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317" r:id="rId4"/>
    <p:sldId id="307" r:id="rId5"/>
    <p:sldId id="327" r:id="rId6"/>
    <p:sldId id="306" r:id="rId7"/>
    <p:sldId id="318" r:id="rId8"/>
    <p:sldId id="320" r:id="rId9"/>
    <p:sldId id="321" r:id="rId10"/>
    <p:sldId id="324" r:id="rId11"/>
    <p:sldId id="325" r:id="rId12"/>
    <p:sldId id="326" r:id="rId13"/>
    <p:sldId id="334" r:id="rId14"/>
    <p:sldId id="335" r:id="rId15"/>
    <p:sldId id="316" r:id="rId16"/>
    <p:sldId id="281" r:id="rId17"/>
    <p:sldId id="330" r:id="rId18"/>
    <p:sldId id="331" r:id="rId19"/>
    <p:sldId id="337" r:id="rId20"/>
    <p:sldId id="332" r:id="rId21"/>
    <p:sldId id="333" r:id="rId22"/>
    <p:sldId id="338" r:id="rId23"/>
    <p:sldId id="258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226" autoAdjust="0"/>
  </p:normalViewPr>
  <p:slideViewPr>
    <p:cSldViewPr snapToGrid="0" snapToObjects="1">
      <p:cViewPr varScale="1">
        <p:scale>
          <a:sx n="101" d="100"/>
          <a:sy n="101" d="100"/>
        </p:scale>
        <p:origin x="-1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770E9-4AB7-4FB2-8FC5-40A39B6BD962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323EAD56-9A00-4BB6-B6B2-B7BF780DBFE8}">
      <dgm:prSet phldrT="[Text]" custT="1"/>
      <dgm:spPr/>
      <dgm:t>
        <a:bodyPr/>
        <a:lstStyle/>
        <a:p>
          <a:r>
            <a:rPr lang="en-GB" sz="1600" dirty="0" smtClean="0">
              <a:latin typeface="+mn-lt"/>
            </a:rPr>
            <a:t>Gas molecules ionized by beam</a:t>
          </a:r>
          <a:endParaRPr lang="en-US" sz="1600" dirty="0">
            <a:latin typeface="+mn-lt"/>
          </a:endParaRPr>
        </a:p>
      </dgm:t>
    </dgm:pt>
    <dgm:pt modelId="{20BF8C03-B882-415D-9CD2-41B09BB1467E}" type="parTrans" cxnId="{9BDDB65E-3999-4037-AD50-FE1649F4F478}">
      <dgm:prSet/>
      <dgm:spPr/>
      <dgm:t>
        <a:bodyPr/>
        <a:lstStyle/>
        <a:p>
          <a:endParaRPr lang="en-US"/>
        </a:p>
      </dgm:t>
    </dgm:pt>
    <dgm:pt modelId="{E091FF2F-A41A-499E-B3C9-0F64B00B91C1}" type="sibTrans" cxnId="{9BDDB65E-3999-4037-AD50-FE1649F4F478}">
      <dgm:prSet/>
      <dgm:spPr/>
      <dgm:t>
        <a:bodyPr/>
        <a:lstStyle/>
        <a:p>
          <a:endParaRPr lang="en-US"/>
        </a:p>
      </dgm:t>
    </dgm:pt>
    <dgm:pt modelId="{B3C5A165-9E73-4378-B721-7C5F6D322901}">
      <dgm:prSet phldrT="[Text]" custT="1"/>
      <dgm:spPr/>
      <dgm:t>
        <a:bodyPr/>
        <a:lstStyle/>
        <a:p>
          <a:r>
            <a:rPr lang="en-GB" sz="1600" dirty="0" smtClean="0">
              <a:latin typeface="+mn-lt"/>
            </a:rPr>
            <a:t>Ions oscillate in beam field</a:t>
          </a:r>
          <a:endParaRPr lang="en-US" sz="1600" dirty="0">
            <a:latin typeface="+mn-lt"/>
          </a:endParaRPr>
        </a:p>
      </dgm:t>
    </dgm:pt>
    <dgm:pt modelId="{57F5442E-2FBE-4827-BADF-FD6A90F0B5E6}" type="parTrans" cxnId="{926793FD-5677-45CB-A615-5BD85A9C610A}">
      <dgm:prSet/>
      <dgm:spPr/>
      <dgm:t>
        <a:bodyPr/>
        <a:lstStyle/>
        <a:p>
          <a:endParaRPr lang="en-US"/>
        </a:p>
      </dgm:t>
    </dgm:pt>
    <dgm:pt modelId="{07402F32-6122-4CFF-9D20-20D5DC4DD804}" type="sibTrans" cxnId="{926793FD-5677-45CB-A615-5BD85A9C610A}">
      <dgm:prSet/>
      <dgm:spPr/>
      <dgm:t>
        <a:bodyPr/>
        <a:lstStyle/>
        <a:p>
          <a:endParaRPr lang="en-US"/>
        </a:p>
      </dgm:t>
    </dgm:pt>
    <dgm:pt modelId="{219FAAEC-FFED-4F60-ADE3-7E2B5C7078E8}">
      <dgm:prSet phldrT="[Text]" custT="1"/>
      <dgm:spPr/>
      <dgm:t>
        <a:bodyPr/>
        <a:lstStyle/>
        <a:p>
          <a:r>
            <a:rPr lang="en-GB" sz="1600" dirty="0" smtClean="0">
              <a:latin typeface="+mn-lt"/>
            </a:rPr>
            <a:t>Ions act back on beam</a:t>
          </a:r>
          <a:endParaRPr lang="en-US" sz="1600" dirty="0">
            <a:latin typeface="+mn-lt"/>
          </a:endParaRPr>
        </a:p>
      </dgm:t>
    </dgm:pt>
    <dgm:pt modelId="{A0F3A113-2D47-4204-A2F8-5759AC898964}" type="parTrans" cxnId="{FC126E17-1F87-46B3-BA1F-4CF58742043D}">
      <dgm:prSet/>
      <dgm:spPr/>
      <dgm:t>
        <a:bodyPr/>
        <a:lstStyle/>
        <a:p>
          <a:endParaRPr lang="en-US"/>
        </a:p>
      </dgm:t>
    </dgm:pt>
    <dgm:pt modelId="{C79E8AF3-655B-48DB-AC82-0F1DA9010D00}" type="sibTrans" cxnId="{FC126E17-1F87-46B3-BA1F-4CF58742043D}">
      <dgm:prSet/>
      <dgm:spPr/>
      <dgm:t>
        <a:bodyPr/>
        <a:lstStyle/>
        <a:p>
          <a:endParaRPr lang="en-US"/>
        </a:p>
      </dgm:t>
    </dgm:pt>
    <dgm:pt modelId="{8D7A3687-4A5F-4429-973F-61B6B2042ECD}">
      <dgm:prSet phldrT="[Text]" custT="1"/>
      <dgm:spPr/>
      <dgm:t>
        <a:bodyPr/>
        <a:lstStyle/>
        <a:p>
          <a:r>
            <a:rPr lang="en-GB" sz="1600" dirty="0" smtClean="0">
              <a:latin typeface="+mn-lt"/>
            </a:rPr>
            <a:t>Positive ions attracted by beam field </a:t>
          </a:r>
          <a:endParaRPr lang="en-US" sz="1600" dirty="0">
            <a:latin typeface="+mn-lt"/>
          </a:endParaRPr>
        </a:p>
      </dgm:t>
    </dgm:pt>
    <dgm:pt modelId="{8FB4000D-9F57-4BA6-92AD-2E440D83D63E}" type="parTrans" cxnId="{3AC00785-D13D-433F-B37D-73E0CEFBDC36}">
      <dgm:prSet/>
      <dgm:spPr/>
      <dgm:t>
        <a:bodyPr/>
        <a:lstStyle/>
        <a:p>
          <a:endParaRPr lang="en-US"/>
        </a:p>
      </dgm:t>
    </dgm:pt>
    <dgm:pt modelId="{07009CBB-3D8E-4B7D-95D6-79E8707C9327}" type="sibTrans" cxnId="{3AC00785-D13D-433F-B37D-73E0CEFBDC36}">
      <dgm:prSet/>
      <dgm:spPr/>
      <dgm:t>
        <a:bodyPr/>
        <a:lstStyle/>
        <a:p>
          <a:endParaRPr lang="en-US"/>
        </a:p>
      </dgm:t>
    </dgm:pt>
    <dgm:pt modelId="{6B5B1BCF-481B-4FF1-90DE-32F52476E9D0}">
      <dgm:prSet phldrT="[Text]" custT="1"/>
      <dgm:spPr/>
      <dgm:t>
        <a:bodyPr/>
        <a:lstStyle/>
        <a:p>
          <a:r>
            <a:rPr lang="en-GB" sz="1600" dirty="0" smtClean="0">
              <a:latin typeface="+mn-lt"/>
            </a:rPr>
            <a:t>Instability, tune shift,</a:t>
          </a:r>
          <a:br>
            <a:rPr lang="en-GB" sz="1600" dirty="0" smtClean="0">
              <a:latin typeface="+mn-lt"/>
            </a:rPr>
          </a:br>
          <a:r>
            <a:rPr lang="en-GB" sz="1600" dirty="0" err="1" smtClean="0">
              <a:latin typeface="+mn-lt"/>
            </a:rPr>
            <a:t>ε</a:t>
          </a:r>
          <a:r>
            <a:rPr lang="en-GB" sz="1600" dirty="0" smtClean="0">
              <a:latin typeface="+mn-lt"/>
            </a:rPr>
            <a:t> growth</a:t>
          </a:r>
          <a:endParaRPr lang="en-GB" sz="1600" dirty="0" smtClean="0">
            <a:latin typeface="+mn-lt"/>
          </a:endParaRPr>
        </a:p>
      </dgm:t>
    </dgm:pt>
    <dgm:pt modelId="{03DCE8C1-F8A1-4B07-B5AA-811004946734}" type="parTrans" cxnId="{FC80CCBA-B4C1-4FE0-968B-A3F0ADE61988}">
      <dgm:prSet/>
      <dgm:spPr/>
      <dgm:t>
        <a:bodyPr/>
        <a:lstStyle/>
        <a:p>
          <a:endParaRPr lang="en-US"/>
        </a:p>
      </dgm:t>
    </dgm:pt>
    <dgm:pt modelId="{17A6833A-C879-496B-AFCB-C4EA68AB47CF}" type="sibTrans" cxnId="{FC80CCBA-B4C1-4FE0-968B-A3F0ADE61988}">
      <dgm:prSet/>
      <dgm:spPr/>
      <dgm:t>
        <a:bodyPr/>
        <a:lstStyle/>
        <a:p>
          <a:endParaRPr lang="en-US"/>
        </a:p>
      </dgm:t>
    </dgm:pt>
    <dgm:pt modelId="{B2540A24-D65A-46B9-8BFE-6BA23F365157}" type="pres">
      <dgm:prSet presAssocID="{114770E9-4AB7-4FB2-8FC5-40A39B6BD962}" presName="CompostProcess" presStyleCnt="0">
        <dgm:presLayoutVars>
          <dgm:dir/>
          <dgm:resizeHandles val="exact"/>
        </dgm:presLayoutVars>
      </dgm:prSet>
      <dgm:spPr/>
    </dgm:pt>
    <dgm:pt modelId="{2FAD8ACE-ABB1-4BFE-9234-C170BBA6794E}" type="pres">
      <dgm:prSet presAssocID="{114770E9-4AB7-4FB2-8FC5-40A39B6BD962}" presName="arrow" presStyleLbl="bgShp" presStyleIdx="0" presStyleCnt="1" custScaleX="117647" custLinFactNeighborX="183"/>
      <dgm:spPr/>
      <dgm:t>
        <a:bodyPr/>
        <a:lstStyle/>
        <a:p>
          <a:endParaRPr lang="en-US"/>
        </a:p>
      </dgm:t>
    </dgm:pt>
    <dgm:pt modelId="{E8D3615A-5DA4-405D-886B-D163D927FE6F}" type="pres">
      <dgm:prSet presAssocID="{114770E9-4AB7-4FB2-8FC5-40A39B6BD962}" presName="linearProcess" presStyleCnt="0"/>
      <dgm:spPr/>
    </dgm:pt>
    <dgm:pt modelId="{9E98AEA6-5C86-4973-A2D8-3618B5CCE36E}" type="pres">
      <dgm:prSet presAssocID="{323EAD56-9A00-4BB6-B6B2-B7BF780DBFE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8914B-56B2-4551-82F3-51C0B079E21B}" type="pres">
      <dgm:prSet presAssocID="{E091FF2F-A41A-499E-B3C9-0F64B00B91C1}" presName="sibTrans" presStyleCnt="0"/>
      <dgm:spPr/>
    </dgm:pt>
    <dgm:pt modelId="{77FE85B0-6EA9-4317-AF61-B494EA29270A}" type="pres">
      <dgm:prSet presAssocID="{8D7A3687-4A5F-4429-973F-61B6B2042EC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3733D-D873-4F31-89F4-65925E210E5F}" type="pres">
      <dgm:prSet presAssocID="{07009CBB-3D8E-4B7D-95D6-79E8707C9327}" presName="sibTrans" presStyleCnt="0"/>
      <dgm:spPr/>
    </dgm:pt>
    <dgm:pt modelId="{4992E3B1-DA46-470D-B3B7-ABD396F6005A}" type="pres">
      <dgm:prSet presAssocID="{B3C5A165-9E73-4378-B721-7C5F6D32290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B7B2F-173E-42F3-9CAA-B056E0F9F283}" type="pres">
      <dgm:prSet presAssocID="{07402F32-6122-4CFF-9D20-20D5DC4DD804}" presName="sibTrans" presStyleCnt="0"/>
      <dgm:spPr/>
    </dgm:pt>
    <dgm:pt modelId="{6A5B1D3D-853C-44F0-92DB-2BB81590652E}" type="pres">
      <dgm:prSet presAssocID="{219FAAEC-FFED-4F60-ADE3-7E2B5C7078E8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3F99A-ADFF-4627-8DCC-28FE847C5DDB}" type="pres">
      <dgm:prSet presAssocID="{C79E8AF3-655B-48DB-AC82-0F1DA9010D00}" presName="sibTrans" presStyleCnt="0"/>
      <dgm:spPr/>
    </dgm:pt>
    <dgm:pt modelId="{AEFAB6E7-3F91-4DB5-B00B-45A407909F73}" type="pres">
      <dgm:prSet presAssocID="{6B5B1BCF-481B-4FF1-90DE-32F52476E9D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0DE3AE-AA82-3B4F-B1C7-5BEDB5FFBBCD}" type="presOf" srcId="{B3C5A165-9E73-4378-B721-7C5F6D322901}" destId="{4992E3B1-DA46-470D-B3B7-ABD396F6005A}" srcOrd="0" destOrd="0" presId="urn:microsoft.com/office/officeart/2005/8/layout/hProcess9"/>
    <dgm:cxn modelId="{FC126E17-1F87-46B3-BA1F-4CF58742043D}" srcId="{114770E9-4AB7-4FB2-8FC5-40A39B6BD962}" destId="{219FAAEC-FFED-4F60-ADE3-7E2B5C7078E8}" srcOrd="3" destOrd="0" parTransId="{A0F3A113-2D47-4204-A2F8-5759AC898964}" sibTransId="{C79E8AF3-655B-48DB-AC82-0F1DA9010D00}"/>
    <dgm:cxn modelId="{95B67C2A-30F2-B247-86FD-CAF883B71E29}" type="presOf" srcId="{219FAAEC-FFED-4F60-ADE3-7E2B5C7078E8}" destId="{6A5B1D3D-853C-44F0-92DB-2BB81590652E}" srcOrd="0" destOrd="0" presId="urn:microsoft.com/office/officeart/2005/8/layout/hProcess9"/>
    <dgm:cxn modelId="{9BDDB65E-3999-4037-AD50-FE1649F4F478}" srcId="{114770E9-4AB7-4FB2-8FC5-40A39B6BD962}" destId="{323EAD56-9A00-4BB6-B6B2-B7BF780DBFE8}" srcOrd="0" destOrd="0" parTransId="{20BF8C03-B882-415D-9CD2-41B09BB1467E}" sibTransId="{E091FF2F-A41A-499E-B3C9-0F64B00B91C1}"/>
    <dgm:cxn modelId="{926793FD-5677-45CB-A615-5BD85A9C610A}" srcId="{114770E9-4AB7-4FB2-8FC5-40A39B6BD962}" destId="{B3C5A165-9E73-4378-B721-7C5F6D322901}" srcOrd="2" destOrd="0" parTransId="{57F5442E-2FBE-4827-BADF-FD6A90F0B5E6}" sibTransId="{07402F32-6122-4CFF-9D20-20D5DC4DD804}"/>
    <dgm:cxn modelId="{C1798870-2934-A24E-9BFE-D013B567A2C5}" type="presOf" srcId="{6B5B1BCF-481B-4FF1-90DE-32F52476E9D0}" destId="{AEFAB6E7-3F91-4DB5-B00B-45A407909F73}" srcOrd="0" destOrd="0" presId="urn:microsoft.com/office/officeart/2005/8/layout/hProcess9"/>
    <dgm:cxn modelId="{BA9D6030-2D63-EF42-AA67-D146CFE2F055}" type="presOf" srcId="{8D7A3687-4A5F-4429-973F-61B6B2042ECD}" destId="{77FE85B0-6EA9-4317-AF61-B494EA29270A}" srcOrd="0" destOrd="0" presId="urn:microsoft.com/office/officeart/2005/8/layout/hProcess9"/>
    <dgm:cxn modelId="{DF964FAC-2C0C-E346-9669-F7855E7E8D0E}" type="presOf" srcId="{114770E9-4AB7-4FB2-8FC5-40A39B6BD962}" destId="{B2540A24-D65A-46B9-8BFE-6BA23F365157}" srcOrd="0" destOrd="0" presId="urn:microsoft.com/office/officeart/2005/8/layout/hProcess9"/>
    <dgm:cxn modelId="{3AC00785-D13D-433F-B37D-73E0CEFBDC36}" srcId="{114770E9-4AB7-4FB2-8FC5-40A39B6BD962}" destId="{8D7A3687-4A5F-4429-973F-61B6B2042ECD}" srcOrd="1" destOrd="0" parTransId="{8FB4000D-9F57-4BA6-92AD-2E440D83D63E}" sibTransId="{07009CBB-3D8E-4B7D-95D6-79E8707C9327}"/>
    <dgm:cxn modelId="{FC80CCBA-B4C1-4FE0-968B-A3F0ADE61988}" srcId="{114770E9-4AB7-4FB2-8FC5-40A39B6BD962}" destId="{6B5B1BCF-481B-4FF1-90DE-32F52476E9D0}" srcOrd="4" destOrd="0" parTransId="{03DCE8C1-F8A1-4B07-B5AA-811004946734}" sibTransId="{17A6833A-C879-496B-AFCB-C4EA68AB47CF}"/>
    <dgm:cxn modelId="{468E2F27-FDE5-2447-ABA3-5D8F928C4462}" type="presOf" srcId="{323EAD56-9A00-4BB6-B6B2-B7BF780DBFE8}" destId="{9E98AEA6-5C86-4973-A2D8-3618B5CCE36E}" srcOrd="0" destOrd="0" presId="urn:microsoft.com/office/officeart/2005/8/layout/hProcess9"/>
    <dgm:cxn modelId="{19FC6A97-9DB3-5F44-A9B8-3B2A7CBCE78B}" type="presParOf" srcId="{B2540A24-D65A-46B9-8BFE-6BA23F365157}" destId="{2FAD8ACE-ABB1-4BFE-9234-C170BBA6794E}" srcOrd="0" destOrd="0" presId="urn:microsoft.com/office/officeart/2005/8/layout/hProcess9"/>
    <dgm:cxn modelId="{2721F9CB-4817-304C-A4A5-84C22C2BF713}" type="presParOf" srcId="{B2540A24-D65A-46B9-8BFE-6BA23F365157}" destId="{E8D3615A-5DA4-405D-886B-D163D927FE6F}" srcOrd="1" destOrd="0" presId="urn:microsoft.com/office/officeart/2005/8/layout/hProcess9"/>
    <dgm:cxn modelId="{03668D74-80C8-6D43-A14B-6CF055F514D5}" type="presParOf" srcId="{E8D3615A-5DA4-405D-886B-D163D927FE6F}" destId="{9E98AEA6-5C86-4973-A2D8-3618B5CCE36E}" srcOrd="0" destOrd="0" presId="urn:microsoft.com/office/officeart/2005/8/layout/hProcess9"/>
    <dgm:cxn modelId="{806AF872-7B38-804E-98EB-8B44E8A47E02}" type="presParOf" srcId="{E8D3615A-5DA4-405D-886B-D163D927FE6F}" destId="{5668914B-56B2-4551-82F3-51C0B079E21B}" srcOrd="1" destOrd="0" presId="urn:microsoft.com/office/officeart/2005/8/layout/hProcess9"/>
    <dgm:cxn modelId="{E7F23987-0B33-8A4D-8AD2-9FA273053FC8}" type="presParOf" srcId="{E8D3615A-5DA4-405D-886B-D163D927FE6F}" destId="{77FE85B0-6EA9-4317-AF61-B494EA29270A}" srcOrd="2" destOrd="0" presId="urn:microsoft.com/office/officeart/2005/8/layout/hProcess9"/>
    <dgm:cxn modelId="{3D7B3F95-3E84-0441-BA79-1D40192F4D90}" type="presParOf" srcId="{E8D3615A-5DA4-405D-886B-D163D927FE6F}" destId="{9EF3733D-D873-4F31-89F4-65925E210E5F}" srcOrd="3" destOrd="0" presId="urn:microsoft.com/office/officeart/2005/8/layout/hProcess9"/>
    <dgm:cxn modelId="{F33589F2-1886-5044-ABD2-8B79134CE45B}" type="presParOf" srcId="{E8D3615A-5DA4-405D-886B-D163D927FE6F}" destId="{4992E3B1-DA46-470D-B3B7-ABD396F6005A}" srcOrd="4" destOrd="0" presId="urn:microsoft.com/office/officeart/2005/8/layout/hProcess9"/>
    <dgm:cxn modelId="{61A57BA9-27A4-CC49-A3A0-10B8B36FF710}" type="presParOf" srcId="{E8D3615A-5DA4-405D-886B-D163D927FE6F}" destId="{1ABB7B2F-173E-42F3-9CAA-B056E0F9F283}" srcOrd="5" destOrd="0" presId="urn:microsoft.com/office/officeart/2005/8/layout/hProcess9"/>
    <dgm:cxn modelId="{936BBB1D-55EB-0E4A-A09C-80D983C8BA2A}" type="presParOf" srcId="{E8D3615A-5DA4-405D-886B-D163D927FE6F}" destId="{6A5B1D3D-853C-44F0-92DB-2BB81590652E}" srcOrd="6" destOrd="0" presId="urn:microsoft.com/office/officeart/2005/8/layout/hProcess9"/>
    <dgm:cxn modelId="{FFE2319B-5BB6-7D42-87FB-5BAD55EB2332}" type="presParOf" srcId="{E8D3615A-5DA4-405D-886B-D163D927FE6F}" destId="{24F3F99A-ADFF-4627-8DCC-28FE847C5DDB}" srcOrd="7" destOrd="0" presId="urn:microsoft.com/office/officeart/2005/8/layout/hProcess9"/>
    <dgm:cxn modelId="{91F309A0-E55F-474E-ACF0-1DF4E26BB77E}" type="presParOf" srcId="{E8D3615A-5DA4-405D-886B-D163D927FE6F}" destId="{AEFAB6E7-3F91-4DB5-B00B-45A407909F7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D8ACE-ABB1-4BFE-9234-C170BBA6794E}">
      <dsp:nvSpPr>
        <dsp:cNvPr id="0" name=""/>
        <dsp:cNvSpPr/>
      </dsp:nvSpPr>
      <dsp:spPr>
        <a:xfrm>
          <a:off x="4" y="0"/>
          <a:ext cx="8080867" cy="354963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8AEA6-5C86-4973-A2D8-3618B5CCE36E}">
      <dsp:nvSpPr>
        <dsp:cNvPr id="0" name=""/>
        <dsp:cNvSpPr/>
      </dsp:nvSpPr>
      <dsp:spPr>
        <a:xfrm>
          <a:off x="2367" y="1064890"/>
          <a:ext cx="1425200" cy="14198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+mn-lt"/>
            </a:rPr>
            <a:t>Gas molecules ionized by beam</a:t>
          </a:r>
          <a:endParaRPr lang="en-US" sz="1600" kern="1200" dirty="0">
            <a:latin typeface="+mn-lt"/>
          </a:endParaRPr>
        </a:p>
      </dsp:txBody>
      <dsp:txXfrm>
        <a:off x="71679" y="1134202"/>
        <a:ext cx="1286576" cy="1281229"/>
      </dsp:txXfrm>
    </dsp:sp>
    <dsp:sp modelId="{77FE85B0-6EA9-4317-AF61-B494EA29270A}">
      <dsp:nvSpPr>
        <dsp:cNvPr id="0" name=""/>
        <dsp:cNvSpPr/>
      </dsp:nvSpPr>
      <dsp:spPr>
        <a:xfrm>
          <a:off x="1665101" y="1064890"/>
          <a:ext cx="1425200" cy="1419853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+mn-lt"/>
            </a:rPr>
            <a:t>Positive ions attracted by beam field </a:t>
          </a:r>
          <a:endParaRPr lang="en-US" sz="1600" kern="1200" dirty="0">
            <a:latin typeface="+mn-lt"/>
          </a:endParaRPr>
        </a:p>
      </dsp:txBody>
      <dsp:txXfrm>
        <a:off x="1734413" y="1134202"/>
        <a:ext cx="1286576" cy="1281229"/>
      </dsp:txXfrm>
    </dsp:sp>
    <dsp:sp modelId="{4992E3B1-DA46-470D-B3B7-ABD396F6005A}">
      <dsp:nvSpPr>
        <dsp:cNvPr id="0" name=""/>
        <dsp:cNvSpPr/>
      </dsp:nvSpPr>
      <dsp:spPr>
        <a:xfrm>
          <a:off x="3327835" y="1064890"/>
          <a:ext cx="1425200" cy="1419853"/>
        </a:xfrm>
        <a:prstGeom prst="roundRect">
          <a:avLst/>
        </a:prstGeom>
        <a:solidFill>
          <a:schemeClr val="accent3">
            <a:hueOff val="5625133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+mn-lt"/>
            </a:rPr>
            <a:t>Ions oscillate in beam field</a:t>
          </a:r>
          <a:endParaRPr lang="en-US" sz="1600" kern="1200" dirty="0">
            <a:latin typeface="+mn-lt"/>
          </a:endParaRPr>
        </a:p>
      </dsp:txBody>
      <dsp:txXfrm>
        <a:off x="3397147" y="1134202"/>
        <a:ext cx="1286576" cy="1281229"/>
      </dsp:txXfrm>
    </dsp:sp>
    <dsp:sp modelId="{6A5B1D3D-853C-44F0-92DB-2BB81590652E}">
      <dsp:nvSpPr>
        <dsp:cNvPr id="0" name=""/>
        <dsp:cNvSpPr/>
      </dsp:nvSpPr>
      <dsp:spPr>
        <a:xfrm>
          <a:off x="4990569" y="1064890"/>
          <a:ext cx="1425200" cy="1419853"/>
        </a:xfrm>
        <a:prstGeom prst="roundRect">
          <a:avLst/>
        </a:prstGeom>
        <a:solidFill>
          <a:schemeClr val="accent3">
            <a:hueOff val="8437700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+mn-lt"/>
            </a:rPr>
            <a:t>Ions act back on beam</a:t>
          </a:r>
          <a:endParaRPr lang="en-US" sz="1600" kern="1200" dirty="0">
            <a:latin typeface="+mn-lt"/>
          </a:endParaRPr>
        </a:p>
      </dsp:txBody>
      <dsp:txXfrm>
        <a:off x="5059881" y="1134202"/>
        <a:ext cx="1286576" cy="1281229"/>
      </dsp:txXfrm>
    </dsp:sp>
    <dsp:sp modelId="{AEFAB6E7-3F91-4DB5-B00B-45A407909F73}">
      <dsp:nvSpPr>
        <dsp:cNvPr id="0" name=""/>
        <dsp:cNvSpPr/>
      </dsp:nvSpPr>
      <dsp:spPr>
        <a:xfrm>
          <a:off x="6653303" y="1064890"/>
          <a:ext cx="1425200" cy="1419853"/>
        </a:xfrm>
        <a:prstGeom prst="round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+mn-lt"/>
            </a:rPr>
            <a:t>Instability, tune shift,</a:t>
          </a:r>
          <a:br>
            <a:rPr lang="en-GB" sz="1600" kern="1200" dirty="0" smtClean="0">
              <a:latin typeface="+mn-lt"/>
            </a:rPr>
          </a:br>
          <a:r>
            <a:rPr lang="en-GB" sz="1600" kern="1200" dirty="0" err="1" smtClean="0">
              <a:latin typeface="+mn-lt"/>
            </a:rPr>
            <a:t>ε</a:t>
          </a:r>
          <a:r>
            <a:rPr lang="en-GB" sz="1600" kern="1200" dirty="0" smtClean="0">
              <a:latin typeface="+mn-lt"/>
            </a:rPr>
            <a:t> growth</a:t>
          </a:r>
          <a:endParaRPr lang="en-GB" sz="1600" kern="1200" dirty="0" smtClean="0">
            <a:latin typeface="+mn-lt"/>
          </a:endParaRPr>
        </a:p>
      </dsp:txBody>
      <dsp:txXfrm>
        <a:off x="6722615" y="1134202"/>
        <a:ext cx="1286576" cy="1281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637A2-0CB2-2E4E-8719-AE06C58428F4}" type="datetimeFigureOut">
              <a:rPr lang="en-US" smtClean="0"/>
              <a:t>20/09/17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324BA-DE2D-1E41-87E1-85AC2C94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17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DD07A-CD3B-A44C-B12F-FEA21F8C572C}" type="datetimeFigureOut">
              <a:rPr lang="en-US" smtClean="0"/>
              <a:t>20/09/17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365AB-B789-7F43-B26E-2149D3DD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35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smtClean="0"/>
              <a:t>117th HSC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8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21.09.2017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117th HSC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21.09.2017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117th HSC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51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86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23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>
                <a:latin typeface="Calibri Light" panose="020F03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00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>
                <a:latin typeface="Calibri"/>
                <a:cs typeface="Calibri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pic>
        <p:nvPicPr>
          <p:cNvPr id="4" name="Picture 3" descr="LogoOutline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11" y="4224482"/>
            <a:ext cx="2131867" cy="213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6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>
            <a:normAutofit/>
          </a:bodyPr>
          <a:lstStyle>
            <a:lvl1pPr algn="l">
              <a:defRPr sz="3000">
                <a:latin typeface="Calibri Light" panose="020F03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pic>
        <p:nvPicPr>
          <p:cNvPr id="4" name="Picture 3" descr="LogoOutline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18" y="4183815"/>
            <a:ext cx="2172535" cy="217253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600">
                <a:solidFill>
                  <a:srgbClr val="66A1E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i-FI" smtClean="0"/>
              <a:t>HB2016, Malmö 06/07/2016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670621" y="6350323"/>
            <a:ext cx="2895600" cy="365125"/>
          </a:xfrm>
        </p:spPr>
        <p:txBody>
          <a:bodyPr/>
          <a:lstStyle>
            <a:lvl1pPr>
              <a:defRPr sz="1600">
                <a:solidFill>
                  <a:srgbClr val="77A8D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srgbClr val="66A1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1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>
            <a:normAutofit/>
          </a:bodyPr>
          <a:lstStyle>
            <a:lvl1pPr algn="l">
              <a:defRPr sz="3400">
                <a:latin typeface="Calibri Light" panose="020F03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049156" y="63484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6A1E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i-FI" smtClean="0"/>
              <a:t>HB2016, Malmö 06/07/2016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srgbClr val="66A1E2"/>
              </a:solidFill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15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9615"/>
            <a:ext cx="8226854" cy="555171"/>
          </a:xfrm>
        </p:spPr>
        <p:txBody>
          <a:bodyPr>
            <a:normAutofit/>
          </a:bodyPr>
          <a:lstStyle>
            <a:lvl1pPr algn="ctr">
              <a:defRPr sz="2800" b="0" i="0">
                <a:latin typeface="Calibri Light"/>
                <a:cs typeface="Calibri Light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2564"/>
            <a:ext cx="8226854" cy="5070463"/>
          </a:xfrm>
        </p:spPr>
        <p:txBody>
          <a:bodyPr/>
          <a:lstStyle>
            <a:lvl1pPr marL="285750" indent="-249238">
              <a:buClrTx/>
              <a:buFont typeface="Wingdings" charset="2"/>
              <a:buChar char="Ø"/>
              <a:defRPr sz="19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marL="569913" indent="-225425">
              <a:buClrTx/>
              <a:buFont typeface="Courier New"/>
              <a:buChar char="o"/>
              <a:defRPr sz="18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 marL="796925" indent="-168275">
              <a:buClrTx/>
              <a:buFont typeface="Arial"/>
              <a:buChar char="•"/>
              <a:defRPr sz="16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defRPr>
            </a:lvl3pPr>
            <a:lvl4pPr marL="1031875" indent="-176213">
              <a:buClrTx/>
              <a:defRPr sz="15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defRPr>
            </a:lvl4pPr>
            <a:lvl5pPr marL="1258888" indent="-176213">
              <a:buClrTx/>
              <a:defRPr sz="1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517234"/>
            <a:ext cx="501424" cy="217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080426" y="6504399"/>
            <a:ext cx="606374" cy="217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896161" y="6274488"/>
            <a:ext cx="3778473" cy="4598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66A1E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latin typeface="Arial"/>
              </a:rPr>
              <a:t>Numerical modeling of fast beam ion instabilities</a:t>
            </a:r>
            <a:br>
              <a:rPr lang="en-US" dirty="0" smtClean="0">
                <a:latin typeface="Arial"/>
              </a:rPr>
            </a:br>
            <a:r>
              <a:rPr lang="en-US" dirty="0" smtClean="0">
                <a:latin typeface="Arial"/>
              </a:rPr>
              <a:t>L. Mether</a:t>
            </a:r>
            <a:endParaRPr lang="en-US" dirty="0">
              <a:latin typeface="Arial"/>
            </a:endParaRPr>
          </a:p>
        </p:txBody>
      </p:sp>
      <p:sp>
        <p:nvSpPr>
          <p:cNvPr id="11" name="Date Placeholder 14"/>
          <p:cNvSpPr>
            <a:spLocks noGrp="1"/>
          </p:cNvSpPr>
          <p:nvPr>
            <p:ph type="dt" sz="half" idx="2"/>
          </p:nvPr>
        </p:nvSpPr>
        <p:spPr>
          <a:xfrm>
            <a:off x="5622254" y="6268460"/>
            <a:ext cx="1657914" cy="465850"/>
          </a:xfrm>
          <a:ln>
            <a:noFill/>
          </a:ln>
        </p:spPr>
        <p:txBody>
          <a:bodyPr/>
          <a:lstStyle/>
          <a:p>
            <a:r>
              <a:rPr lang="fi-FI" dirty="0" smtClean="0">
                <a:latin typeface="Arial"/>
              </a:rPr>
              <a:t>HB2016, Malmö 06/07/2016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802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199" y="922790"/>
            <a:ext cx="3963799" cy="5027796"/>
          </a:xfrm>
        </p:spPr>
        <p:txBody>
          <a:bodyPr>
            <a:normAutofit/>
          </a:bodyPr>
          <a:lstStyle>
            <a:lvl1pPr marL="285750" indent="-285750">
              <a:buClrTx/>
              <a:defRPr sz="2000">
                <a:latin typeface="Calibri" panose="020F0502020204030204" pitchFamily="34" charset="0"/>
              </a:defRPr>
            </a:lvl1pPr>
            <a:lvl2pPr marL="569913" indent="-225425" defTabSz="461963">
              <a:buClrTx/>
              <a:tabLst>
                <a:tab pos="569913" algn="l"/>
              </a:tabLst>
              <a:defRPr sz="1800">
                <a:latin typeface="Calibri" panose="020F0502020204030204" pitchFamily="34" charset="0"/>
              </a:defRPr>
            </a:lvl2pPr>
            <a:lvl3pPr marL="796925" indent="-168275">
              <a:buClrTx/>
              <a:defRPr sz="1600">
                <a:latin typeface="Calibri" panose="020F0502020204030204" pitchFamily="34" charset="0"/>
              </a:defRPr>
            </a:lvl3pPr>
            <a:lvl4pPr marL="1031875" indent="-176213">
              <a:buClrTx/>
              <a:defRPr sz="1500">
                <a:latin typeface="Calibri" panose="020F0502020204030204" pitchFamily="34" charset="0"/>
              </a:defRPr>
            </a:lvl4pPr>
            <a:lvl5pPr marL="1258888" indent="-176213">
              <a:buClrTx/>
              <a:defRPr sz="1400"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504399"/>
            <a:ext cx="2133600" cy="223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6A1E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i-FI" smtClean="0"/>
              <a:t>HB2016, Malmö 06/07/2016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504399"/>
            <a:ext cx="2895600" cy="217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6A1E2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504399"/>
            <a:ext cx="501424" cy="217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179615"/>
            <a:ext cx="8226854" cy="555171"/>
          </a:xfrm>
        </p:spPr>
        <p:txBody>
          <a:bodyPr>
            <a:normAutofit/>
          </a:bodyPr>
          <a:lstStyle>
            <a:lvl1pPr algn="l">
              <a:defRPr sz="2600">
                <a:latin typeface="Calibri Light" panose="020F03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1"/>
          </p:nvPr>
        </p:nvSpPr>
        <p:spPr>
          <a:xfrm>
            <a:off x="4720255" y="922790"/>
            <a:ext cx="3963799" cy="5027796"/>
          </a:xfrm>
        </p:spPr>
        <p:txBody>
          <a:bodyPr>
            <a:normAutofit/>
          </a:bodyPr>
          <a:lstStyle>
            <a:lvl1pPr marL="285750" indent="-285750">
              <a:buClrTx/>
              <a:defRPr sz="2000">
                <a:latin typeface="Calibri" panose="020F0502020204030204" pitchFamily="34" charset="0"/>
              </a:defRPr>
            </a:lvl1pPr>
            <a:lvl2pPr marL="569913" indent="-225425" defTabSz="461963">
              <a:buClrTx/>
              <a:tabLst>
                <a:tab pos="569913" algn="l"/>
              </a:tabLst>
              <a:defRPr sz="1800">
                <a:latin typeface="Calibri" panose="020F0502020204030204" pitchFamily="34" charset="0"/>
              </a:defRPr>
            </a:lvl2pPr>
            <a:lvl3pPr marL="796925" indent="-168275">
              <a:buClrTx/>
              <a:defRPr sz="1600">
                <a:latin typeface="Calibri" panose="020F0502020204030204" pitchFamily="34" charset="0"/>
              </a:defRPr>
            </a:lvl3pPr>
            <a:lvl4pPr marL="1031875" indent="-176213">
              <a:buClrTx/>
              <a:defRPr sz="1500">
                <a:latin typeface="Calibri" panose="020F0502020204030204" pitchFamily="34" charset="0"/>
              </a:defRPr>
            </a:lvl4pPr>
            <a:lvl5pPr marL="1258888" indent="-176213">
              <a:buClrTx/>
              <a:defRPr sz="1400"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429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21.09.2017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117th HSC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20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9616"/>
            <a:ext cx="8229600" cy="66947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126673"/>
            <a:ext cx="4040188" cy="3829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126673"/>
            <a:ext cx="4041775" cy="38297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504399"/>
            <a:ext cx="2133600" cy="223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6A1E2"/>
                </a:solidFill>
              </a:defRPr>
            </a:lvl1pPr>
          </a:lstStyle>
          <a:p>
            <a:r>
              <a:rPr lang="fi-FI" smtClean="0">
                <a:latin typeface="Arial"/>
              </a:rPr>
              <a:t>HB2016, Malmö 06/07/2016</a:t>
            </a:r>
            <a:endParaRPr lang="en-US" dirty="0">
              <a:latin typeface="Arial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504399"/>
            <a:ext cx="2895600" cy="217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6A1E2"/>
                </a:solidFill>
              </a:defRPr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504399"/>
            <a:ext cx="501424" cy="217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006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504399"/>
            <a:ext cx="2133600" cy="223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6A1E2"/>
                </a:solidFill>
              </a:defRPr>
            </a:lvl1pPr>
          </a:lstStyle>
          <a:p>
            <a:r>
              <a:rPr lang="fi-FI" smtClean="0">
                <a:latin typeface="Arial"/>
              </a:rPr>
              <a:t>HB2016, Malmö 06/07/2016</a:t>
            </a:r>
            <a:endParaRPr lang="en-US" dirty="0"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498372"/>
            <a:ext cx="2895600" cy="223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6A1E2"/>
                </a:solidFill>
              </a:defRPr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498372"/>
            <a:ext cx="501424" cy="223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23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6A1E2"/>
                </a:solidFill>
              </a:defRPr>
            </a:lvl1pPr>
          </a:lstStyle>
          <a:p>
            <a:r>
              <a:rPr lang="fi-FI" smtClean="0">
                <a:latin typeface="Arial"/>
              </a:rPr>
              <a:t>HB2016, Malmö 06/07/2016</a:t>
            </a:r>
            <a:endParaRPr lang="en-US" dirty="0">
              <a:latin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6A1E2"/>
                </a:solidFill>
              </a:defRPr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411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6A1E2"/>
                </a:solidFill>
              </a:defRPr>
            </a:lvl1pPr>
          </a:lstStyle>
          <a:p>
            <a:r>
              <a:rPr lang="fi-FI" smtClean="0">
                <a:latin typeface="Arial"/>
              </a:rPr>
              <a:t>HB2016, Malmö 06/07/2016</a:t>
            </a:r>
            <a:endParaRPr lang="en-US" dirty="0">
              <a:latin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6A1E2"/>
                </a:solidFill>
              </a:defRPr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14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53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68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71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21.09.2017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117th HSC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6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21.09.2017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117th HSC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3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21.09.2017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117th HSC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2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21.09.2017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117th HSC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1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21.09.2017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117th HSC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0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21.09.2017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117th HSC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21.09.2017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117th HSC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6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5251"/>
            <a:ext cx="8229600" cy="509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5566"/>
            <a:ext cx="8229600" cy="522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3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21.09.2017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36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117th HSC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3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B2E6-27D2-1240-A515-2DF3A0B1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5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2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6150798"/>
            <a:ext cx="946458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9615"/>
            <a:ext cx="8226854" cy="66947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126672"/>
            <a:ext cx="8226854" cy="486635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504399"/>
            <a:ext cx="2133600" cy="223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6A1E2"/>
                </a:solidFill>
              </a:defRPr>
            </a:lvl1pPr>
          </a:lstStyle>
          <a:p>
            <a:pPr defTabSz="914400"/>
            <a:r>
              <a:rPr lang="fi-FI" smtClean="0">
                <a:latin typeface="Arial"/>
              </a:rPr>
              <a:t>HB2016, Malmö 06/07/2016</a:t>
            </a:r>
            <a:endParaRPr lang="en-US" dirty="0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511290"/>
            <a:ext cx="2895600" cy="217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6A1E2"/>
                </a:solidFill>
              </a:defRPr>
            </a:lvl1pPr>
          </a:lstStyle>
          <a:p>
            <a:pPr defTabSz="914400"/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504399"/>
            <a:ext cx="501424" cy="217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 defTabSz="914400"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7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6934"/>
            <a:ext cx="7772400" cy="1667762"/>
          </a:xfrm>
        </p:spPr>
        <p:txBody>
          <a:bodyPr>
            <a:noAutofit/>
          </a:bodyPr>
          <a:lstStyle/>
          <a:p>
            <a:r>
              <a:rPr lang="en-US" dirty="0" smtClean="0"/>
              <a:t>Modeling of fast beam-ion instabilities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547" y="3621552"/>
            <a:ext cx="7392269" cy="220810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L. </a:t>
            </a:r>
            <a:r>
              <a:rPr lang="en-US" dirty="0" smtClean="0">
                <a:solidFill>
                  <a:srgbClr val="376092"/>
                </a:solidFill>
              </a:rPr>
              <a:t>Mether, G. </a:t>
            </a:r>
            <a:r>
              <a:rPr lang="en-US" dirty="0" err="1" smtClean="0">
                <a:solidFill>
                  <a:srgbClr val="376092"/>
                </a:solidFill>
              </a:rPr>
              <a:t>Rumolo</a:t>
            </a:r>
            <a:r>
              <a:rPr lang="en-US" dirty="0" smtClean="0">
                <a:solidFill>
                  <a:srgbClr val="376092"/>
                </a:solidFill>
              </a:rPr>
              <a:t/>
            </a:r>
            <a:br>
              <a:rPr lang="en-US" dirty="0" smtClean="0">
                <a:solidFill>
                  <a:srgbClr val="376092"/>
                </a:solidFill>
              </a:rPr>
            </a:br>
            <a:endParaRPr lang="en-US" dirty="0" smtClean="0">
              <a:solidFill>
                <a:srgbClr val="376092"/>
              </a:solidFill>
            </a:endParaRPr>
          </a:p>
          <a:p>
            <a:endParaRPr lang="en-US" dirty="0" smtClean="0">
              <a:solidFill>
                <a:srgbClr val="376092"/>
              </a:solidFill>
            </a:endParaRPr>
          </a:p>
          <a:p>
            <a:r>
              <a:rPr lang="en-US" sz="1800" dirty="0" smtClean="0">
                <a:solidFill>
                  <a:srgbClr val="95B3D7"/>
                </a:solidFill>
              </a:rPr>
              <a:t>Acknowledgements: </a:t>
            </a:r>
            <a:br>
              <a:rPr lang="en-US" sz="1800" dirty="0" smtClean="0">
                <a:solidFill>
                  <a:srgbClr val="95B3D7"/>
                </a:solidFill>
              </a:rPr>
            </a:br>
            <a:r>
              <a:rPr lang="en-US" sz="1800" dirty="0" smtClean="0">
                <a:solidFill>
                  <a:srgbClr val="95B3D7"/>
                </a:solidFill>
              </a:rPr>
              <a:t>E</a:t>
            </a:r>
            <a:r>
              <a:rPr lang="en-US" sz="1800" dirty="0">
                <a:solidFill>
                  <a:srgbClr val="95B3D7"/>
                </a:solidFill>
              </a:rPr>
              <a:t>. </a:t>
            </a:r>
            <a:r>
              <a:rPr lang="en-US" sz="1800" dirty="0" smtClean="0">
                <a:solidFill>
                  <a:srgbClr val="95B3D7"/>
                </a:solidFill>
              </a:rPr>
              <a:t>Belli, X. </a:t>
            </a:r>
            <a:r>
              <a:rPr lang="en-US" sz="1800" dirty="0" err="1" smtClean="0">
                <a:solidFill>
                  <a:srgbClr val="95B3D7"/>
                </a:solidFill>
              </a:rPr>
              <a:t>Buffat</a:t>
            </a:r>
            <a:r>
              <a:rPr lang="en-US" sz="1800" dirty="0" smtClean="0">
                <a:solidFill>
                  <a:srgbClr val="95B3D7"/>
                </a:solidFill>
              </a:rPr>
              <a:t>, G</a:t>
            </a:r>
            <a:r>
              <a:rPr lang="en-US" sz="1800" dirty="0">
                <a:solidFill>
                  <a:srgbClr val="95B3D7"/>
                </a:solidFill>
              </a:rPr>
              <a:t>. </a:t>
            </a:r>
            <a:r>
              <a:rPr lang="en-US" sz="1800" dirty="0" err="1" smtClean="0">
                <a:solidFill>
                  <a:srgbClr val="95B3D7"/>
                </a:solidFill>
              </a:rPr>
              <a:t>Iadarola</a:t>
            </a:r>
            <a:r>
              <a:rPr lang="en-US" sz="1800" dirty="0" smtClean="0">
                <a:solidFill>
                  <a:srgbClr val="95B3D7"/>
                </a:solidFill>
              </a:rPr>
              <a:t>, A. </a:t>
            </a:r>
            <a:r>
              <a:rPr lang="en-US" sz="1800" dirty="0" err="1" smtClean="0">
                <a:solidFill>
                  <a:srgbClr val="95B3D7"/>
                </a:solidFill>
              </a:rPr>
              <a:t>Lechner</a:t>
            </a:r>
            <a:r>
              <a:rPr lang="en-US" sz="1800" dirty="0" smtClean="0">
                <a:solidFill>
                  <a:srgbClr val="95B3D7"/>
                </a:solidFill>
              </a:rPr>
              <a:t>, E. </a:t>
            </a:r>
            <a:r>
              <a:rPr lang="en-US" sz="1800" dirty="0" err="1" smtClean="0">
                <a:solidFill>
                  <a:srgbClr val="95B3D7"/>
                </a:solidFill>
              </a:rPr>
              <a:t>Metral</a:t>
            </a:r>
            <a:r>
              <a:rPr lang="en-US" sz="1800" dirty="0" smtClean="0">
                <a:solidFill>
                  <a:srgbClr val="95B3D7"/>
                </a:solidFill>
              </a:rPr>
              <a:t>, </a:t>
            </a:r>
            <a:r>
              <a:rPr lang="en-US" sz="1800" dirty="0" smtClean="0">
                <a:solidFill>
                  <a:srgbClr val="95B3D7"/>
                </a:solidFill>
              </a:rPr>
              <a:t>A</a:t>
            </a:r>
            <a:r>
              <a:rPr lang="en-US" sz="1800" dirty="0">
                <a:solidFill>
                  <a:srgbClr val="95B3D7"/>
                </a:solidFill>
              </a:rPr>
              <a:t>. </a:t>
            </a:r>
            <a:r>
              <a:rPr lang="en-US" sz="1800" dirty="0" smtClean="0">
                <a:solidFill>
                  <a:srgbClr val="95B3D7"/>
                </a:solidFill>
              </a:rPr>
              <a:t>Romano</a:t>
            </a:r>
            <a:endParaRPr lang="en-US" sz="1800" dirty="0">
              <a:solidFill>
                <a:srgbClr val="95B3D7"/>
              </a:solidFill>
            </a:endParaRPr>
          </a:p>
          <a:p>
            <a:endParaRPr lang="en-US" dirty="0" smtClean="0">
              <a:solidFill>
                <a:srgbClr val="95B3D7"/>
              </a:solidFill>
            </a:endParaRPr>
          </a:p>
        </p:txBody>
      </p:sp>
      <p:pic>
        <p:nvPicPr>
          <p:cNvPr id="5" name="Picture 4" descr="EPFL-Logo-RVB-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396" y="0"/>
            <a:ext cx="1894338" cy="974031"/>
          </a:xfrm>
          <a:prstGeom prst="rect">
            <a:avLst/>
          </a:prstGeom>
        </p:spPr>
      </p:pic>
      <p:pic>
        <p:nvPicPr>
          <p:cNvPr id="7" name="Picture 6" descr="LogoOutline.ai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" y="85881"/>
            <a:ext cx="888150" cy="888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06466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ICFA Mini-Workshop on Impedances </a:t>
            </a:r>
            <a:r>
              <a:rPr lang="en-US" sz="1600" dirty="0">
                <a:solidFill>
                  <a:schemeClr val="tx2"/>
                </a:solidFill>
                <a:latin typeface="Calibri" pitchFamily="34" charset="0"/>
              </a:rPr>
              <a:t>and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Beam Instabilities </a:t>
            </a:r>
            <a:r>
              <a:rPr lang="en-US" sz="1600" dirty="0">
                <a:solidFill>
                  <a:schemeClr val="tx2"/>
                </a:solidFill>
                <a:latin typeface="Calibri" pitchFamily="34" charset="0"/>
              </a:rPr>
              <a:t>in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Particle Accelerators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Benevento, 18-</a:t>
            </a:r>
            <a:r>
              <a:rPr lang="en-US" sz="1600" dirty="0">
                <a:solidFill>
                  <a:schemeClr val="tx2"/>
                </a:solidFill>
                <a:latin typeface="Calibri" pitchFamily="34" charset="0"/>
              </a:rPr>
              <a:t>22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285810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1650" y="2638404"/>
            <a:ext cx="9261154" cy="2660981"/>
            <a:chOff x="190614" y="2496976"/>
            <a:chExt cx="9261154" cy="266098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14" y="2496978"/>
              <a:ext cx="3193174" cy="266097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595" y="2496977"/>
              <a:ext cx="3193173" cy="266097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244" y="2496976"/>
              <a:ext cx="3193174" cy="266097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Beyond linear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2564"/>
            <a:ext cx="8226854" cy="50704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Effect on stability condition and ion trapping</a:t>
            </a:r>
            <a:endParaRPr lang="en-GB" dirty="0"/>
          </a:p>
          <a:p>
            <a:pPr marL="344488" lvl="1" indent="0">
              <a:buNone/>
            </a:pPr>
            <a:r>
              <a:rPr lang="en-GB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1811663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Trajectories for ion of mass A during the passage of </a:t>
            </a:r>
            <a:r>
              <a:rPr lang="en-GB" sz="1600" b="1" dirty="0"/>
              <a:t>a</a:t>
            </a:r>
            <a:r>
              <a:rPr lang="en-GB" sz="1600" b="1" dirty="0" smtClean="0"/>
              <a:t> CLIC bunch train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55067" y="2171343"/>
            <a:ext cx="2305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l-GR" sz="1600" b="1" dirty="0"/>
              <a:t>x</a:t>
            </a:r>
            <a:r>
              <a:rPr lang="el-GR" sz="1600" b="1" baseline="-25000" dirty="0"/>
              <a:t>0</a:t>
            </a:r>
            <a:r>
              <a:rPr lang="el-GR" sz="1600" b="1" dirty="0"/>
              <a:t> = </a:t>
            </a:r>
            <a:r>
              <a:rPr lang="fi-FI" sz="1600" b="1" dirty="0" smtClean="0"/>
              <a:t>1.5 </a:t>
            </a:r>
            <a:r>
              <a:rPr lang="el-GR" sz="1600" b="1" dirty="0" smtClean="0"/>
              <a:t>σ</a:t>
            </a:r>
            <a:r>
              <a:rPr lang="el-GR" sz="1600" b="1" baseline="-25000" dirty="0" smtClean="0"/>
              <a:t>x</a:t>
            </a:r>
            <a:r>
              <a:rPr lang="el-GR" sz="1600" b="1" dirty="0"/>
              <a:t>, y</a:t>
            </a:r>
            <a:r>
              <a:rPr lang="el-GR" sz="1600" b="1" baseline="-25000" dirty="0"/>
              <a:t>0</a:t>
            </a:r>
            <a:r>
              <a:rPr lang="el-GR" sz="1600" b="1" dirty="0"/>
              <a:t> = </a:t>
            </a:r>
            <a:r>
              <a:rPr lang="fi-FI" sz="1600" b="1" dirty="0" smtClean="0"/>
              <a:t>1.5 </a:t>
            </a:r>
            <a:r>
              <a:rPr lang="el-GR" sz="1600" b="1" dirty="0" smtClean="0"/>
              <a:t>σ</a:t>
            </a:r>
            <a:r>
              <a:rPr lang="el-GR" sz="1600" b="1" baseline="-25000" dirty="0" smtClean="0"/>
              <a:t>y</a:t>
            </a:r>
            <a:endParaRPr lang="el-GR" sz="1600" b="1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57200" y="5534799"/>
            <a:ext cx="2464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Non-</a:t>
            </a:r>
            <a:r>
              <a:rPr lang="en-US" sz="1600" dirty="0" smtClean="0">
                <a:latin typeface="Calibri"/>
                <a:cs typeface="Calibri"/>
              </a:rPr>
              <a:t>trapping</a:t>
            </a:r>
            <a:r>
              <a:rPr lang="en-US" sz="1600" dirty="0" smtClean="0">
                <a:latin typeface="Calibri"/>
                <a:cs typeface="Calibri"/>
              </a:rPr>
              <a:t>, </a:t>
            </a:r>
            <a:r>
              <a:rPr lang="en-US" sz="1600" dirty="0" err="1" smtClean="0">
                <a:latin typeface="Calibri"/>
                <a:cs typeface="Calibri"/>
              </a:rPr>
              <a:t>k</a:t>
            </a:r>
            <a:r>
              <a:rPr lang="en-US" sz="1600" baseline="-25000" dirty="0" err="1" smtClean="0">
                <a:latin typeface="Calibri"/>
                <a:cs typeface="Calibri"/>
              </a:rPr>
              <a:t>y</a:t>
            </a:r>
            <a:r>
              <a:rPr lang="en-US" sz="1600" dirty="0" err="1" smtClean="0">
                <a:latin typeface="Calibri"/>
                <a:cs typeface="Calibri"/>
              </a:rPr>
              <a:t>T</a:t>
            </a:r>
            <a:r>
              <a:rPr lang="en-US" sz="1600" baseline="-25000" dirty="0" err="1" smtClean="0">
                <a:latin typeface="Calibri"/>
                <a:cs typeface="Calibri"/>
              </a:rPr>
              <a:t>b</a:t>
            </a:r>
            <a:r>
              <a:rPr lang="en-US" sz="1600" dirty="0" smtClean="0">
                <a:latin typeface="Calibri"/>
                <a:cs typeface="Calibri"/>
              </a:rPr>
              <a:t> &gt; 4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81603" y="5534373"/>
            <a:ext cx="2448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Weak trapping, </a:t>
            </a:r>
            <a:r>
              <a:rPr lang="en-US" sz="1600" dirty="0" err="1" smtClean="0">
                <a:latin typeface="Calibri"/>
                <a:cs typeface="Calibri"/>
              </a:rPr>
              <a:t>k</a:t>
            </a:r>
            <a:r>
              <a:rPr lang="en-US" sz="1600" baseline="-25000" dirty="0" err="1" smtClean="0">
                <a:latin typeface="Calibri"/>
                <a:cs typeface="Calibri"/>
              </a:rPr>
              <a:t>y</a:t>
            </a:r>
            <a:r>
              <a:rPr lang="en-US" sz="1600" dirty="0" err="1" smtClean="0">
                <a:latin typeface="Calibri"/>
                <a:cs typeface="Calibri"/>
              </a:rPr>
              <a:t>T</a:t>
            </a:r>
            <a:r>
              <a:rPr lang="en-US" sz="1600" baseline="-25000" dirty="0" err="1" smtClean="0">
                <a:latin typeface="Calibri"/>
                <a:cs typeface="Calibri"/>
              </a:rPr>
              <a:t>b</a:t>
            </a:r>
            <a:r>
              <a:rPr lang="en-US" sz="1600" dirty="0" smtClean="0">
                <a:latin typeface="Calibri"/>
                <a:cs typeface="Calibri"/>
              </a:rPr>
              <a:t> = 2.5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99105" y="5534373"/>
            <a:ext cx="2744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Strong trapping, </a:t>
            </a:r>
            <a:r>
              <a:rPr lang="en-US" sz="1600" dirty="0" err="1" smtClean="0">
                <a:latin typeface="Calibri"/>
                <a:cs typeface="Calibri"/>
              </a:rPr>
              <a:t>k</a:t>
            </a:r>
            <a:r>
              <a:rPr lang="en-US" sz="1600" baseline="-25000" dirty="0" err="1" smtClean="0">
                <a:latin typeface="Calibri"/>
                <a:cs typeface="Calibri"/>
              </a:rPr>
              <a:t>y</a:t>
            </a:r>
            <a:r>
              <a:rPr lang="en-US" sz="1600" dirty="0" err="1" smtClean="0">
                <a:latin typeface="Calibri"/>
                <a:cs typeface="Calibri"/>
              </a:rPr>
              <a:t>T</a:t>
            </a:r>
            <a:r>
              <a:rPr lang="en-US" sz="1600" baseline="-25000" dirty="0" err="1" smtClean="0">
                <a:latin typeface="Calibri"/>
                <a:cs typeface="Calibri"/>
              </a:rPr>
              <a:t>b</a:t>
            </a:r>
            <a:r>
              <a:rPr lang="en-US" sz="1600" dirty="0" smtClean="0">
                <a:latin typeface="Calibri"/>
                <a:cs typeface="Calibri"/>
              </a:rPr>
              <a:t> = 0.56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4300" y="2638404"/>
            <a:ext cx="9258692" cy="2648652"/>
            <a:chOff x="202943" y="2509304"/>
            <a:chExt cx="9258692" cy="264865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43" y="2509306"/>
              <a:ext cx="3178381" cy="26486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54" y="2509305"/>
              <a:ext cx="3178381" cy="264865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9573" y="2509304"/>
              <a:ext cx="3178381" cy="26486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Beyond linear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2564"/>
            <a:ext cx="8226854" cy="50704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Effect on stability condition and ion trapping</a:t>
            </a:r>
            <a:endParaRPr lang="en-GB" dirty="0"/>
          </a:p>
          <a:p>
            <a:pPr marL="344488" lvl="1" indent="0">
              <a:buNone/>
            </a:pPr>
            <a:r>
              <a:rPr lang="en-GB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1811663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Oscillation frequencies for </a:t>
            </a:r>
            <a:r>
              <a:rPr lang="en-GB" sz="1600" b="1" dirty="0" smtClean="0"/>
              <a:t>ion of mass A during the passage of a CLIC bunch train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55067" y="2171343"/>
            <a:ext cx="2305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l-GR" sz="1600" b="1" dirty="0"/>
              <a:t>x</a:t>
            </a:r>
            <a:r>
              <a:rPr lang="el-GR" sz="1600" b="1" baseline="-25000" dirty="0"/>
              <a:t>0</a:t>
            </a:r>
            <a:r>
              <a:rPr lang="el-GR" sz="1600" b="1" dirty="0"/>
              <a:t> = </a:t>
            </a:r>
            <a:r>
              <a:rPr lang="fi-FI" sz="1600" b="1" dirty="0" smtClean="0"/>
              <a:t>1.5 </a:t>
            </a:r>
            <a:r>
              <a:rPr lang="el-GR" sz="1600" b="1" dirty="0" smtClean="0"/>
              <a:t>σ</a:t>
            </a:r>
            <a:r>
              <a:rPr lang="el-GR" sz="1600" b="1" baseline="-25000" dirty="0" smtClean="0"/>
              <a:t>x</a:t>
            </a:r>
            <a:r>
              <a:rPr lang="el-GR" sz="1600" b="1" dirty="0"/>
              <a:t>, y</a:t>
            </a:r>
            <a:r>
              <a:rPr lang="el-GR" sz="1600" b="1" baseline="-25000" dirty="0"/>
              <a:t>0</a:t>
            </a:r>
            <a:r>
              <a:rPr lang="el-GR" sz="1600" b="1" dirty="0"/>
              <a:t> = </a:t>
            </a:r>
            <a:r>
              <a:rPr lang="fi-FI" sz="1600" b="1" dirty="0" smtClean="0"/>
              <a:t>1.5 </a:t>
            </a:r>
            <a:r>
              <a:rPr lang="el-GR" sz="1600" b="1" dirty="0" smtClean="0"/>
              <a:t>σ</a:t>
            </a:r>
            <a:r>
              <a:rPr lang="el-GR" sz="1600" b="1" baseline="-25000" dirty="0" smtClean="0"/>
              <a:t>y</a:t>
            </a:r>
            <a:endParaRPr lang="el-GR" sz="1600" b="1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57200" y="5534799"/>
            <a:ext cx="2464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Non-</a:t>
            </a:r>
            <a:r>
              <a:rPr lang="en-US" sz="1600" dirty="0" smtClean="0">
                <a:latin typeface="Calibri"/>
                <a:cs typeface="Calibri"/>
              </a:rPr>
              <a:t>trapping</a:t>
            </a:r>
            <a:r>
              <a:rPr lang="en-US" sz="1600" dirty="0" smtClean="0">
                <a:latin typeface="Calibri"/>
                <a:cs typeface="Calibri"/>
              </a:rPr>
              <a:t>, </a:t>
            </a:r>
            <a:r>
              <a:rPr lang="en-US" sz="1600" dirty="0" err="1" smtClean="0">
                <a:latin typeface="Calibri"/>
                <a:cs typeface="Calibri"/>
              </a:rPr>
              <a:t>k</a:t>
            </a:r>
            <a:r>
              <a:rPr lang="en-US" sz="1600" baseline="-25000" dirty="0" err="1" smtClean="0">
                <a:latin typeface="Calibri"/>
                <a:cs typeface="Calibri"/>
              </a:rPr>
              <a:t>y</a:t>
            </a:r>
            <a:r>
              <a:rPr lang="en-US" sz="1600" dirty="0" err="1" smtClean="0">
                <a:latin typeface="Calibri"/>
                <a:cs typeface="Calibri"/>
              </a:rPr>
              <a:t>T</a:t>
            </a:r>
            <a:r>
              <a:rPr lang="en-US" sz="1600" baseline="-25000" dirty="0" err="1" smtClean="0">
                <a:latin typeface="Calibri"/>
                <a:cs typeface="Calibri"/>
              </a:rPr>
              <a:t>b</a:t>
            </a:r>
            <a:r>
              <a:rPr lang="en-US" sz="1600" dirty="0" smtClean="0">
                <a:latin typeface="Calibri"/>
                <a:cs typeface="Calibri"/>
              </a:rPr>
              <a:t> &gt; 4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81603" y="5534373"/>
            <a:ext cx="2448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Weak trapping, </a:t>
            </a:r>
            <a:r>
              <a:rPr lang="en-US" sz="1600" dirty="0" err="1" smtClean="0">
                <a:latin typeface="Calibri"/>
                <a:cs typeface="Calibri"/>
              </a:rPr>
              <a:t>k</a:t>
            </a:r>
            <a:r>
              <a:rPr lang="en-US" sz="1600" baseline="-25000" dirty="0" err="1" smtClean="0">
                <a:latin typeface="Calibri"/>
                <a:cs typeface="Calibri"/>
              </a:rPr>
              <a:t>y</a:t>
            </a:r>
            <a:r>
              <a:rPr lang="en-US" sz="1600" dirty="0" err="1" smtClean="0">
                <a:latin typeface="Calibri"/>
                <a:cs typeface="Calibri"/>
              </a:rPr>
              <a:t>T</a:t>
            </a:r>
            <a:r>
              <a:rPr lang="en-US" sz="1600" baseline="-25000" dirty="0" err="1" smtClean="0">
                <a:latin typeface="Calibri"/>
                <a:cs typeface="Calibri"/>
              </a:rPr>
              <a:t>b</a:t>
            </a:r>
            <a:r>
              <a:rPr lang="en-US" sz="1600" dirty="0" smtClean="0">
                <a:latin typeface="Calibri"/>
                <a:cs typeface="Calibri"/>
              </a:rPr>
              <a:t> = 2.5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99105" y="5534373"/>
            <a:ext cx="2744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Strong trapping, </a:t>
            </a:r>
            <a:r>
              <a:rPr lang="en-US" sz="1600" dirty="0" err="1" smtClean="0">
                <a:latin typeface="Calibri"/>
                <a:cs typeface="Calibri"/>
              </a:rPr>
              <a:t>k</a:t>
            </a:r>
            <a:r>
              <a:rPr lang="en-US" sz="1600" baseline="-25000" dirty="0" err="1" smtClean="0">
                <a:latin typeface="Calibri"/>
                <a:cs typeface="Calibri"/>
              </a:rPr>
              <a:t>y</a:t>
            </a:r>
            <a:r>
              <a:rPr lang="en-US" sz="1600" dirty="0" err="1" smtClean="0">
                <a:latin typeface="Calibri"/>
                <a:cs typeface="Calibri"/>
              </a:rPr>
              <a:t>T</a:t>
            </a:r>
            <a:r>
              <a:rPr lang="en-US" sz="1600" baseline="-25000" dirty="0" err="1" smtClean="0">
                <a:latin typeface="Calibri"/>
                <a:cs typeface="Calibri"/>
              </a:rPr>
              <a:t>b</a:t>
            </a:r>
            <a:r>
              <a:rPr lang="en-US" sz="1600" dirty="0" smtClean="0">
                <a:latin typeface="Calibri"/>
                <a:cs typeface="Calibri"/>
              </a:rPr>
              <a:t> = 0.56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Numerical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909" y="905566"/>
            <a:ext cx="8650494" cy="52205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C0504D"/>
                </a:solidFill>
              </a:rPr>
              <a:t>comprehensive understanding</a:t>
            </a:r>
            <a:r>
              <a:rPr lang="en-US" dirty="0" smtClean="0"/>
              <a:t> of the instability can be obtained </a:t>
            </a:r>
            <a:r>
              <a:rPr lang="en-US" dirty="0" smtClean="0">
                <a:solidFill>
                  <a:srgbClr val="C0504D"/>
                </a:solidFill>
              </a:rPr>
              <a:t>through macro-particle simulations</a:t>
            </a:r>
          </a:p>
          <a:p>
            <a:r>
              <a:rPr lang="en-US" sz="1800" dirty="0" smtClean="0"/>
              <a:t>Weak-strong simulations can estimate centroid motion</a:t>
            </a:r>
          </a:p>
          <a:p>
            <a:r>
              <a:rPr lang="en-US" sz="1800" dirty="0" smtClean="0"/>
              <a:t>Strong-strong simulations provide full picture including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growth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The simulations steps for the fast </a:t>
            </a:r>
            <a:r>
              <a:rPr lang="en-GB" dirty="0"/>
              <a:t>ion instability </a:t>
            </a:r>
            <a:r>
              <a:rPr lang="en-GB" dirty="0" smtClean="0"/>
              <a:t>are </a:t>
            </a:r>
            <a:r>
              <a:rPr lang="en-GB" dirty="0" smtClean="0">
                <a:solidFill>
                  <a:srgbClr val="C0504D"/>
                </a:solidFill>
              </a:rPr>
              <a:t>very similar </a:t>
            </a:r>
            <a:r>
              <a:rPr lang="en-GB" dirty="0">
                <a:solidFill>
                  <a:srgbClr val="C0504D"/>
                </a:solidFill>
              </a:rPr>
              <a:t>to </a:t>
            </a:r>
            <a:r>
              <a:rPr lang="en-GB" dirty="0" smtClean="0">
                <a:solidFill>
                  <a:srgbClr val="C0504D"/>
                </a:solidFill>
              </a:rPr>
              <a:t>e</a:t>
            </a:r>
            <a:r>
              <a:rPr lang="en-GB" dirty="0">
                <a:solidFill>
                  <a:srgbClr val="C0504D"/>
                </a:solidFill>
              </a:rPr>
              <a:t>-cloud simulations</a:t>
            </a:r>
          </a:p>
          <a:p>
            <a:r>
              <a:rPr lang="en-GB" sz="1800" dirty="0" smtClean="0"/>
              <a:t>However, unlike </a:t>
            </a:r>
            <a:r>
              <a:rPr lang="en-GB" sz="1800" dirty="0"/>
              <a:t>for e-cloud, the </a:t>
            </a:r>
            <a:r>
              <a:rPr lang="en-GB" sz="1800" dirty="0">
                <a:solidFill>
                  <a:srgbClr val="C0504D"/>
                </a:solidFill>
              </a:rPr>
              <a:t>“build-up” and </a:t>
            </a:r>
            <a:r>
              <a:rPr lang="en-GB" sz="1800" dirty="0">
                <a:solidFill>
                  <a:srgbClr val="000000"/>
                </a:solidFill>
              </a:rPr>
              <a:t>the</a:t>
            </a:r>
            <a:r>
              <a:rPr lang="en-GB" sz="1800" dirty="0">
                <a:solidFill>
                  <a:srgbClr val="C0504D"/>
                </a:solidFill>
              </a:rPr>
              <a:t> beam dynamics </a:t>
            </a:r>
            <a:r>
              <a:rPr lang="en-GB" sz="1800" dirty="0"/>
              <a:t>of fast ion instabilities </a:t>
            </a:r>
            <a:r>
              <a:rPr lang="en-GB" sz="1800" dirty="0">
                <a:solidFill>
                  <a:srgbClr val="C0504D"/>
                </a:solidFill>
              </a:rPr>
              <a:t>must be simulated </a:t>
            </a:r>
            <a:r>
              <a:rPr lang="en-GB" sz="1800" dirty="0" smtClean="0">
                <a:solidFill>
                  <a:srgbClr val="C0504D"/>
                </a:solidFill>
              </a:rPr>
              <a:t>together</a:t>
            </a:r>
          </a:p>
          <a:p>
            <a:r>
              <a:rPr lang="en-GB" sz="1800" dirty="0"/>
              <a:t>T</a:t>
            </a:r>
            <a:r>
              <a:rPr lang="en-GB" sz="1800" dirty="0" smtClean="0"/>
              <a:t>he </a:t>
            </a:r>
            <a:r>
              <a:rPr lang="en-GB" sz="1800" dirty="0" smtClean="0">
                <a:solidFill>
                  <a:schemeClr val="accent2"/>
                </a:solidFill>
              </a:rPr>
              <a:t>ions must be generated dynamically </a:t>
            </a:r>
            <a:r>
              <a:rPr lang="en-GB" sz="1800" dirty="0" smtClean="0"/>
              <a:t>according to each bunch at each passage, since the </a:t>
            </a:r>
            <a:r>
              <a:rPr lang="en-GB" sz="1800" dirty="0"/>
              <a:t>small </a:t>
            </a:r>
            <a:r>
              <a:rPr lang="en-GB" sz="1800" dirty="0" smtClean="0"/>
              <a:t>differences </a:t>
            </a:r>
            <a:r>
              <a:rPr lang="en-GB" sz="1800" dirty="0"/>
              <a:t>in </a:t>
            </a:r>
            <a:r>
              <a:rPr lang="en-GB" sz="1800" dirty="0" smtClean="0"/>
              <a:t>bunch </a:t>
            </a:r>
            <a:r>
              <a:rPr lang="en-GB" sz="1800" dirty="0"/>
              <a:t>position </a:t>
            </a:r>
            <a:r>
              <a:rPr lang="en-GB" sz="1800" dirty="0" smtClean="0"/>
              <a:t>provide the </a:t>
            </a:r>
            <a:r>
              <a:rPr lang="en-GB" sz="1800" dirty="0" smtClean="0">
                <a:solidFill>
                  <a:srgbClr val="C0504D"/>
                </a:solidFill>
              </a:rPr>
              <a:t>seed for the instability</a:t>
            </a:r>
            <a:endParaRPr lang="en-GB" dirty="0" smtClean="0">
              <a:solidFill>
                <a:srgbClr val="C0504D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07517" y="4412654"/>
            <a:ext cx="7295296" cy="2478897"/>
            <a:chOff x="1678609" y="3677478"/>
            <a:chExt cx="5676348" cy="1877392"/>
          </a:xfrm>
        </p:grpSpPr>
        <p:sp>
          <p:nvSpPr>
            <p:cNvPr id="8" name="Rectangle 7"/>
            <p:cNvSpPr/>
            <p:nvPr/>
          </p:nvSpPr>
          <p:spPr>
            <a:xfrm>
              <a:off x="1678609" y="3677478"/>
              <a:ext cx="5676348" cy="1877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1786858" y="3778651"/>
              <a:ext cx="5468890" cy="1683389"/>
              <a:chOff x="59235" y="1500594"/>
              <a:chExt cx="8733946" cy="2533985"/>
            </a:xfrm>
            <a:solidFill>
              <a:srgbClr val="CC0066"/>
            </a:solidFill>
          </p:grpSpPr>
          <p:sp>
            <p:nvSpPr>
              <p:cNvPr id="10" name="Oval 9"/>
              <p:cNvSpPr/>
              <p:nvPr/>
            </p:nvSpPr>
            <p:spPr>
              <a:xfrm>
                <a:off x="544755" y="2802425"/>
                <a:ext cx="1157168" cy="831273"/>
              </a:xfrm>
              <a:prstGeom prst="ellipse">
                <a:avLst/>
              </a:prstGeom>
              <a:solidFill>
                <a:srgbClr val="77A8D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908508" y="1799705"/>
                <a:ext cx="1157168" cy="831273"/>
              </a:xfrm>
              <a:prstGeom prst="ellipse">
                <a:avLst/>
              </a:prstGeom>
              <a:solidFill>
                <a:srgbClr val="77A8D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272261" y="2217505"/>
                <a:ext cx="1157168" cy="831273"/>
              </a:xfrm>
              <a:prstGeom prst="ellipse">
                <a:avLst/>
              </a:prstGeom>
              <a:solidFill>
                <a:srgbClr val="77A8D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636013" y="2117233"/>
                <a:ext cx="1157168" cy="831273"/>
              </a:xfrm>
              <a:prstGeom prst="ellipse">
                <a:avLst/>
              </a:prstGeom>
              <a:solidFill>
                <a:srgbClr val="77A8D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/>
              <p:cNvGrpSpPr>
                <a:grpSpLocks noChangeAspect="1"/>
              </p:cNvGrpSpPr>
              <p:nvPr/>
            </p:nvGrpSpPr>
            <p:grpSpPr>
              <a:xfrm>
                <a:off x="4357167" y="1679073"/>
                <a:ext cx="2440953" cy="1589947"/>
                <a:chOff x="2034041" y="4964433"/>
                <a:chExt cx="1755235" cy="1143304"/>
              </a:xfrm>
              <a:grpFill/>
            </p:grpSpPr>
            <p:sp>
              <p:nvSpPr>
                <p:cNvPr id="257" name="Oval 256"/>
                <p:cNvSpPr>
                  <a:spLocks noChangeAspect="1"/>
                </p:cNvSpPr>
                <p:nvPr/>
              </p:nvSpPr>
              <p:spPr>
                <a:xfrm>
                  <a:off x="2235152" y="58474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Oval 257"/>
                <p:cNvSpPr>
                  <a:spLocks noChangeAspect="1"/>
                </p:cNvSpPr>
                <p:nvPr/>
              </p:nvSpPr>
              <p:spPr>
                <a:xfrm>
                  <a:off x="2423597" y="534784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Oval 258"/>
                <p:cNvSpPr>
                  <a:spLocks noChangeAspect="1"/>
                </p:cNvSpPr>
                <p:nvPr/>
              </p:nvSpPr>
              <p:spPr>
                <a:xfrm>
                  <a:off x="2749440" y="496443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Oval 259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Oval 260"/>
                <p:cNvSpPr>
                  <a:spLocks noChangeAspect="1"/>
                </p:cNvSpPr>
                <p:nvPr/>
              </p:nvSpPr>
              <p:spPr>
                <a:xfrm>
                  <a:off x="2923310" y="52168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Oval 261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Oval 262"/>
                <p:cNvSpPr>
                  <a:spLocks noChangeAspect="1"/>
                </p:cNvSpPr>
                <p:nvPr/>
              </p:nvSpPr>
              <p:spPr>
                <a:xfrm>
                  <a:off x="3036431" y="528044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>
                  <a:spLocks noChangeAspect="1"/>
                </p:cNvSpPr>
                <p:nvPr/>
              </p:nvSpPr>
              <p:spPr>
                <a:xfrm>
                  <a:off x="3228110" y="532937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/>
                <p:cNvSpPr>
                  <a:spLocks noChangeAspect="1"/>
                </p:cNvSpPr>
                <p:nvPr/>
              </p:nvSpPr>
              <p:spPr>
                <a:xfrm>
                  <a:off x="3131743" y="56640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/>
                <p:cNvSpPr>
                  <a:spLocks noChangeAspect="1"/>
                </p:cNvSpPr>
                <p:nvPr/>
              </p:nvSpPr>
              <p:spPr>
                <a:xfrm>
                  <a:off x="2300933" y="550163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Oval 266"/>
                <p:cNvSpPr>
                  <a:spLocks noChangeAspect="1"/>
                </p:cNvSpPr>
                <p:nvPr/>
              </p:nvSpPr>
              <p:spPr>
                <a:xfrm>
                  <a:off x="2952102" y="590675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Oval 267"/>
                <p:cNvSpPr>
                  <a:spLocks noChangeAspect="1"/>
                </p:cNvSpPr>
                <p:nvPr/>
              </p:nvSpPr>
              <p:spPr>
                <a:xfrm>
                  <a:off x="2646247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Oval 268"/>
                <p:cNvSpPr>
                  <a:spLocks noChangeAspect="1"/>
                </p:cNvSpPr>
                <p:nvPr/>
              </p:nvSpPr>
              <p:spPr>
                <a:xfrm>
                  <a:off x="2034041" y="530960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Oval 269"/>
                <p:cNvSpPr>
                  <a:spLocks noChangeAspect="1"/>
                </p:cNvSpPr>
                <p:nvPr/>
              </p:nvSpPr>
              <p:spPr>
                <a:xfrm>
                  <a:off x="2500673" y="563222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Oval 270"/>
                <p:cNvSpPr>
                  <a:spLocks noChangeAspect="1"/>
                </p:cNvSpPr>
                <p:nvPr/>
              </p:nvSpPr>
              <p:spPr>
                <a:xfrm>
                  <a:off x="20900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Oval 271"/>
                <p:cNvSpPr>
                  <a:spLocks noChangeAspect="1"/>
                </p:cNvSpPr>
                <p:nvPr/>
              </p:nvSpPr>
              <p:spPr>
                <a:xfrm>
                  <a:off x="2844752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Oval 272"/>
                <p:cNvSpPr>
                  <a:spLocks noChangeAspect="1"/>
                </p:cNvSpPr>
                <p:nvPr/>
              </p:nvSpPr>
              <p:spPr>
                <a:xfrm>
                  <a:off x="2538897" y="52121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Oval 273"/>
                <p:cNvSpPr>
                  <a:spLocks noChangeAspect="1"/>
                </p:cNvSpPr>
                <p:nvPr/>
              </p:nvSpPr>
              <p:spPr>
                <a:xfrm>
                  <a:off x="3111822" y="548688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Oval 274"/>
                <p:cNvSpPr>
                  <a:spLocks noChangeAspect="1"/>
                </p:cNvSpPr>
                <p:nvPr/>
              </p:nvSpPr>
              <p:spPr>
                <a:xfrm>
                  <a:off x="2779827" y="5370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Oval 275"/>
                <p:cNvSpPr>
                  <a:spLocks noChangeAspect="1"/>
                </p:cNvSpPr>
                <p:nvPr/>
              </p:nvSpPr>
              <p:spPr>
                <a:xfrm>
                  <a:off x="3266334" y="510155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Oval 276"/>
                <p:cNvSpPr>
                  <a:spLocks noChangeAspect="1"/>
                </p:cNvSpPr>
                <p:nvPr/>
              </p:nvSpPr>
              <p:spPr>
                <a:xfrm>
                  <a:off x="2559379" y="538507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Oval 277"/>
                <p:cNvSpPr>
                  <a:spLocks noChangeAspect="1"/>
                </p:cNvSpPr>
                <p:nvPr/>
              </p:nvSpPr>
              <p:spPr>
                <a:xfrm>
                  <a:off x="3387989" y="528531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Oval 278"/>
                <p:cNvSpPr>
                  <a:spLocks noChangeAspect="1"/>
                </p:cNvSpPr>
                <p:nvPr/>
              </p:nvSpPr>
              <p:spPr>
                <a:xfrm>
                  <a:off x="3703052" y="53202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>
                <a:grpSpLocks noChangeAspect="1"/>
              </p:cNvGrpSpPr>
              <p:nvPr/>
            </p:nvGrpSpPr>
            <p:grpSpPr>
              <a:xfrm flipH="1" flipV="1">
                <a:off x="5262842" y="1888849"/>
                <a:ext cx="3461497" cy="1238907"/>
                <a:chOff x="1831555" y="5216857"/>
                <a:chExt cx="2489078" cy="890880"/>
              </a:xfrm>
              <a:grpFill/>
            </p:grpSpPr>
            <p:sp>
              <p:nvSpPr>
                <p:cNvPr id="233" name="Oval 232"/>
                <p:cNvSpPr>
                  <a:spLocks noChangeAspect="1"/>
                </p:cNvSpPr>
                <p:nvPr/>
              </p:nvSpPr>
              <p:spPr>
                <a:xfrm>
                  <a:off x="2331271" y="577148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Oval 233"/>
                <p:cNvSpPr>
                  <a:spLocks noChangeAspect="1"/>
                </p:cNvSpPr>
                <p:nvPr/>
              </p:nvSpPr>
              <p:spPr>
                <a:xfrm>
                  <a:off x="1861563" y="55869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Oval 234"/>
                <p:cNvSpPr>
                  <a:spLocks noChangeAspect="1"/>
                </p:cNvSpPr>
                <p:nvPr/>
              </p:nvSpPr>
              <p:spPr>
                <a:xfrm>
                  <a:off x="3016140" y="542654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Oval 235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Oval 236"/>
                <p:cNvSpPr>
                  <a:spLocks noChangeAspect="1"/>
                </p:cNvSpPr>
                <p:nvPr/>
              </p:nvSpPr>
              <p:spPr>
                <a:xfrm>
                  <a:off x="2923310" y="52168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Oval 237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Oval 238"/>
                <p:cNvSpPr>
                  <a:spLocks noChangeAspect="1"/>
                </p:cNvSpPr>
                <p:nvPr/>
              </p:nvSpPr>
              <p:spPr>
                <a:xfrm>
                  <a:off x="2303509" y="541262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Oval 239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Oval 240"/>
                <p:cNvSpPr>
                  <a:spLocks noChangeAspect="1"/>
                </p:cNvSpPr>
                <p:nvPr/>
              </p:nvSpPr>
              <p:spPr>
                <a:xfrm>
                  <a:off x="3456146" y="585628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Oval 241"/>
                <p:cNvSpPr>
                  <a:spLocks noChangeAspect="1"/>
                </p:cNvSpPr>
                <p:nvPr/>
              </p:nvSpPr>
              <p:spPr>
                <a:xfrm>
                  <a:off x="2433098" y="591023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Oval 242"/>
                <p:cNvSpPr>
                  <a:spLocks noChangeAspect="1"/>
                </p:cNvSpPr>
                <p:nvPr/>
              </p:nvSpPr>
              <p:spPr>
                <a:xfrm>
                  <a:off x="3385029" y="55477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/>
                <p:cNvSpPr>
                  <a:spLocks noChangeAspect="1"/>
                </p:cNvSpPr>
                <p:nvPr/>
              </p:nvSpPr>
              <p:spPr>
                <a:xfrm>
                  <a:off x="2646247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Oval 244"/>
                <p:cNvSpPr>
                  <a:spLocks noChangeAspect="1"/>
                </p:cNvSpPr>
                <p:nvPr/>
              </p:nvSpPr>
              <p:spPr>
                <a:xfrm>
                  <a:off x="2034041" y="54538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Oval 245"/>
                <p:cNvSpPr>
                  <a:spLocks noChangeAspect="1"/>
                </p:cNvSpPr>
                <p:nvPr/>
              </p:nvSpPr>
              <p:spPr>
                <a:xfrm>
                  <a:off x="2643547" y="548415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/>
                <p:cNvSpPr>
                  <a:spLocks noChangeAspect="1"/>
                </p:cNvSpPr>
                <p:nvPr/>
              </p:nvSpPr>
              <p:spPr>
                <a:xfrm>
                  <a:off x="20900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Oval 247"/>
                <p:cNvSpPr>
                  <a:spLocks noChangeAspect="1"/>
                </p:cNvSpPr>
                <p:nvPr/>
              </p:nvSpPr>
              <p:spPr>
                <a:xfrm>
                  <a:off x="2844752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Oval 248"/>
                <p:cNvSpPr>
                  <a:spLocks noChangeAspect="1"/>
                </p:cNvSpPr>
                <p:nvPr/>
              </p:nvSpPr>
              <p:spPr>
                <a:xfrm>
                  <a:off x="2538897" y="54044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Oval 249"/>
                <p:cNvSpPr>
                  <a:spLocks noChangeAspect="1"/>
                </p:cNvSpPr>
                <p:nvPr/>
              </p:nvSpPr>
              <p:spPr>
                <a:xfrm>
                  <a:off x="2996096" y="593398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Oval 250"/>
                <p:cNvSpPr>
                  <a:spLocks noChangeAspect="1"/>
                </p:cNvSpPr>
                <p:nvPr/>
              </p:nvSpPr>
              <p:spPr>
                <a:xfrm>
                  <a:off x="1831555" y="577594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Oval 251"/>
                <p:cNvSpPr>
                  <a:spLocks noChangeAspect="1"/>
                </p:cNvSpPr>
                <p:nvPr/>
              </p:nvSpPr>
              <p:spPr>
                <a:xfrm>
                  <a:off x="3527493" y="55991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Oval 252"/>
                <p:cNvSpPr>
                  <a:spLocks noChangeAspect="1"/>
                </p:cNvSpPr>
                <p:nvPr/>
              </p:nvSpPr>
              <p:spPr>
                <a:xfrm>
                  <a:off x="3266334" y="535392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/>
                <p:cNvSpPr>
                  <a:spLocks noChangeAspect="1"/>
                </p:cNvSpPr>
                <p:nvPr/>
              </p:nvSpPr>
              <p:spPr>
                <a:xfrm>
                  <a:off x="2174898" y="561344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Oval 254"/>
                <p:cNvSpPr>
                  <a:spLocks noChangeAspect="1"/>
                </p:cNvSpPr>
                <p:nvPr/>
              </p:nvSpPr>
              <p:spPr>
                <a:xfrm>
                  <a:off x="4234409" y="541055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Oval 255"/>
                <p:cNvSpPr>
                  <a:spLocks noChangeAspect="1"/>
                </p:cNvSpPr>
                <p:nvPr/>
              </p:nvSpPr>
              <p:spPr>
                <a:xfrm>
                  <a:off x="3474766" y="536118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>
                <a:grpSpLocks noChangeAspect="1"/>
              </p:cNvGrpSpPr>
              <p:nvPr/>
            </p:nvGrpSpPr>
            <p:grpSpPr>
              <a:xfrm flipH="1" flipV="1">
                <a:off x="3669294" y="1698229"/>
                <a:ext cx="2490095" cy="1493699"/>
                <a:chOff x="1911640" y="5309605"/>
                <a:chExt cx="1818926" cy="1091104"/>
              </a:xfrm>
              <a:grpFill/>
            </p:grpSpPr>
            <p:sp>
              <p:nvSpPr>
                <p:cNvPr id="210" name="Oval 209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Oval 210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Oval 211"/>
                <p:cNvSpPr>
                  <a:spLocks noChangeAspect="1"/>
                </p:cNvSpPr>
                <p:nvPr/>
              </p:nvSpPr>
              <p:spPr>
                <a:xfrm>
                  <a:off x="3644342" y="588494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Oval 212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Oval 213"/>
                <p:cNvSpPr>
                  <a:spLocks noChangeAspect="1"/>
                </p:cNvSpPr>
                <p:nvPr/>
              </p:nvSpPr>
              <p:spPr>
                <a:xfrm>
                  <a:off x="3436532" y="563202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Oval 214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Oval 215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Oval 216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Oval 217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Oval 218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Oval 219"/>
                <p:cNvSpPr>
                  <a:spLocks noChangeAspect="1"/>
                </p:cNvSpPr>
                <p:nvPr/>
              </p:nvSpPr>
              <p:spPr>
                <a:xfrm>
                  <a:off x="2858684" y="629328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Oval 220"/>
                <p:cNvSpPr>
                  <a:spLocks noChangeAspect="1"/>
                </p:cNvSpPr>
                <p:nvPr/>
              </p:nvSpPr>
              <p:spPr>
                <a:xfrm>
                  <a:off x="2034041" y="530960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Oval 221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Oval 222"/>
                <p:cNvSpPr>
                  <a:spLocks noChangeAspect="1"/>
                </p:cNvSpPr>
                <p:nvPr/>
              </p:nvSpPr>
              <p:spPr>
                <a:xfrm>
                  <a:off x="3574167" y="61308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Oval 223"/>
                <p:cNvSpPr>
                  <a:spLocks noChangeAspect="1"/>
                </p:cNvSpPr>
                <p:nvPr/>
              </p:nvSpPr>
              <p:spPr>
                <a:xfrm>
                  <a:off x="2917982" y="556507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Oval 224"/>
                <p:cNvSpPr>
                  <a:spLocks noChangeAspect="1"/>
                </p:cNvSpPr>
                <p:nvPr/>
              </p:nvSpPr>
              <p:spPr>
                <a:xfrm>
                  <a:off x="3576354" y="55173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Oval 225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Oval 226"/>
                <p:cNvSpPr>
                  <a:spLocks noChangeAspect="1"/>
                </p:cNvSpPr>
                <p:nvPr/>
              </p:nvSpPr>
              <p:spPr>
                <a:xfrm>
                  <a:off x="1911640" y="56468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Oval 227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Oval 228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Oval 229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Oval 230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>
                <a:grpSpLocks noChangeAspect="1"/>
              </p:cNvGrpSpPr>
              <p:nvPr/>
            </p:nvGrpSpPr>
            <p:grpSpPr>
              <a:xfrm flipV="1">
                <a:off x="3901213" y="1926505"/>
                <a:ext cx="1982618" cy="1572082"/>
                <a:chOff x="2235152" y="5216857"/>
                <a:chExt cx="1624500" cy="1288126"/>
              </a:xfrm>
              <a:grpFill/>
            </p:grpSpPr>
            <p:sp>
              <p:nvSpPr>
                <p:cNvPr id="186" name="Oval 185"/>
                <p:cNvSpPr>
                  <a:spLocks noChangeAspect="1"/>
                </p:cNvSpPr>
                <p:nvPr/>
              </p:nvSpPr>
              <p:spPr>
                <a:xfrm>
                  <a:off x="2235152" y="541625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Oval 186"/>
                <p:cNvSpPr>
                  <a:spLocks noChangeAspect="1"/>
                </p:cNvSpPr>
                <p:nvPr/>
              </p:nvSpPr>
              <p:spPr>
                <a:xfrm>
                  <a:off x="2291930" y="579863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Oval 187"/>
                <p:cNvSpPr>
                  <a:spLocks noChangeAspect="1"/>
                </p:cNvSpPr>
                <p:nvPr/>
              </p:nvSpPr>
              <p:spPr>
                <a:xfrm>
                  <a:off x="3016140" y="554528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188"/>
                <p:cNvSpPr>
                  <a:spLocks noChangeAspect="1"/>
                </p:cNvSpPr>
                <p:nvPr/>
              </p:nvSpPr>
              <p:spPr>
                <a:xfrm>
                  <a:off x="2692352" y="560481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Oval 189"/>
                <p:cNvSpPr>
                  <a:spLocks noChangeAspect="1"/>
                </p:cNvSpPr>
                <p:nvPr/>
              </p:nvSpPr>
              <p:spPr>
                <a:xfrm>
                  <a:off x="2923310" y="52168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Oval 190"/>
                <p:cNvSpPr>
                  <a:spLocks noChangeAspect="1"/>
                </p:cNvSpPr>
                <p:nvPr/>
              </p:nvSpPr>
              <p:spPr>
                <a:xfrm>
                  <a:off x="2705052" y="60887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Oval 191"/>
                <p:cNvSpPr>
                  <a:spLocks noChangeAspect="1"/>
                </p:cNvSpPr>
                <p:nvPr/>
              </p:nvSpPr>
              <p:spPr>
                <a:xfrm>
                  <a:off x="3036431" y="541345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/>
                <p:cNvSpPr>
                  <a:spLocks noChangeAspect="1"/>
                </p:cNvSpPr>
                <p:nvPr/>
              </p:nvSpPr>
              <p:spPr>
                <a:xfrm>
                  <a:off x="3282344" y="625506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/>
                <p:cNvSpPr>
                  <a:spLocks noChangeAspect="1"/>
                </p:cNvSpPr>
                <p:nvPr/>
              </p:nvSpPr>
              <p:spPr>
                <a:xfrm>
                  <a:off x="3606453" y="590458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/>
                <p:cNvSpPr>
                  <a:spLocks noChangeAspect="1"/>
                </p:cNvSpPr>
                <p:nvPr/>
              </p:nvSpPr>
              <p:spPr>
                <a:xfrm>
                  <a:off x="3715182" y="576020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>
                  <a:spLocks noChangeAspect="1"/>
                </p:cNvSpPr>
                <p:nvPr/>
              </p:nvSpPr>
              <p:spPr>
                <a:xfrm>
                  <a:off x="3043285" y="620528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>
                  <a:spLocks noChangeAspect="1"/>
                </p:cNvSpPr>
                <p:nvPr/>
              </p:nvSpPr>
              <p:spPr>
                <a:xfrm>
                  <a:off x="2362625" y="610379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Oval 198"/>
                <p:cNvSpPr>
                  <a:spLocks noChangeAspect="1"/>
                </p:cNvSpPr>
                <p:nvPr/>
              </p:nvSpPr>
              <p:spPr>
                <a:xfrm>
                  <a:off x="3324393" y="585687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Oval 199"/>
                <p:cNvSpPr>
                  <a:spLocks noChangeAspect="1"/>
                </p:cNvSpPr>
                <p:nvPr/>
              </p:nvSpPr>
              <p:spPr>
                <a:xfrm>
                  <a:off x="2463253" y="574054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Oval 200"/>
                <p:cNvSpPr>
                  <a:spLocks noChangeAspect="1"/>
                </p:cNvSpPr>
                <p:nvPr/>
              </p:nvSpPr>
              <p:spPr>
                <a:xfrm>
                  <a:off x="2406640" y="558768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201"/>
                <p:cNvSpPr>
                  <a:spLocks noChangeAspect="1"/>
                </p:cNvSpPr>
                <p:nvPr/>
              </p:nvSpPr>
              <p:spPr>
                <a:xfrm>
                  <a:off x="3618397" y="54661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Oval 202"/>
                <p:cNvSpPr>
                  <a:spLocks noChangeAspect="1"/>
                </p:cNvSpPr>
                <p:nvPr/>
              </p:nvSpPr>
              <p:spPr>
                <a:xfrm>
                  <a:off x="2886569" y="60902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Oval 203"/>
                <p:cNvSpPr>
                  <a:spLocks noChangeAspect="1"/>
                </p:cNvSpPr>
                <p:nvPr/>
              </p:nvSpPr>
              <p:spPr>
                <a:xfrm>
                  <a:off x="2266095" y="62297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/>
                <p:cNvSpPr>
                  <a:spLocks noChangeAspect="1"/>
                </p:cNvSpPr>
                <p:nvPr/>
              </p:nvSpPr>
              <p:spPr>
                <a:xfrm>
                  <a:off x="3046897" y="52386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205"/>
                <p:cNvSpPr>
                  <a:spLocks noChangeAspect="1"/>
                </p:cNvSpPr>
                <p:nvPr/>
              </p:nvSpPr>
              <p:spPr>
                <a:xfrm>
                  <a:off x="3342534" y="540757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Oval 206"/>
                <p:cNvSpPr>
                  <a:spLocks noChangeAspect="1"/>
                </p:cNvSpPr>
                <p:nvPr/>
              </p:nvSpPr>
              <p:spPr>
                <a:xfrm>
                  <a:off x="2416199" y="63975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>
                  <a:spLocks noChangeAspect="1"/>
                </p:cNvSpPr>
                <p:nvPr/>
              </p:nvSpPr>
              <p:spPr>
                <a:xfrm>
                  <a:off x="3773428" y="601366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>
                  <a:spLocks noChangeAspect="1"/>
                </p:cNvSpPr>
                <p:nvPr/>
              </p:nvSpPr>
              <p:spPr>
                <a:xfrm>
                  <a:off x="3474767" y="55174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>
                <a:grpSpLocks noChangeAspect="1"/>
              </p:cNvGrpSpPr>
              <p:nvPr/>
            </p:nvGrpSpPr>
            <p:grpSpPr>
              <a:xfrm flipH="1" flipV="1">
                <a:off x="1766694" y="2016666"/>
                <a:ext cx="1897543" cy="1473286"/>
                <a:chOff x="2174899" y="5299240"/>
                <a:chExt cx="1386092" cy="1076195"/>
              </a:xfrm>
              <a:grpFill/>
            </p:grpSpPr>
            <p:sp>
              <p:nvSpPr>
                <p:cNvPr id="163" name="Oval 162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Oval 163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Oval 164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Oval 165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Oval 167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Oval 168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Oval 169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Oval 171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>
                  <a:spLocks noChangeAspect="1"/>
                </p:cNvSpPr>
                <p:nvPr/>
              </p:nvSpPr>
              <p:spPr>
                <a:xfrm>
                  <a:off x="29028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77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>
                  <a:spLocks noChangeAspect="1"/>
                </p:cNvSpPr>
                <p:nvPr/>
              </p:nvSpPr>
              <p:spPr>
                <a:xfrm>
                  <a:off x="3474767" y="529924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>
                <a:grpSpLocks noChangeAspect="1"/>
              </p:cNvGrpSpPr>
              <p:nvPr/>
            </p:nvGrpSpPr>
            <p:grpSpPr>
              <a:xfrm flipH="1" flipV="1">
                <a:off x="2008525" y="1500594"/>
                <a:ext cx="1941110" cy="1515055"/>
                <a:chOff x="2143074" y="5268728"/>
                <a:chExt cx="1417917" cy="1106707"/>
              </a:xfrm>
              <a:grpFill/>
            </p:grpSpPr>
            <p:sp>
              <p:nvSpPr>
                <p:cNvPr id="140" name="Oval 139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/>
                <p:cNvSpPr>
                  <a:spLocks noChangeAspect="1"/>
                </p:cNvSpPr>
                <p:nvPr/>
              </p:nvSpPr>
              <p:spPr>
                <a:xfrm>
                  <a:off x="2984334" y="541216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>
                  <a:spLocks noChangeAspect="1"/>
                </p:cNvSpPr>
                <p:nvPr/>
              </p:nvSpPr>
              <p:spPr>
                <a:xfrm>
                  <a:off x="2338039" y="572967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>
                  <a:spLocks noChangeAspect="1"/>
                </p:cNvSpPr>
                <p:nvPr/>
              </p:nvSpPr>
              <p:spPr>
                <a:xfrm>
                  <a:off x="2616492" y="526872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/>
                <p:cNvSpPr>
                  <a:spLocks noChangeAspect="1"/>
                </p:cNvSpPr>
                <p:nvPr/>
              </p:nvSpPr>
              <p:spPr>
                <a:xfrm>
                  <a:off x="3289135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>
                  <a:spLocks noChangeAspect="1"/>
                </p:cNvSpPr>
                <p:nvPr/>
              </p:nvSpPr>
              <p:spPr>
                <a:xfrm>
                  <a:off x="2143074" y="55635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/>
                <p:cNvSpPr>
                  <a:spLocks noChangeAspect="1"/>
                </p:cNvSpPr>
                <p:nvPr/>
              </p:nvSpPr>
              <p:spPr>
                <a:xfrm>
                  <a:off x="3336971" y="597745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/>
                <p:cNvSpPr>
                  <a:spLocks noChangeAspect="1"/>
                </p:cNvSpPr>
                <p:nvPr/>
              </p:nvSpPr>
              <p:spPr>
                <a:xfrm>
                  <a:off x="2773247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/>
                <p:cNvSpPr>
                  <a:spLocks noChangeAspect="1"/>
                </p:cNvSpPr>
                <p:nvPr/>
              </p:nvSpPr>
              <p:spPr>
                <a:xfrm>
                  <a:off x="2716776" y="538442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/>
                <p:cNvSpPr>
                  <a:spLocks noChangeAspect="1"/>
                </p:cNvSpPr>
                <p:nvPr/>
              </p:nvSpPr>
              <p:spPr>
                <a:xfrm>
                  <a:off x="2597730" y="591113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/>
                <p:cNvSpPr>
                  <a:spLocks noChangeAspect="1"/>
                </p:cNvSpPr>
                <p:nvPr/>
              </p:nvSpPr>
              <p:spPr>
                <a:xfrm>
                  <a:off x="3040032" y="560169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/>
                <p:cNvSpPr>
                  <a:spLocks noChangeAspect="1"/>
                </p:cNvSpPr>
                <p:nvPr/>
              </p:nvSpPr>
              <p:spPr>
                <a:xfrm>
                  <a:off x="2380219" y="541966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>
                <a:grpSpLocks noChangeAspect="1"/>
              </p:cNvGrpSpPr>
              <p:nvPr/>
            </p:nvGrpSpPr>
            <p:grpSpPr>
              <a:xfrm flipH="1" flipV="1">
                <a:off x="2119755" y="1650580"/>
                <a:ext cx="1897543" cy="1803867"/>
                <a:chOff x="2174899" y="5057753"/>
                <a:chExt cx="1386092" cy="1317682"/>
              </a:xfrm>
              <a:grpFill/>
            </p:grpSpPr>
            <p:sp>
              <p:nvSpPr>
                <p:cNvPr id="117" name="Oval 116"/>
                <p:cNvSpPr>
                  <a:spLocks noChangeAspect="1"/>
                </p:cNvSpPr>
                <p:nvPr/>
              </p:nvSpPr>
              <p:spPr>
                <a:xfrm>
                  <a:off x="2532188" y="59308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>
                  <a:spLocks noChangeAspect="1"/>
                </p:cNvSpPr>
                <p:nvPr/>
              </p:nvSpPr>
              <p:spPr>
                <a:xfrm>
                  <a:off x="2753377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>
                  <a:spLocks noChangeAspect="1"/>
                </p:cNvSpPr>
                <p:nvPr/>
              </p:nvSpPr>
              <p:spPr>
                <a:xfrm>
                  <a:off x="2984334" y="526567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>
                  <a:spLocks noChangeAspect="1"/>
                </p:cNvSpPr>
                <p:nvPr/>
              </p:nvSpPr>
              <p:spPr>
                <a:xfrm>
                  <a:off x="3058176" y="54733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>
                  <a:spLocks noChangeAspect="1"/>
                </p:cNvSpPr>
                <p:nvPr/>
              </p:nvSpPr>
              <p:spPr>
                <a:xfrm>
                  <a:off x="2408991" y="537859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>
                  <a:spLocks noChangeAspect="1"/>
                </p:cNvSpPr>
                <p:nvPr/>
              </p:nvSpPr>
              <p:spPr>
                <a:xfrm>
                  <a:off x="3045024" y="505775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>
                  <a:spLocks noChangeAspect="1"/>
                </p:cNvSpPr>
                <p:nvPr/>
              </p:nvSpPr>
              <p:spPr>
                <a:xfrm>
                  <a:off x="29028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>
                <a:grpSpLocks noChangeAspect="1"/>
              </p:cNvGrpSpPr>
              <p:nvPr/>
            </p:nvGrpSpPr>
            <p:grpSpPr>
              <a:xfrm flipH="1" flipV="1">
                <a:off x="175225" y="1734577"/>
                <a:ext cx="2010840" cy="1392270"/>
                <a:chOff x="2174899" y="5297378"/>
                <a:chExt cx="1468853" cy="1017015"/>
              </a:xfrm>
              <a:grpFill/>
            </p:grpSpPr>
            <p:sp>
              <p:nvSpPr>
                <p:cNvPr id="94" name="Oval 93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>
                  <a:spLocks noChangeAspect="1"/>
                </p:cNvSpPr>
                <p:nvPr/>
              </p:nvSpPr>
              <p:spPr>
                <a:xfrm>
                  <a:off x="2326961" y="529737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>
                  <a:spLocks noChangeAspect="1"/>
                </p:cNvSpPr>
                <p:nvPr/>
              </p:nvSpPr>
              <p:spPr>
                <a:xfrm>
                  <a:off x="29028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>
                  <a:spLocks noChangeAspect="1"/>
                </p:cNvSpPr>
                <p:nvPr/>
              </p:nvSpPr>
              <p:spPr>
                <a:xfrm>
                  <a:off x="3118472" y="620697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>
                  <a:spLocks noChangeAspect="1"/>
                </p:cNvSpPr>
                <p:nvPr/>
              </p:nvSpPr>
              <p:spPr>
                <a:xfrm>
                  <a:off x="3557528" y="615203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/>
              <p:cNvGrpSpPr>
                <a:grpSpLocks noChangeAspect="1"/>
              </p:cNvGrpSpPr>
              <p:nvPr/>
            </p:nvGrpSpPr>
            <p:grpSpPr>
              <a:xfrm flipH="1" flipV="1">
                <a:off x="406558" y="1841514"/>
                <a:ext cx="1897543" cy="1572173"/>
                <a:chOff x="2174899" y="5357919"/>
                <a:chExt cx="1386092" cy="1148428"/>
              </a:xfrm>
              <a:grpFill/>
            </p:grpSpPr>
            <p:sp>
              <p:nvSpPr>
                <p:cNvPr id="71" name="Oval 70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>
                  <a:spLocks noChangeAspect="1"/>
                </p:cNvSpPr>
                <p:nvPr/>
              </p:nvSpPr>
              <p:spPr>
                <a:xfrm>
                  <a:off x="3091177" y="559920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>
                  <a:spLocks noChangeAspect="1"/>
                </p:cNvSpPr>
                <p:nvPr/>
              </p:nvSpPr>
              <p:spPr>
                <a:xfrm>
                  <a:off x="2829638" y="5691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>
                  <a:spLocks noChangeAspect="1"/>
                </p:cNvSpPr>
                <p:nvPr/>
              </p:nvSpPr>
              <p:spPr>
                <a:xfrm>
                  <a:off x="2174899" y="639892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>
                <a:grpSpLocks noChangeAspect="1"/>
              </p:cNvGrpSpPr>
              <p:nvPr/>
            </p:nvGrpSpPr>
            <p:grpSpPr>
              <a:xfrm flipH="1" flipV="1">
                <a:off x="126880" y="1641746"/>
                <a:ext cx="1693539" cy="1351644"/>
                <a:chOff x="2174899" y="5226037"/>
                <a:chExt cx="1237075" cy="987341"/>
              </a:xfrm>
              <a:grpFill/>
            </p:grpSpPr>
            <p:sp>
              <p:nvSpPr>
                <p:cNvPr id="48" name="Oval 47"/>
                <p:cNvSpPr>
                  <a:spLocks noChangeAspect="1"/>
                </p:cNvSpPr>
                <p:nvPr/>
              </p:nvSpPr>
              <p:spPr>
                <a:xfrm>
                  <a:off x="2568808" y="591868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>
                  <a:spLocks noChangeAspect="1"/>
                </p:cNvSpPr>
                <p:nvPr/>
              </p:nvSpPr>
              <p:spPr>
                <a:xfrm>
                  <a:off x="332575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>
                  <a:spLocks noChangeAspect="1"/>
                </p:cNvSpPr>
                <p:nvPr/>
              </p:nvSpPr>
              <p:spPr>
                <a:xfrm>
                  <a:off x="3131743" y="579545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>
                  <a:spLocks noChangeAspect="1"/>
                </p:cNvSpPr>
                <p:nvPr/>
              </p:nvSpPr>
              <p:spPr>
                <a:xfrm>
                  <a:off x="3275943" y="58065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>
                  <a:spLocks noChangeAspect="1"/>
                </p:cNvSpPr>
                <p:nvPr/>
              </p:nvSpPr>
              <p:spPr>
                <a:xfrm>
                  <a:off x="29028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>
                  <a:spLocks noChangeAspect="1"/>
                </p:cNvSpPr>
                <p:nvPr/>
              </p:nvSpPr>
              <p:spPr>
                <a:xfrm>
                  <a:off x="3113276" y="558949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>
                  <a:spLocks noChangeAspect="1"/>
                </p:cNvSpPr>
                <p:nvPr/>
              </p:nvSpPr>
              <p:spPr>
                <a:xfrm>
                  <a:off x="2813347" y="569424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>
                  <a:spLocks noChangeAspect="1"/>
                </p:cNvSpPr>
                <p:nvPr/>
              </p:nvSpPr>
              <p:spPr>
                <a:xfrm>
                  <a:off x="3081531" y="539513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>
                  <a:spLocks noChangeAspect="1"/>
                </p:cNvSpPr>
                <p:nvPr/>
              </p:nvSpPr>
              <p:spPr>
                <a:xfrm>
                  <a:off x="2174899" y="610595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>
                  <a:spLocks noChangeAspect="1"/>
                </p:cNvSpPr>
                <p:nvPr/>
              </p:nvSpPr>
              <p:spPr>
                <a:xfrm>
                  <a:off x="3158367" y="525976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>
                  <a:spLocks noChangeAspect="1"/>
                </p:cNvSpPr>
                <p:nvPr/>
              </p:nvSpPr>
              <p:spPr>
                <a:xfrm>
                  <a:off x="3291679" y="522603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>
                <a:grpSpLocks noChangeAspect="1"/>
              </p:cNvGrpSpPr>
              <p:nvPr/>
            </p:nvGrpSpPr>
            <p:grpSpPr>
              <a:xfrm flipH="1" flipV="1">
                <a:off x="59235" y="2641621"/>
                <a:ext cx="1897543" cy="1392958"/>
                <a:chOff x="2174899" y="5357919"/>
                <a:chExt cx="1386092" cy="1017516"/>
              </a:xfrm>
              <a:grpFill/>
            </p:grpSpPr>
            <p:sp>
              <p:nvSpPr>
                <p:cNvPr id="25" name="Oval 24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>
                  <a:spLocks noChangeAspect="1"/>
                </p:cNvSpPr>
                <p:nvPr/>
              </p:nvSpPr>
              <p:spPr>
                <a:xfrm>
                  <a:off x="2313973" y="586053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>
                  <a:spLocks noChangeAspect="1"/>
                </p:cNvSpPr>
                <p:nvPr/>
              </p:nvSpPr>
              <p:spPr>
                <a:xfrm>
                  <a:off x="3362689" y="554645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>
                  <a:spLocks noChangeAspect="1"/>
                </p:cNvSpPr>
                <p:nvPr/>
              </p:nvSpPr>
              <p:spPr>
                <a:xfrm>
                  <a:off x="2677518" y="548846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>
                  <a:spLocks noChangeAspect="1"/>
                </p:cNvSpPr>
                <p:nvPr/>
              </p:nvSpPr>
              <p:spPr>
                <a:xfrm>
                  <a:off x="3265996" y="56489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>
                  <a:spLocks noChangeAspect="1"/>
                </p:cNvSpPr>
                <p:nvPr/>
              </p:nvSpPr>
              <p:spPr>
                <a:xfrm>
                  <a:off x="2829638" y="5691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>
                  <a:spLocks noChangeAspect="1"/>
                </p:cNvSpPr>
                <p:nvPr/>
              </p:nvSpPr>
              <p:spPr>
                <a:xfrm>
                  <a:off x="2557033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>
                  <a:spLocks noChangeAspect="1"/>
                </p:cNvSpPr>
                <p:nvPr/>
              </p:nvSpPr>
              <p:spPr>
                <a:xfrm>
                  <a:off x="3439088" y="617535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7400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Numerical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566"/>
            <a:ext cx="8229600" cy="589321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Also the </a:t>
            </a:r>
            <a:r>
              <a:rPr lang="en-GB" dirty="0" smtClean="0">
                <a:solidFill>
                  <a:srgbClr val="C0504D"/>
                </a:solidFill>
              </a:rPr>
              <a:t>associated challenges </a:t>
            </a:r>
            <a:r>
              <a:rPr lang="en-GB" dirty="0" smtClean="0"/>
              <a:t>are very similar to those of e-cloud simulations</a:t>
            </a:r>
            <a:endParaRPr lang="en-GB" sz="1800" dirty="0" smtClean="0"/>
          </a:p>
          <a:p>
            <a:r>
              <a:rPr lang="en-GB" sz="1800" dirty="0" smtClean="0"/>
              <a:t>The </a:t>
            </a:r>
            <a:r>
              <a:rPr lang="en-GB" sz="1800" dirty="0" smtClean="0">
                <a:solidFill>
                  <a:srgbClr val="C0504D"/>
                </a:solidFill>
              </a:rPr>
              <a:t>small beam must be resolve</a:t>
            </a:r>
            <a:r>
              <a:rPr lang="en-GB" sz="1800" dirty="0" smtClean="0"/>
              <a:t>d very well, while at the same time the ions can oscillate with large amplitudes </a:t>
            </a:r>
            <a:r>
              <a:rPr lang="en-GB" sz="1800" dirty="0" smtClean="0">
                <a:sym typeface="Wingdings"/>
              </a:rPr>
              <a:t> benefit from </a:t>
            </a:r>
            <a:r>
              <a:rPr lang="en-GB" sz="1800" dirty="0" smtClean="0">
                <a:solidFill>
                  <a:srgbClr val="C0504D"/>
                </a:solidFill>
                <a:sym typeface="Wingdings"/>
              </a:rPr>
              <a:t>multi-grid solvers</a:t>
            </a:r>
            <a:endParaRPr lang="en-GB" sz="1800" dirty="0" smtClean="0">
              <a:solidFill>
                <a:srgbClr val="C0504D"/>
              </a:solidFill>
            </a:endParaRPr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r>
              <a:rPr lang="en-GB" sz="1800" dirty="0" smtClean="0"/>
              <a:t>Although the time steps can be longe</a:t>
            </a:r>
            <a:r>
              <a:rPr lang="en-GB" sz="1800" dirty="0"/>
              <a:t>r</a:t>
            </a:r>
            <a:r>
              <a:rPr lang="en-GB" sz="1800" dirty="0" smtClean="0"/>
              <a:t> since ions are slower than electrons, the </a:t>
            </a:r>
            <a:r>
              <a:rPr lang="en-GB" sz="1800" dirty="0" smtClean="0">
                <a:solidFill>
                  <a:srgbClr val="C0504D"/>
                </a:solidFill>
              </a:rPr>
              <a:t>full bunch train must be simulated </a:t>
            </a:r>
            <a:r>
              <a:rPr lang="en-GB" sz="1800" dirty="0" smtClean="0"/>
              <a:t>and the simulations quickly become </a:t>
            </a:r>
            <a:r>
              <a:rPr lang="en-GB" sz="1800" dirty="0" smtClean="0">
                <a:solidFill>
                  <a:srgbClr val="C0504D"/>
                </a:solidFill>
              </a:rPr>
              <a:t>time-consuming </a:t>
            </a:r>
            <a:r>
              <a:rPr lang="en-GB" sz="1800" dirty="0" smtClean="0">
                <a:sym typeface="Wingdings"/>
              </a:rPr>
              <a:t> benefit from </a:t>
            </a:r>
            <a:r>
              <a:rPr lang="en-GB" sz="1800" dirty="0" smtClean="0">
                <a:solidFill>
                  <a:srgbClr val="C0504D"/>
                </a:solidFill>
                <a:sym typeface="Wingdings"/>
              </a:rPr>
              <a:t>parallelization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sym typeface="Wingdings"/>
              </a:rPr>
              <a:t>For CERN studies the same simulation tools are now used for both cases</a:t>
            </a:r>
            <a:r>
              <a:rPr lang="en-GB" baseline="30000" dirty="0" smtClean="0">
                <a:sym typeface="Wingdings"/>
              </a:rPr>
              <a:t>(*)</a:t>
            </a:r>
            <a:endParaRPr lang="en-GB" dirty="0" smtClean="0"/>
          </a:p>
          <a:p>
            <a:endParaRPr lang="en-GB" sz="1800" dirty="0"/>
          </a:p>
          <a:p>
            <a:endParaRPr lang="en-US" sz="1800" dirty="0" smtClean="0"/>
          </a:p>
          <a:p>
            <a:pPr lvl="1"/>
            <a:endParaRPr lang="en-GB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49" y="6338431"/>
            <a:ext cx="729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30000" dirty="0" smtClean="0">
                <a:solidFill>
                  <a:schemeClr val="tx2"/>
                </a:solidFill>
                <a:latin typeface="Calibri" charset="0"/>
              </a:rPr>
              <a:t>(*)</a:t>
            </a:r>
            <a:r>
              <a:rPr lang="en-US" sz="1400" i="1" dirty="0" smtClean="0">
                <a:solidFill>
                  <a:schemeClr val="tx2"/>
                </a:solidFill>
                <a:latin typeface="Calibri" charset="0"/>
              </a:rPr>
              <a:t>L. Mether at al., “Numerical modeling of fast beam ion instabilities”, HB2016 </a:t>
            </a:r>
            <a:br>
              <a:rPr lang="en-US" sz="1400" i="1" dirty="0" smtClean="0">
                <a:solidFill>
                  <a:schemeClr val="tx2"/>
                </a:solidFill>
                <a:latin typeface="Calibri" charset="0"/>
              </a:rPr>
            </a:br>
            <a:r>
              <a:rPr lang="en-US" sz="1400" i="1" dirty="0" smtClean="0">
                <a:solidFill>
                  <a:schemeClr val="tx2"/>
                </a:solidFill>
                <a:latin typeface="Calibri" charset="0"/>
              </a:rPr>
              <a:t>   G</a:t>
            </a:r>
            <a:r>
              <a:rPr lang="en-US" sz="1400" i="1" dirty="0">
                <a:solidFill>
                  <a:schemeClr val="tx2"/>
                </a:solidFill>
                <a:latin typeface="Calibri" charset="0"/>
              </a:rPr>
              <a:t>. </a:t>
            </a:r>
            <a:r>
              <a:rPr lang="en-US" sz="1400" i="1" dirty="0" err="1">
                <a:solidFill>
                  <a:schemeClr val="tx2"/>
                </a:solidFill>
                <a:latin typeface="Calibri" charset="0"/>
              </a:rPr>
              <a:t>Iadarola</a:t>
            </a:r>
            <a:r>
              <a:rPr lang="en-US" sz="1400" i="1" dirty="0">
                <a:solidFill>
                  <a:schemeClr val="tx2"/>
                </a:solidFill>
                <a:latin typeface="Calibri" charset="0"/>
              </a:rPr>
              <a:t> et al., “Evolution of python tools for the simulation of electron cloud effects”, </a:t>
            </a:r>
            <a:r>
              <a:rPr lang="en-US" sz="1400" i="1" dirty="0" smtClean="0">
                <a:solidFill>
                  <a:schemeClr val="tx2"/>
                </a:solidFill>
                <a:latin typeface="Calibri" charset="0"/>
              </a:rPr>
              <a:t>IPAC17</a:t>
            </a:r>
            <a:endParaRPr lang="en-US" sz="1400" i="1" dirty="0">
              <a:solidFill>
                <a:schemeClr val="tx2"/>
              </a:solidFill>
            </a:endParaRPr>
          </a:p>
        </p:txBody>
      </p:sp>
      <p:pic>
        <p:nvPicPr>
          <p:cNvPr id="7" name="Picture 6" descr="figure4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1"/>
          <a:stretch/>
        </p:blipFill>
        <p:spPr>
          <a:xfrm>
            <a:off x="804699" y="1971461"/>
            <a:ext cx="7682343" cy="28239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00385" y="4336777"/>
            <a:ext cx="153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376092"/>
                </a:solidFill>
              </a:rPr>
              <a:t>G. </a:t>
            </a:r>
            <a:r>
              <a:rPr lang="en-US" sz="1400" i="1" dirty="0" err="1" smtClean="0">
                <a:solidFill>
                  <a:srgbClr val="376092"/>
                </a:solidFill>
              </a:rPr>
              <a:t>Iadarola</a:t>
            </a:r>
            <a:r>
              <a:rPr lang="en-US" sz="1400" i="1" dirty="0" smtClean="0">
                <a:solidFill>
                  <a:srgbClr val="376092"/>
                </a:solidFill>
              </a:rPr>
              <a:t> et </a:t>
            </a:r>
            <a:r>
              <a:rPr lang="en-US" sz="1400" i="1" dirty="0" smtClean="0">
                <a:solidFill>
                  <a:srgbClr val="376092"/>
                </a:solidFill>
              </a:rPr>
              <a:t>al</a:t>
            </a:r>
            <a:endParaRPr lang="en-US" sz="1400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4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Could a fast ion </a:t>
            </a:r>
            <a:r>
              <a:rPr lang="en-US" sz="2400" dirty="0"/>
              <a:t>instability </a:t>
            </a:r>
            <a:r>
              <a:rPr lang="en-US" sz="2400" dirty="0" smtClean="0"/>
              <a:t>occur in a proton </a:t>
            </a:r>
            <a:r>
              <a:rPr lang="en-US" sz="2400" dirty="0"/>
              <a:t>machine</a:t>
            </a:r>
            <a:r>
              <a:rPr lang="en-US" sz="2400" dirty="0" smtClean="0"/>
              <a:t>?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C0504D"/>
                </a:solidFill>
              </a:rPr>
              <a:t>Ions </a:t>
            </a:r>
            <a:r>
              <a:rPr lang="en-US" dirty="0">
                <a:solidFill>
                  <a:srgbClr val="C0504D"/>
                </a:solidFill>
              </a:rPr>
              <a:t>are repelled </a:t>
            </a:r>
            <a:r>
              <a:rPr lang="en-US" dirty="0"/>
              <a:t>by </a:t>
            </a:r>
            <a:r>
              <a:rPr lang="en-US" dirty="0" smtClean="0"/>
              <a:t>the p</a:t>
            </a:r>
            <a:r>
              <a:rPr lang="en-US" baseline="30000" dirty="0"/>
              <a:t>+</a:t>
            </a:r>
            <a:r>
              <a:rPr lang="en-US" dirty="0" smtClean="0"/>
              <a:t> beam </a:t>
            </a:r>
            <a:r>
              <a:rPr lang="en-US" dirty="0"/>
              <a:t>and cannot be trapped </a:t>
            </a:r>
            <a:r>
              <a:rPr lang="en-US" dirty="0" smtClean="0"/>
              <a:t>like in e</a:t>
            </a:r>
            <a:r>
              <a:rPr lang="en-US" baseline="30000" dirty="0" smtClean="0"/>
              <a:t>-</a:t>
            </a:r>
            <a:r>
              <a:rPr lang="en-US" dirty="0" smtClean="0"/>
              <a:t> machines, </a:t>
            </a:r>
            <a:r>
              <a:rPr lang="en-US" dirty="0" smtClean="0">
                <a:solidFill>
                  <a:srgbClr val="C0504D"/>
                </a:solidFill>
              </a:rPr>
              <a:t>could </a:t>
            </a:r>
            <a:r>
              <a:rPr lang="en-US" dirty="0">
                <a:solidFill>
                  <a:srgbClr val="C0504D"/>
                </a:solidFill>
              </a:rPr>
              <a:t>they nevertheless cause an instability</a:t>
            </a:r>
            <a:r>
              <a:rPr lang="en-US" dirty="0" smtClean="0">
                <a:solidFill>
                  <a:srgbClr val="C0504D"/>
                </a:solidFill>
              </a:rPr>
              <a:t>?</a:t>
            </a:r>
            <a:endParaRPr lang="en-US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ore than 50 dumps in the LHC in 2017 </a:t>
            </a:r>
            <a:br>
              <a:rPr lang="en-US" dirty="0" smtClean="0"/>
            </a:br>
            <a:r>
              <a:rPr lang="en-US" dirty="0" smtClean="0"/>
              <a:t>connected to losses in fixed location (16L2)</a:t>
            </a:r>
          </a:p>
          <a:p>
            <a:endParaRPr lang="en-US" dirty="0" smtClean="0"/>
          </a:p>
          <a:p>
            <a:r>
              <a:rPr lang="en-US" dirty="0" smtClean="0"/>
              <a:t>Typical signature</a:t>
            </a:r>
          </a:p>
          <a:p>
            <a:pPr lvl="1"/>
            <a:r>
              <a:rPr lang="en-US" dirty="0" smtClean="0"/>
              <a:t>Quickly </a:t>
            </a:r>
            <a:r>
              <a:rPr lang="en-US" dirty="0"/>
              <a:t>developing </a:t>
            </a:r>
            <a:r>
              <a:rPr lang="en-US" dirty="0" smtClean="0">
                <a:solidFill>
                  <a:srgbClr val="C0504D"/>
                </a:solidFill>
              </a:rPr>
              <a:t>plateau of high losses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onsistent with gas density of 10</a:t>
            </a:r>
            <a:r>
              <a:rPr lang="en-US" baseline="30000" dirty="0" smtClean="0">
                <a:solidFill>
                  <a:srgbClr val="000000"/>
                </a:solidFill>
              </a:rPr>
              <a:t>20</a:t>
            </a:r>
            <a:r>
              <a:rPr lang="en-US" dirty="0" smtClean="0">
                <a:solidFill>
                  <a:srgbClr val="000000"/>
                </a:solidFill>
              </a:rPr>
              <a:t>-10</a:t>
            </a:r>
            <a:r>
              <a:rPr lang="en-US" baseline="30000" dirty="0" smtClean="0">
                <a:solidFill>
                  <a:srgbClr val="000000"/>
                </a:solidFill>
              </a:rPr>
              <a:t>22</a:t>
            </a:r>
            <a:r>
              <a:rPr lang="en-US" dirty="0" smtClean="0">
                <a:solidFill>
                  <a:srgbClr val="000000"/>
                </a:solidFill>
              </a:rPr>
              <a:t> over 10 </a:t>
            </a:r>
            <a:r>
              <a:rPr lang="en-US" dirty="0" smtClean="0">
                <a:solidFill>
                  <a:srgbClr val="000000"/>
                </a:solidFill>
              </a:rPr>
              <a:t>cm distance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Coherent motion </a:t>
            </a:r>
            <a:r>
              <a:rPr lang="en-US" dirty="0" smtClean="0">
                <a:solidFill>
                  <a:srgbClr val="C0504D"/>
                </a:solidFill>
              </a:rPr>
              <a:t>on </a:t>
            </a:r>
            <a:r>
              <a:rPr lang="en-US" dirty="0" smtClean="0">
                <a:solidFill>
                  <a:srgbClr val="C0504D"/>
                </a:solidFill>
              </a:rPr>
              <a:t>head of trains</a:t>
            </a:r>
          </a:p>
          <a:p>
            <a:pPr lvl="1"/>
            <a:r>
              <a:rPr lang="en-US" dirty="0" smtClean="0"/>
              <a:t>Sometimes </a:t>
            </a:r>
            <a:r>
              <a:rPr lang="en-US" dirty="0" smtClean="0">
                <a:solidFill>
                  <a:srgbClr val="C0504D"/>
                </a:solidFill>
              </a:rPr>
              <a:t>coupled bunch motion</a:t>
            </a:r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5663095" y="721746"/>
            <a:ext cx="3381277" cy="1884487"/>
            <a:chOff x="1" y="2444363"/>
            <a:chExt cx="3980347" cy="21844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r="51131"/>
            <a:stretch/>
          </p:blipFill>
          <p:spPr>
            <a:xfrm>
              <a:off x="1" y="2595827"/>
              <a:ext cx="3775286" cy="20329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98222" t="-7496" r="-183" b="47"/>
            <a:stretch/>
          </p:blipFill>
          <p:spPr>
            <a:xfrm>
              <a:off x="3692485" y="2444363"/>
              <a:ext cx="151477" cy="21844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6634" t="24184" r="-1972" b="5327"/>
            <a:stretch/>
          </p:blipFill>
          <p:spPr>
            <a:xfrm>
              <a:off x="477840" y="3087484"/>
              <a:ext cx="3502508" cy="14330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49159" t="92504" r="44657"/>
            <a:stretch/>
          </p:blipFill>
          <p:spPr>
            <a:xfrm>
              <a:off x="1677904" y="4442400"/>
              <a:ext cx="477737" cy="152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15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r="-1220"/>
          <a:stretch/>
        </p:blipFill>
        <p:spPr>
          <a:xfrm>
            <a:off x="3124200" y="4074136"/>
            <a:ext cx="5968480" cy="22448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93742" y="5989852"/>
            <a:ext cx="153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rgbClr val="376092"/>
                </a:solidFill>
              </a:rPr>
              <a:t>X. </a:t>
            </a:r>
            <a:r>
              <a:rPr lang="en-US" sz="1400" i="1" dirty="0" err="1" smtClean="0">
                <a:solidFill>
                  <a:srgbClr val="376092"/>
                </a:solidFill>
              </a:rPr>
              <a:t>Buffat</a:t>
            </a:r>
            <a:r>
              <a:rPr lang="en-US" sz="1400" i="1" dirty="0" smtClean="0">
                <a:solidFill>
                  <a:srgbClr val="376092"/>
                </a:solidFill>
              </a:rPr>
              <a:t> et al</a:t>
            </a:r>
            <a:endParaRPr lang="en-US" sz="1400" i="1" dirty="0">
              <a:solidFill>
                <a:srgbClr val="37609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6900" y="4387025"/>
            <a:ext cx="233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Very fast </a:t>
            </a:r>
            <a:r>
              <a:rPr lang="en-US" dirty="0"/>
              <a:t>rise </a:t>
            </a:r>
            <a:r>
              <a:rPr lang="en-US" dirty="0" smtClean="0"/>
              <a:t>times: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10-100 </a:t>
            </a:r>
            <a:r>
              <a:rPr lang="en-US" dirty="0" smtClean="0"/>
              <a:t>turns</a:t>
            </a:r>
          </a:p>
          <a:p>
            <a:pPr algn="ctr"/>
            <a:r>
              <a:rPr lang="en-US" dirty="0" smtClean="0"/>
              <a:t>typically</a:t>
            </a:r>
          </a:p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159500" y="2353952"/>
            <a:ext cx="1701800" cy="1720184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8509000" y="2353952"/>
            <a:ext cx="509972" cy="1720184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861300" y="1276555"/>
            <a:ext cx="647700" cy="1077397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59500" y="4074136"/>
            <a:ext cx="2859472" cy="22448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9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05566"/>
            <a:ext cx="8469909" cy="52205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Preliminary fast ion simulation studies indicate that </a:t>
            </a:r>
            <a:r>
              <a:rPr lang="en-US" dirty="0" smtClean="0">
                <a:solidFill>
                  <a:srgbClr val="C0504D"/>
                </a:solidFill>
              </a:rPr>
              <a:t>ions can cause an instability</a:t>
            </a:r>
            <a:r>
              <a:rPr lang="en-US" dirty="0" smtClean="0"/>
              <a:t> if the gas density is high: at least 10</a:t>
            </a:r>
            <a:r>
              <a:rPr lang="en-US" baseline="30000" dirty="0" smtClean="0"/>
              <a:t>22</a:t>
            </a:r>
            <a:r>
              <a:rPr lang="en-US" dirty="0" smtClean="0"/>
              <a:t> m</a:t>
            </a:r>
            <a:r>
              <a:rPr lang="en-US" baseline="30000" dirty="0" smtClean="0"/>
              <a:t>-3</a:t>
            </a:r>
            <a:r>
              <a:rPr lang="en-US" dirty="0" smtClean="0"/>
              <a:t> (ionization cross-section 2 </a:t>
            </a:r>
            <a:r>
              <a:rPr lang="en-US" dirty="0" err="1" smtClean="0"/>
              <a:t>MBarn</a:t>
            </a:r>
            <a:r>
              <a:rPr lang="en-US" dirty="0" smtClean="0"/>
              <a:t>)</a:t>
            </a:r>
          </a:p>
          <a:p>
            <a:r>
              <a:rPr lang="en-US" sz="1800" dirty="0" smtClean="0"/>
              <a:t>As soon as they are created, ions start moving out of the beam</a:t>
            </a:r>
          </a:p>
          <a:p>
            <a:r>
              <a:rPr lang="en-US" sz="1800" dirty="0" smtClean="0"/>
              <a:t>At such high densities, the </a:t>
            </a:r>
            <a:r>
              <a:rPr lang="en-US" sz="1800" dirty="0" smtClean="0">
                <a:solidFill>
                  <a:srgbClr val="C0504D"/>
                </a:solidFill>
              </a:rPr>
              <a:t>ion space charge </a:t>
            </a:r>
            <a:r>
              <a:rPr lang="en-US" sz="1800" dirty="0" smtClean="0"/>
              <a:t>has a strong </a:t>
            </a:r>
            <a:r>
              <a:rPr lang="en-US" sz="1800" dirty="0" smtClean="0">
                <a:solidFill>
                  <a:srgbClr val="C0504D"/>
                </a:solidFill>
              </a:rPr>
              <a:t>effect on the dynamics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From a neutral gas, an </a:t>
            </a:r>
            <a:r>
              <a:rPr lang="en-US" dirty="0" smtClean="0">
                <a:solidFill>
                  <a:srgbClr val="C0504D"/>
                </a:solidFill>
              </a:rPr>
              <a:t>equal amount of electrons </a:t>
            </a:r>
            <a:r>
              <a:rPr lang="en-US" dirty="0" smtClean="0"/>
              <a:t>would be generated</a:t>
            </a:r>
          </a:p>
          <a:p>
            <a:r>
              <a:rPr lang="en-US" sz="1800" dirty="0" smtClean="0"/>
              <a:t>How do they effect the beam and the ion motion?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73200" y="3558678"/>
            <a:ext cx="6180332" cy="3299322"/>
            <a:chOff x="1473200" y="3558678"/>
            <a:chExt cx="6180332" cy="3299322"/>
          </a:xfrm>
        </p:grpSpPr>
        <p:pic>
          <p:nvPicPr>
            <p:cNvPr id="5" name="Picture 4" descr="Bunch_centroids_A28_20b_1seg_80turns_7.50e+08nTorr_0.0skick_ionsc_vs_turn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891"/>
            <a:stretch/>
          </p:blipFill>
          <p:spPr>
            <a:xfrm>
              <a:off x="1473200" y="3558678"/>
              <a:ext cx="6180332" cy="3299322"/>
            </a:xfrm>
            <a:prstGeom prst="rect">
              <a:avLst/>
            </a:prstGeom>
          </p:spPr>
        </p:pic>
        <p:pic>
          <p:nvPicPr>
            <p:cNvPr id="7" name="Picture 6" descr="Bunch_centroids_A28_20b_1seg_80turns_7.50e+08nTorr_0.0skick_ionsc_vs_turn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18" t="9446" b="67084"/>
            <a:stretch/>
          </p:blipFill>
          <p:spPr>
            <a:xfrm>
              <a:off x="6060382" y="3747299"/>
              <a:ext cx="1519236" cy="160957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922897" y="3782034"/>
            <a:ext cx="2062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Nitrogen gas over 4 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926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Simplified simulations </a:t>
            </a:r>
            <a:r>
              <a:rPr lang="en-US" dirty="0" smtClean="0"/>
              <a:t>indicate</a:t>
            </a:r>
            <a:r>
              <a:rPr lang="en-US" dirty="0" smtClean="0"/>
              <a:t> </a:t>
            </a:r>
            <a:r>
              <a:rPr lang="en-US" dirty="0" smtClean="0"/>
              <a:t>that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C0504D"/>
                </a:solidFill>
              </a:rPr>
              <a:t>high electron density localized </a:t>
            </a:r>
            <a:r>
              <a:rPr lang="en-US" dirty="0" smtClean="0"/>
              <a:t>in the machine </a:t>
            </a:r>
            <a:r>
              <a:rPr lang="en-US" dirty="0" smtClean="0">
                <a:solidFill>
                  <a:srgbClr val="C0504D"/>
                </a:solidFill>
              </a:rPr>
              <a:t>can cause</a:t>
            </a:r>
            <a:r>
              <a:rPr lang="en-US" dirty="0" smtClean="0"/>
              <a:t> </a:t>
            </a:r>
            <a:r>
              <a:rPr lang="en-US" dirty="0" smtClean="0"/>
              <a:t>a fast singl</a:t>
            </a:r>
            <a:r>
              <a:rPr lang="en-US" dirty="0" smtClean="0"/>
              <a:t>e bunch </a:t>
            </a:r>
            <a:r>
              <a:rPr lang="en-US" dirty="0" smtClean="0">
                <a:solidFill>
                  <a:srgbClr val="C0504D"/>
                </a:solidFill>
              </a:rPr>
              <a:t>instability</a:t>
            </a:r>
            <a:endParaRPr lang="en-US" dirty="0" smtClean="0">
              <a:solidFill>
                <a:srgbClr val="C0504D"/>
              </a:solidFill>
            </a:endParaRPr>
          </a:p>
          <a:p>
            <a:r>
              <a:rPr lang="en-US" sz="1800" dirty="0" smtClean="0"/>
              <a:t>Required </a:t>
            </a:r>
            <a:r>
              <a:rPr lang="en-US" sz="1800" dirty="0" smtClean="0"/>
              <a:t>e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densities several orders of magnitude higher than in a </a:t>
            </a:r>
            <a:r>
              <a:rPr lang="en-US" sz="1800" dirty="0" smtClean="0"/>
              <a:t>typic</a:t>
            </a:r>
            <a:r>
              <a:rPr lang="en-US" sz="1800" dirty="0" smtClean="0"/>
              <a:t>al e-cloud: </a:t>
            </a:r>
            <a:br>
              <a:rPr lang="en-US" sz="1800" dirty="0" smtClean="0"/>
            </a:br>
            <a:r>
              <a:rPr lang="en-US" sz="1800" dirty="0" smtClean="0"/>
              <a:t>10</a:t>
            </a:r>
            <a:r>
              <a:rPr lang="en-US" sz="1800" baseline="30000" dirty="0" smtClean="0"/>
              <a:t>17 </a:t>
            </a:r>
            <a:r>
              <a:rPr lang="en-US" sz="1800" dirty="0" smtClean="0"/>
              <a:t>e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/m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 over a 10 cm distance</a:t>
            </a:r>
          </a:p>
          <a:p>
            <a:r>
              <a:rPr lang="en-US" sz="1800" dirty="0" smtClean="0"/>
              <a:t>Simulation results </a:t>
            </a:r>
            <a:r>
              <a:rPr lang="en-US" sz="1800" dirty="0" smtClean="0">
                <a:solidFill>
                  <a:srgbClr val="C0504D"/>
                </a:solidFill>
              </a:rPr>
              <a:t>fit </a:t>
            </a:r>
            <a:r>
              <a:rPr lang="en-US" sz="1800" dirty="0">
                <a:solidFill>
                  <a:srgbClr val="C0504D"/>
                </a:solidFill>
              </a:rPr>
              <a:t>well with observations</a:t>
            </a:r>
            <a:r>
              <a:rPr lang="en-US" sz="1800" dirty="0"/>
              <a:t>: large positive tune shift, intra-bunch modes</a:t>
            </a:r>
          </a:p>
          <a:p>
            <a:endParaRPr 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edens_1.00e+17_175_charge_weight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5910" r="51460" b="46848"/>
          <a:stretch/>
        </p:blipFill>
        <p:spPr>
          <a:xfrm>
            <a:off x="4693024" y="3732572"/>
            <a:ext cx="3720351" cy="253612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7216" y="3524566"/>
            <a:ext cx="4380048" cy="2963906"/>
            <a:chOff x="0" y="3187658"/>
            <a:chExt cx="4380048" cy="2963906"/>
          </a:xfrm>
        </p:grpSpPr>
        <p:pic>
          <p:nvPicPr>
            <p:cNvPr id="8" name="Picture 7" descr="edens_scan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0155" r="57770" b="43937"/>
            <a:stretch/>
          </p:blipFill>
          <p:spPr>
            <a:xfrm>
              <a:off x="0" y="3395664"/>
              <a:ext cx="3861699" cy="27559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0278" y="3187658"/>
              <a:ext cx="181421" cy="241018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edens_scan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83" t="11367" r="73" b="67980"/>
            <a:stretch/>
          </p:blipFill>
          <p:spPr>
            <a:xfrm>
              <a:off x="2730087" y="4691974"/>
              <a:ext cx="1649961" cy="123981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7308722" y="3965135"/>
            <a:ext cx="86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1.0e+17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202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18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7216" y="3524566"/>
            <a:ext cx="4380048" cy="2963906"/>
            <a:chOff x="0" y="3187658"/>
            <a:chExt cx="4380048" cy="2963906"/>
          </a:xfrm>
        </p:grpSpPr>
        <p:pic>
          <p:nvPicPr>
            <p:cNvPr id="8" name="Picture 7" descr="edens_scan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0155" r="57770" b="43937"/>
            <a:stretch/>
          </p:blipFill>
          <p:spPr>
            <a:xfrm>
              <a:off x="0" y="3395664"/>
              <a:ext cx="3861699" cy="27559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0278" y="3187658"/>
              <a:ext cx="181421" cy="241018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edens_scan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83" t="11367" r="73" b="67980"/>
            <a:stretch/>
          </p:blipFill>
          <p:spPr>
            <a:xfrm>
              <a:off x="2730087" y="4691974"/>
              <a:ext cx="1649961" cy="123981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7308722" y="3965135"/>
            <a:ext cx="86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1.0e+17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19" y="3122191"/>
            <a:ext cx="5270912" cy="36987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E-cloud </a:t>
            </a:r>
            <a:r>
              <a:rPr lang="en-US" dirty="0" smtClean="0">
                <a:solidFill>
                  <a:srgbClr val="C0504D"/>
                </a:solidFill>
              </a:rPr>
              <a:t>build up with gas ionization </a:t>
            </a:r>
            <a:r>
              <a:rPr lang="en-US" dirty="0" smtClean="0"/>
              <a:t>indicate that e</a:t>
            </a:r>
            <a:r>
              <a:rPr lang="en-US" baseline="30000" dirty="0" smtClean="0"/>
              <a:t>-</a:t>
            </a:r>
            <a:r>
              <a:rPr lang="en-US" dirty="0" smtClean="0"/>
              <a:t> densities within beam can reach very high during a bunch passage</a:t>
            </a:r>
          </a:p>
          <a:p>
            <a:r>
              <a:rPr lang="en-US" sz="1800" dirty="0" smtClean="0"/>
              <a:t>Average electron densities of 10</a:t>
            </a:r>
            <a:r>
              <a:rPr lang="en-US" sz="1800" baseline="30000" dirty="0" smtClean="0"/>
              <a:t>17</a:t>
            </a:r>
            <a:r>
              <a:rPr lang="en-US" sz="1800" dirty="0" smtClean="0"/>
              <a:t> m</a:t>
            </a:r>
            <a:r>
              <a:rPr lang="en-US" sz="1800" baseline="30000" dirty="0" smtClean="0"/>
              <a:t>-3</a:t>
            </a:r>
            <a:r>
              <a:rPr lang="en-US" sz="1800" dirty="0" smtClean="0"/>
              <a:t> require gas densities &gt; 10</a:t>
            </a:r>
            <a:r>
              <a:rPr lang="en-US" sz="1800" baseline="30000" dirty="0" smtClean="0"/>
              <a:t>24 </a:t>
            </a:r>
            <a:r>
              <a:rPr lang="en-US" sz="1800" dirty="0" smtClean="0"/>
              <a:t>m</a:t>
            </a:r>
            <a:r>
              <a:rPr lang="en-US" sz="1800" baseline="30000" dirty="0" smtClean="0"/>
              <a:t>-3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Dynamics </a:t>
            </a:r>
            <a:r>
              <a:rPr lang="en-US" sz="1800" dirty="0" smtClean="0">
                <a:solidFill>
                  <a:srgbClr val="C0504D"/>
                </a:solidFill>
              </a:rPr>
              <a:t>dominated by electron space charge </a:t>
            </a:r>
            <a:r>
              <a:rPr lang="en-US" sz="1800" dirty="0" smtClean="0">
                <a:sym typeface="Wingdings"/>
              </a:rPr>
              <a:t> effect of ion space charge?</a:t>
            </a:r>
          </a:p>
          <a:p>
            <a:pPr marL="0" indent="0">
              <a:buNone/>
            </a:pPr>
            <a:endParaRPr lang="en-US" sz="1800" dirty="0" smtClean="0">
              <a:sym typeface="Wingdings"/>
            </a:endParaRP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We seem to be faced with 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a three-stream instability mechanism!</a:t>
            </a:r>
            <a:br>
              <a:rPr lang="en-US" dirty="0" smtClean="0">
                <a:solidFill>
                  <a:srgbClr val="C0504D"/>
                </a:solidFill>
                <a:sym typeface="Wingdings"/>
              </a:rPr>
            </a:br>
            <a:r>
              <a:rPr lang="en-US" sz="1800" dirty="0" smtClean="0">
                <a:sym typeface="Wingdings"/>
              </a:rPr>
              <a:t>Work </a:t>
            </a:r>
            <a:r>
              <a:rPr lang="en-US" sz="1800" dirty="0" smtClean="0">
                <a:sym typeface="Wingdings"/>
              </a:rPr>
              <a:t>is underway to modify </a:t>
            </a:r>
            <a:r>
              <a:rPr lang="en-US" sz="1800" dirty="0">
                <a:sym typeface="Wingdings"/>
              </a:rPr>
              <a:t>s</a:t>
            </a:r>
            <a:r>
              <a:rPr lang="en-US" sz="1800" dirty="0" smtClean="0">
                <a:sym typeface="Wingdings"/>
              </a:rPr>
              <a:t>imulation tools to model it…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70304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Fast ion instabilities affect electron machines</a:t>
            </a:r>
          </a:p>
          <a:p>
            <a:r>
              <a:rPr lang="en-US" sz="1800" dirty="0" smtClean="0"/>
              <a:t>Rarely a problem in running machines, can be mitigated with feedback</a:t>
            </a:r>
          </a:p>
          <a:p>
            <a:r>
              <a:rPr lang="en-US" sz="1800" dirty="0" smtClean="0"/>
              <a:t>Should be taken into account when making vacuum specifications for future machines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Linear approximation can be used for first estimates, </a:t>
            </a:r>
            <a:r>
              <a:rPr lang="en-US" sz="1800" dirty="0" err="1" smtClean="0"/>
              <a:t>macroparticle</a:t>
            </a:r>
            <a:r>
              <a:rPr lang="en-US" sz="1800" dirty="0" smtClean="0"/>
              <a:t> simulations provide detailed model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Possible three-stream instability ion-electron-beam instability observed in the LHC in the presence of (suspected) severe vacuum degradation</a:t>
            </a:r>
          </a:p>
          <a:p>
            <a:r>
              <a:rPr lang="en-US" sz="1800" dirty="0" smtClean="0"/>
              <a:t>Studying the instability can help understand the mechanism</a:t>
            </a:r>
          </a:p>
          <a:p>
            <a:r>
              <a:rPr lang="en-US" sz="1800" dirty="0" smtClean="0"/>
              <a:t>Simulation tools being developed to tackle simulations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5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19688382"/>
              </p:ext>
            </p:extLst>
          </p:nvPr>
        </p:nvGraphicFramePr>
        <p:xfrm>
          <a:off x="669867" y="892866"/>
          <a:ext cx="8080872" cy="354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</a:t>
            </a:r>
            <a:br>
              <a:rPr lang="en-US" dirty="0" smtClean="0"/>
            </a:br>
            <a:r>
              <a:rPr lang="en-US" dirty="0" smtClean="0"/>
              <a:t>			I</a:t>
            </a:r>
            <a:r>
              <a:rPr lang="en-US" dirty="0" smtClean="0"/>
              <a:t>on instability mechanism in </a:t>
            </a:r>
            <a:r>
              <a:rPr lang="en-US" dirty="0" smtClean="0"/>
              <a:t>electron </a:t>
            </a:r>
            <a:r>
              <a:rPr lang="en-US" dirty="0" smtClean="0"/>
              <a:t>machines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379000"/>
            <a:ext cx="8229600" cy="1991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 synchrotrons without clearing gap, ion density builds up over several turns</a:t>
            </a:r>
          </a:p>
          <a:p>
            <a:pPr lvl="1"/>
            <a:r>
              <a:rPr lang="en-GB" sz="1900" dirty="0" smtClean="0"/>
              <a:t>Conventional ion </a:t>
            </a:r>
            <a:r>
              <a:rPr lang="en-GB" sz="1900" dirty="0" smtClean="0"/>
              <a:t>instability</a:t>
            </a:r>
          </a:p>
          <a:p>
            <a:pPr marL="36512" indent="0">
              <a:buFont typeface="Arial"/>
              <a:buNone/>
            </a:pPr>
            <a:endParaRPr lang="en-GB" sz="1600" dirty="0" smtClean="0"/>
          </a:p>
          <a:p>
            <a:r>
              <a:rPr lang="en-GB" dirty="0" smtClean="0"/>
              <a:t>For </a:t>
            </a:r>
            <a:r>
              <a:rPr lang="en-GB" dirty="0" smtClean="0"/>
              <a:t>bunch train followed by gap, ions build up only during one train passage</a:t>
            </a:r>
          </a:p>
          <a:p>
            <a:pPr marL="606425" lvl="1"/>
            <a:r>
              <a:rPr lang="en-GB" sz="1900" dirty="0" smtClean="0">
                <a:solidFill>
                  <a:schemeClr val="accent2"/>
                </a:solidFill>
              </a:rPr>
              <a:t>Fast beam-ion </a:t>
            </a:r>
            <a:r>
              <a:rPr lang="en-GB" sz="1900" dirty="0" smtClean="0">
                <a:solidFill>
                  <a:schemeClr val="accent2"/>
                </a:solidFill>
              </a:rPr>
              <a:t>instability</a:t>
            </a:r>
            <a:endParaRPr lang="en-GB" sz="1900" dirty="0" smtClean="0"/>
          </a:p>
          <a:p>
            <a:pPr marL="606425" lvl="1"/>
            <a:r>
              <a:rPr lang="en-GB" sz="1900" dirty="0" smtClean="0"/>
              <a:t>Instability builds up over several turns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15092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3776"/>
            <a:ext cx="8229600" cy="509449"/>
          </a:xfrm>
        </p:spPr>
        <p:txBody>
          <a:bodyPr/>
          <a:lstStyle/>
          <a:p>
            <a:r>
              <a:rPr lang="en-US" sz="4000" dirty="0" smtClean="0"/>
              <a:t>Thank you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CLIC accelerator complex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27064" y="4867770"/>
            <a:ext cx="696766" cy="838200"/>
          </a:xfrm>
          <a:prstGeom prst="rect">
            <a:avLst/>
          </a:prstGeom>
          <a:solidFill>
            <a:schemeClr val="accent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26469" y="5678051"/>
            <a:ext cx="4703166" cy="561319"/>
            <a:chOff x="3048000" y="6105853"/>
            <a:chExt cx="4114800" cy="561319"/>
          </a:xfrm>
          <a:solidFill>
            <a:schemeClr val="accent1"/>
          </a:solidFill>
        </p:grpSpPr>
        <p:sp>
          <p:nvSpPr>
            <p:cNvPr id="9" name="Rectangle 8"/>
            <p:cNvSpPr/>
            <p:nvPr/>
          </p:nvSpPr>
          <p:spPr>
            <a:xfrm>
              <a:off x="3048000" y="6105853"/>
              <a:ext cx="4114800" cy="561319"/>
            </a:xfrm>
            <a:prstGeom prst="rect">
              <a:avLst/>
            </a:prstGeom>
            <a:grp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76575" y="6124902"/>
              <a:ext cx="20764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400" b="1" dirty="0">
                  <a:solidFill>
                    <a:srgbClr val="262626"/>
                  </a:solidFill>
                  <a:latin typeface="Arial"/>
                </a:rPr>
                <a:t>Injected</a:t>
              </a:r>
            </a:p>
            <a:p>
              <a:pPr algn="ctr" defTabSz="914400"/>
              <a:r>
                <a:rPr lang="en-US" sz="1400" b="1" dirty="0">
                  <a:solidFill>
                    <a:srgbClr val="262626"/>
                  </a:solidFill>
                  <a:latin typeface="Arial"/>
                </a:rPr>
                <a:t>(</a:t>
              </a:r>
              <a:r>
                <a:rPr lang="el-GR" sz="1400" b="1" dirty="0">
                  <a:solidFill>
                    <a:srgbClr val="262626"/>
                  </a:solidFill>
                  <a:latin typeface="Arial"/>
                </a:rPr>
                <a:t>ε</a:t>
              </a:r>
              <a:r>
                <a:rPr lang="en-US" sz="1400" b="1" baseline="-25000" dirty="0">
                  <a:solidFill>
                    <a:srgbClr val="262626"/>
                  </a:solidFill>
                  <a:latin typeface="Arial"/>
                </a:rPr>
                <a:t>x</a:t>
              </a:r>
              <a:r>
                <a:rPr lang="en-US" sz="1400" b="1" dirty="0">
                  <a:solidFill>
                    <a:srgbClr val="262626"/>
                  </a:solidFill>
                  <a:latin typeface="Arial"/>
                </a:rPr>
                <a:t>, </a:t>
              </a:r>
              <a:r>
                <a:rPr lang="el-GR" sz="1400" b="1" dirty="0">
                  <a:solidFill>
                    <a:srgbClr val="262626"/>
                  </a:solidFill>
                  <a:latin typeface="Arial"/>
                </a:rPr>
                <a:t>ε</a:t>
              </a:r>
              <a:r>
                <a:rPr lang="en-US" sz="1400" b="1" baseline="-25000" dirty="0">
                  <a:solidFill>
                    <a:srgbClr val="262626"/>
                  </a:solidFill>
                  <a:latin typeface="Arial"/>
                </a:rPr>
                <a:t>y</a:t>
              </a:r>
              <a:r>
                <a:rPr lang="en-US" sz="1400" b="1" dirty="0" smtClean="0">
                  <a:solidFill>
                    <a:srgbClr val="262626"/>
                  </a:solidFill>
                  <a:latin typeface="Arial"/>
                </a:rPr>
                <a:t>) = (</a:t>
              </a:r>
              <a:r>
                <a:rPr lang="en-US" sz="1400" b="1" dirty="0">
                  <a:solidFill>
                    <a:srgbClr val="262626"/>
                  </a:solidFill>
                  <a:latin typeface="Arial"/>
                </a:rPr>
                <a:t>63 </a:t>
              </a:r>
              <a:r>
                <a:rPr lang="el-GR" sz="1400" b="1" dirty="0">
                  <a:solidFill>
                    <a:srgbClr val="262626"/>
                  </a:solidFill>
                  <a:latin typeface="Arial"/>
                </a:rPr>
                <a:t>μ</a:t>
              </a:r>
              <a:r>
                <a:rPr lang="en-US" sz="1400" b="1" dirty="0">
                  <a:solidFill>
                    <a:srgbClr val="262626"/>
                  </a:solidFill>
                  <a:latin typeface="Arial"/>
                </a:rPr>
                <a:t>m, 1.5</a:t>
              </a:r>
              <a:r>
                <a:rPr lang="el-GR" sz="1400" b="1" dirty="0">
                  <a:solidFill>
                    <a:srgbClr val="262626"/>
                  </a:solidFill>
                  <a:latin typeface="Arial"/>
                </a:rPr>
                <a:t> μ</a:t>
              </a:r>
              <a:r>
                <a:rPr lang="en-US" sz="1400" b="1" dirty="0">
                  <a:solidFill>
                    <a:srgbClr val="262626"/>
                  </a:solidFill>
                  <a:latin typeface="Arial"/>
                </a:rPr>
                <a:t>m)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53024" y="6108035"/>
              <a:ext cx="20097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srgbClr val="4D4D4D">
                      <a:lumMod val="50000"/>
                    </a:srgbClr>
                  </a:solidFill>
                  <a:latin typeface="Arial"/>
                </a:rPr>
                <a:t>Extracted</a:t>
              </a:r>
            </a:p>
            <a:p>
              <a:pPr algn="ctr" defTabSz="914400"/>
              <a:r>
                <a:rPr lang="en-US" sz="1400" b="1" dirty="0" smtClean="0">
                  <a:solidFill>
                    <a:srgbClr val="4D4D4D">
                      <a:lumMod val="50000"/>
                    </a:srgbClr>
                  </a:solidFill>
                  <a:latin typeface="Arial"/>
                </a:rPr>
                <a:t>(</a:t>
              </a:r>
              <a:r>
                <a:rPr lang="el-GR" sz="1400" b="1" dirty="0" smtClean="0">
                  <a:solidFill>
                    <a:srgbClr val="4D4D4D">
                      <a:lumMod val="50000"/>
                    </a:srgbClr>
                  </a:solidFill>
                  <a:latin typeface="Arial"/>
                </a:rPr>
                <a:t>ε</a:t>
              </a:r>
              <a:r>
                <a:rPr lang="en-US" sz="1400" b="1" baseline="-25000" dirty="0" smtClean="0">
                  <a:solidFill>
                    <a:srgbClr val="4D4D4D">
                      <a:lumMod val="50000"/>
                    </a:srgbClr>
                  </a:solidFill>
                  <a:latin typeface="Arial"/>
                </a:rPr>
                <a:t>x</a:t>
              </a:r>
              <a:r>
                <a:rPr lang="en-US" sz="1400" b="1" dirty="0" smtClean="0">
                  <a:solidFill>
                    <a:srgbClr val="4D4D4D">
                      <a:lumMod val="50000"/>
                    </a:srgbClr>
                  </a:solidFill>
                  <a:latin typeface="Arial"/>
                </a:rPr>
                <a:t>, </a:t>
              </a:r>
              <a:r>
                <a:rPr lang="el-GR" sz="1400" b="1" dirty="0" smtClean="0">
                  <a:solidFill>
                    <a:srgbClr val="4D4D4D">
                      <a:lumMod val="50000"/>
                    </a:srgbClr>
                  </a:solidFill>
                  <a:latin typeface="Arial"/>
                </a:rPr>
                <a:t>ε</a:t>
              </a:r>
              <a:r>
                <a:rPr lang="en-US" sz="1400" b="1" baseline="-25000" dirty="0" smtClean="0">
                  <a:solidFill>
                    <a:srgbClr val="4D4D4D">
                      <a:lumMod val="50000"/>
                    </a:srgbClr>
                  </a:solidFill>
                  <a:latin typeface="Arial"/>
                </a:rPr>
                <a:t>y</a:t>
              </a:r>
              <a:r>
                <a:rPr lang="en-US" sz="1400" b="1" dirty="0" smtClean="0">
                  <a:solidFill>
                    <a:srgbClr val="4D4D4D">
                      <a:lumMod val="50000"/>
                    </a:srgbClr>
                  </a:solidFill>
                  <a:latin typeface="Arial"/>
                </a:rPr>
                <a:t>) = (</a:t>
              </a:r>
              <a:r>
                <a:rPr lang="en-US" sz="1400" b="1" dirty="0" smtClean="0">
                  <a:solidFill>
                    <a:srgbClr val="4D4D4D">
                      <a:lumMod val="50000"/>
                    </a:srgbClr>
                  </a:solidFill>
                  <a:latin typeface="Calibri" pitchFamily="34" charset="0"/>
                </a:rPr>
                <a:t>500 nm, 5 nm)</a:t>
              </a:r>
              <a:endParaRPr lang="en-US" sz="1400" b="1" dirty="0" smtClean="0">
                <a:solidFill>
                  <a:srgbClr val="4D4D4D">
                    <a:lumMod val="50000"/>
                  </a:srgbClr>
                </a:solidFill>
                <a:latin typeface="Arial"/>
              </a:endParaRPr>
            </a:p>
          </p:txBody>
        </p:sp>
      </p:grpSp>
      <p:pic>
        <p:nvPicPr>
          <p:cNvPr id="12" name="Picture 11" descr="CLIC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618" y="4554275"/>
            <a:ext cx="1827475" cy="1827475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539452"/>
              </p:ext>
            </p:extLst>
          </p:nvPr>
        </p:nvGraphicFramePr>
        <p:xfrm>
          <a:off x="2622803" y="881868"/>
          <a:ext cx="389839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743"/>
                <a:gridCol w="1180652"/>
              </a:tblGrid>
              <a:tr h="29291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Parameters</a:t>
                      </a:r>
                      <a:endParaRPr lang="en-US" sz="16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92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Bunch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4 x 10</a:t>
                      </a:r>
                      <a:r>
                        <a:rPr lang="en-US" sz="1600" baseline="30000" dirty="0" smtClean="0">
                          <a:latin typeface="Calibri"/>
                          <a:cs typeface="Calibri"/>
                        </a:rPr>
                        <a:t>9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92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Bunches per train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312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92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Bunch spacing</a:t>
                      </a:r>
                      <a:r>
                        <a:rPr lang="en-US" sz="16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5A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[ns] 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0.5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9291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Bunch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length (</a:t>
                      </a:r>
                      <a:r>
                        <a:rPr lang="en-US" sz="1600" baseline="0" dirty="0" err="1" smtClean="0">
                          <a:latin typeface="Calibri"/>
                          <a:cs typeface="Calibri"/>
                        </a:rPr>
                        <a:t>rms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)</a:t>
                      </a: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 [mm]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1.6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LIC - General lay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3" b="1"/>
          <a:stretch/>
        </p:blipFill>
        <p:spPr bwMode="auto">
          <a:xfrm>
            <a:off x="304800" y="2636656"/>
            <a:ext cx="8658225" cy="297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3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 instability simulations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 studies with </a:t>
            </a:r>
            <a:r>
              <a:rPr lang="en-US" dirty="0" err="1" smtClean="0"/>
              <a:t>PyECLOUD-PyHEADTAIL</a:t>
            </a:r>
            <a:endParaRPr lang="en-US" dirty="0" smtClean="0"/>
          </a:p>
          <a:p>
            <a:pPr lvl="1"/>
            <a:r>
              <a:rPr lang="en-US" dirty="0" smtClean="0"/>
              <a:t>Extended to </a:t>
            </a:r>
            <a:r>
              <a:rPr lang="en-US" dirty="0" smtClean="0">
                <a:solidFill>
                  <a:srgbClr val="C0504D"/>
                </a:solidFill>
              </a:rPr>
              <a:t>cover ion instability studies </a:t>
            </a:r>
            <a:r>
              <a:rPr lang="en-US" dirty="0" smtClean="0"/>
              <a:t>last year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Beam parameters:</a:t>
            </a:r>
          </a:p>
          <a:p>
            <a:pPr lvl="1"/>
            <a:r>
              <a:rPr lang="en-US" dirty="0" smtClean="0"/>
              <a:t>Energy = 6.5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err="1" smtClean="0"/>
              <a:t>Emittance</a:t>
            </a:r>
            <a:r>
              <a:rPr lang="en-US" dirty="0" smtClean="0"/>
              <a:t> = 2.e-6</a:t>
            </a:r>
          </a:p>
          <a:p>
            <a:pPr lvl="1"/>
            <a:r>
              <a:rPr lang="en-US" dirty="0" smtClean="0"/>
              <a:t>Bunch intensity = 1.1 x 10</a:t>
            </a:r>
            <a:r>
              <a:rPr lang="en-US" baseline="30000" dirty="0" smtClean="0"/>
              <a:t>11</a:t>
            </a:r>
          </a:p>
          <a:p>
            <a:endParaRPr lang="en-US" dirty="0" smtClean="0"/>
          </a:p>
          <a:p>
            <a:r>
              <a:rPr lang="en-US" dirty="0" smtClean="0"/>
              <a:t>Pressure bump</a:t>
            </a:r>
          </a:p>
          <a:p>
            <a:pPr lvl="1"/>
            <a:r>
              <a:rPr lang="en-US" dirty="0" smtClean="0"/>
              <a:t>Length </a:t>
            </a:r>
            <a:r>
              <a:rPr lang="en-US" dirty="0" smtClean="0">
                <a:solidFill>
                  <a:srgbClr val="C0504D"/>
                </a:solidFill>
              </a:rPr>
              <a:t>= 2.66 m </a:t>
            </a:r>
            <a:r>
              <a:rPr lang="en-US" dirty="0" smtClean="0"/>
              <a:t>(1e-4 * LHC circumference)</a:t>
            </a: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Assuming T = 300 K </a:t>
            </a:r>
          </a:p>
          <a:p>
            <a:pPr lvl="1"/>
            <a:r>
              <a:rPr lang="en-US" dirty="0" smtClean="0"/>
              <a:t>Ionization cross-section = 2 </a:t>
            </a:r>
            <a:r>
              <a:rPr lang="en-US" dirty="0" err="1" smtClean="0"/>
              <a:t>MBarn</a:t>
            </a:r>
            <a:endParaRPr lang="en-US" dirty="0" smtClean="0"/>
          </a:p>
          <a:p>
            <a:pPr lvl="1"/>
            <a:r>
              <a:rPr lang="en-US" dirty="0" smtClean="0"/>
              <a:t>Seeded with </a:t>
            </a:r>
            <a:r>
              <a:rPr lang="en-US" dirty="0" err="1" smtClean="0">
                <a:solidFill>
                  <a:srgbClr val="C0504D"/>
                </a:solidFill>
              </a:rPr>
              <a:t>x,y</a:t>
            </a:r>
            <a:r>
              <a:rPr lang="en-US" dirty="0" smtClean="0">
                <a:solidFill>
                  <a:srgbClr val="C0504D"/>
                </a:solidFill>
              </a:rPr>
              <a:t>-kick </a:t>
            </a:r>
            <a:r>
              <a:rPr lang="en-US" dirty="0" smtClean="0"/>
              <a:t>(defined in beam </a:t>
            </a:r>
            <a:r>
              <a:rPr lang="en-US" dirty="0" err="1" smtClean="0"/>
              <a:t>sigmas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230482" y="2062209"/>
            <a:ext cx="3298869" cy="134014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07687" y="2225324"/>
            <a:ext cx="3157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Looking for </a:t>
            </a:r>
            <a:r>
              <a:rPr lang="en-US" dirty="0" smtClean="0"/>
              <a:t>coherent motion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Offsets of </a:t>
            </a:r>
            <a:r>
              <a:rPr lang="en-US" dirty="0" smtClean="0">
                <a:solidFill>
                  <a:srgbClr val="C0504D"/>
                </a:solidFill>
              </a:rPr>
              <a:t>a few microns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</a:t>
            </a:r>
            <a:r>
              <a:rPr lang="en-US" dirty="0" smtClean="0"/>
              <a:t>ise time </a:t>
            </a:r>
            <a:r>
              <a:rPr lang="en-US" dirty="0" smtClean="0">
                <a:solidFill>
                  <a:srgbClr val="C0504D"/>
                </a:solidFill>
              </a:rPr>
              <a:t>10 - </a:t>
            </a:r>
            <a:r>
              <a:rPr lang="en-US" dirty="0">
                <a:solidFill>
                  <a:srgbClr val="C0504D"/>
                </a:solidFill>
              </a:rPr>
              <a:t>80 </a:t>
            </a:r>
            <a:r>
              <a:rPr lang="en-US" dirty="0" smtClean="0">
                <a:solidFill>
                  <a:srgbClr val="C0504D"/>
                </a:solidFill>
              </a:rPr>
              <a:t>turns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5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566"/>
            <a:ext cx="8229600" cy="5893210"/>
          </a:xfrm>
        </p:spPr>
        <p:txBody>
          <a:bodyPr>
            <a:normAutofit/>
          </a:bodyPr>
          <a:lstStyle/>
          <a:p>
            <a:r>
              <a:rPr lang="en-US" dirty="0" smtClean="0"/>
              <a:t>Some event, or sequence of events, triggers </a:t>
            </a:r>
            <a:r>
              <a:rPr lang="en-US" dirty="0" smtClean="0">
                <a:solidFill>
                  <a:schemeClr val="accent2"/>
                </a:solidFill>
              </a:rPr>
              <a:t>a vacuum run-away</a:t>
            </a:r>
          </a:p>
          <a:p>
            <a:pPr lvl="1"/>
            <a:r>
              <a:rPr lang="en-US" dirty="0" smtClean="0"/>
              <a:t>Beam particles scatter with the gas </a:t>
            </a:r>
            <a:r>
              <a:rPr lang="en-US" dirty="0" smtClean="0">
                <a:sym typeface="Wingdings"/>
              </a:rPr>
              <a:t> losses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beam ionizes the gas </a:t>
            </a:r>
            <a:r>
              <a:rPr lang="en-US" dirty="0" smtClean="0">
                <a:sym typeface="Wingdings"/>
              </a:rPr>
              <a:t> ion-induced coherent motion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olidFill>
                  <a:srgbClr val="C0504D"/>
                </a:solidFill>
                <a:sym typeface="Wingdings"/>
              </a:rPr>
              <a:t>Dump!</a:t>
            </a:r>
          </a:p>
          <a:p>
            <a:endParaRPr lang="en-US" dirty="0">
              <a:sym typeface="Wingdings"/>
            </a:endParaRPr>
          </a:p>
          <a:p>
            <a:r>
              <a:rPr lang="en-US" dirty="0"/>
              <a:t>Working hypothesis: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504D"/>
                </a:solidFill>
              </a:rPr>
              <a:t>Frozen </a:t>
            </a:r>
            <a:r>
              <a:rPr lang="en-US" dirty="0">
                <a:solidFill>
                  <a:srgbClr val="C0504D"/>
                </a:solidFill>
              </a:rPr>
              <a:t>air </a:t>
            </a:r>
            <a:r>
              <a:rPr lang="en-US" dirty="0"/>
              <a:t>in beam </a:t>
            </a:r>
            <a:r>
              <a:rPr lang="en-US" dirty="0" smtClean="0"/>
              <a:t>pipe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Proposed mechanism: </a:t>
            </a:r>
            <a:r>
              <a:rPr lang="en-US" i="1" dirty="0" smtClean="0">
                <a:solidFill>
                  <a:schemeClr val="accent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</a:rPr>
              <a:t>A. </a:t>
            </a:r>
            <a:r>
              <a:rPr lang="en-US" i="1" dirty="0" err="1">
                <a:solidFill>
                  <a:schemeClr val="accent1"/>
                </a:solidFill>
              </a:rPr>
              <a:t>Lechner</a:t>
            </a:r>
            <a:r>
              <a:rPr lang="en-US" i="1" dirty="0">
                <a:solidFill>
                  <a:schemeClr val="accent1"/>
                </a:solidFill>
              </a:rPr>
              <a:t>, LMC)</a:t>
            </a:r>
            <a:endParaRPr lang="en-US" dirty="0"/>
          </a:p>
          <a:p>
            <a:r>
              <a:rPr lang="en-US" dirty="0" smtClean="0"/>
              <a:t>Frozen </a:t>
            </a:r>
            <a:r>
              <a:rPr lang="en-US" dirty="0" smtClean="0">
                <a:solidFill>
                  <a:srgbClr val="C0504D"/>
                </a:solidFill>
              </a:rPr>
              <a:t>N</a:t>
            </a:r>
            <a:r>
              <a:rPr lang="en-US" baseline="-25000" dirty="0" smtClean="0">
                <a:solidFill>
                  <a:srgbClr val="C0504D"/>
                </a:solidFill>
              </a:rPr>
              <a:t>2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err="1" smtClean="0">
                <a:solidFill>
                  <a:srgbClr val="C0504D"/>
                </a:solidFill>
              </a:rPr>
              <a:t>macroparticles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smtClean="0"/>
              <a:t>enter the beam </a:t>
            </a:r>
          </a:p>
          <a:p>
            <a:pPr lvl="1"/>
            <a:r>
              <a:rPr lang="en-US" dirty="0" smtClean="0"/>
              <a:t>Beam particles </a:t>
            </a:r>
            <a:r>
              <a:rPr lang="en-US" dirty="0" smtClean="0">
                <a:solidFill>
                  <a:srgbClr val="C0504D"/>
                </a:solidFill>
              </a:rPr>
              <a:t>ionize</a:t>
            </a:r>
            <a:r>
              <a:rPr lang="en-US" dirty="0" smtClean="0"/>
              <a:t> and possibly heat up the </a:t>
            </a:r>
            <a:r>
              <a:rPr lang="en-US" dirty="0" err="1" smtClean="0"/>
              <a:t>macroparticle</a:t>
            </a:r>
            <a:endParaRPr lang="en-US" dirty="0" smtClean="0"/>
          </a:p>
          <a:p>
            <a:pPr lvl="1"/>
            <a:r>
              <a:rPr lang="en-US" dirty="0" smtClean="0"/>
              <a:t>Under certain circumstances: heating-up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olidFill>
                  <a:srgbClr val="C0504D"/>
                </a:solidFill>
                <a:sym typeface="Wingdings"/>
              </a:rPr>
              <a:t>vaporisation</a:t>
            </a:r>
            <a:r>
              <a:rPr lang="en-US" dirty="0" smtClean="0">
                <a:sym typeface="Wingdings"/>
              </a:rPr>
              <a:t>/sublimation</a:t>
            </a:r>
          </a:p>
          <a:p>
            <a:pPr lvl="1"/>
            <a:r>
              <a:rPr lang="en-US" dirty="0" smtClean="0">
                <a:sym typeface="Wingdings"/>
              </a:rPr>
              <a:t>If this does not happen  typical UFO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2609" y="1818008"/>
            <a:ext cx="3983978" cy="3027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0675" y="2351292"/>
            <a:ext cx="130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A. </a:t>
            </a:r>
            <a:r>
              <a:rPr lang="en-US" i="1" dirty="0" err="1" smtClean="0">
                <a:solidFill>
                  <a:schemeClr val="accent1"/>
                </a:solidFill>
              </a:rPr>
              <a:t>Lechner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0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Two-stream instability like electron cloud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similarities </a:t>
            </a:r>
            <a:r>
              <a:rPr lang="en-US" dirty="0" smtClean="0">
                <a:sym typeface="Wingdings"/>
              </a:rPr>
              <a:t>and </a:t>
            </a:r>
            <a:r>
              <a:rPr lang="en-US" dirty="0" smtClean="0">
                <a:sym typeface="Wingdings"/>
              </a:rPr>
              <a:t>differences: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GB" dirty="0" smtClean="0"/>
              <a:t>Ion </a:t>
            </a:r>
            <a:r>
              <a:rPr lang="en-GB" dirty="0"/>
              <a:t>density increases </a:t>
            </a:r>
            <a:r>
              <a:rPr lang="en-GB" dirty="0" smtClean="0"/>
              <a:t>with </a:t>
            </a:r>
            <a:r>
              <a:rPr lang="en-GB" dirty="0"/>
              <a:t>every </a:t>
            </a:r>
            <a:r>
              <a:rPr lang="en-GB" dirty="0" smtClean="0"/>
              <a:t>bunch – </a:t>
            </a:r>
            <a:r>
              <a:rPr lang="en-GB" dirty="0">
                <a:solidFill>
                  <a:srgbClr val="C0504D"/>
                </a:solidFill>
              </a:rPr>
              <a:t>effect stronger at tail of </a:t>
            </a:r>
            <a:r>
              <a:rPr lang="en-GB" dirty="0" smtClean="0">
                <a:solidFill>
                  <a:srgbClr val="C0504D"/>
                </a:solidFill>
              </a:rPr>
              <a:t>trains</a:t>
            </a:r>
          </a:p>
          <a:p>
            <a:pPr>
              <a:lnSpc>
                <a:spcPct val="130000"/>
              </a:lnSpc>
            </a:pPr>
            <a:endParaRPr lang="en-GB" dirty="0">
              <a:sym typeface="Wingdings"/>
            </a:endParaRPr>
          </a:p>
          <a:p>
            <a:pPr>
              <a:lnSpc>
                <a:spcPct val="130000"/>
              </a:lnSpc>
            </a:pPr>
            <a:endParaRPr lang="en-GB" dirty="0" smtClean="0">
              <a:sym typeface="Wingdings"/>
            </a:endParaRPr>
          </a:p>
          <a:p>
            <a:pPr>
              <a:lnSpc>
                <a:spcPct val="130000"/>
              </a:lnSpc>
            </a:pPr>
            <a:endParaRPr lang="en-GB" dirty="0">
              <a:sym typeface="Wingdings"/>
            </a:endParaRPr>
          </a:p>
          <a:p>
            <a:pPr>
              <a:lnSpc>
                <a:spcPct val="130000"/>
              </a:lnSpc>
            </a:pPr>
            <a:endParaRPr lang="en-GB" dirty="0" smtClean="0">
              <a:sym typeface="Wingdings"/>
            </a:endParaRPr>
          </a:p>
          <a:p>
            <a:pPr>
              <a:lnSpc>
                <a:spcPct val="130000"/>
              </a:lnSpc>
            </a:pPr>
            <a:endParaRPr lang="en-GB" dirty="0">
              <a:sym typeface="Wingdings"/>
            </a:endParaRPr>
          </a:p>
          <a:p>
            <a:pPr marL="0" indent="0">
              <a:lnSpc>
                <a:spcPct val="130000"/>
              </a:lnSpc>
              <a:buNone/>
            </a:pPr>
            <a:endParaRPr lang="en-GB" dirty="0">
              <a:sym typeface="Wingdings"/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C0504D"/>
                </a:solidFill>
                <a:sym typeface="Wingdings"/>
              </a:rPr>
              <a:t>I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ons 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hardly move during a bunch 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passage  </a:t>
            </a:r>
            <a:r>
              <a:rPr lang="en-US" dirty="0" smtClean="0">
                <a:sym typeface="Wingdings"/>
              </a:rPr>
              <a:t> different </a:t>
            </a:r>
            <a:r>
              <a:rPr lang="en-US" dirty="0" smtClean="0">
                <a:sym typeface="Wingdings"/>
              </a:rPr>
              <a:t>dynamics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ym typeface="Wingdings"/>
              </a:rPr>
              <a:t>“</a:t>
            </a:r>
            <a:r>
              <a:rPr lang="en-US" dirty="0" smtClean="0">
                <a:sym typeface="Wingdings"/>
              </a:rPr>
              <a:t>Build-up” </a:t>
            </a:r>
            <a:r>
              <a:rPr lang="en-US" dirty="0" smtClean="0">
                <a:sym typeface="Wingdings"/>
              </a:rPr>
              <a:t>depends on ion trapping around beam</a:t>
            </a:r>
          </a:p>
          <a:p>
            <a:pPr lvl="1">
              <a:lnSpc>
                <a:spcPct val="130000"/>
              </a:lnSpc>
            </a:pPr>
            <a:r>
              <a:rPr lang="en-GB" dirty="0"/>
              <a:t>I</a:t>
            </a:r>
            <a:r>
              <a:rPr lang="en-GB" dirty="0" smtClean="0"/>
              <a:t>ons transfer </a:t>
            </a:r>
            <a:r>
              <a:rPr lang="en-GB" dirty="0"/>
              <a:t>information on </a:t>
            </a:r>
            <a:r>
              <a:rPr lang="en-GB" dirty="0" smtClean="0"/>
              <a:t>bunch centroid position to the trailing bunch(</a:t>
            </a:r>
            <a:r>
              <a:rPr lang="en-GB" dirty="0" err="1" smtClean="0"/>
              <a:t>es</a:t>
            </a:r>
            <a:r>
              <a:rPr lang="en-GB" dirty="0" smtClean="0"/>
              <a:t>) </a:t>
            </a:r>
            <a:br>
              <a:rPr lang="en-GB" dirty="0" smtClean="0"/>
            </a:br>
            <a:r>
              <a:rPr lang="en-GB" dirty="0" smtClean="0">
                <a:sym typeface="Wingdings"/>
              </a:rPr>
              <a:t> </a:t>
            </a:r>
            <a:r>
              <a:rPr lang="en-US" dirty="0">
                <a:solidFill>
                  <a:srgbClr val="C0504D"/>
                </a:solidFill>
                <a:sym typeface="Wingdings"/>
              </a:rPr>
              <a:t>c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oupled </a:t>
            </a:r>
            <a:r>
              <a:rPr lang="en-US" dirty="0">
                <a:solidFill>
                  <a:srgbClr val="C0504D"/>
                </a:solidFill>
                <a:sym typeface="Wingdings"/>
              </a:rPr>
              <a:t>bunch 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instability</a:t>
            </a:r>
            <a:endParaRPr lang="en-US" dirty="0">
              <a:solidFill>
                <a:srgbClr val="C0504D"/>
              </a:solidFill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beam-ion instability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3</a:t>
            </a:fld>
            <a:endParaRPr lang="en-US"/>
          </a:p>
        </p:txBody>
      </p:sp>
      <p:grpSp>
        <p:nvGrpSpPr>
          <p:cNvPr id="776" name="Group 775"/>
          <p:cNvGrpSpPr/>
          <p:nvPr/>
        </p:nvGrpSpPr>
        <p:grpSpPr>
          <a:xfrm>
            <a:off x="933659" y="1746729"/>
            <a:ext cx="7156174" cy="1929315"/>
            <a:chOff x="1786858" y="1932609"/>
            <a:chExt cx="5568099" cy="1461166"/>
          </a:xfrm>
        </p:grpSpPr>
        <p:sp>
          <p:nvSpPr>
            <p:cNvPr id="777" name="Rectangle 776"/>
            <p:cNvSpPr/>
            <p:nvPr/>
          </p:nvSpPr>
          <p:spPr>
            <a:xfrm>
              <a:off x="1786858" y="1932609"/>
              <a:ext cx="5568099" cy="1461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8" name="Group 777"/>
            <p:cNvGrpSpPr>
              <a:grpSpLocks noChangeAspect="1"/>
            </p:cNvGrpSpPr>
            <p:nvPr/>
          </p:nvGrpSpPr>
          <p:grpSpPr>
            <a:xfrm>
              <a:off x="1849291" y="2056351"/>
              <a:ext cx="5396261" cy="1252842"/>
              <a:chOff x="175225" y="1650523"/>
              <a:chExt cx="8617956" cy="1885889"/>
            </a:xfrm>
            <a:solidFill>
              <a:srgbClr val="CC0066"/>
            </a:solidFill>
          </p:grpSpPr>
          <p:sp>
            <p:nvSpPr>
              <p:cNvPr id="1026" name="Oval 1025"/>
              <p:cNvSpPr/>
              <p:nvPr/>
            </p:nvSpPr>
            <p:spPr>
              <a:xfrm>
                <a:off x="544755" y="2217505"/>
                <a:ext cx="1157168" cy="831273"/>
              </a:xfrm>
              <a:prstGeom prst="ellipse">
                <a:avLst/>
              </a:prstGeom>
              <a:solidFill>
                <a:srgbClr val="77A8D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" name="Oval 1026"/>
              <p:cNvSpPr/>
              <p:nvPr/>
            </p:nvSpPr>
            <p:spPr>
              <a:xfrm>
                <a:off x="2908508" y="2217505"/>
                <a:ext cx="1157168" cy="831273"/>
              </a:xfrm>
              <a:prstGeom prst="ellipse">
                <a:avLst/>
              </a:prstGeom>
              <a:solidFill>
                <a:srgbClr val="77A8D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8" name="Oval 1027"/>
              <p:cNvSpPr/>
              <p:nvPr/>
            </p:nvSpPr>
            <p:spPr>
              <a:xfrm>
                <a:off x="5272261" y="2217505"/>
                <a:ext cx="1157168" cy="831273"/>
              </a:xfrm>
              <a:prstGeom prst="ellipse">
                <a:avLst/>
              </a:prstGeom>
              <a:solidFill>
                <a:srgbClr val="77A8D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9" name="Oval 1028"/>
              <p:cNvSpPr/>
              <p:nvPr/>
            </p:nvSpPr>
            <p:spPr>
              <a:xfrm>
                <a:off x="7636013" y="2217505"/>
                <a:ext cx="1157168" cy="831273"/>
              </a:xfrm>
              <a:prstGeom prst="ellipse">
                <a:avLst/>
              </a:prstGeom>
              <a:solidFill>
                <a:srgbClr val="77A8D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30" name="Group 1029"/>
              <p:cNvGrpSpPr>
                <a:grpSpLocks noChangeAspect="1"/>
              </p:cNvGrpSpPr>
              <p:nvPr/>
            </p:nvGrpSpPr>
            <p:grpSpPr>
              <a:xfrm>
                <a:off x="4357167" y="1946465"/>
                <a:ext cx="2440953" cy="1589947"/>
                <a:chOff x="2034041" y="4964433"/>
                <a:chExt cx="1755235" cy="1143304"/>
              </a:xfrm>
              <a:grpFill/>
            </p:grpSpPr>
            <p:sp>
              <p:nvSpPr>
                <p:cNvPr id="1249" name="Oval 1248"/>
                <p:cNvSpPr>
                  <a:spLocks noChangeAspect="1"/>
                </p:cNvSpPr>
                <p:nvPr/>
              </p:nvSpPr>
              <p:spPr>
                <a:xfrm>
                  <a:off x="2235152" y="58474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0" name="Oval 1249"/>
                <p:cNvSpPr>
                  <a:spLocks noChangeAspect="1"/>
                </p:cNvSpPr>
                <p:nvPr/>
              </p:nvSpPr>
              <p:spPr>
                <a:xfrm>
                  <a:off x="2423597" y="534784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1" name="Oval 1250"/>
                <p:cNvSpPr>
                  <a:spLocks noChangeAspect="1"/>
                </p:cNvSpPr>
                <p:nvPr/>
              </p:nvSpPr>
              <p:spPr>
                <a:xfrm>
                  <a:off x="2749440" y="496443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2" name="Oval 1251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3" name="Oval 1252"/>
                <p:cNvSpPr>
                  <a:spLocks noChangeAspect="1"/>
                </p:cNvSpPr>
                <p:nvPr/>
              </p:nvSpPr>
              <p:spPr>
                <a:xfrm>
                  <a:off x="2923310" y="52168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4" name="Oval 1253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5" name="Oval 1254"/>
                <p:cNvSpPr>
                  <a:spLocks noChangeAspect="1"/>
                </p:cNvSpPr>
                <p:nvPr/>
              </p:nvSpPr>
              <p:spPr>
                <a:xfrm>
                  <a:off x="3036431" y="528044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6" name="Oval 1255"/>
                <p:cNvSpPr>
                  <a:spLocks noChangeAspect="1"/>
                </p:cNvSpPr>
                <p:nvPr/>
              </p:nvSpPr>
              <p:spPr>
                <a:xfrm>
                  <a:off x="3228110" y="532937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7" name="Oval 1256"/>
                <p:cNvSpPr>
                  <a:spLocks noChangeAspect="1"/>
                </p:cNvSpPr>
                <p:nvPr/>
              </p:nvSpPr>
              <p:spPr>
                <a:xfrm>
                  <a:off x="3131743" y="56640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8" name="Oval 1257"/>
                <p:cNvSpPr>
                  <a:spLocks noChangeAspect="1"/>
                </p:cNvSpPr>
                <p:nvPr/>
              </p:nvSpPr>
              <p:spPr>
                <a:xfrm>
                  <a:off x="2300933" y="550163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9" name="Oval 1258"/>
                <p:cNvSpPr>
                  <a:spLocks noChangeAspect="1"/>
                </p:cNvSpPr>
                <p:nvPr/>
              </p:nvSpPr>
              <p:spPr>
                <a:xfrm>
                  <a:off x="2952102" y="590675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0" name="Oval 1259"/>
                <p:cNvSpPr>
                  <a:spLocks noChangeAspect="1"/>
                </p:cNvSpPr>
                <p:nvPr/>
              </p:nvSpPr>
              <p:spPr>
                <a:xfrm>
                  <a:off x="2646247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1" name="Oval 1260"/>
                <p:cNvSpPr>
                  <a:spLocks noChangeAspect="1"/>
                </p:cNvSpPr>
                <p:nvPr/>
              </p:nvSpPr>
              <p:spPr>
                <a:xfrm>
                  <a:off x="2034041" y="530960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2" name="Oval 1261"/>
                <p:cNvSpPr>
                  <a:spLocks noChangeAspect="1"/>
                </p:cNvSpPr>
                <p:nvPr/>
              </p:nvSpPr>
              <p:spPr>
                <a:xfrm>
                  <a:off x="2500673" y="563222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3" name="Oval 1262"/>
                <p:cNvSpPr>
                  <a:spLocks noChangeAspect="1"/>
                </p:cNvSpPr>
                <p:nvPr/>
              </p:nvSpPr>
              <p:spPr>
                <a:xfrm>
                  <a:off x="20900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4" name="Oval 1263"/>
                <p:cNvSpPr>
                  <a:spLocks noChangeAspect="1"/>
                </p:cNvSpPr>
                <p:nvPr/>
              </p:nvSpPr>
              <p:spPr>
                <a:xfrm>
                  <a:off x="2844752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5" name="Oval 1264"/>
                <p:cNvSpPr>
                  <a:spLocks noChangeAspect="1"/>
                </p:cNvSpPr>
                <p:nvPr/>
              </p:nvSpPr>
              <p:spPr>
                <a:xfrm>
                  <a:off x="2538897" y="52121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6" name="Oval 1265"/>
                <p:cNvSpPr>
                  <a:spLocks noChangeAspect="1"/>
                </p:cNvSpPr>
                <p:nvPr/>
              </p:nvSpPr>
              <p:spPr>
                <a:xfrm>
                  <a:off x="3111822" y="548688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7" name="Oval 1266"/>
                <p:cNvSpPr>
                  <a:spLocks noChangeAspect="1"/>
                </p:cNvSpPr>
                <p:nvPr/>
              </p:nvSpPr>
              <p:spPr>
                <a:xfrm>
                  <a:off x="2779827" y="5370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8" name="Oval 1267"/>
                <p:cNvSpPr>
                  <a:spLocks noChangeAspect="1"/>
                </p:cNvSpPr>
                <p:nvPr/>
              </p:nvSpPr>
              <p:spPr>
                <a:xfrm>
                  <a:off x="3266334" y="510155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9" name="Oval 1268"/>
                <p:cNvSpPr>
                  <a:spLocks noChangeAspect="1"/>
                </p:cNvSpPr>
                <p:nvPr/>
              </p:nvSpPr>
              <p:spPr>
                <a:xfrm>
                  <a:off x="2559379" y="538507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0" name="Oval 1269"/>
                <p:cNvSpPr>
                  <a:spLocks noChangeAspect="1"/>
                </p:cNvSpPr>
                <p:nvPr/>
              </p:nvSpPr>
              <p:spPr>
                <a:xfrm>
                  <a:off x="3387989" y="528531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1" name="Oval 1270"/>
                <p:cNvSpPr>
                  <a:spLocks noChangeAspect="1"/>
                </p:cNvSpPr>
                <p:nvPr/>
              </p:nvSpPr>
              <p:spPr>
                <a:xfrm>
                  <a:off x="3703052" y="53202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1" name="Group 1030"/>
              <p:cNvGrpSpPr>
                <a:grpSpLocks noChangeAspect="1"/>
              </p:cNvGrpSpPr>
              <p:nvPr/>
            </p:nvGrpSpPr>
            <p:grpSpPr>
              <a:xfrm flipH="1" flipV="1">
                <a:off x="5262842" y="2005833"/>
                <a:ext cx="3461497" cy="1238907"/>
                <a:chOff x="1831555" y="5216857"/>
                <a:chExt cx="2489078" cy="890880"/>
              </a:xfrm>
              <a:grpFill/>
            </p:grpSpPr>
            <p:sp>
              <p:nvSpPr>
                <p:cNvPr id="1225" name="Oval 1224"/>
                <p:cNvSpPr>
                  <a:spLocks noChangeAspect="1"/>
                </p:cNvSpPr>
                <p:nvPr/>
              </p:nvSpPr>
              <p:spPr>
                <a:xfrm>
                  <a:off x="2331271" y="577148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6" name="Oval 1225"/>
                <p:cNvSpPr>
                  <a:spLocks noChangeAspect="1"/>
                </p:cNvSpPr>
                <p:nvPr/>
              </p:nvSpPr>
              <p:spPr>
                <a:xfrm>
                  <a:off x="1861563" y="55869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7" name="Oval 1226"/>
                <p:cNvSpPr>
                  <a:spLocks noChangeAspect="1"/>
                </p:cNvSpPr>
                <p:nvPr/>
              </p:nvSpPr>
              <p:spPr>
                <a:xfrm>
                  <a:off x="3016140" y="542654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8" name="Oval 1227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9" name="Oval 1228"/>
                <p:cNvSpPr>
                  <a:spLocks noChangeAspect="1"/>
                </p:cNvSpPr>
                <p:nvPr/>
              </p:nvSpPr>
              <p:spPr>
                <a:xfrm>
                  <a:off x="2923310" y="52168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0" name="Oval 1229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1" name="Oval 1230"/>
                <p:cNvSpPr>
                  <a:spLocks noChangeAspect="1"/>
                </p:cNvSpPr>
                <p:nvPr/>
              </p:nvSpPr>
              <p:spPr>
                <a:xfrm>
                  <a:off x="2303509" y="541262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2" name="Oval 1231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3" name="Oval 1232"/>
                <p:cNvSpPr>
                  <a:spLocks noChangeAspect="1"/>
                </p:cNvSpPr>
                <p:nvPr/>
              </p:nvSpPr>
              <p:spPr>
                <a:xfrm>
                  <a:off x="3456146" y="585628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4" name="Oval 1233"/>
                <p:cNvSpPr>
                  <a:spLocks noChangeAspect="1"/>
                </p:cNvSpPr>
                <p:nvPr/>
              </p:nvSpPr>
              <p:spPr>
                <a:xfrm>
                  <a:off x="2433098" y="591023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5" name="Oval 1234"/>
                <p:cNvSpPr>
                  <a:spLocks noChangeAspect="1"/>
                </p:cNvSpPr>
                <p:nvPr/>
              </p:nvSpPr>
              <p:spPr>
                <a:xfrm>
                  <a:off x="3385029" y="55477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6" name="Oval 1235"/>
                <p:cNvSpPr>
                  <a:spLocks noChangeAspect="1"/>
                </p:cNvSpPr>
                <p:nvPr/>
              </p:nvSpPr>
              <p:spPr>
                <a:xfrm>
                  <a:off x="2646247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7" name="Oval 1236"/>
                <p:cNvSpPr>
                  <a:spLocks noChangeAspect="1"/>
                </p:cNvSpPr>
                <p:nvPr/>
              </p:nvSpPr>
              <p:spPr>
                <a:xfrm>
                  <a:off x="2034041" y="54538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8" name="Oval 1237"/>
                <p:cNvSpPr>
                  <a:spLocks noChangeAspect="1"/>
                </p:cNvSpPr>
                <p:nvPr/>
              </p:nvSpPr>
              <p:spPr>
                <a:xfrm>
                  <a:off x="2643547" y="548415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9" name="Oval 1238"/>
                <p:cNvSpPr>
                  <a:spLocks noChangeAspect="1"/>
                </p:cNvSpPr>
                <p:nvPr/>
              </p:nvSpPr>
              <p:spPr>
                <a:xfrm>
                  <a:off x="20900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0" name="Oval 1239"/>
                <p:cNvSpPr>
                  <a:spLocks noChangeAspect="1"/>
                </p:cNvSpPr>
                <p:nvPr/>
              </p:nvSpPr>
              <p:spPr>
                <a:xfrm>
                  <a:off x="2844752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1" name="Oval 1240"/>
                <p:cNvSpPr>
                  <a:spLocks noChangeAspect="1"/>
                </p:cNvSpPr>
                <p:nvPr/>
              </p:nvSpPr>
              <p:spPr>
                <a:xfrm>
                  <a:off x="2538897" y="54044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2" name="Oval 1241"/>
                <p:cNvSpPr>
                  <a:spLocks noChangeAspect="1"/>
                </p:cNvSpPr>
                <p:nvPr/>
              </p:nvSpPr>
              <p:spPr>
                <a:xfrm>
                  <a:off x="2996096" y="593398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3" name="Oval 1242"/>
                <p:cNvSpPr>
                  <a:spLocks noChangeAspect="1"/>
                </p:cNvSpPr>
                <p:nvPr/>
              </p:nvSpPr>
              <p:spPr>
                <a:xfrm>
                  <a:off x="1831555" y="577594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4" name="Oval 1243"/>
                <p:cNvSpPr>
                  <a:spLocks noChangeAspect="1"/>
                </p:cNvSpPr>
                <p:nvPr/>
              </p:nvSpPr>
              <p:spPr>
                <a:xfrm>
                  <a:off x="3527493" y="55991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5" name="Oval 1244"/>
                <p:cNvSpPr>
                  <a:spLocks noChangeAspect="1"/>
                </p:cNvSpPr>
                <p:nvPr/>
              </p:nvSpPr>
              <p:spPr>
                <a:xfrm>
                  <a:off x="3266334" y="535392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6" name="Oval 1245"/>
                <p:cNvSpPr>
                  <a:spLocks noChangeAspect="1"/>
                </p:cNvSpPr>
                <p:nvPr/>
              </p:nvSpPr>
              <p:spPr>
                <a:xfrm>
                  <a:off x="2174898" y="561344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7" name="Oval 1246"/>
                <p:cNvSpPr>
                  <a:spLocks noChangeAspect="1"/>
                </p:cNvSpPr>
                <p:nvPr/>
              </p:nvSpPr>
              <p:spPr>
                <a:xfrm>
                  <a:off x="4234409" y="541055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8" name="Oval 1247"/>
                <p:cNvSpPr>
                  <a:spLocks noChangeAspect="1"/>
                </p:cNvSpPr>
                <p:nvPr/>
              </p:nvSpPr>
              <p:spPr>
                <a:xfrm>
                  <a:off x="3474766" y="536118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2" name="Group 1031"/>
              <p:cNvGrpSpPr>
                <a:grpSpLocks noChangeAspect="1"/>
              </p:cNvGrpSpPr>
              <p:nvPr/>
            </p:nvGrpSpPr>
            <p:grpSpPr>
              <a:xfrm flipH="1" flipV="1">
                <a:off x="3669294" y="1898773"/>
                <a:ext cx="2490095" cy="1493699"/>
                <a:chOff x="1911640" y="5309605"/>
                <a:chExt cx="1818926" cy="1091104"/>
              </a:xfrm>
              <a:grpFill/>
            </p:grpSpPr>
            <p:sp>
              <p:nvSpPr>
                <p:cNvPr id="1202" name="Oval 1201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3" name="Oval 1202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4" name="Oval 1203"/>
                <p:cNvSpPr>
                  <a:spLocks noChangeAspect="1"/>
                </p:cNvSpPr>
                <p:nvPr/>
              </p:nvSpPr>
              <p:spPr>
                <a:xfrm>
                  <a:off x="3644342" y="588494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5" name="Oval 1204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6" name="Oval 1205"/>
                <p:cNvSpPr>
                  <a:spLocks noChangeAspect="1"/>
                </p:cNvSpPr>
                <p:nvPr/>
              </p:nvSpPr>
              <p:spPr>
                <a:xfrm>
                  <a:off x="3436532" y="563202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7" name="Oval 1206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8" name="Oval 1207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9" name="Oval 1208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0" name="Oval 1209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1" name="Oval 1210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2" name="Oval 1211"/>
                <p:cNvSpPr>
                  <a:spLocks noChangeAspect="1"/>
                </p:cNvSpPr>
                <p:nvPr/>
              </p:nvSpPr>
              <p:spPr>
                <a:xfrm>
                  <a:off x="2858684" y="629328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3" name="Oval 1212"/>
                <p:cNvSpPr>
                  <a:spLocks noChangeAspect="1"/>
                </p:cNvSpPr>
                <p:nvPr/>
              </p:nvSpPr>
              <p:spPr>
                <a:xfrm>
                  <a:off x="2034041" y="530960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4" name="Oval 1213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5" name="Oval 1214"/>
                <p:cNvSpPr>
                  <a:spLocks noChangeAspect="1"/>
                </p:cNvSpPr>
                <p:nvPr/>
              </p:nvSpPr>
              <p:spPr>
                <a:xfrm>
                  <a:off x="3574167" y="61308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6" name="Oval 1215"/>
                <p:cNvSpPr>
                  <a:spLocks noChangeAspect="1"/>
                </p:cNvSpPr>
                <p:nvPr/>
              </p:nvSpPr>
              <p:spPr>
                <a:xfrm>
                  <a:off x="2917982" y="556507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7" name="Oval 1216"/>
                <p:cNvSpPr>
                  <a:spLocks noChangeAspect="1"/>
                </p:cNvSpPr>
                <p:nvPr/>
              </p:nvSpPr>
              <p:spPr>
                <a:xfrm>
                  <a:off x="3576354" y="55173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8" name="Oval 1217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9" name="Oval 1218"/>
                <p:cNvSpPr>
                  <a:spLocks noChangeAspect="1"/>
                </p:cNvSpPr>
                <p:nvPr/>
              </p:nvSpPr>
              <p:spPr>
                <a:xfrm>
                  <a:off x="1911640" y="56468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0" name="Oval 1219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1" name="Oval 1220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2" name="Oval 1221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3" name="Oval 1222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4" name="Oval 1223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3" name="Group 1032"/>
              <p:cNvGrpSpPr>
                <a:grpSpLocks noChangeAspect="1"/>
              </p:cNvGrpSpPr>
              <p:nvPr/>
            </p:nvGrpSpPr>
            <p:grpSpPr>
              <a:xfrm flipV="1">
                <a:off x="3901213" y="1926505"/>
                <a:ext cx="1982618" cy="1572082"/>
                <a:chOff x="2235152" y="5216857"/>
                <a:chExt cx="1624500" cy="1288126"/>
              </a:xfrm>
              <a:grpFill/>
            </p:grpSpPr>
            <p:sp>
              <p:nvSpPr>
                <p:cNvPr id="1178" name="Oval 1177"/>
                <p:cNvSpPr>
                  <a:spLocks noChangeAspect="1"/>
                </p:cNvSpPr>
                <p:nvPr/>
              </p:nvSpPr>
              <p:spPr>
                <a:xfrm>
                  <a:off x="2235152" y="541625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9" name="Oval 1178"/>
                <p:cNvSpPr>
                  <a:spLocks noChangeAspect="1"/>
                </p:cNvSpPr>
                <p:nvPr/>
              </p:nvSpPr>
              <p:spPr>
                <a:xfrm>
                  <a:off x="2291930" y="579863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0" name="Oval 1179"/>
                <p:cNvSpPr>
                  <a:spLocks noChangeAspect="1"/>
                </p:cNvSpPr>
                <p:nvPr/>
              </p:nvSpPr>
              <p:spPr>
                <a:xfrm>
                  <a:off x="3016140" y="554528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1" name="Oval 1180"/>
                <p:cNvSpPr>
                  <a:spLocks noChangeAspect="1"/>
                </p:cNvSpPr>
                <p:nvPr/>
              </p:nvSpPr>
              <p:spPr>
                <a:xfrm>
                  <a:off x="2692352" y="560481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2" name="Oval 1181"/>
                <p:cNvSpPr>
                  <a:spLocks noChangeAspect="1"/>
                </p:cNvSpPr>
                <p:nvPr/>
              </p:nvSpPr>
              <p:spPr>
                <a:xfrm>
                  <a:off x="2923310" y="52168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3" name="Oval 1182"/>
                <p:cNvSpPr>
                  <a:spLocks noChangeAspect="1"/>
                </p:cNvSpPr>
                <p:nvPr/>
              </p:nvSpPr>
              <p:spPr>
                <a:xfrm>
                  <a:off x="2705052" y="60887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4" name="Oval 1183"/>
                <p:cNvSpPr>
                  <a:spLocks noChangeAspect="1"/>
                </p:cNvSpPr>
                <p:nvPr/>
              </p:nvSpPr>
              <p:spPr>
                <a:xfrm>
                  <a:off x="3036431" y="541345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5" name="Oval 1184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6" name="Oval 1185"/>
                <p:cNvSpPr>
                  <a:spLocks noChangeAspect="1"/>
                </p:cNvSpPr>
                <p:nvPr/>
              </p:nvSpPr>
              <p:spPr>
                <a:xfrm>
                  <a:off x="3282344" y="625506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7" name="Oval 1186"/>
                <p:cNvSpPr>
                  <a:spLocks noChangeAspect="1"/>
                </p:cNvSpPr>
                <p:nvPr/>
              </p:nvSpPr>
              <p:spPr>
                <a:xfrm>
                  <a:off x="3606453" y="590458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8" name="Oval 1187"/>
                <p:cNvSpPr>
                  <a:spLocks noChangeAspect="1"/>
                </p:cNvSpPr>
                <p:nvPr/>
              </p:nvSpPr>
              <p:spPr>
                <a:xfrm>
                  <a:off x="3715182" y="576020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9" name="Oval 1188"/>
                <p:cNvSpPr>
                  <a:spLocks noChangeAspect="1"/>
                </p:cNvSpPr>
                <p:nvPr/>
              </p:nvSpPr>
              <p:spPr>
                <a:xfrm>
                  <a:off x="3043285" y="620528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0" name="Oval 1189"/>
                <p:cNvSpPr>
                  <a:spLocks noChangeAspect="1"/>
                </p:cNvSpPr>
                <p:nvPr/>
              </p:nvSpPr>
              <p:spPr>
                <a:xfrm>
                  <a:off x="2362625" y="610379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1" name="Oval 1190"/>
                <p:cNvSpPr>
                  <a:spLocks noChangeAspect="1"/>
                </p:cNvSpPr>
                <p:nvPr/>
              </p:nvSpPr>
              <p:spPr>
                <a:xfrm>
                  <a:off x="3324393" y="585687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2" name="Oval 1191"/>
                <p:cNvSpPr>
                  <a:spLocks noChangeAspect="1"/>
                </p:cNvSpPr>
                <p:nvPr/>
              </p:nvSpPr>
              <p:spPr>
                <a:xfrm>
                  <a:off x="2463253" y="574054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3" name="Oval 1192"/>
                <p:cNvSpPr>
                  <a:spLocks noChangeAspect="1"/>
                </p:cNvSpPr>
                <p:nvPr/>
              </p:nvSpPr>
              <p:spPr>
                <a:xfrm>
                  <a:off x="2406640" y="558768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4" name="Oval 1193"/>
                <p:cNvSpPr>
                  <a:spLocks noChangeAspect="1"/>
                </p:cNvSpPr>
                <p:nvPr/>
              </p:nvSpPr>
              <p:spPr>
                <a:xfrm>
                  <a:off x="3618397" y="54661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5" name="Oval 1194"/>
                <p:cNvSpPr>
                  <a:spLocks noChangeAspect="1"/>
                </p:cNvSpPr>
                <p:nvPr/>
              </p:nvSpPr>
              <p:spPr>
                <a:xfrm>
                  <a:off x="2886569" y="60902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6" name="Oval 1195"/>
                <p:cNvSpPr>
                  <a:spLocks noChangeAspect="1"/>
                </p:cNvSpPr>
                <p:nvPr/>
              </p:nvSpPr>
              <p:spPr>
                <a:xfrm>
                  <a:off x="2266095" y="62297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7" name="Oval 1196"/>
                <p:cNvSpPr>
                  <a:spLocks noChangeAspect="1"/>
                </p:cNvSpPr>
                <p:nvPr/>
              </p:nvSpPr>
              <p:spPr>
                <a:xfrm>
                  <a:off x="3046897" y="52386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8" name="Oval 1197"/>
                <p:cNvSpPr>
                  <a:spLocks noChangeAspect="1"/>
                </p:cNvSpPr>
                <p:nvPr/>
              </p:nvSpPr>
              <p:spPr>
                <a:xfrm>
                  <a:off x="3342534" y="540757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9" name="Oval 1198"/>
                <p:cNvSpPr>
                  <a:spLocks noChangeAspect="1"/>
                </p:cNvSpPr>
                <p:nvPr/>
              </p:nvSpPr>
              <p:spPr>
                <a:xfrm>
                  <a:off x="2416199" y="63975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0" name="Oval 1199"/>
                <p:cNvSpPr>
                  <a:spLocks noChangeAspect="1"/>
                </p:cNvSpPr>
                <p:nvPr/>
              </p:nvSpPr>
              <p:spPr>
                <a:xfrm>
                  <a:off x="3773428" y="601366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1" name="Oval 1200"/>
                <p:cNvSpPr>
                  <a:spLocks noChangeAspect="1"/>
                </p:cNvSpPr>
                <p:nvPr/>
              </p:nvSpPr>
              <p:spPr>
                <a:xfrm>
                  <a:off x="3474767" y="55174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4" name="Group 1033"/>
              <p:cNvGrpSpPr>
                <a:grpSpLocks noChangeAspect="1"/>
              </p:cNvGrpSpPr>
              <p:nvPr/>
            </p:nvGrpSpPr>
            <p:grpSpPr>
              <a:xfrm flipH="1" flipV="1">
                <a:off x="1766694" y="2016666"/>
                <a:ext cx="1897543" cy="1473286"/>
                <a:chOff x="2174899" y="5299240"/>
                <a:chExt cx="1386092" cy="1076195"/>
              </a:xfrm>
              <a:grpFill/>
            </p:grpSpPr>
            <p:sp>
              <p:nvSpPr>
                <p:cNvPr id="1155" name="Oval 1154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6" name="Oval 1155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7" name="Oval 1156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8" name="Oval 1157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9" name="Oval 1158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0" name="Oval 1159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1" name="Oval 1160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2" name="Oval 1161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3" name="Oval 1162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4" name="Oval 1163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5" name="Oval 1164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6" name="Oval 1165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7" name="Oval 1166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8" name="Oval 1167"/>
                <p:cNvSpPr>
                  <a:spLocks noChangeAspect="1"/>
                </p:cNvSpPr>
                <p:nvPr/>
              </p:nvSpPr>
              <p:spPr>
                <a:xfrm>
                  <a:off x="29028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9" name="Oval 1168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0" name="Oval 1169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1" name="Oval 1170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2" name="Oval 1171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3" name="Oval 1172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4" name="Oval 1173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5" name="Oval 1174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6" name="Oval 1175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7" name="Oval 1176"/>
                <p:cNvSpPr>
                  <a:spLocks noChangeAspect="1"/>
                </p:cNvSpPr>
                <p:nvPr/>
              </p:nvSpPr>
              <p:spPr>
                <a:xfrm>
                  <a:off x="3474767" y="529924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5" name="Group 1034"/>
              <p:cNvGrpSpPr>
                <a:grpSpLocks noChangeAspect="1"/>
              </p:cNvGrpSpPr>
              <p:nvPr/>
            </p:nvGrpSpPr>
            <p:grpSpPr>
              <a:xfrm flipH="1" flipV="1">
                <a:off x="2008523" y="2118916"/>
                <a:ext cx="1897543" cy="1392958"/>
                <a:chOff x="2174899" y="5357919"/>
                <a:chExt cx="1386092" cy="1017516"/>
              </a:xfrm>
              <a:grpFill/>
            </p:grpSpPr>
            <p:sp>
              <p:nvSpPr>
                <p:cNvPr id="1132" name="Oval 1131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3" name="Oval 1132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4" name="Oval 1133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5" name="Oval 1134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6" name="Oval 1135"/>
                <p:cNvSpPr>
                  <a:spLocks noChangeAspect="1"/>
                </p:cNvSpPr>
                <p:nvPr/>
              </p:nvSpPr>
              <p:spPr>
                <a:xfrm>
                  <a:off x="2338039" y="572967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7" name="Oval 1136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8" name="Oval 1137"/>
                <p:cNvSpPr>
                  <a:spLocks noChangeAspect="1"/>
                </p:cNvSpPr>
                <p:nvPr/>
              </p:nvSpPr>
              <p:spPr>
                <a:xfrm>
                  <a:off x="3289135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9" name="Oval 1138"/>
                <p:cNvSpPr>
                  <a:spLocks noChangeAspect="1"/>
                </p:cNvSpPr>
                <p:nvPr/>
              </p:nvSpPr>
              <p:spPr>
                <a:xfrm>
                  <a:off x="2216308" y="595414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0" name="Oval 1139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1" name="Oval 1140"/>
                <p:cNvSpPr>
                  <a:spLocks noChangeAspect="1"/>
                </p:cNvSpPr>
                <p:nvPr/>
              </p:nvSpPr>
              <p:spPr>
                <a:xfrm>
                  <a:off x="3336971" y="597745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2" name="Oval 1141"/>
                <p:cNvSpPr>
                  <a:spLocks noChangeAspect="1"/>
                </p:cNvSpPr>
                <p:nvPr/>
              </p:nvSpPr>
              <p:spPr>
                <a:xfrm>
                  <a:off x="2773247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3" name="Oval 1142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4" name="Oval 1143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5" name="Oval 1144"/>
                <p:cNvSpPr>
                  <a:spLocks noChangeAspect="1"/>
                </p:cNvSpPr>
                <p:nvPr/>
              </p:nvSpPr>
              <p:spPr>
                <a:xfrm>
                  <a:off x="2597730" y="591113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6" name="Oval 1145"/>
                <p:cNvSpPr>
                  <a:spLocks noChangeAspect="1"/>
                </p:cNvSpPr>
                <p:nvPr/>
              </p:nvSpPr>
              <p:spPr>
                <a:xfrm>
                  <a:off x="2881367" y="560169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7" name="Oval 1146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8" name="Oval 1147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9" name="Oval 1148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0" name="Oval 1149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1" name="Oval 1150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2" name="Oval 1151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3" name="Oval 1152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4" name="Oval 1153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6" name="Group 1035"/>
              <p:cNvGrpSpPr>
                <a:grpSpLocks noChangeAspect="1"/>
              </p:cNvGrpSpPr>
              <p:nvPr/>
            </p:nvGrpSpPr>
            <p:grpSpPr>
              <a:xfrm flipH="1" flipV="1">
                <a:off x="2119755" y="1650523"/>
                <a:ext cx="1897543" cy="1392958"/>
                <a:chOff x="2174899" y="5357919"/>
                <a:chExt cx="1386092" cy="1017516"/>
              </a:xfrm>
              <a:grpFill/>
            </p:grpSpPr>
            <p:sp>
              <p:nvSpPr>
                <p:cNvPr id="1109" name="Oval 1108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0" name="Oval 1109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1" name="Oval 1110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2" name="Oval 1111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3" name="Oval 1112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4" name="Oval 1113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5" name="Oval 1114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6" name="Oval 1115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7" name="Oval 1116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8" name="Oval 1117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9" name="Oval 1118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0" name="Oval 1119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1" name="Oval 1120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2" name="Oval 1121"/>
                <p:cNvSpPr>
                  <a:spLocks noChangeAspect="1"/>
                </p:cNvSpPr>
                <p:nvPr/>
              </p:nvSpPr>
              <p:spPr>
                <a:xfrm>
                  <a:off x="29028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3" name="Oval 1122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4" name="Oval 1123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5" name="Oval 1124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6" name="Oval 1125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7" name="Oval 1126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8" name="Oval 1127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9" name="Oval 1128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0" name="Oval 1129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1" name="Oval 1130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/>
              <p:cNvGrpSpPr>
                <a:grpSpLocks noChangeAspect="1"/>
              </p:cNvGrpSpPr>
              <p:nvPr/>
            </p:nvGrpSpPr>
            <p:grpSpPr>
              <a:xfrm flipH="1" flipV="1">
                <a:off x="175225" y="1884985"/>
                <a:ext cx="2010840" cy="1392270"/>
                <a:chOff x="2174899" y="5297378"/>
                <a:chExt cx="1468853" cy="1017015"/>
              </a:xfrm>
              <a:grpFill/>
            </p:grpSpPr>
            <p:sp>
              <p:nvSpPr>
                <p:cNvPr id="1086" name="Oval 1085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7" name="Oval 1086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8" name="Oval 1087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9" name="Oval 1088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0" name="Oval 1089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1" name="Oval 1090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2" name="Oval 1091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3" name="Oval 1092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4" name="Oval 1093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5" name="Oval 1094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6" name="Oval 1095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7" name="Oval 1096"/>
                <p:cNvSpPr>
                  <a:spLocks noChangeAspect="1"/>
                </p:cNvSpPr>
                <p:nvPr/>
              </p:nvSpPr>
              <p:spPr>
                <a:xfrm>
                  <a:off x="2326961" y="529737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8" name="Oval 1097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9" name="Oval 1098"/>
                <p:cNvSpPr>
                  <a:spLocks noChangeAspect="1"/>
                </p:cNvSpPr>
                <p:nvPr/>
              </p:nvSpPr>
              <p:spPr>
                <a:xfrm>
                  <a:off x="29028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0" name="Oval 1099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1" name="Oval 1100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2" name="Oval 1101"/>
                <p:cNvSpPr>
                  <a:spLocks noChangeAspect="1"/>
                </p:cNvSpPr>
                <p:nvPr/>
              </p:nvSpPr>
              <p:spPr>
                <a:xfrm>
                  <a:off x="3118472" y="620697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3" name="Oval 1102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4" name="Oval 1103"/>
                <p:cNvSpPr>
                  <a:spLocks noChangeAspect="1"/>
                </p:cNvSpPr>
                <p:nvPr/>
              </p:nvSpPr>
              <p:spPr>
                <a:xfrm>
                  <a:off x="3557528" y="615203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5" name="Oval 1104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6" name="Oval 1105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7" name="Oval 1106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8" name="Oval 1107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8" name="Group 1037"/>
              <p:cNvGrpSpPr>
                <a:grpSpLocks noChangeAspect="1"/>
              </p:cNvGrpSpPr>
              <p:nvPr/>
            </p:nvGrpSpPr>
            <p:grpSpPr>
              <a:xfrm flipH="1" flipV="1">
                <a:off x="406558" y="1841514"/>
                <a:ext cx="1897543" cy="1572173"/>
                <a:chOff x="2174899" y="5357919"/>
                <a:chExt cx="1386092" cy="1148428"/>
              </a:xfrm>
              <a:grpFill/>
            </p:grpSpPr>
            <p:sp>
              <p:nvSpPr>
                <p:cNvPr id="1063" name="Oval 1062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4" name="Oval 1063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5" name="Oval 1064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6" name="Oval 1065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7" name="Oval 1066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8" name="Oval 1067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9" name="Oval 1068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0" name="Oval 1069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1" name="Oval 1070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2" name="Oval 1071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3" name="Oval 1072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4" name="Oval 1073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5" name="Oval 1074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6" name="Oval 1075"/>
                <p:cNvSpPr>
                  <a:spLocks noChangeAspect="1"/>
                </p:cNvSpPr>
                <p:nvPr/>
              </p:nvSpPr>
              <p:spPr>
                <a:xfrm>
                  <a:off x="2829638" y="5691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7" name="Oval 1076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8" name="Oval 1077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9" name="Oval 1078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0" name="Oval 1079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1" name="Oval 1080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2" name="Oval 1081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3" name="Oval 1082"/>
                <p:cNvSpPr>
                  <a:spLocks noChangeAspect="1"/>
                </p:cNvSpPr>
                <p:nvPr/>
              </p:nvSpPr>
              <p:spPr>
                <a:xfrm>
                  <a:off x="2174899" y="639892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4" name="Oval 1083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5" name="Oval 1084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9" name="Group 1038"/>
              <p:cNvGrpSpPr>
                <a:grpSpLocks noChangeAspect="1"/>
              </p:cNvGrpSpPr>
              <p:nvPr/>
            </p:nvGrpSpPr>
            <p:grpSpPr>
              <a:xfrm flipH="1" flipV="1">
                <a:off x="210425" y="1708594"/>
                <a:ext cx="1693539" cy="1351644"/>
                <a:chOff x="2174899" y="5226037"/>
                <a:chExt cx="1237075" cy="987341"/>
              </a:xfrm>
              <a:grpFill/>
            </p:grpSpPr>
            <p:sp>
              <p:nvSpPr>
                <p:cNvPr id="1040" name="Oval 1039"/>
                <p:cNvSpPr>
                  <a:spLocks noChangeAspect="1"/>
                </p:cNvSpPr>
                <p:nvPr/>
              </p:nvSpPr>
              <p:spPr>
                <a:xfrm>
                  <a:off x="2568808" y="591868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Oval 1040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2" name="Oval 1041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3" name="Oval 1042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4" name="Oval 1043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5" name="Oval 1044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6" name="Oval 1045"/>
                <p:cNvSpPr>
                  <a:spLocks noChangeAspect="1"/>
                </p:cNvSpPr>
                <p:nvPr/>
              </p:nvSpPr>
              <p:spPr>
                <a:xfrm>
                  <a:off x="332575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7" name="Oval 1046"/>
                <p:cNvSpPr>
                  <a:spLocks noChangeAspect="1"/>
                </p:cNvSpPr>
                <p:nvPr/>
              </p:nvSpPr>
              <p:spPr>
                <a:xfrm>
                  <a:off x="3131743" y="579545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8" name="Oval 1047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9" name="Oval 1048"/>
                <p:cNvSpPr>
                  <a:spLocks noChangeAspect="1"/>
                </p:cNvSpPr>
                <p:nvPr/>
              </p:nvSpPr>
              <p:spPr>
                <a:xfrm>
                  <a:off x="3275943" y="58065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0" name="Oval 1049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1" name="Oval 1050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2" name="Oval 1051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3" name="Oval 1052"/>
                <p:cNvSpPr>
                  <a:spLocks noChangeAspect="1"/>
                </p:cNvSpPr>
                <p:nvPr/>
              </p:nvSpPr>
              <p:spPr>
                <a:xfrm>
                  <a:off x="29028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4" name="Oval 1053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5" name="Oval 1054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6" name="Oval 1055"/>
                <p:cNvSpPr>
                  <a:spLocks noChangeAspect="1"/>
                </p:cNvSpPr>
                <p:nvPr/>
              </p:nvSpPr>
              <p:spPr>
                <a:xfrm>
                  <a:off x="2813347" y="569424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7" name="Oval 1056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8" name="Oval 1057"/>
                <p:cNvSpPr>
                  <a:spLocks noChangeAspect="1"/>
                </p:cNvSpPr>
                <p:nvPr/>
              </p:nvSpPr>
              <p:spPr>
                <a:xfrm>
                  <a:off x="3081531" y="539513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9" name="Oval 1058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0" name="Oval 1059"/>
                <p:cNvSpPr>
                  <a:spLocks noChangeAspect="1"/>
                </p:cNvSpPr>
                <p:nvPr/>
              </p:nvSpPr>
              <p:spPr>
                <a:xfrm>
                  <a:off x="2174899" y="610595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1" name="Oval 1060"/>
                <p:cNvSpPr>
                  <a:spLocks noChangeAspect="1"/>
                </p:cNvSpPr>
                <p:nvPr/>
              </p:nvSpPr>
              <p:spPr>
                <a:xfrm>
                  <a:off x="3158367" y="525976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2" name="Oval 1061"/>
                <p:cNvSpPr>
                  <a:spLocks noChangeAspect="1"/>
                </p:cNvSpPr>
                <p:nvPr/>
              </p:nvSpPr>
              <p:spPr>
                <a:xfrm>
                  <a:off x="3291679" y="522603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79" name="Group 778"/>
            <p:cNvGrpSpPr>
              <a:grpSpLocks noChangeAspect="1"/>
            </p:cNvGrpSpPr>
            <p:nvPr/>
          </p:nvGrpSpPr>
          <p:grpSpPr>
            <a:xfrm>
              <a:off x="1857856" y="2054460"/>
              <a:ext cx="5396261" cy="1252842"/>
              <a:chOff x="175225" y="1650523"/>
              <a:chExt cx="8617956" cy="1885889"/>
            </a:xfrm>
            <a:solidFill>
              <a:srgbClr val="CC0066"/>
            </a:solidFill>
          </p:grpSpPr>
          <p:sp>
            <p:nvSpPr>
              <p:cNvPr id="780" name="Oval 779"/>
              <p:cNvSpPr/>
              <p:nvPr/>
            </p:nvSpPr>
            <p:spPr>
              <a:xfrm>
                <a:off x="544755" y="2217505"/>
                <a:ext cx="1157168" cy="831273"/>
              </a:xfrm>
              <a:prstGeom prst="ellipse">
                <a:avLst/>
              </a:prstGeom>
              <a:solidFill>
                <a:srgbClr val="77A8D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2908508" y="2217505"/>
                <a:ext cx="1157168" cy="831273"/>
              </a:xfrm>
              <a:prstGeom prst="ellipse">
                <a:avLst/>
              </a:prstGeom>
              <a:solidFill>
                <a:srgbClr val="77A8D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5272261" y="2217505"/>
                <a:ext cx="1157168" cy="831273"/>
              </a:xfrm>
              <a:prstGeom prst="ellipse">
                <a:avLst/>
              </a:prstGeom>
              <a:solidFill>
                <a:srgbClr val="77A8D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/>
              <p:cNvSpPr/>
              <p:nvPr/>
            </p:nvSpPr>
            <p:spPr>
              <a:xfrm>
                <a:off x="7636013" y="2217505"/>
                <a:ext cx="1157168" cy="831273"/>
              </a:xfrm>
              <a:prstGeom prst="ellipse">
                <a:avLst/>
              </a:prstGeom>
              <a:solidFill>
                <a:srgbClr val="77A8D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4" name="Group 783"/>
              <p:cNvGrpSpPr>
                <a:grpSpLocks noChangeAspect="1"/>
              </p:cNvGrpSpPr>
              <p:nvPr/>
            </p:nvGrpSpPr>
            <p:grpSpPr>
              <a:xfrm>
                <a:off x="4357167" y="1946465"/>
                <a:ext cx="2440953" cy="1589947"/>
                <a:chOff x="2034041" y="4964433"/>
                <a:chExt cx="1755235" cy="1143304"/>
              </a:xfrm>
              <a:grpFill/>
            </p:grpSpPr>
            <p:sp>
              <p:nvSpPr>
                <p:cNvPr id="1003" name="Oval 1002"/>
                <p:cNvSpPr>
                  <a:spLocks noChangeAspect="1"/>
                </p:cNvSpPr>
                <p:nvPr/>
              </p:nvSpPr>
              <p:spPr>
                <a:xfrm>
                  <a:off x="2235152" y="58474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4" name="Oval 1003"/>
                <p:cNvSpPr>
                  <a:spLocks noChangeAspect="1"/>
                </p:cNvSpPr>
                <p:nvPr/>
              </p:nvSpPr>
              <p:spPr>
                <a:xfrm>
                  <a:off x="2423597" y="534784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5" name="Oval 1004"/>
                <p:cNvSpPr>
                  <a:spLocks noChangeAspect="1"/>
                </p:cNvSpPr>
                <p:nvPr/>
              </p:nvSpPr>
              <p:spPr>
                <a:xfrm>
                  <a:off x="2749440" y="496443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6" name="Oval 1005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7" name="Oval 1006"/>
                <p:cNvSpPr>
                  <a:spLocks noChangeAspect="1"/>
                </p:cNvSpPr>
                <p:nvPr/>
              </p:nvSpPr>
              <p:spPr>
                <a:xfrm>
                  <a:off x="2923310" y="52168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8" name="Oval 1007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9" name="Oval 1008"/>
                <p:cNvSpPr>
                  <a:spLocks noChangeAspect="1"/>
                </p:cNvSpPr>
                <p:nvPr/>
              </p:nvSpPr>
              <p:spPr>
                <a:xfrm>
                  <a:off x="3036431" y="528044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0" name="Oval 1009"/>
                <p:cNvSpPr>
                  <a:spLocks noChangeAspect="1"/>
                </p:cNvSpPr>
                <p:nvPr/>
              </p:nvSpPr>
              <p:spPr>
                <a:xfrm>
                  <a:off x="3228110" y="532937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1" name="Oval 1010"/>
                <p:cNvSpPr>
                  <a:spLocks noChangeAspect="1"/>
                </p:cNvSpPr>
                <p:nvPr/>
              </p:nvSpPr>
              <p:spPr>
                <a:xfrm>
                  <a:off x="3131743" y="56640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2" name="Oval 1011"/>
                <p:cNvSpPr>
                  <a:spLocks noChangeAspect="1"/>
                </p:cNvSpPr>
                <p:nvPr/>
              </p:nvSpPr>
              <p:spPr>
                <a:xfrm>
                  <a:off x="2300933" y="550163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3" name="Oval 1012"/>
                <p:cNvSpPr>
                  <a:spLocks noChangeAspect="1"/>
                </p:cNvSpPr>
                <p:nvPr/>
              </p:nvSpPr>
              <p:spPr>
                <a:xfrm>
                  <a:off x="2952102" y="590675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4" name="Oval 1013"/>
                <p:cNvSpPr>
                  <a:spLocks noChangeAspect="1"/>
                </p:cNvSpPr>
                <p:nvPr/>
              </p:nvSpPr>
              <p:spPr>
                <a:xfrm>
                  <a:off x="2646247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5" name="Oval 1014"/>
                <p:cNvSpPr>
                  <a:spLocks noChangeAspect="1"/>
                </p:cNvSpPr>
                <p:nvPr/>
              </p:nvSpPr>
              <p:spPr>
                <a:xfrm>
                  <a:off x="2034041" y="530960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6" name="Oval 1015"/>
                <p:cNvSpPr>
                  <a:spLocks noChangeAspect="1"/>
                </p:cNvSpPr>
                <p:nvPr/>
              </p:nvSpPr>
              <p:spPr>
                <a:xfrm>
                  <a:off x="2500673" y="563222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7" name="Oval 1016"/>
                <p:cNvSpPr>
                  <a:spLocks noChangeAspect="1"/>
                </p:cNvSpPr>
                <p:nvPr/>
              </p:nvSpPr>
              <p:spPr>
                <a:xfrm>
                  <a:off x="20900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8" name="Oval 1017"/>
                <p:cNvSpPr>
                  <a:spLocks noChangeAspect="1"/>
                </p:cNvSpPr>
                <p:nvPr/>
              </p:nvSpPr>
              <p:spPr>
                <a:xfrm>
                  <a:off x="2844752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9" name="Oval 1018"/>
                <p:cNvSpPr>
                  <a:spLocks noChangeAspect="1"/>
                </p:cNvSpPr>
                <p:nvPr/>
              </p:nvSpPr>
              <p:spPr>
                <a:xfrm>
                  <a:off x="2538897" y="52121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0" name="Oval 1019"/>
                <p:cNvSpPr>
                  <a:spLocks noChangeAspect="1"/>
                </p:cNvSpPr>
                <p:nvPr/>
              </p:nvSpPr>
              <p:spPr>
                <a:xfrm>
                  <a:off x="3111822" y="548688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1" name="Oval 1020"/>
                <p:cNvSpPr>
                  <a:spLocks noChangeAspect="1"/>
                </p:cNvSpPr>
                <p:nvPr/>
              </p:nvSpPr>
              <p:spPr>
                <a:xfrm>
                  <a:off x="2779827" y="5370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2" name="Oval 1021"/>
                <p:cNvSpPr>
                  <a:spLocks noChangeAspect="1"/>
                </p:cNvSpPr>
                <p:nvPr/>
              </p:nvSpPr>
              <p:spPr>
                <a:xfrm>
                  <a:off x="3266334" y="510155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3" name="Oval 1022"/>
                <p:cNvSpPr>
                  <a:spLocks noChangeAspect="1"/>
                </p:cNvSpPr>
                <p:nvPr/>
              </p:nvSpPr>
              <p:spPr>
                <a:xfrm>
                  <a:off x="2559379" y="538507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4" name="Oval 1023"/>
                <p:cNvSpPr>
                  <a:spLocks noChangeAspect="1"/>
                </p:cNvSpPr>
                <p:nvPr/>
              </p:nvSpPr>
              <p:spPr>
                <a:xfrm>
                  <a:off x="3387989" y="528531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5" name="Oval 1024"/>
                <p:cNvSpPr>
                  <a:spLocks noChangeAspect="1"/>
                </p:cNvSpPr>
                <p:nvPr/>
              </p:nvSpPr>
              <p:spPr>
                <a:xfrm>
                  <a:off x="3703052" y="53202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5" name="Group 784"/>
              <p:cNvGrpSpPr>
                <a:grpSpLocks noChangeAspect="1"/>
              </p:cNvGrpSpPr>
              <p:nvPr/>
            </p:nvGrpSpPr>
            <p:grpSpPr>
              <a:xfrm flipH="1" flipV="1">
                <a:off x="5262842" y="2005833"/>
                <a:ext cx="3461497" cy="1238907"/>
                <a:chOff x="1831555" y="5216857"/>
                <a:chExt cx="2489078" cy="890880"/>
              </a:xfrm>
              <a:grpFill/>
            </p:grpSpPr>
            <p:sp>
              <p:nvSpPr>
                <p:cNvPr id="979" name="Oval 978"/>
                <p:cNvSpPr>
                  <a:spLocks noChangeAspect="1"/>
                </p:cNvSpPr>
                <p:nvPr/>
              </p:nvSpPr>
              <p:spPr>
                <a:xfrm>
                  <a:off x="2331271" y="577148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0" name="Oval 979"/>
                <p:cNvSpPr>
                  <a:spLocks noChangeAspect="1"/>
                </p:cNvSpPr>
                <p:nvPr/>
              </p:nvSpPr>
              <p:spPr>
                <a:xfrm>
                  <a:off x="1861563" y="55869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1" name="Oval 980"/>
                <p:cNvSpPr>
                  <a:spLocks noChangeAspect="1"/>
                </p:cNvSpPr>
                <p:nvPr/>
              </p:nvSpPr>
              <p:spPr>
                <a:xfrm>
                  <a:off x="3016140" y="542654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2" name="Oval 981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3" name="Oval 982"/>
                <p:cNvSpPr>
                  <a:spLocks noChangeAspect="1"/>
                </p:cNvSpPr>
                <p:nvPr/>
              </p:nvSpPr>
              <p:spPr>
                <a:xfrm>
                  <a:off x="2923310" y="52168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4" name="Oval 983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5" name="Oval 984"/>
                <p:cNvSpPr>
                  <a:spLocks noChangeAspect="1"/>
                </p:cNvSpPr>
                <p:nvPr/>
              </p:nvSpPr>
              <p:spPr>
                <a:xfrm>
                  <a:off x="2303509" y="541262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6" name="Oval 985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7" name="Oval 986"/>
                <p:cNvSpPr>
                  <a:spLocks noChangeAspect="1"/>
                </p:cNvSpPr>
                <p:nvPr/>
              </p:nvSpPr>
              <p:spPr>
                <a:xfrm>
                  <a:off x="3456146" y="585628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8" name="Oval 987"/>
                <p:cNvSpPr>
                  <a:spLocks noChangeAspect="1"/>
                </p:cNvSpPr>
                <p:nvPr/>
              </p:nvSpPr>
              <p:spPr>
                <a:xfrm>
                  <a:off x="2433098" y="591023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9" name="Oval 988"/>
                <p:cNvSpPr>
                  <a:spLocks noChangeAspect="1"/>
                </p:cNvSpPr>
                <p:nvPr/>
              </p:nvSpPr>
              <p:spPr>
                <a:xfrm>
                  <a:off x="3385029" y="55477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0" name="Oval 989"/>
                <p:cNvSpPr>
                  <a:spLocks noChangeAspect="1"/>
                </p:cNvSpPr>
                <p:nvPr/>
              </p:nvSpPr>
              <p:spPr>
                <a:xfrm>
                  <a:off x="2646247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1" name="Oval 990"/>
                <p:cNvSpPr>
                  <a:spLocks noChangeAspect="1"/>
                </p:cNvSpPr>
                <p:nvPr/>
              </p:nvSpPr>
              <p:spPr>
                <a:xfrm>
                  <a:off x="2034041" y="54538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2" name="Oval 991"/>
                <p:cNvSpPr>
                  <a:spLocks noChangeAspect="1"/>
                </p:cNvSpPr>
                <p:nvPr/>
              </p:nvSpPr>
              <p:spPr>
                <a:xfrm>
                  <a:off x="2643547" y="548415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3" name="Oval 992"/>
                <p:cNvSpPr>
                  <a:spLocks noChangeAspect="1"/>
                </p:cNvSpPr>
                <p:nvPr/>
              </p:nvSpPr>
              <p:spPr>
                <a:xfrm>
                  <a:off x="20900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4" name="Oval 993"/>
                <p:cNvSpPr>
                  <a:spLocks noChangeAspect="1"/>
                </p:cNvSpPr>
                <p:nvPr/>
              </p:nvSpPr>
              <p:spPr>
                <a:xfrm>
                  <a:off x="2844752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5" name="Oval 994"/>
                <p:cNvSpPr>
                  <a:spLocks noChangeAspect="1"/>
                </p:cNvSpPr>
                <p:nvPr/>
              </p:nvSpPr>
              <p:spPr>
                <a:xfrm>
                  <a:off x="2538897" y="54044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6" name="Oval 995"/>
                <p:cNvSpPr>
                  <a:spLocks noChangeAspect="1"/>
                </p:cNvSpPr>
                <p:nvPr/>
              </p:nvSpPr>
              <p:spPr>
                <a:xfrm>
                  <a:off x="2996096" y="593398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7" name="Oval 996"/>
                <p:cNvSpPr>
                  <a:spLocks noChangeAspect="1"/>
                </p:cNvSpPr>
                <p:nvPr/>
              </p:nvSpPr>
              <p:spPr>
                <a:xfrm>
                  <a:off x="1831555" y="577594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8" name="Oval 997"/>
                <p:cNvSpPr>
                  <a:spLocks noChangeAspect="1"/>
                </p:cNvSpPr>
                <p:nvPr/>
              </p:nvSpPr>
              <p:spPr>
                <a:xfrm>
                  <a:off x="3527493" y="55991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9" name="Oval 998"/>
                <p:cNvSpPr>
                  <a:spLocks noChangeAspect="1"/>
                </p:cNvSpPr>
                <p:nvPr/>
              </p:nvSpPr>
              <p:spPr>
                <a:xfrm>
                  <a:off x="3266334" y="535392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0" name="Oval 999"/>
                <p:cNvSpPr>
                  <a:spLocks noChangeAspect="1"/>
                </p:cNvSpPr>
                <p:nvPr/>
              </p:nvSpPr>
              <p:spPr>
                <a:xfrm>
                  <a:off x="2174898" y="561344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1" name="Oval 1000"/>
                <p:cNvSpPr>
                  <a:spLocks noChangeAspect="1"/>
                </p:cNvSpPr>
                <p:nvPr/>
              </p:nvSpPr>
              <p:spPr>
                <a:xfrm>
                  <a:off x="4234409" y="541055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2" name="Oval 1001"/>
                <p:cNvSpPr>
                  <a:spLocks noChangeAspect="1"/>
                </p:cNvSpPr>
                <p:nvPr/>
              </p:nvSpPr>
              <p:spPr>
                <a:xfrm>
                  <a:off x="3474766" y="536118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6" name="Group 785"/>
              <p:cNvGrpSpPr>
                <a:grpSpLocks noChangeAspect="1"/>
              </p:cNvGrpSpPr>
              <p:nvPr/>
            </p:nvGrpSpPr>
            <p:grpSpPr>
              <a:xfrm flipH="1" flipV="1">
                <a:off x="3669294" y="1898773"/>
                <a:ext cx="2490095" cy="1493699"/>
                <a:chOff x="1911640" y="5309605"/>
                <a:chExt cx="1818926" cy="1091104"/>
              </a:xfrm>
              <a:grpFill/>
            </p:grpSpPr>
            <p:sp>
              <p:nvSpPr>
                <p:cNvPr id="956" name="Oval 955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7" name="Oval 956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8" name="Oval 957"/>
                <p:cNvSpPr>
                  <a:spLocks noChangeAspect="1"/>
                </p:cNvSpPr>
                <p:nvPr/>
              </p:nvSpPr>
              <p:spPr>
                <a:xfrm>
                  <a:off x="3644342" y="588494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9" name="Oval 958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0" name="Oval 959"/>
                <p:cNvSpPr>
                  <a:spLocks noChangeAspect="1"/>
                </p:cNvSpPr>
                <p:nvPr/>
              </p:nvSpPr>
              <p:spPr>
                <a:xfrm>
                  <a:off x="3436532" y="563202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1" name="Oval 960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2" name="Oval 961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3" name="Oval 962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4" name="Oval 963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5" name="Oval 964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6" name="Oval 965"/>
                <p:cNvSpPr>
                  <a:spLocks noChangeAspect="1"/>
                </p:cNvSpPr>
                <p:nvPr/>
              </p:nvSpPr>
              <p:spPr>
                <a:xfrm>
                  <a:off x="2858684" y="629328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7" name="Oval 966"/>
                <p:cNvSpPr>
                  <a:spLocks noChangeAspect="1"/>
                </p:cNvSpPr>
                <p:nvPr/>
              </p:nvSpPr>
              <p:spPr>
                <a:xfrm>
                  <a:off x="2034041" y="530960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8" name="Oval 967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9" name="Oval 968"/>
                <p:cNvSpPr>
                  <a:spLocks noChangeAspect="1"/>
                </p:cNvSpPr>
                <p:nvPr/>
              </p:nvSpPr>
              <p:spPr>
                <a:xfrm>
                  <a:off x="3574167" y="61308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0" name="Oval 969"/>
                <p:cNvSpPr>
                  <a:spLocks noChangeAspect="1"/>
                </p:cNvSpPr>
                <p:nvPr/>
              </p:nvSpPr>
              <p:spPr>
                <a:xfrm>
                  <a:off x="2917982" y="556507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1" name="Oval 970"/>
                <p:cNvSpPr>
                  <a:spLocks noChangeAspect="1"/>
                </p:cNvSpPr>
                <p:nvPr/>
              </p:nvSpPr>
              <p:spPr>
                <a:xfrm>
                  <a:off x="3576354" y="55173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2" name="Oval 971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3" name="Oval 972"/>
                <p:cNvSpPr>
                  <a:spLocks noChangeAspect="1"/>
                </p:cNvSpPr>
                <p:nvPr/>
              </p:nvSpPr>
              <p:spPr>
                <a:xfrm>
                  <a:off x="1911640" y="56468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4" name="Oval 973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5" name="Oval 974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6" name="Oval 975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7" name="Oval 976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8" name="Oval 977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7" name="Group 786"/>
              <p:cNvGrpSpPr>
                <a:grpSpLocks noChangeAspect="1"/>
              </p:cNvGrpSpPr>
              <p:nvPr/>
            </p:nvGrpSpPr>
            <p:grpSpPr>
              <a:xfrm flipV="1">
                <a:off x="3901213" y="1926505"/>
                <a:ext cx="1982618" cy="1572082"/>
                <a:chOff x="2235152" y="5216857"/>
                <a:chExt cx="1624500" cy="1288126"/>
              </a:xfrm>
              <a:grpFill/>
            </p:grpSpPr>
            <p:sp>
              <p:nvSpPr>
                <p:cNvPr id="932" name="Oval 931"/>
                <p:cNvSpPr>
                  <a:spLocks noChangeAspect="1"/>
                </p:cNvSpPr>
                <p:nvPr/>
              </p:nvSpPr>
              <p:spPr>
                <a:xfrm>
                  <a:off x="2235152" y="541625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3" name="Oval 932"/>
                <p:cNvSpPr>
                  <a:spLocks noChangeAspect="1"/>
                </p:cNvSpPr>
                <p:nvPr/>
              </p:nvSpPr>
              <p:spPr>
                <a:xfrm>
                  <a:off x="2291930" y="579863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4" name="Oval 933"/>
                <p:cNvSpPr>
                  <a:spLocks noChangeAspect="1"/>
                </p:cNvSpPr>
                <p:nvPr/>
              </p:nvSpPr>
              <p:spPr>
                <a:xfrm>
                  <a:off x="3016140" y="554528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5" name="Oval 934"/>
                <p:cNvSpPr>
                  <a:spLocks noChangeAspect="1"/>
                </p:cNvSpPr>
                <p:nvPr/>
              </p:nvSpPr>
              <p:spPr>
                <a:xfrm>
                  <a:off x="2692352" y="560481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6" name="Oval 935"/>
                <p:cNvSpPr>
                  <a:spLocks noChangeAspect="1"/>
                </p:cNvSpPr>
                <p:nvPr/>
              </p:nvSpPr>
              <p:spPr>
                <a:xfrm>
                  <a:off x="2923310" y="52168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7" name="Oval 936"/>
                <p:cNvSpPr>
                  <a:spLocks noChangeAspect="1"/>
                </p:cNvSpPr>
                <p:nvPr/>
              </p:nvSpPr>
              <p:spPr>
                <a:xfrm>
                  <a:off x="2705052" y="60887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8" name="Oval 937"/>
                <p:cNvSpPr>
                  <a:spLocks noChangeAspect="1"/>
                </p:cNvSpPr>
                <p:nvPr/>
              </p:nvSpPr>
              <p:spPr>
                <a:xfrm>
                  <a:off x="3036431" y="541345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9" name="Oval 938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0" name="Oval 939"/>
                <p:cNvSpPr>
                  <a:spLocks noChangeAspect="1"/>
                </p:cNvSpPr>
                <p:nvPr/>
              </p:nvSpPr>
              <p:spPr>
                <a:xfrm>
                  <a:off x="3282344" y="625506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1" name="Oval 940"/>
                <p:cNvSpPr>
                  <a:spLocks noChangeAspect="1"/>
                </p:cNvSpPr>
                <p:nvPr/>
              </p:nvSpPr>
              <p:spPr>
                <a:xfrm>
                  <a:off x="3606453" y="590458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2" name="Oval 941"/>
                <p:cNvSpPr>
                  <a:spLocks noChangeAspect="1"/>
                </p:cNvSpPr>
                <p:nvPr/>
              </p:nvSpPr>
              <p:spPr>
                <a:xfrm>
                  <a:off x="3715182" y="576020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3" name="Oval 942"/>
                <p:cNvSpPr>
                  <a:spLocks noChangeAspect="1"/>
                </p:cNvSpPr>
                <p:nvPr/>
              </p:nvSpPr>
              <p:spPr>
                <a:xfrm>
                  <a:off x="3043285" y="620528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4" name="Oval 943"/>
                <p:cNvSpPr>
                  <a:spLocks noChangeAspect="1"/>
                </p:cNvSpPr>
                <p:nvPr/>
              </p:nvSpPr>
              <p:spPr>
                <a:xfrm>
                  <a:off x="2362625" y="610379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5" name="Oval 944"/>
                <p:cNvSpPr>
                  <a:spLocks noChangeAspect="1"/>
                </p:cNvSpPr>
                <p:nvPr/>
              </p:nvSpPr>
              <p:spPr>
                <a:xfrm>
                  <a:off x="3324393" y="585687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6" name="Oval 945"/>
                <p:cNvSpPr>
                  <a:spLocks noChangeAspect="1"/>
                </p:cNvSpPr>
                <p:nvPr/>
              </p:nvSpPr>
              <p:spPr>
                <a:xfrm>
                  <a:off x="2463253" y="574054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7" name="Oval 946"/>
                <p:cNvSpPr>
                  <a:spLocks noChangeAspect="1"/>
                </p:cNvSpPr>
                <p:nvPr/>
              </p:nvSpPr>
              <p:spPr>
                <a:xfrm>
                  <a:off x="2406640" y="558768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8" name="Oval 947"/>
                <p:cNvSpPr>
                  <a:spLocks noChangeAspect="1"/>
                </p:cNvSpPr>
                <p:nvPr/>
              </p:nvSpPr>
              <p:spPr>
                <a:xfrm>
                  <a:off x="3618397" y="54661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9" name="Oval 948"/>
                <p:cNvSpPr>
                  <a:spLocks noChangeAspect="1"/>
                </p:cNvSpPr>
                <p:nvPr/>
              </p:nvSpPr>
              <p:spPr>
                <a:xfrm>
                  <a:off x="2886569" y="60902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0" name="Oval 949"/>
                <p:cNvSpPr>
                  <a:spLocks noChangeAspect="1"/>
                </p:cNvSpPr>
                <p:nvPr/>
              </p:nvSpPr>
              <p:spPr>
                <a:xfrm>
                  <a:off x="2266095" y="62297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1" name="Oval 950"/>
                <p:cNvSpPr>
                  <a:spLocks noChangeAspect="1"/>
                </p:cNvSpPr>
                <p:nvPr/>
              </p:nvSpPr>
              <p:spPr>
                <a:xfrm>
                  <a:off x="3046897" y="52386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2" name="Oval 951"/>
                <p:cNvSpPr>
                  <a:spLocks noChangeAspect="1"/>
                </p:cNvSpPr>
                <p:nvPr/>
              </p:nvSpPr>
              <p:spPr>
                <a:xfrm>
                  <a:off x="3342534" y="540757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3" name="Oval 952"/>
                <p:cNvSpPr>
                  <a:spLocks noChangeAspect="1"/>
                </p:cNvSpPr>
                <p:nvPr/>
              </p:nvSpPr>
              <p:spPr>
                <a:xfrm>
                  <a:off x="2416199" y="63975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4" name="Oval 953"/>
                <p:cNvSpPr>
                  <a:spLocks noChangeAspect="1"/>
                </p:cNvSpPr>
                <p:nvPr/>
              </p:nvSpPr>
              <p:spPr>
                <a:xfrm>
                  <a:off x="3773428" y="601366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5" name="Oval 954"/>
                <p:cNvSpPr>
                  <a:spLocks noChangeAspect="1"/>
                </p:cNvSpPr>
                <p:nvPr/>
              </p:nvSpPr>
              <p:spPr>
                <a:xfrm>
                  <a:off x="3474767" y="55174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8" name="Group 787"/>
              <p:cNvGrpSpPr>
                <a:grpSpLocks noChangeAspect="1"/>
              </p:cNvGrpSpPr>
              <p:nvPr/>
            </p:nvGrpSpPr>
            <p:grpSpPr>
              <a:xfrm flipH="1" flipV="1">
                <a:off x="1766694" y="2016666"/>
                <a:ext cx="1897543" cy="1473286"/>
                <a:chOff x="2174899" y="5299240"/>
                <a:chExt cx="1386092" cy="1076195"/>
              </a:xfrm>
              <a:grpFill/>
            </p:grpSpPr>
            <p:sp>
              <p:nvSpPr>
                <p:cNvPr id="909" name="Oval 908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0" name="Oval 909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1" name="Oval 910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2" name="Oval 911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3" name="Oval 912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4" name="Oval 913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5" name="Oval 914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6" name="Oval 915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7" name="Oval 916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8" name="Oval 917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9" name="Oval 918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0" name="Oval 919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1" name="Oval 920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2" name="Oval 921"/>
                <p:cNvSpPr>
                  <a:spLocks noChangeAspect="1"/>
                </p:cNvSpPr>
                <p:nvPr/>
              </p:nvSpPr>
              <p:spPr>
                <a:xfrm>
                  <a:off x="29028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3" name="Oval 922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4" name="Oval 923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5" name="Oval 924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6" name="Oval 925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7" name="Oval 926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8" name="Oval 927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9" name="Oval 928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0" name="Oval 929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1" name="Oval 930"/>
                <p:cNvSpPr>
                  <a:spLocks noChangeAspect="1"/>
                </p:cNvSpPr>
                <p:nvPr/>
              </p:nvSpPr>
              <p:spPr>
                <a:xfrm>
                  <a:off x="3474767" y="529924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9" name="Group 788"/>
              <p:cNvGrpSpPr>
                <a:grpSpLocks noChangeAspect="1"/>
              </p:cNvGrpSpPr>
              <p:nvPr/>
            </p:nvGrpSpPr>
            <p:grpSpPr>
              <a:xfrm flipH="1" flipV="1">
                <a:off x="2008523" y="2118916"/>
                <a:ext cx="1897543" cy="1392958"/>
                <a:chOff x="2174899" y="5357919"/>
                <a:chExt cx="1386092" cy="1017516"/>
              </a:xfrm>
              <a:grpFill/>
            </p:grpSpPr>
            <p:sp>
              <p:nvSpPr>
                <p:cNvPr id="886" name="Oval 885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7" name="Oval 886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8" name="Oval 887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9" name="Oval 888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0" name="Oval 889"/>
                <p:cNvSpPr>
                  <a:spLocks noChangeAspect="1"/>
                </p:cNvSpPr>
                <p:nvPr/>
              </p:nvSpPr>
              <p:spPr>
                <a:xfrm>
                  <a:off x="2338039" y="572967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1" name="Oval 890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2" name="Oval 891"/>
                <p:cNvSpPr>
                  <a:spLocks noChangeAspect="1"/>
                </p:cNvSpPr>
                <p:nvPr/>
              </p:nvSpPr>
              <p:spPr>
                <a:xfrm>
                  <a:off x="3289135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3" name="Oval 892"/>
                <p:cNvSpPr>
                  <a:spLocks noChangeAspect="1"/>
                </p:cNvSpPr>
                <p:nvPr/>
              </p:nvSpPr>
              <p:spPr>
                <a:xfrm>
                  <a:off x="2216308" y="595414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4" name="Oval 893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5" name="Oval 894"/>
                <p:cNvSpPr>
                  <a:spLocks noChangeAspect="1"/>
                </p:cNvSpPr>
                <p:nvPr/>
              </p:nvSpPr>
              <p:spPr>
                <a:xfrm>
                  <a:off x="3336971" y="597745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6" name="Oval 895"/>
                <p:cNvSpPr>
                  <a:spLocks noChangeAspect="1"/>
                </p:cNvSpPr>
                <p:nvPr/>
              </p:nvSpPr>
              <p:spPr>
                <a:xfrm>
                  <a:off x="2773247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7" name="Oval 896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8" name="Oval 897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9" name="Oval 898"/>
                <p:cNvSpPr>
                  <a:spLocks noChangeAspect="1"/>
                </p:cNvSpPr>
                <p:nvPr/>
              </p:nvSpPr>
              <p:spPr>
                <a:xfrm>
                  <a:off x="2597730" y="591113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0" name="Oval 899"/>
                <p:cNvSpPr>
                  <a:spLocks noChangeAspect="1"/>
                </p:cNvSpPr>
                <p:nvPr/>
              </p:nvSpPr>
              <p:spPr>
                <a:xfrm>
                  <a:off x="2881367" y="560169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1" name="Oval 900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2" name="Oval 901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3" name="Oval 902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4" name="Oval 903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5" name="Oval 904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6" name="Oval 905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7" name="Oval 906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8" name="Oval 907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0" name="Group 789"/>
              <p:cNvGrpSpPr>
                <a:grpSpLocks noChangeAspect="1"/>
              </p:cNvGrpSpPr>
              <p:nvPr/>
            </p:nvGrpSpPr>
            <p:grpSpPr>
              <a:xfrm flipH="1" flipV="1">
                <a:off x="2119755" y="1650523"/>
                <a:ext cx="1897543" cy="1392958"/>
                <a:chOff x="2174899" y="5357919"/>
                <a:chExt cx="1386092" cy="1017516"/>
              </a:xfrm>
              <a:grpFill/>
            </p:grpSpPr>
            <p:sp>
              <p:nvSpPr>
                <p:cNvPr id="863" name="Oval 862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4" name="Oval 863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5" name="Oval 864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6" name="Oval 865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7" name="Oval 866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8" name="Oval 867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9" name="Oval 868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0" name="Oval 869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1" name="Oval 870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2" name="Oval 871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3" name="Oval 872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4" name="Oval 873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5" name="Oval 874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6" name="Oval 875"/>
                <p:cNvSpPr>
                  <a:spLocks noChangeAspect="1"/>
                </p:cNvSpPr>
                <p:nvPr/>
              </p:nvSpPr>
              <p:spPr>
                <a:xfrm>
                  <a:off x="29028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7" name="Oval 876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8" name="Oval 877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Oval 878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0" name="Oval 879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1" name="Oval 880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2" name="Oval 881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3" name="Oval 882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4" name="Oval 883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5" name="Oval 884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1" name="Group 790"/>
              <p:cNvGrpSpPr>
                <a:grpSpLocks noChangeAspect="1"/>
              </p:cNvGrpSpPr>
              <p:nvPr/>
            </p:nvGrpSpPr>
            <p:grpSpPr>
              <a:xfrm flipH="1" flipV="1">
                <a:off x="175225" y="1884985"/>
                <a:ext cx="2010840" cy="1392270"/>
                <a:chOff x="2174899" y="5297378"/>
                <a:chExt cx="1468853" cy="1017015"/>
              </a:xfrm>
              <a:grpFill/>
            </p:grpSpPr>
            <p:sp>
              <p:nvSpPr>
                <p:cNvPr id="840" name="Oval 839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1" name="Oval 840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2" name="Oval 841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3" name="Oval 842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4" name="Oval 843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5" name="Oval 844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6" name="Oval 845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7" name="Oval 846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8" name="Oval 847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9" name="Oval 848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0" name="Oval 849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1" name="Oval 850"/>
                <p:cNvSpPr>
                  <a:spLocks noChangeAspect="1"/>
                </p:cNvSpPr>
                <p:nvPr/>
              </p:nvSpPr>
              <p:spPr>
                <a:xfrm>
                  <a:off x="2326961" y="529737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2" name="Oval 851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3" name="Oval 852"/>
                <p:cNvSpPr>
                  <a:spLocks noChangeAspect="1"/>
                </p:cNvSpPr>
                <p:nvPr/>
              </p:nvSpPr>
              <p:spPr>
                <a:xfrm>
                  <a:off x="29028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4" name="Oval 853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5" name="Oval 854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6" name="Oval 855"/>
                <p:cNvSpPr>
                  <a:spLocks noChangeAspect="1"/>
                </p:cNvSpPr>
                <p:nvPr/>
              </p:nvSpPr>
              <p:spPr>
                <a:xfrm>
                  <a:off x="3118472" y="620697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7" name="Oval 856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8" name="Oval 857"/>
                <p:cNvSpPr>
                  <a:spLocks noChangeAspect="1"/>
                </p:cNvSpPr>
                <p:nvPr/>
              </p:nvSpPr>
              <p:spPr>
                <a:xfrm>
                  <a:off x="3557528" y="615203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9" name="Oval 858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0" name="Oval 859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1" name="Oval 860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2" name="Oval 861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2" name="Group 791"/>
              <p:cNvGrpSpPr>
                <a:grpSpLocks noChangeAspect="1"/>
              </p:cNvGrpSpPr>
              <p:nvPr/>
            </p:nvGrpSpPr>
            <p:grpSpPr>
              <a:xfrm flipH="1" flipV="1">
                <a:off x="406558" y="1841514"/>
                <a:ext cx="1897543" cy="1572173"/>
                <a:chOff x="2174899" y="5357919"/>
                <a:chExt cx="1386092" cy="1148428"/>
              </a:xfrm>
              <a:grpFill/>
            </p:grpSpPr>
            <p:sp>
              <p:nvSpPr>
                <p:cNvPr id="817" name="Oval 816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8" name="Oval 817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Oval 818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" name="Oval 819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1" name="Oval 820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2" name="Oval 821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3" name="Oval 822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4" name="Oval 823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5" name="Oval 824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6" name="Oval 825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7" name="Oval 826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8" name="Oval 827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9" name="Oval 828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0" name="Oval 829"/>
                <p:cNvSpPr>
                  <a:spLocks noChangeAspect="1"/>
                </p:cNvSpPr>
                <p:nvPr/>
              </p:nvSpPr>
              <p:spPr>
                <a:xfrm>
                  <a:off x="2829638" y="5691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1" name="Oval 830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2" name="Oval 831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3" name="Oval 832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4" name="Oval 833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5" name="Oval 834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6" name="Oval 835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7" name="Oval 836"/>
                <p:cNvSpPr>
                  <a:spLocks noChangeAspect="1"/>
                </p:cNvSpPr>
                <p:nvPr/>
              </p:nvSpPr>
              <p:spPr>
                <a:xfrm>
                  <a:off x="2174899" y="639892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8" name="Oval 837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9" name="Oval 838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3" name="Group 792"/>
              <p:cNvGrpSpPr>
                <a:grpSpLocks noChangeAspect="1"/>
              </p:cNvGrpSpPr>
              <p:nvPr/>
            </p:nvGrpSpPr>
            <p:grpSpPr>
              <a:xfrm flipH="1" flipV="1">
                <a:off x="210425" y="1708594"/>
                <a:ext cx="1693539" cy="1351644"/>
                <a:chOff x="2174899" y="5226037"/>
                <a:chExt cx="1237075" cy="987341"/>
              </a:xfrm>
              <a:grpFill/>
            </p:grpSpPr>
            <p:sp>
              <p:nvSpPr>
                <p:cNvPr id="794" name="Oval 793"/>
                <p:cNvSpPr>
                  <a:spLocks noChangeAspect="1"/>
                </p:cNvSpPr>
                <p:nvPr/>
              </p:nvSpPr>
              <p:spPr>
                <a:xfrm>
                  <a:off x="2568808" y="591868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5" name="Oval 794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6" name="Oval 795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7" name="Oval 796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8" name="Oval 797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9" name="Oval 798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0" name="Oval 799"/>
                <p:cNvSpPr>
                  <a:spLocks noChangeAspect="1"/>
                </p:cNvSpPr>
                <p:nvPr/>
              </p:nvSpPr>
              <p:spPr>
                <a:xfrm>
                  <a:off x="332575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1" name="Oval 800"/>
                <p:cNvSpPr>
                  <a:spLocks noChangeAspect="1"/>
                </p:cNvSpPr>
                <p:nvPr/>
              </p:nvSpPr>
              <p:spPr>
                <a:xfrm>
                  <a:off x="3131743" y="579545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2" name="Oval 801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3" name="Oval 802"/>
                <p:cNvSpPr>
                  <a:spLocks noChangeAspect="1"/>
                </p:cNvSpPr>
                <p:nvPr/>
              </p:nvSpPr>
              <p:spPr>
                <a:xfrm>
                  <a:off x="3275943" y="58065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4" name="Oval 803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5" name="Oval 804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6" name="Oval 805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7" name="Oval 806"/>
                <p:cNvSpPr>
                  <a:spLocks noChangeAspect="1"/>
                </p:cNvSpPr>
                <p:nvPr/>
              </p:nvSpPr>
              <p:spPr>
                <a:xfrm>
                  <a:off x="29028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8" name="Oval 807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9" name="Oval 808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Oval 809"/>
                <p:cNvSpPr>
                  <a:spLocks noChangeAspect="1"/>
                </p:cNvSpPr>
                <p:nvPr/>
              </p:nvSpPr>
              <p:spPr>
                <a:xfrm>
                  <a:off x="2813347" y="569424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1" name="Oval 810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2" name="Oval 811"/>
                <p:cNvSpPr>
                  <a:spLocks noChangeAspect="1"/>
                </p:cNvSpPr>
                <p:nvPr/>
              </p:nvSpPr>
              <p:spPr>
                <a:xfrm>
                  <a:off x="3081531" y="539513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3" name="Oval 812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Oval 813"/>
                <p:cNvSpPr>
                  <a:spLocks noChangeAspect="1"/>
                </p:cNvSpPr>
                <p:nvPr/>
              </p:nvSpPr>
              <p:spPr>
                <a:xfrm>
                  <a:off x="2174899" y="610595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5" name="Oval 814"/>
                <p:cNvSpPr>
                  <a:spLocks noChangeAspect="1"/>
                </p:cNvSpPr>
                <p:nvPr/>
              </p:nvSpPr>
              <p:spPr>
                <a:xfrm>
                  <a:off x="3158367" y="525976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6" name="Oval 815"/>
                <p:cNvSpPr>
                  <a:spLocks noChangeAspect="1"/>
                </p:cNvSpPr>
                <p:nvPr/>
              </p:nvSpPr>
              <p:spPr>
                <a:xfrm>
                  <a:off x="3291679" y="522603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72" name="Group 1271"/>
          <p:cNvGrpSpPr/>
          <p:nvPr/>
        </p:nvGrpSpPr>
        <p:grpSpPr>
          <a:xfrm>
            <a:off x="795271" y="1735091"/>
            <a:ext cx="7295296" cy="2478897"/>
            <a:chOff x="1678609" y="3677478"/>
            <a:chExt cx="5676348" cy="1877392"/>
          </a:xfrm>
        </p:grpSpPr>
        <p:sp>
          <p:nvSpPr>
            <p:cNvPr id="1273" name="Rectangle 1272"/>
            <p:cNvSpPr/>
            <p:nvPr/>
          </p:nvSpPr>
          <p:spPr>
            <a:xfrm>
              <a:off x="1678609" y="3677478"/>
              <a:ext cx="5676348" cy="18773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4" name="Group 1273"/>
            <p:cNvGrpSpPr>
              <a:grpSpLocks noChangeAspect="1"/>
            </p:cNvGrpSpPr>
            <p:nvPr/>
          </p:nvGrpSpPr>
          <p:grpSpPr>
            <a:xfrm>
              <a:off x="1786858" y="3778651"/>
              <a:ext cx="5468890" cy="1683389"/>
              <a:chOff x="59235" y="1500594"/>
              <a:chExt cx="8733946" cy="2533985"/>
            </a:xfrm>
            <a:solidFill>
              <a:srgbClr val="CC0066"/>
            </a:solidFill>
          </p:grpSpPr>
          <p:sp>
            <p:nvSpPr>
              <p:cNvPr id="1275" name="Oval 1274"/>
              <p:cNvSpPr/>
              <p:nvPr/>
            </p:nvSpPr>
            <p:spPr>
              <a:xfrm>
                <a:off x="544755" y="2802425"/>
                <a:ext cx="1157168" cy="831273"/>
              </a:xfrm>
              <a:prstGeom prst="ellipse">
                <a:avLst/>
              </a:prstGeom>
              <a:solidFill>
                <a:srgbClr val="77A8D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6" name="Oval 1275"/>
              <p:cNvSpPr/>
              <p:nvPr/>
            </p:nvSpPr>
            <p:spPr>
              <a:xfrm>
                <a:off x="2908508" y="1799705"/>
                <a:ext cx="1157168" cy="831273"/>
              </a:xfrm>
              <a:prstGeom prst="ellipse">
                <a:avLst/>
              </a:prstGeom>
              <a:solidFill>
                <a:srgbClr val="77A8D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7" name="Oval 1276"/>
              <p:cNvSpPr/>
              <p:nvPr/>
            </p:nvSpPr>
            <p:spPr>
              <a:xfrm>
                <a:off x="5272261" y="2217505"/>
                <a:ext cx="1157168" cy="831273"/>
              </a:xfrm>
              <a:prstGeom prst="ellipse">
                <a:avLst/>
              </a:prstGeom>
              <a:solidFill>
                <a:srgbClr val="77A8D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8" name="Oval 1277"/>
              <p:cNvSpPr/>
              <p:nvPr/>
            </p:nvSpPr>
            <p:spPr>
              <a:xfrm>
                <a:off x="7636013" y="2117233"/>
                <a:ext cx="1157168" cy="831273"/>
              </a:xfrm>
              <a:prstGeom prst="ellipse">
                <a:avLst/>
              </a:prstGeom>
              <a:solidFill>
                <a:srgbClr val="77A8D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9" name="Group 1278"/>
              <p:cNvGrpSpPr>
                <a:grpSpLocks noChangeAspect="1"/>
              </p:cNvGrpSpPr>
              <p:nvPr/>
            </p:nvGrpSpPr>
            <p:grpSpPr>
              <a:xfrm>
                <a:off x="4357167" y="1679073"/>
                <a:ext cx="2440953" cy="1589947"/>
                <a:chOff x="2034041" y="4964433"/>
                <a:chExt cx="1755235" cy="1143304"/>
              </a:xfrm>
              <a:grpFill/>
            </p:grpSpPr>
            <p:sp>
              <p:nvSpPr>
                <p:cNvPr id="1522" name="Oval 1521"/>
                <p:cNvSpPr>
                  <a:spLocks noChangeAspect="1"/>
                </p:cNvSpPr>
                <p:nvPr/>
              </p:nvSpPr>
              <p:spPr>
                <a:xfrm>
                  <a:off x="2235152" y="58474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3" name="Oval 1522"/>
                <p:cNvSpPr>
                  <a:spLocks noChangeAspect="1"/>
                </p:cNvSpPr>
                <p:nvPr/>
              </p:nvSpPr>
              <p:spPr>
                <a:xfrm>
                  <a:off x="2423597" y="534784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4" name="Oval 1523"/>
                <p:cNvSpPr>
                  <a:spLocks noChangeAspect="1"/>
                </p:cNvSpPr>
                <p:nvPr/>
              </p:nvSpPr>
              <p:spPr>
                <a:xfrm>
                  <a:off x="2749440" y="496443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5" name="Oval 1524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6" name="Oval 1525"/>
                <p:cNvSpPr>
                  <a:spLocks noChangeAspect="1"/>
                </p:cNvSpPr>
                <p:nvPr/>
              </p:nvSpPr>
              <p:spPr>
                <a:xfrm>
                  <a:off x="2923310" y="52168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7" name="Oval 1526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8" name="Oval 1527"/>
                <p:cNvSpPr>
                  <a:spLocks noChangeAspect="1"/>
                </p:cNvSpPr>
                <p:nvPr/>
              </p:nvSpPr>
              <p:spPr>
                <a:xfrm>
                  <a:off x="3036431" y="528044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9" name="Oval 1528"/>
                <p:cNvSpPr>
                  <a:spLocks noChangeAspect="1"/>
                </p:cNvSpPr>
                <p:nvPr/>
              </p:nvSpPr>
              <p:spPr>
                <a:xfrm>
                  <a:off x="3228110" y="532937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0" name="Oval 1529"/>
                <p:cNvSpPr>
                  <a:spLocks noChangeAspect="1"/>
                </p:cNvSpPr>
                <p:nvPr/>
              </p:nvSpPr>
              <p:spPr>
                <a:xfrm>
                  <a:off x="3131743" y="56640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1" name="Oval 1530"/>
                <p:cNvSpPr>
                  <a:spLocks noChangeAspect="1"/>
                </p:cNvSpPr>
                <p:nvPr/>
              </p:nvSpPr>
              <p:spPr>
                <a:xfrm>
                  <a:off x="2300933" y="550163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2" name="Oval 1531"/>
                <p:cNvSpPr>
                  <a:spLocks noChangeAspect="1"/>
                </p:cNvSpPr>
                <p:nvPr/>
              </p:nvSpPr>
              <p:spPr>
                <a:xfrm>
                  <a:off x="2952102" y="590675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3" name="Oval 1532"/>
                <p:cNvSpPr>
                  <a:spLocks noChangeAspect="1"/>
                </p:cNvSpPr>
                <p:nvPr/>
              </p:nvSpPr>
              <p:spPr>
                <a:xfrm>
                  <a:off x="2646247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4" name="Oval 1533"/>
                <p:cNvSpPr>
                  <a:spLocks noChangeAspect="1"/>
                </p:cNvSpPr>
                <p:nvPr/>
              </p:nvSpPr>
              <p:spPr>
                <a:xfrm>
                  <a:off x="2034041" y="530960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5" name="Oval 1534"/>
                <p:cNvSpPr>
                  <a:spLocks noChangeAspect="1"/>
                </p:cNvSpPr>
                <p:nvPr/>
              </p:nvSpPr>
              <p:spPr>
                <a:xfrm>
                  <a:off x="2500673" y="563222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" name="Oval 1535"/>
                <p:cNvSpPr>
                  <a:spLocks noChangeAspect="1"/>
                </p:cNvSpPr>
                <p:nvPr/>
              </p:nvSpPr>
              <p:spPr>
                <a:xfrm>
                  <a:off x="20900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7" name="Oval 1536"/>
                <p:cNvSpPr>
                  <a:spLocks noChangeAspect="1"/>
                </p:cNvSpPr>
                <p:nvPr/>
              </p:nvSpPr>
              <p:spPr>
                <a:xfrm>
                  <a:off x="2844752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8" name="Oval 1537"/>
                <p:cNvSpPr>
                  <a:spLocks noChangeAspect="1"/>
                </p:cNvSpPr>
                <p:nvPr/>
              </p:nvSpPr>
              <p:spPr>
                <a:xfrm>
                  <a:off x="2538897" y="52121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9" name="Oval 1538"/>
                <p:cNvSpPr>
                  <a:spLocks noChangeAspect="1"/>
                </p:cNvSpPr>
                <p:nvPr/>
              </p:nvSpPr>
              <p:spPr>
                <a:xfrm>
                  <a:off x="3111822" y="548688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0" name="Oval 1539"/>
                <p:cNvSpPr>
                  <a:spLocks noChangeAspect="1"/>
                </p:cNvSpPr>
                <p:nvPr/>
              </p:nvSpPr>
              <p:spPr>
                <a:xfrm>
                  <a:off x="2779827" y="5370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1" name="Oval 1540"/>
                <p:cNvSpPr>
                  <a:spLocks noChangeAspect="1"/>
                </p:cNvSpPr>
                <p:nvPr/>
              </p:nvSpPr>
              <p:spPr>
                <a:xfrm>
                  <a:off x="3266334" y="510155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2" name="Oval 1541"/>
                <p:cNvSpPr>
                  <a:spLocks noChangeAspect="1"/>
                </p:cNvSpPr>
                <p:nvPr/>
              </p:nvSpPr>
              <p:spPr>
                <a:xfrm>
                  <a:off x="2559379" y="538507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3" name="Oval 1542"/>
                <p:cNvSpPr>
                  <a:spLocks noChangeAspect="1"/>
                </p:cNvSpPr>
                <p:nvPr/>
              </p:nvSpPr>
              <p:spPr>
                <a:xfrm>
                  <a:off x="3387989" y="528531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4" name="Oval 1543"/>
                <p:cNvSpPr>
                  <a:spLocks noChangeAspect="1"/>
                </p:cNvSpPr>
                <p:nvPr/>
              </p:nvSpPr>
              <p:spPr>
                <a:xfrm>
                  <a:off x="3703052" y="53202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0" name="Group 1279"/>
              <p:cNvGrpSpPr>
                <a:grpSpLocks noChangeAspect="1"/>
              </p:cNvGrpSpPr>
              <p:nvPr/>
            </p:nvGrpSpPr>
            <p:grpSpPr>
              <a:xfrm flipH="1" flipV="1">
                <a:off x="5262842" y="1888849"/>
                <a:ext cx="3461497" cy="1238907"/>
                <a:chOff x="1831555" y="5216857"/>
                <a:chExt cx="2489078" cy="890880"/>
              </a:xfrm>
              <a:grpFill/>
            </p:grpSpPr>
            <p:sp>
              <p:nvSpPr>
                <p:cNvPr id="1498" name="Oval 1497"/>
                <p:cNvSpPr>
                  <a:spLocks noChangeAspect="1"/>
                </p:cNvSpPr>
                <p:nvPr/>
              </p:nvSpPr>
              <p:spPr>
                <a:xfrm>
                  <a:off x="2331271" y="577148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9" name="Oval 1498"/>
                <p:cNvSpPr>
                  <a:spLocks noChangeAspect="1"/>
                </p:cNvSpPr>
                <p:nvPr/>
              </p:nvSpPr>
              <p:spPr>
                <a:xfrm>
                  <a:off x="1861563" y="55869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0" name="Oval 1499"/>
                <p:cNvSpPr>
                  <a:spLocks noChangeAspect="1"/>
                </p:cNvSpPr>
                <p:nvPr/>
              </p:nvSpPr>
              <p:spPr>
                <a:xfrm>
                  <a:off x="3016140" y="542654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1" name="Oval 1500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2" name="Oval 1501"/>
                <p:cNvSpPr>
                  <a:spLocks noChangeAspect="1"/>
                </p:cNvSpPr>
                <p:nvPr/>
              </p:nvSpPr>
              <p:spPr>
                <a:xfrm>
                  <a:off x="2923310" y="52168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3" name="Oval 1502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4" name="Oval 1503"/>
                <p:cNvSpPr>
                  <a:spLocks noChangeAspect="1"/>
                </p:cNvSpPr>
                <p:nvPr/>
              </p:nvSpPr>
              <p:spPr>
                <a:xfrm>
                  <a:off x="2303509" y="541262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5" name="Oval 1504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6" name="Oval 1505"/>
                <p:cNvSpPr>
                  <a:spLocks noChangeAspect="1"/>
                </p:cNvSpPr>
                <p:nvPr/>
              </p:nvSpPr>
              <p:spPr>
                <a:xfrm>
                  <a:off x="3456146" y="585628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7" name="Oval 1506"/>
                <p:cNvSpPr>
                  <a:spLocks noChangeAspect="1"/>
                </p:cNvSpPr>
                <p:nvPr/>
              </p:nvSpPr>
              <p:spPr>
                <a:xfrm>
                  <a:off x="2433098" y="591023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8" name="Oval 1507"/>
                <p:cNvSpPr>
                  <a:spLocks noChangeAspect="1"/>
                </p:cNvSpPr>
                <p:nvPr/>
              </p:nvSpPr>
              <p:spPr>
                <a:xfrm>
                  <a:off x="3385029" y="55477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9" name="Oval 1508"/>
                <p:cNvSpPr>
                  <a:spLocks noChangeAspect="1"/>
                </p:cNvSpPr>
                <p:nvPr/>
              </p:nvSpPr>
              <p:spPr>
                <a:xfrm>
                  <a:off x="2646247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0" name="Oval 1509"/>
                <p:cNvSpPr>
                  <a:spLocks noChangeAspect="1"/>
                </p:cNvSpPr>
                <p:nvPr/>
              </p:nvSpPr>
              <p:spPr>
                <a:xfrm>
                  <a:off x="2034041" y="54538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1" name="Oval 1510"/>
                <p:cNvSpPr>
                  <a:spLocks noChangeAspect="1"/>
                </p:cNvSpPr>
                <p:nvPr/>
              </p:nvSpPr>
              <p:spPr>
                <a:xfrm>
                  <a:off x="2643547" y="548415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2" name="Oval 1511"/>
                <p:cNvSpPr>
                  <a:spLocks noChangeAspect="1"/>
                </p:cNvSpPr>
                <p:nvPr/>
              </p:nvSpPr>
              <p:spPr>
                <a:xfrm>
                  <a:off x="20900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3" name="Oval 1512"/>
                <p:cNvSpPr>
                  <a:spLocks noChangeAspect="1"/>
                </p:cNvSpPr>
                <p:nvPr/>
              </p:nvSpPr>
              <p:spPr>
                <a:xfrm>
                  <a:off x="2844752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4" name="Oval 1513"/>
                <p:cNvSpPr>
                  <a:spLocks noChangeAspect="1"/>
                </p:cNvSpPr>
                <p:nvPr/>
              </p:nvSpPr>
              <p:spPr>
                <a:xfrm>
                  <a:off x="2538897" y="54044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5" name="Oval 1514"/>
                <p:cNvSpPr>
                  <a:spLocks noChangeAspect="1"/>
                </p:cNvSpPr>
                <p:nvPr/>
              </p:nvSpPr>
              <p:spPr>
                <a:xfrm>
                  <a:off x="2996096" y="593398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6" name="Oval 1515"/>
                <p:cNvSpPr>
                  <a:spLocks noChangeAspect="1"/>
                </p:cNvSpPr>
                <p:nvPr/>
              </p:nvSpPr>
              <p:spPr>
                <a:xfrm>
                  <a:off x="1831555" y="577594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7" name="Oval 1516"/>
                <p:cNvSpPr>
                  <a:spLocks noChangeAspect="1"/>
                </p:cNvSpPr>
                <p:nvPr/>
              </p:nvSpPr>
              <p:spPr>
                <a:xfrm>
                  <a:off x="3527493" y="55991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8" name="Oval 1517"/>
                <p:cNvSpPr>
                  <a:spLocks noChangeAspect="1"/>
                </p:cNvSpPr>
                <p:nvPr/>
              </p:nvSpPr>
              <p:spPr>
                <a:xfrm>
                  <a:off x="3266334" y="535392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9" name="Oval 1518"/>
                <p:cNvSpPr>
                  <a:spLocks noChangeAspect="1"/>
                </p:cNvSpPr>
                <p:nvPr/>
              </p:nvSpPr>
              <p:spPr>
                <a:xfrm>
                  <a:off x="2174898" y="561344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0" name="Oval 1519"/>
                <p:cNvSpPr>
                  <a:spLocks noChangeAspect="1"/>
                </p:cNvSpPr>
                <p:nvPr/>
              </p:nvSpPr>
              <p:spPr>
                <a:xfrm>
                  <a:off x="4234409" y="541055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1" name="Oval 1520"/>
                <p:cNvSpPr>
                  <a:spLocks noChangeAspect="1"/>
                </p:cNvSpPr>
                <p:nvPr/>
              </p:nvSpPr>
              <p:spPr>
                <a:xfrm>
                  <a:off x="3474766" y="536118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1" name="Group 1280"/>
              <p:cNvGrpSpPr>
                <a:grpSpLocks noChangeAspect="1"/>
              </p:cNvGrpSpPr>
              <p:nvPr/>
            </p:nvGrpSpPr>
            <p:grpSpPr>
              <a:xfrm flipH="1" flipV="1">
                <a:off x="3669294" y="1698229"/>
                <a:ext cx="2490095" cy="1493699"/>
                <a:chOff x="1911640" y="5309605"/>
                <a:chExt cx="1818926" cy="1091104"/>
              </a:xfrm>
              <a:grpFill/>
            </p:grpSpPr>
            <p:sp>
              <p:nvSpPr>
                <p:cNvPr id="1475" name="Oval 1474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6" name="Oval 1475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7" name="Oval 1476"/>
                <p:cNvSpPr>
                  <a:spLocks noChangeAspect="1"/>
                </p:cNvSpPr>
                <p:nvPr/>
              </p:nvSpPr>
              <p:spPr>
                <a:xfrm>
                  <a:off x="3644342" y="588494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8" name="Oval 1477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9" name="Oval 1478"/>
                <p:cNvSpPr>
                  <a:spLocks noChangeAspect="1"/>
                </p:cNvSpPr>
                <p:nvPr/>
              </p:nvSpPr>
              <p:spPr>
                <a:xfrm>
                  <a:off x="3436532" y="563202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0" name="Oval 1479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1" name="Oval 1480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2" name="Oval 1481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3" name="Oval 1482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4" name="Oval 1483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5" name="Oval 1484"/>
                <p:cNvSpPr>
                  <a:spLocks noChangeAspect="1"/>
                </p:cNvSpPr>
                <p:nvPr/>
              </p:nvSpPr>
              <p:spPr>
                <a:xfrm>
                  <a:off x="2858684" y="629328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6" name="Oval 1485"/>
                <p:cNvSpPr>
                  <a:spLocks noChangeAspect="1"/>
                </p:cNvSpPr>
                <p:nvPr/>
              </p:nvSpPr>
              <p:spPr>
                <a:xfrm>
                  <a:off x="2034041" y="530960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7" name="Oval 1486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8" name="Oval 1487"/>
                <p:cNvSpPr>
                  <a:spLocks noChangeAspect="1"/>
                </p:cNvSpPr>
                <p:nvPr/>
              </p:nvSpPr>
              <p:spPr>
                <a:xfrm>
                  <a:off x="3574167" y="61308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9" name="Oval 1488"/>
                <p:cNvSpPr>
                  <a:spLocks noChangeAspect="1"/>
                </p:cNvSpPr>
                <p:nvPr/>
              </p:nvSpPr>
              <p:spPr>
                <a:xfrm>
                  <a:off x="2917982" y="556507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0" name="Oval 1489"/>
                <p:cNvSpPr>
                  <a:spLocks noChangeAspect="1"/>
                </p:cNvSpPr>
                <p:nvPr/>
              </p:nvSpPr>
              <p:spPr>
                <a:xfrm>
                  <a:off x="3576354" y="55173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1" name="Oval 1490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2" name="Oval 1491"/>
                <p:cNvSpPr>
                  <a:spLocks noChangeAspect="1"/>
                </p:cNvSpPr>
                <p:nvPr/>
              </p:nvSpPr>
              <p:spPr>
                <a:xfrm>
                  <a:off x="1911640" y="56468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3" name="Oval 1492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4" name="Oval 1493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5" name="Oval 1494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6" name="Oval 1495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7" name="Oval 1496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2" name="Group 1281"/>
              <p:cNvGrpSpPr>
                <a:grpSpLocks noChangeAspect="1"/>
              </p:cNvGrpSpPr>
              <p:nvPr/>
            </p:nvGrpSpPr>
            <p:grpSpPr>
              <a:xfrm flipV="1">
                <a:off x="3901213" y="1926505"/>
                <a:ext cx="1982618" cy="1572082"/>
                <a:chOff x="2235152" y="5216857"/>
                <a:chExt cx="1624500" cy="1288126"/>
              </a:xfrm>
              <a:grpFill/>
            </p:grpSpPr>
            <p:sp>
              <p:nvSpPr>
                <p:cNvPr id="1451" name="Oval 1450"/>
                <p:cNvSpPr>
                  <a:spLocks noChangeAspect="1"/>
                </p:cNvSpPr>
                <p:nvPr/>
              </p:nvSpPr>
              <p:spPr>
                <a:xfrm>
                  <a:off x="2235152" y="541625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2" name="Oval 1451"/>
                <p:cNvSpPr>
                  <a:spLocks noChangeAspect="1"/>
                </p:cNvSpPr>
                <p:nvPr/>
              </p:nvSpPr>
              <p:spPr>
                <a:xfrm>
                  <a:off x="2291930" y="579863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3" name="Oval 1452"/>
                <p:cNvSpPr>
                  <a:spLocks noChangeAspect="1"/>
                </p:cNvSpPr>
                <p:nvPr/>
              </p:nvSpPr>
              <p:spPr>
                <a:xfrm>
                  <a:off x="3016140" y="554528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4" name="Oval 1453"/>
                <p:cNvSpPr>
                  <a:spLocks noChangeAspect="1"/>
                </p:cNvSpPr>
                <p:nvPr/>
              </p:nvSpPr>
              <p:spPr>
                <a:xfrm>
                  <a:off x="2692352" y="560481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5" name="Oval 1454"/>
                <p:cNvSpPr>
                  <a:spLocks noChangeAspect="1"/>
                </p:cNvSpPr>
                <p:nvPr/>
              </p:nvSpPr>
              <p:spPr>
                <a:xfrm>
                  <a:off x="2923310" y="52168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6" name="Oval 1455"/>
                <p:cNvSpPr>
                  <a:spLocks noChangeAspect="1"/>
                </p:cNvSpPr>
                <p:nvPr/>
              </p:nvSpPr>
              <p:spPr>
                <a:xfrm>
                  <a:off x="2705052" y="60887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7" name="Oval 1456"/>
                <p:cNvSpPr>
                  <a:spLocks noChangeAspect="1"/>
                </p:cNvSpPr>
                <p:nvPr/>
              </p:nvSpPr>
              <p:spPr>
                <a:xfrm>
                  <a:off x="3036431" y="541345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8" name="Oval 1457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9" name="Oval 1458"/>
                <p:cNvSpPr>
                  <a:spLocks noChangeAspect="1"/>
                </p:cNvSpPr>
                <p:nvPr/>
              </p:nvSpPr>
              <p:spPr>
                <a:xfrm>
                  <a:off x="3282344" y="625506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0" name="Oval 1459"/>
                <p:cNvSpPr>
                  <a:spLocks noChangeAspect="1"/>
                </p:cNvSpPr>
                <p:nvPr/>
              </p:nvSpPr>
              <p:spPr>
                <a:xfrm>
                  <a:off x="3606453" y="590458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1" name="Oval 1460"/>
                <p:cNvSpPr>
                  <a:spLocks noChangeAspect="1"/>
                </p:cNvSpPr>
                <p:nvPr/>
              </p:nvSpPr>
              <p:spPr>
                <a:xfrm>
                  <a:off x="3715182" y="576020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2" name="Oval 1461"/>
                <p:cNvSpPr>
                  <a:spLocks noChangeAspect="1"/>
                </p:cNvSpPr>
                <p:nvPr/>
              </p:nvSpPr>
              <p:spPr>
                <a:xfrm>
                  <a:off x="3043285" y="620528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3" name="Oval 1462"/>
                <p:cNvSpPr>
                  <a:spLocks noChangeAspect="1"/>
                </p:cNvSpPr>
                <p:nvPr/>
              </p:nvSpPr>
              <p:spPr>
                <a:xfrm>
                  <a:off x="2362625" y="610379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4" name="Oval 1463"/>
                <p:cNvSpPr>
                  <a:spLocks noChangeAspect="1"/>
                </p:cNvSpPr>
                <p:nvPr/>
              </p:nvSpPr>
              <p:spPr>
                <a:xfrm>
                  <a:off x="3324393" y="585687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5" name="Oval 1464"/>
                <p:cNvSpPr>
                  <a:spLocks noChangeAspect="1"/>
                </p:cNvSpPr>
                <p:nvPr/>
              </p:nvSpPr>
              <p:spPr>
                <a:xfrm>
                  <a:off x="2463253" y="574054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6" name="Oval 1465"/>
                <p:cNvSpPr>
                  <a:spLocks noChangeAspect="1"/>
                </p:cNvSpPr>
                <p:nvPr/>
              </p:nvSpPr>
              <p:spPr>
                <a:xfrm>
                  <a:off x="2406640" y="558768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7" name="Oval 1466"/>
                <p:cNvSpPr>
                  <a:spLocks noChangeAspect="1"/>
                </p:cNvSpPr>
                <p:nvPr/>
              </p:nvSpPr>
              <p:spPr>
                <a:xfrm>
                  <a:off x="3618397" y="54661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8" name="Oval 1467"/>
                <p:cNvSpPr>
                  <a:spLocks noChangeAspect="1"/>
                </p:cNvSpPr>
                <p:nvPr/>
              </p:nvSpPr>
              <p:spPr>
                <a:xfrm>
                  <a:off x="2886569" y="60902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9" name="Oval 1468"/>
                <p:cNvSpPr>
                  <a:spLocks noChangeAspect="1"/>
                </p:cNvSpPr>
                <p:nvPr/>
              </p:nvSpPr>
              <p:spPr>
                <a:xfrm>
                  <a:off x="2266095" y="62297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0" name="Oval 1469"/>
                <p:cNvSpPr>
                  <a:spLocks noChangeAspect="1"/>
                </p:cNvSpPr>
                <p:nvPr/>
              </p:nvSpPr>
              <p:spPr>
                <a:xfrm>
                  <a:off x="3046897" y="52386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1" name="Oval 1470"/>
                <p:cNvSpPr>
                  <a:spLocks noChangeAspect="1"/>
                </p:cNvSpPr>
                <p:nvPr/>
              </p:nvSpPr>
              <p:spPr>
                <a:xfrm>
                  <a:off x="3342534" y="540757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2" name="Oval 1471"/>
                <p:cNvSpPr>
                  <a:spLocks noChangeAspect="1"/>
                </p:cNvSpPr>
                <p:nvPr/>
              </p:nvSpPr>
              <p:spPr>
                <a:xfrm>
                  <a:off x="2416199" y="63975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3" name="Oval 1472"/>
                <p:cNvSpPr>
                  <a:spLocks noChangeAspect="1"/>
                </p:cNvSpPr>
                <p:nvPr/>
              </p:nvSpPr>
              <p:spPr>
                <a:xfrm>
                  <a:off x="3773428" y="601366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4" name="Oval 1473"/>
                <p:cNvSpPr>
                  <a:spLocks noChangeAspect="1"/>
                </p:cNvSpPr>
                <p:nvPr/>
              </p:nvSpPr>
              <p:spPr>
                <a:xfrm>
                  <a:off x="3474767" y="55174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3" name="Group 1282"/>
              <p:cNvGrpSpPr>
                <a:grpSpLocks noChangeAspect="1"/>
              </p:cNvGrpSpPr>
              <p:nvPr/>
            </p:nvGrpSpPr>
            <p:grpSpPr>
              <a:xfrm flipH="1" flipV="1">
                <a:off x="1766694" y="2016666"/>
                <a:ext cx="1897543" cy="1473286"/>
                <a:chOff x="2174899" y="5299240"/>
                <a:chExt cx="1386092" cy="1076195"/>
              </a:xfrm>
              <a:grpFill/>
            </p:grpSpPr>
            <p:sp>
              <p:nvSpPr>
                <p:cNvPr id="1428" name="Oval 1427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9" name="Oval 1428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0" name="Oval 1429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1" name="Oval 1430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2" name="Oval 1431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3" name="Oval 1432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4" name="Oval 1433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5" name="Oval 1434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6" name="Oval 1435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7" name="Oval 1436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8" name="Oval 1437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9" name="Oval 1438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0" name="Oval 1439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1" name="Oval 1440"/>
                <p:cNvSpPr>
                  <a:spLocks noChangeAspect="1"/>
                </p:cNvSpPr>
                <p:nvPr/>
              </p:nvSpPr>
              <p:spPr>
                <a:xfrm>
                  <a:off x="29028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2" name="Oval 1441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3" name="Oval 1442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4" name="Oval 1443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5" name="Oval 1444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6" name="Oval 1445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7" name="Oval 1446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8" name="Oval 1447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9" name="Oval 1448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0" name="Oval 1449"/>
                <p:cNvSpPr>
                  <a:spLocks noChangeAspect="1"/>
                </p:cNvSpPr>
                <p:nvPr/>
              </p:nvSpPr>
              <p:spPr>
                <a:xfrm>
                  <a:off x="3474767" y="529924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4" name="Group 1283"/>
              <p:cNvGrpSpPr>
                <a:grpSpLocks noChangeAspect="1"/>
              </p:cNvGrpSpPr>
              <p:nvPr/>
            </p:nvGrpSpPr>
            <p:grpSpPr>
              <a:xfrm flipH="1" flipV="1">
                <a:off x="2008525" y="1500594"/>
                <a:ext cx="1941110" cy="1515055"/>
                <a:chOff x="2143074" y="5268728"/>
                <a:chExt cx="1417917" cy="1106707"/>
              </a:xfrm>
              <a:grpFill/>
            </p:grpSpPr>
            <p:sp>
              <p:nvSpPr>
                <p:cNvPr id="1405" name="Oval 1404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6" name="Oval 1405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7" name="Oval 1406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8" name="Oval 1407"/>
                <p:cNvSpPr>
                  <a:spLocks noChangeAspect="1"/>
                </p:cNvSpPr>
                <p:nvPr/>
              </p:nvSpPr>
              <p:spPr>
                <a:xfrm>
                  <a:off x="2984334" y="541216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9" name="Oval 1408"/>
                <p:cNvSpPr>
                  <a:spLocks noChangeAspect="1"/>
                </p:cNvSpPr>
                <p:nvPr/>
              </p:nvSpPr>
              <p:spPr>
                <a:xfrm>
                  <a:off x="2338039" y="572967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0" name="Oval 1409"/>
                <p:cNvSpPr>
                  <a:spLocks noChangeAspect="1"/>
                </p:cNvSpPr>
                <p:nvPr/>
              </p:nvSpPr>
              <p:spPr>
                <a:xfrm>
                  <a:off x="2616492" y="526872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1" name="Oval 1410"/>
                <p:cNvSpPr>
                  <a:spLocks noChangeAspect="1"/>
                </p:cNvSpPr>
                <p:nvPr/>
              </p:nvSpPr>
              <p:spPr>
                <a:xfrm>
                  <a:off x="3289135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2" name="Oval 1411"/>
                <p:cNvSpPr>
                  <a:spLocks noChangeAspect="1"/>
                </p:cNvSpPr>
                <p:nvPr/>
              </p:nvSpPr>
              <p:spPr>
                <a:xfrm>
                  <a:off x="2143074" y="55635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3" name="Oval 1412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4" name="Oval 1413"/>
                <p:cNvSpPr>
                  <a:spLocks noChangeAspect="1"/>
                </p:cNvSpPr>
                <p:nvPr/>
              </p:nvSpPr>
              <p:spPr>
                <a:xfrm>
                  <a:off x="3336971" y="597745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5" name="Oval 1414"/>
                <p:cNvSpPr>
                  <a:spLocks noChangeAspect="1"/>
                </p:cNvSpPr>
                <p:nvPr/>
              </p:nvSpPr>
              <p:spPr>
                <a:xfrm>
                  <a:off x="2773247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6" name="Oval 1415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7" name="Oval 1416"/>
                <p:cNvSpPr>
                  <a:spLocks noChangeAspect="1"/>
                </p:cNvSpPr>
                <p:nvPr/>
              </p:nvSpPr>
              <p:spPr>
                <a:xfrm>
                  <a:off x="2716776" y="538442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8" name="Oval 1417"/>
                <p:cNvSpPr>
                  <a:spLocks noChangeAspect="1"/>
                </p:cNvSpPr>
                <p:nvPr/>
              </p:nvSpPr>
              <p:spPr>
                <a:xfrm>
                  <a:off x="2597730" y="591113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9" name="Oval 1418"/>
                <p:cNvSpPr>
                  <a:spLocks noChangeAspect="1"/>
                </p:cNvSpPr>
                <p:nvPr/>
              </p:nvSpPr>
              <p:spPr>
                <a:xfrm>
                  <a:off x="3040032" y="560169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0" name="Oval 1419"/>
                <p:cNvSpPr>
                  <a:spLocks noChangeAspect="1"/>
                </p:cNvSpPr>
                <p:nvPr/>
              </p:nvSpPr>
              <p:spPr>
                <a:xfrm>
                  <a:off x="2380219" y="541966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1" name="Oval 1420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2" name="Oval 1421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3" name="Oval 1422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4" name="Oval 1423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5" name="Oval 1424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6" name="Oval 1425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7" name="Oval 1426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5" name="Group 1284"/>
              <p:cNvGrpSpPr>
                <a:grpSpLocks noChangeAspect="1"/>
              </p:cNvGrpSpPr>
              <p:nvPr/>
            </p:nvGrpSpPr>
            <p:grpSpPr>
              <a:xfrm flipH="1" flipV="1">
                <a:off x="2119755" y="1650580"/>
                <a:ext cx="1897543" cy="1803867"/>
                <a:chOff x="2174899" y="5057753"/>
                <a:chExt cx="1386092" cy="1317682"/>
              </a:xfrm>
              <a:grpFill/>
            </p:grpSpPr>
            <p:sp>
              <p:nvSpPr>
                <p:cNvPr id="1382" name="Oval 1381"/>
                <p:cNvSpPr>
                  <a:spLocks noChangeAspect="1"/>
                </p:cNvSpPr>
                <p:nvPr/>
              </p:nvSpPr>
              <p:spPr>
                <a:xfrm>
                  <a:off x="2532188" y="59308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3" name="Oval 1382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4" name="Oval 1383"/>
                <p:cNvSpPr>
                  <a:spLocks noChangeAspect="1"/>
                </p:cNvSpPr>
                <p:nvPr/>
              </p:nvSpPr>
              <p:spPr>
                <a:xfrm>
                  <a:off x="2753377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5" name="Oval 1384"/>
                <p:cNvSpPr>
                  <a:spLocks noChangeAspect="1"/>
                </p:cNvSpPr>
                <p:nvPr/>
              </p:nvSpPr>
              <p:spPr>
                <a:xfrm>
                  <a:off x="2984334" y="526567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6" name="Oval 1385"/>
                <p:cNvSpPr>
                  <a:spLocks noChangeAspect="1"/>
                </p:cNvSpPr>
                <p:nvPr/>
              </p:nvSpPr>
              <p:spPr>
                <a:xfrm>
                  <a:off x="3058176" y="54733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7" name="Oval 1386"/>
                <p:cNvSpPr>
                  <a:spLocks noChangeAspect="1"/>
                </p:cNvSpPr>
                <p:nvPr/>
              </p:nvSpPr>
              <p:spPr>
                <a:xfrm>
                  <a:off x="2408991" y="537859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8" name="Oval 1387"/>
                <p:cNvSpPr>
                  <a:spLocks noChangeAspect="1"/>
                </p:cNvSpPr>
                <p:nvPr/>
              </p:nvSpPr>
              <p:spPr>
                <a:xfrm>
                  <a:off x="3045024" y="505775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9" name="Oval 1388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0" name="Oval 1389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1" name="Oval 1390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2" name="Oval 1391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3" name="Oval 1392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4" name="Oval 1393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5" name="Oval 1394"/>
                <p:cNvSpPr>
                  <a:spLocks noChangeAspect="1"/>
                </p:cNvSpPr>
                <p:nvPr/>
              </p:nvSpPr>
              <p:spPr>
                <a:xfrm>
                  <a:off x="29028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6" name="Oval 1395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7" name="Oval 1396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8" name="Oval 1397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9" name="Oval 1398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0" name="Oval 1399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1" name="Oval 1400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2" name="Oval 1401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3" name="Oval 1402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4" name="Oval 1403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6" name="Group 1285"/>
              <p:cNvGrpSpPr>
                <a:grpSpLocks noChangeAspect="1"/>
              </p:cNvGrpSpPr>
              <p:nvPr/>
            </p:nvGrpSpPr>
            <p:grpSpPr>
              <a:xfrm flipH="1" flipV="1">
                <a:off x="175225" y="1734577"/>
                <a:ext cx="2010840" cy="1392270"/>
                <a:chOff x="2174899" y="5297378"/>
                <a:chExt cx="1468853" cy="1017015"/>
              </a:xfrm>
              <a:grpFill/>
            </p:grpSpPr>
            <p:sp>
              <p:nvSpPr>
                <p:cNvPr id="1359" name="Oval 1358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0" name="Oval 1359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1" name="Oval 1360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2" name="Oval 1361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3" name="Oval 1362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4" name="Oval 1363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5" name="Oval 1364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6" name="Oval 1365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7" name="Oval 1366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8" name="Oval 1367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9" name="Oval 1368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0" name="Oval 1369"/>
                <p:cNvSpPr>
                  <a:spLocks noChangeAspect="1"/>
                </p:cNvSpPr>
                <p:nvPr/>
              </p:nvSpPr>
              <p:spPr>
                <a:xfrm>
                  <a:off x="2326961" y="529737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1" name="Oval 1370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2" name="Oval 1371"/>
                <p:cNvSpPr>
                  <a:spLocks noChangeAspect="1"/>
                </p:cNvSpPr>
                <p:nvPr/>
              </p:nvSpPr>
              <p:spPr>
                <a:xfrm>
                  <a:off x="29028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3" name="Oval 1372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4" name="Oval 1373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5" name="Oval 1374"/>
                <p:cNvSpPr>
                  <a:spLocks noChangeAspect="1"/>
                </p:cNvSpPr>
                <p:nvPr/>
              </p:nvSpPr>
              <p:spPr>
                <a:xfrm>
                  <a:off x="3118472" y="620697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6" name="Oval 1375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7" name="Oval 1376"/>
                <p:cNvSpPr>
                  <a:spLocks noChangeAspect="1"/>
                </p:cNvSpPr>
                <p:nvPr/>
              </p:nvSpPr>
              <p:spPr>
                <a:xfrm>
                  <a:off x="3557528" y="615203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8" name="Oval 1377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9" name="Oval 1378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0" name="Oval 1379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1" name="Oval 1380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7" name="Group 1286"/>
              <p:cNvGrpSpPr>
                <a:grpSpLocks noChangeAspect="1"/>
              </p:cNvGrpSpPr>
              <p:nvPr/>
            </p:nvGrpSpPr>
            <p:grpSpPr>
              <a:xfrm flipH="1" flipV="1">
                <a:off x="406558" y="1841514"/>
                <a:ext cx="1897543" cy="1572173"/>
                <a:chOff x="2174899" y="5357919"/>
                <a:chExt cx="1386092" cy="1148428"/>
              </a:xfrm>
              <a:grpFill/>
            </p:grpSpPr>
            <p:sp>
              <p:nvSpPr>
                <p:cNvPr id="1336" name="Oval 1335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7" name="Oval 1336"/>
                <p:cNvSpPr>
                  <a:spLocks noChangeAspect="1"/>
                </p:cNvSpPr>
                <p:nvPr/>
              </p:nvSpPr>
              <p:spPr>
                <a:xfrm>
                  <a:off x="3091177" y="559920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8" name="Oval 1337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9" name="Oval 1338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0" name="Oval 1339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1" name="Oval 1340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2" name="Oval 1341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3" name="Oval 1342"/>
                <p:cNvSpPr>
                  <a:spLocks noChangeAspect="1"/>
                </p:cNvSpPr>
                <p:nvPr/>
              </p:nvSpPr>
              <p:spPr>
                <a:xfrm>
                  <a:off x="3131743" y="57466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4" name="Oval 1343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5" name="Oval 1344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6" name="Oval 1345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7" name="Oval 1346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8" name="Oval 1347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9" name="Oval 1348"/>
                <p:cNvSpPr>
                  <a:spLocks noChangeAspect="1"/>
                </p:cNvSpPr>
                <p:nvPr/>
              </p:nvSpPr>
              <p:spPr>
                <a:xfrm>
                  <a:off x="2829638" y="5691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0" name="Oval 1349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1" name="Oval 1350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2" name="Oval 1351"/>
                <p:cNvSpPr>
                  <a:spLocks noChangeAspect="1"/>
                </p:cNvSpPr>
                <p:nvPr/>
              </p:nvSpPr>
              <p:spPr>
                <a:xfrm>
                  <a:off x="2691297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3" name="Oval 1352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4" name="Oval 1353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5" name="Oval 1354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6" name="Oval 1355"/>
                <p:cNvSpPr>
                  <a:spLocks noChangeAspect="1"/>
                </p:cNvSpPr>
                <p:nvPr/>
              </p:nvSpPr>
              <p:spPr>
                <a:xfrm>
                  <a:off x="2174899" y="639892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7" name="Oval 1356"/>
                <p:cNvSpPr>
                  <a:spLocks noChangeAspect="1"/>
                </p:cNvSpPr>
                <p:nvPr/>
              </p:nvSpPr>
              <p:spPr>
                <a:xfrm>
                  <a:off x="3243809" y="612652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8" name="Oval 1357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8" name="Group 1287"/>
              <p:cNvGrpSpPr>
                <a:grpSpLocks noChangeAspect="1"/>
              </p:cNvGrpSpPr>
              <p:nvPr/>
            </p:nvGrpSpPr>
            <p:grpSpPr>
              <a:xfrm flipH="1" flipV="1">
                <a:off x="126880" y="1641746"/>
                <a:ext cx="1693539" cy="1351644"/>
                <a:chOff x="2174899" y="5226037"/>
                <a:chExt cx="1237075" cy="987341"/>
              </a:xfrm>
              <a:grpFill/>
            </p:grpSpPr>
            <p:sp>
              <p:nvSpPr>
                <p:cNvPr id="1313" name="Oval 1312"/>
                <p:cNvSpPr>
                  <a:spLocks noChangeAspect="1"/>
                </p:cNvSpPr>
                <p:nvPr/>
              </p:nvSpPr>
              <p:spPr>
                <a:xfrm>
                  <a:off x="2568808" y="591868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4" name="Oval 1313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5" name="Oval 1314"/>
                <p:cNvSpPr>
                  <a:spLocks noChangeAspect="1"/>
                </p:cNvSpPr>
                <p:nvPr/>
              </p:nvSpPr>
              <p:spPr>
                <a:xfrm>
                  <a:off x="2692352" y="582390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6" name="Oval 1315"/>
                <p:cNvSpPr>
                  <a:spLocks noChangeAspect="1"/>
                </p:cNvSpPr>
                <p:nvPr/>
              </p:nvSpPr>
              <p:spPr>
                <a:xfrm>
                  <a:off x="2984334" y="546100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7" name="Oval 1316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8" name="Oval 1317"/>
                <p:cNvSpPr>
                  <a:spLocks noChangeAspect="1"/>
                </p:cNvSpPr>
                <p:nvPr/>
              </p:nvSpPr>
              <p:spPr>
                <a:xfrm>
                  <a:off x="2628698" y="5366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9" name="Oval 1318"/>
                <p:cNvSpPr>
                  <a:spLocks noChangeAspect="1"/>
                </p:cNvSpPr>
                <p:nvPr/>
              </p:nvSpPr>
              <p:spPr>
                <a:xfrm>
                  <a:off x="332575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0" name="Oval 1319"/>
                <p:cNvSpPr>
                  <a:spLocks noChangeAspect="1"/>
                </p:cNvSpPr>
                <p:nvPr/>
              </p:nvSpPr>
              <p:spPr>
                <a:xfrm>
                  <a:off x="3131743" y="579545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1" name="Oval 1320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2" name="Oval 1321"/>
                <p:cNvSpPr>
                  <a:spLocks noChangeAspect="1"/>
                </p:cNvSpPr>
                <p:nvPr/>
              </p:nvSpPr>
              <p:spPr>
                <a:xfrm>
                  <a:off x="3275943" y="58065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3" name="Oval 1322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4" name="Oval 1323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5" name="Oval 1324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6" name="Oval 1325"/>
                <p:cNvSpPr>
                  <a:spLocks noChangeAspect="1"/>
                </p:cNvSpPr>
                <p:nvPr/>
              </p:nvSpPr>
              <p:spPr>
                <a:xfrm>
                  <a:off x="2902874" y="58500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7" name="Oval 1326"/>
                <p:cNvSpPr>
                  <a:spLocks noChangeAspect="1"/>
                </p:cNvSpPr>
                <p:nvPr/>
              </p:nvSpPr>
              <p:spPr>
                <a:xfrm>
                  <a:off x="3113276" y="558949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8" name="Oval 1327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9" name="Oval 1328"/>
                <p:cNvSpPr>
                  <a:spLocks noChangeAspect="1"/>
                </p:cNvSpPr>
                <p:nvPr/>
              </p:nvSpPr>
              <p:spPr>
                <a:xfrm>
                  <a:off x="2813347" y="569424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0" name="Oval 1329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1" name="Oval 1330"/>
                <p:cNvSpPr>
                  <a:spLocks noChangeAspect="1"/>
                </p:cNvSpPr>
                <p:nvPr/>
              </p:nvSpPr>
              <p:spPr>
                <a:xfrm>
                  <a:off x="3081531" y="539513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2" name="Oval 1331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3" name="Oval 1332"/>
                <p:cNvSpPr>
                  <a:spLocks noChangeAspect="1"/>
                </p:cNvSpPr>
                <p:nvPr/>
              </p:nvSpPr>
              <p:spPr>
                <a:xfrm>
                  <a:off x="2174899" y="610595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4" name="Oval 1333"/>
                <p:cNvSpPr>
                  <a:spLocks noChangeAspect="1"/>
                </p:cNvSpPr>
                <p:nvPr/>
              </p:nvSpPr>
              <p:spPr>
                <a:xfrm>
                  <a:off x="3158367" y="525976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5" name="Oval 1334"/>
                <p:cNvSpPr>
                  <a:spLocks noChangeAspect="1"/>
                </p:cNvSpPr>
                <p:nvPr/>
              </p:nvSpPr>
              <p:spPr>
                <a:xfrm>
                  <a:off x="3291679" y="522603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9" name="Group 1288"/>
              <p:cNvGrpSpPr>
                <a:grpSpLocks noChangeAspect="1"/>
              </p:cNvGrpSpPr>
              <p:nvPr/>
            </p:nvGrpSpPr>
            <p:grpSpPr>
              <a:xfrm flipH="1" flipV="1">
                <a:off x="59235" y="2641621"/>
                <a:ext cx="1897543" cy="1392958"/>
                <a:chOff x="2174899" y="5357919"/>
                <a:chExt cx="1386092" cy="1017516"/>
              </a:xfrm>
              <a:grpFill/>
            </p:grpSpPr>
            <p:sp>
              <p:nvSpPr>
                <p:cNvPr id="1290" name="Oval 1289"/>
                <p:cNvSpPr>
                  <a:spLocks noChangeAspect="1"/>
                </p:cNvSpPr>
                <p:nvPr/>
              </p:nvSpPr>
              <p:spPr>
                <a:xfrm>
                  <a:off x="2483368" y="595531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1" name="Oval 1290"/>
                <p:cNvSpPr>
                  <a:spLocks noChangeAspect="1"/>
                </p:cNvSpPr>
                <p:nvPr/>
              </p:nvSpPr>
              <p:spPr>
                <a:xfrm>
                  <a:off x="2993538" y="5770116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2" name="Oval 1291"/>
                <p:cNvSpPr>
                  <a:spLocks noChangeAspect="1"/>
                </p:cNvSpPr>
                <p:nvPr/>
              </p:nvSpPr>
              <p:spPr>
                <a:xfrm>
                  <a:off x="2313973" y="586053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3" name="Oval 1292"/>
                <p:cNvSpPr>
                  <a:spLocks noChangeAspect="1"/>
                </p:cNvSpPr>
                <p:nvPr/>
              </p:nvSpPr>
              <p:spPr>
                <a:xfrm>
                  <a:off x="3362689" y="554645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4" name="Oval 1293"/>
                <p:cNvSpPr>
                  <a:spLocks noChangeAspect="1"/>
                </p:cNvSpPr>
                <p:nvPr/>
              </p:nvSpPr>
              <p:spPr>
                <a:xfrm>
                  <a:off x="2997152" y="56442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5" name="Oval 1294"/>
                <p:cNvSpPr>
                  <a:spLocks noChangeAspect="1"/>
                </p:cNvSpPr>
                <p:nvPr/>
              </p:nvSpPr>
              <p:spPr>
                <a:xfrm>
                  <a:off x="2677518" y="5488464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6" name="Oval 1295"/>
                <p:cNvSpPr>
                  <a:spLocks noChangeAspect="1"/>
                </p:cNvSpPr>
                <p:nvPr/>
              </p:nvSpPr>
              <p:spPr>
                <a:xfrm>
                  <a:off x="3228110" y="55216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7" name="Oval 1296"/>
                <p:cNvSpPr>
                  <a:spLocks noChangeAspect="1"/>
                </p:cNvSpPr>
                <p:nvPr/>
              </p:nvSpPr>
              <p:spPr>
                <a:xfrm>
                  <a:off x="3265996" y="564895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8" name="Oval 1297"/>
                <p:cNvSpPr>
                  <a:spLocks noChangeAspect="1"/>
                </p:cNvSpPr>
                <p:nvPr/>
              </p:nvSpPr>
              <p:spPr>
                <a:xfrm>
                  <a:off x="2415107" y="606679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9" name="Oval 1298"/>
                <p:cNvSpPr>
                  <a:spLocks noChangeAspect="1"/>
                </p:cNvSpPr>
                <p:nvPr/>
              </p:nvSpPr>
              <p:spPr>
                <a:xfrm>
                  <a:off x="3336972" y="590422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0" name="Oval 1299"/>
                <p:cNvSpPr>
                  <a:spLocks noChangeAspect="1"/>
                </p:cNvSpPr>
                <p:nvPr/>
              </p:nvSpPr>
              <p:spPr>
                <a:xfrm>
                  <a:off x="2675601" y="6000317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1" name="Oval 1300"/>
                <p:cNvSpPr>
                  <a:spLocks noChangeAspect="1"/>
                </p:cNvSpPr>
                <p:nvPr/>
              </p:nvSpPr>
              <p:spPr>
                <a:xfrm>
                  <a:off x="2314756" y="5578162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2" name="Oval 1301"/>
                <p:cNvSpPr>
                  <a:spLocks noChangeAspect="1"/>
                </p:cNvSpPr>
                <p:nvPr/>
              </p:nvSpPr>
              <p:spPr>
                <a:xfrm>
                  <a:off x="2619136" y="567739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3" name="Oval 1302"/>
                <p:cNvSpPr>
                  <a:spLocks noChangeAspect="1"/>
                </p:cNvSpPr>
                <p:nvPr/>
              </p:nvSpPr>
              <p:spPr>
                <a:xfrm>
                  <a:off x="2829638" y="569139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4" name="Oval 1303"/>
                <p:cNvSpPr>
                  <a:spLocks noChangeAspect="1"/>
                </p:cNvSpPr>
                <p:nvPr/>
              </p:nvSpPr>
              <p:spPr>
                <a:xfrm>
                  <a:off x="2881367" y="549183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5" name="Oval 1304"/>
                <p:cNvSpPr>
                  <a:spLocks noChangeAspect="1"/>
                </p:cNvSpPr>
                <p:nvPr/>
              </p:nvSpPr>
              <p:spPr>
                <a:xfrm>
                  <a:off x="2538896" y="5505111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6" name="Oval 1305"/>
                <p:cNvSpPr>
                  <a:spLocks noChangeAspect="1"/>
                </p:cNvSpPr>
                <p:nvPr/>
              </p:nvSpPr>
              <p:spPr>
                <a:xfrm>
                  <a:off x="2557033" y="6268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7" name="Oval 1306"/>
                <p:cNvSpPr>
                  <a:spLocks noChangeAspect="1"/>
                </p:cNvSpPr>
                <p:nvPr/>
              </p:nvSpPr>
              <p:spPr>
                <a:xfrm>
                  <a:off x="2204560" y="581779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8" name="Oval 1307"/>
                <p:cNvSpPr>
                  <a:spLocks noChangeAspect="1"/>
                </p:cNvSpPr>
                <p:nvPr/>
              </p:nvSpPr>
              <p:spPr>
                <a:xfrm>
                  <a:off x="2996096" y="6176450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9" name="Oval 1308"/>
                <p:cNvSpPr>
                  <a:spLocks noChangeAspect="1"/>
                </p:cNvSpPr>
                <p:nvPr/>
              </p:nvSpPr>
              <p:spPr>
                <a:xfrm>
                  <a:off x="3266334" y="5357919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0" name="Oval 1309"/>
                <p:cNvSpPr>
                  <a:spLocks noChangeAspect="1"/>
                </p:cNvSpPr>
                <p:nvPr/>
              </p:nvSpPr>
              <p:spPr>
                <a:xfrm>
                  <a:off x="2174899" y="6118163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1" name="Oval 1310"/>
                <p:cNvSpPr>
                  <a:spLocks noChangeAspect="1"/>
                </p:cNvSpPr>
                <p:nvPr/>
              </p:nvSpPr>
              <p:spPr>
                <a:xfrm>
                  <a:off x="3439088" y="6175358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2" name="Oval 1311"/>
                <p:cNvSpPr>
                  <a:spLocks noChangeAspect="1"/>
                </p:cNvSpPr>
                <p:nvPr/>
              </p:nvSpPr>
              <p:spPr>
                <a:xfrm>
                  <a:off x="3474767" y="5873015"/>
                  <a:ext cx="86224" cy="10742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3083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566"/>
            <a:ext cx="8550180" cy="52205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instability can be </a:t>
            </a:r>
            <a:r>
              <a:rPr lang="en-US" dirty="0" smtClean="0">
                <a:solidFill>
                  <a:srgbClr val="C0504D"/>
                </a:solidFill>
              </a:rPr>
              <a:t>o</a:t>
            </a:r>
            <a:r>
              <a:rPr lang="en-US" dirty="0" smtClean="0">
                <a:solidFill>
                  <a:srgbClr val="C0504D"/>
                </a:solidFill>
              </a:rPr>
              <a:t>bserved</a:t>
            </a:r>
            <a:r>
              <a:rPr lang="en-US" dirty="0" smtClean="0"/>
              <a:t> in most electron machines </a:t>
            </a:r>
            <a:r>
              <a:rPr lang="en-US" dirty="0" smtClean="0">
                <a:solidFill>
                  <a:srgbClr val="C0504D"/>
                </a:solidFill>
              </a:rPr>
              <a:t>with vacuum degradation</a:t>
            </a:r>
            <a:r>
              <a:rPr lang="en-US" dirty="0" smtClean="0"/>
              <a:t> </a:t>
            </a:r>
          </a:p>
          <a:p>
            <a:r>
              <a:rPr lang="en-US" sz="1800" dirty="0" smtClean="0"/>
              <a:t>Can often be </a:t>
            </a:r>
            <a:r>
              <a:rPr lang="en-US" sz="1800" dirty="0" smtClean="0">
                <a:solidFill>
                  <a:srgbClr val="C0504D"/>
                </a:solidFill>
              </a:rPr>
              <a:t>mitigated with transverse feedback</a:t>
            </a:r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Constraints from the instability </a:t>
            </a:r>
            <a:r>
              <a:rPr lang="en-US" dirty="0" smtClean="0">
                <a:solidFill>
                  <a:srgbClr val="C0504D"/>
                </a:solidFill>
              </a:rPr>
              <a:t>define vacuum specifications for future machines</a:t>
            </a:r>
            <a:endParaRPr lang="en-GB" dirty="0">
              <a:solidFill>
                <a:srgbClr val="C0504D"/>
              </a:solidFill>
            </a:endParaRPr>
          </a:p>
          <a:p>
            <a:r>
              <a:rPr lang="en-GB" sz="1800" dirty="0" smtClean="0"/>
              <a:t>e.g. CLIC accelerator chain, FCC-</a:t>
            </a:r>
            <a:r>
              <a:rPr lang="en-GB" sz="1800" dirty="0" err="1" smtClean="0"/>
              <a:t>ee</a:t>
            </a:r>
            <a:r>
              <a:rPr lang="en-GB" sz="1800" dirty="0" smtClean="0"/>
              <a:t>, future light sources</a:t>
            </a:r>
            <a:r>
              <a:rPr lang="en-GB" sz="1800" dirty="0" smtClean="0"/>
              <a:t> and low-</a:t>
            </a:r>
            <a:r>
              <a:rPr lang="en-GB" sz="1800" dirty="0" err="1" smtClean="0"/>
              <a:t>emittance</a:t>
            </a:r>
            <a:r>
              <a:rPr lang="en-GB" sz="1800" dirty="0" smtClean="0"/>
              <a:t> </a:t>
            </a:r>
            <a:r>
              <a:rPr lang="en-GB" sz="1800" dirty="0" smtClean="0"/>
              <a:t>upgrades</a:t>
            </a:r>
            <a:endParaRPr lang="en-US" sz="1800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611129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376092"/>
                </a:solidFill>
              </a:rPr>
              <a:t>A</a:t>
            </a:r>
            <a:r>
              <a:rPr lang="en-GB" sz="1400" dirty="0">
                <a:solidFill>
                  <a:srgbClr val="376092"/>
                </a:solidFill>
              </a:rPr>
              <a:t>. Chatterjee </a:t>
            </a:r>
            <a:r>
              <a:rPr lang="en-GB" sz="1400" i="1" dirty="0" smtClean="0">
                <a:solidFill>
                  <a:srgbClr val="376092"/>
                </a:solidFill>
              </a:rPr>
              <a:t>et al</a:t>
            </a:r>
            <a:r>
              <a:rPr lang="en-GB" sz="1400" dirty="0" smtClean="0">
                <a:solidFill>
                  <a:srgbClr val="376092"/>
                </a:solidFill>
              </a:rPr>
              <a:t>., </a:t>
            </a:r>
            <a:r>
              <a:rPr lang="tr-TR" sz="1400" dirty="0" err="1">
                <a:solidFill>
                  <a:srgbClr val="376092"/>
                </a:solidFill>
              </a:rPr>
              <a:t>Phys</a:t>
            </a:r>
            <a:r>
              <a:rPr lang="tr-TR" sz="1400" dirty="0" smtClean="0">
                <a:solidFill>
                  <a:srgbClr val="376092"/>
                </a:solidFill>
              </a:rPr>
              <a:t>. </a:t>
            </a:r>
            <a:r>
              <a:rPr lang="tr-TR" sz="1400" dirty="0" err="1" smtClean="0">
                <a:solidFill>
                  <a:srgbClr val="376092"/>
                </a:solidFill>
              </a:rPr>
              <a:t>Rev</a:t>
            </a:r>
            <a:r>
              <a:rPr lang="tr-TR" sz="1400" dirty="0" smtClean="0">
                <a:solidFill>
                  <a:srgbClr val="376092"/>
                </a:solidFill>
              </a:rPr>
              <a:t>. ST </a:t>
            </a:r>
            <a:r>
              <a:rPr lang="tr-TR" sz="1400" dirty="0" err="1">
                <a:solidFill>
                  <a:srgbClr val="376092"/>
                </a:solidFill>
              </a:rPr>
              <a:t>Accel</a:t>
            </a:r>
            <a:r>
              <a:rPr lang="tr-TR" sz="1400" dirty="0" smtClean="0">
                <a:solidFill>
                  <a:srgbClr val="376092"/>
                </a:solidFill>
              </a:rPr>
              <a:t>. </a:t>
            </a:r>
            <a:r>
              <a:rPr lang="tr-TR" sz="1400" dirty="0" err="1" smtClean="0">
                <a:solidFill>
                  <a:srgbClr val="376092"/>
                </a:solidFill>
              </a:rPr>
              <a:t>Beams</a:t>
            </a:r>
            <a:r>
              <a:rPr lang="tr-TR" sz="1400" dirty="0" smtClean="0">
                <a:solidFill>
                  <a:srgbClr val="376092"/>
                </a:solidFill>
              </a:rPr>
              <a:t> </a:t>
            </a:r>
            <a:r>
              <a:rPr lang="tr-TR" sz="1400" dirty="0">
                <a:solidFill>
                  <a:srgbClr val="376092"/>
                </a:solidFill>
              </a:rPr>
              <a:t>18 (2015) 6, 064402 </a:t>
            </a:r>
            <a:endParaRPr lang="en-US" sz="1400" dirty="0">
              <a:solidFill>
                <a:srgbClr val="37609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650" y="3002940"/>
            <a:ext cx="9056700" cy="3589202"/>
            <a:chOff x="-44172" y="2231560"/>
            <a:chExt cx="9221302" cy="3676936"/>
          </a:xfrm>
        </p:grpSpPr>
        <p:pic>
          <p:nvPicPr>
            <p:cNvPr id="5" name="Picture 4" descr="Screen Shot 2016-02-06 at 21.54.05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172" y="2480601"/>
              <a:ext cx="4682435" cy="3427895"/>
            </a:xfrm>
            <a:prstGeom prst="rect">
              <a:avLst/>
            </a:prstGeom>
          </p:spPr>
        </p:pic>
        <p:pic>
          <p:nvPicPr>
            <p:cNvPr id="6" name="Picture 5" descr="Screen Shot 2016-02-06 at 21.55.02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5892" y="2374353"/>
              <a:ext cx="4711238" cy="350824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0571" y="2231560"/>
              <a:ext cx="14509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  <a:cs typeface="Calibri Light"/>
                </a:rPr>
                <a:t>F</a:t>
              </a:r>
              <a:r>
                <a:rPr lang="en-US" sz="1200" dirty="0" smtClean="0">
                  <a:solidFill>
                    <a:schemeClr val="bg2">
                      <a:lumMod val="10000"/>
                    </a:schemeClr>
                  </a:solidFill>
                  <a:cs typeface="Calibri Light"/>
                </a:rPr>
                <a:t>eedback on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  <a:cs typeface="Calibri Light"/>
              </a:endParaRPr>
            </a:p>
          </p:txBody>
        </p:sp>
        <p:pic>
          <p:nvPicPr>
            <p:cNvPr id="13" name="Picture 12" descr="Screen Shot 2016-02-06 at 21.54.05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3" t="21771" r="82122" b="74363"/>
            <a:stretch/>
          </p:blipFill>
          <p:spPr>
            <a:xfrm>
              <a:off x="488723" y="2329318"/>
              <a:ext cx="238538" cy="13252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928426" y="2231560"/>
              <a:ext cx="10841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  <a:cs typeface="Calibri Light"/>
                </a:rPr>
                <a:t>F</a:t>
              </a:r>
              <a:r>
                <a:rPr lang="en-US" sz="1200" dirty="0" smtClean="0">
                  <a:solidFill>
                    <a:schemeClr val="bg2">
                      <a:lumMod val="10000"/>
                    </a:schemeClr>
                  </a:solidFill>
                  <a:cs typeface="Calibri Light"/>
                </a:rPr>
                <a:t>eedback on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  <a:cs typeface="Calibri Light"/>
              </a:endParaRPr>
            </a:p>
          </p:txBody>
        </p:sp>
        <p:pic>
          <p:nvPicPr>
            <p:cNvPr id="17" name="Picture 16" descr="Screen Shot 2016-02-06 at 21.55.02.p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67" t="84111" r="26557" b="12741"/>
            <a:stretch/>
          </p:blipFill>
          <p:spPr>
            <a:xfrm>
              <a:off x="7802180" y="2319294"/>
              <a:ext cx="244012" cy="9419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07880" y="2790300"/>
            <a:ext cx="859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Measurements at </a:t>
            </a:r>
            <a:r>
              <a:rPr lang="en-GB" sz="1600" b="1" dirty="0" err="1" smtClean="0"/>
              <a:t>Cesr</a:t>
            </a:r>
            <a:r>
              <a:rPr lang="en-GB" sz="1600" b="1" dirty="0" smtClean="0"/>
              <a:t>-</a:t>
            </a:r>
            <a:r>
              <a:rPr lang="en-GB" sz="1600" b="1" dirty="0"/>
              <a:t>TA with injected </a:t>
            </a:r>
            <a:r>
              <a:rPr lang="en-GB" sz="1600" b="1" dirty="0" smtClean="0"/>
              <a:t>Kr gas (Apr </a:t>
            </a:r>
            <a:r>
              <a:rPr lang="en-GB" sz="1600" b="1" dirty="0"/>
              <a:t>2014</a:t>
            </a:r>
            <a:r>
              <a:rPr lang="en-GB" sz="1600" b="1" dirty="0" smtClean="0"/>
              <a:t>)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51523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Analytical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An analytical treatment of the instability can be derived using the </a:t>
            </a:r>
            <a:r>
              <a:rPr lang="en-GB" dirty="0" smtClean="0">
                <a:solidFill>
                  <a:schemeClr val="accent2"/>
                </a:solidFill>
              </a:rPr>
              <a:t>linear approximation </a:t>
            </a:r>
            <a:r>
              <a:rPr lang="en-GB" dirty="0" smtClean="0"/>
              <a:t>of the </a:t>
            </a:r>
            <a:r>
              <a:rPr lang="en-GB" dirty="0" err="1" smtClean="0"/>
              <a:t>Bassetti</a:t>
            </a:r>
            <a:r>
              <a:rPr lang="en-GB" dirty="0" smtClean="0"/>
              <a:t>-Erskine formula </a:t>
            </a:r>
            <a:r>
              <a:rPr lang="en-GB" dirty="0" smtClean="0">
                <a:solidFill>
                  <a:srgbClr val="C0504D"/>
                </a:solidFill>
              </a:rPr>
              <a:t>for a Gaussian beam field</a:t>
            </a:r>
            <a:endParaRPr lang="en-GB" dirty="0">
              <a:solidFill>
                <a:srgbClr val="C0504D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dirty="0" smtClean="0"/>
              <a:t>An ion with </a:t>
            </a:r>
            <a:r>
              <a:rPr lang="en-GB" dirty="0" smtClean="0">
                <a:solidFill>
                  <a:srgbClr val="C0504D"/>
                </a:solidFill>
              </a:rPr>
              <a:t>mass number A</a:t>
            </a:r>
            <a:r>
              <a:rPr lang="en-GB" dirty="0" smtClean="0"/>
              <a:t>, receives a velocity </a:t>
            </a:r>
            <a:r>
              <a:rPr lang="en-GB" dirty="0" smtClean="0">
                <a:solidFill>
                  <a:srgbClr val="C0504D"/>
                </a:solidFill>
              </a:rPr>
              <a:t>kick by the beam</a:t>
            </a:r>
          </a:p>
          <a:p>
            <a:pPr lvl="1" algn="ctr">
              <a:lnSpc>
                <a:spcPct val="150000"/>
              </a:lnSpc>
            </a:pPr>
            <a:endParaRPr lang="en-GB" dirty="0"/>
          </a:p>
          <a:p>
            <a:pPr marL="457200" lvl="1" indent="0" algn="ctr">
              <a:lnSpc>
                <a:spcPct val="300000"/>
              </a:lnSpc>
              <a:buNone/>
            </a:pPr>
            <a:r>
              <a:rPr lang="en-GB" sz="1600" dirty="0"/>
              <a:t>	</a:t>
            </a:r>
            <a:r>
              <a:rPr lang="en-GB" sz="1600" dirty="0" err="1" smtClean="0"/>
              <a:t>N</a:t>
            </a:r>
            <a:r>
              <a:rPr lang="en-GB" sz="1600" baseline="-25000" dirty="0" err="1" smtClean="0"/>
              <a:t>b</a:t>
            </a:r>
            <a:r>
              <a:rPr lang="en-GB" sz="1600" dirty="0" smtClean="0"/>
              <a:t> = bunch intensity, </a:t>
            </a:r>
            <a:r>
              <a:rPr lang="en-GB" sz="1600" dirty="0" err="1" smtClean="0"/>
              <a:t>r</a:t>
            </a:r>
            <a:r>
              <a:rPr lang="en-GB" sz="1600" baseline="-25000" dirty="0" err="1" smtClean="0"/>
              <a:t>p</a:t>
            </a:r>
            <a:r>
              <a:rPr lang="en-GB" sz="1600" dirty="0" smtClean="0"/>
              <a:t> = classical proton radius, </a:t>
            </a:r>
            <a:r>
              <a:rPr lang="el-GR" sz="1600" dirty="0" smtClean="0"/>
              <a:t>σ</a:t>
            </a:r>
            <a:r>
              <a:rPr lang="en-GB" sz="1600" baseline="-25000" dirty="0" err="1" smtClean="0"/>
              <a:t>x,y</a:t>
            </a:r>
            <a:r>
              <a:rPr lang="en-GB" sz="1600" baseline="-25000" dirty="0" smtClean="0"/>
              <a:t> </a:t>
            </a:r>
            <a:r>
              <a:rPr lang="en-GB" sz="1600" dirty="0" smtClean="0"/>
              <a:t>= transverse beam size</a:t>
            </a:r>
          </a:p>
          <a:p>
            <a:pPr lvl="1" algn="ctr"/>
            <a:endParaRPr lang="en-GB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"/>
          <a:stretch/>
        </p:blipFill>
        <p:spPr>
          <a:xfrm>
            <a:off x="2048732" y="3476775"/>
            <a:ext cx="5046537" cy="317879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04314" y="2200597"/>
            <a:ext cx="5310578" cy="707886"/>
            <a:chOff x="1835709" y="2125147"/>
            <a:chExt cx="5310578" cy="7078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713" y="2230747"/>
              <a:ext cx="5148574" cy="57206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835709" y="2125147"/>
              <a:ext cx="160939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177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 trapping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During the time </a:t>
            </a:r>
            <a:r>
              <a:rPr lang="en-GB" dirty="0"/>
              <a:t>T</a:t>
            </a:r>
            <a:r>
              <a:rPr lang="en-GB" baseline="-25000" dirty="0"/>
              <a:t>b</a:t>
            </a:r>
            <a:r>
              <a:rPr lang="en-GB" dirty="0"/>
              <a:t> </a:t>
            </a:r>
            <a:r>
              <a:rPr lang="en-GB" dirty="0" smtClean="0">
                <a:solidFill>
                  <a:srgbClr val="C0504D"/>
                </a:solidFill>
              </a:rPr>
              <a:t>b</a:t>
            </a:r>
            <a:r>
              <a:rPr lang="en-GB" dirty="0" smtClean="0">
                <a:solidFill>
                  <a:srgbClr val="C0504D"/>
                </a:solidFill>
              </a:rPr>
              <a:t>etween </a:t>
            </a:r>
            <a:r>
              <a:rPr lang="en-GB" dirty="0" smtClean="0">
                <a:solidFill>
                  <a:srgbClr val="C0504D"/>
                </a:solidFill>
              </a:rPr>
              <a:t>bunch </a:t>
            </a:r>
            <a:r>
              <a:rPr lang="en-GB" dirty="0" smtClean="0">
                <a:solidFill>
                  <a:srgbClr val="C0504D"/>
                </a:solidFill>
              </a:rPr>
              <a:t>passages</a:t>
            </a:r>
            <a:r>
              <a:rPr lang="en-GB" dirty="0" smtClean="0"/>
              <a:t>, the </a:t>
            </a:r>
            <a:r>
              <a:rPr lang="en-GB" dirty="0" smtClean="0">
                <a:solidFill>
                  <a:srgbClr val="C0504D"/>
                </a:solidFill>
              </a:rPr>
              <a:t>ions drift</a:t>
            </a:r>
            <a:r>
              <a:rPr lang="en-GB" dirty="0" smtClean="0"/>
              <a:t> with constant velocity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Using the stability condition of a linear beam trajectory: </a:t>
            </a:r>
            <a:r>
              <a:rPr lang="en-GB" dirty="0"/>
              <a:t>|</a:t>
            </a:r>
            <a:r>
              <a:rPr lang="en-GB" dirty="0" err="1"/>
              <a:t>Tr</a:t>
            </a:r>
            <a:r>
              <a:rPr lang="en-GB" dirty="0"/>
              <a:t>(M)| &lt; </a:t>
            </a:r>
            <a:r>
              <a:rPr lang="en-GB" dirty="0" smtClean="0"/>
              <a:t>2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T</a:t>
            </a:r>
            <a:r>
              <a:rPr lang="en-GB" dirty="0" smtClean="0"/>
              <a:t>he ion </a:t>
            </a:r>
            <a:r>
              <a:rPr lang="en-GB" dirty="0"/>
              <a:t>motion is stable if |2 </a:t>
            </a:r>
            <a:r>
              <a:rPr lang="en-GB" dirty="0" smtClean="0"/>
              <a:t>–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x,y</a:t>
            </a:r>
            <a:r>
              <a:rPr lang="en-GB" dirty="0" err="1" smtClean="0"/>
              <a:t>T</a:t>
            </a:r>
            <a:r>
              <a:rPr lang="en-GB" baseline="-25000" dirty="0" err="1" smtClean="0"/>
              <a:t>b</a:t>
            </a:r>
            <a:r>
              <a:rPr lang="en-GB" dirty="0"/>
              <a:t>|</a:t>
            </a:r>
            <a:r>
              <a:rPr lang="en-GB" baseline="-25000" dirty="0"/>
              <a:t> </a:t>
            </a:r>
            <a:r>
              <a:rPr lang="en-GB" dirty="0"/>
              <a:t>&lt; </a:t>
            </a:r>
            <a:r>
              <a:rPr lang="en-GB" dirty="0" smtClean="0"/>
              <a:t>2, or  </a:t>
            </a:r>
            <a:r>
              <a:rPr lang="en-GB" b="1" dirty="0" err="1" smtClean="0">
                <a:solidFill>
                  <a:srgbClr val="C0504D"/>
                </a:solidFill>
              </a:rPr>
              <a:t>k</a:t>
            </a:r>
            <a:r>
              <a:rPr lang="en-GB" b="1" baseline="-25000" dirty="0" err="1" smtClean="0">
                <a:solidFill>
                  <a:srgbClr val="C0504D"/>
                </a:solidFill>
              </a:rPr>
              <a:t>x,y</a:t>
            </a:r>
            <a:r>
              <a:rPr lang="en-GB" b="1" baseline="-25000" dirty="0" smtClean="0">
                <a:solidFill>
                  <a:srgbClr val="C0504D"/>
                </a:solidFill>
              </a:rPr>
              <a:t> </a:t>
            </a:r>
            <a:r>
              <a:rPr lang="en-GB" b="1" dirty="0" smtClean="0">
                <a:solidFill>
                  <a:srgbClr val="C0504D"/>
                </a:solidFill>
              </a:rPr>
              <a:t>× T</a:t>
            </a:r>
            <a:r>
              <a:rPr lang="en-GB" b="1" baseline="-25000" dirty="0" smtClean="0">
                <a:solidFill>
                  <a:srgbClr val="C0504D"/>
                </a:solidFill>
              </a:rPr>
              <a:t>b </a:t>
            </a:r>
            <a:r>
              <a:rPr lang="en-GB" b="1" dirty="0">
                <a:solidFill>
                  <a:srgbClr val="C0504D"/>
                </a:solidFill>
              </a:rPr>
              <a:t>&lt; 4</a:t>
            </a:r>
          </a:p>
          <a:p>
            <a:pPr lvl="1">
              <a:lnSpc>
                <a:spcPct val="150000"/>
              </a:lnSpc>
              <a:buFont typeface="Wingdings" charset="0"/>
              <a:buChar char="à"/>
            </a:pPr>
            <a:r>
              <a:rPr lang="en-GB" dirty="0" smtClean="0">
                <a:solidFill>
                  <a:srgbClr val="C0504D"/>
                </a:solidFill>
              </a:rPr>
              <a:t>Trapping </a:t>
            </a:r>
            <a:r>
              <a:rPr lang="en-GB" dirty="0">
                <a:solidFill>
                  <a:srgbClr val="C0504D"/>
                </a:solidFill>
              </a:rPr>
              <a:t>condition </a:t>
            </a:r>
            <a:r>
              <a:rPr lang="en-GB" dirty="0"/>
              <a:t>for the ion mass </a:t>
            </a:r>
            <a:r>
              <a:rPr lang="en-GB" dirty="0" smtClean="0"/>
              <a:t>number: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800133" y="2879588"/>
            <a:ext cx="5286571" cy="3854992"/>
            <a:chOff x="2793989" y="2197797"/>
            <a:chExt cx="6199933" cy="3937656"/>
          </a:xfrm>
        </p:grpSpPr>
        <p:pic>
          <p:nvPicPr>
            <p:cNvPr id="34" name="Picture 33" descr="a_trap.pn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989" y="2197797"/>
              <a:ext cx="5890065" cy="3937656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3167276" y="4379655"/>
              <a:ext cx="5826646" cy="1418403"/>
              <a:chOff x="1570645" y="4151864"/>
              <a:chExt cx="7112911" cy="1922636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570646" y="4952022"/>
                <a:ext cx="6154089" cy="0"/>
              </a:xfrm>
              <a:prstGeom prst="line">
                <a:avLst/>
              </a:prstGeom>
              <a:ln w="12700" cap="flat" cmpd="sng" algn="ctr">
                <a:solidFill>
                  <a:srgbClr val="0070C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623505" y="4351920"/>
                <a:ext cx="6154089" cy="0"/>
              </a:xfrm>
              <a:prstGeom prst="line">
                <a:avLst/>
              </a:prstGeom>
              <a:ln w="12700" cap="flat" cmpd="sng" algn="ctr">
                <a:solidFill>
                  <a:srgbClr val="FF66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>
                <a:spLocks noChangeArrowheads="1"/>
              </p:cNvSpPr>
              <p:nvPr/>
            </p:nvSpPr>
            <p:spPr bwMode="auto">
              <a:xfrm>
                <a:off x="7830452" y="4151864"/>
                <a:ext cx="853104" cy="4373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rgbClr val="FF6600"/>
                    </a:solidFill>
                    <a:latin typeface="Calibri" pitchFamily="-65" charset="0"/>
                  </a:rPr>
                  <a:t>CO, N</a:t>
                </a:r>
                <a:r>
                  <a:rPr lang="en-US" sz="1400" baseline="-25000" dirty="0">
                    <a:solidFill>
                      <a:srgbClr val="FF6600"/>
                    </a:solidFill>
                    <a:latin typeface="Calibri" pitchFamily="-65" charset="0"/>
                  </a:rPr>
                  <a:t>2</a:t>
                </a:r>
                <a:endParaRPr lang="en-US" sz="1400" dirty="0">
                  <a:solidFill>
                    <a:srgbClr val="FF6600"/>
                  </a:solidFill>
                  <a:latin typeface="Calibri" pitchFamily="-65" charset="0"/>
                </a:endParaRPr>
              </a:p>
            </p:txBody>
          </p:sp>
          <p:sp>
            <p:nvSpPr>
              <p:cNvPr id="39" name="TextBox 38"/>
              <p:cNvSpPr txBox="1">
                <a:spLocks noChangeArrowheads="1"/>
              </p:cNvSpPr>
              <p:nvPr/>
            </p:nvSpPr>
            <p:spPr bwMode="auto">
              <a:xfrm>
                <a:off x="7777594" y="4751967"/>
                <a:ext cx="620575" cy="4373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latin typeface="Calibri" pitchFamily="-65" charset="0"/>
                  </a:rPr>
                  <a:t>H</a:t>
                </a:r>
                <a:r>
                  <a:rPr lang="en-US" sz="1400" baseline="-25000" dirty="0">
                    <a:latin typeface="Calibri" pitchFamily="-65" charset="0"/>
                  </a:rPr>
                  <a:t>2</a:t>
                </a:r>
                <a:r>
                  <a:rPr lang="en-US" sz="1400" dirty="0">
                    <a:latin typeface="Calibri" pitchFamily="-65" charset="0"/>
                  </a:rPr>
                  <a:t>O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570645" y="5837191"/>
                <a:ext cx="6154089" cy="0"/>
              </a:xfrm>
              <a:prstGeom prst="line">
                <a:avLst/>
              </a:prstGeom>
              <a:ln w="12700" cap="flat" cmpd="sng" algn="ctr">
                <a:solidFill>
                  <a:srgbClr val="00B05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14"/>
              <p:cNvSpPr txBox="1">
                <a:spLocks noChangeArrowheads="1"/>
              </p:cNvSpPr>
              <p:nvPr/>
            </p:nvSpPr>
            <p:spPr bwMode="auto">
              <a:xfrm>
                <a:off x="7777594" y="5637139"/>
                <a:ext cx="466058" cy="4373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 smtClean="0">
                    <a:solidFill>
                      <a:srgbClr val="00B050"/>
                    </a:solidFill>
                    <a:latin typeface="Calibri" pitchFamily="-65" charset="0"/>
                  </a:rPr>
                  <a:t>H</a:t>
                </a:r>
                <a:r>
                  <a:rPr lang="en-US" sz="1400" baseline="-25000" dirty="0">
                    <a:solidFill>
                      <a:srgbClr val="00B050"/>
                    </a:solidFill>
                    <a:latin typeface="Calibri" pitchFamily="-65" charset="0"/>
                  </a:rPr>
                  <a:t>2</a:t>
                </a:r>
                <a:endParaRPr lang="en-US" sz="1400" dirty="0">
                  <a:solidFill>
                    <a:srgbClr val="00B050"/>
                  </a:solidFill>
                  <a:latin typeface="Calibri" pitchFamily="-65" charset="0"/>
                </a:endParaRPr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90" y="2309603"/>
            <a:ext cx="3108254" cy="6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 trapping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During the time T</a:t>
            </a:r>
            <a:r>
              <a:rPr lang="en-GB" baseline="-25000" dirty="0"/>
              <a:t>b</a:t>
            </a:r>
            <a:r>
              <a:rPr lang="en-GB" dirty="0"/>
              <a:t> </a:t>
            </a:r>
            <a:r>
              <a:rPr lang="en-GB" dirty="0">
                <a:solidFill>
                  <a:srgbClr val="C0504D"/>
                </a:solidFill>
              </a:rPr>
              <a:t>between bunch passages</a:t>
            </a:r>
            <a:r>
              <a:rPr lang="en-GB" dirty="0"/>
              <a:t>, the </a:t>
            </a:r>
            <a:r>
              <a:rPr lang="en-GB" dirty="0" smtClean="0">
                <a:solidFill>
                  <a:srgbClr val="C0504D"/>
                </a:solidFill>
              </a:rPr>
              <a:t>ions drift</a:t>
            </a:r>
            <a:r>
              <a:rPr lang="en-GB" dirty="0" smtClean="0"/>
              <a:t> with constant velocity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Using the stability condition of a linear beam trajectory: </a:t>
            </a:r>
            <a:r>
              <a:rPr lang="en-GB" dirty="0"/>
              <a:t>|</a:t>
            </a:r>
            <a:r>
              <a:rPr lang="en-GB" dirty="0" err="1"/>
              <a:t>Tr</a:t>
            </a:r>
            <a:r>
              <a:rPr lang="en-GB" dirty="0"/>
              <a:t>(M)| &lt; </a:t>
            </a:r>
            <a:r>
              <a:rPr lang="en-GB" dirty="0" smtClean="0"/>
              <a:t>2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T</a:t>
            </a:r>
            <a:r>
              <a:rPr lang="en-GB" dirty="0" smtClean="0"/>
              <a:t>he ion </a:t>
            </a:r>
            <a:r>
              <a:rPr lang="en-GB" dirty="0"/>
              <a:t>motion is stable if |2 </a:t>
            </a:r>
            <a:r>
              <a:rPr lang="en-GB" dirty="0" smtClean="0"/>
              <a:t>–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x,y</a:t>
            </a:r>
            <a:r>
              <a:rPr lang="en-GB" dirty="0" err="1" smtClean="0"/>
              <a:t>T</a:t>
            </a:r>
            <a:r>
              <a:rPr lang="en-GB" baseline="-25000" dirty="0" err="1" smtClean="0"/>
              <a:t>b</a:t>
            </a:r>
            <a:r>
              <a:rPr lang="en-GB" dirty="0"/>
              <a:t>|</a:t>
            </a:r>
            <a:r>
              <a:rPr lang="en-GB" baseline="-25000" dirty="0"/>
              <a:t> </a:t>
            </a:r>
            <a:r>
              <a:rPr lang="en-GB" dirty="0"/>
              <a:t>&lt; </a:t>
            </a:r>
            <a:r>
              <a:rPr lang="en-GB" dirty="0" smtClean="0"/>
              <a:t>2, or  </a:t>
            </a:r>
            <a:r>
              <a:rPr lang="en-GB" b="1" dirty="0" err="1" smtClean="0">
                <a:solidFill>
                  <a:srgbClr val="C0504D"/>
                </a:solidFill>
              </a:rPr>
              <a:t>k</a:t>
            </a:r>
            <a:r>
              <a:rPr lang="en-GB" b="1" baseline="-25000" dirty="0" err="1" smtClean="0">
                <a:solidFill>
                  <a:srgbClr val="C0504D"/>
                </a:solidFill>
              </a:rPr>
              <a:t>x,y</a:t>
            </a:r>
            <a:r>
              <a:rPr lang="en-GB" b="1" baseline="-25000" dirty="0" smtClean="0">
                <a:solidFill>
                  <a:srgbClr val="C0504D"/>
                </a:solidFill>
              </a:rPr>
              <a:t> </a:t>
            </a:r>
            <a:r>
              <a:rPr lang="en-GB" b="1" dirty="0" smtClean="0">
                <a:solidFill>
                  <a:srgbClr val="C0504D"/>
                </a:solidFill>
              </a:rPr>
              <a:t>× T</a:t>
            </a:r>
            <a:r>
              <a:rPr lang="en-GB" b="1" baseline="-25000" dirty="0" smtClean="0">
                <a:solidFill>
                  <a:srgbClr val="C0504D"/>
                </a:solidFill>
              </a:rPr>
              <a:t>b </a:t>
            </a:r>
            <a:r>
              <a:rPr lang="en-GB" b="1" dirty="0">
                <a:solidFill>
                  <a:srgbClr val="C0504D"/>
                </a:solidFill>
              </a:rPr>
              <a:t>&lt; 4</a:t>
            </a:r>
          </a:p>
          <a:p>
            <a:pPr lvl="1">
              <a:lnSpc>
                <a:spcPct val="150000"/>
              </a:lnSpc>
              <a:buFont typeface="Wingdings" charset="0"/>
              <a:buChar char="à"/>
            </a:pPr>
            <a:r>
              <a:rPr lang="en-GB" dirty="0" smtClean="0">
                <a:solidFill>
                  <a:srgbClr val="C0504D"/>
                </a:solidFill>
              </a:rPr>
              <a:t>Trapping </a:t>
            </a:r>
            <a:r>
              <a:rPr lang="en-GB" dirty="0">
                <a:solidFill>
                  <a:srgbClr val="C0504D"/>
                </a:solidFill>
              </a:rPr>
              <a:t>condition </a:t>
            </a:r>
            <a:r>
              <a:rPr lang="en-GB" dirty="0"/>
              <a:t>for the ion mass </a:t>
            </a:r>
            <a:r>
              <a:rPr lang="en-GB" dirty="0" smtClean="0"/>
              <a:t>number:</a:t>
            </a:r>
            <a:endParaRPr lang="en-GB" dirty="0"/>
          </a:p>
          <a:p>
            <a:pPr marL="0" lvl="1" indent="0">
              <a:buNone/>
            </a:pPr>
            <a:endParaRPr lang="en-GB" sz="2000" dirty="0"/>
          </a:p>
          <a:p>
            <a:pPr marL="342900" lvl="1" indent="-342900">
              <a:buFont typeface="Arial"/>
              <a:buChar char="•"/>
            </a:pPr>
            <a:endParaRPr lang="en-GB" sz="1900" dirty="0" smtClean="0"/>
          </a:p>
          <a:p>
            <a:pPr marL="342900" lvl="1" indent="-342900">
              <a:buFont typeface="Arial"/>
              <a:buChar char="•"/>
            </a:pPr>
            <a:r>
              <a:rPr lang="en-GB" sz="1900" dirty="0" smtClean="0"/>
              <a:t>Ions </a:t>
            </a:r>
            <a:r>
              <a:rPr lang="en-GB" sz="1900" dirty="0" smtClean="0"/>
              <a:t>oscillate in the beam field</a:t>
            </a:r>
            <a:br>
              <a:rPr lang="en-GB" sz="1900" dirty="0" smtClean="0"/>
            </a:br>
            <a:r>
              <a:rPr lang="en-GB" sz="1900" dirty="0" smtClean="0"/>
              <a:t>with the frequency: </a:t>
            </a:r>
            <a:endParaRPr lang="en-GB" sz="1900" dirty="0" smtClean="0"/>
          </a:p>
          <a:p>
            <a:pPr marL="342900" lvl="1" indent="-342900">
              <a:buFont typeface="Arial"/>
              <a:buChar char="•"/>
            </a:pPr>
            <a:endParaRPr lang="en-GB" sz="1900" dirty="0"/>
          </a:p>
          <a:p>
            <a:pPr marL="342900" lvl="1" indent="-342900">
              <a:buFont typeface="Arial"/>
              <a:buChar char="•"/>
            </a:pPr>
            <a:endParaRPr lang="en-GB" sz="1900" dirty="0" smtClean="0"/>
          </a:p>
          <a:p>
            <a:pPr marL="342900" lvl="1" indent="-342900">
              <a:buFont typeface="Arial"/>
              <a:buChar char="•"/>
            </a:pPr>
            <a:endParaRPr lang="en-GB" sz="1900" dirty="0" smtClean="0"/>
          </a:p>
          <a:p>
            <a:pPr marL="342900" lvl="1" indent="-342900">
              <a:buFont typeface="Arial"/>
              <a:buChar char="•"/>
            </a:pPr>
            <a:r>
              <a:rPr lang="en-GB" sz="1900" dirty="0" smtClean="0"/>
              <a:t>Estimated </a:t>
            </a:r>
            <a:r>
              <a:rPr lang="en-GB" sz="1900" dirty="0" smtClean="0">
                <a:solidFill>
                  <a:srgbClr val="C0504D"/>
                </a:solidFill>
              </a:rPr>
              <a:t>i</a:t>
            </a:r>
            <a:r>
              <a:rPr lang="en-GB" sz="1900" dirty="0" smtClean="0">
                <a:solidFill>
                  <a:srgbClr val="C0504D"/>
                </a:solidFill>
              </a:rPr>
              <a:t>nstability rise time: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90" y="3448400"/>
            <a:ext cx="4204254" cy="7059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015" y="6197191"/>
            <a:ext cx="441758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376092"/>
                </a:solidFill>
              </a:rPr>
              <a:t>Raubenheimer</a:t>
            </a:r>
            <a:r>
              <a:rPr lang="en-GB" sz="1400" dirty="0" smtClean="0">
                <a:solidFill>
                  <a:srgbClr val="376092"/>
                </a:solidFill>
              </a:rPr>
              <a:t> </a:t>
            </a:r>
            <a:r>
              <a:rPr lang="en-GB" sz="1400" i="1" dirty="0">
                <a:solidFill>
                  <a:srgbClr val="376092"/>
                </a:solidFill>
              </a:rPr>
              <a:t>et al</a:t>
            </a:r>
            <a:r>
              <a:rPr lang="en-GB" sz="1400" i="1" dirty="0" smtClean="0">
                <a:solidFill>
                  <a:srgbClr val="376092"/>
                </a:solidFill>
              </a:rPr>
              <a:t>.,</a:t>
            </a:r>
            <a:r>
              <a:rPr lang="en-GB" sz="1400" dirty="0" smtClean="0">
                <a:solidFill>
                  <a:srgbClr val="376092"/>
                </a:solidFill>
              </a:rPr>
              <a:t> </a:t>
            </a:r>
            <a:r>
              <a:rPr lang="en-GB" sz="1400" dirty="0">
                <a:solidFill>
                  <a:srgbClr val="376092"/>
                </a:solidFill>
              </a:rPr>
              <a:t>Phys. Rev. E 52, 5, </a:t>
            </a:r>
            <a:r>
              <a:rPr lang="en-GB" sz="1400" dirty="0" smtClean="0">
                <a:solidFill>
                  <a:srgbClr val="376092"/>
                </a:solidFill>
              </a:rPr>
              <a:t>5487, </a:t>
            </a:r>
            <a:r>
              <a:rPr lang="en-GB" sz="1400" dirty="0" smtClean="0">
                <a:solidFill>
                  <a:srgbClr val="376092"/>
                </a:solidFill>
              </a:rPr>
              <a:t/>
            </a:r>
            <a:br>
              <a:rPr lang="en-GB" sz="1400" dirty="0" smtClean="0">
                <a:solidFill>
                  <a:srgbClr val="376092"/>
                </a:solidFill>
              </a:rPr>
            </a:br>
            <a:r>
              <a:rPr lang="en-GB" sz="1400" dirty="0" err="1" smtClean="0">
                <a:solidFill>
                  <a:srgbClr val="376092"/>
                </a:solidFill>
              </a:rPr>
              <a:t>Stupakov</a:t>
            </a:r>
            <a:r>
              <a:rPr lang="en-GB" sz="1400" dirty="0" smtClean="0">
                <a:solidFill>
                  <a:srgbClr val="376092"/>
                </a:solidFill>
              </a:rPr>
              <a:t> </a:t>
            </a:r>
            <a:r>
              <a:rPr lang="en-GB" sz="1400" i="1" dirty="0">
                <a:solidFill>
                  <a:srgbClr val="376092"/>
                </a:solidFill>
              </a:rPr>
              <a:t>et al</a:t>
            </a:r>
            <a:r>
              <a:rPr lang="en-GB" sz="1400" i="1" dirty="0" smtClean="0">
                <a:solidFill>
                  <a:srgbClr val="376092"/>
                </a:solidFill>
              </a:rPr>
              <a:t>.,</a:t>
            </a:r>
            <a:r>
              <a:rPr lang="en-GB" sz="1400" dirty="0" smtClean="0">
                <a:solidFill>
                  <a:srgbClr val="376092"/>
                </a:solidFill>
              </a:rPr>
              <a:t> </a:t>
            </a:r>
            <a:r>
              <a:rPr lang="en-GB" sz="1400" dirty="0">
                <a:solidFill>
                  <a:srgbClr val="376092"/>
                </a:solidFill>
              </a:rPr>
              <a:t>Phys. Rev. E 52, 5, </a:t>
            </a:r>
            <a:r>
              <a:rPr lang="en-GB" sz="1400" dirty="0" smtClean="0">
                <a:solidFill>
                  <a:srgbClr val="376092"/>
                </a:solidFill>
              </a:rPr>
              <a:t>5499</a:t>
            </a:r>
            <a:endParaRPr lang="en-GB" sz="1400" dirty="0">
              <a:solidFill>
                <a:srgbClr val="37609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90" y="2309603"/>
            <a:ext cx="3108254" cy="6163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39" y="4875853"/>
            <a:ext cx="4438805" cy="814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3194" y="5874026"/>
            <a:ext cx="49413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r"/>
            <a:r>
              <a:rPr lang="en-GB" sz="1500" dirty="0" err="1"/>
              <a:t>n</a:t>
            </a:r>
            <a:r>
              <a:rPr lang="en-GB" sz="1500" baseline="-25000" dirty="0" err="1"/>
              <a:t>b</a:t>
            </a:r>
            <a:r>
              <a:rPr lang="en-GB" sz="1500" dirty="0"/>
              <a:t> = nr of bunches, P = pressure, </a:t>
            </a:r>
            <a:r>
              <a:rPr lang="el-GR" sz="1500" dirty="0"/>
              <a:t>ω</a:t>
            </a:r>
            <a:r>
              <a:rPr lang="el-GR" sz="1500" baseline="-25000" dirty="0"/>
              <a:t>β</a:t>
            </a:r>
            <a:r>
              <a:rPr lang="en-GB" sz="1500" baseline="-25000" dirty="0"/>
              <a:t> </a:t>
            </a:r>
            <a:r>
              <a:rPr lang="en-GB" sz="1500" dirty="0"/>
              <a:t>= </a:t>
            </a:r>
            <a:r>
              <a:rPr lang="en-GB" sz="1500" dirty="0" err="1"/>
              <a:t>betatron</a:t>
            </a:r>
            <a:r>
              <a:rPr lang="en-GB" sz="1500" dirty="0"/>
              <a:t> </a:t>
            </a:r>
            <a:r>
              <a:rPr lang="en-GB" sz="1500" dirty="0" smtClean="0"/>
              <a:t>frequency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87637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Beyond linear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Linear approximation good only in small region around centre of beam</a:t>
            </a:r>
            <a:endParaRPr lang="en-GB" dirty="0"/>
          </a:p>
          <a:p>
            <a:pPr marL="0" indent="0">
              <a:lnSpc>
                <a:spcPct val="150000"/>
              </a:lnSpc>
              <a:buNone/>
            </a:pPr>
            <a:r>
              <a:rPr lang="en-GB" b="1" dirty="0" smtClean="0">
                <a:sym typeface="Wingdings"/>
              </a:rPr>
              <a:t>							</a:t>
            </a:r>
            <a:r>
              <a:rPr lang="en-GB" b="1" dirty="0" err="1" smtClean="0"/>
              <a:t>x</a:t>
            </a:r>
            <a:r>
              <a:rPr lang="en-GB" b="1" dirty="0" err="1"/>
              <a:t>,y</a:t>
            </a:r>
            <a:r>
              <a:rPr lang="en-GB" b="1" dirty="0"/>
              <a:t> ≈ </a:t>
            </a:r>
            <a:r>
              <a:rPr lang="en-GB" b="1" dirty="0" smtClean="0"/>
              <a:t>0.5 </a:t>
            </a:r>
            <a:r>
              <a:rPr lang="el-GR" b="1" dirty="0" smtClean="0"/>
              <a:t>σ</a:t>
            </a:r>
            <a:r>
              <a:rPr lang="fi-FI" b="1" baseline="-25000" dirty="0" err="1" smtClean="0"/>
              <a:t>x</a:t>
            </a:r>
            <a:r>
              <a:rPr lang="fi-FI" b="1" baseline="-25000" dirty="0" err="1"/>
              <a:t>,y</a:t>
            </a:r>
            <a:endParaRPr lang="fi-FI" b="1" baseline="-25000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36512" indent="0">
              <a:buNone/>
            </a:pP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94" y="1921837"/>
            <a:ext cx="5655722" cy="37704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2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6773" y="2638404"/>
            <a:ext cx="9289167" cy="2674047"/>
            <a:chOff x="42666" y="2483910"/>
            <a:chExt cx="9289167" cy="267404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66" y="2483910"/>
              <a:ext cx="3208856" cy="267404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2822" y="2483910"/>
              <a:ext cx="3208856" cy="267404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977" y="2483910"/>
              <a:ext cx="3208856" cy="267404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Beyond linear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2564"/>
            <a:ext cx="8226854" cy="50704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Effect on stability condition and ion trapping</a:t>
            </a:r>
            <a:endParaRPr lang="en-GB" dirty="0"/>
          </a:p>
          <a:p>
            <a:pPr marL="344488" lvl="1" indent="0">
              <a:buNone/>
            </a:pPr>
            <a:r>
              <a:rPr lang="en-GB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1811663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Trajectories for ion of mass A during the passage of </a:t>
            </a:r>
            <a:r>
              <a:rPr lang="en-GB" sz="1600" b="1" dirty="0"/>
              <a:t>a</a:t>
            </a:r>
            <a:r>
              <a:rPr lang="en-GB" sz="1600" b="1" dirty="0" smtClean="0"/>
              <a:t> CLIC bunch train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55067" y="2171343"/>
            <a:ext cx="2305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l-GR" sz="1600" b="1" dirty="0"/>
              <a:t>x</a:t>
            </a:r>
            <a:r>
              <a:rPr lang="el-GR" sz="1600" b="1" baseline="-25000" dirty="0"/>
              <a:t>0</a:t>
            </a:r>
            <a:r>
              <a:rPr lang="el-GR" sz="1600" b="1" dirty="0"/>
              <a:t> = </a:t>
            </a:r>
            <a:r>
              <a:rPr lang="fi-FI" sz="1600" b="1" dirty="0" smtClean="0"/>
              <a:t>0.7 </a:t>
            </a:r>
            <a:r>
              <a:rPr lang="el-GR" sz="1600" b="1" dirty="0" smtClean="0"/>
              <a:t>σ</a:t>
            </a:r>
            <a:r>
              <a:rPr lang="el-GR" sz="1600" b="1" baseline="-25000" dirty="0" smtClean="0"/>
              <a:t>x</a:t>
            </a:r>
            <a:r>
              <a:rPr lang="el-GR" sz="1600" b="1" dirty="0"/>
              <a:t>, y</a:t>
            </a:r>
            <a:r>
              <a:rPr lang="el-GR" sz="1600" b="1" baseline="-25000" dirty="0"/>
              <a:t>0</a:t>
            </a:r>
            <a:r>
              <a:rPr lang="el-GR" sz="1600" b="1" dirty="0"/>
              <a:t> = </a:t>
            </a:r>
            <a:r>
              <a:rPr lang="fi-FI" sz="1600" b="1" dirty="0" smtClean="0"/>
              <a:t>0.7 </a:t>
            </a:r>
            <a:r>
              <a:rPr lang="el-GR" sz="1600" b="1" dirty="0" smtClean="0"/>
              <a:t>σ</a:t>
            </a:r>
            <a:r>
              <a:rPr lang="el-GR" sz="1600" b="1" baseline="-25000" dirty="0" smtClean="0"/>
              <a:t>y</a:t>
            </a:r>
            <a:endParaRPr lang="el-GR" sz="1600" b="1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457200" y="5534799"/>
            <a:ext cx="2464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Non-trapping</a:t>
            </a:r>
            <a:r>
              <a:rPr lang="en-US" sz="1600" dirty="0" smtClean="0">
                <a:latin typeface="Calibri"/>
                <a:cs typeface="Calibri"/>
              </a:rPr>
              <a:t>, </a:t>
            </a:r>
            <a:r>
              <a:rPr lang="en-US" sz="1600" dirty="0" err="1" smtClean="0">
                <a:latin typeface="Calibri"/>
                <a:cs typeface="Calibri"/>
              </a:rPr>
              <a:t>k</a:t>
            </a:r>
            <a:r>
              <a:rPr lang="en-US" sz="1600" baseline="-25000" dirty="0" err="1" smtClean="0">
                <a:latin typeface="Calibri"/>
                <a:cs typeface="Calibri"/>
              </a:rPr>
              <a:t>y</a:t>
            </a:r>
            <a:r>
              <a:rPr lang="en-US" sz="1600" dirty="0" err="1" smtClean="0">
                <a:latin typeface="Calibri"/>
                <a:cs typeface="Calibri"/>
              </a:rPr>
              <a:t>T</a:t>
            </a:r>
            <a:r>
              <a:rPr lang="en-US" sz="1600" baseline="-25000" dirty="0" err="1" smtClean="0">
                <a:latin typeface="Calibri"/>
                <a:cs typeface="Calibri"/>
              </a:rPr>
              <a:t>b</a:t>
            </a:r>
            <a:r>
              <a:rPr lang="en-US" sz="1600" dirty="0" smtClean="0">
                <a:latin typeface="Calibri"/>
                <a:cs typeface="Calibri"/>
              </a:rPr>
              <a:t> &gt; 4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81603" y="5534373"/>
            <a:ext cx="2448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Weak trapping, </a:t>
            </a:r>
            <a:r>
              <a:rPr lang="en-US" sz="1600" dirty="0" err="1" smtClean="0">
                <a:latin typeface="Calibri"/>
                <a:cs typeface="Calibri"/>
              </a:rPr>
              <a:t>k</a:t>
            </a:r>
            <a:r>
              <a:rPr lang="en-US" sz="1600" baseline="-25000" dirty="0" err="1" smtClean="0">
                <a:latin typeface="Calibri"/>
                <a:cs typeface="Calibri"/>
              </a:rPr>
              <a:t>y</a:t>
            </a:r>
            <a:r>
              <a:rPr lang="en-US" sz="1600" dirty="0" err="1" smtClean="0">
                <a:latin typeface="Calibri"/>
                <a:cs typeface="Calibri"/>
              </a:rPr>
              <a:t>T</a:t>
            </a:r>
            <a:r>
              <a:rPr lang="en-US" sz="1600" baseline="-25000" dirty="0" err="1" smtClean="0">
                <a:latin typeface="Calibri"/>
                <a:cs typeface="Calibri"/>
              </a:rPr>
              <a:t>b</a:t>
            </a:r>
            <a:r>
              <a:rPr lang="en-US" sz="1600" dirty="0" smtClean="0">
                <a:latin typeface="Calibri"/>
                <a:cs typeface="Calibri"/>
              </a:rPr>
              <a:t> = 2.5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99105" y="5534373"/>
            <a:ext cx="2744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Strong trapping, </a:t>
            </a:r>
            <a:r>
              <a:rPr lang="en-US" sz="1600" dirty="0" err="1" smtClean="0">
                <a:latin typeface="Calibri"/>
                <a:cs typeface="Calibri"/>
              </a:rPr>
              <a:t>k</a:t>
            </a:r>
            <a:r>
              <a:rPr lang="en-US" sz="1600" baseline="-25000" dirty="0" err="1" smtClean="0">
                <a:latin typeface="Calibri"/>
                <a:cs typeface="Calibri"/>
              </a:rPr>
              <a:t>y</a:t>
            </a:r>
            <a:r>
              <a:rPr lang="en-US" sz="1600" dirty="0" err="1" smtClean="0">
                <a:latin typeface="Calibri"/>
                <a:cs typeface="Calibri"/>
              </a:rPr>
              <a:t>T</a:t>
            </a:r>
            <a:r>
              <a:rPr lang="en-US" sz="1600" baseline="-25000" dirty="0" err="1" smtClean="0">
                <a:latin typeface="Calibri"/>
                <a:cs typeface="Calibri"/>
              </a:rPr>
              <a:t>b</a:t>
            </a:r>
            <a:r>
              <a:rPr lang="en-US" sz="1600" dirty="0" smtClean="0">
                <a:latin typeface="Calibri"/>
                <a:cs typeface="Calibri"/>
              </a:rPr>
              <a:t> = 0.56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B2E6-27D2-1240-A515-2DF3A0B118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ERN_Lotta_white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10869</TotalTime>
  <Words>1422</Words>
  <Application>Microsoft Macintosh PowerPoint</Application>
  <PresentationFormat>On-screen Show (4:3)</PresentationFormat>
  <Paragraphs>251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CERN_Lotta_white</vt:lpstr>
      <vt:lpstr>Modeling of fast beam-ion instabilities</vt:lpstr>
      <vt:lpstr>Introduction</vt:lpstr>
      <vt:lpstr>Fast beam-ion instability</vt:lpstr>
      <vt:lpstr>Machine observations</vt:lpstr>
      <vt:lpstr>Analytical model</vt:lpstr>
      <vt:lpstr>Ion trapping</vt:lpstr>
      <vt:lpstr>Ion trapping</vt:lpstr>
      <vt:lpstr>Beyond linear approximation</vt:lpstr>
      <vt:lpstr>Beyond linear approximation</vt:lpstr>
      <vt:lpstr>Beyond linear approximation</vt:lpstr>
      <vt:lpstr>Beyond linear approximation</vt:lpstr>
      <vt:lpstr>Numerical modeling</vt:lpstr>
      <vt:lpstr>Numerical modeling</vt:lpstr>
      <vt:lpstr>PowerPoint Presentation</vt:lpstr>
      <vt:lpstr>Motivation</vt:lpstr>
      <vt:lpstr>Ions</vt:lpstr>
      <vt:lpstr>Electrons</vt:lpstr>
      <vt:lpstr>Electrons</vt:lpstr>
      <vt:lpstr>Summary</vt:lpstr>
      <vt:lpstr>Thank you</vt:lpstr>
      <vt:lpstr>CLIC accelerator complex</vt:lpstr>
      <vt:lpstr>Ion instability simulations</vt:lpstr>
      <vt:lpstr>Current picture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 ion instability investigation</dc:title>
  <dc:creator>Lotta Mether</dc:creator>
  <cp:lastModifiedBy>Lotta Mether</cp:lastModifiedBy>
  <cp:revision>189</cp:revision>
  <dcterms:created xsi:type="dcterms:W3CDTF">2017-07-07T12:54:19Z</dcterms:created>
  <dcterms:modified xsi:type="dcterms:W3CDTF">2017-09-21T05:18:59Z</dcterms:modified>
</cp:coreProperties>
</file>