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4"/>
  </p:notesMasterIdLst>
  <p:sldIdLst>
    <p:sldId id="287" r:id="rId2"/>
    <p:sldId id="352" r:id="rId3"/>
    <p:sldId id="353" r:id="rId4"/>
    <p:sldId id="358" r:id="rId5"/>
    <p:sldId id="392" r:id="rId6"/>
    <p:sldId id="382" r:id="rId7"/>
    <p:sldId id="373" r:id="rId8"/>
    <p:sldId id="361" r:id="rId9"/>
    <p:sldId id="379" r:id="rId10"/>
    <p:sldId id="367" r:id="rId11"/>
    <p:sldId id="380" r:id="rId12"/>
    <p:sldId id="368" r:id="rId13"/>
    <p:sldId id="369" r:id="rId14"/>
    <p:sldId id="370" r:id="rId15"/>
    <p:sldId id="387" r:id="rId16"/>
    <p:sldId id="330" r:id="rId17"/>
    <p:sldId id="335" r:id="rId18"/>
    <p:sldId id="389" r:id="rId19"/>
    <p:sldId id="375" r:id="rId20"/>
    <p:sldId id="377" r:id="rId21"/>
    <p:sldId id="391" r:id="rId22"/>
    <p:sldId id="312" r:id="rId23"/>
    <p:sldId id="290" r:id="rId24"/>
    <p:sldId id="302" r:id="rId25"/>
    <p:sldId id="308" r:id="rId26"/>
    <p:sldId id="360" r:id="rId27"/>
    <p:sldId id="364" r:id="rId28"/>
    <p:sldId id="388" r:id="rId29"/>
    <p:sldId id="376" r:id="rId30"/>
    <p:sldId id="395" r:id="rId31"/>
    <p:sldId id="393" r:id="rId32"/>
    <p:sldId id="39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000"/>
    <a:srgbClr val="FFB460"/>
    <a:srgbClr val="000000"/>
    <a:srgbClr val="080095"/>
    <a:srgbClr val="F753BC"/>
    <a:srgbClr val="F9D700"/>
    <a:srgbClr val="FFA500"/>
    <a:srgbClr val="0C377B"/>
    <a:srgbClr val="51E9F9"/>
    <a:srgbClr val="B60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54" autoAdjust="0"/>
    <p:restoredTop sz="91553"/>
  </p:normalViewPr>
  <p:slideViewPr>
    <p:cSldViewPr snapToGrid="0" snapToObjects="1">
      <p:cViewPr>
        <p:scale>
          <a:sx n="85" d="100"/>
          <a:sy n="85" d="100"/>
        </p:scale>
        <p:origin x="320" y="4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4843-F826-474B-BBE9-9554D0500D64}" type="datetimeFigureOut">
              <a:rPr lang="en-GB" smtClean="0"/>
              <a:t>15/09/2017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ACAA2-A907-4C31-BE0B-C5417195D38E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3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ACAA2-A907-4C31-BE0B-C5417195D38E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289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For</a:t>
            </a:r>
            <a:r>
              <a:rPr lang="en-US" baseline="0" noProof="0" dirty="0" smtClean="0"/>
              <a:t> us: look also at beginning of the instability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177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For</a:t>
            </a:r>
            <a:r>
              <a:rPr lang="en-US" baseline="0" noProof="0" dirty="0" smtClean="0"/>
              <a:t> us: look also at beginning of the instability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840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Synchrotron</a:t>
            </a:r>
            <a:r>
              <a:rPr lang="it-IT" dirty="0" smtClean="0"/>
              <a:t>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Telescope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65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36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9636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932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230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96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167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80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307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2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150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694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860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948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For</a:t>
            </a:r>
            <a:r>
              <a:rPr lang="en-US" baseline="0" noProof="0" dirty="0" smtClean="0"/>
              <a:t> us: look also at beginning of the instability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484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01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Giovanni R slide 31 USPAS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125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76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  <a:latin typeface="Arial"/>
              </a:rPr>
              <a:t>the </a:t>
            </a:r>
            <a:r>
              <a:rPr lang="it-IT" dirty="0" err="1" smtClean="0">
                <a:effectLst/>
                <a:latin typeface="Arial"/>
              </a:rPr>
              <a:t>interaction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between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electrons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becomes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important</a:t>
            </a:r>
            <a:r>
              <a:rPr lang="it-IT" dirty="0" smtClean="0">
                <a:effectLst/>
                <a:latin typeface="Arial"/>
              </a:rPr>
              <a:t> and the electron </a:t>
            </a:r>
            <a:r>
              <a:rPr lang="it-IT" dirty="0" err="1" smtClean="0">
                <a:effectLst/>
                <a:latin typeface="Arial"/>
              </a:rPr>
              <a:t>cloud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itself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repels</a:t>
            </a:r>
            <a:r>
              <a:rPr lang="it-IT" dirty="0" smtClean="0">
                <a:effectLst/>
                <a:latin typeface="Arial"/>
              </a:rPr>
              <a:t> the </a:t>
            </a:r>
            <a:r>
              <a:rPr lang="it-IT" dirty="0" err="1" smtClean="0">
                <a:effectLst/>
                <a:latin typeface="Arial"/>
              </a:rPr>
              <a:t>electrons</a:t>
            </a:r>
            <a:r>
              <a:rPr lang="it-IT" dirty="0" smtClean="0">
                <a:effectLst/>
                <a:latin typeface="Arial"/>
              </a:rPr>
              <a:t> </a:t>
            </a:r>
            <a:r>
              <a:rPr lang="it-IT" dirty="0" err="1" smtClean="0">
                <a:effectLst/>
                <a:latin typeface="Arial"/>
              </a:rPr>
              <a:t>coming</a:t>
            </a:r>
            <a:r>
              <a:rPr lang="it-IT" dirty="0" smtClean="0">
                <a:effectLst/>
                <a:latin typeface="Arial"/>
              </a:rPr>
              <a:t> from the </a:t>
            </a:r>
            <a:r>
              <a:rPr lang="it-IT" dirty="0" err="1" smtClean="0">
                <a:effectLst/>
                <a:latin typeface="Arial"/>
              </a:rPr>
              <a:t>wall</a:t>
            </a:r>
            <a:endParaRPr lang="it-IT" dirty="0" smtClean="0">
              <a:effectLst/>
              <a:latin typeface="Arial"/>
            </a:endParaRPr>
          </a:p>
          <a:p>
            <a:pPr marL="0" indent="0">
              <a:buFont typeface="Arial"/>
              <a:buNone/>
            </a:pP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Ballance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between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impacting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electrons</a:t>
            </a:r>
            <a:r>
              <a:rPr lang="it-IT" baseline="0" dirty="0" smtClean="0">
                <a:sym typeface="Wingdings"/>
              </a:rPr>
              <a:t> and </a:t>
            </a:r>
            <a:r>
              <a:rPr lang="it-IT" baseline="0" dirty="0" err="1" smtClean="0">
                <a:sym typeface="Wingdings"/>
              </a:rPr>
              <a:t>secondaries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is</a:t>
            </a:r>
            <a:r>
              <a:rPr lang="it-IT" baseline="0" dirty="0" smtClean="0">
                <a:sym typeface="Wingdings"/>
              </a:rPr>
              <a:t> </a:t>
            </a:r>
            <a:r>
              <a:rPr lang="it-IT" baseline="0" dirty="0" err="1" smtClean="0">
                <a:sym typeface="Wingdings"/>
              </a:rPr>
              <a:t>reached</a:t>
            </a:r>
            <a:r>
              <a:rPr lang="it-IT" baseline="0" dirty="0" smtClean="0">
                <a:sym typeface="Wingdings"/>
              </a:rPr>
              <a:t>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92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with the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sudden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deformation</a:t>
            </a:r>
            <a:r>
              <a:rPr lang="it-IT" baseline="0" dirty="0" smtClean="0"/>
              <a:t> of the e-</a:t>
            </a:r>
            <a:r>
              <a:rPr lang="it-IT" baseline="0" dirty="0" err="1" smtClean="0"/>
              <a:t>cloud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distribution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takes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place</a:t>
            </a:r>
            <a:r>
              <a:rPr lang="it-IT" baseline="0" dirty="0" smtClean="0"/>
              <a:t>. Ad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passes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through</a:t>
            </a:r>
            <a:r>
              <a:rPr lang="it-IT" baseline="0" dirty="0" smtClean="0"/>
              <a:t> the electron are </a:t>
            </a:r>
            <a:r>
              <a:rPr lang="it-IT" baseline="0" dirty="0" err="1" smtClean="0"/>
              <a:t>attracted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towards</a:t>
            </a:r>
            <a:r>
              <a:rPr lang="it-IT" baseline="0" dirty="0" smtClean="0"/>
              <a:t> the center of the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causing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pinch</a:t>
            </a:r>
            <a:r>
              <a:rPr lang="it-IT" baseline="0" dirty="0" smtClean="0"/>
              <a:t> of the e-</a:t>
            </a:r>
            <a:r>
              <a:rPr lang="it-IT" baseline="0" dirty="0" err="1" smtClean="0"/>
              <a:t>cloud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itselfs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Assuming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instant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enters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here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evident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several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pinches</a:t>
            </a:r>
            <a:r>
              <a:rPr lang="it-IT" baseline="0" dirty="0" smtClean="0"/>
              <a:t> ara </a:t>
            </a:r>
            <a:r>
              <a:rPr lang="it-IT" baseline="0" dirty="0" err="1" smtClean="0"/>
              <a:t>forming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around</a:t>
            </a:r>
            <a:r>
              <a:rPr lang="it-IT" baseline="0" dirty="0" smtClean="0"/>
              <a:t> the center of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moving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towards</a:t>
            </a:r>
            <a:r>
              <a:rPr lang="it-IT" baseline="0" dirty="0" smtClean="0"/>
              <a:t> the end.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07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with the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sudden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deformation</a:t>
            </a:r>
            <a:r>
              <a:rPr lang="it-IT" baseline="0" dirty="0" smtClean="0"/>
              <a:t> of the e-</a:t>
            </a:r>
            <a:r>
              <a:rPr lang="it-IT" baseline="0" dirty="0" err="1" smtClean="0"/>
              <a:t>cloud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distribution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takes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place</a:t>
            </a:r>
            <a:r>
              <a:rPr lang="it-IT" baseline="0" dirty="0" smtClean="0"/>
              <a:t>. Ad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passes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through</a:t>
            </a:r>
            <a:r>
              <a:rPr lang="it-IT" baseline="0" dirty="0" smtClean="0"/>
              <a:t> the electron are </a:t>
            </a:r>
            <a:r>
              <a:rPr lang="it-IT" baseline="0" dirty="0" err="1" smtClean="0"/>
              <a:t>attracted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towards</a:t>
            </a:r>
            <a:r>
              <a:rPr lang="it-IT" baseline="0" dirty="0" smtClean="0"/>
              <a:t> the center of the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causing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pinch</a:t>
            </a:r>
            <a:r>
              <a:rPr lang="it-IT" baseline="0" dirty="0" smtClean="0"/>
              <a:t> of the e-</a:t>
            </a:r>
            <a:r>
              <a:rPr lang="it-IT" baseline="0" dirty="0" err="1" smtClean="0"/>
              <a:t>cloud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itselfs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Assuming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instant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when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enters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ec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here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it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evident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several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pinches</a:t>
            </a:r>
            <a:r>
              <a:rPr lang="it-IT" baseline="0" dirty="0" smtClean="0"/>
              <a:t> ara </a:t>
            </a:r>
            <a:r>
              <a:rPr lang="it-IT" baseline="0" dirty="0" err="1" smtClean="0"/>
              <a:t>forming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around</a:t>
            </a:r>
            <a:r>
              <a:rPr lang="it-IT" baseline="0" dirty="0" smtClean="0"/>
              <a:t> the center of the </a:t>
            </a:r>
            <a:r>
              <a:rPr lang="it-IT" baseline="0" dirty="0" err="1" smtClean="0"/>
              <a:t>bunch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then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moving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towards</a:t>
            </a:r>
            <a:r>
              <a:rPr lang="it-IT" baseline="0" dirty="0" smtClean="0"/>
              <a:t> the end.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69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it-IT" dirty="0" smtClean="0"/>
              <a:t>To a </a:t>
            </a:r>
            <a:r>
              <a:rPr lang="it-IT" dirty="0" err="1" smtClean="0"/>
              <a:t>chieve</a:t>
            </a:r>
            <a:r>
              <a:rPr lang="it-IT" dirty="0" smtClean="0"/>
              <a:t> a </a:t>
            </a:r>
            <a:r>
              <a:rPr lang="it-IT" dirty="0" err="1" smtClean="0"/>
              <a:t>reasonable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computational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burdern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44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954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A4428-071C-564E-B294-5DC70E0080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98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690E9-5EAD-5940-A5D2-2066E05A9BC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9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93776" indent="-457200">
              <a:buFont typeface="Arial" panose="020B0604020202020204" pitchFamily="34" charset="0"/>
              <a:buChar char="■"/>
              <a:defRPr/>
            </a:lvl1pPr>
            <a:lvl2pPr marL="905256" indent="-457200">
              <a:buFont typeface="Wingdings" panose="05000000000000000000" pitchFamily="2" charset="2"/>
              <a:buChar char="Ø"/>
              <a:defRPr/>
            </a:lvl2pPr>
            <a:lvl3pPr marL="1092708" indent="-342900">
              <a:buFont typeface="Wingdings" panose="05000000000000000000" pitchFamily="2" charset="2"/>
              <a:buChar char="Ø"/>
              <a:defRPr/>
            </a:lvl3pPr>
            <a:lvl4pPr marL="1385316" indent="-342900">
              <a:buFont typeface="Arial" panose="020B0604020202020204" pitchFamily="34" charset="0"/>
              <a:buChar char="■"/>
              <a:defRPr/>
            </a:lvl4pPr>
            <a:lvl5pPr marL="1650492" indent="-342900">
              <a:buFont typeface="Arial" panose="020B0604020202020204" pitchFamily="34" charset="0"/>
              <a:buChar char="■"/>
              <a:defRPr/>
            </a:lvl5pPr>
          </a:lstStyle>
          <a:p>
            <a:pPr lvl="0" eaLnBrk="1" latinLnBrk="0" hangingPunct="1"/>
            <a:r>
              <a:rPr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lang="fr-CH" dirty="0" smtClean="0"/>
              <a:t>Deuxième niveau</a:t>
            </a:r>
          </a:p>
          <a:p>
            <a:pPr lvl="2" eaLnBrk="1" latinLnBrk="0" hangingPunct="1"/>
            <a:r>
              <a:rPr lang="fr-CH" dirty="0" smtClean="0"/>
              <a:t>Troisième niveau</a:t>
            </a:r>
          </a:p>
          <a:p>
            <a:pPr lvl="3" eaLnBrk="1" latinLnBrk="0" hangingPunct="1"/>
            <a:r>
              <a:rPr lang="fr-CH" dirty="0" smtClean="0"/>
              <a:t>Quatrième niveau</a:t>
            </a:r>
          </a:p>
          <a:p>
            <a:pPr lvl="4" eaLnBrk="1" latinLnBrk="0" hangingPunct="1"/>
            <a:r>
              <a:rPr lang="fr-CH" dirty="0" smtClean="0"/>
              <a:t>Cinquième niveau</a:t>
            </a:r>
            <a:endParaRPr kumimoji="0"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47656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54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ICFA mini-WORKSHOP, Benevento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1" r:id="rId3"/>
    <p:sldLayoutId id="2147483679" r:id="rId4"/>
    <p:sldLayoutId id="2147483667" r:id="rId5"/>
    <p:sldLayoutId id="2147483674" r:id="rId6"/>
    <p:sldLayoutId id="2147483682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accelconf.web.cern.ch/AccelConf/IPAC2015/papers/mopje051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34.emf"/><Relationship Id="rId7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hyperlink" Target="https://arxiv.org/pdf/1309.6494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hyperlink" Target="https://arxiv.org/pdf/1309.6494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370065" y="2181780"/>
            <a:ext cx="752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000" dirty="0" smtClean="0">
                <a:solidFill>
                  <a:srgbClr val="004078"/>
                </a:solidFill>
                <a:latin typeface="Calibri"/>
                <a:cs typeface="Calibri"/>
              </a:rPr>
              <a:t>How e-cloud in dipoles and quadrupoles can be source of transverse instability?</a:t>
            </a:r>
            <a:endParaRPr lang="en-GB" sz="3000" dirty="0">
              <a:solidFill>
                <a:srgbClr val="004078"/>
              </a:solidFill>
              <a:latin typeface="Calibri"/>
              <a:cs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70065" y="3128247"/>
            <a:ext cx="763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Calibri"/>
                <a:cs typeface="Calibri"/>
              </a:rPr>
              <a:t>A. </a:t>
            </a:r>
            <a:r>
              <a:rPr lang="en-US" dirty="0" smtClean="0">
                <a:solidFill>
                  <a:srgbClr val="4F81BD"/>
                </a:solidFill>
                <a:latin typeface="Calibri"/>
                <a:cs typeface="Calibri"/>
              </a:rPr>
              <a:t>Romano, K. Li, G</a:t>
            </a:r>
            <a:r>
              <a:rPr lang="en-US" dirty="0">
                <a:solidFill>
                  <a:srgbClr val="4F81BD"/>
                </a:solidFill>
                <a:latin typeface="Calibri"/>
                <a:cs typeface="Calibri"/>
              </a:rPr>
              <a:t>. </a:t>
            </a:r>
            <a:r>
              <a:rPr lang="en-US" dirty="0" smtClean="0">
                <a:solidFill>
                  <a:srgbClr val="4F81BD"/>
                </a:solidFill>
                <a:latin typeface="Calibri"/>
                <a:cs typeface="Calibri"/>
              </a:rPr>
              <a:t>Iadarola, G</a:t>
            </a:r>
            <a:r>
              <a:rPr lang="en-US" dirty="0">
                <a:solidFill>
                  <a:srgbClr val="4F81BD"/>
                </a:solidFill>
                <a:latin typeface="Calibri"/>
                <a:cs typeface="Calibri"/>
              </a:rPr>
              <a:t>. </a:t>
            </a:r>
            <a:r>
              <a:rPr lang="en-US" dirty="0" err="1" smtClean="0">
                <a:solidFill>
                  <a:srgbClr val="4F81BD"/>
                </a:solidFill>
                <a:latin typeface="Calibri"/>
                <a:cs typeface="Calibri"/>
              </a:rPr>
              <a:t>Rumolo</a:t>
            </a:r>
            <a:endParaRPr lang="en-GB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857" y="3757969"/>
            <a:ext cx="763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Many thanks to: G. </a:t>
            </a:r>
            <a:r>
              <a:rPr lang="en-US" dirty="0" err="1">
                <a:solidFill>
                  <a:schemeClr val="tx2"/>
                </a:solidFill>
                <a:latin typeface="Calibri"/>
                <a:cs typeface="Calibri"/>
              </a:rPr>
              <a:t>Arduini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, </a:t>
            </a:r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E. Belli, L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. Carver, D. </a:t>
            </a:r>
            <a:r>
              <a:rPr lang="en-US" dirty="0" err="1" smtClean="0">
                <a:solidFill>
                  <a:schemeClr val="tx2"/>
                </a:solidFill>
                <a:latin typeface="Calibri"/>
                <a:cs typeface="Calibri"/>
              </a:rPr>
              <a:t>Cesini</a:t>
            </a:r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, 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L. </a:t>
            </a:r>
            <a:r>
              <a:rPr lang="en-US" dirty="0" err="1" smtClean="0">
                <a:solidFill>
                  <a:schemeClr val="tx2"/>
                </a:solidFill>
                <a:latin typeface="Calibri"/>
                <a:cs typeface="Calibri"/>
              </a:rPr>
              <a:t>Mether</a:t>
            </a:r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, E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dirty="0" err="1" smtClean="0">
                <a:solidFill>
                  <a:schemeClr val="tx2"/>
                </a:solidFill>
                <a:latin typeface="Calibri"/>
                <a:cs typeface="Calibri"/>
              </a:rPr>
              <a:t>Mètral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 and the INFN-CNAF institute in Bologna </a:t>
            </a:r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  </a:t>
            </a:r>
            <a:endParaRPr lang="en-GB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ICFA mini-WORKSHOP, Benevento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61607" y="771357"/>
            <a:ext cx="7665556" cy="1821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Intra bunch motion has been studied for an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EC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density in dipoles of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9x10</a:t>
            </a:r>
            <a:r>
              <a:rPr lang="en-GB" sz="1600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e-/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GB" sz="1600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Different intra-bunch modes excited </a:t>
            </a:r>
          </a:p>
          <a:p>
            <a:pPr marL="7429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Mode 0-like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in the horizontal plane  </a:t>
            </a:r>
          </a:p>
          <a:p>
            <a:pPr marL="7429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Higher order modes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in the vertical plane </a:t>
            </a:r>
          </a:p>
          <a:p>
            <a:pPr marL="285750" lvl="1" indent="-285750">
              <a:spcBef>
                <a:spcPts val="1000"/>
              </a:spcBef>
              <a:buClr>
                <a:srgbClr val="0055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Further studies showed that an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ideal bunch-by-bunch transverse feedback system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(50 turns of damping time) can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detect and fully suppress only mode 0 like oscillations</a:t>
            </a:r>
            <a:endParaRPr lang="en-GB" sz="1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	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Intra-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bunch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modes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: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622852" y="675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8" name="Gruppo 7"/>
          <p:cNvGrpSpPr/>
          <p:nvPr/>
        </p:nvGrpSpPr>
        <p:grpSpPr>
          <a:xfrm>
            <a:off x="359543" y="2773756"/>
            <a:ext cx="8216820" cy="2875146"/>
            <a:chOff x="456728" y="2896525"/>
            <a:chExt cx="8216820" cy="2875146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19"/>
            <a:stretch/>
          </p:blipFill>
          <p:spPr>
            <a:xfrm>
              <a:off x="456728" y="3070159"/>
              <a:ext cx="4022507" cy="2538223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" t="53007" r="49423" b="1"/>
            <a:stretch/>
          </p:blipFill>
          <p:spPr>
            <a:xfrm>
              <a:off x="4465224" y="3123167"/>
              <a:ext cx="4208324" cy="2648504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1878505" y="2932700"/>
              <a:ext cx="1635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1650-1800</a:t>
              </a: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077293" y="2896525"/>
              <a:ext cx="1635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1650-1800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1511163" y="5603681"/>
            <a:ext cx="6908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1600" smtClean="0">
                <a:latin typeface="Calibri" charset="0"/>
                <a:ea typeface="Calibri" charset="0"/>
                <a:cs typeface="Calibri" charset="0"/>
              </a:rPr>
              <a:t>450 GeV, colour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code corresponds to different turns after instability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developing)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61607" y="771357"/>
            <a:ext cx="7665556" cy="1821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Intra bunch motion has been studied for an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EC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density in dipoles of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9x10</a:t>
            </a:r>
            <a:r>
              <a:rPr lang="en-GB" sz="1600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e-/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GB" sz="1600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Different intra-bunch modes excited </a:t>
            </a:r>
          </a:p>
          <a:p>
            <a:pPr marL="7429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Mode 0-like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in the horizontal plane  </a:t>
            </a:r>
          </a:p>
          <a:p>
            <a:pPr marL="7429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Higher order modes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in the vertical plane </a:t>
            </a:r>
          </a:p>
          <a:p>
            <a:pPr marL="285750" lvl="1" indent="-285750">
              <a:spcBef>
                <a:spcPts val="1000"/>
              </a:spcBef>
              <a:buClr>
                <a:srgbClr val="0055A0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Further studies showed that an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ideal bunch-by-bunch transverse feedback system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(50 turns of damping time) can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detect and fully suppress only mode 0 like oscillations</a:t>
            </a:r>
            <a:endParaRPr lang="en-GB" sz="1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	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Intra-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bunch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modes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: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622852" y="675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8" name="Gruppo 7"/>
          <p:cNvGrpSpPr/>
          <p:nvPr/>
        </p:nvGrpSpPr>
        <p:grpSpPr>
          <a:xfrm>
            <a:off x="359543" y="2773756"/>
            <a:ext cx="8216820" cy="2875146"/>
            <a:chOff x="456728" y="2896525"/>
            <a:chExt cx="8216820" cy="2875146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19"/>
            <a:stretch/>
          </p:blipFill>
          <p:spPr>
            <a:xfrm>
              <a:off x="456728" y="3070159"/>
              <a:ext cx="4022507" cy="2538223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" t="53007" r="49423" b="1"/>
            <a:stretch/>
          </p:blipFill>
          <p:spPr>
            <a:xfrm>
              <a:off x="4465224" y="3123167"/>
              <a:ext cx="4208324" cy="2648504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1878505" y="2932700"/>
              <a:ext cx="1635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1650-1800</a:t>
              </a: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077293" y="2896525"/>
              <a:ext cx="1635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1650-1800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916603" y="2654057"/>
            <a:ext cx="7755564" cy="14580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01600" dist="762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endParaRPr lang="en-GB" sz="1600" dirty="0"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algn="ctr">
              <a:lnSpc>
                <a:spcPct val="120000"/>
              </a:lnSpc>
              <a:buClr>
                <a:schemeClr val="tx2"/>
              </a:buClr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Comparing the instability threshold with the electron density at beam location estimated from build up simulations,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EC in dipoles is not expected to trigger instabilities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estimated e- density is below the threshold.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I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s this true for all beam conditions? (see next slides)</a:t>
            </a:r>
            <a:endParaRPr lang="en-GB" sz="1600" dirty="0" smtClean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algn="ctr">
              <a:lnSpc>
                <a:spcPct val="120000"/>
              </a:lnSpc>
              <a:buClr>
                <a:schemeClr val="tx2"/>
              </a:buClr>
            </a:pPr>
            <a:endParaRPr lang="en-GB" sz="1600" baseline="30000" dirty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511163" y="5603681"/>
            <a:ext cx="6908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1600" smtClean="0">
                <a:latin typeface="Calibri" charset="0"/>
                <a:ea typeface="Calibri" charset="0"/>
                <a:cs typeface="Calibri" charset="0"/>
              </a:rPr>
              <a:t>450 GeV, colour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code corresponds to different turns after instability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developing)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8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/>
        </p:nvSpPr>
        <p:spPr>
          <a:xfrm>
            <a:off x="198633" y="1630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EC observations </a:t>
            </a:r>
            <a:r>
              <a:rPr lang="en-GB" sz="3000" i="1" dirty="0" smtClean="0">
                <a:solidFill>
                  <a:srgbClr val="0055A0"/>
                </a:solidFill>
                <a:latin typeface="Calibri"/>
                <a:cs typeface="Calibri"/>
              </a:rPr>
              <a:t>vs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simulations</a:t>
            </a:r>
            <a:r>
              <a:rPr lang="en-GB" sz="3000" smtClean="0">
                <a:solidFill>
                  <a:srgbClr val="0055A0"/>
                </a:solidFill>
                <a:latin typeface="Calibri"/>
                <a:cs typeface="Calibri"/>
              </a:rPr>
              <a:t>: LHC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21" name="Gruppo 20"/>
          <p:cNvGrpSpPr>
            <a:grpSpLocks noChangeAspect="1"/>
          </p:cNvGrpSpPr>
          <p:nvPr/>
        </p:nvGrpSpPr>
        <p:grpSpPr>
          <a:xfrm>
            <a:off x="4204258" y="2824335"/>
            <a:ext cx="4734851" cy="3172194"/>
            <a:chOff x="457200" y="3148226"/>
            <a:chExt cx="4232547" cy="2835667"/>
          </a:xfrm>
        </p:grpSpPr>
        <p:pic>
          <p:nvPicPr>
            <p:cNvPr id="19" name="Immagine 18" descr="lumiWaterfall_CMS_496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148226"/>
              <a:ext cx="4232547" cy="2835667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1253624" y="5686060"/>
              <a:ext cx="907686" cy="285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60000"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Wingdings"/>
                </a:rPr>
                <a:t>X. Buffat</a:t>
              </a: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endParaRPr>
            </a:p>
          </p:txBody>
        </p:sp>
      </p:grpSp>
      <p:sp>
        <p:nvSpPr>
          <p:cNvPr id="25" name="Rectangle 12"/>
          <p:cNvSpPr/>
          <p:nvPr/>
        </p:nvSpPr>
        <p:spPr>
          <a:xfrm>
            <a:off x="746459" y="648634"/>
            <a:ext cx="79403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 mid-May 2016,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nstabilities were observed when the beams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were kept stably in collision at 6.5TeV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 most of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trains with trains of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72b,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spite of a significantly increased beam rigidity and large chromaticity and octupoles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endParaRPr lang="en-GB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Several bunches blew-up in the vertical plane few hours after the beginning of collisions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Affecting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the tail of the trains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EC in dipoles?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For bunch intensity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between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0.7e11 and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1.1e11 p/bunch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1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649143" y="2479252"/>
            <a:ext cx="3919356" cy="3543437"/>
            <a:chOff x="649143" y="2479252"/>
            <a:chExt cx="3919356" cy="3543437"/>
          </a:xfrm>
        </p:grpSpPr>
        <p:grpSp>
          <p:nvGrpSpPr>
            <p:cNvPr id="4" name="Gruppo 3"/>
            <p:cNvGrpSpPr/>
            <p:nvPr/>
          </p:nvGrpSpPr>
          <p:grpSpPr>
            <a:xfrm>
              <a:off x="649143" y="2479252"/>
              <a:ext cx="3919356" cy="3543437"/>
              <a:chOff x="2728219" y="1356527"/>
              <a:chExt cx="3919356" cy="3543437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5" t="33375" r="9071" b="5356"/>
              <a:stretch/>
            </p:blipFill>
            <p:spPr>
              <a:xfrm>
                <a:off x="2863581" y="1798723"/>
                <a:ext cx="3783994" cy="3101241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728219" y="1356527"/>
                <a:ext cx="25886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Beginning </a:t>
                </a:r>
              </a:p>
              <a:p>
                <a:pPr algn="ctr"/>
                <a:r>
                  <a:rPr lang="en-GB" sz="12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of collisions</a:t>
                </a:r>
                <a:endParaRPr lang="en-GB" sz="12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9" name="Connettore 2 8"/>
            <p:cNvCxnSpPr/>
            <p:nvPr/>
          </p:nvCxnSpPr>
          <p:spPr>
            <a:xfrm>
              <a:off x="1935760" y="4786271"/>
              <a:ext cx="558621" cy="82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5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>
            <a:grpSpLocks noChangeAspect="1"/>
          </p:cNvGrpSpPr>
          <p:nvPr/>
        </p:nvGrpSpPr>
        <p:grpSpPr>
          <a:xfrm>
            <a:off x="755375" y="3340029"/>
            <a:ext cx="7931425" cy="2619195"/>
            <a:chOff x="429444" y="654006"/>
            <a:chExt cx="8414289" cy="2778652"/>
          </a:xfrm>
        </p:grpSpPr>
        <p:grpSp>
          <p:nvGrpSpPr>
            <p:cNvPr id="3" name="Gruppo 2"/>
            <p:cNvGrpSpPr/>
            <p:nvPr/>
          </p:nvGrpSpPr>
          <p:grpSpPr>
            <a:xfrm>
              <a:off x="429444" y="862976"/>
              <a:ext cx="8414289" cy="2569682"/>
              <a:chOff x="614972" y="3157865"/>
              <a:chExt cx="8414289" cy="2569682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3" b="44791"/>
              <a:stretch/>
            </p:blipFill>
            <p:spPr>
              <a:xfrm>
                <a:off x="614972" y="3157865"/>
                <a:ext cx="3479109" cy="2569682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09"/>
              <a:stretch/>
            </p:blipFill>
            <p:spPr>
              <a:xfrm>
                <a:off x="4140891" y="3167828"/>
                <a:ext cx="3479109" cy="2548911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57" t="357" r="25631" b="89947"/>
              <a:stretch/>
            </p:blipFill>
            <p:spPr>
              <a:xfrm>
                <a:off x="7518911" y="3225590"/>
                <a:ext cx="1510350" cy="551768"/>
              </a:xfrm>
              <a:prstGeom prst="rect">
                <a:avLst/>
              </a:prstGeom>
            </p:spPr>
          </p:pic>
        </p:grpSp>
        <p:sp>
          <p:nvSpPr>
            <p:cNvPr id="11" name="CasellaDiTesto 39"/>
            <p:cNvSpPr txBox="1"/>
            <p:nvPr/>
          </p:nvSpPr>
          <p:spPr>
            <a:xfrm>
              <a:off x="4564229" y="677648"/>
              <a:ext cx="296375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6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Wingdings"/>
                </a:rPr>
                <a:t>0</a:t>
              </a:r>
              <a:r>
                <a:rPr lang="en-US" sz="1600" b="1" kern="0" noProof="0" dirty="0" smtClean="0">
                  <a:solidFill>
                    <a:srgbClr val="000000"/>
                  </a:solidFill>
                  <a:latin typeface="Calibri"/>
                  <a:cs typeface="Calibri"/>
                  <a:sym typeface="Wingdings"/>
                </a:rPr>
                <a:t>.7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Wingdings"/>
                </a:rPr>
                <a:t>e11 p/bunch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Wingdings"/>
              </a:endParaRPr>
            </a:p>
          </p:txBody>
        </p:sp>
        <p:sp>
          <p:nvSpPr>
            <p:cNvPr id="13" name="CasellaDiTesto 39"/>
            <p:cNvSpPr txBox="1"/>
            <p:nvPr/>
          </p:nvSpPr>
          <p:spPr>
            <a:xfrm>
              <a:off x="850026" y="654006"/>
              <a:ext cx="2963750" cy="3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algn="ctr" defTabSz="914400">
                <a:lnSpc>
                  <a:spcPct val="90000"/>
                </a:lnSpc>
                <a:buSzPct val="60000"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1.1e11 </a:t>
              </a:r>
              <a:r>
                <a:rPr lang="en-US" sz="1600" b="1" kern="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p/bunch</a:t>
              </a:r>
            </a:p>
          </p:txBody>
        </p:sp>
      </p:grpSp>
      <p:sp>
        <p:nvSpPr>
          <p:cNvPr id="14" name="Rectangle 12"/>
          <p:cNvSpPr/>
          <p:nvPr/>
        </p:nvSpPr>
        <p:spPr>
          <a:xfrm>
            <a:off x="755375" y="778833"/>
            <a:ext cx="7931425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Simulations performed using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realistic machine settings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nominal beam parameters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long simulation runs were performed to approach the timescale of the observed instabilities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(~2.5 s)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Studied effect of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beam intensity on the instability threshold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for various e- densities in the dipoles</a:t>
            </a:r>
          </a:p>
          <a:p>
            <a:pPr marL="1200150" lvl="2" indent="-285750">
              <a:spcBef>
                <a:spcPts val="500"/>
              </a:spcBef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Instability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threshold basically unchanged</a:t>
            </a:r>
            <a:endParaRPr lang="en-GB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2001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electron density of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5x10</a:t>
            </a:r>
            <a:r>
              <a:rPr lang="en-GB" sz="1600" baseline="30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e-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/m</a:t>
            </a:r>
            <a:r>
              <a:rPr lang="en-GB" sz="1600" baseline="30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in the central region of the dipoles is sufficient to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drive a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vertical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instability in both cases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angle 5"/>
          <p:cNvSpPr/>
          <p:nvPr/>
        </p:nvSpPr>
        <p:spPr>
          <a:xfrm>
            <a:off x="198633" y="1630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EC observations </a:t>
            </a:r>
            <a:r>
              <a:rPr lang="en-GB" sz="3000" i="1" dirty="0" smtClean="0">
                <a:solidFill>
                  <a:srgbClr val="0055A0"/>
                </a:solidFill>
                <a:latin typeface="Calibri"/>
                <a:cs typeface="Calibri"/>
              </a:rPr>
              <a:t>vs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simulations: 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7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2646324"/>
            <a:ext cx="3616009" cy="3323930"/>
          </a:xfrm>
          <a:prstGeom prst="rect">
            <a:avLst/>
          </a:prstGeom>
        </p:spPr>
      </p:pic>
      <p:sp>
        <p:nvSpPr>
          <p:cNvPr id="14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Estimating EC density from </a:t>
            </a:r>
            <a:r>
              <a:rPr lang="en-GB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PyECLOUD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: 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018258" y="809894"/>
            <a:ext cx="7454787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simulations we can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estimate the electron density profile in the dipoles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for different beam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intensities</a:t>
            </a:r>
          </a:p>
          <a:p>
            <a:pPr marL="742950" lvl="1" indent="-285750">
              <a:spcBef>
                <a:spcPts val="500"/>
              </a:spcBef>
              <a:buClr>
                <a:schemeClr val="tx1"/>
              </a:buClr>
              <a:buSzPct val="60000"/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When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bunch intensity decreases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,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central density increases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significantly</a:t>
            </a:r>
          </a:p>
          <a:p>
            <a:pPr marL="285750" lvl="0" indent="-285750">
              <a:spcBef>
                <a:spcPts val="1000"/>
              </a:spcBef>
              <a:buClr>
                <a:srgbClr val="0055A0"/>
              </a:buClr>
              <a:buFont typeface="Arial" charset="0"/>
              <a:buChar char="•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bunch intensities below than 1.1e11 ppb, the central density increases rapidly crossing the instability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threshold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390263" y="2949260"/>
            <a:ext cx="4199946" cy="3120075"/>
            <a:chOff x="4390263" y="3183071"/>
            <a:chExt cx="3803550" cy="295065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263" y="3183071"/>
              <a:ext cx="3803550" cy="2950659"/>
            </a:xfrm>
            <a:prstGeom prst="rect">
              <a:avLst/>
            </a:prstGeom>
          </p:spPr>
        </p:pic>
        <p:sp>
          <p:nvSpPr>
            <p:cNvPr id="20" name="Ovale 19"/>
            <p:cNvSpPr/>
            <p:nvPr/>
          </p:nvSpPr>
          <p:spPr>
            <a:xfrm>
              <a:off x="5774407" y="3722273"/>
              <a:ext cx="229698" cy="2566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5984456" y="3591647"/>
              <a:ext cx="6848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kern="0" dirty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0.7e11</a:t>
              </a:r>
              <a:endParaRPr lang="it-IT" sz="14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6239137" y="5019664"/>
              <a:ext cx="229698" cy="2566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375995" y="4724718"/>
              <a:ext cx="6848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kern="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1.1e11</a:t>
              </a:r>
              <a:endParaRPr lang="it-IT" sz="14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3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2646324"/>
            <a:ext cx="3616009" cy="3323930"/>
          </a:xfrm>
          <a:prstGeom prst="rect">
            <a:avLst/>
          </a:prstGeom>
        </p:spPr>
      </p:pic>
      <p:sp>
        <p:nvSpPr>
          <p:cNvPr id="14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Estimating EC density from </a:t>
            </a:r>
            <a:r>
              <a:rPr lang="en-GB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PyECLOUD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: 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018258" y="809894"/>
            <a:ext cx="7454787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simulations we can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estimate the electron density profile in the dipoles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for different beam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intensities</a:t>
            </a:r>
          </a:p>
          <a:p>
            <a:pPr marL="742950" lvl="1" indent="-285750">
              <a:spcBef>
                <a:spcPts val="500"/>
              </a:spcBef>
              <a:buClr>
                <a:schemeClr val="tx1"/>
              </a:buClr>
              <a:buSzPct val="60000"/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When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bunch intensity decreases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,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central density increases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significantly</a:t>
            </a:r>
          </a:p>
          <a:p>
            <a:pPr marL="285750" lvl="0" indent="-285750">
              <a:spcBef>
                <a:spcPts val="1000"/>
              </a:spcBef>
              <a:buClr>
                <a:srgbClr val="0055A0"/>
              </a:buClr>
              <a:buFont typeface="Arial" charset="0"/>
              <a:buChar char="•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bunch intensities below than 1.1e11 ppb, the central density increases rapidly crossing the instability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threshold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390263" y="2949260"/>
            <a:ext cx="4199946" cy="3120075"/>
            <a:chOff x="4390263" y="3183071"/>
            <a:chExt cx="3803550" cy="295065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263" y="3183071"/>
              <a:ext cx="3803550" cy="2950659"/>
            </a:xfrm>
            <a:prstGeom prst="rect">
              <a:avLst/>
            </a:prstGeom>
          </p:spPr>
        </p:pic>
        <p:sp>
          <p:nvSpPr>
            <p:cNvPr id="20" name="Ovale 19"/>
            <p:cNvSpPr/>
            <p:nvPr/>
          </p:nvSpPr>
          <p:spPr>
            <a:xfrm>
              <a:off x="5774407" y="3722273"/>
              <a:ext cx="229698" cy="2566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5984456" y="3591647"/>
              <a:ext cx="6848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kern="0" dirty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0.7e11</a:t>
              </a:r>
              <a:endParaRPr lang="it-IT" sz="14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2" name="Ovale 21"/>
            <p:cNvSpPr/>
            <p:nvPr/>
          </p:nvSpPr>
          <p:spPr>
            <a:xfrm>
              <a:off x="6239137" y="5019664"/>
              <a:ext cx="229698" cy="2566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375995" y="4724718"/>
              <a:ext cx="6848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kern="0" dirty="0" smtClean="0">
                  <a:solidFill>
                    <a:srgbClr val="FF0000"/>
                  </a:solidFill>
                  <a:latin typeface="Calibri"/>
                  <a:cs typeface="Calibri"/>
                  <a:sym typeface="Wingdings"/>
                </a:rPr>
                <a:t>1.1e11</a:t>
              </a:r>
              <a:endParaRPr lang="it-IT" sz="14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3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367047" y="2551725"/>
            <a:ext cx="8309355" cy="206210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01600" dist="762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12738" lvl="1" indent="-222250">
              <a:spcBef>
                <a:spcPts val="3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the present conditioning state of the LHC, the EC in dipoles is not expected to cause coherent instabilities. </a:t>
            </a:r>
          </a:p>
          <a:p>
            <a:pPr marL="312738" lvl="1" indent="-2222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However the situation changes significantly when the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bunch intensity decreases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1600" dirty="0" err="1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w.r.t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. the nominal parameters (due to the luminosity burn-off). </a:t>
            </a:r>
          </a:p>
          <a:p>
            <a:pPr marL="312738" lvl="1" indent="-2222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In this case the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 panose="05000000000000000000" pitchFamily="2" charset="2"/>
              </a:rPr>
              <a:t>e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lectron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density in the centre can be large enough to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drive the beam unstable even at 6.5 </a:t>
            </a:r>
            <a:r>
              <a:rPr lang="en-GB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TeV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in spite of the increased beam rigidity</a:t>
            </a:r>
            <a:endParaRPr lang="en-GB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12738" lvl="1" indent="-2222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endParaRPr lang="en-GB" sz="1600" dirty="0" smtClean="0"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49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instability: quadrupole magnets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03789" y="721844"/>
            <a:ext cx="7635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buSzPct val="100000"/>
              <a:buFont typeface="Arial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Due to electron trapping from magnetic field gradients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EC density at the beam location can be very high</a:t>
            </a:r>
          </a:p>
          <a:p>
            <a:pPr marL="571500" indent="-342900">
              <a:buSzPct val="100000"/>
              <a:buFont typeface="Arial"/>
              <a:buChar char="•"/>
              <a:defRPr/>
            </a:pPr>
            <a:endParaRPr lang="en-GB" sz="1600" dirty="0" smtClean="0">
              <a:latin typeface="Calibri"/>
              <a:cs typeface="Calibri"/>
              <a:sym typeface="Wingdings"/>
            </a:endParaRPr>
          </a:p>
          <a:p>
            <a:pPr marL="571500" indent="-342900">
              <a:buSzPct val="100000"/>
              <a:buFont typeface="Arial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The </a:t>
            </a:r>
            <a:r>
              <a:rPr lang="en-GB" sz="1600" dirty="0">
                <a:latin typeface="Calibri"/>
                <a:cs typeface="Calibri"/>
                <a:sym typeface="Wingdings"/>
              </a:rPr>
              <a:t>EC pinch dynamics in the quadrupoles can be very sensitive to the initial phase space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distribution again due </a:t>
            </a:r>
            <a:r>
              <a:rPr lang="en-GB" sz="1600" dirty="0">
                <a:latin typeface="Calibri"/>
                <a:cs typeface="Calibri"/>
                <a:sym typeface="Wingdings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trapping effects </a:t>
            </a:r>
            <a:endParaRPr lang="en-GB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indent="-342900">
              <a:buSzPct val="100000"/>
              <a:buFont typeface="Arial"/>
              <a:buChar char="•"/>
              <a:defRPr/>
            </a:pPr>
            <a:endParaRPr lang="en-GB" sz="16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lvl="1" indent="-342900">
              <a:buSzPct val="100000"/>
              <a:buFont typeface="Arial"/>
              <a:buChar char="•"/>
              <a:defRPr/>
            </a:pP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Unlike dipoles, in order to assess the threshold for the coherent instability, a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realistic initial distribution of electron in the quadrupoles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should be taken into account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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self-consistent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simulations</a:t>
            </a:r>
            <a:endParaRPr lang="en-GB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indent="-342900">
              <a:buSzPct val="100000"/>
              <a:buFont typeface="Arial"/>
              <a:buChar char="•"/>
              <a:defRPr/>
            </a:pPr>
            <a:endParaRPr lang="en-GB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2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15</a:t>
            </a:fld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2757941" y="3009127"/>
            <a:ext cx="3746521" cy="2892333"/>
            <a:chOff x="2856369" y="3043597"/>
            <a:chExt cx="4004740" cy="3031545"/>
          </a:xfrm>
        </p:grpSpPr>
        <p:pic>
          <p:nvPicPr>
            <p:cNvPr id="22" name="Immagine 8" descr="EC_distribution_inj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369" y="3109446"/>
              <a:ext cx="4004740" cy="2965696"/>
            </a:xfrm>
            <a:prstGeom prst="rect">
              <a:avLst/>
            </a:prstGeom>
          </p:spPr>
        </p:pic>
        <p:sp>
          <p:nvSpPr>
            <p:cNvPr id="2" name="Ovale 1"/>
            <p:cNvSpPr/>
            <p:nvPr/>
          </p:nvSpPr>
          <p:spPr>
            <a:xfrm>
              <a:off x="5954951" y="3043597"/>
              <a:ext cx="468341" cy="4079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519369" y="5901460"/>
            <a:ext cx="6370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hlinkClick r:id="rId4"/>
              </a:rPr>
              <a:t>G. </a:t>
            </a:r>
            <a:r>
              <a:rPr lang="en-GB" sz="1000" dirty="0" err="1" smtClean="0">
                <a:hlinkClick r:id="rId4"/>
              </a:rPr>
              <a:t>Iadarola</a:t>
            </a:r>
            <a:r>
              <a:rPr lang="en-GB" sz="1000" dirty="0" smtClean="0">
                <a:hlinkClick r:id="rId4"/>
              </a:rPr>
              <a:t> et al., “EFFECT OF ELECTRON CLOUD IN QUADRUPOLES ON BEAM INSTABILITY”, IPAC15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869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/>
          <a:stretch/>
        </p:blipFill>
        <p:spPr>
          <a:xfrm>
            <a:off x="496233" y="3463841"/>
            <a:ext cx="8533028" cy="2610810"/>
          </a:xfrm>
          <a:prstGeom prst="rect">
            <a:avLst/>
          </a:prstGeom>
        </p:spPr>
      </p:pic>
      <p:sp>
        <p:nvSpPr>
          <p:cNvPr id="21" name="Rectangle 12"/>
          <p:cNvSpPr/>
          <p:nvPr/>
        </p:nvSpPr>
        <p:spPr>
          <a:xfrm>
            <a:off x="921206" y="646598"/>
            <a:ext cx="7683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EC distribution taken from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buildup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simulation for an SEY=1.3</a:t>
            </a:r>
            <a:endParaRPr lang="en-GB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Nominal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beam parameter of an LHC bunch at injection energy (450GeV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Instability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observed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consistently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with the symmetry of the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EC dynamics</a:t>
            </a:r>
          </a:p>
        </p:txBody>
      </p:sp>
      <p:sp>
        <p:nvSpPr>
          <p:cNvPr id="13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Estimating the instability threshold: </a:t>
            </a:r>
            <a:r>
              <a:rPr lang="it-IT" sz="3000" dirty="0" smtClean="0">
                <a:solidFill>
                  <a:srgbClr val="0055A0"/>
                </a:solidFill>
                <a:latin typeface="Calibri"/>
                <a:cs typeface="Calibri"/>
              </a:rPr>
              <a:t>LHC </a:t>
            </a:r>
            <a:r>
              <a:rPr lang="it-IT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quadrupoles</a:t>
            </a:r>
            <a:endParaRPr lang="en-US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20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/>
          <a:stretch/>
        </p:blipFill>
        <p:spPr>
          <a:xfrm>
            <a:off x="496233" y="3463841"/>
            <a:ext cx="8533028" cy="2610810"/>
          </a:xfrm>
          <a:prstGeom prst="rect">
            <a:avLst/>
          </a:prstGeom>
        </p:spPr>
      </p:pic>
      <p:sp>
        <p:nvSpPr>
          <p:cNvPr id="21" name="Rectangle 12"/>
          <p:cNvSpPr/>
          <p:nvPr/>
        </p:nvSpPr>
        <p:spPr>
          <a:xfrm>
            <a:off x="921206" y="646598"/>
            <a:ext cx="7683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EC distribution taken from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buildup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simulation for an SEY=1.3</a:t>
            </a:r>
            <a:endParaRPr lang="en-GB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Nominal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beam parameter of an LHC bunch at injection energy (450GeV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Instability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observed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consistently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with the symmetry of the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EC dynamics</a:t>
            </a:r>
          </a:p>
          <a:p>
            <a:pPr marL="1200150" lvl="2" indent="-285750">
              <a:buClr>
                <a:schemeClr val="tx1"/>
              </a:buClr>
              <a:buSzPct val="60000"/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High order modes excited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cannot be damped by the transverse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feedback</a:t>
            </a:r>
          </a:p>
        </p:txBody>
      </p:sp>
      <p:sp>
        <p:nvSpPr>
          <p:cNvPr id="13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Estimating the instability threshold: </a:t>
            </a:r>
            <a:r>
              <a:rPr lang="it-IT" sz="3000" dirty="0" smtClean="0">
                <a:solidFill>
                  <a:srgbClr val="0055A0"/>
                </a:solidFill>
                <a:latin typeface="Calibri"/>
                <a:cs typeface="Calibri"/>
              </a:rPr>
              <a:t>LHC </a:t>
            </a:r>
            <a:r>
              <a:rPr lang="it-IT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quadrupoles</a:t>
            </a:r>
            <a:endParaRPr lang="en-US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771200" y="3514641"/>
            <a:ext cx="2981793" cy="2287478"/>
            <a:chOff x="1780953" y="3567223"/>
            <a:chExt cx="2981793" cy="2287478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" t="6661" r="49231" b="47663"/>
            <a:stretch/>
          </p:blipFill>
          <p:spPr>
            <a:xfrm>
              <a:off x="2054605" y="4204713"/>
              <a:ext cx="2708141" cy="1649988"/>
            </a:xfrm>
            <a:prstGeom prst="rect">
              <a:avLst/>
            </a:prstGeom>
            <a:ln w="28575">
              <a:solidFill>
                <a:srgbClr val="FFB460"/>
              </a:solidFill>
            </a:ln>
          </p:spPr>
        </p:pic>
        <p:sp>
          <p:nvSpPr>
            <p:cNvPr id="2" name="Rettangolo 1"/>
            <p:cNvSpPr/>
            <p:nvPr/>
          </p:nvSpPr>
          <p:spPr>
            <a:xfrm>
              <a:off x="1780953" y="3567223"/>
              <a:ext cx="90377" cy="2147777"/>
            </a:xfrm>
            <a:prstGeom prst="rect">
              <a:avLst/>
            </a:prstGeom>
            <a:solidFill>
              <a:srgbClr val="FFB460">
                <a:alpha val="4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Segnaposto piè di pagina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20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/>
          <p:cNvSpPr/>
          <p:nvPr/>
        </p:nvSpPr>
        <p:spPr>
          <a:xfrm>
            <a:off x="921206" y="646598"/>
            <a:ext cx="7683081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EC distribution taken from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 err="1">
                <a:latin typeface="Calibri" charset="0"/>
                <a:ea typeface="Calibri" charset="0"/>
                <a:cs typeface="Calibri" charset="0"/>
              </a:rPr>
              <a:t>buildup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 simulation for an SEY=1.3</a:t>
            </a:r>
            <a:endParaRPr lang="en-GB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Nominal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beam parameter of an LHC bunch at injection energy (450GeV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Instability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observed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consistently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with the symmetry of the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EC dynamics</a:t>
            </a:r>
          </a:p>
          <a:p>
            <a:pPr marL="1200150" lvl="2" indent="-285750">
              <a:buClr>
                <a:srgbClr val="0055A0"/>
              </a:buClr>
              <a:buSzPct val="60000"/>
              <a:buFont typeface="Wingdings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High order modes excited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cannot be damped by the transverse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feedback</a:t>
            </a:r>
            <a:endParaRPr lang="en-GB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Even if the quadrupoles cover only the 7% of the total LHC ring (dipoles ~65%),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EC in quadrupoles alone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could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drive the bunch unstable at injection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threshold below the realistic total length 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Instability fully suppressed when increasing the beam energy up to 6.5 </a:t>
            </a:r>
            <a:r>
              <a:rPr lang="en-GB" sz="16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TeV</a:t>
            </a:r>
            <a:endParaRPr lang="en-GB" sz="1600" dirty="0" smtClean="0"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ts val="5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Estimating the instability threshold: </a:t>
            </a:r>
            <a:r>
              <a:rPr lang="it-IT" sz="3000" dirty="0" smtClean="0">
                <a:solidFill>
                  <a:srgbClr val="0055A0"/>
                </a:solidFill>
                <a:latin typeface="Calibri"/>
                <a:cs typeface="Calibri"/>
              </a:rPr>
              <a:t>LHC </a:t>
            </a:r>
            <a:r>
              <a:rPr lang="it-IT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quadrupoles</a:t>
            </a:r>
            <a:endParaRPr lang="en-US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/>
          <a:stretch/>
        </p:blipFill>
        <p:spPr>
          <a:xfrm>
            <a:off x="496233" y="3463841"/>
            <a:ext cx="8533028" cy="261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3"/>
          <a:srcRect t="6889"/>
          <a:stretch/>
        </p:blipFill>
        <p:spPr>
          <a:xfrm>
            <a:off x="849308" y="3302000"/>
            <a:ext cx="7827977" cy="2108448"/>
          </a:xfrm>
          <a:prstGeom prst="rect">
            <a:avLst/>
          </a:prstGeom>
        </p:spPr>
      </p:pic>
      <p:sp>
        <p:nvSpPr>
          <p:cNvPr id="9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build-up</a:t>
            </a:r>
          </a:p>
        </p:txBody>
      </p:sp>
      <p:sp>
        <p:nvSpPr>
          <p:cNvPr id="14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30786" y="607468"/>
            <a:ext cx="849931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lnSpc>
                <a:spcPct val="150000"/>
              </a:lnSpc>
              <a:buSzPct val="100000"/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Primary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(seed) 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electrons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are generated 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inside beam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chamber (gas ionization, photoemission)</a:t>
            </a:r>
          </a:p>
          <a:p>
            <a:pPr marL="571500" indent="-342900">
              <a:lnSpc>
                <a:spcPct val="150000"/>
              </a:lnSpc>
              <a:buSzPct val="100000"/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Secondaries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are produced when seeds, accelerated by the beam, hit the chamber wall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indent="-342900">
              <a:spcBef>
                <a:spcPts val="1000"/>
              </a:spcBef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If the Secondary Electron Yield (SEY) of the surface is large enough, it can drive an avalanche electron production 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multipacting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regime</a:t>
            </a:r>
            <a:endParaRPr lang="en-US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9" t="52131" r="2867"/>
          <a:stretch/>
        </p:blipFill>
        <p:spPr>
          <a:xfrm>
            <a:off x="544859" y="3444454"/>
            <a:ext cx="3957230" cy="1718341"/>
          </a:xfrm>
          <a:prstGeom prst="rect">
            <a:avLst/>
          </a:prstGeom>
        </p:spPr>
      </p:pic>
      <p:grpSp>
        <p:nvGrpSpPr>
          <p:cNvPr id="85" name="Gruppo 84"/>
          <p:cNvGrpSpPr/>
          <p:nvPr/>
        </p:nvGrpSpPr>
        <p:grpSpPr>
          <a:xfrm>
            <a:off x="367047" y="2991096"/>
            <a:ext cx="925323" cy="452183"/>
            <a:chOff x="2274240" y="4014645"/>
            <a:chExt cx="925323" cy="452183"/>
          </a:xfrm>
        </p:grpSpPr>
        <p:sp>
          <p:nvSpPr>
            <p:cNvPr id="82" name="Rectangle 17"/>
            <p:cNvSpPr/>
            <p:nvPr/>
          </p:nvSpPr>
          <p:spPr>
            <a:xfrm>
              <a:off x="2319049" y="4014645"/>
              <a:ext cx="746716" cy="452183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2274240" y="4036058"/>
              <a:ext cx="925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Oct  [A]</a:t>
              </a:r>
            </a:p>
            <a:p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Chromaticity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2" name="Rectangle 5"/>
          <p:cNvSpPr/>
          <p:nvPr/>
        </p:nvSpPr>
        <p:spPr>
          <a:xfrm>
            <a:off x="198633" y="1630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EC observations </a:t>
            </a:r>
            <a:r>
              <a:rPr lang="en-GB" sz="3000" i="1" dirty="0">
                <a:solidFill>
                  <a:srgbClr val="0055A0"/>
                </a:solidFill>
                <a:latin typeface="Calibri"/>
                <a:cs typeface="Calibri"/>
              </a:rPr>
              <a:t>vs 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simulations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: LHC quadrupoles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" name="Rectangle 12"/>
          <p:cNvSpPr/>
          <p:nvPr/>
        </p:nvSpPr>
        <p:spPr>
          <a:xfrm>
            <a:off x="648482" y="700886"/>
            <a:ext cx="7914941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The LHC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operation with 25 beams can be very challenging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strong EC regime </a:t>
            </a:r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Strong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instability development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, leading to an emittance blow-up observed both in the </a:t>
            </a:r>
            <a:r>
              <a:rPr lang="en-GB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horizontal and vertical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plane at injection energy 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2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Large chromaticity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values, relatively high octupoles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current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and a fully functional feedback system were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needed to reach a satisfactory emittance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preservation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1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797447" y="3554757"/>
            <a:ext cx="379382" cy="1245300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3" name="Rectangle 16"/>
          <p:cNvSpPr/>
          <p:nvPr/>
        </p:nvSpPr>
        <p:spPr>
          <a:xfrm>
            <a:off x="1176830" y="3554757"/>
            <a:ext cx="266600" cy="1247975"/>
          </a:xfrm>
          <a:prstGeom prst="rect">
            <a:avLst/>
          </a:prstGeom>
          <a:solidFill>
            <a:srgbClr val="FFC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1443430" y="3554757"/>
            <a:ext cx="282040" cy="1245300"/>
          </a:xfrm>
          <a:prstGeom prst="rect">
            <a:avLst/>
          </a:prstGeom>
          <a:solidFill>
            <a:srgbClr val="00B05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8" name="Rectangle 18"/>
          <p:cNvSpPr/>
          <p:nvPr/>
        </p:nvSpPr>
        <p:spPr>
          <a:xfrm>
            <a:off x="1738723" y="3540166"/>
            <a:ext cx="266600" cy="1254951"/>
          </a:xfrm>
          <a:prstGeom prst="rect">
            <a:avLst/>
          </a:prstGeom>
          <a:solidFill>
            <a:srgbClr val="0070C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0" name="Rectangle 19"/>
          <p:cNvSpPr/>
          <p:nvPr/>
        </p:nvSpPr>
        <p:spPr>
          <a:xfrm>
            <a:off x="2012450" y="3540165"/>
            <a:ext cx="266601" cy="1254951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2" name="Rectangle 26"/>
          <p:cNvSpPr/>
          <p:nvPr/>
        </p:nvSpPr>
        <p:spPr>
          <a:xfrm>
            <a:off x="2396162" y="3553416"/>
            <a:ext cx="531682" cy="1254953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4" name="Rectangle 27"/>
          <p:cNvSpPr/>
          <p:nvPr/>
        </p:nvSpPr>
        <p:spPr>
          <a:xfrm>
            <a:off x="2924156" y="3553417"/>
            <a:ext cx="543500" cy="1254951"/>
          </a:xfrm>
          <a:prstGeom prst="rect">
            <a:avLst/>
          </a:prstGeom>
          <a:solidFill>
            <a:srgbClr val="FFC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7" name="Rectangle 17"/>
          <p:cNvSpPr/>
          <p:nvPr/>
        </p:nvSpPr>
        <p:spPr>
          <a:xfrm>
            <a:off x="3471464" y="3553417"/>
            <a:ext cx="583962" cy="1257494"/>
          </a:xfrm>
          <a:prstGeom prst="rect">
            <a:avLst/>
          </a:prstGeom>
          <a:solidFill>
            <a:srgbClr val="00B05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74" name="Gruppo 73"/>
          <p:cNvGrpSpPr/>
          <p:nvPr/>
        </p:nvGrpSpPr>
        <p:grpSpPr>
          <a:xfrm>
            <a:off x="1175204" y="2989535"/>
            <a:ext cx="413431" cy="453745"/>
            <a:chOff x="3082397" y="4013084"/>
            <a:chExt cx="413431" cy="453745"/>
          </a:xfrm>
        </p:grpSpPr>
        <p:sp>
          <p:nvSpPr>
            <p:cNvPr id="41" name="Rectangle 6"/>
            <p:cNvSpPr/>
            <p:nvPr/>
          </p:nvSpPr>
          <p:spPr>
            <a:xfrm>
              <a:off x="3082397" y="4013084"/>
              <a:ext cx="413431" cy="45374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6" name="CasellaDiTesto 65"/>
            <p:cNvSpPr txBox="1"/>
            <p:nvPr/>
          </p:nvSpPr>
          <p:spPr>
            <a:xfrm>
              <a:off x="3082397" y="4048943"/>
              <a:ext cx="4126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6.5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5/5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1486441" y="2989535"/>
            <a:ext cx="582842" cy="453745"/>
            <a:chOff x="3393634" y="4013084"/>
            <a:chExt cx="582842" cy="453745"/>
          </a:xfrm>
        </p:grpSpPr>
        <p:sp>
          <p:nvSpPr>
            <p:cNvPr id="43" name="Rectangle 16"/>
            <p:cNvSpPr/>
            <p:nvPr/>
          </p:nvSpPr>
          <p:spPr>
            <a:xfrm>
              <a:off x="3495051" y="4013084"/>
              <a:ext cx="381821" cy="45374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3393634" y="405790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5/5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1865135" y="2989535"/>
            <a:ext cx="582842" cy="453745"/>
            <a:chOff x="3772328" y="4013084"/>
            <a:chExt cx="582842" cy="453745"/>
          </a:xfrm>
        </p:grpSpPr>
        <p:sp>
          <p:nvSpPr>
            <p:cNvPr id="44" name="Rectangle 17"/>
            <p:cNvSpPr/>
            <p:nvPr/>
          </p:nvSpPr>
          <p:spPr>
            <a:xfrm>
              <a:off x="3876849" y="4013084"/>
              <a:ext cx="426506" cy="45374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3772328" y="405824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10/10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2290868" y="2989535"/>
            <a:ext cx="582842" cy="453745"/>
            <a:chOff x="4198061" y="4013084"/>
            <a:chExt cx="582842" cy="453745"/>
          </a:xfrm>
        </p:grpSpPr>
        <p:sp>
          <p:nvSpPr>
            <p:cNvPr id="45" name="Rectangle 18"/>
            <p:cNvSpPr/>
            <p:nvPr/>
          </p:nvSpPr>
          <p:spPr>
            <a:xfrm>
              <a:off x="4305181" y="4013084"/>
              <a:ext cx="400568" cy="45374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4198061" y="405790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0" name="Gruppo 79"/>
          <p:cNvGrpSpPr/>
          <p:nvPr/>
        </p:nvGrpSpPr>
        <p:grpSpPr>
          <a:xfrm>
            <a:off x="2698780" y="2989535"/>
            <a:ext cx="582842" cy="453746"/>
            <a:chOff x="4605973" y="4013084"/>
            <a:chExt cx="582842" cy="453746"/>
          </a:xfrm>
        </p:grpSpPr>
        <p:sp>
          <p:nvSpPr>
            <p:cNvPr id="46" name="Rectangle 19"/>
            <p:cNvSpPr/>
            <p:nvPr/>
          </p:nvSpPr>
          <p:spPr>
            <a:xfrm>
              <a:off x="4705726" y="4013084"/>
              <a:ext cx="425756" cy="453746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4605973" y="405424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26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3127637" y="2989534"/>
            <a:ext cx="582842" cy="453745"/>
            <a:chOff x="5034830" y="4013083"/>
            <a:chExt cx="582842" cy="453745"/>
          </a:xfrm>
        </p:grpSpPr>
        <p:sp>
          <p:nvSpPr>
            <p:cNvPr id="47" name="Rectangle 6"/>
            <p:cNvSpPr/>
            <p:nvPr/>
          </p:nvSpPr>
          <p:spPr>
            <a:xfrm>
              <a:off x="5131482" y="4013083"/>
              <a:ext cx="391997" cy="45374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034830" y="405058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3527634" y="2990195"/>
            <a:ext cx="582842" cy="453745"/>
            <a:chOff x="5434827" y="4013744"/>
            <a:chExt cx="582842" cy="453745"/>
          </a:xfrm>
        </p:grpSpPr>
        <p:sp>
          <p:nvSpPr>
            <p:cNvPr id="48" name="Rectangle 16"/>
            <p:cNvSpPr/>
            <p:nvPr/>
          </p:nvSpPr>
          <p:spPr>
            <a:xfrm>
              <a:off x="5521607" y="4013744"/>
              <a:ext cx="412025" cy="45374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5434827" y="4037963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10/15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3924191" y="2991096"/>
            <a:ext cx="582842" cy="447419"/>
            <a:chOff x="5831384" y="4014645"/>
            <a:chExt cx="582842" cy="447419"/>
          </a:xfrm>
        </p:grpSpPr>
        <p:sp>
          <p:nvSpPr>
            <p:cNvPr id="49" name="Rectangle 17"/>
            <p:cNvSpPr/>
            <p:nvPr/>
          </p:nvSpPr>
          <p:spPr>
            <a:xfrm>
              <a:off x="5933602" y="4014645"/>
              <a:ext cx="426506" cy="447419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5831384" y="4037963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0/15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64" name="Rectangle 12"/>
          <p:cNvSpPr/>
          <p:nvPr/>
        </p:nvSpPr>
        <p:spPr>
          <a:xfrm>
            <a:off x="723394" y="5040424"/>
            <a:ext cx="3594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(Similar behavior in the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horizontal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plane 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5" name="Rectangle 12"/>
          <p:cNvSpPr/>
          <p:nvPr/>
        </p:nvSpPr>
        <p:spPr>
          <a:xfrm>
            <a:off x="508473" y="2525973"/>
            <a:ext cx="386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Bunch-by bunch emittance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measurements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039234" y="2521587"/>
            <a:ext cx="3940454" cy="3466440"/>
            <a:chOff x="5039234" y="2521587"/>
            <a:chExt cx="3940454" cy="3466440"/>
          </a:xfrm>
        </p:grpSpPr>
        <p:grpSp>
          <p:nvGrpSpPr>
            <p:cNvPr id="3" name="Gruppo 2"/>
            <p:cNvGrpSpPr/>
            <p:nvPr/>
          </p:nvGrpSpPr>
          <p:grpSpPr>
            <a:xfrm>
              <a:off x="5134060" y="3378900"/>
              <a:ext cx="3788651" cy="2609127"/>
              <a:chOff x="5093191" y="1947244"/>
              <a:chExt cx="3788651" cy="2609127"/>
            </a:xfrm>
          </p:grpSpPr>
          <p:pic>
            <p:nvPicPr>
              <p:cNvPr id="55" name="Immagine 5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55" t="54564" r="10615"/>
              <a:stretch/>
            </p:blipFill>
            <p:spPr>
              <a:xfrm>
                <a:off x="5093191" y="1947244"/>
                <a:ext cx="3266970" cy="2609127"/>
              </a:xfrm>
              <a:prstGeom prst="rect">
                <a:avLst/>
              </a:prstGeom>
            </p:spPr>
          </p:pic>
          <p:pic>
            <p:nvPicPr>
              <p:cNvPr id="56" name="Immagine 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170" t="5926" r="1563" b="49402"/>
              <a:stretch/>
            </p:blipFill>
            <p:spPr>
              <a:xfrm>
                <a:off x="8185376" y="1947244"/>
                <a:ext cx="696466" cy="2233338"/>
              </a:xfrm>
              <a:prstGeom prst="rect">
                <a:avLst/>
              </a:prstGeom>
            </p:spPr>
          </p:pic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34" y="2886972"/>
              <a:ext cx="3940454" cy="571672"/>
            </a:xfrm>
            <a:prstGeom prst="rect">
              <a:avLst/>
            </a:prstGeom>
          </p:spPr>
        </p:pic>
        <p:sp>
          <p:nvSpPr>
            <p:cNvPr id="83" name="Rectangle 12"/>
            <p:cNvSpPr/>
            <p:nvPr/>
          </p:nvSpPr>
          <p:spPr>
            <a:xfrm>
              <a:off x="5039234" y="2521587"/>
              <a:ext cx="38604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Simulation</a:t>
              </a:r>
              <a:r>
                <a:rPr lang="en-US" sz="160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 studies </a:t>
              </a:r>
              <a:endPara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7" name="Rettangolo 96"/>
          <p:cNvSpPr/>
          <p:nvPr/>
        </p:nvSpPr>
        <p:spPr>
          <a:xfrm>
            <a:off x="1011390" y="5437235"/>
            <a:ext cx="31090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Who brings in this instability?</a:t>
            </a:r>
            <a:endParaRPr lang="en-GB" sz="1600" dirty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6949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6" grpId="0" animBg="1"/>
      <p:bldP spid="28" grpId="0" animBg="1"/>
      <p:bldP spid="30" grpId="0" animBg="1"/>
      <p:bldP spid="30" grpId="1" animBg="1"/>
      <p:bldP spid="32" grpId="0" animBg="1"/>
      <p:bldP spid="34" grpId="0" animBg="1"/>
      <p:bldP spid="37" grpId="0" animBg="1"/>
      <p:bldP spid="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9" t="52131" r="2867"/>
          <a:stretch/>
        </p:blipFill>
        <p:spPr>
          <a:xfrm>
            <a:off x="544859" y="3444454"/>
            <a:ext cx="3957230" cy="1718341"/>
          </a:xfrm>
          <a:prstGeom prst="rect">
            <a:avLst/>
          </a:prstGeom>
        </p:spPr>
      </p:pic>
      <p:grpSp>
        <p:nvGrpSpPr>
          <p:cNvPr id="85" name="Gruppo 84"/>
          <p:cNvGrpSpPr/>
          <p:nvPr/>
        </p:nvGrpSpPr>
        <p:grpSpPr>
          <a:xfrm>
            <a:off x="367047" y="2991096"/>
            <a:ext cx="925323" cy="452183"/>
            <a:chOff x="2274240" y="4014645"/>
            <a:chExt cx="925323" cy="452183"/>
          </a:xfrm>
        </p:grpSpPr>
        <p:sp>
          <p:nvSpPr>
            <p:cNvPr id="82" name="Rectangle 17"/>
            <p:cNvSpPr/>
            <p:nvPr/>
          </p:nvSpPr>
          <p:spPr>
            <a:xfrm>
              <a:off x="2319049" y="4014645"/>
              <a:ext cx="746716" cy="452183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2274240" y="4036058"/>
              <a:ext cx="925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Oct  [A]</a:t>
              </a:r>
            </a:p>
            <a:p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Chromaticity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2" name="Rectangle 5"/>
          <p:cNvSpPr/>
          <p:nvPr/>
        </p:nvSpPr>
        <p:spPr>
          <a:xfrm>
            <a:off x="198633" y="1630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EC observations </a:t>
            </a:r>
            <a:r>
              <a:rPr lang="en-GB" sz="3000" i="1" dirty="0">
                <a:solidFill>
                  <a:srgbClr val="0055A0"/>
                </a:solidFill>
                <a:latin typeface="Calibri"/>
                <a:cs typeface="Calibri"/>
              </a:rPr>
              <a:t>vs 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simulations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: LHC quadrupoles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" name="Rectangle 12"/>
          <p:cNvSpPr/>
          <p:nvPr/>
        </p:nvSpPr>
        <p:spPr>
          <a:xfrm>
            <a:off x="648482" y="700886"/>
            <a:ext cx="7914941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The LHC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operation with 25 beams can be very challenging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strong EC regime </a:t>
            </a:r>
          </a:p>
          <a:p>
            <a:pPr marL="742950" lvl="1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Strong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instability development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, leading to an emittance blow-up observed both in the </a:t>
            </a:r>
            <a:r>
              <a:rPr lang="en-GB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horizontal and vertical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plane at injection energy 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2" indent="-285750">
              <a:spcBef>
                <a:spcPts val="1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Large chromaticity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values, relatively high octupoles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current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and a fully functional feedback system were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needed to reach a satisfactory emittance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preservation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1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797447" y="3554757"/>
            <a:ext cx="379382" cy="1245300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3" name="Rectangle 16"/>
          <p:cNvSpPr/>
          <p:nvPr/>
        </p:nvSpPr>
        <p:spPr>
          <a:xfrm>
            <a:off x="1176830" y="3554757"/>
            <a:ext cx="266600" cy="1247975"/>
          </a:xfrm>
          <a:prstGeom prst="rect">
            <a:avLst/>
          </a:prstGeom>
          <a:solidFill>
            <a:srgbClr val="FFC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1443430" y="3554757"/>
            <a:ext cx="282040" cy="1245300"/>
          </a:xfrm>
          <a:prstGeom prst="rect">
            <a:avLst/>
          </a:prstGeom>
          <a:solidFill>
            <a:srgbClr val="00B05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28" name="Rectangle 18"/>
          <p:cNvSpPr/>
          <p:nvPr/>
        </p:nvSpPr>
        <p:spPr>
          <a:xfrm>
            <a:off x="1738723" y="3540166"/>
            <a:ext cx="266600" cy="1254951"/>
          </a:xfrm>
          <a:prstGeom prst="rect">
            <a:avLst/>
          </a:prstGeom>
          <a:solidFill>
            <a:srgbClr val="0070C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0" name="Rectangle 19"/>
          <p:cNvSpPr/>
          <p:nvPr/>
        </p:nvSpPr>
        <p:spPr>
          <a:xfrm>
            <a:off x="2012450" y="3540165"/>
            <a:ext cx="266601" cy="1254951"/>
          </a:xfrm>
          <a:prstGeom prst="rect">
            <a:avLst/>
          </a:prstGeom>
          <a:solidFill>
            <a:srgbClr val="7030A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2" name="Rectangle 26"/>
          <p:cNvSpPr/>
          <p:nvPr/>
        </p:nvSpPr>
        <p:spPr>
          <a:xfrm>
            <a:off x="2396162" y="3553416"/>
            <a:ext cx="531682" cy="1254953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4" name="Rectangle 27"/>
          <p:cNvSpPr/>
          <p:nvPr/>
        </p:nvSpPr>
        <p:spPr>
          <a:xfrm>
            <a:off x="2924156" y="3553417"/>
            <a:ext cx="543500" cy="1254951"/>
          </a:xfrm>
          <a:prstGeom prst="rect">
            <a:avLst/>
          </a:prstGeom>
          <a:solidFill>
            <a:srgbClr val="FFC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37" name="Rectangle 17"/>
          <p:cNvSpPr/>
          <p:nvPr/>
        </p:nvSpPr>
        <p:spPr>
          <a:xfrm>
            <a:off x="3471464" y="3553417"/>
            <a:ext cx="583962" cy="1257494"/>
          </a:xfrm>
          <a:prstGeom prst="rect">
            <a:avLst/>
          </a:prstGeom>
          <a:solidFill>
            <a:srgbClr val="00B05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74" name="Gruppo 73"/>
          <p:cNvGrpSpPr/>
          <p:nvPr/>
        </p:nvGrpSpPr>
        <p:grpSpPr>
          <a:xfrm>
            <a:off x="1175204" y="2989535"/>
            <a:ext cx="413431" cy="453745"/>
            <a:chOff x="3082397" y="4013084"/>
            <a:chExt cx="413431" cy="453745"/>
          </a:xfrm>
        </p:grpSpPr>
        <p:sp>
          <p:nvSpPr>
            <p:cNvPr id="41" name="Rectangle 6"/>
            <p:cNvSpPr/>
            <p:nvPr/>
          </p:nvSpPr>
          <p:spPr>
            <a:xfrm>
              <a:off x="3082397" y="4013084"/>
              <a:ext cx="413431" cy="45374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6" name="CasellaDiTesto 65"/>
            <p:cNvSpPr txBox="1"/>
            <p:nvPr/>
          </p:nvSpPr>
          <p:spPr>
            <a:xfrm>
              <a:off x="3082397" y="4048943"/>
              <a:ext cx="4126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6.5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5/5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>
            <a:off x="1486441" y="2989535"/>
            <a:ext cx="582842" cy="453745"/>
            <a:chOff x="3393634" y="4013084"/>
            <a:chExt cx="582842" cy="453745"/>
          </a:xfrm>
        </p:grpSpPr>
        <p:sp>
          <p:nvSpPr>
            <p:cNvPr id="43" name="Rectangle 16"/>
            <p:cNvSpPr/>
            <p:nvPr/>
          </p:nvSpPr>
          <p:spPr>
            <a:xfrm>
              <a:off x="3495051" y="4013084"/>
              <a:ext cx="381821" cy="45374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3393634" y="405790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5/5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1865135" y="2989535"/>
            <a:ext cx="582842" cy="453745"/>
            <a:chOff x="3772328" y="4013084"/>
            <a:chExt cx="582842" cy="453745"/>
          </a:xfrm>
        </p:grpSpPr>
        <p:sp>
          <p:nvSpPr>
            <p:cNvPr id="44" name="Rectangle 17"/>
            <p:cNvSpPr/>
            <p:nvPr/>
          </p:nvSpPr>
          <p:spPr>
            <a:xfrm>
              <a:off x="3876849" y="4013084"/>
              <a:ext cx="426506" cy="45374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3772328" y="405824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10/10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2290868" y="2989535"/>
            <a:ext cx="582842" cy="453745"/>
            <a:chOff x="4198061" y="4013084"/>
            <a:chExt cx="582842" cy="453745"/>
          </a:xfrm>
        </p:grpSpPr>
        <p:sp>
          <p:nvSpPr>
            <p:cNvPr id="45" name="Rectangle 18"/>
            <p:cNvSpPr/>
            <p:nvPr/>
          </p:nvSpPr>
          <p:spPr>
            <a:xfrm>
              <a:off x="4305181" y="4013084"/>
              <a:ext cx="400568" cy="45374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4198061" y="405790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13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80" name="Gruppo 79"/>
          <p:cNvGrpSpPr/>
          <p:nvPr/>
        </p:nvGrpSpPr>
        <p:grpSpPr>
          <a:xfrm>
            <a:off x="2698780" y="2989535"/>
            <a:ext cx="582842" cy="453746"/>
            <a:chOff x="4605973" y="4013084"/>
            <a:chExt cx="582842" cy="453746"/>
          </a:xfrm>
        </p:grpSpPr>
        <p:sp>
          <p:nvSpPr>
            <p:cNvPr id="46" name="Rectangle 19"/>
            <p:cNvSpPr/>
            <p:nvPr/>
          </p:nvSpPr>
          <p:spPr>
            <a:xfrm>
              <a:off x="4705726" y="4013084"/>
              <a:ext cx="425756" cy="453746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4605973" y="405424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26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9" name="Gruppo 78"/>
          <p:cNvGrpSpPr/>
          <p:nvPr/>
        </p:nvGrpSpPr>
        <p:grpSpPr>
          <a:xfrm>
            <a:off x="3127637" y="2989534"/>
            <a:ext cx="582842" cy="453745"/>
            <a:chOff x="5034830" y="4013083"/>
            <a:chExt cx="582842" cy="453745"/>
          </a:xfrm>
        </p:grpSpPr>
        <p:sp>
          <p:nvSpPr>
            <p:cNvPr id="47" name="Rectangle 6"/>
            <p:cNvSpPr/>
            <p:nvPr/>
          </p:nvSpPr>
          <p:spPr>
            <a:xfrm>
              <a:off x="5131482" y="4013083"/>
              <a:ext cx="391997" cy="45374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034830" y="4050588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15/15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3527634" y="2990195"/>
            <a:ext cx="582842" cy="453745"/>
            <a:chOff x="5434827" y="4013744"/>
            <a:chExt cx="582842" cy="453745"/>
          </a:xfrm>
        </p:grpSpPr>
        <p:sp>
          <p:nvSpPr>
            <p:cNvPr id="48" name="Rectangle 16"/>
            <p:cNvSpPr/>
            <p:nvPr/>
          </p:nvSpPr>
          <p:spPr>
            <a:xfrm>
              <a:off x="5521607" y="4013744"/>
              <a:ext cx="412025" cy="45374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5434827" y="4037963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10/15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3924191" y="2991096"/>
            <a:ext cx="582842" cy="447419"/>
            <a:chOff x="5831384" y="4014645"/>
            <a:chExt cx="582842" cy="447419"/>
          </a:xfrm>
        </p:grpSpPr>
        <p:sp>
          <p:nvSpPr>
            <p:cNvPr id="49" name="Rectangle 17"/>
            <p:cNvSpPr/>
            <p:nvPr/>
          </p:nvSpPr>
          <p:spPr>
            <a:xfrm>
              <a:off x="5933602" y="4014645"/>
              <a:ext cx="426506" cy="447419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5831384" y="4037963"/>
              <a:ext cx="58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52</a:t>
              </a:r>
            </a:p>
            <a:p>
              <a:pPr algn="ctr"/>
              <a:r>
                <a:rPr lang="en-GB" sz="1000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  <a:r>
                <a:rPr lang="en-GB" sz="10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0/15</a:t>
              </a:r>
              <a:endParaRPr lang="en-GB" sz="1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134060" y="3378900"/>
            <a:ext cx="3788651" cy="2609127"/>
            <a:chOff x="5093191" y="1947244"/>
            <a:chExt cx="3788651" cy="2609127"/>
          </a:xfrm>
        </p:grpSpPr>
        <p:pic>
          <p:nvPicPr>
            <p:cNvPr id="55" name="Immagine 5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5" t="54564" r="10615"/>
            <a:stretch/>
          </p:blipFill>
          <p:spPr>
            <a:xfrm>
              <a:off x="5093191" y="1947244"/>
              <a:ext cx="3266970" cy="2609127"/>
            </a:xfrm>
            <a:prstGeom prst="rect">
              <a:avLst/>
            </a:prstGeom>
          </p:spPr>
        </p:pic>
        <p:pic>
          <p:nvPicPr>
            <p:cNvPr id="56" name="Immagin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70" t="5926" r="1563" b="49402"/>
            <a:stretch/>
          </p:blipFill>
          <p:spPr>
            <a:xfrm>
              <a:off x="8185376" y="1947244"/>
              <a:ext cx="696466" cy="2233338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34" y="2886972"/>
            <a:ext cx="3940454" cy="571672"/>
          </a:xfrm>
          <a:prstGeom prst="rect">
            <a:avLst/>
          </a:prstGeom>
        </p:spPr>
      </p:pic>
      <p:sp>
        <p:nvSpPr>
          <p:cNvPr id="64" name="Rectangle 12"/>
          <p:cNvSpPr/>
          <p:nvPr/>
        </p:nvSpPr>
        <p:spPr>
          <a:xfrm>
            <a:off x="723394" y="5040424"/>
            <a:ext cx="3594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(Similar behavior in the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horizontal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plane 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5" name="Rectangle 12"/>
          <p:cNvSpPr/>
          <p:nvPr/>
        </p:nvSpPr>
        <p:spPr>
          <a:xfrm>
            <a:off x="508473" y="2525973"/>
            <a:ext cx="386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Bunch-by bunch emittance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measurements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3" name="Rectangle 12"/>
          <p:cNvSpPr/>
          <p:nvPr/>
        </p:nvSpPr>
        <p:spPr>
          <a:xfrm>
            <a:off x="5039234" y="2521587"/>
            <a:ext cx="3860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Simulation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studies 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7" name="Rettangolo 96"/>
          <p:cNvSpPr/>
          <p:nvPr/>
        </p:nvSpPr>
        <p:spPr>
          <a:xfrm>
            <a:off x="1011390" y="5437235"/>
            <a:ext cx="31090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Who brings in this instability?</a:t>
            </a:r>
            <a:endParaRPr lang="en-GB" sz="1600" dirty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912040" y="2331281"/>
            <a:ext cx="7103407" cy="11067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101600" dist="762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buClr>
                <a:schemeClr val="tx2"/>
              </a:buClr>
            </a:pPr>
            <a:endParaRPr lang="en-GB" sz="1600" dirty="0" smtClean="0">
              <a:latin typeface="Calibri"/>
              <a:cs typeface="Arial" panose="020B0604020202020204" pitchFamily="34" charset="0"/>
              <a:sym typeface="Wingdings"/>
            </a:endParaRPr>
          </a:p>
          <a:p>
            <a:pPr marL="0" lvl="1" algn="ctr">
              <a:buClr>
                <a:schemeClr val="tx2"/>
              </a:buClr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In absence (or low) chromaticity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and octupoles settings, the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quadrupoles alone are able to drive instabilities at injection</a:t>
            </a:r>
          </a:p>
          <a:p>
            <a:pPr marL="312738" lvl="1" indent="-2222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endParaRPr lang="en-GB" sz="1600" dirty="0" smtClean="0"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0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</a:t>
            </a:r>
            <a:r>
              <a:rPr lang="en-GB" i="1" smtClean="0"/>
              <a:t>et al.</a:t>
            </a:r>
            <a:endParaRPr lang="en-US" dirty="0"/>
          </a:p>
        </p:txBody>
      </p:sp>
      <p:sp>
        <p:nvSpPr>
          <p:cNvPr id="13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Conclusion</a:t>
            </a:r>
          </a:p>
        </p:txBody>
      </p:sp>
      <p:sp>
        <p:nvSpPr>
          <p:cNvPr id="8" name="Rectangle 12"/>
          <p:cNvSpPr/>
          <p:nvPr/>
        </p:nvSpPr>
        <p:spPr>
          <a:xfrm>
            <a:off x="848907" y="902634"/>
            <a:ext cx="749499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Electron cloud build-up in particle accelerators could pose important challenges to the machine operation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coherent instabilities, emittance growth, beam losses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endParaRPr lang="en-GB" sz="1600" dirty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EC induced instability in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dipoles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Simulations can be initialised with a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uniform initial electron density at the beam location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good approximation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At LHC, the EC in dipoles is not expected to trigger vertical instability both at injection and flattop energy  estimated density below the instability threshold</a:t>
            </a:r>
          </a:p>
          <a:p>
            <a:pPr marL="1200150" lvl="2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  <a:sym typeface="Wingdings"/>
              </a:rPr>
              <a:t>T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he situation changes significantly for low bunch intensity (observations of instabilities in collisions consistent with our simulation studies ) 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endParaRPr lang="en-GB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  <a:sym typeface="Wingdings"/>
              </a:rPr>
              <a:t>EC induced instability in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quadrupoles</a:t>
            </a:r>
            <a:endParaRPr lang="en-GB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Higher densities due to electron trapping</a:t>
            </a:r>
            <a:endParaRPr lang="en-GB" sz="1600" dirty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Need to run self-consistent simulations 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realistic e- distribution from build-up </a:t>
            </a:r>
            <a:endParaRPr lang="en-GB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K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ey driver of instabilities at the LHC injection energy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 strong stabilizing effect of the beam rigidity at 6.5 </a:t>
            </a:r>
            <a:r>
              <a:rPr lang="en-GB" sz="1600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TeV</a:t>
            </a:r>
            <a:endParaRPr lang="en-GB" sz="1600" dirty="0" smtClean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endParaRPr lang="en-GB" sz="1600" dirty="0" smtClean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</a:t>
            </a:r>
            <a:r>
              <a:rPr lang="en-GB" i="1" smtClean="0"/>
              <a:t>et al.</a:t>
            </a:r>
            <a:endParaRPr lang="en-US" dirty="0"/>
          </a:p>
        </p:txBody>
      </p:sp>
      <p:sp>
        <p:nvSpPr>
          <p:cNvPr id="13" name="Rectangle 5"/>
          <p:cNvSpPr/>
          <p:nvPr/>
        </p:nvSpPr>
        <p:spPr>
          <a:xfrm>
            <a:off x="184002" y="2730135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Thanks for your attention! 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</a:t>
            </a:r>
            <a:r>
              <a:rPr lang="en-GB" i="1" smtClean="0"/>
              <a:t>et al.</a:t>
            </a:r>
            <a:endParaRPr lang="en-US" dirty="0"/>
          </a:p>
        </p:txBody>
      </p:sp>
      <p:sp>
        <p:nvSpPr>
          <p:cNvPr id="13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PyECLOUD-PyHEADTAIL</a:t>
            </a: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 simulations</a:t>
            </a:r>
          </a:p>
        </p:txBody>
      </p:sp>
      <p:sp>
        <p:nvSpPr>
          <p:cNvPr id="89" name="Rectangle 12"/>
          <p:cNvSpPr/>
          <p:nvPr/>
        </p:nvSpPr>
        <p:spPr>
          <a:xfrm>
            <a:off x="367046" y="503381"/>
            <a:ext cx="7372910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Clr>
                <a:schemeClr val="tx1"/>
              </a:buClr>
            </a:pPr>
            <a:r>
              <a:rPr lang="en-US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The beam dynamics is modeled using </a:t>
            </a:r>
            <a:r>
              <a:rPr lang="en-US" sz="1600" b="1" dirty="0" err="1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PyHEADTAIL</a:t>
            </a:r>
            <a:r>
              <a:rPr lang="en-US" sz="1600" baseline="300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(2</a:t>
            </a:r>
            <a:r>
              <a:rPr lang="en-US" sz="1700" baseline="300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endParaRPr lang="en-US" sz="1600" dirty="0" smtClean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 smtClean="0">
                <a:latin typeface="Calibri"/>
                <a:cs typeface="Arial" panose="020B0604020202020204" pitchFamily="34" charset="0"/>
              </a:rPr>
              <a:t>The ring is split into a set of segments (IPs)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 smtClean="0">
                <a:latin typeface="Calibri"/>
                <a:cs typeface="Arial" panose="020B0604020202020204" pitchFamily="34" charset="0"/>
              </a:rPr>
              <a:t>Linear </a:t>
            </a:r>
            <a:r>
              <a:rPr lang="en-GB" sz="1600" dirty="0">
                <a:latin typeface="Calibri"/>
                <a:cs typeface="Arial" panose="020B0604020202020204" pitchFamily="34" charset="0"/>
              </a:rPr>
              <a:t>periodic maps 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is used for </a:t>
            </a:r>
            <a:r>
              <a:rPr lang="en-GB" sz="1600" dirty="0">
                <a:latin typeface="Calibri"/>
                <a:cs typeface="Arial" panose="020B0604020202020204" pitchFamily="34" charset="0"/>
              </a:rPr>
              <a:t>transverse tracking from one IP to the 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next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>
                <a:latin typeface="Calibri"/>
                <a:cs typeface="Arial" panose="020B0604020202020204" pitchFamily="34" charset="0"/>
              </a:rPr>
              <a:t>S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ynchrotron motion is applied once per turn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>
                <a:latin typeface="Calibri"/>
                <a:cs typeface="Arial" panose="020B0604020202020204" pitchFamily="34" charset="0"/>
              </a:rPr>
              <a:t>At each IP the bunch/e-cloud interaction takes place </a:t>
            </a:r>
            <a:endParaRPr lang="en-US" sz="1600" dirty="0" smtClean="0">
              <a:solidFill>
                <a:srgbClr val="1F497D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endParaRPr lang="en-GB" sz="1600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41491" y="2637526"/>
            <a:ext cx="232567" cy="737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uppo 15"/>
          <p:cNvGrpSpPr/>
          <p:nvPr/>
        </p:nvGrpSpPr>
        <p:grpSpPr>
          <a:xfrm>
            <a:off x="2229836" y="1581184"/>
            <a:ext cx="4905155" cy="4775165"/>
            <a:chOff x="1490981" y="-1172528"/>
            <a:chExt cx="5927309" cy="5927309"/>
          </a:xfrm>
        </p:grpSpPr>
        <p:sp>
          <p:nvSpPr>
            <p:cNvPr id="17" name="Oval 14"/>
            <p:cNvSpPr/>
            <p:nvPr/>
          </p:nvSpPr>
          <p:spPr>
            <a:xfrm>
              <a:off x="1490981" y="-1172528"/>
              <a:ext cx="5927309" cy="5927309"/>
            </a:xfrm>
            <a:prstGeom prst="ellipse">
              <a:avLst/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9"/>
            <p:cNvSpPr/>
            <p:nvPr/>
          </p:nvSpPr>
          <p:spPr>
            <a:xfrm>
              <a:off x="6754999" y="1140062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9"/>
            <p:cNvSpPr/>
            <p:nvPr/>
          </p:nvSpPr>
          <p:spPr>
            <a:xfrm>
              <a:off x="6435761" y="2322364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9"/>
            <p:cNvSpPr/>
            <p:nvPr/>
          </p:nvSpPr>
          <p:spPr>
            <a:xfrm>
              <a:off x="4865239" y="2584483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9"/>
            <p:cNvSpPr/>
            <p:nvPr/>
          </p:nvSpPr>
          <p:spPr>
            <a:xfrm>
              <a:off x="3312129" y="2574934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9"/>
            <p:cNvSpPr/>
            <p:nvPr/>
          </p:nvSpPr>
          <p:spPr>
            <a:xfrm>
              <a:off x="2511627" y="965434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9"/>
            <p:cNvSpPr/>
            <p:nvPr/>
          </p:nvSpPr>
          <p:spPr>
            <a:xfrm>
              <a:off x="2028079" y="2308074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9"/>
            <p:cNvSpPr/>
            <p:nvPr/>
          </p:nvSpPr>
          <p:spPr>
            <a:xfrm>
              <a:off x="3955969" y="762711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9"/>
            <p:cNvSpPr/>
            <p:nvPr/>
          </p:nvSpPr>
          <p:spPr>
            <a:xfrm>
              <a:off x="5485372" y="820461"/>
              <a:ext cx="201757" cy="201757"/>
            </a:xfrm>
            <a:prstGeom prst="ellipse">
              <a:avLst/>
            </a:prstGeom>
            <a:solidFill>
              <a:srgbClr val="C0000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80"/>
            <p:cNvSpPr/>
            <p:nvPr/>
          </p:nvSpPr>
          <p:spPr>
            <a:xfrm>
              <a:off x="3312129" y="2784952"/>
              <a:ext cx="1808698" cy="649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Segment with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linear transport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8" name="Rectangle 80"/>
          <p:cNvSpPr/>
          <p:nvPr/>
        </p:nvSpPr>
        <p:spPr>
          <a:xfrm>
            <a:off x="3510361" y="2828308"/>
            <a:ext cx="1646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" charset="0"/>
                <a:cs typeface="Arial" charset="0"/>
                <a:sym typeface="Wingdings" panose="05000000000000000000" pitchFamily="2" charset="2"/>
              </a:rPr>
              <a:t>IPs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29" name="Rectangle 5"/>
          <p:cNvSpPr/>
          <p:nvPr/>
        </p:nvSpPr>
        <p:spPr>
          <a:xfrm>
            <a:off x="420801" y="5647058"/>
            <a:ext cx="8593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AutoNum type="arabicParenBoth" startAt="2"/>
            </a:pP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K.Li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al</a:t>
            </a:r>
            <a:r>
              <a:rPr lang="en-US" sz="12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.,“</a:t>
            </a: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Code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Development for Collective Effects”, HB16, </a:t>
            </a:r>
            <a:r>
              <a:rPr lang="en-US" sz="1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Malmo, Sweden, paper WEAM3X01,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2016</a:t>
            </a:r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3916957" y="4707614"/>
            <a:ext cx="1073767" cy="7693"/>
          </a:xfrm>
          <a:prstGeom prst="straightConnector1">
            <a:avLst/>
          </a:prstGeom>
          <a:ln w="28575">
            <a:solidFill>
              <a:srgbClr val="00B05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/>
          <p:cNvGrpSpPr/>
          <p:nvPr/>
        </p:nvGrpSpPr>
        <p:grpSpPr>
          <a:xfrm>
            <a:off x="2951812" y="3447668"/>
            <a:ext cx="2565458" cy="1014762"/>
            <a:chOff x="2951812" y="3447668"/>
            <a:chExt cx="2565458" cy="1014762"/>
          </a:xfrm>
        </p:grpSpPr>
        <p:sp>
          <p:nvSpPr>
            <p:cNvPr id="30" name="Rectangle 80"/>
            <p:cNvSpPr/>
            <p:nvPr/>
          </p:nvSpPr>
          <p:spPr>
            <a:xfrm>
              <a:off x="3453379" y="3711833"/>
              <a:ext cx="20638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>
                  <a:solidFill>
                    <a:srgbClr val="FFB460"/>
                  </a:solidFill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m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B46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ore than 10</a:t>
              </a:r>
              <a:r>
                <a:rPr kumimoji="0" lang="en-US" sz="14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B46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4</a:t>
              </a:r>
              <a:r>
                <a:rPr kumimoji="0" lang="en-US" sz="1400" b="0" i="0" u="none" strike="noStrike" kern="0" cap="none" spc="0" normalizeH="0" noProof="0" dirty="0" smtClean="0">
                  <a:ln>
                    <a:noFill/>
                  </a:ln>
                  <a:solidFill>
                    <a:srgbClr val="FFB46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 simulated turns are needed </a:t>
              </a:r>
              <a:r>
                <a:rPr kumimoji="0" lang="mr-IN" sz="1400" b="0" i="0" u="none" strike="noStrike" kern="0" cap="none" spc="0" normalizeH="0" noProof="0" dirty="0" smtClean="0">
                  <a:ln>
                    <a:noFill/>
                  </a:ln>
                  <a:solidFill>
                    <a:srgbClr val="FFB46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…</a:t>
              </a:r>
              <a:r>
                <a:rPr kumimoji="0" lang="it-IT" sz="1400" b="0" i="0" u="none" strike="noStrike" kern="0" cap="none" spc="0" normalizeH="0" noProof="0" dirty="0" smtClean="0">
                  <a:ln>
                    <a:noFill/>
                  </a:ln>
                  <a:solidFill>
                    <a:srgbClr val="FFB46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  <a:sym typeface="Wingdings" panose="05000000000000000000" pitchFamily="2" charset="2"/>
                </a:rPr>
                <a:t>.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B4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Freccia circolare a sinistra 33"/>
            <p:cNvSpPr/>
            <p:nvPr/>
          </p:nvSpPr>
          <p:spPr>
            <a:xfrm rot="10640660">
              <a:off x="2951812" y="3447668"/>
              <a:ext cx="696199" cy="1014762"/>
            </a:xfrm>
            <a:prstGeom prst="curvedLeftArrow">
              <a:avLst>
                <a:gd name="adj1" fmla="val 25000"/>
                <a:gd name="adj2" fmla="val 50000"/>
                <a:gd name="adj3" fmla="val 27483"/>
              </a:avLst>
            </a:prstGeom>
            <a:solidFill>
              <a:srgbClr val="FFB460"/>
            </a:solidFill>
            <a:ln>
              <a:solidFill>
                <a:srgbClr val="FFA5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</a:t>
            </a:r>
            <a:r>
              <a:rPr lang="en-GB" i="1" smtClean="0"/>
              <a:t>et al.</a:t>
            </a:r>
            <a:endParaRPr lang="en-US" dirty="0"/>
          </a:p>
        </p:txBody>
      </p:sp>
      <p:sp>
        <p:nvSpPr>
          <p:cNvPr id="13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PyECLOUD-PyHEADTAIL</a:t>
            </a: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 simulations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81" y="2866032"/>
            <a:ext cx="4779358" cy="2739803"/>
          </a:xfrm>
          <a:prstGeom prst="rect">
            <a:avLst/>
          </a:prstGeom>
        </p:spPr>
      </p:pic>
      <p:sp>
        <p:nvSpPr>
          <p:cNvPr id="31" name="Rectangle 5"/>
          <p:cNvSpPr/>
          <p:nvPr/>
        </p:nvSpPr>
        <p:spPr>
          <a:xfrm>
            <a:off x="420801" y="5647058"/>
            <a:ext cx="859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AutoNum type="arabicParenBoth" startAt="2"/>
            </a:pP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K.Li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et </a:t>
            </a: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al</a:t>
            </a:r>
            <a:r>
              <a:rPr lang="en-US" sz="12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.,“</a:t>
            </a: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Code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Development for Collective Effects”, HB16</a:t>
            </a:r>
            <a:r>
              <a:rPr lang="en-US" sz="1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), Malmo, Sweden, paper WEAM3X01,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2016</a:t>
            </a:r>
          </a:p>
          <a:p>
            <a:pPr marL="342900" indent="-342900">
              <a:buFontTx/>
              <a:buAutoNum type="arabicParenBoth" startAt="2"/>
            </a:pPr>
            <a:r>
              <a:rPr lang="en-US" sz="1200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G.Iadarola</a:t>
            </a:r>
            <a:r>
              <a:rPr lang="en-US" sz="1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"</a:t>
            </a:r>
            <a:r>
              <a:rPr lang="en-US" sz="1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Electron cloud studies for CERN particle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accelerators </a:t>
            </a:r>
            <a:r>
              <a:rPr lang="en-US" sz="1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 simulation code development", </a:t>
            </a:r>
            <a:r>
              <a:rPr lang="en-US" sz="12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CERN-THESIS 2014-047</a:t>
            </a:r>
          </a:p>
        </p:txBody>
      </p:sp>
      <p:sp>
        <p:nvSpPr>
          <p:cNvPr id="14" name="Rectangle 12"/>
          <p:cNvSpPr/>
          <p:nvPr/>
        </p:nvSpPr>
        <p:spPr>
          <a:xfrm>
            <a:off x="367046" y="503381"/>
            <a:ext cx="8411194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Clr>
                <a:schemeClr val="tx1"/>
              </a:buClr>
            </a:pPr>
            <a:r>
              <a:rPr lang="en-US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The beam dynamics is modeled using </a:t>
            </a:r>
            <a:r>
              <a:rPr lang="en-US" sz="1600" b="1" dirty="0" err="1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PyHEADTAIL</a:t>
            </a:r>
            <a:r>
              <a:rPr lang="en-US" sz="1600" baseline="300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(2</a:t>
            </a:r>
            <a:r>
              <a:rPr lang="en-US" sz="1700" baseline="300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endParaRPr lang="en-US" sz="1600" dirty="0" smtClean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 smtClean="0">
                <a:latin typeface="Calibri"/>
                <a:cs typeface="Arial" panose="020B0604020202020204" pitchFamily="34" charset="0"/>
              </a:rPr>
              <a:t>The ring is split into a set of segments (IPs)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 smtClean="0">
                <a:latin typeface="Calibri"/>
                <a:cs typeface="Arial" panose="020B0604020202020204" pitchFamily="34" charset="0"/>
              </a:rPr>
              <a:t>Linear </a:t>
            </a:r>
            <a:r>
              <a:rPr lang="en-GB" sz="1600" dirty="0">
                <a:latin typeface="Calibri"/>
                <a:cs typeface="Arial" panose="020B0604020202020204" pitchFamily="34" charset="0"/>
              </a:rPr>
              <a:t>periodic maps 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is used for </a:t>
            </a:r>
            <a:r>
              <a:rPr lang="en-GB" sz="1600" dirty="0">
                <a:latin typeface="Calibri"/>
                <a:cs typeface="Arial" panose="020B0604020202020204" pitchFamily="34" charset="0"/>
              </a:rPr>
              <a:t>transverse tracking from one IP to the 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next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>
                <a:latin typeface="Calibri"/>
                <a:cs typeface="Arial" panose="020B0604020202020204" pitchFamily="34" charset="0"/>
              </a:rPr>
              <a:t>S</a:t>
            </a:r>
            <a:r>
              <a:rPr lang="en-GB" sz="1600" dirty="0" smtClean="0">
                <a:latin typeface="Calibri"/>
                <a:cs typeface="Arial" panose="020B0604020202020204" pitchFamily="34" charset="0"/>
              </a:rPr>
              <a:t>ynchrotron motion is applied once per turn</a:t>
            </a:r>
          </a:p>
          <a:p>
            <a:pPr marL="800100" lvl="1" indent="-342900" defTabSz="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600" dirty="0">
                <a:latin typeface="Calibri"/>
                <a:cs typeface="Arial" panose="020B0604020202020204" pitchFamily="34" charset="0"/>
              </a:rPr>
              <a:t>At each IP the bunch/e-cloud interaction takes place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/>
              </a:rPr>
              <a:t>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             </a:t>
            </a:r>
            <a:r>
              <a:rPr lang="en-GB" sz="1600" b="1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New approach: </a:t>
            </a:r>
            <a:r>
              <a:rPr lang="en-GB" sz="1600" b="1" dirty="0" err="1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PyECLOUD</a:t>
            </a:r>
            <a:r>
              <a:rPr lang="en-GB" sz="1600" b="1" baseline="300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(3)</a:t>
            </a:r>
            <a:r>
              <a:rPr lang="en-GB" sz="1600" b="1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 used in combination with </a:t>
            </a:r>
            <a:r>
              <a:rPr lang="en-GB" sz="1600" b="1" dirty="0" err="1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PyHEADTAIL</a:t>
            </a:r>
            <a:r>
              <a:rPr lang="en-GB" sz="1600" b="1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 by means of an ad-hoc developed interface </a:t>
            </a:r>
            <a:endParaRPr lang="en-US" sz="1600" dirty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Callout con freccia destra 2"/>
          <p:cNvSpPr/>
          <p:nvPr/>
        </p:nvSpPr>
        <p:spPr>
          <a:xfrm>
            <a:off x="833574" y="2050869"/>
            <a:ext cx="5326380" cy="378006"/>
          </a:xfrm>
          <a:prstGeom prst="rightArrowCallout">
            <a:avLst>
              <a:gd name="adj1" fmla="val 4167"/>
              <a:gd name="adj2" fmla="val 25000"/>
              <a:gd name="adj3" fmla="val 77083"/>
              <a:gd name="adj4" fmla="val 89606"/>
            </a:avLst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65566" y="5880783"/>
            <a:ext cx="7807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H. </a:t>
            </a:r>
            <a:r>
              <a:rPr lang="en-GB" sz="1000" dirty="0" err="1" smtClean="0"/>
              <a:t>Bartosik</a:t>
            </a:r>
            <a:r>
              <a:rPr lang="en-GB" sz="1000" dirty="0" smtClean="0"/>
              <a:t> et al., “</a:t>
            </a:r>
            <a:r>
              <a:rPr lang="en-GB" sz="1000" dirty="0"/>
              <a:t>BENCHMARKING HEADTAIL WITH ELECTRON </a:t>
            </a:r>
            <a:r>
              <a:rPr lang="en-GB" sz="1000" dirty="0" smtClean="0"/>
              <a:t>CLOUD INSTABILITIES </a:t>
            </a:r>
            <a:r>
              <a:rPr lang="en-GB" sz="1000" dirty="0"/>
              <a:t>OBSERVED IN THE </a:t>
            </a:r>
            <a:r>
              <a:rPr lang="en-GB" sz="1000" dirty="0" smtClean="0"/>
              <a:t>LHC”, ECLOUD12</a:t>
            </a:r>
            <a:endParaRPr lang="en-GB" sz="1000" dirty="0"/>
          </a:p>
        </p:txBody>
      </p:sp>
      <p:sp>
        <p:nvSpPr>
          <p:cNvPr id="13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Dependence on primary electrons distribution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02" y="587117"/>
            <a:ext cx="7010400" cy="520456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71932" y="587117"/>
            <a:ext cx="2371706" cy="4475213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71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	Effect of the beam rigidity on instability 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657834" y="3323821"/>
            <a:ext cx="3865932" cy="2431757"/>
            <a:chOff x="2140527" y="3653182"/>
            <a:chExt cx="4705424" cy="295981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3" t="-294" r="913" b="52475"/>
            <a:stretch/>
          </p:blipFill>
          <p:spPr>
            <a:xfrm>
              <a:off x="2140527" y="3714563"/>
              <a:ext cx="4705424" cy="2898436"/>
            </a:xfrm>
            <a:prstGeom prst="rect">
              <a:avLst/>
            </a:prstGeom>
          </p:spPr>
        </p:pic>
        <p:sp>
          <p:nvSpPr>
            <p:cNvPr id="13" name="Rectangle 18"/>
            <p:cNvSpPr/>
            <p:nvPr/>
          </p:nvSpPr>
          <p:spPr>
            <a:xfrm>
              <a:off x="2971999" y="3653182"/>
              <a:ext cx="3366655" cy="374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𝜌</a:t>
              </a:r>
              <a:r>
                <a:rPr lang="en-GB" sz="1400" b="1" baseline="-2500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e, dip</a:t>
              </a:r>
              <a:r>
                <a:rPr lang="en-GB" sz="1400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 = 26 </a:t>
              </a:r>
              <a:r>
                <a:rPr lang="en-GB" sz="1400" b="1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x 10</a:t>
              </a:r>
              <a:r>
                <a:rPr lang="en-GB" sz="1400" b="1" baseline="300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11 </a:t>
              </a:r>
              <a:r>
                <a:rPr lang="en-GB" sz="1400" b="1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e-/m</a:t>
              </a:r>
              <a:r>
                <a:rPr lang="en-GB" sz="1400" b="1" baseline="3000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4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825712" y="3341743"/>
            <a:ext cx="3904014" cy="2446341"/>
            <a:chOff x="4441217" y="2622808"/>
            <a:chExt cx="3740222" cy="2358056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84"/>
            <a:stretch/>
          </p:blipFill>
          <p:spPr>
            <a:xfrm>
              <a:off x="4441217" y="2752951"/>
              <a:ext cx="3654382" cy="2227913"/>
            </a:xfrm>
            <a:prstGeom prst="rect">
              <a:avLst/>
            </a:prstGeom>
            <a:grpFill/>
            <a:effectLst/>
          </p:spPr>
        </p:pic>
        <p:sp>
          <p:nvSpPr>
            <p:cNvPr id="15" name="Rectangle 18"/>
            <p:cNvSpPr/>
            <p:nvPr/>
          </p:nvSpPr>
          <p:spPr>
            <a:xfrm>
              <a:off x="4814784" y="2622808"/>
              <a:ext cx="33666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Realistic total length of quadrupoles</a:t>
              </a:r>
              <a:endParaRPr lang="en-US" sz="14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9" name="Rectangle 12"/>
          <p:cNvSpPr/>
          <p:nvPr/>
        </p:nvSpPr>
        <p:spPr>
          <a:xfrm>
            <a:off x="935102" y="691293"/>
            <a:ext cx="77583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chemeClr val="tx1"/>
              </a:buClr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An increase of the particles energy leads to an increase of the beam rigidity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ARC DIPOLES</a:t>
            </a:r>
          </a:p>
          <a:p>
            <a:pPr marL="8318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slower instability rise-time  </a:t>
            </a:r>
          </a:p>
          <a:p>
            <a:pPr marL="8318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larger instability threshold (estimated over the same number of turns)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ARC QUADRUPOLES</a:t>
            </a:r>
          </a:p>
          <a:p>
            <a:pPr marL="755650" lvl="1" indent="-285750">
              <a:buClr>
                <a:srgbClr val="0055A0"/>
              </a:buClr>
              <a:buFont typeface="Wingdings" charset="2"/>
              <a:buChar char="Ø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no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clear instability observed over 10k turns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unlike the injection case, EC 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instabilities </a:t>
            </a:r>
            <a:r>
              <a:rPr lang="en-GB" sz="1600" dirty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are not expected at 6.5TeV</a:t>
            </a:r>
            <a:endParaRPr lang="en-GB" sz="1600" dirty="0">
              <a:solidFill>
                <a:srgbClr val="0055A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</a:t>
            </a:r>
            <a:r>
              <a:rPr lang="en-US" sz="280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: quadrupole magnets</a:t>
            </a:r>
            <a:endParaRPr lang="en-US" sz="2800" dirty="0" smtClean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1343976" y="2822432"/>
            <a:ext cx="7193245" cy="3027793"/>
            <a:chOff x="724196" y="2472492"/>
            <a:chExt cx="8502108" cy="3578722"/>
          </a:xfrm>
        </p:grpSpPr>
        <p:grpSp>
          <p:nvGrpSpPr>
            <p:cNvPr id="7" name="Group 13"/>
            <p:cNvGrpSpPr>
              <a:grpSpLocks noChangeAspect="1"/>
            </p:cNvGrpSpPr>
            <p:nvPr/>
          </p:nvGrpSpPr>
          <p:grpSpPr>
            <a:xfrm>
              <a:off x="724196" y="2743200"/>
              <a:ext cx="4408909" cy="3308014"/>
              <a:chOff x="1957005" y="31159205"/>
              <a:chExt cx="8817819" cy="6616025"/>
            </a:xfrm>
          </p:grpSpPr>
          <p:pic>
            <p:nvPicPr>
              <p:cNvPr id="16" name="Picture 17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7005" y="31161867"/>
                <a:ext cx="8817819" cy="6613363"/>
              </a:xfrm>
              <a:prstGeom prst="rect">
                <a:avLst/>
              </a:prstGeom>
            </p:spPr>
          </p:pic>
          <p:sp>
            <p:nvSpPr>
              <p:cNvPr id="17" name="Rectangle 18"/>
              <p:cNvSpPr/>
              <p:nvPr/>
            </p:nvSpPr>
            <p:spPr bwMode="auto">
              <a:xfrm>
                <a:off x="2828675" y="31159205"/>
                <a:ext cx="5830501" cy="4115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20"/>
            <p:cNvGrpSpPr>
              <a:grpSpLocks noChangeAspect="1"/>
            </p:cNvGrpSpPr>
            <p:nvPr/>
          </p:nvGrpSpPr>
          <p:grpSpPr>
            <a:xfrm>
              <a:off x="4800600" y="2726759"/>
              <a:ext cx="4425704" cy="3324455"/>
              <a:chOff x="21069957" y="31747892"/>
              <a:chExt cx="8851410" cy="6648909"/>
            </a:xfrm>
          </p:grpSpPr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69957" y="31758244"/>
                <a:ext cx="8851410" cy="6638557"/>
              </a:xfrm>
              <a:prstGeom prst="rect">
                <a:avLst/>
              </a:prstGeom>
            </p:spPr>
          </p:pic>
          <p:sp>
            <p:nvSpPr>
              <p:cNvPr id="15" name="Rectangle 22"/>
              <p:cNvSpPr/>
              <p:nvPr/>
            </p:nvSpPr>
            <p:spPr bwMode="auto">
              <a:xfrm>
                <a:off x="22559613" y="31747892"/>
                <a:ext cx="5830501" cy="4115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" name="Rettangolo 23"/>
            <p:cNvSpPr>
              <a:spLocks noChangeAspect="1"/>
            </p:cNvSpPr>
            <p:nvPr/>
          </p:nvSpPr>
          <p:spPr>
            <a:xfrm>
              <a:off x="5157220" y="2472492"/>
              <a:ext cx="3521522" cy="618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Tune footprint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(distribution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from </a:t>
              </a:r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buildup sim.)</a:t>
              </a:r>
            </a:p>
          </p:txBody>
        </p:sp>
        <p:pic>
          <p:nvPicPr>
            <p:cNvPr id="12" name="Picture 25" descr="edistrib_quad.png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" t="4167" r="24161" b="3816"/>
            <a:stretch/>
          </p:blipFill>
          <p:spPr>
            <a:xfrm>
              <a:off x="6518152" y="2986413"/>
              <a:ext cx="1524000" cy="1473631"/>
            </a:xfrm>
            <a:prstGeom prst="rect">
              <a:avLst/>
            </a:prstGeom>
          </p:spPr>
        </p:pic>
        <p:sp>
          <p:nvSpPr>
            <p:cNvPr id="9" name="Rettangolo 8"/>
            <p:cNvSpPr>
              <a:spLocks noChangeAspect="1"/>
            </p:cNvSpPr>
            <p:nvPr/>
          </p:nvSpPr>
          <p:spPr>
            <a:xfrm>
              <a:off x="1000525" y="2490328"/>
              <a:ext cx="3395436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Tune footprint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(uniform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</a:rPr>
                <a:t>initial distribution)</a:t>
              </a:r>
              <a:endParaRPr lang="en-US" sz="1400" dirty="0">
                <a:solidFill>
                  <a:schemeClr val="accent6">
                    <a:lumMod val="50000"/>
                  </a:schemeClr>
                </a:solidFill>
                <a:latin typeface="Calibri"/>
              </a:endParaRP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1519369" y="5901460"/>
            <a:ext cx="6370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G. </a:t>
            </a:r>
            <a:r>
              <a:rPr lang="en-GB" sz="1000" dirty="0" err="1" smtClean="0"/>
              <a:t>Iadarola</a:t>
            </a:r>
            <a:r>
              <a:rPr lang="en-GB" sz="1000" dirty="0" smtClean="0"/>
              <a:t> et al., “EFFECT OF ELECTRON CLOUD IN QUADRUPOLES ON BEAM INSTABILITY”, IPAC15</a:t>
            </a:r>
            <a:endParaRPr lang="en-GB" sz="1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03789" y="721844"/>
            <a:ext cx="7635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buSzPct val="100000"/>
              <a:buFont typeface="Arial"/>
              <a:buChar char="•"/>
              <a:defRPr/>
            </a:pPr>
            <a:r>
              <a:rPr lang="en-GB" sz="1600" dirty="0">
                <a:latin typeface="Calibri"/>
                <a:cs typeface="Calibri"/>
                <a:sym typeface="Wingdings"/>
              </a:rPr>
              <a:t>T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he </a:t>
            </a:r>
            <a:r>
              <a:rPr lang="en-GB" sz="1600" dirty="0">
                <a:latin typeface="Calibri"/>
                <a:cs typeface="Calibri"/>
                <a:sym typeface="Wingdings"/>
              </a:rPr>
              <a:t>EC pinch dynamics in the quadrupoles can be very sensitive to the initial phase space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distribution due </a:t>
            </a:r>
            <a:r>
              <a:rPr lang="en-GB" sz="1600" dirty="0">
                <a:latin typeface="Calibri"/>
                <a:cs typeface="Calibri"/>
                <a:sym typeface="Wingdings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trapping effects </a:t>
            </a:r>
            <a:r>
              <a:rPr lang="en-GB" sz="1600" dirty="0">
                <a:latin typeface="Calibri"/>
                <a:cs typeface="Calibri"/>
                <a:sym typeface="Wingdings"/>
              </a:rPr>
              <a:t>from the magnetic field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gradient. </a:t>
            </a:r>
            <a:endParaRPr lang="en-GB" sz="1600" dirty="0">
              <a:latin typeface="Calibri"/>
              <a:cs typeface="Calibri"/>
              <a:sym typeface="Wingdings"/>
            </a:endParaRPr>
          </a:p>
          <a:p>
            <a:pPr marL="571500" indent="-342900">
              <a:buSzPct val="100000"/>
              <a:buFont typeface="Arial"/>
              <a:buChar char="•"/>
              <a:defRPr/>
            </a:pPr>
            <a:endParaRPr lang="en-GB" sz="1600" dirty="0">
              <a:latin typeface="Calibri"/>
              <a:cs typeface="Calibri"/>
              <a:sym typeface="Wingdings"/>
            </a:endParaRPr>
          </a:p>
          <a:p>
            <a:pPr marL="571500" indent="-342900">
              <a:buSzPct val="100000"/>
              <a:buFont typeface="Arial"/>
              <a:buChar char="•"/>
              <a:defRPr/>
            </a:pPr>
            <a:r>
              <a:rPr lang="en-GB" sz="1600" dirty="0">
                <a:latin typeface="Calibri"/>
                <a:cs typeface="Calibri"/>
                <a:sym typeface="Wingdings"/>
              </a:rPr>
              <a:t>F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or </a:t>
            </a:r>
            <a:r>
              <a:rPr lang="en-GB" sz="1600" dirty="0">
                <a:latin typeface="Calibri"/>
                <a:cs typeface="Calibri"/>
                <a:sym typeface="Wingdings"/>
              </a:rPr>
              <a:t>this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reason, the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beam tune footprint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(very fast simulations compared to the instability ones!) </a:t>
            </a:r>
            <a:r>
              <a:rPr lang="en-GB" sz="1600" dirty="0">
                <a:latin typeface="Calibri"/>
                <a:cs typeface="Calibri"/>
                <a:sym typeface="Wingdings"/>
              </a:rPr>
              <a:t>has been evaluated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starting from different EC initial distribution</a:t>
            </a:r>
          </a:p>
          <a:p>
            <a:pPr marL="1485900" lvl="2" indent="-342900">
              <a:lnSpc>
                <a:spcPct val="150000"/>
              </a:lnSpc>
              <a:buSzPct val="60000"/>
              <a:buFont typeface="Wingdings" charset="2"/>
              <a:buChar char="Ø"/>
              <a:defRPr/>
            </a:pPr>
            <a:r>
              <a:rPr lang="en-GB" sz="1600" dirty="0">
                <a:latin typeface="Calibri"/>
                <a:cs typeface="Calibri"/>
                <a:sym typeface="Wingdings"/>
              </a:rPr>
              <a:t>Significant impact on the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footprint extension</a:t>
            </a:r>
          </a:p>
          <a:p>
            <a:pPr marL="1485900" lvl="2" indent="-342900">
              <a:buSzPct val="60000"/>
              <a:buFont typeface="Wingdings" charset="2"/>
              <a:buChar char="Ø"/>
              <a:defRPr/>
            </a:pP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Electrons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trapped</a:t>
            </a: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along the magnetic lines </a:t>
            </a:r>
            <a:r>
              <a:rPr lang="en-GB" sz="16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pinch is </a:t>
            </a:r>
            <a:r>
              <a:rPr lang="en-GB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attenuated</a:t>
            </a:r>
            <a:endParaRPr lang="en-GB" sz="1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2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23744" y="697987"/>
            <a:ext cx="75974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The intra-bunch motion for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realistic total quadrupole length (7%)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has been studied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High </a:t>
            </a:r>
            <a:r>
              <a:rPr lang="en-GB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order intra-bunch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modes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excited in both planes</a:t>
            </a: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this type of instability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cannot be damped by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the transverse bunch-by-bunch feedback but only delayed</a:t>
            </a:r>
            <a:endParaRPr lang="en-GB" sz="1600" dirty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Font typeface="Wingdings" charset="2"/>
              <a:buChar char="Ø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alternative mitigation strategies should be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investigated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98633" y="2845812"/>
            <a:ext cx="8404130" cy="2720575"/>
            <a:chOff x="198633" y="870848"/>
            <a:chExt cx="8404130" cy="2720575"/>
          </a:xfrm>
        </p:grpSpPr>
        <p:grpSp>
          <p:nvGrpSpPr>
            <p:cNvPr id="3" name="Gruppo 2"/>
            <p:cNvGrpSpPr/>
            <p:nvPr/>
          </p:nvGrpSpPr>
          <p:grpSpPr>
            <a:xfrm>
              <a:off x="198633" y="870848"/>
              <a:ext cx="8404130" cy="2720575"/>
              <a:chOff x="151109" y="1597912"/>
              <a:chExt cx="8404130" cy="2720575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5" t="6661" r="49231" b="47663"/>
              <a:stretch/>
            </p:blipFill>
            <p:spPr>
              <a:xfrm>
                <a:off x="151109" y="1597912"/>
                <a:ext cx="4257026" cy="2593677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6" t="52337" r="49231"/>
              <a:stretch/>
            </p:blipFill>
            <p:spPr>
              <a:xfrm>
                <a:off x="4410481" y="1611980"/>
                <a:ext cx="4144758" cy="2706507"/>
              </a:xfrm>
              <a:prstGeom prst="rect">
                <a:avLst/>
              </a:prstGeom>
            </p:spPr>
          </p:pic>
        </p:grpSp>
        <p:sp>
          <p:nvSpPr>
            <p:cNvPr id="16" name="Rettangolo 15"/>
            <p:cNvSpPr/>
            <p:nvPr/>
          </p:nvSpPr>
          <p:spPr>
            <a:xfrm>
              <a:off x="1055337" y="1084200"/>
              <a:ext cx="16505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</a:t>
              </a:r>
              <a:r>
                <a:rPr lang="en-GB" sz="1600" b="1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1400-1700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194510" y="1082266"/>
              <a:ext cx="16505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Turns: </a:t>
              </a:r>
              <a:r>
                <a:rPr lang="en-GB" sz="1600" b="1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1400-1700</a:t>
              </a:r>
              <a:endParaRPr lang="en-GB" sz="16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7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	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Intra-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bunch</a:t>
            </a:r>
            <a:r>
              <a:rPr lang="it-IT" sz="30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3000" dirty="0" err="1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modes</a:t>
            </a: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: </a:t>
            </a:r>
            <a:r>
              <a:rPr lang="it-IT" sz="3000" dirty="0" err="1">
                <a:solidFill>
                  <a:srgbClr val="0055A0"/>
                </a:solidFill>
                <a:latin typeface="Calibri"/>
                <a:cs typeface="Calibri"/>
              </a:rPr>
              <a:t>arc</a:t>
            </a:r>
            <a:r>
              <a:rPr lang="it-IT" sz="3000" dirty="0">
                <a:solidFill>
                  <a:srgbClr val="0055A0"/>
                </a:solidFill>
                <a:latin typeface="Calibri"/>
                <a:cs typeface="Calibri"/>
              </a:rPr>
              <a:t> </a:t>
            </a:r>
            <a:r>
              <a:rPr lang="it-IT" sz="3000" dirty="0" err="1" smtClean="0">
                <a:solidFill>
                  <a:srgbClr val="0055A0"/>
                </a:solidFill>
                <a:latin typeface="Calibri"/>
                <a:cs typeface="Calibri"/>
              </a:rPr>
              <a:t>quadrupoles</a:t>
            </a:r>
            <a:endParaRPr lang="en-US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686101" y="5661390"/>
            <a:ext cx="6205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GB" sz="160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GB" sz="1600" smtClean="0">
                <a:latin typeface="Calibri" charset="0"/>
                <a:ea typeface="Calibri" charset="0"/>
                <a:cs typeface="Calibri" charset="0"/>
              </a:rPr>
              <a:t>colour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code corresponds to different turns after </a:t>
            </a:r>
            <a:r>
              <a:rPr lang="en-GB" sz="1600">
                <a:latin typeface="Calibri" charset="0"/>
                <a:ea typeface="Calibri" charset="0"/>
                <a:cs typeface="Calibri" charset="0"/>
              </a:rPr>
              <a:t>instability </a:t>
            </a:r>
            <a:r>
              <a:rPr lang="en-GB" sz="1600" smtClean="0">
                <a:latin typeface="Calibri" charset="0"/>
                <a:ea typeface="Calibri" charset="0"/>
                <a:cs typeface="Calibri" charset="0"/>
              </a:rPr>
              <a:t>developing)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15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938168" y="2864623"/>
            <a:ext cx="7312524" cy="2870915"/>
            <a:chOff x="644121" y="3011270"/>
            <a:chExt cx="7917640" cy="3040722"/>
          </a:xfrm>
        </p:grpSpPr>
        <p:pic>
          <p:nvPicPr>
            <p:cNvPr id="6" name="Immagine 8" descr="EC_distribution_inj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955" y="3219717"/>
              <a:ext cx="3909806" cy="2832275"/>
            </a:xfrm>
            <a:prstGeom prst="rect">
              <a:avLst/>
            </a:prstGeom>
          </p:spPr>
        </p:pic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1" y="3219717"/>
              <a:ext cx="3909806" cy="2832275"/>
            </a:xfrm>
            <a:prstGeom prst="rect">
              <a:avLst/>
            </a:prstGeom>
          </p:spPr>
        </p:pic>
        <p:sp>
          <p:nvSpPr>
            <p:cNvPr id="8" name="Rectangle 2"/>
            <p:cNvSpPr/>
            <p:nvPr/>
          </p:nvSpPr>
          <p:spPr>
            <a:xfrm>
              <a:off x="1119795" y="3025306"/>
              <a:ext cx="2921331" cy="358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LHC </a:t>
              </a:r>
              <a:r>
                <a:rPr lang="en-US" sz="1600" dirty="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Dipole</a:t>
              </a:r>
              <a:endPara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Rectangle 12"/>
            <p:cNvSpPr/>
            <p:nvPr/>
          </p:nvSpPr>
          <p:spPr>
            <a:xfrm>
              <a:off x="5144390" y="3011270"/>
              <a:ext cx="2921331" cy="358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LHC </a:t>
              </a:r>
              <a:r>
                <a:rPr lang="en-US" sz="1600" smtClean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Quadrupole</a:t>
              </a:r>
              <a:endPara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1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build-up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4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30786" y="607468"/>
            <a:ext cx="8499315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lnSpc>
                <a:spcPct val="150000"/>
              </a:lnSpc>
              <a:buSzPct val="100000"/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Primary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(seed) 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electrons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are generated </a:t>
            </a:r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inside beam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chamber (gas ionization, photoemission)</a:t>
            </a:r>
          </a:p>
          <a:p>
            <a:pPr marL="571500" indent="-342900">
              <a:lnSpc>
                <a:spcPct val="150000"/>
              </a:lnSpc>
              <a:buSzPct val="100000"/>
              <a:buFont typeface="Arial"/>
              <a:buChar char="•"/>
              <a:defRPr/>
            </a:pP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Secondaries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are produced when seeds, accelerated by the beam, hit the chamber wall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indent="-342900">
              <a:spcBef>
                <a:spcPts val="1000"/>
              </a:spcBef>
              <a:buSzPct val="100000"/>
              <a:buFont typeface="Arial"/>
              <a:buChar char="•"/>
              <a:defRPr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  <a:sym typeface="Wingdings"/>
              </a:rPr>
              <a:t>If the Secondary Electron Yield (SEY) of the surface is large enough, it can drive an avalanche electron production 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multipacting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regime</a:t>
            </a:r>
            <a:endParaRPr lang="en-US" sz="1600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pPr marL="571500" indent="-342900">
              <a:spcBef>
                <a:spcPts val="1000"/>
              </a:spcBef>
              <a:buSzPct val="100000"/>
              <a:buFont typeface="Arial"/>
              <a:buChar char="•"/>
              <a:defRPr/>
            </a:pPr>
            <a:r>
              <a:rPr lang="en-US" sz="1600" dirty="0" smtClean="0">
                <a:latin typeface="Calibri"/>
                <a:cs typeface="Calibri"/>
                <a:sym typeface="Wingdings"/>
              </a:rPr>
              <a:t>The electron </a:t>
            </a:r>
            <a:r>
              <a:rPr lang="en-US" sz="1600" dirty="0">
                <a:latin typeface="Calibri"/>
                <a:cs typeface="Calibri"/>
                <a:sym typeface="Wingdings"/>
              </a:rPr>
              <a:t>distribution </a:t>
            </a:r>
            <a:r>
              <a:rPr lang="en-US" sz="1600" dirty="0" smtClean="0">
                <a:latin typeface="Calibri"/>
                <a:cs typeface="Calibri"/>
                <a:sym typeface="Wingdings"/>
              </a:rPr>
              <a:t>within the beam chamber is </a:t>
            </a:r>
            <a:r>
              <a:rPr lang="en-US" sz="1600" dirty="0">
                <a:latin typeface="Calibri"/>
                <a:cs typeface="Calibri"/>
                <a:sym typeface="Wingdings"/>
              </a:rPr>
              <a:t>strongly influenced by the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magnetic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field 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non-relativistic electrons spin around field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lines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6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egnaposto data 38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12/05/17</a:t>
            </a:r>
            <a:endParaRPr lang="it-IT"/>
          </a:p>
        </p:txBody>
      </p:sp>
      <p:sp>
        <p:nvSpPr>
          <p:cNvPr id="50" name="Segnaposto numero diapositiva 4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57A501-AD3F-914F-9B9F-A7EF42672804}" type="slidenum">
              <a:rPr lang="it-IT" smtClean="0"/>
              <a:t>29</a:t>
            </a:fld>
            <a:endParaRPr lang="it-IT"/>
          </a:p>
        </p:txBody>
      </p:sp>
      <p:sp>
        <p:nvSpPr>
          <p:cNvPr id="26" name="Rectangle 5"/>
          <p:cNvSpPr/>
          <p:nvPr/>
        </p:nvSpPr>
        <p:spPr>
          <a:xfrm>
            <a:off x="234798" y="200827"/>
            <a:ext cx="8765613" cy="4514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Dipoles</a:t>
            </a:r>
            <a:r>
              <a:rPr lang="en-US" sz="2800" dirty="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2800" dirty="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EC induced detuning</a:t>
            </a:r>
            <a:endParaRPr lang="en-US" sz="2800" dirty="0" smtClean="0">
              <a:solidFill>
                <a:srgbClr val="4F81BD"/>
              </a:solidFill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7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28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grpSp>
        <p:nvGrpSpPr>
          <p:cNvPr id="8" name="Gruppo 7"/>
          <p:cNvGrpSpPr/>
          <p:nvPr/>
        </p:nvGrpSpPr>
        <p:grpSpPr>
          <a:xfrm>
            <a:off x="1022015" y="652233"/>
            <a:ext cx="7664785" cy="5086830"/>
            <a:chOff x="1022015" y="652233"/>
            <a:chExt cx="7664785" cy="508683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15" y="705896"/>
              <a:ext cx="7580667" cy="5033167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7339263" y="652233"/>
              <a:ext cx="1347537" cy="794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55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588" y="1646573"/>
            <a:ext cx="2837220" cy="755999"/>
          </a:xfrm>
          <a:prstGeom prst="rect">
            <a:avLst/>
          </a:prstGeom>
        </p:spPr>
      </p:pic>
      <p:sp>
        <p:nvSpPr>
          <p:cNvPr id="23" name="CasellaDiTesto 5"/>
          <p:cNvSpPr txBox="1"/>
          <p:nvPr/>
        </p:nvSpPr>
        <p:spPr>
          <a:xfrm>
            <a:off x="346598" y="1027710"/>
            <a:ext cx="45681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90000"/>
              </a:lnSpc>
              <a:buSzPct val="100000"/>
              <a:defRPr/>
            </a:pPr>
            <a:r>
              <a:rPr lang="en-US" sz="1600" b="1" u="sng" dirty="0" smtClean="0">
                <a:solidFill>
                  <a:srgbClr val="FF0000"/>
                </a:solidFill>
                <a:cs typeface="Calibri"/>
                <a:sym typeface="Wingdings"/>
              </a:rPr>
              <a:t>Transverse wake function (dipolar)</a:t>
            </a:r>
            <a:endParaRPr lang="is-IS" sz="1600" b="1" u="sng" dirty="0">
              <a:solidFill>
                <a:srgbClr val="FF0000"/>
              </a:solidFill>
              <a:cs typeface="Calibri"/>
              <a:sym typeface="Wingdings"/>
            </a:endParaRPr>
          </a:p>
        </p:txBody>
      </p:sp>
      <p:sp>
        <p:nvSpPr>
          <p:cNvPr id="24" name="CasellaDiTesto 5"/>
          <p:cNvSpPr txBox="1"/>
          <p:nvPr/>
        </p:nvSpPr>
        <p:spPr>
          <a:xfrm>
            <a:off x="4318229" y="978929"/>
            <a:ext cx="45681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90000"/>
              </a:lnSpc>
              <a:buSzPct val="100000"/>
              <a:defRPr/>
            </a:pPr>
            <a:r>
              <a:rPr lang="en-US" sz="1600" b="1" u="sng" dirty="0">
                <a:solidFill>
                  <a:srgbClr val="FF0000"/>
                </a:solidFill>
                <a:cs typeface="Calibri"/>
                <a:sym typeface="Wingdings"/>
              </a:rPr>
              <a:t>Stability criterion for mode-0 </a:t>
            </a:r>
            <a:endParaRPr lang="en-US" sz="1600" b="1" u="sng" dirty="0" smtClean="0">
              <a:solidFill>
                <a:srgbClr val="FF0000"/>
              </a:solidFill>
              <a:cs typeface="Calibri"/>
              <a:sym typeface="Wingdings"/>
            </a:endParaRPr>
          </a:p>
          <a:p>
            <a:pPr marL="228600" algn="ctr">
              <a:lnSpc>
                <a:spcPct val="90000"/>
              </a:lnSpc>
              <a:buSzPct val="100000"/>
              <a:defRPr/>
            </a:pPr>
            <a:r>
              <a:rPr lang="en-US" sz="1600" dirty="0" smtClean="0">
                <a:cs typeface="Calibri"/>
                <a:sym typeface="Wingdings"/>
              </a:rPr>
              <a:t>assuming </a:t>
            </a:r>
            <a:r>
              <a:rPr lang="en-US" sz="1600" dirty="0">
                <a:cs typeface="Calibri"/>
                <a:sym typeface="Wingdings"/>
              </a:rPr>
              <a:t>constant </a:t>
            </a:r>
            <a:r>
              <a:rPr lang="en-US" sz="1600" dirty="0" smtClean="0">
                <a:cs typeface="Calibri"/>
                <a:sym typeface="Wingdings"/>
              </a:rPr>
              <a:t>wake</a:t>
            </a:r>
            <a:endParaRPr lang="en-US" sz="1600" b="1" u="sng" dirty="0">
              <a:cs typeface="Calibri"/>
              <a:sym typeface="Wingding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57A501-AD3F-914F-9B9F-A7EF42672804}" type="slidenum">
              <a:rPr lang="it-IT" smtClean="0"/>
              <a:t>30</a:t>
            </a:fld>
            <a:endParaRPr lang="it-IT"/>
          </a:p>
        </p:txBody>
      </p:sp>
      <p:sp>
        <p:nvSpPr>
          <p:cNvPr id="25" name="Rectangle 5"/>
          <p:cNvSpPr/>
          <p:nvPr/>
        </p:nvSpPr>
        <p:spPr>
          <a:xfrm>
            <a:off x="234798" y="200827"/>
            <a:ext cx="8765613" cy="4514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Dipoles</a:t>
            </a:r>
            <a:r>
              <a:rPr lang="en-US" sz="2800" dirty="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: horizontal instability possible mechanism</a:t>
            </a:r>
            <a:endParaRPr lang="en-US" sz="2800" dirty="0" smtClean="0">
              <a:solidFill>
                <a:srgbClr val="4F81BD"/>
              </a:solidFill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936976" y="1601798"/>
            <a:ext cx="1720478" cy="898152"/>
            <a:chOff x="5817705" y="1707815"/>
            <a:chExt cx="1720478" cy="898152"/>
          </a:xfrm>
        </p:grpSpPr>
        <p:graphicFrame>
          <p:nvGraphicFramePr>
            <p:cNvPr id="31" name="Oggetto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256111"/>
                </p:ext>
              </p:extLst>
            </p:nvPr>
          </p:nvGraphicFramePr>
          <p:xfrm>
            <a:off x="5817705" y="1805939"/>
            <a:ext cx="1033117" cy="73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5" imgW="520700" imgH="431800" progId="Equation.3">
                    <p:embed/>
                  </p:oleObj>
                </mc:Choice>
                <mc:Fallback>
                  <p:oleObj name="Equation" r:id="rId5" imgW="5207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17705" y="1805939"/>
                          <a:ext cx="1033117" cy="73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" name="Picture 1"/>
            <p:cNvPicPr>
              <a:picLocks noChangeAspect="1"/>
            </p:cNvPicPr>
            <p:nvPr/>
          </p:nvPicPr>
          <p:blipFill rotWithShape="1">
            <a:blip r:embed="rId7"/>
            <a:srcRect l="50000"/>
            <a:stretch/>
          </p:blipFill>
          <p:spPr>
            <a:xfrm>
              <a:off x="6850822" y="1707815"/>
              <a:ext cx="687361" cy="898152"/>
            </a:xfrm>
            <a:prstGeom prst="rect">
              <a:avLst/>
            </a:prstGeom>
          </p:spPr>
        </p:pic>
      </p:grpSp>
      <p:grpSp>
        <p:nvGrpSpPr>
          <p:cNvPr id="33" name="Gruppo 32"/>
          <p:cNvGrpSpPr/>
          <p:nvPr/>
        </p:nvGrpSpPr>
        <p:grpSpPr>
          <a:xfrm>
            <a:off x="172154" y="3290685"/>
            <a:ext cx="8077251" cy="2190204"/>
            <a:chOff x="-171469" y="2614191"/>
            <a:chExt cx="8077251" cy="2190204"/>
          </a:xfrm>
        </p:grpSpPr>
        <p:sp>
          <p:nvSpPr>
            <p:cNvPr id="34" name="Rettangolo 33"/>
            <p:cNvSpPr/>
            <p:nvPr/>
          </p:nvSpPr>
          <p:spPr>
            <a:xfrm>
              <a:off x="497944" y="2614191"/>
              <a:ext cx="7080930" cy="21902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95111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5"/>
            <p:cNvSpPr txBox="1"/>
            <p:nvPr/>
          </p:nvSpPr>
          <p:spPr>
            <a:xfrm>
              <a:off x="-171469" y="2683221"/>
              <a:ext cx="4568131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algn="ctr">
                <a:lnSpc>
                  <a:spcPct val="90000"/>
                </a:lnSpc>
                <a:buSzPct val="100000"/>
                <a:defRPr/>
              </a:pPr>
              <a:r>
                <a:rPr lang="en-US" b="1" dirty="0" smtClean="0">
                  <a:solidFill>
                    <a:srgbClr val="80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Sign of the wake</a:t>
              </a:r>
              <a:endParaRPr lang="is-IS" b="1" dirty="0">
                <a:solidFill>
                  <a:srgbClr val="800000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  <p:sp>
          <p:nvSpPr>
            <p:cNvPr id="36" name="Right Arrow 6"/>
            <p:cNvSpPr/>
            <p:nvPr/>
          </p:nvSpPr>
          <p:spPr>
            <a:xfrm>
              <a:off x="3982134" y="3180203"/>
              <a:ext cx="719328" cy="4755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459124" y="3116105"/>
              <a:ext cx="3682338" cy="539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>
                <a:lnSpc>
                  <a:spcPct val="90000"/>
                </a:lnSpc>
                <a:buSzPct val="100000"/>
                <a:defRPr/>
              </a:pPr>
              <a:r>
                <a:rPr lang="is-IS" sz="1600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W</a:t>
              </a:r>
              <a:r>
                <a:rPr lang="is-IS" sz="1600" b="1" baseline="-25000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x</a:t>
              </a:r>
              <a:r>
                <a:rPr lang="is-IS" sz="1600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&lt;0</a:t>
              </a:r>
              <a:r>
                <a:rPr lang="is-I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, i.e. 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tail gets kicked in phase </a:t>
              </a:r>
              <a:endParaRPr lang="en-US" sz="1600" dirty="0" smtClean="0">
                <a:latin typeface="Calibri" charset="0"/>
                <a:ea typeface="Calibri" charset="0"/>
                <a:cs typeface="Calibri" charset="0"/>
                <a:sym typeface="Wingdings"/>
              </a:endParaRPr>
            </a:p>
            <a:p>
              <a:pPr marL="228600">
                <a:lnSpc>
                  <a:spcPct val="90000"/>
                </a:lnSpc>
                <a:buSzPct val="100000"/>
                <a:defRPr/>
              </a:pPr>
              <a:r>
                <a:rPr lang="en-US" sz="1600" dirty="0" err="1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w.r.t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. the head displacement</a:t>
              </a:r>
            </a:p>
          </p:txBody>
        </p:sp>
        <p:sp>
          <p:nvSpPr>
            <p:cNvPr id="38" name="CasellaDiTesto 5"/>
            <p:cNvSpPr txBox="1"/>
            <p:nvPr/>
          </p:nvSpPr>
          <p:spPr>
            <a:xfrm>
              <a:off x="4198314" y="3215643"/>
              <a:ext cx="364540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algn="ctr">
                <a:lnSpc>
                  <a:spcPct val="90000"/>
                </a:lnSpc>
                <a:buSzPct val="100000"/>
                <a:defRPr/>
              </a:pPr>
              <a:r>
                <a:rPr lang="en-US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Positive chromaticity</a:t>
              </a:r>
              <a:endParaRPr lang="en-US" dirty="0" smtClean="0"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  <p:sp>
          <p:nvSpPr>
            <p:cNvPr id="39" name="CasellaDiTesto 5"/>
            <p:cNvSpPr txBox="1"/>
            <p:nvPr/>
          </p:nvSpPr>
          <p:spPr>
            <a:xfrm>
              <a:off x="4196682" y="2683221"/>
              <a:ext cx="3645408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algn="ctr">
                <a:lnSpc>
                  <a:spcPct val="90000"/>
                </a:lnSpc>
                <a:buSzPct val="100000"/>
                <a:defRPr/>
              </a:pPr>
              <a:r>
                <a:rPr lang="en-US" b="1" dirty="0" smtClean="0">
                  <a:solidFill>
                    <a:srgbClr val="80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Stability condition </a:t>
              </a:r>
            </a:p>
            <a:p>
              <a:pPr marL="228600" algn="ctr">
                <a:lnSpc>
                  <a:spcPct val="90000"/>
                </a:lnSpc>
                <a:buSzPct val="100000"/>
                <a:defRPr/>
              </a:pPr>
              <a:r>
                <a:rPr lang="en-US" b="1" dirty="0" smtClean="0">
                  <a:solidFill>
                    <a:srgbClr val="80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(above transition)</a:t>
              </a:r>
            </a:p>
          </p:txBody>
        </p:sp>
        <p:sp>
          <p:nvSpPr>
            <p:cNvPr id="46" name="Right Arrow 20"/>
            <p:cNvSpPr/>
            <p:nvPr/>
          </p:nvSpPr>
          <p:spPr>
            <a:xfrm>
              <a:off x="3982134" y="3996487"/>
              <a:ext cx="719328" cy="4755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asellaDiTesto 5"/>
            <p:cNvSpPr txBox="1"/>
            <p:nvPr/>
          </p:nvSpPr>
          <p:spPr>
            <a:xfrm>
              <a:off x="497944" y="3925913"/>
              <a:ext cx="3359945" cy="76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>
                <a:lnSpc>
                  <a:spcPct val="90000"/>
                </a:lnSpc>
                <a:buSzPct val="100000"/>
                <a:defRPr/>
              </a:pPr>
              <a:r>
                <a:rPr lang="is-IS" sz="1600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W</a:t>
              </a:r>
              <a:r>
                <a:rPr lang="is-IS" sz="1600" b="1" baseline="-250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x</a:t>
              </a:r>
              <a:r>
                <a:rPr lang="is-IS" sz="1600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&gt;0</a:t>
              </a:r>
              <a:r>
                <a:rPr lang="is-I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, i.e. 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tail gets kicked in counter-phase </a:t>
              </a:r>
              <a:r>
                <a:rPr lang="en-US" sz="1600" dirty="0" err="1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w.r.t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. the head displacement</a:t>
              </a:r>
            </a:p>
          </p:txBody>
        </p:sp>
        <p:sp>
          <p:nvSpPr>
            <p:cNvPr id="48" name="CasellaDiTesto 5"/>
            <p:cNvSpPr txBox="1"/>
            <p:nvPr/>
          </p:nvSpPr>
          <p:spPr>
            <a:xfrm>
              <a:off x="4260374" y="4029834"/>
              <a:ext cx="364540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algn="ctr">
                <a:lnSpc>
                  <a:spcPct val="90000"/>
                </a:lnSpc>
                <a:buSzPct val="100000"/>
                <a:defRPr/>
              </a:pPr>
              <a:r>
                <a:rPr lang="en-US" b="1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Negative chromaticity</a:t>
              </a:r>
              <a:endParaRPr lang="en-US" dirty="0" smtClean="0"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</p:grpSp>
      <p:sp>
        <p:nvSpPr>
          <p:cNvPr id="49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50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 descr="one_turn_kic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3" r="4445"/>
          <a:stretch/>
        </p:blipFill>
        <p:spPr>
          <a:xfrm>
            <a:off x="1108238" y="2452477"/>
            <a:ext cx="6553200" cy="3330021"/>
          </a:xfrm>
          <a:prstGeom prst="rect">
            <a:avLst/>
          </a:prstGeom>
        </p:spPr>
      </p:pic>
      <p:sp>
        <p:nvSpPr>
          <p:cNvPr id="39" name="Segnaposto data 38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12/05/17</a:t>
            </a:r>
            <a:endParaRPr lang="it-IT"/>
          </a:p>
        </p:txBody>
      </p:sp>
      <p:sp>
        <p:nvSpPr>
          <p:cNvPr id="50" name="Segnaposto numero diapositiva 4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57A501-AD3F-914F-9B9F-A7EF42672804}" type="slidenum">
              <a:rPr lang="it-IT" smtClean="0"/>
              <a:t>31</a:t>
            </a:fld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407753" y="769384"/>
            <a:ext cx="8359657" cy="1492670"/>
            <a:chOff x="407753" y="769384"/>
            <a:chExt cx="8359657" cy="1492670"/>
          </a:xfrm>
        </p:grpSpPr>
        <p:sp>
          <p:nvSpPr>
            <p:cNvPr id="3" name="Rettangolo 2"/>
            <p:cNvSpPr/>
            <p:nvPr/>
          </p:nvSpPr>
          <p:spPr>
            <a:xfrm>
              <a:off x="7356420" y="945433"/>
              <a:ext cx="1410990" cy="42335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Bunch</a:t>
              </a:r>
              <a:r>
                <a:rPr lang="it-IT" sz="16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head</a:t>
              </a:r>
              <a:endParaRPr lang="it-IT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407753" y="1660146"/>
              <a:ext cx="1410990" cy="42335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err="1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Bunch</a:t>
              </a:r>
              <a:r>
                <a:rPr lang="it-IT" sz="16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sz="1600" dirty="0" err="1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tail</a:t>
              </a:r>
              <a:endParaRPr lang="it-IT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Ovale 22"/>
            <p:cNvSpPr/>
            <p:nvPr/>
          </p:nvSpPr>
          <p:spPr>
            <a:xfrm>
              <a:off x="1948250" y="793888"/>
              <a:ext cx="5351817" cy="6742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1891897" y="769384"/>
              <a:ext cx="2751963" cy="742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1883932" y="1500328"/>
              <a:ext cx="5371481" cy="742994"/>
              <a:chOff x="2038182" y="948633"/>
              <a:chExt cx="5371481" cy="742994"/>
            </a:xfrm>
          </p:grpSpPr>
          <p:sp>
            <p:nvSpPr>
              <p:cNvPr id="2" name="Ovale 1"/>
              <p:cNvSpPr/>
              <p:nvPr/>
            </p:nvSpPr>
            <p:spPr>
              <a:xfrm>
                <a:off x="2038182" y="962041"/>
                <a:ext cx="5351817" cy="6742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4783561" y="948633"/>
                <a:ext cx="2626102" cy="7429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CasellaDiTesto 16"/>
            <p:cNvSpPr txBox="1"/>
            <p:nvPr/>
          </p:nvSpPr>
          <p:spPr>
            <a:xfrm>
              <a:off x="4755508" y="1677279"/>
              <a:ext cx="3127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err="1" smtClean="0">
                  <a:latin typeface="Calibri" charset="0"/>
                  <a:ea typeface="Calibri" charset="0"/>
                  <a:cs typeface="Calibri" charset="0"/>
                </a:rPr>
                <a:t>Δx</a:t>
              </a:r>
              <a:r>
                <a:rPr lang="it-IT" sz="1600" dirty="0" smtClean="0">
                  <a:latin typeface="Calibri" charset="0"/>
                  <a:ea typeface="Calibri" charset="0"/>
                  <a:cs typeface="Calibri" charset="0"/>
                </a:rPr>
                <a:t> α</a:t>
              </a:r>
              <a:r>
                <a:rPr lang="it-IT" sz="1600" b="1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sz="1600" b="1" dirty="0" err="1" smtClean="0">
                  <a:latin typeface="Calibri" charset="0"/>
                  <a:ea typeface="Calibri" charset="0"/>
                  <a:cs typeface="Calibri" charset="0"/>
                </a:rPr>
                <a:t>σ</a:t>
              </a:r>
              <a:r>
                <a:rPr lang="it-IT" sz="1600" b="1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sz="1600" b="1" baseline="-25000" dirty="0" smtClean="0">
                  <a:latin typeface="Calibri" charset="0"/>
                  <a:ea typeface="Calibri" charset="0"/>
                  <a:cs typeface="Calibri" charset="0"/>
                </a:rPr>
                <a:t>x </a:t>
              </a:r>
              <a:r>
                <a:rPr lang="it-IT" sz="1600" b="1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r>
                <a:rPr lang="it-IT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(positive head </a:t>
              </a:r>
              <a:r>
                <a:rPr lang="it-IT" sz="1600" dirty="0" err="1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displacement</a:t>
              </a:r>
              <a:r>
                <a:rPr lang="it-IT" sz="1600" dirty="0" smtClean="0">
                  <a:latin typeface="Calibri" charset="0"/>
                  <a:ea typeface="Calibri" charset="0"/>
                  <a:cs typeface="Calibri" charset="0"/>
                  <a:sym typeface="Wingdings"/>
                </a:rPr>
                <a:t>)</a:t>
              </a:r>
              <a:endParaRPr lang="it-IT" sz="16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945312" y="2578123"/>
            <a:ext cx="2685806" cy="2522515"/>
            <a:chOff x="2167467" y="2841055"/>
            <a:chExt cx="2450856" cy="2293200"/>
          </a:xfrm>
        </p:grpSpPr>
        <p:sp>
          <p:nvSpPr>
            <p:cNvPr id="55" name="Rettangolo 54"/>
            <p:cNvSpPr/>
            <p:nvPr/>
          </p:nvSpPr>
          <p:spPr>
            <a:xfrm>
              <a:off x="3025391" y="4353787"/>
              <a:ext cx="702882" cy="3413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 smtClean="0"/>
                <a:t>Δx</a:t>
              </a:r>
              <a:r>
                <a:rPr lang="it-IT" b="1" dirty="0" smtClean="0"/>
                <a:t>’ &lt;0</a:t>
              </a:r>
              <a:r>
                <a:rPr lang="it-IT" dirty="0" smtClean="0"/>
                <a:t> </a:t>
              </a:r>
              <a:endParaRPr lang="it-IT" dirty="0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2167467" y="2841055"/>
              <a:ext cx="2450856" cy="22932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 12"/>
          <p:cNvSpPr/>
          <p:nvPr/>
        </p:nvSpPr>
        <p:spPr>
          <a:xfrm>
            <a:off x="1113248" y="5361578"/>
            <a:ext cx="6769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Tail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gets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kicked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counter</a:t>
            </a:r>
            <a:r>
              <a:rPr lang="it-IT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- </a:t>
            </a:r>
            <a:r>
              <a:rPr lang="it-IT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phase</a:t>
            </a:r>
            <a:r>
              <a:rPr lang="it-IT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with the head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displacement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it-IT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1" indent="-285750">
              <a:buClr>
                <a:schemeClr val="tx1"/>
              </a:buClr>
              <a:buFont typeface="Wingdings" charset="2"/>
              <a:buChar char="Ø"/>
            </a:pPr>
            <a:r>
              <a:rPr lang="it-IT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negative </a:t>
            </a:r>
            <a:r>
              <a:rPr lang="it-IT" sz="16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chromaticities</a:t>
            </a:r>
            <a:r>
              <a:rPr lang="it-IT" sz="16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can </a:t>
            </a:r>
            <a:r>
              <a:rPr lang="it-IT" sz="1600" dirty="0" err="1" smtClean="0">
                <a:latin typeface="Calibri" charset="0"/>
                <a:ea typeface="Calibri" charset="0"/>
                <a:cs typeface="Calibri" charset="0"/>
              </a:rPr>
              <a:t>stabilize</a:t>
            </a:r>
            <a:r>
              <a:rPr lang="it-IT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bunch</a:t>
            </a:r>
            <a:r>
              <a:rPr lang="it-IT" sz="1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latin typeface="Calibri" charset="0"/>
                <a:ea typeface="Calibri" charset="0"/>
                <a:cs typeface="Calibri" charset="0"/>
              </a:rPr>
              <a:t>oscillation</a:t>
            </a: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4621316" y="2193502"/>
            <a:ext cx="7995" cy="1296010"/>
          </a:xfrm>
          <a:prstGeom prst="straightConnector1">
            <a:avLst/>
          </a:prstGeom>
          <a:ln w="6350" cmpd="sng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5"/>
          <p:cNvSpPr/>
          <p:nvPr/>
        </p:nvSpPr>
        <p:spPr>
          <a:xfrm>
            <a:off x="234798" y="200827"/>
            <a:ext cx="8765613" cy="4514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Dipoles</a:t>
            </a:r>
            <a:r>
              <a:rPr lang="en-US" sz="2800" dirty="0" smtClean="0">
                <a:solidFill>
                  <a:srgbClr val="4F81BD"/>
                </a:solidFill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: horizontal instability possible mechanism</a:t>
            </a:r>
            <a:endParaRPr lang="en-US" sz="2800" dirty="0" smtClean="0">
              <a:solidFill>
                <a:srgbClr val="4F81BD"/>
              </a:solidFill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7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71200" y="6356349"/>
            <a:ext cx="5968756" cy="365125"/>
          </a:xfrm>
        </p:spPr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28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4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82600" y="686392"/>
            <a:ext cx="8117092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buSzPct val="100000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The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distortion of the cloud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induced by the bunch passing through (pinch effect) can give rise to coherent instabilities and emittance growth</a:t>
            </a:r>
          </a:p>
          <a:p>
            <a:pPr marL="1028700" lvl="1" indent="-342900">
              <a:spcBef>
                <a:spcPts val="10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If e.g. the head of the bunch is slightly displaced, an asymmetric pinch will take place which will kick the following bunch particles toward the higher density region</a:t>
            </a:r>
          </a:p>
          <a:p>
            <a:pPr marL="1028700" lvl="1" indent="-342900">
              <a:spcBef>
                <a:spcPts val="10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After several turns, the motion of the head is transferred to the tail </a:t>
            </a:r>
          </a:p>
          <a:p>
            <a:pPr marL="1028700" lvl="1" indent="-342900">
              <a:spcBef>
                <a:spcPts val="8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After a sufficient number of turns, the unstable coherent motion has propagated to the whole bunch</a:t>
            </a:r>
            <a:endParaRPr lang="en-US" sz="1600" dirty="0" smtClean="0">
              <a:latin typeface="Calibri"/>
              <a:cs typeface="Calibri"/>
              <a:sym typeface="Wingdings"/>
            </a:endParaRPr>
          </a:p>
          <a:p>
            <a:pPr marL="1028700" lvl="1" indent="-342900">
              <a:buSzPct val="100000"/>
              <a:buFont typeface="Wingdings" charset="2"/>
              <a:buChar char="Ø"/>
              <a:defRPr/>
            </a:pPr>
            <a:endParaRPr lang="en-US" sz="1600" dirty="0" smtClean="0">
              <a:latin typeface="Calibri"/>
              <a:cs typeface="Calibri"/>
              <a:sym typeface="Wingdings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47466" y="3260591"/>
            <a:ext cx="4087528" cy="2690816"/>
            <a:chOff x="721634" y="3378165"/>
            <a:chExt cx="4087528" cy="2690816"/>
          </a:xfrm>
        </p:grpSpPr>
        <p:pic>
          <p:nvPicPr>
            <p:cNvPr id="25" name="Immagine 24" descr="1-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08" y="3568863"/>
              <a:ext cx="3595224" cy="2377073"/>
            </a:xfrm>
            <a:prstGeom prst="rect">
              <a:avLst/>
            </a:prstGeom>
          </p:spPr>
        </p:pic>
        <p:grpSp>
          <p:nvGrpSpPr>
            <p:cNvPr id="5" name="Gruppo 4"/>
            <p:cNvGrpSpPr/>
            <p:nvPr/>
          </p:nvGrpSpPr>
          <p:grpSpPr>
            <a:xfrm>
              <a:off x="721634" y="3378165"/>
              <a:ext cx="3817045" cy="2690816"/>
              <a:chOff x="500361" y="3112853"/>
              <a:chExt cx="3817045" cy="2690816"/>
            </a:xfrm>
          </p:grpSpPr>
          <p:sp>
            <p:nvSpPr>
              <p:cNvPr id="20" name="TextBox 7"/>
              <p:cNvSpPr txBox="1"/>
              <p:nvPr/>
            </p:nvSpPr>
            <p:spPr>
              <a:xfrm>
                <a:off x="627962" y="3112853"/>
                <a:ext cx="3689444" cy="335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  <a:latin typeface="Calibri" pitchFamily="34" charset="0"/>
                  </a:rPr>
                  <a:t>Electron density during a bunch passage</a:t>
                </a:r>
                <a:endParaRPr lang="en-US" sz="14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500361" y="5526670"/>
                <a:ext cx="822232" cy="2769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Bunch tail</a:t>
                </a:r>
                <a:endParaRPr lang="en-GB" sz="1200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2131736" y="4941852"/>
                <a:ext cx="172533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From Simulations</a:t>
                </a:r>
                <a:endParaRPr lang="en-GB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3815083" y="5791042"/>
              <a:ext cx="994079" cy="27699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Bunch head</a:t>
              </a:r>
              <a:endParaRPr lang="en-GB" sz="12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693038" y="3451289"/>
            <a:ext cx="3637187" cy="2280644"/>
            <a:chOff x="4548189" y="3236700"/>
            <a:chExt cx="3637187" cy="2280644"/>
          </a:xfrm>
        </p:grpSpPr>
        <p:grpSp>
          <p:nvGrpSpPr>
            <p:cNvPr id="13" name="Gruppo 12"/>
            <p:cNvGrpSpPr/>
            <p:nvPr/>
          </p:nvGrpSpPr>
          <p:grpSpPr>
            <a:xfrm>
              <a:off x="4548189" y="3236700"/>
              <a:ext cx="3637187" cy="2280644"/>
              <a:chOff x="4704022" y="681747"/>
              <a:chExt cx="4153375" cy="2488422"/>
            </a:xfrm>
          </p:grpSpPr>
          <p:pic>
            <p:nvPicPr>
              <p:cNvPr id="15" name="Immagin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62"/>
              <a:stretch/>
            </p:blipFill>
            <p:spPr>
              <a:xfrm>
                <a:off x="5139185" y="833502"/>
                <a:ext cx="3718212" cy="2336667"/>
              </a:xfrm>
              <a:prstGeom prst="rect">
                <a:avLst/>
              </a:prstGeom>
            </p:spPr>
          </p:pic>
          <p:sp>
            <p:nvSpPr>
              <p:cNvPr id="17" name="TextBox 7"/>
              <p:cNvSpPr txBox="1"/>
              <p:nvPr/>
            </p:nvSpPr>
            <p:spPr>
              <a:xfrm>
                <a:off x="5774822" y="681747"/>
                <a:ext cx="2805254" cy="366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  <a:latin typeface="Calibri" pitchFamily="34" charset="0"/>
                  </a:rPr>
                  <a:t>e-cloud driven instability</a:t>
                </a:r>
                <a:endParaRPr lang="en-US" sz="14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Down Arrow 12"/>
              <p:cNvSpPr/>
              <p:nvPr/>
            </p:nvSpPr>
            <p:spPr>
              <a:xfrm rot="16200000">
                <a:off x="4656552" y="1652629"/>
                <a:ext cx="537989" cy="443050"/>
              </a:xfrm>
              <a:prstGeom prst="downArrow">
                <a:avLst>
                  <a:gd name="adj1" fmla="val 8208"/>
                  <a:gd name="adj2" fmla="val 4668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  <p:sp>
          <p:nvSpPr>
            <p:cNvPr id="22" name="CasellaDiTesto 21"/>
            <p:cNvSpPr txBox="1"/>
            <p:nvPr/>
          </p:nvSpPr>
          <p:spPr>
            <a:xfrm>
              <a:off x="5279264" y="4713458"/>
              <a:ext cx="17253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From Simulations</a:t>
              </a:r>
              <a:endParaRPr lang="en-GB" sz="1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6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4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82600" y="686392"/>
            <a:ext cx="8117092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buSzPct val="100000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The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distortion of the cloud </a:t>
            </a:r>
            <a:r>
              <a:rPr lang="en-GB" sz="1600" dirty="0" smtClean="0">
                <a:latin typeface="Calibri"/>
                <a:cs typeface="Calibri"/>
                <a:sym typeface="Wingdings"/>
              </a:rPr>
              <a:t>induced by the bunch passing through (pinch effect) can give rise to coherent instabilities and emittance growth</a:t>
            </a:r>
          </a:p>
          <a:p>
            <a:pPr marL="1028700" lvl="1" indent="-342900">
              <a:spcBef>
                <a:spcPts val="10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If e.g. the head of the bunch is slightly displaced, an asymmetric pinch will take place which will kick the following bunch particles toward the higher density region</a:t>
            </a:r>
          </a:p>
          <a:p>
            <a:pPr marL="1028700" lvl="1" indent="-342900">
              <a:spcBef>
                <a:spcPts val="10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After several turns, the motion of the head is transferred to the tail </a:t>
            </a:r>
          </a:p>
          <a:p>
            <a:pPr marL="1028700" lvl="1" indent="-342900">
              <a:spcBef>
                <a:spcPts val="800"/>
              </a:spcBef>
              <a:buSzPct val="100000"/>
              <a:buFont typeface="Arial" charset="0"/>
              <a:buChar char="•"/>
              <a:defRPr/>
            </a:pPr>
            <a:r>
              <a:rPr lang="en-GB" sz="1600" dirty="0" smtClean="0">
                <a:latin typeface="Calibri"/>
                <a:cs typeface="Calibri"/>
                <a:sym typeface="Wingdings"/>
              </a:rPr>
              <a:t>After a sufficient number of turns, the unstable coherent motion has propagated to the whole bunch</a:t>
            </a:r>
            <a:endParaRPr lang="en-US" sz="1600" dirty="0" smtClean="0">
              <a:latin typeface="Calibri"/>
              <a:cs typeface="Calibri"/>
              <a:sym typeface="Wingdings"/>
            </a:endParaRPr>
          </a:p>
          <a:p>
            <a:pPr marL="1028700" lvl="1" indent="-342900">
              <a:buSzPct val="100000"/>
              <a:buFont typeface="Wingdings" charset="2"/>
              <a:buChar char="Ø"/>
              <a:defRPr/>
            </a:pPr>
            <a:endParaRPr lang="en-US" sz="1600" dirty="0" smtClean="0">
              <a:latin typeface="Calibri"/>
              <a:cs typeface="Calibri"/>
              <a:sym typeface="Wingdings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47466" y="3260591"/>
            <a:ext cx="4087528" cy="2690816"/>
            <a:chOff x="721634" y="3378165"/>
            <a:chExt cx="4087528" cy="2690816"/>
          </a:xfrm>
        </p:grpSpPr>
        <p:pic>
          <p:nvPicPr>
            <p:cNvPr id="25" name="Immagine 24" descr="1-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08" y="3568863"/>
              <a:ext cx="3595224" cy="2377073"/>
            </a:xfrm>
            <a:prstGeom prst="rect">
              <a:avLst/>
            </a:prstGeom>
          </p:spPr>
        </p:pic>
        <p:grpSp>
          <p:nvGrpSpPr>
            <p:cNvPr id="5" name="Gruppo 4"/>
            <p:cNvGrpSpPr/>
            <p:nvPr/>
          </p:nvGrpSpPr>
          <p:grpSpPr>
            <a:xfrm>
              <a:off x="721634" y="3378165"/>
              <a:ext cx="3817045" cy="2690816"/>
              <a:chOff x="500361" y="3112853"/>
              <a:chExt cx="3817045" cy="2690816"/>
            </a:xfrm>
          </p:grpSpPr>
          <p:sp>
            <p:nvSpPr>
              <p:cNvPr id="20" name="TextBox 7"/>
              <p:cNvSpPr txBox="1"/>
              <p:nvPr/>
            </p:nvSpPr>
            <p:spPr>
              <a:xfrm>
                <a:off x="627962" y="3112853"/>
                <a:ext cx="3689444" cy="335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  <a:latin typeface="Calibri" pitchFamily="34" charset="0"/>
                  </a:rPr>
                  <a:t>Electron density during a bunch passage</a:t>
                </a:r>
                <a:endParaRPr lang="en-US" sz="14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500361" y="5526670"/>
                <a:ext cx="822232" cy="27699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accent6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Bunch tail</a:t>
                </a:r>
                <a:endParaRPr lang="en-GB" sz="1200" dirty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2131736" y="4941852"/>
                <a:ext cx="172533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chemeClr val="bg1"/>
                    </a:solidFill>
                    <a:latin typeface="Calibri" charset="0"/>
                    <a:ea typeface="Calibri" charset="0"/>
                    <a:cs typeface="Calibri" charset="0"/>
                  </a:rPr>
                  <a:t>From Simulations</a:t>
                </a:r>
                <a:endParaRPr lang="en-GB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9" name="CasellaDiTesto 8"/>
            <p:cNvSpPr txBox="1"/>
            <p:nvPr/>
          </p:nvSpPr>
          <p:spPr>
            <a:xfrm>
              <a:off x="3815083" y="5791042"/>
              <a:ext cx="994079" cy="27699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Bunch head</a:t>
              </a:r>
              <a:endParaRPr lang="en-GB" sz="12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693038" y="3451289"/>
            <a:ext cx="3637187" cy="2280644"/>
            <a:chOff x="4548189" y="3236700"/>
            <a:chExt cx="3637187" cy="2280644"/>
          </a:xfrm>
        </p:grpSpPr>
        <p:grpSp>
          <p:nvGrpSpPr>
            <p:cNvPr id="13" name="Gruppo 12"/>
            <p:cNvGrpSpPr/>
            <p:nvPr/>
          </p:nvGrpSpPr>
          <p:grpSpPr>
            <a:xfrm>
              <a:off x="4548189" y="3236700"/>
              <a:ext cx="3637187" cy="2280644"/>
              <a:chOff x="4704022" y="681747"/>
              <a:chExt cx="4153375" cy="2488422"/>
            </a:xfrm>
          </p:grpSpPr>
          <p:pic>
            <p:nvPicPr>
              <p:cNvPr id="15" name="Immagin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62"/>
              <a:stretch/>
            </p:blipFill>
            <p:spPr>
              <a:xfrm>
                <a:off x="5139185" y="833502"/>
                <a:ext cx="3718212" cy="2336667"/>
              </a:xfrm>
              <a:prstGeom prst="rect">
                <a:avLst/>
              </a:prstGeom>
            </p:spPr>
          </p:pic>
          <p:sp>
            <p:nvSpPr>
              <p:cNvPr id="17" name="TextBox 7"/>
              <p:cNvSpPr txBox="1"/>
              <p:nvPr/>
            </p:nvSpPr>
            <p:spPr>
              <a:xfrm>
                <a:off x="5774822" y="681747"/>
                <a:ext cx="2805254" cy="366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00" dirty="0" smtClean="0">
                    <a:solidFill>
                      <a:srgbClr val="000000"/>
                    </a:solidFill>
                    <a:latin typeface="Calibri" pitchFamily="34" charset="0"/>
                  </a:rPr>
                  <a:t>e-cloud driven instability</a:t>
                </a:r>
                <a:endParaRPr lang="en-US" sz="14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Down Arrow 12"/>
              <p:cNvSpPr/>
              <p:nvPr/>
            </p:nvSpPr>
            <p:spPr>
              <a:xfrm rot="16200000">
                <a:off x="4656552" y="1652629"/>
                <a:ext cx="537989" cy="443050"/>
              </a:xfrm>
              <a:prstGeom prst="downArrow">
                <a:avLst>
                  <a:gd name="adj1" fmla="val 8208"/>
                  <a:gd name="adj2" fmla="val 4668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tx2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</p:grpSp>
        <p:sp>
          <p:nvSpPr>
            <p:cNvPr id="22" name="CasellaDiTesto 21"/>
            <p:cNvSpPr txBox="1"/>
            <p:nvPr/>
          </p:nvSpPr>
          <p:spPr>
            <a:xfrm>
              <a:off x="5279264" y="4713458"/>
              <a:ext cx="17253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6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From Simulations</a:t>
              </a:r>
              <a:endParaRPr lang="en-GB" sz="1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4</a:t>
            </a:fld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666872" y="2305095"/>
            <a:ext cx="8052330" cy="206210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762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buClr>
                <a:schemeClr val="tx2"/>
              </a:buClr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Understanding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of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beam observables heavily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relies on numerical simulations</a:t>
            </a:r>
          </a:p>
          <a:p>
            <a:pPr marL="400050" lvl="1" indent="-214313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At CERN this is done using the PyECLOUD-PyHEADTAIL simulation setup </a:t>
            </a:r>
          </a:p>
          <a:p>
            <a:pPr marL="400050" lvl="1" indent="-214313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imulations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are very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demanding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in terms of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time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computational resources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  typical study requires hundreds of CPUs (8 CPUs per job) and 3-4 week to simulate 10</a:t>
            </a:r>
            <a:r>
              <a:rPr lang="en-GB" sz="1600" baseline="300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 turns (INFN-CNAF clusters used for this purpose)</a:t>
            </a:r>
          </a:p>
          <a:p>
            <a:pPr marL="400050" lvl="1" indent="-214313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Recent work has been focused on </a:t>
            </a:r>
            <a:r>
              <a:rPr lang="en-GB" sz="1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increasing the performance </a:t>
            </a:r>
            <a:r>
              <a:rPr lang="en-GB" sz="1600" dirty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of the simulation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tools</a:t>
            </a:r>
          </a:p>
          <a:p>
            <a:pPr marL="400050" lvl="1" indent="-214313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endParaRPr lang="en-GB" sz="1600" baseline="30000" dirty="0"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68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instability: dipoles magnets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5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19123" y="546978"/>
            <a:ext cx="822415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50000"/>
              </a:lnSpc>
              <a:buSzPct val="100000"/>
              <a:defRPr/>
            </a:pPr>
            <a:r>
              <a:rPr lang="en-GB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Which part of the EC distribution is responsible for driving the beam unstable?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97745" y="1582462"/>
            <a:ext cx="3610994" cy="3253085"/>
            <a:chOff x="697745" y="1607862"/>
            <a:chExt cx="3610994" cy="3253085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45" y="2186838"/>
              <a:ext cx="3610994" cy="2674109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846917" y="1607862"/>
              <a:ext cx="33126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algn="ctr">
                <a:buSzPct val="100000"/>
                <a:defRPr/>
              </a:pPr>
              <a:r>
                <a:rPr lang="en-GB" sz="1600" dirty="0" smtClean="0">
                  <a:latin typeface="Calibri"/>
                  <a:cs typeface="Calibri"/>
                  <a:sym typeface="Wingdings"/>
                </a:rPr>
                <a:t>EC distribution from </a:t>
              </a:r>
            </a:p>
            <a:p>
              <a:pPr marL="228600" algn="ctr">
                <a:buSzPct val="100000"/>
                <a:defRPr/>
              </a:pPr>
              <a:r>
                <a:rPr lang="en-GB" sz="1600" dirty="0" err="1" smtClean="0">
                  <a:latin typeface="Calibri"/>
                  <a:cs typeface="Calibri"/>
                  <a:sym typeface="Wingdings"/>
                </a:rPr>
                <a:t>PyECLOUD</a:t>
              </a:r>
              <a:r>
                <a:rPr lang="en-GB" sz="1600" dirty="0" smtClean="0">
                  <a:latin typeface="Calibri"/>
                  <a:cs typeface="Calibri"/>
                  <a:sym typeface="Wingdings"/>
                </a:rPr>
                <a:t> simulations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478554" y="1707461"/>
            <a:ext cx="3908547" cy="3139113"/>
            <a:chOff x="4478554" y="1732861"/>
            <a:chExt cx="3908547" cy="3139113"/>
          </a:xfrm>
        </p:grpSpPr>
        <p:grpSp>
          <p:nvGrpSpPr>
            <p:cNvPr id="6" name="Gruppo 5"/>
            <p:cNvGrpSpPr/>
            <p:nvPr/>
          </p:nvGrpSpPr>
          <p:grpSpPr>
            <a:xfrm>
              <a:off x="4944219" y="1732861"/>
              <a:ext cx="3442882" cy="3139113"/>
              <a:chOff x="4993206" y="1651216"/>
              <a:chExt cx="3442882" cy="3139113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3206" y="1999887"/>
                <a:ext cx="3442882" cy="2790442"/>
              </a:xfrm>
              <a:prstGeom prst="rect">
                <a:avLst/>
              </a:prstGeom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4993206" y="1651216"/>
                <a:ext cx="33126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algn="ctr">
                  <a:buSzPct val="100000"/>
                  <a:defRPr/>
                </a:pPr>
                <a:r>
                  <a:rPr lang="en-GB" sz="1600" dirty="0">
                    <a:latin typeface="Calibri" charset="0"/>
                    <a:ea typeface="Calibri" charset="0"/>
                    <a:cs typeface="Calibri" charset="0"/>
                  </a:rPr>
                  <a:t>Histogram of the horizontal </a:t>
                </a:r>
                <a:endParaRPr lang="en-GB" sz="1600" dirty="0" smtClean="0">
                  <a:latin typeface="Calibri" charset="0"/>
                  <a:ea typeface="Calibri" charset="0"/>
                  <a:cs typeface="Calibri" charset="0"/>
                </a:endParaRPr>
              </a:p>
              <a:p>
                <a:pPr marL="228600" algn="ctr">
                  <a:buSzPct val="100000"/>
                  <a:defRPr/>
                </a:pPr>
                <a:r>
                  <a:rPr lang="en-GB" sz="1600" dirty="0" smtClean="0">
                    <a:latin typeface="Calibri" charset="0"/>
                    <a:ea typeface="Calibri" charset="0"/>
                    <a:cs typeface="Calibri" charset="0"/>
                  </a:rPr>
                  <a:t>e- </a:t>
                </a:r>
                <a:r>
                  <a:rPr lang="en-GB" sz="1600" dirty="0">
                    <a:latin typeface="Calibri" charset="0"/>
                    <a:ea typeface="Calibri" charset="0"/>
                    <a:cs typeface="Calibri" charset="0"/>
                  </a:rPr>
                  <a:t>distribution</a:t>
                </a:r>
                <a:endParaRPr lang="en-GB" sz="1600" dirty="0" smtClean="0">
                  <a:latin typeface="Calibri"/>
                  <a:cs typeface="Calibri"/>
                  <a:sym typeface="Wingdings"/>
                </a:endParaRPr>
              </a:p>
            </p:txBody>
          </p:sp>
        </p:grpSp>
        <p:sp>
          <p:nvSpPr>
            <p:cNvPr id="21" name="Down Arrow 12"/>
            <p:cNvSpPr/>
            <p:nvPr/>
          </p:nvSpPr>
          <p:spPr>
            <a:xfrm rot="16200000">
              <a:off x="4426014" y="3201114"/>
              <a:ext cx="493068" cy="387987"/>
            </a:xfrm>
            <a:prstGeom prst="downArrow">
              <a:avLst>
                <a:gd name="adj1" fmla="val 8208"/>
                <a:gd name="adj2" fmla="val 46680"/>
              </a:avLst>
            </a:prstGeom>
            <a:solidFill>
              <a:schemeClr val="tx1"/>
            </a:solidFill>
            <a:ln w="9525" cap="flat" cmpd="sng" algn="ctr">
              <a:solidFill>
                <a:schemeClr val="tx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7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7136" b="49726"/>
          <a:stretch/>
        </p:blipFill>
        <p:spPr>
          <a:xfrm>
            <a:off x="4378440" y="3444594"/>
            <a:ext cx="3398307" cy="25423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05" y="926160"/>
            <a:ext cx="3260171" cy="2642355"/>
          </a:xfrm>
          <a:prstGeom prst="rect">
            <a:avLst/>
          </a:prstGeom>
        </p:spPr>
      </p:pic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6" y="3486237"/>
            <a:ext cx="3213199" cy="248119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19123" y="546978"/>
            <a:ext cx="822415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50000"/>
              </a:lnSpc>
              <a:buSzPct val="100000"/>
              <a:defRPr/>
            </a:pPr>
            <a:r>
              <a:rPr lang="en-GB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Which part of the EC distribution is responsible for driving the beam unstable?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65566" y="5880783"/>
            <a:ext cx="7807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hlinkClick r:id="rId6"/>
              </a:rPr>
              <a:t>H. </a:t>
            </a:r>
            <a:r>
              <a:rPr lang="en-GB" sz="1000" dirty="0" err="1" smtClean="0">
                <a:hlinkClick r:id="rId6"/>
              </a:rPr>
              <a:t>Bartosik</a:t>
            </a:r>
            <a:r>
              <a:rPr lang="en-GB" sz="1000" dirty="0" smtClean="0">
                <a:hlinkClick r:id="rId6"/>
              </a:rPr>
              <a:t> et al., “</a:t>
            </a:r>
            <a:r>
              <a:rPr lang="en-GB" sz="1000" dirty="0">
                <a:hlinkClick r:id="rId6"/>
              </a:rPr>
              <a:t>BENCHMARKING HEADTAIL WITH ELECTRON </a:t>
            </a:r>
            <a:r>
              <a:rPr lang="en-GB" sz="1000" dirty="0" smtClean="0">
                <a:hlinkClick r:id="rId6"/>
              </a:rPr>
              <a:t>CLOUD INSTABILITIES </a:t>
            </a:r>
            <a:r>
              <a:rPr lang="en-GB" sz="1000" dirty="0">
                <a:hlinkClick r:id="rId6"/>
              </a:rPr>
              <a:t>OBSERVED IN THE </a:t>
            </a:r>
            <a:r>
              <a:rPr lang="en-GB" sz="1000" dirty="0" smtClean="0">
                <a:hlinkClick r:id="rId6"/>
              </a:rPr>
              <a:t>LHC”, ECLOUD12</a:t>
            </a:r>
            <a:endParaRPr lang="en-GB" sz="1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411552" y="1182184"/>
            <a:ext cx="412567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Histogram of the horizontal e- distribution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GB" sz="1600" dirty="0" err="1" smtClean="0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MP distribution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within the chamber (in the transverse plane) is divided in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 regions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corresponding to the bin of the histogram</a:t>
            </a:r>
          </a:p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Study the contribution from each region to the vertical instability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only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central part is able to drive the beam unstable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GB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6</a:t>
            </a:fld>
            <a:endParaRPr lang="it-IT"/>
          </a:p>
        </p:txBody>
      </p:sp>
      <p:sp>
        <p:nvSpPr>
          <p:cNvPr id="14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instability: dipoles magnets</a:t>
            </a:r>
          </a:p>
        </p:txBody>
      </p:sp>
    </p:spTree>
    <p:extLst>
      <p:ext uri="{BB962C8B-B14F-4D97-AF65-F5344CB8AC3E}">
        <p14:creationId xmlns:p14="http://schemas.microsoft.com/office/powerpoint/2010/main" val="8538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7136" b="49726"/>
          <a:stretch/>
        </p:blipFill>
        <p:spPr>
          <a:xfrm>
            <a:off x="4378440" y="3444594"/>
            <a:ext cx="3398307" cy="25423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05" y="926160"/>
            <a:ext cx="3260171" cy="2642355"/>
          </a:xfrm>
          <a:prstGeom prst="rect">
            <a:avLst/>
          </a:prstGeom>
        </p:spPr>
      </p:pic>
      <p:sp>
        <p:nvSpPr>
          <p:cNvPr id="81" name="Rectangle 5"/>
          <p:cNvSpPr/>
          <p:nvPr/>
        </p:nvSpPr>
        <p:spPr>
          <a:xfrm>
            <a:off x="224779" y="932951"/>
            <a:ext cx="8593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Rectangle 10"/>
          <p:cNvSpPr/>
          <p:nvPr/>
        </p:nvSpPr>
        <p:spPr>
          <a:xfrm>
            <a:off x="341516" y="933171"/>
            <a:ext cx="8195705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6" y="3486237"/>
            <a:ext cx="3213199" cy="248119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19123" y="546978"/>
            <a:ext cx="822415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50000"/>
              </a:lnSpc>
              <a:buSzPct val="100000"/>
              <a:defRPr/>
            </a:pPr>
            <a:r>
              <a:rPr lang="en-GB" sz="16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Which part of the EC distribution is responsible for driving the beam unstable?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ICFA mini-WORKSHOP, Benevento</a:t>
            </a:r>
            <a:endParaRPr lang="it-IT"/>
          </a:p>
        </p:txBody>
      </p:sp>
      <p:sp>
        <p:nvSpPr>
          <p:cNvPr id="19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48C33-444F-FA49-B317-4922166C480A}" type="slidenum">
              <a:rPr lang="it-IT" smtClean="0"/>
              <a:t>7</a:t>
            </a:fld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4411552" y="1182184"/>
            <a:ext cx="412567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Histogram of the horizontal e- distribution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from </a:t>
            </a:r>
            <a:r>
              <a:rPr lang="en-GB" sz="1600" dirty="0" err="1" smtClean="0">
                <a:latin typeface="Calibri" charset="0"/>
                <a:ea typeface="Calibri" charset="0"/>
                <a:cs typeface="Calibri" charset="0"/>
              </a:rPr>
              <a:t>PyECLOUD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MP distribution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within the chamber (in the transverse plane) is divided in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 regions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corresponding to the bin of the histogram</a:t>
            </a:r>
          </a:p>
          <a:p>
            <a:pPr marL="285750" indent="-285750">
              <a:spcBef>
                <a:spcPts val="800"/>
              </a:spcBef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Study the contribution from each region to the vertical instability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only the 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central part is able to drive the beam unstable</a:t>
            </a: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GB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98944" y="2896719"/>
            <a:ext cx="7464514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38100" dist="762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lvl="1" algn="ctr">
              <a:lnSpc>
                <a:spcPct val="120000"/>
              </a:lnSpc>
              <a:buClr>
                <a:schemeClr val="tx2"/>
              </a:buClr>
            </a:pPr>
            <a:endParaRPr lang="en-GB" sz="1600" dirty="0"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algn="ctr">
              <a:buClr>
                <a:schemeClr val="tx2"/>
              </a:buClr>
            </a:pP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The instability onset depends strongly on the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central electron density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 panose="05000000000000000000" pitchFamily="2" charset="2"/>
              </a:rPr>
              <a:t> seen by the beam.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In order to estimate the instability threshold, we can initialize instability simulations with a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uniform electron distribution </a:t>
            </a:r>
            <a:r>
              <a:rPr lang="en-GB" sz="1600" dirty="0" smtClean="0">
                <a:latin typeface="Calibri"/>
                <a:cs typeface="Arial" panose="020B0604020202020204" pitchFamily="34" charset="0"/>
                <a:sym typeface="Wingdings"/>
              </a:rPr>
              <a:t>and 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Arial" panose="020B0604020202020204" pitchFamily="34" charset="0"/>
                <a:sym typeface="Wingdings"/>
              </a:rPr>
              <a:t>scan its density</a:t>
            </a:r>
          </a:p>
          <a:p>
            <a:pPr marL="0" lvl="1" algn="ctr">
              <a:lnSpc>
                <a:spcPct val="120000"/>
              </a:lnSpc>
              <a:buClr>
                <a:schemeClr val="tx2"/>
              </a:buClr>
            </a:pPr>
            <a:endParaRPr lang="en-GB" sz="1600" baseline="30000" dirty="0">
              <a:solidFill>
                <a:srgbClr val="FF0000"/>
              </a:solidFill>
              <a:latin typeface="Calibri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Rectangle 5"/>
          <p:cNvSpPr/>
          <p:nvPr/>
        </p:nvSpPr>
        <p:spPr>
          <a:xfrm>
            <a:off x="248396" y="141482"/>
            <a:ext cx="8765613" cy="4456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effectLst>
                  <a:outerShdw blurRad="50800" dist="762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Calibri"/>
                <a:cs typeface="Calibri"/>
              </a:rPr>
              <a:t>Electron cloud induced instability: dipoles magnets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65566" y="5880783"/>
            <a:ext cx="7807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hlinkClick r:id="rId6"/>
              </a:rPr>
              <a:t>H. </a:t>
            </a:r>
            <a:r>
              <a:rPr lang="en-GB" sz="1000" dirty="0" err="1" smtClean="0">
                <a:hlinkClick r:id="rId6"/>
              </a:rPr>
              <a:t>Bartosik</a:t>
            </a:r>
            <a:r>
              <a:rPr lang="en-GB" sz="1000" dirty="0" smtClean="0">
                <a:hlinkClick r:id="rId6"/>
              </a:rPr>
              <a:t> et al., “</a:t>
            </a:r>
            <a:r>
              <a:rPr lang="en-GB" sz="1000" dirty="0">
                <a:hlinkClick r:id="rId6"/>
              </a:rPr>
              <a:t>BENCHMARKING HEADTAIL WITH ELECTRON </a:t>
            </a:r>
            <a:r>
              <a:rPr lang="en-GB" sz="1000" dirty="0" smtClean="0">
                <a:hlinkClick r:id="rId6"/>
              </a:rPr>
              <a:t>CLOUD INSTABILITIES </a:t>
            </a:r>
            <a:r>
              <a:rPr lang="en-GB" sz="1000" dirty="0">
                <a:hlinkClick r:id="rId6"/>
              </a:rPr>
              <a:t>OBSERVED IN THE </a:t>
            </a:r>
            <a:r>
              <a:rPr lang="en-GB" sz="1000" dirty="0" smtClean="0">
                <a:hlinkClick r:id="rId6"/>
              </a:rPr>
              <a:t>LHC”, ECLOUD12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196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9" y="3241036"/>
            <a:ext cx="8076761" cy="2607334"/>
          </a:xfrm>
          <a:prstGeom prst="rect">
            <a:avLst/>
          </a:prstGeom>
        </p:spPr>
      </p:pic>
      <p:sp>
        <p:nvSpPr>
          <p:cNvPr id="16" name="Rectangle 12"/>
          <p:cNvSpPr/>
          <p:nvPr/>
        </p:nvSpPr>
        <p:spPr>
          <a:xfrm>
            <a:off x="893078" y="660090"/>
            <a:ext cx="7543338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EC distribution initialized uniform within the dipole chamber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electron density scan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Nominal beam parameter of an LHC bunch at injection energy (450GeV)</a:t>
            </a:r>
          </a:p>
          <a:p>
            <a:pPr marL="742950" lvl="1" indent="-285750">
              <a:buClr>
                <a:schemeClr val="tx1"/>
              </a:buClr>
              <a:buFont typeface="Arial" charset="0"/>
              <a:buChar char="•"/>
            </a:pP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Instabilities appear in both planes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different behaviour</a:t>
            </a:r>
            <a:endParaRPr lang="en-GB" sz="1600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1200150" lvl="2" indent="-285750">
              <a:buClr>
                <a:schemeClr val="tx1"/>
              </a:buClr>
              <a:buSzPct val="60000"/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lower threshold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in the horizontal plane</a:t>
            </a:r>
          </a:p>
          <a:p>
            <a:pPr marL="1200150" lvl="2" indent="-285750">
              <a:buClr>
                <a:schemeClr val="tx1"/>
              </a:buClr>
              <a:buSzPct val="60000"/>
              <a:buFont typeface="Wingdings" charset="2"/>
              <a:buChar char="Ø"/>
            </a:pPr>
            <a:r>
              <a:rPr lang="en-GB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faster rise-time </a:t>
            </a:r>
            <a:r>
              <a:rPr lang="en-GB" sz="1600" dirty="0" smtClean="0">
                <a:latin typeface="Calibri" charset="0"/>
                <a:ea typeface="Calibri" charset="0"/>
                <a:cs typeface="Calibri" charset="0"/>
              </a:rPr>
              <a:t>(but larger threshold) in the vertical plane</a:t>
            </a:r>
          </a:p>
          <a:p>
            <a:pPr marL="304800" lvl="2" indent="-279400">
              <a:spcBef>
                <a:spcPts val="1000"/>
              </a:spcBef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At 6.5 </a:t>
            </a:r>
            <a:r>
              <a:rPr lang="en-GB" sz="1600" dirty="0" err="1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TeV</a:t>
            </a:r>
            <a:r>
              <a:rPr lang="en-GB" sz="1600" dirty="0" smtClean="0">
                <a:solidFill>
                  <a:srgbClr val="0055A0"/>
                </a:solidFill>
                <a:latin typeface="Calibri" charset="0"/>
                <a:ea typeface="Calibri" charset="0"/>
                <a:cs typeface="Calibri" charset="0"/>
              </a:rPr>
              <a:t> (flat-top energy), due to the increased beam rigidity the instability development is much slower and predominately vertical </a:t>
            </a:r>
            <a:endParaRPr lang="en-GB" sz="16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198633" y="175700"/>
            <a:ext cx="8830628" cy="47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/>
            </a:pPr>
            <a:r>
              <a:rPr lang="en-GB" sz="3000" dirty="0">
                <a:solidFill>
                  <a:srgbClr val="0055A0"/>
                </a:solidFill>
                <a:latin typeface="Calibri"/>
                <a:cs typeface="Calibri"/>
              </a:rPr>
              <a:t>Estimating the instability </a:t>
            </a:r>
            <a:r>
              <a:rPr lang="en-GB" sz="3000" dirty="0" smtClean="0">
                <a:solidFill>
                  <a:srgbClr val="0055A0"/>
                </a:solidFill>
                <a:latin typeface="Calibri"/>
                <a:cs typeface="Calibri"/>
              </a:rPr>
              <a:t>threshold: LHC dipoles</a:t>
            </a:r>
            <a:endParaRPr lang="en-GB" sz="3000" dirty="0">
              <a:effectLst>
                <a:outerShdw blurRad="50800" dist="76200" dir="2700000" algn="tl" rotWithShape="0">
                  <a:schemeClr val="bg1">
                    <a:lumMod val="65000"/>
                    <a:alpha val="40000"/>
                  </a:scheme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ICFA mini-WORKSHOP, Benevento</a:t>
            </a:r>
            <a:endParaRPr lang="en-US" dirty="0"/>
          </a:p>
        </p:txBody>
      </p:sp>
      <p:sp>
        <p:nvSpPr>
          <p:cNvPr id="8" name="Segnaposto piè di pagina 3"/>
          <p:cNvSpPr txBox="1">
            <a:spLocks/>
          </p:cNvSpPr>
          <p:nvPr/>
        </p:nvSpPr>
        <p:spPr>
          <a:xfrm>
            <a:off x="367047" y="6302687"/>
            <a:ext cx="1862789" cy="457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A. Romano et al.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71589</TotalTime>
  <Words>3208</Words>
  <Application>Microsoft Macintosh PowerPoint</Application>
  <PresentationFormat>Presentazione su schermo (4:3)</PresentationFormat>
  <Paragraphs>412</Paragraphs>
  <Slides>32</Slides>
  <Notes>28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Calibri</vt:lpstr>
      <vt:lpstr>ＭＳ Ｐゴシック</vt:lpstr>
      <vt:lpstr>Wingdings</vt:lpstr>
      <vt:lpstr>Arial</vt:lpstr>
      <vt:lpstr>CERNCorporate4-3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cern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Annalisa Romano</cp:lastModifiedBy>
  <cp:revision>1954</cp:revision>
  <dcterms:created xsi:type="dcterms:W3CDTF">2012-11-30T11:04:26Z</dcterms:created>
  <dcterms:modified xsi:type="dcterms:W3CDTF">2017-09-20T09:55:30Z</dcterms:modified>
</cp:coreProperties>
</file>