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0.xml" ContentType="application/vnd.openxmlformats-officedocument.presentationml.notesSlide+xml"/>
  <Override PartName="/ppt/embeddings/oleObject13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16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17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29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embeddings/oleObject3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391" r:id="rId2"/>
    <p:sldId id="425" r:id="rId3"/>
    <p:sldId id="499" r:id="rId4"/>
    <p:sldId id="426" r:id="rId5"/>
    <p:sldId id="497" r:id="rId6"/>
    <p:sldId id="498" r:id="rId7"/>
    <p:sldId id="320" r:id="rId8"/>
    <p:sldId id="429" r:id="rId9"/>
    <p:sldId id="483" r:id="rId10"/>
    <p:sldId id="484" r:id="rId11"/>
    <p:sldId id="491" r:id="rId12"/>
    <p:sldId id="492" r:id="rId13"/>
    <p:sldId id="487" r:id="rId14"/>
    <p:sldId id="488" r:id="rId15"/>
    <p:sldId id="433" r:id="rId16"/>
    <p:sldId id="434" r:id="rId17"/>
    <p:sldId id="435" r:id="rId18"/>
    <p:sldId id="438" r:id="rId19"/>
    <p:sldId id="501" r:id="rId20"/>
    <p:sldId id="439" r:id="rId21"/>
    <p:sldId id="440" r:id="rId22"/>
    <p:sldId id="441" r:id="rId23"/>
    <p:sldId id="442" r:id="rId24"/>
    <p:sldId id="502" r:id="rId25"/>
    <p:sldId id="445" r:id="rId26"/>
    <p:sldId id="446" r:id="rId27"/>
    <p:sldId id="447" r:id="rId28"/>
    <p:sldId id="448" r:id="rId29"/>
    <p:sldId id="494" r:id="rId30"/>
    <p:sldId id="461" r:id="rId31"/>
    <p:sldId id="455" r:id="rId32"/>
    <p:sldId id="469" r:id="rId33"/>
    <p:sldId id="470" r:id="rId34"/>
    <p:sldId id="471" r:id="rId35"/>
    <p:sldId id="472" r:id="rId36"/>
    <p:sldId id="473" r:id="rId37"/>
    <p:sldId id="449" r:id="rId38"/>
    <p:sldId id="450" r:id="rId39"/>
    <p:sldId id="393" r:id="rId40"/>
    <p:sldId id="394" r:id="rId41"/>
    <p:sldId id="395" r:id="rId42"/>
    <p:sldId id="396" r:id="rId43"/>
    <p:sldId id="397" r:id="rId44"/>
    <p:sldId id="405" r:id="rId45"/>
    <p:sldId id="407" r:id="rId46"/>
    <p:sldId id="409" r:id="rId47"/>
    <p:sldId id="410" r:id="rId48"/>
    <p:sldId id="411" r:id="rId49"/>
    <p:sldId id="476" r:id="rId50"/>
    <p:sldId id="493" r:id="rId51"/>
    <p:sldId id="475" r:id="rId52"/>
    <p:sldId id="456" r:id="rId53"/>
    <p:sldId id="462" r:id="rId54"/>
    <p:sldId id="465" r:id="rId55"/>
    <p:sldId id="478" r:id="rId56"/>
    <p:sldId id="459" r:id="rId57"/>
    <p:sldId id="460" r:id="rId58"/>
    <p:sldId id="376" r:id="rId59"/>
    <p:sldId id="378" r:id="rId60"/>
    <p:sldId id="317" r:id="rId61"/>
    <p:sldId id="342" r:id="rId62"/>
    <p:sldId id="356" r:id="rId63"/>
    <p:sldId id="495" r:id="rId64"/>
    <p:sldId id="496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yurky Gyorgy" initials="GG" lastIdx="1" clrIdx="0"/>
  <p:cmAuthor id="1" name="Alba Formicol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1B8D59"/>
    <a:srgbClr val="F64532"/>
    <a:srgbClr val="E01DEF"/>
    <a:srgbClr val="0000FF"/>
    <a:srgbClr val="EB733D"/>
    <a:srgbClr val="E5A343"/>
    <a:srgbClr val="000000"/>
    <a:srgbClr val="3D7FCF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6" autoAdjust="0"/>
    <p:restoredTop sz="86777" autoAdjust="0"/>
  </p:normalViewPr>
  <p:slideViewPr>
    <p:cSldViewPr>
      <p:cViewPr>
        <p:scale>
          <a:sx n="75" d="100"/>
          <a:sy n="75" d="100"/>
        </p:scale>
        <p:origin x="-1632" y="8"/>
      </p:cViewPr>
      <p:guideLst>
        <p:guide orient="horz" pos="2736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308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commentAuthors" Target="commentAuthor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Relationship Id="rId2" Type="http://schemas.openxmlformats.org/officeDocument/2006/relationships/image" Target="../media/image9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Relationship Id="rId2" Type="http://schemas.openxmlformats.org/officeDocument/2006/relationships/image" Target="../media/image9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5.wmf"/><Relationship Id="rId5" Type="http://schemas.openxmlformats.org/officeDocument/2006/relationships/image" Target="../media/image26.emf"/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wmf"/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E067C-297F-E148-9333-7B9FCAB4A9EE}" type="datetimeFigureOut">
              <a:rPr lang="en-US" smtClean="0"/>
              <a:t>25/07/17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28F24-A5B7-E84C-8A11-A0D784383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1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6FC2C-D970-48F9-B7D1-CA4261FD12C3}" type="datetimeFigureOut">
              <a:rPr lang="en-US" smtClean="0"/>
              <a:pPr/>
              <a:t>25/07/17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6BA1E-52CF-42EB-9C44-6D7650D3D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774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6BA1E-52CF-42EB-9C44-6D7650D3DDA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08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727DA6-4EB6-9148-9D97-DDD37F1E07C6}" type="slidenum">
              <a:rPr lang="en-GB" sz="1200"/>
              <a:pPr eaLnBrk="1" hangingPunct="1"/>
              <a:t>14</a:t>
            </a:fld>
            <a:endParaRPr lang="en-GB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94D260-499D-7B42-A7D8-44C5420D2CCE}" type="slidenum">
              <a:rPr lang="en-US"/>
              <a:pPr/>
              <a:t>16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58369-5740-8840-8E06-96AF32E7F7F7}" type="slidenum">
              <a:rPr lang="en-US"/>
              <a:pPr/>
              <a:t>17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999F67-DD32-AA4F-9ABA-47BAC70703E2}" type="slidenum">
              <a:rPr lang="en-US"/>
              <a:pPr/>
              <a:t>18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dirty="0" smtClean="0"/>
              <a:t>For a reaction 0 + 1 </a:t>
            </a:r>
            <a:r>
              <a:rPr lang="en-US" altLang="ja-JP" sz="1200" dirty="0" smtClean="0">
                <a:latin typeface="Symbol" charset="2"/>
                <a:sym typeface="Symbol" charset="2"/>
              </a:rPr>
              <a:t></a:t>
            </a:r>
            <a:r>
              <a:rPr lang="en-US" sz="1200" dirty="0" smtClean="0"/>
              <a:t>2 + 3 we find from the definition of </a:t>
            </a:r>
            <a:r>
              <a:rPr lang="en-US" sz="1200" dirty="0" smtClean="0">
                <a:latin typeface="Symbol" charset="2"/>
                <a:sym typeface="Symbol" charset="2"/>
              </a:rPr>
              <a:t></a:t>
            </a:r>
            <a:r>
              <a:rPr lang="en-US" sz="1200" dirty="0" smtClean="0"/>
              <a:t> (see earlier) a </a:t>
            </a:r>
          </a:p>
          <a:p>
            <a:r>
              <a:rPr lang="en-US" sz="1200" dirty="0" smtClean="0"/>
              <a:t>“reaction rate”:</a:t>
            </a:r>
            <a:endParaRPr lang="en-US" dirty="0" smtClean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269A3D-3D88-C245-9B2A-E9EBCA2D3840}" type="slidenum">
              <a:rPr lang="en-GB" sz="1200"/>
              <a:pPr eaLnBrk="1" hangingPunct="1"/>
              <a:t>19</a:t>
            </a:fld>
            <a:endParaRPr lang="en-GB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EBA5D0-6942-274E-87A8-897A37550969}" type="slidenum">
              <a:rPr lang="en-US"/>
              <a:pPr/>
              <a:t>20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19B933-6080-F24E-8FAF-628361CDD80B}" type="slidenum">
              <a:rPr lang="en-US"/>
              <a:pPr/>
              <a:t>21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5BBA4A-2C3F-2746-99A3-7BAC4DF8B917}" type="slidenum">
              <a:rPr lang="en-US"/>
              <a:pPr/>
              <a:t>22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4F739F-4588-5742-9DB3-5A1A8D1094E8}" type="slidenum">
              <a:rPr lang="en-US"/>
              <a:pPr/>
              <a:t>23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338E7C-A3EA-B043-80CA-7A025F40B8B2}" type="slidenum">
              <a:rPr lang="en-US"/>
              <a:pPr/>
              <a:t>24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13E3A-34E5-8148-A43F-E2B1319AF102}" type="slidenum">
              <a:rPr lang="en-US"/>
              <a:pPr/>
              <a:t>2</a:t>
            </a:fld>
            <a:endParaRPr lang="en-US"/>
          </a:p>
        </p:txBody>
      </p:sp>
      <p:sp>
        <p:nvSpPr>
          <p:cNvPr id="2150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err="1" smtClean="0"/>
              <a:t>Numero</a:t>
            </a:r>
            <a:r>
              <a:rPr lang="en-US" dirty="0" smtClean="0"/>
              <a:t> di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Neutroni</a:t>
            </a:r>
            <a:r>
              <a:rPr lang="en-US" dirty="0" smtClean="0"/>
              <a:t> +</a:t>
            </a:r>
            <a:r>
              <a:rPr lang="en-US" dirty="0" err="1" smtClean="0"/>
              <a:t>protoni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Minimo</a:t>
            </a:r>
            <a:r>
              <a:rPr lang="en-US" dirty="0" smtClean="0"/>
              <a:t> Li-Be e B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Massimi</a:t>
            </a:r>
            <a:r>
              <a:rPr lang="en-US" dirty="0" smtClean="0"/>
              <a:t> </a:t>
            </a:r>
            <a:r>
              <a:rPr lang="en-US" dirty="0" err="1" smtClean="0"/>
              <a:t>H,He</a:t>
            </a:r>
            <a:r>
              <a:rPr lang="en-US" dirty="0" smtClean="0"/>
              <a:t> </a:t>
            </a:r>
            <a:r>
              <a:rPr lang="en-US" dirty="0" err="1" smtClean="0"/>
              <a:t>minimo</a:t>
            </a:r>
            <a:r>
              <a:rPr lang="en-US" dirty="0" smtClean="0"/>
              <a:t>, C , </a:t>
            </a:r>
            <a:r>
              <a:rPr lang="en-US" dirty="0" err="1" smtClean="0"/>
              <a:t>minimo</a:t>
            </a:r>
            <a:r>
              <a:rPr lang="en-US" dirty="0" smtClean="0"/>
              <a:t> </a:t>
            </a:r>
            <a:r>
              <a:rPr lang="en-US" dirty="0" err="1" smtClean="0"/>
              <a:t>Ca</a:t>
            </a:r>
            <a:r>
              <a:rPr lang="en-US" dirty="0" smtClean="0"/>
              <a:t> Fe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Pb</a:t>
            </a:r>
            <a:endParaRPr lang="en-US" baseline="0" dirty="0" smtClean="0"/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Shown are the elemental abundances in the solar system, the </a:t>
            </a:r>
            <a:r>
              <a:rPr lang="en-US" baseline="0" dirty="0" err="1" smtClean="0"/>
              <a:t>abu</a:t>
            </a:r>
            <a:r>
              <a:rPr lang="en-US" baseline="0" dirty="0" smtClean="0"/>
              <a:t>. are normalized to Si at 10^6.</a:t>
            </a:r>
          </a:p>
          <a:p>
            <a:pPr eaLnBrk="1" hangingPunct="1"/>
            <a:r>
              <a:rPr lang="en-US" baseline="0" dirty="0" smtClean="0"/>
              <a:t>It is visible a landscape with a variety of hill and valley.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EXPERIMENTAL AND THEORETICAL NUCLEAR ASTROPHYSICS;</a:t>
            </a:r>
          </a:p>
          <a:p>
            <a:pPr eaLnBrk="1" hangingPunct="1"/>
            <a:r>
              <a:rPr lang="en-US" dirty="0" smtClean="0"/>
              <a:t>THE QUEST FOR THE ORIGIN OF THE ELEMENTS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B6FAD-E07D-0C4C-810A-4E74D52F33FD}" type="slidenum">
              <a:rPr lang="en-US"/>
              <a:pPr/>
              <a:t>25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6DCEFD-73DF-644F-BE68-A5C47BCA4BE1}" type="slidenum">
              <a:rPr lang="en-US"/>
              <a:pPr/>
              <a:t>26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9ED6E-48EE-A745-A6D7-F81C368BF895}" type="slidenum">
              <a:rPr lang="en-US"/>
              <a:pPr/>
              <a:t>27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1DD77-4654-A645-AF32-B64D8C14A443}" type="slidenum">
              <a:rPr lang="en-US"/>
              <a:pPr/>
              <a:t>28</a:t>
            </a:fld>
            <a:endParaRPr lang="en-US"/>
          </a:p>
        </p:txBody>
      </p:sp>
      <p:sp>
        <p:nvSpPr>
          <p:cNvPr id="645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867625-0EEB-2844-A4D7-613AEA8D33C9}" type="slidenum">
              <a:rPr lang="en-GB" sz="1200"/>
              <a:pPr eaLnBrk="1" hangingPunct="1"/>
              <a:t>29</a:t>
            </a:fld>
            <a:endParaRPr lang="en-GB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u="sng" dirty="0" err="1" smtClean="0"/>
              <a:t>Experimental</a:t>
            </a:r>
            <a:r>
              <a:rPr lang="it-IT" sz="1200" u="sng" dirty="0" smtClean="0"/>
              <a:t> </a:t>
            </a:r>
            <a:r>
              <a:rPr lang="it-IT" sz="1200" u="sng" dirty="0" err="1" smtClean="0"/>
              <a:t>reaction</a:t>
            </a:r>
            <a:r>
              <a:rPr lang="it-IT" sz="1200" u="sng" dirty="0" smtClean="0"/>
              <a:t> </a:t>
            </a:r>
            <a:r>
              <a:rPr lang="it-IT" sz="1200" u="sng" dirty="0" err="1" smtClean="0"/>
              <a:t>rates</a:t>
            </a:r>
            <a:r>
              <a:rPr lang="it-IT" sz="1200" u="sng" dirty="0" smtClean="0"/>
              <a:t> </a:t>
            </a:r>
            <a:r>
              <a:rPr lang="it-IT" sz="1200" dirty="0" smtClean="0"/>
              <a:t>for </a:t>
            </a:r>
            <a:r>
              <a:rPr lang="it-IT" sz="1200" dirty="0" err="1" smtClean="0"/>
              <a:t>understanding</a:t>
            </a:r>
            <a:r>
              <a:rPr lang="it-IT" sz="1200" dirty="0" smtClean="0"/>
              <a:t>  of </a:t>
            </a:r>
          </a:p>
          <a:p>
            <a:r>
              <a:rPr lang="it-IT" sz="1200" dirty="0" err="1" smtClean="0"/>
              <a:t>nucleosynthesis</a:t>
            </a:r>
            <a:r>
              <a:rPr lang="it-IT" sz="1200" dirty="0" smtClean="0"/>
              <a:t>, </a:t>
            </a:r>
            <a:r>
              <a:rPr lang="it-IT" sz="1200" dirty="0" err="1" smtClean="0"/>
              <a:t>energy</a:t>
            </a:r>
            <a:r>
              <a:rPr lang="it-IT" sz="1200" dirty="0" smtClean="0"/>
              <a:t> production in </a:t>
            </a:r>
            <a:r>
              <a:rPr lang="it-IT" sz="1200" dirty="0" err="1" smtClean="0"/>
              <a:t>stars</a:t>
            </a:r>
            <a:r>
              <a:rPr lang="it-IT" sz="1200" dirty="0" smtClean="0"/>
              <a:t>, </a:t>
            </a:r>
          </a:p>
          <a:p>
            <a:r>
              <a:rPr lang="it-IT" sz="1200" dirty="0" smtClean="0"/>
              <a:t>solar neutrino </a:t>
            </a:r>
            <a:r>
              <a:rPr lang="it-IT" sz="1200" dirty="0" err="1" smtClean="0"/>
              <a:t>problem</a:t>
            </a:r>
            <a:r>
              <a:rPr lang="it-IT" sz="1200" dirty="0" smtClean="0"/>
              <a:t>, </a:t>
            </a:r>
            <a:r>
              <a:rPr lang="it-IT" sz="1200" dirty="0" err="1" smtClean="0"/>
              <a:t>theories</a:t>
            </a:r>
            <a:r>
              <a:rPr lang="it-IT" sz="1200" dirty="0" smtClean="0"/>
              <a:t> of stellar </a:t>
            </a:r>
            <a:r>
              <a:rPr lang="it-IT" sz="1200" dirty="0" err="1" smtClean="0"/>
              <a:t>evolution</a:t>
            </a:r>
            <a:endParaRPr lang="it-IT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6BA1E-52CF-42EB-9C44-6D7650D3DDA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7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example for typical experiment, beam on target in energy range that corresponds to stellar temperature conditions</a:t>
            </a:r>
          </a:p>
          <a:p>
            <a:r>
              <a:rPr lang="en-US" dirty="0" smtClean="0"/>
              <a:t>Message: The</a:t>
            </a:r>
            <a:r>
              <a:rPr lang="en-US" baseline="0" dirty="0" smtClean="0"/>
              <a:t> idea was to basically introduce the way we do the measurements for simulating nuclear reactions, by beam on target. It</a:t>
            </a:r>
            <a:r>
              <a:rPr lang="en-US" dirty="0" smtClean="0"/>
              <a:t> was</a:t>
            </a:r>
            <a:r>
              <a:rPr lang="en-US" baseline="0" dirty="0" smtClean="0"/>
              <a:t> thought to be a generic facility, now we can use it as generic stable beam facility; what is needed high intensity accelerators, state of the art target and detection equipment to measure the extremely weak signals in strong background.</a:t>
            </a:r>
          </a:p>
          <a:p>
            <a:r>
              <a:rPr lang="en-US" baseline="0" dirty="0" smtClean="0"/>
              <a:t>Comment: that is the first slide on stable beam techniques, maybe afterwards the questions and then the future in form of DIANA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15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8D048-9808-7F43-AFE5-C6590A7C97A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215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04BA1-33ED-9E4F-A6FD-3801A881F745}" type="slidenum">
              <a:rPr lang="en-US"/>
              <a:pPr/>
              <a:t>37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8FF94-AD18-4F10-A029-8B0CDDC951C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45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6BA1E-52CF-42EB-9C44-6D7650D3DDA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34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0818CF-EBF0-1343-920E-50E124381D5C}" type="slidenum">
              <a:rPr lang="en-US"/>
              <a:pPr/>
              <a:t>49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8D048-9808-7F43-AFE5-C6590A7C97A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215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366AD-F1C8-422C-8DB8-97A71C8ADD56}" type="slidenum">
              <a:rPr lang="it-IT" smtClean="0"/>
              <a:pPr/>
              <a:t>53</a:t>
            </a:fld>
            <a:endParaRPr lang="it-IT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</a:t>
            </a:r>
            <a:r>
              <a:rPr lang="en-US" baseline="0" dirty="0" smtClean="0"/>
              <a:t> the observed resonances above the a-threshold </a:t>
            </a:r>
            <a:r>
              <a:rPr lang="en-US" baseline="0" dirty="0" err="1" smtClean="0"/>
              <a:t>Erborad</a:t>
            </a:r>
            <a:r>
              <a:rPr lang="en-US" baseline="0" dirty="0" smtClean="0"/>
              <a:t> 400kev)= 2.42 MeV two </a:t>
            </a:r>
            <a:r>
              <a:rPr lang="en-US" baseline="0" dirty="0" err="1" smtClean="0"/>
              <a:t>subtreshold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6BA1E-52CF-42EB-9C44-6D7650D3DDA6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232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336699"/>
                </a:solidFill>
              </a:rPr>
              <a:t> </a:t>
            </a:r>
            <a:r>
              <a:rPr lang="en-GB" sz="1200" u="sng" dirty="0" smtClean="0">
                <a:solidFill>
                  <a:srgbClr val="336699"/>
                </a:solidFill>
              </a:rPr>
              <a:t>explosive burning</a:t>
            </a:r>
            <a:r>
              <a:rPr lang="en-GB" sz="1200" dirty="0" smtClean="0">
                <a:solidFill>
                  <a:srgbClr val="336699"/>
                </a:solidFill>
              </a:rPr>
              <a:t> </a:t>
            </a:r>
            <a:r>
              <a:rPr lang="en-GB" sz="1200" dirty="0" smtClean="0">
                <a:solidFill>
                  <a:srgbClr val="000000"/>
                </a:solidFill>
              </a:rPr>
              <a:t>governed mainly by reactions with </a:t>
            </a:r>
            <a:r>
              <a:rPr lang="en-GB" sz="1200" u="sng" dirty="0" smtClean="0">
                <a:solidFill>
                  <a:srgbClr val="336699"/>
                </a:solidFill>
              </a:rPr>
              <a:t>unstable nuclei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000000"/>
                </a:solidFill>
              </a:rPr>
              <a:t>unstable beam experiments:	</a:t>
            </a:r>
            <a:r>
              <a:rPr lang="en-GB" sz="1200" dirty="0" smtClean="0">
                <a:solidFill>
                  <a:srgbClr val="800000"/>
                </a:solidFill>
              </a:rPr>
              <a:t>new RIB facilities </a:t>
            </a:r>
            <a:r>
              <a:rPr lang="en-US" sz="1200" dirty="0" smtClean="0">
                <a:solidFill>
                  <a:srgbClr val="000000"/>
                </a:solidFill>
                <a:sym typeface="Wingdings" charset="0"/>
              </a:rPr>
              <a:t></a:t>
            </a:r>
            <a:r>
              <a:rPr lang="en-GB" sz="1200" smtClean="0">
                <a:solidFill>
                  <a:srgbClr val="000000"/>
                </a:solidFill>
              </a:rPr>
              <a:t> more beam species and higher intensities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6BA1E-52CF-42EB-9C44-6D7650D3DDA6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39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MATTER</a:t>
            </a:r>
            <a:r>
              <a:rPr lang="en-US" baseline="0" dirty="0" smtClean="0"/>
              <a:t> IS TRANSFERRED BACK AND FORTH BETWEEN STARS AND INTERSTELLAR GAS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6BA1E-52CF-42EB-9C44-6D7650D3DDA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31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" charset="0"/>
              <a:buChar char="•"/>
            </a:pPr>
            <a:r>
              <a:rPr lang="en-US" dirty="0" smtClean="0">
                <a:solidFill>
                  <a:srgbClr val="C40B15"/>
                </a:solidFill>
              </a:rPr>
              <a:t> </a:t>
            </a:r>
            <a:r>
              <a:rPr lang="en-US" sz="1200" dirty="0" smtClean="0">
                <a:solidFill>
                  <a:srgbClr val="C40B15"/>
                </a:solidFill>
              </a:rPr>
              <a:t>reactions with smallest Coulomb barrier proceed first, stabilizing star</a:t>
            </a:r>
          </a:p>
          <a:p>
            <a:pPr>
              <a:buFont typeface="Times" charset="0"/>
              <a:buChar char="•"/>
            </a:pPr>
            <a:r>
              <a:rPr lang="en-US" sz="1200" dirty="0" smtClean="0">
                <a:solidFill>
                  <a:srgbClr val="C40B15"/>
                </a:solidFill>
              </a:rPr>
              <a:t> when nuclear fuel is consumed, star contracts gravitationally, T increases</a:t>
            </a:r>
          </a:p>
          <a:p>
            <a:pPr>
              <a:buFont typeface="Times" charset="0"/>
              <a:buChar char="•"/>
            </a:pPr>
            <a:r>
              <a:rPr lang="en-US" sz="1200" dirty="0" smtClean="0">
                <a:solidFill>
                  <a:srgbClr val="C40B15"/>
                </a:solidFill>
              </a:rPr>
              <a:t> next available nuclear fuel (ashes of previous stage) burns, stabilizing </a:t>
            </a:r>
            <a:r>
              <a:rPr lang="en-US" dirty="0" smtClean="0">
                <a:solidFill>
                  <a:srgbClr val="C40B15"/>
                </a:solidFill>
              </a:rPr>
              <a:t>star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6BA1E-52CF-42EB-9C44-6D7650D3DDA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1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0BB649-62E2-9543-A349-991A5BAFB8E7}" type="slidenum">
              <a:rPr lang="en-US"/>
              <a:pPr/>
              <a:t>8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6BA1E-52CF-42EB-9C44-6D7650D3DDA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42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mechanisms in</a:t>
            </a:r>
            <a:r>
              <a:rPr lang="en-US" baseline="0" dirty="0" smtClean="0"/>
              <a:t> which an excited state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of the compound nucleus is the first formed in the entrance channel which decay to lower excite states.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6BA1E-52CF-42EB-9C44-6D7650D3DDA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18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Relative velocity between interacting nuclei</a:t>
            </a:r>
          </a:p>
          <a:p>
            <a:endParaRPr lang="en-US" dirty="0" smtClean="0"/>
          </a:p>
          <a:p>
            <a:r>
              <a:rPr lang="en-US" dirty="0" smtClean="0"/>
              <a:t>Schematically MB energy distribution</a:t>
            </a:r>
            <a:r>
              <a:rPr lang="en-US" baseline="0" dirty="0" smtClean="0"/>
              <a:t> of a gas characterized by the temperature T. </a:t>
            </a:r>
          </a:p>
          <a:p>
            <a:r>
              <a:rPr lang="en-US" baseline="0" dirty="0" smtClean="0"/>
              <a:t>The distribution has a maximum at KT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6BA1E-52CF-42EB-9C44-6D7650D3DDA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8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F0779-03F8-3643-BCF0-E428AEAC23AB}" type="datetime1">
              <a:rPr lang="en-US" smtClean="0"/>
              <a:t>25/07/17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2407-A6B9-C94D-AEC4-5465D41346C0}" type="datetime1">
              <a:rPr lang="en-US" smtClean="0"/>
              <a:t>25/07/17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ED81-F5B6-284B-9E25-09FF77647FA3}" type="datetime1">
              <a:rPr lang="en-US" smtClean="0"/>
              <a:t>25/07/17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DA1A4C7-70E9-5C43-9033-7B06FEFBDC41}" type="datetime1">
              <a:rPr lang="en-US" smtClean="0"/>
              <a:t>25/07/17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E894012-8DA9-4E4E-B6FA-5142A219AB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94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F5E8767-C1B2-2844-84AE-9E085C419278}" type="datetime1">
              <a:rPr lang="en-US" smtClean="0"/>
              <a:t>25/07/17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2B0895-8714-9F4A-A4A7-C3F7060915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1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563AA-A09A-BC4B-B4BF-19BD6956C686}" type="datetime1">
              <a:rPr lang="en-US" smtClean="0"/>
              <a:t>25/07/17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D2F9C-4543-AA4E-9CA9-A744BE6B080D}" type="datetime1">
              <a:rPr lang="en-US" smtClean="0"/>
              <a:t>25/07/17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487C0-7769-3541-94F6-21C07AEFEB7E}" type="datetime1">
              <a:rPr lang="en-US" smtClean="0"/>
              <a:t>25/07/17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0E73-17BE-1845-A4A5-FEC4AD0E5564}" type="datetime1">
              <a:rPr lang="en-US" smtClean="0"/>
              <a:t>25/07/17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6F5B-F245-D843-8459-262E2350DDB5}" type="datetime1">
              <a:rPr lang="en-US" smtClean="0"/>
              <a:t>25/07/17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EB53-2180-9B4F-8FE4-98818ED51DB6}" type="datetime1">
              <a:rPr lang="en-US" smtClean="0"/>
              <a:t>25/07/17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C42B-466D-8F49-9EA3-CB6E2F86F62D}" type="datetime1">
              <a:rPr lang="en-US" smtClean="0"/>
              <a:t>25/07/17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D9F3-FB15-4D4E-9D8C-3F34E8B6CBAE}" type="datetime1">
              <a:rPr lang="en-US" smtClean="0"/>
              <a:t>25/07/17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2D1D0-CE25-7444-B21E-0A44862E9368}" type="datetime1">
              <a:rPr lang="en-US" smtClean="0"/>
              <a:t>25/07/17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25.wmf"/><Relationship Id="rId13" Type="http://schemas.openxmlformats.org/officeDocument/2006/relationships/oleObject" Target="../embeddings/oleObject8.bin"/><Relationship Id="rId14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2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3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24.wmf"/><Relationship Id="rId10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7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8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29.e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3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37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oleObject" Target="../embeddings/oleObject16.bin"/><Relationship Id="rId8" Type="http://schemas.openxmlformats.org/officeDocument/2006/relationships/image" Target="../media/image59.emf"/><Relationship Id="rId9" Type="http://schemas.openxmlformats.org/officeDocument/2006/relationships/image" Target="../media/image63.jpeg"/><Relationship Id="rId10" Type="http://schemas.openxmlformats.org/officeDocument/2006/relationships/image" Target="../media/image6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65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tiff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g"/><Relationship Id="rId3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8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4" Type="http://schemas.openxmlformats.org/officeDocument/2006/relationships/oleObject" Target="../embeddings/oleObject19.bin"/><Relationship Id="rId5" Type="http://schemas.openxmlformats.org/officeDocument/2006/relationships/image" Target="../media/image88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88.w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90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92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88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wmf"/><Relationship Id="rId3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95.w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96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88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88.wmf"/><Relationship Id="rId5" Type="http://schemas.openxmlformats.org/officeDocument/2006/relationships/image" Target="../media/image97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88.wmf"/><Relationship Id="rId5" Type="http://schemas.openxmlformats.org/officeDocument/2006/relationships/image" Target="../media/image98.png"/><Relationship Id="rId6" Type="http://schemas.openxmlformats.org/officeDocument/2006/relationships/image" Target="../media/image99.jpeg"/><Relationship Id="rId7" Type="http://schemas.openxmlformats.org/officeDocument/2006/relationships/image" Target="../media/image100.jpe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3" Type="http://schemas.openxmlformats.org/officeDocument/2006/relationships/image" Target="../media/image11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Relationship Id="rId3" Type="http://schemas.openxmlformats.org/officeDocument/2006/relationships/image" Target="../media/image11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119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formicola@lngs.infn.it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122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13" y="0"/>
            <a:ext cx="8801100" cy="6248400"/>
          </a:xfrm>
        </p:spPr>
        <p:txBody>
          <a:bodyPr>
            <a:normAutofit/>
          </a:bodyPr>
          <a:lstStyle/>
          <a:p>
            <a:pPr algn="l"/>
            <a:r>
              <a:rPr lang="en-US" sz="2600" dirty="0">
                <a:solidFill>
                  <a:schemeClr val="tx1"/>
                </a:solidFill>
              </a:rPr>
              <a:t>O</a:t>
            </a:r>
            <a:r>
              <a:rPr lang="en-US" sz="2600" dirty="0" smtClean="0">
                <a:solidFill>
                  <a:schemeClr val="tx1"/>
                </a:solidFill>
              </a:rPr>
              <a:t>utline of Nuclear Astrophysics lecture</a:t>
            </a:r>
            <a:endParaRPr lang="en-US" sz="2600" dirty="0">
              <a:solidFill>
                <a:schemeClr val="tx1"/>
              </a:solidFill>
            </a:endParaRPr>
          </a:p>
          <a:p>
            <a:pPr algn="l"/>
            <a:r>
              <a:rPr lang="en-US" sz="2600" dirty="0">
                <a:solidFill>
                  <a:schemeClr val="tx1"/>
                </a:solidFill>
              </a:rPr>
              <a:t>- </a:t>
            </a:r>
            <a:r>
              <a:rPr lang="en-US" sz="2600" dirty="0">
                <a:solidFill>
                  <a:srgbClr val="FF0000"/>
                </a:solidFill>
              </a:rPr>
              <a:t>Introduction</a:t>
            </a:r>
          </a:p>
          <a:p>
            <a:pPr algn="l"/>
            <a:r>
              <a:rPr lang="en-US" sz="2600" dirty="0">
                <a:solidFill>
                  <a:schemeClr val="tx1"/>
                </a:solidFill>
              </a:rPr>
              <a:t>    principles of stellar structure and evolution</a:t>
            </a:r>
          </a:p>
          <a:p>
            <a:pPr algn="l"/>
            <a:r>
              <a:rPr lang="en-US" sz="2600" dirty="0">
                <a:solidFill>
                  <a:schemeClr val="tx1"/>
                </a:solidFill>
              </a:rPr>
              <a:t>    general features of thermonuclear </a:t>
            </a:r>
            <a:r>
              <a:rPr lang="en-US" sz="2600" dirty="0" smtClean="0">
                <a:solidFill>
                  <a:schemeClr val="tx1"/>
                </a:solidFill>
              </a:rPr>
              <a:t>reactions</a:t>
            </a:r>
            <a:endParaRPr lang="en-US" sz="2600" dirty="0">
              <a:solidFill>
                <a:schemeClr val="tx1"/>
              </a:solidFill>
            </a:endParaRPr>
          </a:p>
          <a:p>
            <a:pPr algn="l"/>
            <a:r>
              <a:rPr lang="en-US" sz="2600" dirty="0">
                <a:solidFill>
                  <a:schemeClr val="tx1"/>
                </a:solidFill>
              </a:rPr>
              <a:t> - </a:t>
            </a:r>
            <a:r>
              <a:rPr lang="en-US" sz="2600" dirty="0">
                <a:solidFill>
                  <a:srgbClr val="FF0000"/>
                </a:solidFill>
              </a:rPr>
              <a:t>Reaction rates in stellar environments</a:t>
            </a:r>
          </a:p>
          <a:p>
            <a:pPr algn="l"/>
            <a:r>
              <a:rPr lang="en-US" sz="2600" dirty="0">
                <a:solidFill>
                  <a:schemeClr val="tx1"/>
                </a:solidFill>
              </a:rPr>
              <a:t>   Cross section and reaction rate</a:t>
            </a:r>
          </a:p>
          <a:p>
            <a:pPr algn="l"/>
            <a:r>
              <a:rPr lang="en-US" sz="2600" dirty="0">
                <a:solidFill>
                  <a:schemeClr val="tx1"/>
                </a:solidFill>
              </a:rPr>
              <a:t>   Non-resonant reactions and the astrophysical S factor</a:t>
            </a:r>
          </a:p>
          <a:p>
            <a:pPr algn="l"/>
            <a:r>
              <a:rPr lang="en-US" sz="2600" dirty="0">
                <a:solidFill>
                  <a:schemeClr val="tx1"/>
                </a:solidFill>
              </a:rPr>
              <a:t>   </a:t>
            </a:r>
            <a:r>
              <a:rPr lang="en-US" sz="2600" dirty="0" smtClean="0">
                <a:solidFill>
                  <a:schemeClr val="tx1"/>
                </a:solidFill>
              </a:rPr>
              <a:t>Resonant reaction</a:t>
            </a:r>
            <a:endParaRPr lang="en-US" sz="2600" dirty="0">
              <a:solidFill>
                <a:schemeClr val="tx1"/>
              </a:solidFill>
            </a:endParaRPr>
          </a:p>
          <a:p>
            <a:pPr algn="l"/>
            <a:r>
              <a:rPr lang="en-US" sz="2600" dirty="0">
                <a:solidFill>
                  <a:schemeClr val="tx1"/>
                </a:solidFill>
              </a:rPr>
              <a:t>-   </a:t>
            </a:r>
            <a:r>
              <a:rPr lang="en-US" sz="2600" dirty="0">
                <a:solidFill>
                  <a:srgbClr val="FF0000"/>
                </a:solidFill>
              </a:rPr>
              <a:t>Application with stable beam</a:t>
            </a:r>
          </a:p>
          <a:p>
            <a:pPr algn="l"/>
            <a:r>
              <a:rPr lang="en-US" sz="2600" dirty="0">
                <a:solidFill>
                  <a:schemeClr val="tx1"/>
                </a:solidFill>
              </a:rPr>
              <a:t>     direct approaches (Underground Measurement-Recoil Mass </a:t>
            </a:r>
            <a:r>
              <a:rPr lang="en-US" sz="2600" dirty="0" smtClean="0">
                <a:solidFill>
                  <a:schemeClr val="tx1"/>
                </a:solidFill>
              </a:rPr>
              <a:t>  	Separator</a:t>
            </a:r>
            <a:r>
              <a:rPr lang="en-US" sz="2600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2600" dirty="0">
                <a:solidFill>
                  <a:schemeClr val="tx1"/>
                </a:solidFill>
              </a:rPr>
              <a:t>     experimental techniques &amp; </a:t>
            </a:r>
            <a:r>
              <a:rPr lang="en-US" sz="2600" dirty="0" smtClean="0">
                <a:solidFill>
                  <a:schemeClr val="tx1"/>
                </a:solidFill>
              </a:rPr>
              <a:t>examples</a:t>
            </a:r>
          </a:p>
          <a:p>
            <a:pPr algn="l"/>
            <a:endParaRPr lang="en-US" sz="2600" dirty="0" smtClean="0">
              <a:solidFill>
                <a:schemeClr val="tx1"/>
              </a:solidFill>
            </a:endParaRPr>
          </a:p>
          <a:p>
            <a:pPr algn="l"/>
            <a:endParaRPr lang="en-US" sz="33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/>
          </a:p>
        </p:txBody>
      </p:sp>
      <p:pic>
        <p:nvPicPr>
          <p:cNvPr id="2" name="Picture 1" descr="5_LNGS_LOGO_ORIZZONTA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91200"/>
            <a:ext cx="4078327" cy="91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6488668"/>
            <a:ext cx="1583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Alba </a:t>
            </a:r>
            <a:r>
              <a:rPr lang="en-US" dirty="0"/>
              <a:t>F</a:t>
            </a:r>
            <a:r>
              <a:rPr lang="en-US" dirty="0" smtClean="0"/>
              <a:t>ormicola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2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85800" y="762000"/>
            <a:ext cx="1826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>
                <a:latin typeface="+mn-lt"/>
              </a:rPr>
              <a:t>two-step process</a:t>
            </a: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245225" y="1665288"/>
            <a:ext cx="2430463" cy="2124075"/>
            <a:chOff x="6245225" y="1665288"/>
            <a:chExt cx="2430463" cy="2124075"/>
          </a:xfrm>
        </p:grpSpPr>
        <p:sp>
          <p:nvSpPr>
            <p:cNvPr id="31778" name="Text Box 16"/>
            <p:cNvSpPr txBox="1">
              <a:spLocks noChangeArrowheads="1"/>
            </p:cNvSpPr>
            <p:nvPr/>
          </p:nvSpPr>
          <p:spPr bwMode="auto">
            <a:xfrm>
              <a:off x="7388225" y="2781300"/>
              <a:ext cx="26828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>
                  <a:latin typeface="Symbol" charset="0"/>
                </a:rPr>
                <a:t>g</a:t>
              </a:r>
            </a:p>
          </p:txBody>
        </p:sp>
        <p:sp>
          <p:nvSpPr>
            <p:cNvPr id="31779" name="Rectangle 21"/>
            <p:cNvSpPr>
              <a:spLocks noChangeArrowheads="1"/>
            </p:cNvSpPr>
            <p:nvPr/>
          </p:nvSpPr>
          <p:spPr bwMode="auto">
            <a:xfrm>
              <a:off x="6886575" y="2565400"/>
              <a:ext cx="863600" cy="287338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0" name="Line 22"/>
            <p:cNvSpPr>
              <a:spLocks noChangeShapeType="1"/>
            </p:cNvSpPr>
            <p:nvPr/>
          </p:nvSpPr>
          <p:spPr bwMode="auto">
            <a:xfrm>
              <a:off x="6889750" y="3432175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1" name="Line 23"/>
            <p:cNvSpPr>
              <a:spLocks noChangeShapeType="1"/>
            </p:cNvSpPr>
            <p:nvPr/>
          </p:nvSpPr>
          <p:spPr bwMode="auto">
            <a:xfrm>
              <a:off x="6886575" y="3121025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2" name="Line 24"/>
            <p:cNvSpPr>
              <a:spLocks noChangeShapeType="1"/>
            </p:cNvSpPr>
            <p:nvPr/>
          </p:nvSpPr>
          <p:spPr bwMode="auto">
            <a:xfrm>
              <a:off x="6886575" y="2420938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3" name="Line 25"/>
            <p:cNvSpPr>
              <a:spLocks noChangeShapeType="1"/>
            </p:cNvSpPr>
            <p:nvPr/>
          </p:nvSpPr>
          <p:spPr bwMode="auto">
            <a:xfrm flipV="1">
              <a:off x="6886575" y="2255838"/>
              <a:ext cx="0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Line 26"/>
            <p:cNvSpPr>
              <a:spLocks noChangeShapeType="1"/>
            </p:cNvSpPr>
            <p:nvPr/>
          </p:nvSpPr>
          <p:spPr bwMode="auto">
            <a:xfrm flipV="1">
              <a:off x="7750175" y="2255838"/>
              <a:ext cx="0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5" name="Text Box 27"/>
            <p:cNvSpPr txBox="1">
              <a:spLocks noChangeArrowheads="1"/>
            </p:cNvSpPr>
            <p:nvPr/>
          </p:nvSpPr>
          <p:spPr bwMode="auto">
            <a:xfrm>
              <a:off x="7154863" y="3452813"/>
              <a:ext cx="31908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/>
                <a:t>B</a:t>
              </a:r>
            </a:p>
          </p:txBody>
        </p:sp>
        <p:sp>
          <p:nvSpPr>
            <p:cNvPr id="31786" name="Line 28"/>
            <p:cNvSpPr>
              <a:spLocks noChangeShapeType="1"/>
            </p:cNvSpPr>
            <p:nvPr/>
          </p:nvSpPr>
          <p:spPr bwMode="auto">
            <a:xfrm>
              <a:off x="6886575" y="2697163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7" name="Line 29"/>
            <p:cNvSpPr>
              <a:spLocks noChangeShapeType="1"/>
            </p:cNvSpPr>
            <p:nvPr/>
          </p:nvSpPr>
          <p:spPr bwMode="auto">
            <a:xfrm flipV="1">
              <a:off x="7894638" y="2565400"/>
              <a:ext cx="0" cy="252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8" name="Text Box 30"/>
            <p:cNvSpPr txBox="1">
              <a:spLocks noChangeArrowheads="1"/>
            </p:cNvSpPr>
            <p:nvPr/>
          </p:nvSpPr>
          <p:spPr bwMode="auto">
            <a:xfrm>
              <a:off x="8018463" y="2533650"/>
              <a:ext cx="30638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>
                  <a:latin typeface="Symbol" charset="0"/>
                </a:rPr>
                <a:t>G</a:t>
              </a:r>
            </a:p>
          </p:txBody>
        </p:sp>
        <p:sp>
          <p:nvSpPr>
            <p:cNvPr id="31789" name="Line 31"/>
            <p:cNvSpPr>
              <a:spLocks noChangeShapeType="1"/>
            </p:cNvSpPr>
            <p:nvPr/>
          </p:nvSpPr>
          <p:spPr bwMode="auto">
            <a:xfrm>
              <a:off x="7100888" y="2708275"/>
              <a:ext cx="0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0" name="Line 32"/>
            <p:cNvSpPr>
              <a:spLocks noChangeShapeType="1"/>
            </p:cNvSpPr>
            <p:nvPr/>
          </p:nvSpPr>
          <p:spPr bwMode="auto">
            <a:xfrm>
              <a:off x="7388225" y="2708275"/>
              <a:ext cx="0" cy="433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1" name="Text Box 33"/>
            <p:cNvSpPr txBox="1">
              <a:spLocks noChangeArrowheads="1"/>
            </p:cNvSpPr>
            <p:nvPr/>
          </p:nvSpPr>
          <p:spPr bwMode="auto">
            <a:xfrm>
              <a:off x="6245225" y="1665288"/>
              <a:ext cx="2430463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/>
                <a:t>2. </a:t>
              </a:r>
              <a:r>
                <a:rPr lang="en-GB" sz="1400" u="sng"/>
                <a:t>Compound nucleus decay</a:t>
              </a:r>
            </a:p>
            <a:p>
              <a:pPr eaLnBrk="1" hangingPunct="1"/>
              <a:r>
                <a:rPr lang="en-GB" sz="1400"/>
                <a:t>    (to lower excited states)</a:t>
              </a:r>
            </a:p>
          </p:txBody>
        </p:sp>
      </p:grpSp>
      <p:sp>
        <p:nvSpPr>
          <p:cNvPr id="31750" name="Text Box 34"/>
          <p:cNvSpPr txBox="1">
            <a:spLocks noChangeArrowheads="1"/>
          </p:cNvSpPr>
          <p:nvPr/>
        </p:nvSpPr>
        <p:spPr bwMode="auto">
          <a:xfrm>
            <a:off x="684213" y="65088"/>
            <a:ext cx="2343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chemeClr val="bg1"/>
                </a:solidFill>
              </a:rPr>
              <a:t>reaction mechanisms</a:t>
            </a:r>
          </a:p>
        </p:txBody>
      </p:sp>
      <p:sp>
        <p:nvSpPr>
          <p:cNvPr id="31751" name="Text Box 35"/>
          <p:cNvSpPr txBox="1">
            <a:spLocks noChangeArrowheads="1"/>
          </p:cNvSpPr>
          <p:nvPr/>
        </p:nvSpPr>
        <p:spPr bwMode="auto">
          <a:xfrm>
            <a:off x="1447800" y="1143000"/>
            <a:ext cx="5681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+mn-lt"/>
              </a:rPr>
              <a:t>example:		       </a:t>
            </a:r>
            <a:r>
              <a:rPr lang="en-GB" sz="1800" b="1" u="sng" dirty="0">
                <a:solidFill>
                  <a:srgbClr val="336699"/>
                </a:solidFill>
                <a:latin typeface="+mn-lt"/>
              </a:rPr>
              <a:t>resonant </a:t>
            </a:r>
            <a:r>
              <a:rPr lang="en-GB" sz="1800" b="1" u="sng" dirty="0" err="1">
                <a:solidFill>
                  <a:srgbClr val="336699"/>
                </a:solidFill>
                <a:latin typeface="+mn-lt"/>
              </a:rPr>
              <a:t>radiative</a:t>
            </a:r>
            <a:r>
              <a:rPr lang="en-GB" sz="1800" b="1" u="sng" dirty="0">
                <a:solidFill>
                  <a:srgbClr val="336699"/>
                </a:solidFill>
                <a:latin typeface="+mn-lt"/>
              </a:rPr>
              <a:t> capture A(</a:t>
            </a:r>
            <a:r>
              <a:rPr lang="en-GB" sz="1800" b="1" u="sng" dirty="0" err="1">
                <a:solidFill>
                  <a:srgbClr val="336699"/>
                </a:solidFill>
                <a:latin typeface="+mn-lt"/>
              </a:rPr>
              <a:t>x,</a:t>
            </a:r>
            <a:r>
              <a:rPr lang="en-GB" sz="2000" b="1" u="sng" dirty="0" err="1">
                <a:solidFill>
                  <a:srgbClr val="336699"/>
                </a:solidFill>
                <a:latin typeface="Symbol" charset="2"/>
                <a:cs typeface="Symbol" charset="2"/>
              </a:rPr>
              <a:t>g</a:t>
            </a:r>
            <a:r>
              <a:rPr lang="en-GB" sz="1800" b="1" u="sng" dirty="0">
                <a:solidFill>
                  <a:srgbClr val="336699"/>
                </a:solidFill>
                <a:latin typeface="+mn-lt"/>
              </a:rPr>
              <a:t>)B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2362200" y="3489325"/>
            <a:ext cx="4506746" cy="1519814"/>
            <a:chOff x="2843213" y="3489325"/>
            <a:chExt cx="4032367" cy="1519814"/>
          </a:xfrm>
        </p:grpSpPr>
        <p:graphicFrame>
          <p:nvGraphicFramePr>
            <p:cNvPr id="21540" name="Object 2"/>
            <p:cNvGraphicFramePr>
              <a:graphicFrameLocks noChangeAspect="1"/>
            </p:cNvGraphicFramePr>
            <p:nvPr/>
          </p:nvGraphicFramePr>
          <p:xfrm>
            <a:off x="2843213" y="3489325"/>
            <a:ext cx="3546475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60" name="Equation" r:id="rId4" imgW="2882880" imgH="558720" progId="Equation.3">
                    <p:embed/>
                  </p:oleObj>
                </mc:Choice>
                <mc:Fallback>
                  <p:oleObj name="Equation" r:id="rId4" imgW="2882880" imgH="558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3213" y="3489325"/>
                          <a:ext cx="3546475" cy="688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74" name="AutoShape 37"/>
            <p:cNvSpPr>
              <a:spLocks/>
            </p:cNvSpPr>
            <p:nvPr/>
          </p:nvSpPr>
          <p:spPr bwMode="auto">
            <a:xfrm rot="-5400000">
              <a:off x="5489576" y="3487737"/>
              <a:ext cx="144462" cy="1439863"/>
            </a:xfrm>
            <a:prstGeom prst="leftBrace">
              <a:avLst>
                <a:gd name="adj1" fmla="val 8305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5" name="AutoShape 38"/>
            <p:cNvSpPr>
              <a:spLocks/>
            </p:cNvSpPr>
            <p:nvPr/>
          </p:nvSpPr>
          <p:spPr bwMode="auto">
            <a:xfrm rot="-5400000">
              <a:off x="3906045" y="3631406"/>
              <a:ext cx="144462" cy="1152525"/>
            </a:xfrm>
            <a:prstGeom prst="leftBrace">
              <a:avLst>
                <a:gd name="adj1" fmla="val 664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6" name="Text Box 39"/>
            <p:cNvSpPr txBox="1">
              <a:spLocks noChangeArrowheads="1"/>
            </p:cNvSpPr>
            <p:nvPr/>
          </p:nvSpPr>
          <p:spPr bwMode="auto">
            <a:xfrm>
              <a:off x="4820410" y="4343400"/>
              <a:ext cx="2055170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600" dirty="0"/>
                <a:t>compound formation</a:t>
              </a:r>
            </a:p>
            <a:p>
              <a:pPr algn="ctr" eaLnBrk="1" hangingPunct="1"/>
              <a:r>
                <a:rPr lang="en-GB" sz="1600" dirty="0">
                  <a:solidFill>
                    <a:srgbClr val="336699"/>
                  </a:solidFill>
                </a:rPr>
                <a:t>probability </a:t>
              </a:r>
              <a:r>
                <a:rPr lang="en-GB" sz="1600" dirty="0">
                  <a:solidFill>
                    <a:srgbClr val="336699"/>
                  </a:solidFill>
                  <a:sym typeface="Symbol" charset="0"/>
                </a:rPr>
                <a:t> </a:t>
              </a:r>
              <a:r>
                <a:rPr lang="en-GB" sz="1600" dirty="0" err="1">
                  <a:solidFill>
                    <a:srgbClr val="336699"/>
                  </a:solidFill>
                  <a:latin typeface="Symbol" charset="0"/>
                  <a:sym typeface="Symbol" charset="0"/>
                </a:rPr>
                <a:t>G</a:t>
              </a:r>
              <a:r>
                <a:rPr lang="en-GB" sz="1600" baseline="-25000" dirty="0" err="1">
                  <a:solidFill>
                    <a:srgbClr val="336699"/>
                  </a:solidFill>
                  <a:sym typeface="Symbol" charset="0"/>
                </a:rPr>
                <a:t>x</a:t>
              </a:r>
              <a:endParaRPr lang="en-GB" sz="1600" baseline="-25000" dirty="0">
                <a:solidFill>
                  <a:srgbClr val="336699"/>
                </a:solidFill>
              </a:endParaRPr>
            </a:p>
          </p:txBody>
        </p:sp>
        <p:sp>
          <p:nvSpPr>
            <p:cNvPr id="31777" name="Text Box 40"/>
            <p:cNvSpPr txBox="1">
              <a:spLocks noChangeArrowheads="1"/>
            </p:cNvSpPr>
            <p:nvPr/>
          </p:nvSpPr>
          <p:spPr bwMode="auto">
            <a:xfrm>
              <a:off x="3095054" y="4424363"/>
              <a:ext cx="174739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600" dirty="0"/>
                <a:t>compound decay</a:t>
              </a:r>
            </a:p>
            <a:p>
              <a:pPr algn="ctr" eaLnBrk="1" hangingPunct="1"/>
              <a:r>
                <a:rPr lang="en-GB" sz="1600" dirty="0">
                  <a:solidFill>
                    <a:srgbClr val="336699"/>
                  </a:solidFill>
                </a:rPr>
                <a:t>probability </a:t>
              </a:r>
              <a:r>
                <a:rPr lang="en-GB" sz="1600" dirty="0">
                  <a:solidFill>
                    <a:srgbClr val="336699"/>
                  </a:solidFill>
                  <a:sym typeface="Symbol" charset="0"/>
                </a:rPr>
                <a:t> </a:t>
              </a:r>
              <a:r>
                <a:rPr lang="en-GB" sz="1600" dirty="0" err="1">
                  <a:solidFill>
                    <a:srgbClr val="336699"/>
                  </a:solidFill>
                  <a:latin typeface="Symbol" charset="0"/>
                  <a:sym typeface="Symbol" charset="0"/>
                </a:rPr>
                <a:t>G</a:t>
              </a:r>
              <a:r>
                <a:rPr lang="en-GB" sz="1600" baseline="-25000" dirty="0" err="1">
                  <a:solidFill>
                    <a:srgbClr val="336699"/>
                  </a:solidFill>
                  <a:latin typeface="Symbol" charset="0"/>
                  <a:sym typeface="Symbol" charset="0"/>
                </a:rPr>
                <a:t>g</a:t>
              </a:r>
              <a:endParaRPr lang="en-GB" sz="1600" baseline="-25000" dirty="0">
                <a:solidFill>
                  <a:srgbClr val="336699"/>
                </a:solidFill>
                <a:sym typeface="Symbol" charset="0"/>
              </a:endParaRPr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468313" y="1606550"/>
            <a:ext cx="2875006" cy="2109788"/>
            <a:chOff x="468313" y="1606550"/>
            <a:chExt cx="2875006" cy="2109788"/>
          </a:xfrm>
        </p:grpSpPr>
        <p:sp>
          <p:nvSpPr>
            <p:cNvPr id="31756" name="Rectangle 2"/>
            <p:cNvSpPr>
              <a:spLocks noChangeArrowheads="1"/>
            </p:cNvSpPr>
            <p:nvPr/>
          </p:nvSpPr>
          <p:spPr bwMode="auto">
            <a:xfrm>
              <a:off x="1981200" y="2492375"/>
              <a:ext cx="863600" cy="287338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7" name="Line 5"/>
            <p:cNvSpPr>
              <a:spLocks noChangeShapeType="1"/>
            </p:cNvSpPr>
            <p:nvPr/>
          </p:nvSpPr>
          <p:spPr bwMode="auto">
            <a:xfrm>
              <a:off x="1981200" y="3335338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8" name="Line 6"/>
            <p:cNvSpPr>
              <a:spLocks noChangeShapeType="1"/>
            </p:cNvSpPr>
            <p:nvPr/>
          </p:nvSpPr>
          <p:spPr bwMode="auto">
            <a:xfrm>
              <a:off x="1981200" y="3048000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9" name="Line 7"/>
            <p:cNvSpPr>
              <a:spLocks noChangeShapeType="1"/>
            </p:cNvSpPr>
            <p:nvPr/>
          </p:nvSpPr>
          <p:spPr bwMode="auto">
            <a:xfrm>
              <a:off x="1981200" y="2347913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0" name="Line 8"/>
            <p:cNvSpPr>
              <a:spLocks noChangeShapeType="1"/>
            </p:cNvSpPr>
            <p:nvPr/>
          </p:nvSpPr>
          <p:spPr bwMode="auto">
            <a:xfrm>
              <a:off x="973138" y="2903538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1" name="Line 9"/>
            <p:cNvSpPr>
              <a:spLocks noChangeShapeType="1"/>
            </p:cNvSpPr>
            <p:nvPr/>
          </p:nvSpPr>
          <p:spPr bwMode="auto">
            <a:xfrm flipV="1">
              <a:off x="1981200" y="2182813"/>
              <a:ext cx="0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2" name="Line 10"/>
            <p:cNvSpPr>
              <a:spLocks noChangeShapeType="1"/>
            </p:cNvSpPr>
            <p:nvPr/>
          </p:nvSpPr>
          <p:spPr bwMode="auto">
            <a:xfrm flipV="1">
              <a:off x="2844800" y="2182813"/>
              <a:ext cx="0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3" name="Text Box 11"/>
            <p:cNvSpPr txBox="1">
              <a:spLocks noChangeArrowheads="1"/>
            </p:cNvSpPr>
            <p:nvPr/>
          </p:nvSpPr>
          <p:spPr bwMode="auto">
            <a:xfrm>
              <a:off x="1008063" y="2874963"/>
              <a:ext cx="5397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/>
                <a:t>A+x</a:t>
              </a:r>
            </a:p>
          </p:txBody>
        </p:sp>
        <p:sp>
          <p:nvSpPr>
            <p:cNvPr id="31764" name="Text Box 12"/>
            <p:cNvSpPr txBox="1">
              <a:spLocks noChangeArrowheads="1"/>
            </p:cNvSpPr>
            <p:nvPr/>
          </p:nvSpPr>
          <p:spPr bwMode="auto">
            <a:xfrm>
              <a:off x="2249488" y="3379788"/>
              <a:ext cx="31908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/>
                <a:t>B</a:t>
              </a:r>
            </a:p>
          </p:txBody>
        </p:sp>
        <p:sp>
          <p:nvSpPr>
            <p:cNvPr id="31765" name="Text Box 13"/>
            <p:cNvSpPr txBox="1">
              <a:spLocks noChangeArrowheads="1"/>
            </p:cNvSpPr>
            <p:nvPr/>
          </p:nvSpPr>
          <p:spPr bwMode="auto">
            <a:xfrm>
              <a:off x="612775" y="2730500"/>
              <a:ext cx="3889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/>
                <a:t>S</a:t>
              </a:r>
              <a:r>
                <a:rPr lang="en-GB" sz="1600" baseline="-25000"/>
                <a:t>x</a:t>
              </a:r>
            </a:p>
          </p:txBody>
        </p:sp>
        <p:sp>
          <p:nvSpPr>
            <p:cNvPr id="31766" name="Line 14"/>
            <p:cNvSpPr>
              <a:spLocks noChangeShapeType="1"/>
            </p:cNvSpPr>
            <p:nvPr/>
          </p:nvSpPr>
          <p:spPr bwMode="auto">
            <a:xfrm flipV="1">
              <a:off x="1549400" y="2616200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15"/>
            <p:cNvSpPr>
              <a:spLocks noChangeShapeType="1"/>
            </p:cNvSpPr>
            <p:nvPr/>
          </p:nvSpPr>
          <p:spPr bwMode="auto">
            <a:xfrm>
              <a:off x="1549400" y="2616200"/>
              <a:ext cx="358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Text Box 17"/>
            <p:cNvSpPr txBox="1">
              <a:spLocks noChangeArrowheads="1"/>
            </p:cNvSpPr>
            <p:nvPr/>
          </p:nvSpPr>
          <p:spPr bwMode="auto">
            <a:xfrm>
              <a:off x="1042988" y="2443163"/>
              <a:ext cx="5048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/>
                <a:t>E</a:t>
              </a:r>
              <a:r>
                <a:rPr lang="en-GB" sz="1600" baseline="-25000"/>
                <a:t>cm</a:t>
              </a:r>
            </a:p>
          </p:txBody>
        </p:sp>
        <p:sp>
          <p:nvSpPr>
            <p:cNvPr id="31769" name="Line 18"/>
            <p:cNvSpPr>
              <a:spLocks noChangeShapeType="1"/>
            </p:cNvSpPr>
            <p:nvPr/>
          </p:nvSpPr>
          <p:spPr bwMode="auto">
            <a:xfrm>
              <a:off x="1981200" y="2624138"/>
              <a:ext cx="86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Text Box 19"/>
            <p:cNvSpPr txBox="1">
              <a:spLocks noChangeArrowheads="1"/>
            </p:cNvSpPr>
            <p:nvPr/>
          </p:nvSpPr>
          <p:spPr bwMode="auto">
            <a:xfrm>
              <a:off x="2916238" y="2471738"/>
              <a:ext cx="3651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/>
                <a:t>E</a:t>
              </a:r>
              <a:r>
                <a:rPr lang="en-GB" sz="1600" baseline="-25000"/>
                <a:t>r</a:t>
              </a:r>
            </a:p>
          </p:txBody>
        </p:sp>
        <p:sp>
          <p:nvSpPr>
            <p:cNvPr id="31771" name="Text Box 20"/>
            <p:cNvSpPr txBox="1">
              <a:spLocks noChangeArrowheads="1"/>
            </p:cNvSpPr>
            <p:nvPr/>
          </p:nvSpPr>
          <p:spPr bwMode="auto">
            <a:xfrm>
              <a:off x="468313" y="1606550"/>
              <a:ext cx="287500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 dirty="0">
                  <a:latin typeface="+mn-lt"/>
                </a:rPr>
                <a:t>1. </a:t>
              </a:r>
              <a:r>
                <a:rPr lang="en-GB" sz="1600" u="sng" dirty="0">
                  <a:latin typeface="+mn-lt"/>
                </a:rPr>
                <a:t>Compound nucleus formation</a:t>
              </a:r>
              <a:r>
                <a:rPr lang="en-GB" sz="1600" dirty="0">
                  <a:latin typeface="+mn-lt"/>
                </a:rPr>
                <a:t> </a:t>
              </a:r>
            </a:p>
            <a:p>
              <a:pPr eaLnBrk="1" hangingPunct="1"/>
              <a:r>
                <a:rPr lang="en-GB" sz="1600" dirty="0">
                  <a:latin typeface="+mn-lt"/>
                </a:rPr>
                <a:t>    (in an unbound state)</a:t>
              </a:r>
            </a:p>
          </p:txBody>
        </p:sp>
        <p:sp>
          <p:nvSpPr>
            <p:cNvPr id="31772" name="Line 42"/>
            <p:cNvSpPr>
              <a:spLocks noChangeShapeType="1"/>
            </p:cNvSpPr>
            <p:nvPr/>
          </p:nvSpPr>
          <p:spPr bwMode="auto">
            <a:xfrm>
              <a:off x="1835150" y="2940050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3" name="Text Box 43"/>
            <p:cNvSpPr txBox="1">
              <a:spLocks noChangeArrowheads="1"/>
            </p:cNvSpPr>
            <p:nvPr/>
          </p:nvSpPr>
          <p:spPr bwMode="auto">
            <a:xfrm>
              <a:off x="1492250" y="2974975"/>
              <a:ext cx="3429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/>
                <a:t>Q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0" y="4937221"/>
            <a:ext cx="7916757" cy="1871936"/>
            <a:chOff x="381000" y="4937221"/>
            <a:chExt cx="7916757" cy="1871936"/>
          </a:xfrm>
        </p:grpSpPr>
        <p:sp>
          <p:nvSpPr>
            <p:cNvPr id="21545" name="Text Box 41"/>
            <p:cNvSpPr txBox="1">
              <a:spLocks noChangeArrowheads="1"/>
            </p:cNvSpPr>
            <p:nvPr/>
          </p:nvSpPr>
          <p:spPr bwMode="auto">
            <a:xfrm>
              <a:off x="381000" y="4937221"/>
              <a:ext cx="5917004" cy="1158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buClr>
                  <a:srgbClr val="336699"/>
                </a:buClr>
                <a:buFont typeface="Wingdings" charset="0"/>
                <a:buChar char="Ø"/>
              </a:pPr>
              <a:r>
                <a:rPr lang="en-GB" sz="1600" dirty="0"/>
                <a:t> </a:t>
              </a:r>
              <a:r>
                <a:rPr lang="en-GB" sz="1800" dirty="0">
                  <a:latin typeface="+mn-lt"/>
                </a:rPr>
                <a:t>reaction cross section proportional to </a:t>
              </a:r>
              <a:r>
                <a:rPr lang="en-GB" sz="1800" u="sng" dirty="0">
                  <a:solidFill>
                    <a:srgbClr val="336699"/>
                  </a:solidFill>
                  <a:latin typeface="+mn-lt"/>
                </a:rPr>
                <a:t>two matrix elements</a:t>
              </a:r>
            </a:p>
            <a:p>
              <a:pPr eaLnBrk="1" hangingPunct="1">
                <a:lnSpc>
                  <a:spcPct val="130000"/>
                </a:lnSpc>
                <a:buClr>
                  <a:srgbClr val="336699"/>
                </a:buClr>
                <a:buFont typeface="Wingdings" charset="0"/>
                <a:buChar char="Ø"/>
              </a:pPr>
              <a:r>
                <a:rPr lang="en-GB" sz="1800" dirty="0">
                  <a:latin typeface="+mn-lt"/>
                </a:rPr>
                <a:t> only occurs at energies </a:t>
              </a:r>
              <a:r>
                <a:rPr lang="en-GB" sz="1800" u="sng" dirty="0" err="1">
                  <a:solidFill>
                    <a:srgbClr val="336699"/>
                  </a:solidFill>
                  <a:latin typeface="+mn-lt"/>
                </a:rPr>
                <a:t>E</a:t>
              </a:r>
              <a:r>
                <a:rPr lang="en-GB" sz="1800" u="sng" baseline="-25000" dirty="0" err="1">
                  <a:solidFill>
                    <a:srgbClr val="336699"/>
                  </a:solidFill>
                  <a:latin typeface="+mn-lt"/>
                </a:rPr>
                <a:t>cm</a:t>
              </a:r>
              <a:r>
                <a:rPr lang="en-GB" sz="1800" u="sng" dirty="0">
                  <a:solidFill>
                    <a:srgbClr val="336699"/>
                  </a:solidFill>
                  <a:latin typeface="+mn-lt"/>
                </a:rPr>
                <a:t> ~ </a:t>
              </a:r>
              <a:r>
                <a:rPr lang="en-GB" sz="1800" u="sng" dirty="0" err="1">
                  <a:solidFill>
                    <a:srgbClr val="336699"/>
                  </a:solidFill>
                  <a:latin typeface="+mn-lt"/>
                </a:rPr>
                <a:t>E</a:t>
              </a:r>
              <a:r>
                <a:rPr lang="en-GB" sz="1800" u="sng" baseline="-25000" dirty="0" err="1">
                  <a:solidFill>
                    <a:srgbClr val="336699"/>
                  </a:solidFill>
                  <a:latin typeface="+mn-lt"/>
                </a:rPr>
                <a:t>r</a:t>
              </a:r>
              <a:r>
                <a:rPr lang="en-GB" sz="1800" u="sng" dirty="0">
                  <a:solidFill>
                    <a:srgbClr val="336699"/>
                  </a:solidFill>
                  <a:latin typeface="+mn-lt"/>
                </a:rPr>
                <a:t> - Q</a:t>
              </a:r>
            </a:p>
            <a:p>
              <a:pPr eaLnBrk="1" hangingPunct="1">
                <a:lnSpc>
                  <a:spcPct val="130000"/>
                </a:lnSpc>
                <a:buClr>
                  <a:srgbClr val="336699"/>
                </a:buClr>
                <a:buFont typeface="Wingdings" charset="0"/>
                <a:buChar char="Ø"/>
              </a:pPr>
              <a:r>
                <a:rPr lang="en-GB" sz="1800" dirty="0">
                  <a:latin typeface="+mn-lt"/>
                </a:rPr>
                <a:t> </a:t>
              </a:r>
              <a:r>
                <a:rPr lang="en-GB" sz="1800" u="sng" dirty="0">
                  <a:solidFill>
                    <a:srgbClr val="336699"/>
                  </a:solidFill>
                  <a:latin typeface="+mn-lt"/>
                </a:rPr>
                <a:t>strong energy dependence</a:t>
              </a:r>
              <a:r>
                <a:rPr lang="en-GB" sz="1800" dirty="0">
                  <a:latin typeface="+mn-lt"/>
                </a:rPr>
                <a:t> of cross section</a:t>
              </a:r>
            </a:p>
          </p:txBody>
        </p:sp>
        <p:sp>
          <p:nvSpPr>
            <p:cNvPr id="21548" name="Text Box 44"/>
            <p:cNvSpPr txBox="1">
              <a:spLocks noChangeArrowheads="1"/>
            </p:cNvSpPr>
            <p:nvPr/>
          </p:nvSpPr>
          <p:spPr bwMode="auto">
            <a:xfrm>
              <a:off x="390525" y="6134100"/>
              <a:ext cx="7907232" cy="675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n-GB" sz="1600" dirty="0">
                  <a:latin typeface="+mn-lt"/>
                </a:rPr>
                <a:t>N. B. energy in entrance channel (</a:t>
              </a:r>
              <a:r>
                <a:rPr lang="en-GB" sz="1600" dirty="0" err="1">
                  <a:latin typeface="+mn-lt"/>
                </a:rPr>
                <a:t>Q+E</a:t>
              </a:r>
              <a:r>
                <a:rPr lang="en-GB" sz="1600" baseline="-25000" dirty="0" err="1">
                  <a:latin typeface="+mn-lt"/>
                </a:rPr>
                <a:t>cm</a:t>
              </a:r>
              <a:r>
                <a:rPr lang="en-GB" sz="1600" dirty="0">
                  <a:latin typeface="+mn-lt"/>
                </a:rPr>
                <a:t>) has to match excitation energy </a:t>
              </a:r>
              <a:r>
                <a:rPr lang="en-GB" sz="1600" dirty="0" err="1">
                  <a:latin typeface="+mn-lt"/>
                </a:rPr>
                <a:t>E</a:t>
              </a:r>
              <a:r>
                <a:rPr lang="en-GB" sz="1600" baseline="-25000" dirty="0" err="1">
                  <a:latin typeface="+mn-lt"/>
                </a:rPr>
                <a:t>r</a:t>
              </a:r>
              <a:r>
                <a:rPr lang="en-GB" sz="1600" dirty="0">
                  <a:latin typeface="+mn-lt"/>
                </a:rPr>
                <a:t> of resonant state,</a:t>
              </a:r>
            </a:p>
            <a:p>
              <a:pPr eaLnBrk="1" hangingPunct="1">
                <a:lnSpc>
                  <a:spcPct val="120000"/>
                </a:lnSpc>
              </a:pPr>
              <a:r>
                <a:rPr lang="en-GB" sz="1600" dirty="0">
                  <a:latin typeface="+mn-lt"/>
                </a:rPr>
                <a:t>however all excited states have a width </a:t>
              </a:r>
              <a:r>
                <a:rPr lang="en-GB" sz="1600" dirty="0">
                  <a:latin typeface="+mn-lt"/>
                  <a:sym typeface="Symbol" charset="0"/>
                </a:rPr>
                <a:t> there is always some cross section through tails</a:t>
              </a:r>
            </a:p>
          </p:txBody>
        </p:sp>
      </p:grp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228600" y="0"/>
            <a:ext cx="861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 dirty="0">
                <a:latin typeface="+mn-lt"/>
              </a:rPr>
              <a:t> </a:t>
            </a:r>
            <a:r>
              <a:rPr lang="en-GB" sz="2000" b="1" dirty="0" smtClean="0">
                <a:latin typeface="+mn-lt"/>
              </a:rPr>
              <a:t>                            </a:t>
            </a:r>
            <a:r>
              <a:rPr lang="en-GB" sz="2000" b="1" dirty="0" smtClean="0">
                <a:solidFill>
                  <a:srgbClr val="800000"/>
                </a:solidFill>
                <a:latin typeface="+mn-lt"/>
              </a:rPr>
              <a:t>Reaction mechanisms:   </a:t>
            </a:r>
            <a:r>
              <a:rPr lang="en-GB" sz="2000" b="1" dirty="0" smtClean="0">
                <a:latin typeface="+mn-lt"/>
              </a:rPr>
              <a:t>II. resonant process</a:t>
            </a:r>
            <a:endParaRPr lang="en-GB" sz="2000" b="1" dirty="0">
              <a:latin typeface="+mn-lt"/>
            </a:endParaRPr>
          </a:p>
        </p:txBody>
      </p:sp>
      <p:sp>
        <p:nvSpPr>
          <p:cNvPr id="49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19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7055" y="0"/>
            <a:ext cx="9144000" cy="45719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28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57200" y="2133600"/>
            <a:ext cx="6930102" cy="11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sz="1800" dirty="0">
                <a:latin typeface="+mn-lt"/>
                <a:sym typeface="Symbol" charset="0"/>
              </a:rPr>
              <a:t>interacting nuclei in plasma are in </a:t>
            </a:r>
            <a:r>
              <a:rPr lang="en-GB" sz="1800" dirty="0">
                <a:solidFill>
                  <a:srgbClr val="336699"/>
                </a:solidFill>
                <a:latin typeface="+mn-lt"/>
                <a:sym typeface="Symbol" charset="0"/>
              </a:rPr>
              <a:t>thermal equilibrium </a:t>
            </a:r>
            <a:r>
              <a:rPr lang="en-GB" sz="1800" dirty="0">
                <a:latin typeface="+mn-lt"/>
                <a:sym typeface="Symbol" charset="0"/>
              </a:rPr>
              <a:t>at temperature</a:t>
            </a:r>
            <a:r>
              <a:rPr lang="en-GB" sz="1800" dirty="0">
                <a:solidFill>
                  <a:srgbClr val="336699"/>
                </a:solidFill>
                <a:latin typeface="+mn-lt"/>
                <a:sym typeface="Symbol" charset="0"/>
              </a:rPr>
              <a:t> T</a:t>
            </a:r>
          </a:p>
          <a:p>
            <a:pPr eaLnBrk="1" hangingPunct="1">
              <a:lnSpc>
                <a:spcPct val="130000"/>
              </a:lnSpc>
            </a:pPr>
            <a:r>
              <a:rPr lang="en-GB" sz="1800" dirty="0">
                <a:latin typeface="+mn-lt"/>
                <a:sym typeface="Symbol" charset="0"/>
              </a:rPr>
              <a:t>also assume </a:t>
            </a:r>
            <a:r>
              <a:rPr lang="en-GB" sz="1800" dirty="0">
                <a:solidFill>
                  <a:srgbClr val="336699"/>
                </a:solidFill>
                <a:latin typeface="+mn-lt"/>
                <a:sym typeface="Symbol" charset="0"/>
              </a:rPr>
              <a:t>non-degenerate</a:t>
            </a:r>
            <a:r>
              <a:rPr lang="en-GB" sz="1800" dirty="0">
                <a:latin typeface="+mn-lt"/>
                <a:sym typeface="Symbol" charset="0"/>
              </a:rPr>
              <a:t> and </a:t>
            </a:r>
            <a:r>
              <a:rPr lang="en-GB" sz="1800" dirty="0">
                <a:solidFill>
                  <a:srgbClr val="336699"/>
                </a:solidFill>
                <a:latin typeface="+mn-lt"/>
                <a:sym typeface="Symbol" charset="0"/>
              </a:rPr>
              <a:t>non-relativistic</a:t>
            </a:r>
            <a:r>
              <a:rPr lang="en-GB" sz="1800" dirty="0">
                <a:latin typeface="+mn-lt"/>
                <a:sym typeface="Symbol" charset="0"/>
              </a:rPr>
              <a:t> plasma</a:t>
            </a:r>
          </a:p>
          <a:p>
            <a:pPr eaLnBrk="1" hangingPunct="1">
              <a:lnSpc>
                <a:spcPct val="130000"/>
              </a:lnSpc>
              <a:buFont typeface="Symbol" charset="0"/>
              <a:buChar char="Þ"/>
            </a:pPr>
            <a:r>
              <a:rPr lang="en-GB" sz="1800" dirty="0">
                <a:latin typeface="+mn-lt"/>
                <a:sym typeface="Symbol" charset="0"/>
              </a:rPr>
              <a:t> </a:t>
            </a:r>
            <a:r>
              <a:rPr lang="en-GB" sz="1800" dirty="0">
                <a:solidFill>
                  <a:srgbClr val="336699"/>
                </a:solidFill>
                <a:latin typeface="+mn-lt"/>
                <a:sym typeface="Symbol" charset="0"/>
              </a:rPr>
              <a:t>Maxwell-Boltzmann velocity distribution</a:t>
            </a:r>
          </a:p>
        </p:txBody>
      </p:sp>
      <p:graphicFrame>
        <p:nvGraphicFramePr>
          <p:cNvPr id="1638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815118"/>
              </p:ext>
            </p:extLst>
          </p:nvPr>
        </p:nvGraphicFramePr>
        <p:xfrm>
          <a:off x="4599781" y="2747963"/>
          <a:ext cx="4364037" cy="334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4" name="Graph" r:id="rId4" imgW="3578400" imgH="2888640" progId="Origin50.Graph">
                  <p:embed/>
                </p:oleObj>
              </mc:Choice>
              <mc:Fallback>
                <p:oleObj name="Graph" r:id="rId4" imgW="3578400" imgH="28886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985"/>
                      <a:stretch>
                        <a:fillRect/>
                      </a:stretch>
                    </p:blipFill>
                    <p:spPr bwMode="auto">
                      <a:xfrm>
                        <a:off x="4599781" y="2747963"/>
                        <a:ext cx="4364037" cy="334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3"/>
          <p:cNvGraphicFramePr>
            <a:graphicFrameLocks noChangeAspect="1"/>
          </p:cNvGraphicFramePr>
          <p:nvPr/>
        </p:nvGraphicFramePr>
        <p:xfrm>
          <a:off x="973138" y="3406775"/>
          <a:ext cx="3068637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5" name="Formel" r:id="rId6" imgW="2908080" imgH="622080" progId="Equation.3">
                  <p:embed/>
                </p:oleObj>
              </mc:Choice>
              <mc:Fallback>
                <p:oleObj name="Formel" r:id="rId6" imgW="290808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138" y="3406775"/>
                        <a:ext cx="3068637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4"/>
          <p:cNvGraphicFramePr>
            <a:graphicFrameLocks noChangeAspect="1"/>
          </p:cNvGraphicFramePr>
          <p:nvPr/>
        </p:nvGraphicFramePr>
        <p:xfrm>
          <a:off x="2025650" y="4214813"/>
          <a:ext cx="1397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6" name="Formel" r:id="rId8" imgW="139680" imgH="266400" progId="Equation.3">
                  <p:embed/>
                </p:oleObj>
              </mc:Choice>
              <mc:Fallback>
                <p:oleObj name="Formel" r:id="rId8" imgW="139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4214813"/>
                        <a:ext cx="1397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900113" y="4318000"/>
            <a:ext cx="54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/>
              <a:t>with </a:t>
            </a:r>
          </a:p>
        </p:txBody>
      </p:sp>
      <p:graphicFrame>
        <p:nvGraphicFramePr>
          <p:cNvPr id="16391" name="Object 5"/>
          <p:cNvGraphicFramePr>
            <a:graphicFrameLocks noChangeAspect="1"/>
          </p:cNvGraphicFramePr>
          <p:nvPr/>
        </p:nvGraphicFramePr>
        <p:xfrm>
          <a:off x="4287838" y="3846513"/>
          <a:ext cx="1397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7" name="Formel" r:id="rId10" imgW="139680" imgH="266400" progId="Equation.3">
                  <p:embed/>
                </p:oleObj>
              </mc:Choice>
              <mc:Fallback>
                <p:oleObj name="Formel" r:id="rId10" imgW="139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838" y="3846513"/>
                        <a:ext cx="1397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6"/>
          <p:cNvGraphicFramePr>
            <a:graphicFrameLocks noChangeAspect="1"/>
          </p:cNvGraphicFramePr>
          <p:nvPr/>
        </p:nvGraphicFramePr>
        <p:xfrm>
          <a:off x="1498600" y="4173538"/>
          <a:ext cx="117475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8" name="Formel" r:id="rId11" imgW="1104840" imgH="609480" progId="Equation.3">
                  <p:embed/>
                </p:oleObj>
              </mc:Choice>
              <mc:Fallback>
                <p:oleObj name="Formel" r:id="rId11" imgW="110484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4173538"/>
                        <a:ext cx="117475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2744788" y="4300538"/>
            <a:ext cx="1296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/>
              <a:t>reduced mass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417638" y="4876800"/>
            <a:ext cx="1687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/>
              <a:t>v = relative velocity</a:t>
            </a:r>
          </a:p>
        </p:txBody>
      </p:sp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381000" y="762000"/>
            <a:ext cx="2026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+mn-lt"/>
              </a:rPr>
              <a:t>stellar reaction rate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4936865" y="1219200"/>
            <a:ext cx="3689870" cy="7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latin typeface="+mn-lt"/>
              </a:rPr>
              <a:t>need: 	a) velocity distribution </a:t>
            </a:r>
            <a:r>
              <a:rPr lang="en-GB" sz="1800" dirty="0">
                <a:latin typeface="Symbol" charset="2"/>
                <a:cs typeface="Symbol" charset="2"/>
              </a:rPr>
              <a:t> f(</a:t>
            </a:r>
            <a:r>
              <a:rPr lang="en-GB" sz="1800" dirty="0">
                <a:latin typeface="+mn-lt"/>
                <a:cs typeface="Symbol" charset="0"/>
              </a:rPr>
              <a:t>v)</a:t>
            </a:r>
            <a:endParaRPr lang="en-GB" sz="1800" dirty="0">
              <a:latin typeface="+mn-lt"/>
              <a:ea typeface="Symbol" charset="0"/>
              <a:cs typeface="Symbol" charset="0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</a:pPr>
            <a:r>
              <a:rPr lang="en-GB" sz="1800" dirty="0">
                <a:latin typeface="+mn-lt"/>
                <a:ea typeface="Symbol" charset="0"/>
                <a:cs typeface="Symbol" charset="0"/>
              </a:rPr>
              <a:t>	b) cross section </a:t>
            </a:r>
            <a:r>
              <a:rPr lang="en-GB" sz="1800" dirty="0">
                <a:latin typeface="+mn-lt"/>
                <a:cs typeface="Symbol" charset="0"/>
              </a:rPr>
              <a:t> </a:t>
            </a:r>
            <a:r>
              <a:rPr lang="en-GB" sz="1800" dirty="0">
                <a:latin typeface="Symbol" charset="2"/>
                <a:cs typeface="Symbol" charset="2"/>
              </a:rPr>
              <a:t>s</a:t>
            </a:r>
            <a:r>
              <a:rPr lang="en-GB" sz="1800" dirty="0">
                <a:latin typeface="Symbol" charset="2"/>
                <a:ea typeface="Symbol" charset="0"/>
                <a:cs typeface="Symbol" charset="2"/>
              </a:rPr>
              <a:t>(</a:t>
            </a:r>
            <a:r>
              <a:rPr lang="en-GB" sz="1800" dirty="0">
                <a:latin typeface="+mn-lt"/>
                <a:ea typeface="Symbol" charset="0"/>
                <a:cs typeface="Symbol" charset="0"/>
              </a:rPr>
              <a:t>v)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539750" y="1568450"/>
            <a:ext cx="20518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800000"/>
                </a:solidFill>
                <a:latin typeface="+mn-lt"/>
              </a:rPr>
              <a:t>a) velocity distribution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1265238" y="6227763"/>
            <a:ext cx="6115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sz="1600" dirty="0"/>
              <a:t>example:      	Sun   T ~ 15x10</a:t>
            </a:r>
            <a:r>
              <a:rPr lang="en-GB" sz="1600" baseline="30000" dirty="0"/>
              <a:t>6</a:t>
            </a:r>
            <a:r>
              <a:rPr lang="en-GB" sz="1600" dirty="0"/>
              <a:t> K     	</a:t>
            </a:r>
            <a:r>
              <a:rPr lang="en-GB" sz="1600" dirty="0">
                <a:sym typeface="Symbol" charset="0"/>
              </a:rPr>
              <a:t>   </a:t>
            </a:r>
            <a:r>
              <a:rPr lang="en-GB" sz="1600" dirty="0" err="1">
                <a:sym typeface="Symbol" charset="0"/>
              </a:rPr>
              <a:t>kT</a:t>
            </a:r>
            <a:r>
              <a:rPr lang="en-GB" sz="1600" dirty="0">
                <a:sym typeface="Symbol" charset="0"/>
              </a:rPr>
              <a:t> ~ 1 </a:t>
            </a:r>
            <a:r>
              <a:rPr lang="en-GB" sz="1600" dirty="0" err="1">
                <a:sym typeface="Symbol" charset="0"/>
              </a:rPr>
              <a:t>keV</a:t>
            </a:r>
            <a:endParaRPr lang="en-GB" sz="1600" dirty="0">
              <a:sym typeface="Symbol" charset="0"/>
            </a:endParaRPr>
          </a:p>
        </p:txBody>
      </p:sp>
      <p:graphicFrame>
        <p:nvGraphicFramePr>
          <p:cNvPr id="266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87106"/>
              </p:ext>
            </p:extLst>
          </p:nvPr>
        </p:nvGraphicFramePr>
        <p:xfrm>
          <a:off x="2438400" y="762000"/>
          <a:ext cx="2438400" cy="389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89" name="Equation" r:id="rId13" imgW="1511300" imgH="241300" progId="Equation.3">
                  <p:embed/>
                </p:oleObj>
              </mc:Choice>
              <mc:Fallback>
                <p:oleObj name="Equation" r:id="rId13" imgW="1511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762000"/>
                        <a:ext cx="2438400" cy="38917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963706" y="57090"/>
            <a:ext cx="3159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3. Thermonuclear </a:t>
            </a:r>
            <a:r>
              <a:rPr lang="en-US" sz="2000" b="1" dirty="0"/>
              <a:t>Reactions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762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7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54063" y="654050"/>
            <a:ext cx="1635033" cy="369332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solidFill>
                  <a:srgbClr val="800000"/>
                </a:solidFill>
                <a:latin typeface="+mn-lt"/>
              </a:rPr>
              <a:t>b) cross section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755650" y="1125538"/>
            <a:ext cx="7357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/>
              <a:t>no nuclear theory available to determine reaction cross section a priori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51000" y="1706563"/>
            <a:ext cx="6466960" cy="174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ts val="600"/>
              </a:spcAft>
            </a:pPr>
            <a:r>
              <a:rPr lang="en-GB" sz="1800" dirty="0">
                <a:latin typeface="+mn-lt"/>
              </a:rPr>
              <a:t>cross section depends sensitively on:</a:t>
            </a:r>
          </a:p>
          <a:p>
            <a:pPr lvl="1" eaLnBrk="1" hangingPunct="1">
              <a:lnSpc>
                <a:spcPct val="130000"/>
              </a:lnSpc>
              <a:spcAft>
                <a:spcPts val="600"/>
              </a:spcAft>
              <a:buClr>
                <a:srgbClr val="336699"/>
              </a:buClr>
              <a:buFont typeface="Wingdings" charset="0"/>
              <a:buChar char="Ø"/>
            </a:pPr>
            <a:r>
              <a:rPr lang="en-GB" sz="1800" dirty="0">
                <a:latin typeface="+mn-lt"/>
              </a:rPr>
              <a:t> the </a:t>
            </a:r>
            <a:r>
              <a:rPr lang="en-GB" sz="1800" u="sng" dirty="0">
                <a:solidFill>
                  <a:srgbClr val="336699"/>
                </a:solidFill>
                <a:latin typeface="+mn-lt"/>
              </a:rPr>
              <a:t>properties of the nuclei</a:t>
            </a:r>
            <a:r>
              <a:rPr lang="en-GB" sz="1800" dirty="0">
                <a:latin typeface="+mn-lt"/>
              </a:rPr>
              <a:t> involved </a:t>
            </a:r>
          </a:p>
          <a:p>
            <a:pPr lvl="1" eaLnBrk="1" hangingPunct="1">
              <a:lnSpc>
                <a:spcPct val="130000"/>
              </a:lnSpc>
              <a:spcAft>
                <a:spcPts val="600"/>
              </a:spcAft>
              <a:buClr>
                <a:srgbClr val="336699"/>
              </a:buClr>
              <a:buFont typeface="Wingdings" charset="0"/>
              <a:buChar char="Ø"/>
            </a:pPr>
            <a:r>
              <a:rPr lang="en-GB" sz="1800" dirty="0">
                <a:latin typeface="+mn-lt"/>
              </a:rPr>
              <a:t> the </a:t>
            </a:r>
            <a:r>
              <a:rPr lang="en-GB" sz="1800" u="sng" dirty="0">
                <a:solidFill>
                  <a:srgbClr val="336699"/>
                </a:solidFill>
                <a:latin typeface="+mn-lt"/>
              </a:rPr>
              <a:t>reaction mechanism</a:t>
            </a:r>
            <a:r>
              <a:rPr lang="en-GB" sz="1800" dirty="0">
                <a:latin typeface="+mn-lt"/>
              </a:rPr>
              <a:t> </a:t>
            </a:r>
          </a:p>
          <a:p>
            <a:pPr eaLnBrk="1" hangingPunct="1">
              <a:lnSpc>
                <a:spcPct val="130000"/>
              </a:lnSpc>
              <a:spcAft>
                <a:spcPts val="600"/>
              </a:spcAft>
              <a:buClr>
                <a:srgbClr val="336699"/>
              </a:buClr>
              <a:buFont typeface="Wingdings" charset="0"/>
              <a:buNone/>
            </a:pPr>
            <a:r>
              <a:rPr lang="en-GB" sz="1800" dirty="0">
                <a:latin typeface="+mn-lt"/>
              </a:rPr>
              <a:t>and can vary by orders of magnitude, depending on the interaction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042988" y="6207125"/>
            <a:ext cx="7432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+mn-lt"/>
              </a:rPr>
              <a:t>in practice, need </a:t>
            </a:r>
            <a:r>
              <a:rPr lang="en-GB" sz="1800" b="1" dirty="0">
                <a:solidFill>
                  <a:srgbClr val="336699"/>
                </a:solidFill>
                <a:latin typeface="+mn-lt"/>
              </a:rPr>
              <a:t>experiments</a:t>
            </a:r>
            <a:r>
              <a:rPr lang="en-GB" sz="1800" dirty="0">
                <a:latin typeface="+mn-lt"/>
              </a:rPr>
              <a:t> AND </a:t>
            </a:r>
            <a:r>
              <a:rPr lang="en-GB" sz="1800" b="1" dirty="0">
                <a:solidFill>
                  <a:srgbClr val="336699"/>
                </a:solidFill>
                <a:latin typeface="+mn-lt"/>
              </a:rPr>
              <a:t>theory</a:t>
            </a:r>
            <a:r>
              <a:rPr lang="en-GB" sz="1800" dirty="0">
                <a:latin typeface="+mn-lt"/>
              </a:rPr>
              <a:t> to determine stellar reaction rates</a:t>
            </a:r>
            <a:endParaRPr lang="en-GB" sz="1800" u="sng" dirty="0">
              <a:latin typeface="+mn-lt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191125" y="5499100"/>
            <a:ext cx="2405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/>
              <a:t>1 barn = 10</a:t>
            </a:r>
            <a:r>
              <a:rPr lang="en-GB" sz="1400" baseline="30000"/>
              <a:t>-24</a:t>
            </a:r>
            <a:r>
              <a:rPr lang="en-GB" sz="1400"/>
              <a:t> cm</a:t>
            </a:r>
            <a:r>
              <a:rPr lang="en-GB" sz="1400" baseline="30000"/>
              <a:t>2</a:t>
            </a:r>
            <a:r>
              <a:rPr lang="en-GB" sz="1400"/>
              <a:t> = 100 fm</a:t>
            </a:r>
            <a:r>
              <a:rPr lang="en-GB" sz="1400" baseline="30000"/>
              <a:t>2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84213" y="77788"/>
            <a:ext cx="250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chemeClr val="bg1"/>
                </a:solidFill>
              </a:rPr>
              <a:t>reaction cross sections</a:t>
            </a:r>
          </a:p>
        </p:txBody>
      </p:sp>
      <p:graphicFrame>
        <p:nvGraphicFramePr>
          <p:cNvPr id="17416" name="Group 8"/>
          <p:cNvGraphicFramePr>
            <a:graphicFrameLocks noGrp="1"/>
          </p:cNvGraphicFramePr>
          <p:nvPr/>
        </p:nvGraphicFramePr>
        <p:xfrm>
          <a:off x="2238375" y="3781425"/>
          <a:ext cx="5256213" cy="1646239"/>
        </p:xfrm>
        <a:graphic>
          <a:graphicData uri="http://schemas.openxmlformats.org/drawingml/2006/table">
            <a:tbl>
              <a:tblPr/>
              <a:tblGrid>
                <a:gridCol w="1279525"/>
                <a:gridCol w="1649413"/>
                <a:gridCol w="1127125"/>
                <a:gridCol w="1200150"/>
              </a:tblGrid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Reaction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Force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 (barn)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GB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proj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(MeV)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N(p,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)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12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C 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strong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He(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,)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7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Be 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electromagnetic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p(p,e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)d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weak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43" name="Text Box 35"/>
          <p:cNvSpPr txBox="1">
            <a:spLocks noChangeArrowheads="1"/>
          </p:cNvSpPr>
          <p:nvPr/>
        </p:nvSpPr>
        <p:spPr bwMode="auto">
          <a:xfrm>
            <a:off x="827088" y="3759200"/>
            <a:ext cx="1128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+mn-lt"/>
              </a:rPr>
              <a:t>examples</a:t>
            </a:r>
            <a:r>
              <a:rPr lang="en-GB" sz="1600" dirty="0">
                <a:latin typeface="+mn-lt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63706" y="57090"/>
            <a:ext cx="3159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3. Thermonuclear </a:t>
            </a:r>
            <a:r>
              <a:rPr lang="en-US" sz="2000" b="1" dirty="0"/>
              <a:t>Reactions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762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12268"/>
            <a:ext cx="9144000" cy="762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9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4"/>
          <p:cNvSpPr txBox="1">
            <a:spLocks noChangeArrowheads="1"/>
          </p:cNvSpPr>
          <p:nvPr/>
        </p:nvSpPr>
        <p:spPr bwMode="auto">
          <a:xfrm>
            <a:off x="684213" y="549275"/>
            <a:ext cx="22971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/>
              <a:t>example: direct capture</a:t>
            </a:r>
          </a:p>
        </p:txBody>
      </p:sp>
      <p:sp>
        <p:nvSpPr>
          <p:cNvPr id="34823" name="Text Box 5"/>
          <p:cNvSpPr txBox="1">
            <a:spLocks noChangeArrowheads="1"/>
          </p:cNvSpPr>
          <p:nvPr/>
        </p:nvSpPr>
        <p:spPr bwMode="auto">
          <a:xfrm>
            <a:off x="0" y="0"/>
            <a:ext cx="9448800" cy="84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GB" dirty="0" smtClean="0">
                <a:solidFill>
                  <a:srgbClr val="000000"/>
                </a:solidFill>
                <a:latin typeface="+mn-lt"/>
              </a:rPr>
              <a:t>Cross Section expressions for 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direct (non-resonant) reactions</a:t>
            </a:r>
          </a:p>
          <a:p>
            <a:pPr eaLnBrk="1" hangingPunct="1"/>
            <a:endParaRPr lang="en-GB" sz="2000" dirty="0">
              <a:solidFill>
                <a:srgbClr val="000000"/>
              </a:solidFill>
            </a:endParaRP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2771775" y="1057275"/>
          <a:ext cx="2592388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98" name="Formel" r:id="rId3" imgW="1701720" imgH="342720" progId="Equation.3">
                  <p:embed/>
                </p:oleObj>
              </mc:Choice>
              <mc:Fallback>
                <p:oleObj name="Formel" r:id="rId3" imgW="17017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057275"/>
                        <a:ext cx="2592388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3348038" y="549275"/>
            <a:ext cx="1419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/>
              <a:t>A + x </a:t>
            </a:r>
            <a:r>
              <a:rPr lang="en-GB" sz="1600">
                <a:sym typeface="Wingdings" charset="0"/>
              </a:rPr>
              <a:t> B + </a:t>
            </a:r>
            <a:r>
              <a:rPr lang="en-GB" sz="1600">
                <a:latin typeface="Symbol" charset="0"/>
                <a:sym typeface="Wingdings" charset="0"/>
              </a:rPr>
              <a:t>g</a:t>
            </a:r>
            <a:endParaRPr lang="en-GB" sz="1600">
              <a:latin typeface="Symbol" charset="0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3348038" y="162877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 flipH="1">
            <a:off x="2771775" y="20605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611188" y="1816100"/>
            <a:ext cx="2203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GB" sz="1600" dirty="0"/>
              <a:t>“</a:t>
            </a:r>
            <a:r>
              <a:rPr lang="en-GB" sz="1600" dirty="0"/>
              <a:t>geometrical factor</a:t>
            </a:r>
            <a:r>
              <a:rPr lang="ja-JP" altLang="en-GB" sz="1600" dirty="0"/>
              <a:t>”</a:t>
            </a:r>
            <a:endParaRPr lang="en-GB" sz="1600" dirty="0"/>
          </a:p>
          <a:p>
            <a:pPr eaLnBrk="1" hangingPunct="1"/>
            <a:r>
              <a:rPr lang="en-GB" sz="1600" dirty="0"/>
              <a:t>de Broglie wavelength</a:t>
            </a:r>
          </a:p>
        </p:txBody>
      </p:sp>
      <p:graphicFrame>
        <p:nvGraphicFramePr>
          <p:cNvPr id="97291" name="Object 3"/>
          <p:cNvGraphicFramePr>
            <a:graphicFrameLocks noChangeAspect="1"/>
          </p:cNvGraphicFramePr>
          <p:nvPr/>
        </p:nvGraphicFramePr>
        <p:xfrm>
          <a:off x="844550" y="2668588"/>
          <a:ext cx="1092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99" name="Equation" r:id="rId5" imgW="1269720" imgH="545760" progId="Equation.3">
                  <p:embed/>
                </p:oleObj>
              </mc:Choice>
              <mc:Fallback>
                <p:oleObj name="Equation" r:id="rId5" imgW="126972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550" y="2668588"/>
                        <a:ext cx="10922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2" name="Line 12"/>
          <p:cNvSpPr>
            <a:spLocks noChangeShapeType="1"/>
          </p:cNvSpPr>
          <p:nvPr/>
        </p:nvSpPr>
        <p:spPr bwMode="auto">
          <a:xfrm>
            <a:off x="4067175" y="162877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2968625" y="2206625"/>
            <a:ext cx="23653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600"/>
              <a:t>matrix element</a:t>
            </a:r>
          </a:p>
          <a:p>
            <a:pPr algn="ctr" eaLnBrk="1" hangingPunct="1"/>
            <a:r>
              <a:rPr lang="en-GB" sz="1600"/>
              <a:t>contains nuclear</a:t>
            </a:r>
          </a:p>
          <a:p>
            <a:pPr algn="ctr" eaLnBrk="1" hangingPunct="1"/>
            <a:r>
              <a:rPr lang="en-GB" sz="1600"/>
              <a:t> properties of interaction</a:t>
            </a:r>
          </a:p>
        </p:txBody>
      </p:sp>
      <p:sp>
        <p:nvSpPr>
          <p:cNvPr id="97294" name="Line 14"/>
          <p:cNvSpPr>
            <a:spLocks noChangeShapeType="1"/>
          </p:cNvSpPr>
          <p:nvPr/>
        </p:nvSpPr>
        <p:spPr bwMode="auto">
          <a:xfrm flipH="1">
            <a:off x="5003800" y="162877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5003800" y="20605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Text Box 16"/>
          <p:cNvSpPr txBox="1">
            <a:spLocks noChangeArrowheads="1"/>
          </p:cNvSpPr>
          <p:nvPr/>
        </p:nvSpPr>
        <p:spPr bwMode="auto">
          <a:xfrm>
            <a:off x="5715000" y="1828800"/>
            <a:ext cx="3333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/>
              <a:t>probability for barrier penetrability</a:t>
            </a:r>
          </a:p>
          <a:p>
            <a:pPr eaLnBrk="1" hangingPunct="1"/>
            <a:r>
              <a:rPr lang="en-GB" sz="1600"/>
              <a:t>depends on relative orbital angular</a:t>
            </a:r>
          </a:p>
          <a:p>
            <a:pPr eaLnBrk="1" hangingPunct="1"/>
            <a:r>
              <a:rPr lang="en-GB" sz="1600"/>
              <a:t>momentum </a:t>
            </a:r>
            <a:r>
              <a:rPr lang="en-GB" sz="1600">
                <a:latin typeface="MT Extra" charset="0"/>
              </a:rPr>
              <a:t>l</a:t>
            </a:r>
            <a:r>
              <a:rPr lang="en-GB" sz="1600"/>
              <a:t> and energy E</a:t>
            </a:r>
          </a:p>
        </p:txBody>
      </p:sp>
      <p:graphicFrame>
        <p:nvGraphicFramePr>
          <p:cNvPr id="97297" name="Object 4"/>
          <p:cNvGraphicFramePr>
            <a:graphicFrameLocks noChangeAspect="1"/>
          </p:cNvGraphicFramePr>
          <p:nvPr/>
        </p:nvGraphicFramePr>
        <p:xfrm>
          <a:off x="3267075" y="3276600"/>
          <a:ext cx="1820863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00" name="Equation" r:id="rId7" imgW="1422400" imgH="419100" progId="Equation.3">
                  <p:embed/>
                </p:oleObj>
              </mc:Choice>
              <mc:Fallback>
                <p:oleObj name="Equation" r:id="rId7" imgW="1422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7075" y="3276600"/>
                        <a:ext cx="1820863" cy="5349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66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303" name="Text Box 23"/>
          <p:cNvSpPr txBox="1">
            <a:spLocks noChangeArrowheads="1"/>
          </p:cNvSpPr>
          <p:nvPr/>
        </p:nvSpPr>
        <p:spPr bwMode="auto">
          <a:xfrm>
            <a:off x="2971800" y="5229225"/>
            <a:ext cx="2501900" cy="346075"/>
          </a:xfrm>
          <a:prstGeom prst="rect">
            <a:avLst/>
          </a:prstGeom>
          <a:solidFill>
            <a:schemeClr val="accent2">
              <a:alpha val="14902"/>
            </a:schemeClr>
          </a:solidFill>
          <a:ln w="9525">
            <a:solidFill>
              <a:srgbClr val="3366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/>
              <a:t>need expression for P</a:t>
            </a:r>
            <a:r>
              <a:rPr lang="en-GB" sz="1600" baseline="-25000">
                <a:latin typeface="MT Extra" charset="0"/>
              </a:rPr>
              <a:t>l</a:t>
            </a:r>
            <a:r>
              <a:rPr lang="en-GB" sz="1600"/>
              <a:t>(E)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750888" y="5661025"/>
            <a:ext cx="66738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/>
              <a:t>factors affecting transmission probability:</a:t>
            </a:r>
          </a:p>
          <a:p>
            <a:pPr eaLnBrk="1" hangingPunct="1">
              <a:lnSpc>
                <a:spcPct val="40000"/>
              </a:lnSpc>
            </a:pPr>
            <a:r>
              <a:rPr lang="en-GB" sz="1600"/>
              <a:t>	</a:t>
            </a:r>
          </a:p>
          <a:p>
            <a:pPr lvl="2" eaLnBrk="1" hangingPunct="1">
              <a:lnSpc>
                <a:spcPct val="120000"/>
              </a:lnSpc>
              <a:buClr>
                <a:srgbClr val="336699"/>
              </a:buClr>
              <a:buFont typeface="Wingdings" charset="0"/>
              <a:buChar char="Ø"/>
            </a:pPr>
            <a:r>
              <a:rPr lang="en-GB" sz="1600"/>
              <a:t> centrifugal barrier (both for charged particles and neutrons)</a:t>
            </a:r>
          </a:p>
          <a:p>
            <a:pPr lvl="2" eaLnBrk="1" hangingPunct="1">
              <a:lnSpc>
                <a:spcPct val="120000"/>
              </a:lnSpc>
              <a:buClr>
                <a:srgbClr val="336699"/>
              </a:buClr>
              <a:buFont typeface="Wingdings" charset="0"/>
              <a:buChar char="Ø"/>
            </a:pPr>
            <a:r>
              <a:rPr lang="en-GB" sz="1600"/>
              <a:t> Coulomb barrier	(for charged particles only)</a:t>
            </a:r>
          </a:p>
        </p:txBody>
      </p:sp>
      <p:sp>
        <p:nvSpPr>
          <p:cNvPr id="97305" name="Text Box 25"/>
          <p:cNvSpPr txBox="1">
            <a:spLocks noChangeArrowheads="1"/>
          </p:cNvSpPr>
          <p:nvPr/>
        </p:nvSpPr>
        <p:spPr bwMode="auto">
          <a:xfrm>
            <a:off x="1395413" y="3933825"/>
            <a:ext cx="5868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>
                <a:latin typeface="Symbol" charset="0"/>
              </a:rPr>
              <a:t>s</a:t>
            </a:r>
            <a:r>
              <a:rPr lang="en-GB" sz="1600"/>
              <a:t> = (</a:t>
            </a:r>
            <a:r>
              <a:rPr lang="en-GB" sz="1600" u="sng">
                <a:solidFill>
                  <a:srgbClr val="336699"/>
                </a:solidFill>
              </a:rPr>
              <a:t>weak energy dependence</a:t>
            </a:r>
            <a:r>
              <a:rPr lang="en-GB" sz="1600"/>
              <a:t>) x (</a:t>
            </a:r>
            <a:r>
              <a:rPr lang="en-GB" sz="1600" u="sng">
                <a:solidFill>
                  <a:srgbClr val="336699"/>
                </a:solidFill>
              </a:rPr>
              <a:t>strong energy dependence</a:t>
            </a:r>
            <a:r>
              <a:rPr lang="en-GB" sz="1600"/>
              <a:t>) </a:t>
            </a:r>
          </a:p>
        </p:txBody>
      </p:sp>
      <p:sp>
        <p:nvSpPr>
          <p:cNvPr id="97306" name="Text Box 26"/>
          <p:cNvSpPr txBox="1">
            <a:spLocks noChangeArrowheads="1"/>
          </p:cNvSpPr>
          <p:nvPr/>
        </p:nvSpPr>
        <p:spPr bwMode="auto">
          <a:xfrm>
            <a:off x="684213" y="4405313"/>
            <a:ext cx="778668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sz="1600" b="1">
                <a:solidFill>
                  <a:srgbClr val="336699"/>
                </a:solidFill>
              </a:rPr>
              <a:t>S(E) = astrophysical factor</a:t>
            </a:r>
            <a:r>
              <a:rPr lang="en-GB" sz="1600"/>
              <a:t>	contains nuclear physics of reaction</a:t>
            </a:r>
          </a:p>
          <a:p>
            <a:pPr eaLnBrk="1" hangingPunct="1">
              <a:lnSpc>
                <a:spcPct val="120000"/>
              </a:lnSpc>
            </a:pPr>
            <a:r>
              <a:rPr lang="en-GB" sz="1600"/>
              <a:t>		          +	can be easily: graphed, fitted, extrapolated (if needed)</a:t>
            </a:r>
          </a:p>
        </p:txBody>
      </p:sp>
      <p:graphicFrame>
        <p:nvGraphicFramePr>
          <p:cNvPr id="302089" name="Object 5"/>
          <p:cNvGraphicFramePr>
            <a:graphicFrameLocks noChangeAspect="1"/>
          </p:cNvGraphicFramePr>
          <p:nvPr/>
        </p:nvGraphicFramePr>
        <p:xfrm>
          <a:off x="7391400" y="6019800"/>
          <a:ext cx="120650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01" name="Equation" r:id="rId9" imgW="1206360" imgH="495000" progId="Equation.3">
                  <p:embed/>
                </p:oleObj>
              </mc:Choice>
              <mc:Fallback>
                <p:oleObj name="Equation" r:id="rId9" imgW="12063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6019800"/>
                        <a:ext cx="1206500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6"/>
          <p:cNvSpPr>
            <a:spLocks noChangeArrowheads="1"/>
          </p:cNvSpPr>
          <p:nvPr/>
        </p:nvSpPr>
        <p:spPr bwMode="auto">
          <a:xfrm flipV="1">
            <a:off x="-12700" y="533400"/>
            <a:ext cx="9144000" cy="45719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 flipV="1">
            <a:off x="4008" y="11493"/>
            <a:ext cx="9144000" cy="45719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3398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3"/>
          <p:cNvGrpSpPr>
            <a:grpSpLocks/>
          </p:cNvGrpSpPr>
          <p:nvPr/>
        </p:nvGrpSpPr>
        <p:grpSpPr bwMode="auto">
          <a:xfrm>
            <a:off x="107950" y="1338263"/>
            <a:ext cx="4184650" cy="2522537"/>
            <a:chOff x="107950" y="1338263"/>
            <a:chExt cx="4184650" cy="2522537"/>
          </a:xfrm>
        </p:grpSpPr>
        <p:sp>
          <p:nvSpPr>
            <p:cNvPr id="40992" name="Rectangle 11"/>
            <p:cNvSpPr>
              <a:spLocks noChangeArrowheads="1"/>
            </p:cNvSpPr>
            <p:nvPr/>
          </p:nvSpPr>
          <p:spPr bwMode="auto">
            <a:xfrm>
              <a:off x="107950" y="2093913"/>
              <a:ext cx="153511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/>
                <a:t>  E</a:t>
              </a:r>
              <a:r>
                <a:rPr lang="en-US" sz="1200" baseline="-25000"/>
                <a:t>coul</a:t>
              </a:r>
              <a:r>
                <a:rPr lang="en-US" sz="1200"/>
                <a:t> ~ Z</a:t>
              </a:r>
              <a:r>
                <a:rPr lang="en-US" sz="1200" baseline="-25000"/>
                <a:t>1</a:t>
              </a:r>
              <a:r>
                <a:rPr lang="en-US" sz="1200"/>
                <a:t>Z</a:t>
              </a:r>
              <a:r>
                <a:rPr lang="en-US" sz="1200" baseline="-25000"/>
                <a:t>2</a:t>
              </a:r>
              <a:r>
                <a:rPr lang="en-US" sz="1200"/>
                <a:t>  (MeV)</a:t>
              </a:r>
            </a:p>
          </p:txBody>
        </p:sp>
        <p:sp>
          <p:nvSpPr>
            <p:cNvPr id="40993" name="Text Box 12"/>
            <p:cNvSpPr txBox="1">
              <a:spLocks noChangeArrowheads="1"/>
            </p:cNvSpPr>
            <p:nvPr/>
          </p:nvSpPr>
          <p:spPr bwMode="auto">
            <a:xfrm>
              <a:off x="665163" y="3092450"/>
              <a:ext cx="9842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/>
                <a:t>nuclear well</a:t>
              </a:r>
            </a:p>
          </p:txBody>
        </p:sp>
        <p:sp>
          <p:nvSpPr>
            <p:cNvPr id="40994" name="Freeform 13"/>
            <p:cNvSpPr>
              <a:spLocks/>
            </p:cNvSpPr>
            <p:nvPr/>
          </p:nvSpPr>
          <p:spPr bwMode="auto">
            <a:xfrm>
              <a:off x="1838325" y="1633538"/>
              <a:ext cx="2101850" cy="2132012"/>
            </a:xfrm>
            <a:custGeom>
              <a:avLst/>
              <a:gdLst>
                <a:gd name="T0" fmla="*/ 0 w 1614"/>
                <a:gd name="T1" fmla="*/ 2147483647 h 1536"/>
                <a:gd name="T2" fmla="*/ 2147483647 w 1614"/>
                <a:gd name="T3" fmla="*/ 2147483647 h 1536"/>
                <a:gd name="T4" fmla="*/ 2147483647 w 1614"/>
                <a:gd name="T5" fmla="*/ 2147483647 h 1536"/>
                <a:gd name="T6" fmla="*/ 2147483647 w 1614"/>
                <a:gd name="T7" fmla="*/ 2147483647 h 1536"/>
                <a:gd name="T8" fmla="*/ 2147483647 w 1614"/>
                <a:gd name="T9" fmla="*/ 2147483647 h 1536"/>
                <a:gd name="T10" fmla="*/ 2147483647 w 1614"/>
                <a:gd name="T11" fmla="*/ 2147483647 h 1536"/>
                <a:gd name="T12" fmla="*/ 2147483647 w 1614"/>
                <a:gd name="T13" fmla="*/ 2147483647 h 1536"/>
                <a:gd name="T14" fmla="*/ 2147483647 w 1614"/>
                <a:gd name="T15" fmla="*/ 2147483647 h 1536"/>
                <a:gd name="T16" fmla="*/ 2147483647 w 1614"/>
                <a:gd name="T17" fmla="*/ 2147483647 h 1536"/>
                <a:gd name="T18" fmla="*/ 2147483647 w 161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14"/>
                <a:gd name="T31" fmla="*/ 0 h 1536"/>
                <a:gd name="T32" fmla="*/ 1614 w 161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14" h="1536">
                  <a:moveTo>
                    <a:pt x="0" y="1500"/>
                  </a:moveTo>
                  <a:cubicBezTo>
                    <a:pt x="53" y="1488"/>
                    <a:pt x="254" y="1536"/>
                    <a:pt x="320" y="1417"/>
                  </a:cubicBezTo>
                  <a:cubicBezTo>
                    <a:pt x="386" y="1298"/>
                    <a:pt x="376" y="1007"/>
                    <a:pt x="395" y="787"/>
                  </a:cubicBezTo>
                  <a:cubicBezTo>
                    <a:pt x="414" y="567"/>
                    <a:pt x="408" y="198"/>
                    <a:pt x="435" y="99"/>
                  </a:cubicBezTo>
                  <a:cubicBezTo>
                    <a:pt x="462" y="0"/>
                    <a:pt x="510" y="148"/>
                    <a:pt x="555" y="196"/>
                  </a:cubicBezTo>
                  <a:cubicBezTo>
                    <a:pt x="600" y="244"/>
                    <a:pt x="650" y="331"/>
                    <a:pt x="708" y="388"/>
                  </a:cubicBezTo>
                  <a:cubicBezTo>
                    <a:pt x="766" y="445"/>
                    <a:pt x="838" y="501"/>
                    <a:pt x="906" y="540"/>
                  </a:cubicBezTo>
                  <a:cubicBezTo>
                    <a:pt x="974" y="579"/>
                    <a:pt x="1043" y="602"/>
                    <a:pt x="1116" y="624"/>
                  </a:cubicBezTo>
                  <a:cubicBezTo>
                    <a:pt x="1189" y="646"/>
                    <a:pt x="1261" y="660"/>
                    <a:pt x="1344" y="672"/>
                  </a:cubicBezTo>
                  <a:cubicBezTo>
                    <a:pt x="1427" y="684"/>
                    <a:pt x="1558" y="691"/>
                    <a:pt x="1614" y="69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Line 14"/>
            <p:cNvSpPr>
              <a:spLocks noChangeShapeType="1"/>
            </p:cNvSpPr>
            <p:nvPr/>
          </p:nvSpPr>
          <p:spPr bwMode="auto">
            <a:xfrm flipV="1">
              <a:off x="1838325" y="1341438"/>
              <a:ext cx="0" cy="2519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6" name="Line 15"/>
            <p:cNvSpPr>
              <a:spLocks noChangeShapeType="1"/>
            </p:cNvSpPr>
            <p:nvPr/>
          </p:nvSpPr>
          <p:spPr bwMode="auto">
            <a:xfrm>
              <a:off x="1838325" y="2697163"/>
              <a:ext cx="24542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7" name="Text Box 16"/>
            <p:cNvSpPr txBox="1">
              <a:spLocks noChangeArrowheads="1"/>
            </p:cNvSpPr>
            <p:nvPr/>
          </p:nvSpPr>
          <p:spPr bwMode="auto">
            <a:xfrm>
              <a:off x="2290763" y="1358900"/>
              <a:ext cx="14065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/>
                <a:t>Coulomb potential</a:t>
              </a:r>
            </a:p>
          </p:txBody>
        </p:sp>
        <p:sp>
          <p:nvSpPr>
            <p:cNvPr id="40998" name="Text Box 17"/>
            <p:cNvSpPr txBox="1">
              <a:spLocks noChangeArrowheads="1"/>
            </p:cNvSpPr>
            <p:nvPr/>
          </p:nvSpPr>
          <p:spPr bwMode="auto">
            <a:xfrm>
              <a:off x="1514475" y="1338263"/>
              <a:ext cx="2857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/>
                <a:t>V</a:t>
              </a:r>
            </a:p>
          </p:txBody>
        </p:sp>
        <p:sp>
          <p:nvSpPr>
            <p:cNvPr id="40999" name="Text Box 18"/>
            <p:cNvSpPr txBox="1">
              <a:spLocks noChangeArrowheads="1"/>
            </p:cNvSpPr>
            <p:nvPr/>
          </p:nvSpPr>
          <p:spPr bwMode="auto">
            <a:xfrm>
              <a:off x="3963988" y="2738438"/>
              <a:ext cx="2349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/>
                <a:t>r</a:t>
              </a:r>
            </a:p>
          </p:txBody>
        </p:sp>
        <p:sp>
          <p:nvSpPr>
            <p:cNvPr id="41000" name="Text Box 19"/>
            <p:cNvSpPr txBox="1">
              <a:spLocks noChangeArrowheads="1"/>
            </p:cNvSpPr>
            <p:nvPr/>
          </p:nvSpPr>
          <p:spPr bwMode="auto">
            <a:xfrm>
              <a:off x="2338388" y="2738438"/>
              <a:ext cx="2921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/>
                <a:t>r</a:t>
              </a:r>
              <a:r>
                <a:rPr lang="en-US" sz="1200" baseline="-25000"/>
                <a:t>0</a:t>
              </a:r>
              <a:endParaRPr lang="en-US" sz="1200"/>
            </a:p>
          </p:txBody>
        </p:sp>
        <p:sp>
          <p:nvSpPr>
            <p:cNvPr id="41001" name="AutoShape 20"/>
            <p:cNvSpPr>
              <a:spLocks/>
            </p:cNvSpPr>
            <p:nvPr/>
          </p:nvSpPr>
          <p:spPr bwMode="auto">
            <a:xfrm>
              <a:off x="1657350" y="1765300"/>
              <a:ext cx="125413" cy="931863"/>
            </a:xfrm>
            <a:prstGeom prst="leftBrace">
              <a:avLst>
                <a:gd name="adj1" fmla="val 6192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1600"/>
            </a:p>
          </p:txBody>
        </p:sp>
        <p:sp>
          <p:nvSpPr>
            <p:cNvPr id="41002" name="AutoShape 21"/>
            <p:cNvSpPr>
              <a:spLocks/>
            </p:cNvSpPr>
            <p:nvPr/>
          </p:nvSpPr>
          <p:spPr bwMode="auto">
            <a:xfrm>
              <a:off x="1657350" y="2763838"/>
              <a:ext cx="125413" cy="931862"/>
            </a:xfrm>
            <a:prstGeom prst="leftBrace">
              <a:avLst>
                <a:gd name="adj1" fmla="val 6192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Line 22"/>
            <p:cNvSpPr>
              <a:spLocks noChangeShapeType="1"/>
            </p:cNvSpPr>
            <p:nvPr/>
          </p:nvSpPr>
          <p:spPr bwMode="auto">
            <a:xfrm>
              <a:off x="1776413" y="3295650"/>
              <a:ext cx="123825" cy="666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Line 23"/>
            <p:cNvSpPr>
              <a:spLocks noChangeShapeType="1"/>
            </p:cNvSpPr>
            <p:nvPr/>
          </p:nvSpPr>
          <p:spPr bwMode="auto">
            <a:xfrm>
              <a:off x="1776413" y="3332163"/>
              <a:ext cx="123825" cy="666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790825" y="1336675"/>
            <a:ext cx="6029325" cy="2452688"/>
            <a:chOff x="2790825" y="1336675"/>
            <a:chExt cx="6029325" cy="2452688"/>
          </a:xfrm>
        </p:grpSpPr>
        <p:sp>
          <p:nvSpPr>
            <p:cNvPr id="40987" name="Line 8"/>
            <p:cNvSpPr>
              <a:spLocks noChangeShapeType="1"/>
            </p:cNvSpPr>
            <p:nvPr/>
          </p:nvSpPr>
          <p:spPr bwMode="auto">
            <a:xfrm flipH="1">
              <a:off x="2952750" y="2276475"/>
              <a:ext cx="908050" cy="0"/>
            </a:xfrm>
            <a:prstGeom prst="line">
              <a:avLst/>
            </a:prstGeom>
            <a:noFill/>
            <a:ln w="19050">
              <a:solidFill>
                <a:srgbClr val="497AA9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Rectangle 10"/>
            <p:cNvSpPr>
              <a:spLocks noChangeArrowheads="1"/>
            </p:cNvSpPr>
            <p:nvPr/>
          </p:nvSpPr>
          <p:spPr bwMode="auto">
            <a:xfrm>
              <a:off x="2790825" y="1841500"/>
              <a:ext cx="1387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336699"/>
                  </a:solidFill>
                </a:rPr>
                <a:t>E</a:t>
              </a:r>
              <a:r>
                <a:rPr lang="en-US" sz="1400" baseline="-25000">
                  <a:solidFill>
                    <a:srgbClr val="336699"/>
                  </a:solidFill>
                </a:rPr>
                <a:t>kin</a:t>
              </a:r>
              <a:r>
                <a:rPr lang="en-US" sz="1400">
                  <a:solidFill>
                    <a:srgbClr val="336699"/>
                  </a:solidFill>
                </a:rPr>
                <a:t> ~ kT  (keV)</a:t>
              </a:r>
            </a:p>
          </p:txBody>
        </p:sp>
        <p:sp>
          <p:nvSpPr>
            <p:cNvPr id="40989" name="AutoShape 29"/>
            <p:cNvSpPr>
              <a:spLocks noChangeArrowheads="1"/>
            </p:cNvSpPr>
            <p:nvPr/>
          </p:nvSpPr>
          <p:spPr bwMode="auto">
            <a:xfrm>
              <a:off x="5292725" y="2133600"/>
              <a:ext cx="2573338" cy="377825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33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en-GB" sz="1600">
                  <a:solidFill>
                    <a:srgbClr val="336699"/>
                  </a:solidFill>
                </a:rPr>
                <a:t>kT ~ 8.6 x 10</a:t>
              </a:r>
              <a:r>
                <a:rPr lang="en-GB" sz="1600" baseline="30000">
                  <a:solidFill>
                    <a:srgbClr val="336699"/>
                  </a:solidFill>
                </a:rPr>
                <a:t>-8</a:t>
              </a:r>
              <a:r>
                <a:rPr lang="en-GB" sz="1600">
                  <a:solidFill>
                    <a:srgbClr val="336699"/>
                  </a:solidFill>
                </a:rPr>
                <a:t> T[K]  keV</a:t>
              </a:r>
              <a:endParaRPr lang="en-US" sz="1600">
                <a:solidFill>
                  <a:srgbClr val="336699"/>
                </a:solidFill>
              </a:endParaRPr>
            </a:p>
          </p:txBody>
        </p:sp>
        <p:sp>
          <p:nvSpPr>
            <p:cNvPr id="40990" name="Text Box 30"/>
            <p:cNvSpPr txBox="1">
              <a:spLocks noChangeArrowheads="1"/>
            </p:cNvSpPr>
            <p:nvPr/>
          </p:nvSpPr>
          <p:spPr bwMode="auto">
            <a:xfrm>
              <a:off x="4140200" y="3062288"/>
              <a:ext cx="4679950" cy="72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GB" sz="1600"/>
                <a:t>T ~ 15x10</a:t>
              </a:r>
              <a:r>
                <a:rPr lang="en-GB" sz="1600" baseline="30000"/>
                <a:t>6</a:t>
              </a:r>
              <a:r>
                <a:rPr lang="en-GB" sz="1600"/>
                <a:t> K    (e.g. our Sun)      </a:t>
              </a:r>
              <a:r>
                <a:rPr lang="en-GB" sz="1600">
                  <a:sym typeface="Symbol" charset="0"/>
                </a:rPr>
                <a:t>  </a:t>
              </a:r>
              <a:r>
                <a:rPr lang="en-GB" sz="1600">
                  <a:solidFill>
                    <a:srgbClr val="497AA9"/>
                  </a:solidFill>
                  <a:sym typeface="Symbol" charset="0"/>
                </a:rPr>
                <a:t>kT ~ 1 keV </a:t>
              </a:r>
            </a:p>
            <a:p>
              <a:pPr eaLnBrk="1" hangingPunct="1">
                <a:lnSpc>
                  <a:spcPct val="130000"/>
                </a:lnSpc>
              </a:pPr>
              <a:r>
                <a:rPr lang="en-GB" sz="1600">
                  <a:sym typeface="Symbol" charset="0"/>
                </a:rPr>
                <a:t>T ~ 10</a:t>
              </a:r>
              <a:r>
                <a:rPr lang="en-GB" sz="1600" baseline="30000">
                  <a:sym typeface="Symbol" charset="0"/>
                </a:rPr>
                <a:t>10</a:t>
              </a:r>
              <a:r>
                <a:rPr lang="en-GB" sz="1600">
                  <a:sym typeface="Symbol" charset="0"/>
                </a:rPr>
                <a:t> K         (Big Bang)	       </a:t>
              </a:r>
              <a:r>
                <a:rPr lang="en-GB" sz="1600">
                  <a:solidFill>
                    <a:srgbClr val="497AA9"/>
                  </a:solidFill>
                  <a:sym typeface="Symbol" charset="0"/>
                </a:rPr>
                <a:t>kT ~ 2 MeV </a:t>
              </a:r>
            </a:p>
          </p:txBody>
        </p:sp>
        <p:sp>
          <p:nvSpPr>
            <p:cNvPr id="40991" name="Rectangle 31"/>
            <p:cNvSpPr>
              <a:spLocks noChangeArrowheads="1"/>
            </p:cNvSpPr>
            <p:nvPr/>
          </p:nvSpPr>
          <p:spPr bwMode="auto">
            <a:xfrm>
              <a:off x="4572000" y="1336675"/>
              <a:ext cx="36988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/>
                <a:t>energy available:  from </a:t>
              </a:r>
              <a:r>
                <a:rPr lang="en-GB" sz="1600">
                  <a:solidFill>
                    <a:srgbClr val="336699"/>
                  </a:solidFill>
                </a:rPr>
                <a:t>thermal motion </a:t>
              </a:r>
            </a:p>
          </p:txBody>
        </p:sp>
      </p:grpSp>
      <p:grpSp>
        <p:nvGrpSpPr>
          <p:cNvPr id="40965" name="Group 34"/>
          <p:cNvGrpSpPr>
            <a:grpSpLocks/>
          </p:cNvGrpSpPr>
          <p:nvPr/>
        </p:nvGrpSpPr>
        <p:grpSpPr bwMode="auto">
          <a:xfrm>
            <a:off x="179388" y="687388"/>
            <a:ext cx="3892550" cy="336550"/>
            <a:chOff x="179388" y="687388"/>
            <a:chExt cx="3892550" cy="336550"/>
          </a:xfrm>
        </p:grpSpPr>
        <p:sp>
          <p:nvSpPr>
            <p:cNvPr id="40984" name="Text Box 5"/>
            <p:cNvSpPr txBox="1">
              <a:spLocks noChangeArrowheads="1"/>
            </p:cNvSpPr>
            <p:nvPr/>
          </p:nvSpPr>
          <p:spPr bwMode="auto">
            <a:xfrm>
              <a:off x="179388" y="687388"/>
              <a:ext cx="18446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charged particles  </a:t>
              </a:r>
            </a:p>
          </p:txBody>
        </p:sp>
        <p:sp>
          <p:nvSpPr>
            <p:cNvPr id="40985" name="Text Box 6"/>
            <p:cNvSpPr txBox="1">
              <a:spLocks noChangeArrowheads="1"/>
            </p:cNvSpPr>
            <p:nvPr/>
          </p:nvSpPr>
          <p:spPr bwMode="auto">
            <a:xfrm>
              <a:off x="2432050" y="687388"/>
              <a:ext cx="163988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Coulomb barrier</a:t>
              </a:r>
            </a:p>
          </p:txBody>
        </p:sp>
        <p:sp>
          <p:nvSpPr>
            <p:cNvPr id="40986" name="AutoShape 32"/>
            <p:cNvSpPr>
              <a:spLocks noChangeAspect="1" noChangeArrowheads="1"/>
            </p:cNvSpPr>
            <p:nvPr/>
          </p:nvSpPr>
          <p:spPr bwMode="auto">
            <a:xfrm>
              <a:off x="2060575" y="787400"/>
              <a:ext cx="347663" cy="161925"/>
            </a:xfrm>
            <a:prstGeom prst="notchedRightArrow">
              <a:avLst>
                <a:gd name="adj1" fmla="val 54898"/>
                <a:gd name="adj2" fmla="val 77155"/>
              </a:avLst>
            </a:prstGeom>
            <a:solidFill>
              <a:srgbClr val="FFFF99"/>
            </a:solidFill>
            <a:ln w="12700">
              <a:solidFill>
                <a:srgbClr val="497AA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chemeClr val="hlink"/>
                </a:solidFill>
              </a:endParaRP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341313" y="2262188"/>
            <a:ext cx="8334375" cy="2995612"/>
            <a:chOff x="340572" y="2262187"/>
            <a:chExt cx="8335116" cy="2995613"/>
          </a:xfrm>
        </p:grpSpPr>
        <p:sp>
          <p:nvSpPr>
            <p:cNvPr id="40978" name="Text Box 7"/>
            <p:cNvSpPr txBox="1">
              <a:spLocks noChangeArrowheads="1"/>
            </p:cNvSpPr>
            <p:nvPr/>
          </p:nvSpPr>
          <p:spPr bwMode="auto">
            <a:xfrm>
              <a:off x="2357438" y="2271712"/>
              <a:ext cx="730250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sz="1200">
                  <a:solidFill>
                    <a:srgbClr val="336699"/>
                  </a:solidFill>
                </a:rPr>
                <a:t>tunnel</a:t>
              </a:r>
            </a:p>
            <a:p>
              <a:pPr>
                <a:lnSpc>
                  <a:spcPct val="90000"/>
                </a:lnSpc>
              </a:pPr>
              <a:r>
                <a:rPr lang="en-US" sz="1200">
                  <a:solidFill>
                    <a:srgbClr val="336699"/>
                  </a:solidFill>
                </a:rPr>
                <a:t>effect</a:t>
              </a:r>
            </a:p>
          </p:txBody>
        </p:sp>
        <p:sp>
          <p:nvSpPr>
            <p:cNvPr id="40979" name="Line 9"/>
            <p:cNvSpPr>
              <a:spLocks noChangeShapeType="1"/>
            </p:cNvSpPr>
            <p:nvPr/>
          </p:nvSpPr>
          <p:spPr bwMode="auto">
            <a:xfrm flipH="1">
              <a:off x="2416175" y="2262187"/>
              <a:ext cx="371475" cy="0"/>
            </a:xfrm>
            <a:prstGeom prst="line">
              <a:avLst/>
            </a:prstGeom>
            <a:noFill/>
            <a:ln w="19050">
              <a:solidFill>
                <a:srgbClr val="497AA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Text Box 35"/>
            <p:cNvSpPr txBox="1">
              <a:spLocks noChangeArrowheads="1"/>
            </p:cNvSpPr>
            <p:nvPr/>
          </p:nvSpPr>
          <p:spPr bwMode="auto">
            <a:xfrm>
              <a:off x="4132263" y="4114800"/>
              <a:ext cx="4543425" cy="420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lnSpc>
                  <a:spcPct val="140000"/>
                </a:lnSpc>
              </a:pPr>
              <a:r>
                <a:rPr lang="en-US" sz="1600"/>
                <a:t>    reactions occur through  </a:t>
              </a:r>
              <a:r>
                <a:rPr lang="en-US" sz="1600" u="sng">
                  <a:solidFill>
                    <a:srgbClr val="497AA9"/>
                  </a:solidFill>
                </a:rPr>
                <a:t>TUNNEL EFFECT</a:t>
              </a:r>
              <a:r>
                <a:rPr lang="en-US" sz="1600">
                  <a:solidFill>
                    <a:srgbClr val="497AA9"/>
                  </a:solidFill>
                </a:rPr>
                <a:t>          </a:t>
              </a:r>
            </a:p>
          </p:txBody>
        </p:sp>
        <p:sp>
          <p:nvSpPr>
            <p:cNvPr id="40981" name="AutoShape 36"/>
            <p:cNvSpPr>
              <a:spLocks noChangeArrowheads="1"/>
            </p:cNvSpPr>
            <p:nvPr/>
          </p:nvSpPr>
          <p:spPr bwMode="auto">
            <a:xfrm>
              <a:off x="2378075" y="4899025"/>
              <a:ext cx="1584325" cy="358775"/>
            </a:xfrm>
            <a:prstGeom prst="flowChartAlternateProcess">
              <a:avLst/>
            </a:prstGeom>
            <a:noFill/>
            <a:ln w="9525">
              <a:solidFill>
                <a:srgbClr val="3366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Text Box 37"/>
            <p:cNvSpPr txBox="1">
              <a:spLocks noChangeArrowheads="1"/>
            </p:cNvSpPr>
            <p:nvPr/>
          </p:nvSpPr>
          <p:spPr bwMode="auto">
            <a:xfrm>
              <a:off x="340572" y="4191000"/>
              <a:ext cx="35456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/>
                <a:t>during </a:t>
              </a:r>
              <a:r>
                <a:rPr lang="en-GB" sz="1600" u="sng"/>
                <a:t>quiescent burnings</a:t>
              </a:r>
              <a:r>
                <a:rPr lang="en-GB" sz="1600"/>
                <a:t>:   </a:t>
              </a:r>
              <a:r>
                <a:rPr lang="en-GB" sz="1600">
                  <a:solidFill>
                    <a:srgbClr val="497AA9"/>
                  </a:solidFill>
                </a:rPr>
                <a:t>kT &lt;&lt; E</a:t>
              </a:r>
              <a:r>
                <a:rPr lang="en-GB" sz="1600" baseline="-25000">
                  <a:solidFill>
                    <a:schemeClr val="hlink"/>
                  </a:solidFill>
                </a:rPr>
                <a:t>c</a:t>
              </a:r>
              <a:endParaRPr lang="en-US" sz="1600" baseline="-25000">
                <a:solidFill>
                  <a:schemeClr val="hlink"/>
                </a:solidFill>
              </a:endParaRPr>
            </a:p>
          </p:txBody>
        </p:sp>
        <p:sp>
          <p:nvSpPr>
            <p:cNvPr id="40983" name="AutoShape 38"/>
            <p:cNvSpPr>
              <a:spLocks noChangeAspect="1" noChangeArrowheads="1"/>
            </p:cNvSpPr>
            <p:nvPr/>
          </p:nvSpPr>
          <p:spPr bwMode="auto">
            <a:xfrm>
              <a:off x="4008438" y="4316413"/>
              <a:ext cx="347662" cy="161925"/>
            </a:xfrm>
            <a:prstGeom prst="notchedRightArrow">
              <a:avLst>
                <a:gd name="adj1" fmla="val 54898"/>
                <a:gd name="adj2" fmla="val 77155"/>
              </a:avLst>
            </a:prstGeom>
            <a:solidFill>
              <a:srgbClr val="FFFF99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7" name="TextBox 38"/>
          <p:cNvSpPr txBox="1">
            <a:spLocks noChangeArrowheads="1"/>
          </p:cNvSpPr>
          <p:nvPr/>
        </p:nvSpPr>
        <p:spPr bwMode="auto">
          <a:xfrm>
            <a:off x="665163" y="57150"/>
            <a:ext cx="3288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+mn-lt"/>
              </a:rPr>
              <a:t>charge-particle reactions</a:t>
            </a: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228600" y="4724400"/>
            <a:ext cx="8839200" cy="527050"/>
            <a:chOff x="228600" y="4724400"/>
            <a:chExt cx="8839200" cy="527050"/>
          </a:xfrm>
        </p:grpSpPr>
        <p:grpSp>
          <p:nvGrpSpPr>
            <p:cNvPr id="40974" name="Group 37"/>
            <p:cNvGrpSpPr>
              <a:grpSpLocks/>
            </p:cNvGrpSpPr>
            <p:nvPr/>
          </p:nvGrpSpPr>
          <p:grpSpPr bwMode="auto">
            <a:xfrm>
              <a:off x="4267200" y="4876800"/>
              <a:ext cx="4800600" cy="374650"/>
              <a:chOff x="4343400" y="4138613"/>
              <a:chExt cx="4800600" cy="374650"/>
            </a:xfrm>
          </p:grpSpPr>
          <p:sp>
            <p:nvSpPr>
              <p:cNvPr id="40976" name="AutoShape 27"/>
              <p:cNvSpPr>
                <a:spLocks noChangeArrowheads="1"/>
              </p:cNvSpPr>
              <p:nvPr/>
            </p:nvSpPr>
            <p:spPr bwMode="auto">
              <a:xfrm>
                <a:off x="4343400" y="4138613"/>
                <a:ext cx="2327275" cy="37465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rgbClr val="33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GB" sz="1600">
                    <a:solidFill>
                      <a:srgbClr val="336699"/>
                    </a:solidFill>
                  </a:rPr>
                  <a:t>2</a:t>
                </a:r>
                <a:r>
                  <a:rPr lang="en-GB" sz="1600">
                    <a:solidFill>
                      <a:srgbClr val="336699"/>
                    </a:solidFill>
                    <a:latin typeface="Symbol" charset="0"/>
                  </a:rPr>
                  <a:t>ph</a:t>
                </a:r>
                <a:r>
                  <a:rPr lang="en-GB" sz="1600">
                    <a:solidFill>
                      <a:srgbClr val="336699"/>
                    </a:solidFill>
                  </a:rPr>
                  <a:t> = 31.29 Z</a:t>
                </a:r>
                <a:r>
                  <a:rPr lang="en-GB" sz="1600" baseline="-25000">
                    <a:solidFill>
                      <a:srgbClr val="336699"/>
                    </a:solidFill>
                  </a:rPr>
                  <a:t>1</a:t>
                </a:r>
                <a:r>
                  <a:rPr lang="en-GB" sz="1600">
                    <a:solidFill>
                      <a:srgbClr val="336699"/>
                    </a:solidFill>
                  </a:rPr>
                  <a:t>Z</a:t>
                </a:r>
                <a:r>
                  <a:rPr lang="en-GB" sz="1600" baseline="-25000">
                    <a:solidFill>
                      <a:srgbClr val="336699"/>
                    </a:solidFill>
                  </a:rPr>
                  <a:t>2</a:t>
                </a:r>
                <a:r>
                  <a:rPr lang="en-GB" sz="1600">
                    <a:solidFill>
                      <a:srgbClr val="336699"/>
                    </a:solidFill>
                  </a:rPr>
                  <a:t>(μ/E)</a:t>
                </a:r>
                <a:r>
                  <a:rPr lang="en-GB" sz="1600" baseline="30000">
                    <a:solidFill>
                      <a:srgbClr val="336699"/>
                    </a:solidFill>
                  </a:rPr>
                  <a:t>½</a:t>
                </a:r>
                <a:r>
                  <a:rPr lang="en-GB" sz="1600">
                    <a:solidFill>
                      <a:srgbClr val="336699"/>
                    </a:solidFill>
                  </a:rPr>
                  <a:t> </a:t>
                </a:r>
                <a:endParaRPr lang="en-US" sz="1600">
                  <a:solidFill>
                    <a:srgbClr val="336699"/>
                  </a:solidFill>
                </a:endParaRPr>
              </a:p>
            </p:txBody>
          </p:sp>
          <p:sp>
            <p:nvSpPr>
              <p:cNvPr id="40977" name="Text Box 28"/>
              <p:cNvSpPr txBox="1">
                <a:spLocks noChangeArrowheads="1"/>
              </p:cNvSpPr>
              <p:nvPr/>
            </p:nvSpPr>
            <p:spPr bwMode="auto">
              <a:xfrm>
                <a:off x="6615113" y="4138613"/>
                <a:ext cx="2528887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600"/>
                  <a:t> </a:t>
                </a:r>
                <a:r>
                  <a:rPr lang="en-GB" sz="1600">
                    <a:latin typeface="Symbol" charset="0"/>
                    <a:cs typeface="Symbol" charset="0"/>
                  </a:rPr>
                  <a:t>m</a:t>
                </a:r>
                <a:r>
                  <a:rPr lang="en-GB" sz="1600">
                    <a:ea typeface="Symbol" charset="0"/>
                    <a:cs typeface="Symbol" charset="0"/>
                  </a:rPr>
                  <a:t> in amu and E</a:t>
                </a:r>
                <a:r>
                  <a:rPr lang="en-GB" sz="1600" baseline="-25000">
                    <a:ea typeface="Symbol" charset="0"/>
                    <a:cs typeface="Symbol" charset="0"/>
                  </a:rPr>
                  <a:t>cm</a:t>
                </a:r>
                <a:r>
                  <a:rPr lang="en-GB" sz="1600">
                    <a:ea typeface="Symbol" charset="0"/>
                    <a:cs typeface="Symbol" charset="0"/>
                  </a:rPr>
                  <a:t> in keV </a:t>
                </a:r>
                <a:endParaRPr lang="en-US" sz="1600">
                  <a:ea typeface="Symbol" charset="0"/>
                  <a:cs typeface="Symbol" charset="0"/>
                </a:endParaRPr>
              </a:p>
            </p:txBody>
          </p:sp>
        </p:grpSp>
        <p:sp>
          <p:nvSpPr>
            <p:cNvPr id="40975" name="Rectangle 41"/>
            <p:cNvSpPr>
              <a:spLocks noChangeArrowheads="1"/>
            </p:cNvSpPr>
            <p:nvPr/>
          </p:nvSpPr>
          <p:spPr bwMode="auto">
            <a:xfrm>
              <a:off x="228600" y="4724400"/>
              <a:ext cx="35745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 eaLnBrk="0" hangingPunct="0">
                <a:lnSpc>
                  <a:spcPct val="190000"/>
                </a:lnSpc>
              </a:pPr>
              <a:r>
                <a:rPr lang="en-US" sz="1600" dirty="0">
                  <a:solidFill>
                    <a:srgbClr val="000000"/>
                  </a:solidFill>
                </a:rPr>
                <a:t>tunneling probability   </a:t>
              </a:r>
              <a:r>
                <a:rPr lang="en-US" sz="1600" dirty="0">
                  <a:solidFill>
                    <a:srgbClr val="497AA9"/>
                  </a:solidFill>
                </a:rPr>
                <a:t> P </a:t>
              </a:r>
              <a:r>
                <a:rPr lang="en-US" sz="1600" dirty="0">
                  <a:solidFill>
                    <a:srgbClr val="497AA9"/>
                  </a:solidFill>
                  <a:sym typeface="Symbol" charset="0"/>
                </a:rPr>
                <a:t>  </a:t>
              </a:r>
              <a:r>
                <a:rPr lang="en-US" sz="1600" dirty="0" err="1">
                  <a:solidFill>
                    <a:srgbClr val="497AA9"/>
                  </a:solidFill>
                  <a:sym typeface="Symbol" charset="0"/>
                </a:rPr>
                <a:t>exp</a:t>
              </a:r>
              <a:r>
                <a:rPr lang="en-US" sz="1600" dirty="0">
                  <a:solidFill>
                    <a:srgbClr val="497AA9"/>
                  </a:solidFill>
                  <a:sym typeface="Symbol" charset="0"/>
                </a:rPr>
                <a:t>(-2)</a:t>
              </a:r>
              <a:endParaRPr lang="en-US" sz="1600" dirty="0">
                <a:solidFill>
                  <a:srgbClr val="497AA9"/>
                </a:solidFill>
              </a:endParaRPr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048000" y="5562600"/>
            <a:ext cx="5546725" cy="611188"/>
            <a:chOff x="3048000" y="5791200"/>
            <a:chExt cx="5546251" cy="611188"/>
          </a:xfrm>
        </p:grpSpPr>
        <p:graphicFrame>
          <p:nvGraphicFramePr>
            <p:cNvPr id="139272" name="Object 2"/>
            <p:cNvGraphicFramePr>
              <a:graphicFrameLocks noChangeAspect="1"/>
            </p:cNvGraphicFramePr>
            <p:nvPr/>
          </p:nvGraphicFramePr>
          <p:xfrm>
            <a:off x="3048000" y="5791200"/>
            <a:ext cx="2377647" cy="611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56" name="Equation" r:id="rId4" imgW="1625600" imgH="419100" progId="Equation.3">
                    <p:embed/>
                  </p:oleObj>
                </mc:Choice>
                <mc:Fallback>
                  <p:oleObj name="Equation" r:id="rId4" imgW="1625600" imgH="419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5791200"/>
                          <a:ext cx="2377647" cy="611188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rgbClr val="8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2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973" name="TextBox 43"/>
            <p:cNvSpPr txBox="1">
              <a:spLocks noChangeArrowheads="1"/>
            </p:cNvSpPr>
            <p:nvPr/>
          </p:nvSpPr>
          <p:spPr bwMode="auto">
            <a:xfrm>
              <a:off x="5715000" y="5867400"/>
              <a:ext cx="28792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for non-resonant reactions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33400" y="-76200"/>
            <a:ext cx="8077200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b="1" dirty="0">
                <a:solidFill>
                  <a:srgbClr val="000000"/>
                </a:solidFill>
              </a:rPr>
              <a:t>Cross Section expressions for direct (non-resonant) reactions</a:t>
            </a:r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 flipV="1">
            <a:off x="-12700" y="457200"/>
            <a:ext cx="9144000" cy="45719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 flipV="1">
            <a:off x="-1587" y="0"/>
            <a:ext cx="9144000" cy="45719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374304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128713"/>
            <a:ext cx="3408363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3575" y="1143000"/>
            <a:ext cx="3400425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228600" y="2209800"/>
            <a:ext cx="1484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C40B15"/>
                </a:solidFill>
              </a:rPr>
              <a:t>cross sections</a:t>
            </a:r>
            <a:endParaRPr lang="en-US" sz="1600"/>
          </a:p>
        </p:txBody>
      </p:sp>
      <p:sp>
        <p:nvSpPr>
          <p:cNvPr id="48133" name="Rectangle 6"/>
          <p:cNvSpPr>
            <a:spLocks noChangeArrowheads="1"/>
          </p:cNvSpPr>
          <p:nvPr/>
        </p:nvSpPr>
        <p:spPr bwMode="auto">
          <a:xfrm>
            <a:off x="671513" y="4648200"/>
            <a:ext cx="10048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C40B15"/>
                </a:solidFill>
              </a:rPr>
              <a:t>S-factors</a:t>
            </a:r>
            <a:endParaRPr lang="en-US" sz="1600"/>
          </a:p>
        </p:txBody>
      </p:sp>
      <p:cxnSp>
        <p:nvCxnSpPr>
          <p:cNvPr id="48134" name="Straight Connector 8"/>
          <p:cNvCxnSpPr>
            <a:cxnSpLocks noChangeShapeType="1"/>
            <a:stCxn id="48132" idx="3"/>
          </p:cNvCxnSpPr>
          <p:nvPr/>
        </p:nvCxnSpPr>
        <p:spPr bwMode="auto">
          <a:xfrm flipV="1">
            <a:off x="1712913" y="2378075"/>
            <a:ext cx="527050" cy="158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8135" name="Straight Connector 9"/>
          <p:cNvCxnSpPr>
            <a:cxnSpLocks noChangeShapeType="1"/>
          </p:cNvCxnSpPr>
          <p:nvPr/>
        </p:nvCxnSpPr>
        <p:spPr bwMode="auto">
          <a:xfrm flipV="1">
            <a:off x="1712913" y="4841875"/>
            <a:ext cx="52705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212008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523875" y="217488"/>
            <a:ext cx="5121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/>
              <a:t>Formal reaction theory: </a:t>
            </a:r>
            <a:r>
              <a:rPr lang="en-US" sz="1800" b="1" dirty="0" err="1"/>
              <a:t>Breit</a:t>
            </a:r>
            <a:r>
              <a:rPr lang="en-US" sz="1800" b="1" dirty="0"/>
              <a:t>-Wigner formula</a:t>
            </a:r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319338"/>
            <a:ext cx="478155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914400" y="1552575"/>
            <a:ext cx="1963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 Broglie wavelength</a:t>
            </a:r>
          </a:p>
        </p:txBody>
      </p:sp>
      <p:sp>
        <p:nvSpPr>
          <p:cNvPr id="49157" name="Text Box 7"/>
          <p:cNvSpPr txBox="1">
            <a:spLocks noChangeArrowheads="1"/>
          </p:cNvSpPr>
          <p:nvPr/>
        </p:nvSpPr>
        <p:spPr bwMode="auto">
          <a:xfrm>
            <a:off x="2895600" y="3690938"/>
            <a:ext cx="1004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spin factor</a:t>
            </a:r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6197600" y="3851275"/>
            <a:ext cx="984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total width</a:t>
            </a:r>
          </a:p>
        </p:txBody>
      </p:sp>
      <p:sp>
        <p:nvSpPr>
          <p:cNvPr id="49159" name="Text Box 9"/>
          <p:cNvSpPr txBox="1">
            <a:spLocks noChangeArrowheads="1"/>
          </p:cNvSpPr>
          <p:nvPr/>
        </p:nvSpPr>
        <p:spPr bwMode="auto">
          <a:xfrm>
            <a:off x="4038600" y="1371600"/>
            <a:ext cx="4008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Partial widths for incoming and outgoing channel</a:t>
            </a:r>
          </a:p>
        </p:txBody>
      </p:sp>
      <p:sp>
        <p:nvSpPr>
          <p:cNvPr id="49160" name="Line 13"/>
          <p:cNvSpPr>
            <a:spLocks noChangeShapeType="1"/>
          </p:cNvSpPr>
          <p:nvPr/>
        </p:nvSpPr>
        <p:spPr bwMode="auto">
          <a:xfrm>
            <a:off x="2489200" y="1857375"/>
            <a:ext cx="558800" cy="6223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1" name="Text Box 15"/>
          <p:cNvSpPr txBox="1">
            <a:spLocks noChangeArrowheads="1"/>
          </p:cNvSpPr>
          <p:nvPr/>
        </p:nvSpPr>
        <p:spPr bwMode="auto">
          <a:xfrm>
            <a:off x="4368800" y="3876675"/>
            <a:ext cx="1063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resonance </a:t>
            </a:r>
          </a:p>
          <a:p>
            <a:r>
              <a:rPr lang="en-US"/>
              <a:t>  energy</a:t>
            </a:r>
          </a:p>
        </p:txBody>
      </p:sp>
      <p:sp>
        <p:nvSpPr>
          <p:cNvPr id="49162" name="Line 16"/>
          <p:cNvSpPr>
            <a:spLocks noChangeShapeType="1"/>
          </p:cNvSpPr>
          <p:nvPr/>
        </p:nvSpPr>
        <p:spPr bwMode="auto">
          <a:xfrm flipV="1">
            <a:off x="3644900" y="3190875"/>
            <a:ext cx="457200" cy="5461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3" name="Line 17"/>
          <p:cNvSpPr>
            <a:spLocks noChangeShapeType="1"/>
          </p:cNvSpPr>
          <p:nvPr/>
        </p:nvSpPr>
        <p:spPr bwMode="auto">
          <a:xfrm flipV="1">
            <a:off x="4965700" y="2974975"/>
            <a:ext cx="203200" cy="9271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4" name="Line 18"/>
          <p:cNvSpPr>
            <a:spLocks noChangeShapeType="1"/>
          </p:cNvSpPr>
          <p:nvPr/>
        </p:nvSpPr>
        <p:spPr bwMode="auto">
          <a:xfrm flipH="1" flipV="1">
            <a:off x="6146800" y="2987675"/>
            <a:ext cx="444500" cy="850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5" name="Line 19"/>
          <p:cNvSpPr>
            <a:spLocks noChangeShapeType="1"/>
          </p:cNvSpPr>
          <p:nvPr/>
        </p:nvSpPr>
        <p:spPr bwMode="auto">
          <a:xfrm flipH="1">
            <a:off x="5676900" y="1616075"/>
            <a:ext cx="622300" cy="8001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6" name="Line 20"/>
          <p:cNvSpPr>
            <a:spLocks noChangeShapeType="1"/>
          </p:cNvSpPr>
          <p:nvPr/>
        </p:nvSpPr>
        <p:spPr bwMode="auto">
          <a:xfrm flipH="1">
            <a:off x="5892800" y="1603375"/>
            <a:ext cx="1460500" cy="8763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7" name="Rectangle 21"/>
          <p:cNvSpPr>
            <a:spLocks noChangeArrowheads="1"/>
          </p:cNvSpPr>
          <p:nvPr/>
        </p:nvSpPr>
        <p:spPr bwMode="auto">
          <a:xfrm>
            <a:off x="850900" y="1219200"/>
            <a:ext cx="7810500" cy="3276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8" name="Text Box 22"/>
          <p:cNvSpPr txBox="1">
            <a:spLocks noChangeArrowheads="1"/>
          </p:cNvSpPr>
          <p:nvPr/>
        </p:nvSpPr>
        <p:spPr bwMode="auto">
          <a:xfrm>
            <a:off x="1143000" y="5041900"/>
            <a:ext cx="700563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Used for:	     - for fitting data to deduce resonance properties</a:t>
            </a:r>
          </a:p>
          <a:p>
            <a:r>
              <a:rPr lang="en-US" sz="1600"/>
              <a:t>	     - for “narrow-resonance” thermonuclear reaction rates</a:t>
            </a:r>
          </a:p>
          <a:p>
            <a:r>
              <a:rPr lang="en-US" sz="1600"/>
              <a:t>	     - for extrapolating cross sections when no measurements exist</a:t>
            </a:r>
          </a:p>
          <a:p>
            <a:r>
              <a:rPr lang="en-US" sz="1600"/>
              <a:t>	     - for experimental yields when resonance cannot be resolved</a:t>
            </a:r>
          </a:p>
        </p:txBody>
      </p:sp>
      <p:sp>
        <p:nvSpPr>
          <p:cNvPr id="49169" name="AutoShape 23"/>
          <p:cNvSpPr>
            <a:spLocks/>
          </p:cNvSpPr>
          <p:nvPr/>
        </p:nvSpPr>
        <p:spPr bwMode="auto">
          <a:xfrm rot="-5399999">
            <a:off x="4055269" y="2348706"/>
            <a:ext cx="152400" cy="1455738"/>
          </a:xfrm>
          <a:prstGeom prst="leftBrace">
            <a:avLst>
              <a:gd name="adj1" fmla="val 79601"/>
              <a:gd name="adj2" fmla="val 50000"/>
            </a:avLst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70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762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71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762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0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819275"/>
            <a:ext cx="2667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12"/>
          <p:cNvSpPr txBox="1">
            <a:spLocks noChangeArrowheads="1"/>
          </p:cNvSpPr>
          <p:nvPr/>
        </p:nvSpPr>
        <p:spPr bwMode="auto">
          <a:xfrm>
            <a:off x="625475" y="1987550"/>
            <a:ext cx="2146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For protons/neutrons:</a:t>
            </a:r>
          </a:p>
        </p:txBody>
      </p:sp>
      <p:sp>
        <p:nvSpPr>
          <p:cNvPr id="51204" name="Text Box 15"/>
          <p:cNvSpPr txBox="1">
            <a:spLocks noChangeArrowheads="1"/>
          </p:cNvSpPr>
          <p:nvPr/>
        </p:nvSpPr>
        <p:spPr bwMode="auto">
          <a:xfrm>
            <a:off x="992188" y="4195763"/>
            <a:ext cx="7923212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</a:t>
            </a:r>
            <a:r>
              <a:rPr lang="en-US" sz="1600" baseline="30000" dirty="0" smtClean="0">
                <a:solidFill>
                  <a:srgbClr val="0000FF"/>
                </a:solidFill>
              </a:rPr>
              <a:t>2</a:t>
            </a:r>
            <a:r>
              <a:rPr lang="en-US" sz="1600" dirty="0" smtClean="0">
                <a:solidFill>
                  <a:srgbClr val="0000FF"/>
                </a:solidFill>
              </a:rPr>
              <a:t>S</a:t>
            </a:r>
            <a:r>
              <a:rPr lang="en-US" dirty="0" smtClean="0"/>
              <a:t>:      probability </a:t>
            </a:r>
            <a:r>
              <a:rPr lang="en-US" dirty="0"/>
              <a:t>that nucleons will arrange themselves in </a:t>
            </a:r>
            <a:r>
              <a:rPr lang="en-US" dirty="0" smtClean="0"/>
              <a:t>a </a:t>
            </a:r>
            <a:r>
              <a:rPr lang="en-US" dirty="0"/>
              <a:t>“</a:t>
            </a:r>
            <a:r>
              <a:rPr lang="en-US" dirty="0" smtClean="0"/>
              <a:t>residual nucleus </a:t>
            </a:r>
          </a:p>
          <a:p>
            <a:r>
              <a:rPr lang="en-US" dirty="0" smtClean="0"/>
              <a:t>             + </a:t>
            </a:r>
            <a:r>
              <a:rPr lang="en-US" dirty="0"/>
              <a:t>single particle” configuration</a:t>
            </a:r>
            <a:r>
              <a:rPr lang="en-US" dirty="0" smtClean="0"/>
              <a:t> [</a:t>
            </a:r>
            <a:r>
              <a:rPr lang="en-US" dirty="0" smtClean="0">
                <a:solidFill>
                  <a:srgbClr val="0000FF"/>
                </a:solidFill>
              </a:rPr>
              <a:t>“spectroscopic factor”</a:t>
            </a:r>
            <a:r>
              <a:rPr lang="en-US" dirty="0" smtClean="0"/>
              <a:t>]</a:t>
            </a:r>
          </a:p>
          <a:p>
            <a:r>
              <a:rPr lang="en-US" dirty="0">
                <a:solidFill>
                  <a:srgbClr val="0000FF"/>
                </a:solidFill>
                <a:latin typeface="Symbol" charset="2"/>
                <a:sym typeface="Symbol" charset="2"/>
              </a:rPr>
              <a:t>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 smtClean="0"/>
              <a:t>:         probability </a:t>
            </a:r>
            <a:r>
              <a:rPr lang="en-US" dirty="0"/>
              <a:t>that single nucleon will appear on nuclear boundary</a:t>
            </a:r>
            <a:endParaRPr lang="en-US" dirty="0" smtClean="0"/>
          </a:p>
          <a:p>
            <a:r>
              <a:rPr lang="en-US" dirty="0" smtClean="0"/>
              <a:t>             [</a:t>
            </a:r>
            <a:r>
              <a:rPr lang="en-US" dirty="0" smtClean="0">
                <a:solidFill>
                  <a:srgbClr val="0000FF"/>
                </a:solidFill>
              </a:rPr>
              <a:t>“dimensionless reduced single particle width”</a:t>
            </a:r>
            <a:r>
              <a:rPr lang="en-US" dirty="0" smtClean="0"/>
              <a:t>; </a:t>
            </a:r>
            <a:r>
              <a:rPr lang="en-US" dirty="0" err="1" smtClean="0">
                <a:solidFill>
                  <a:srgbClr val="165B23"/>
                </a:solidFill>
              </a:rPr>
              <a:t>Iliadis</a:t>
            </a:r>
            <a:r>
              <a:rPr lang="en-US" dirty="0">
                <a:solidFill>
                  <a:srgbClr val="165B23"/>
                </a:solidFill>
              </a:rPr>
              <a:t>, NPA 618, 166 (1997)]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</a:t>
            </a:r>
            <a:r>
              <a:rPr lang="en-US" baseline="-25000" dirty="0" smtClean="0">
                <a:solidFill>
                  <a:srgbClr val="0000FF"/>
                </a:solidFill>
              </a:rPr>
              <a:t>c</a:t>
            </a:r>
            <a:r>
              <a:rPr lang="en-US" dirty="0" smtClean="0"/>
              <a:t>:        probability </a:t>
            </a:r>
            <a:r>
              <a:rPr lang="en-US" dirty="0"/>
              <a:t>that single nucleon will penetrate Coulomb and centripetal</a:t>
            </a:r>
            <a:endParaRPr lang="en-US" dirty="0" smtClean="0"/>
          </a:p>
          <a:p>
            <a:r>
              <a:rPr lang="en-US" dirty="0" smtClean="0"/>
              <a:t>             barriers [</a:t>
            </a:r>
            <a:r>
              <a:rPr lang="en-US" dirty="0" smtClean="0">
                <a:solidFill>
                  <a:srgbClr val="0000FF"/>
                </a:solidFill>
              </a:rPr>
              <a:t>“penetration factor”</a:t>
            </a:r>
            <a:r>
              <a:rPr lang="en-US" dirty="0" smtClean="0"/>
              <a:t>; </a:t>
            </a:r>
            <a:r>
              <a:rPr lang="en-US" dirty="0" smtClean="0">
                <a:solidFill>
                  <a:srgbClr val="C40B15"/>
                </a:solidFill>
              </a:rPr>
              <a:t>strongly </a:t>
            </a:r>
            <a:r>
              <a:rPr lang="en-US" dirty="0">
                <a:solidFill>
                  <a:srgbClr val="C40B15"/>
                </a:solidFill>
              </a:rPr>
              <a:t>energy-dependent! see </a:t>
            </a:r>
            <a:r>
              <a:rPr lang="en-US" dirty="0" smtClean="0">
                <a:solidFill>
                  <a:srgbClr val="C40B15"/>
                </a:solidFill>
              </a:rPr>
              <a:t>later</a:t>
            </a:r>
            <a:r>
              <a:rPr lang="en-US" dirty="0"/>
              <a:t>]</a:t>
            </a:r>
          </a:p>
        </p:txBody>
      </p:sp>
      <p:sp>
        <p:nvSpPr>
          <p:cNvPr id="51205" name="Rectangle 16"/>
          <p:cNvSpPr>
            <a:spLocks noChangeArrowheads="1"/>
          </p:cNvSpPr>
          <p:nvPr/>
        </p:nvSpPr>
        <p:spPr bwMode="auto">
          <a:xfrm>
            <a:off x="3302000" y="1763713"/>
            <a:ext cx="2730500" cy="889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6" name="Text Box 17"/>
          <p:cNvSpPr txBox="1">
            <a:spLocks noChangeArrowheads="1"/>
          </p:cNvSpPr>
          <p:nvPr/>
        </p:nvSpPr>
        <p:spPr bwMode="auto">
          <a:xfrm>
            <a:off x="838200" y="3657600"/>
            <a:ext cx="4959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 partial width can be factored into 3 probabilities: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800600" y="1905000"/>
            <a:ext cx="290513" cy="623888"/>
          </a:xfrm>
          <a:prstGeom prst="rect">
            <a:avLst/>
          </a:prstGeom>
          <a:noFill/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94288" y="1905000"/>
            <a:ext cx="458787" cy="623888"/>
          </a:xfrm>
          <a:prstGeom prst="rect">
            <a:avLst/>
          </a:prstGeom>
          <a:noFill/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549900" y="1905000"/>
            <a:ext cx="382588" cy="623888"/>
          </a:xfrm>
          <a:prstGeom prst="rect">
            <a:avLst/>
          </a:prstGeom>
          <a:noFill/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51210" name="Picture 23" descr="fission.jpg"/>
          <p:cNvPicPr>
            <a:picLocks noChangeAspect="1"/>
          </p:cNvPicPr>
          <p:nvPr/>
        </p:nvPicPr>
        <p:blipFill>
          <a:blip r:embed="rId4"/>
          <a:srcRect l="14000" t="35043" r="52000" b="35043"/>
          <a:stretch>
            <a:fillRect/>
          </a:stretch>
        </p:blipFill>
        <p:spPr bwMode="auto">
          <a:xfrm>
            <a:off x="7589838" y="0"/>
            <a:ext cx="1554162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1" name="Rectangle 13"/>
          <p:cNvSpPr>
            <a:spLocks noChangeArrowheads="1"/>
          </p:cNvSpPr>
          <p:nvPr/>
        </p:nvSpPr>
        <p:spPr bwMode="auto">
          <a:xfrm>
            <a:off x="7848600" y="3048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2" name="Rectangle 14"/>
          <p:cNvSpPr>
            <a:spLocks noChangeArrowheads="1"/>
          </p:cNvSpPr>
          <p:nvPr/>
        </p:nvSpPr>
        <p:spPr bwMode="auto">
          <a:xfrm>
            <a:off x="9097963" y="0"/>
            <a:ext cx="46037" cy="914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3" name="Rectangle 16"/>
          <p:cNvSpPr>
            <a:spLocks noChangeArrowheads="1"/>
          </p:cNvSpPr>
          <p:nvPr/>
        </p:nvSpPr>
        <p:spPr bwMode="auto">
          <a:xfrm>
            <a:off x="8869363" y="762000"/>
            <a:ext cx="122237" cy="152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4" name="Rectangle 17"/>
          <p:cNvSpPr>
            <a:spLocks noChangeArrowheads="1"/>
          </p:cNvSpPr>
          <p:nvPr/>
        </p:nvSpPr>
        <p:spPr bwMode="auto">
          <a:xfrm>
            <a:off x="8939213" y="0"/>
            <a:ext cx="120650" cy="152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1215" name="Straight Connector 19"/>
          <p:cNvCxnSpPr>
            <a:cxnSpLocks noChangeShapeType="1"/>
          </p:cNvCxnSpPr>
          <p:nvPr/>
        </p:nvCxnSpPr>
        <p:spPr bwMode="auto">
          <a:xfrm flipH="1">
            <a:off x="7829550" y="457200"/>
            <a:ext cx="457200" cy="15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sm" len="med"/>
          </a:ln>
        </p:spPr>
      </p:cxnSp>
      <p:sp>
        <p:nvSpPr>
          <p:cNvPr id="51216" name="Text Box 4"/>
          <p:cNvSpPr txBox="1">
            <a:spLocks noChangeArrowheads="1"/>
          </p:cNvSpPr>
          <p:nvPr/>
        </p:nvSpPr>
        <p:spPr bwMode="auto">
          <a:xfrm>
            <a:off x="304800" y="1109663"/>
            <a:ext cx="7985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            probability per unit time for formation or decay of a resonance (in energy units)</a:t>
            </a:r>
          </a:p>
        </p:txBody>
      </p:sp>
      <p:sp>
        <p:nvSpPr>
          <p:cNvPr id="51217" name="Text Box 4"/>
          <p:cNvSpPr txBox="1">
            <a:spLocks noChangeArrowheads="1"/>
          </p:cNvSpPr>
          <p:nvPr/>
        </p:nvSpPr>
        <p:spPr bwMode="auto">
          <a:xfrm>
            <a:off x="2876318" y="228600"/>
            <a:ext cx="27624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/>
              <a:t>What are “partial widths</a:t>
            </a:r>
            <a:r>
              <a:rPr lang="en-US" sz="1800" b="1" dirty="0" smtClean="0"/>
              <a:t>”?</a:t>
            </a:r>
            <a:endParaRPr lang="en-US" sz="1800" b="1" dirty="0"/>
          </a:p>
        </p:txBody>
      </p:sp>
      <p:sp>
        <p:nvSpPr>
          <p:cNvPr id="51218" name="Rectangle 5"/>
          <p:cNvSpPr>
            <a:spLocks noChangeArrowheads="1"/>
          </p:cNvSpPr>
          <p:nvPr/>
        </p:nvSpPr>
        <p:spPr bwMode="auto">
          <a:xfrm>
            <a:off x="0" y="152400"/>
            <a:ext cx="7273925" cy="8255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9" name="Rectangle 6"/>
          <p:cNvSpPr>
            <a:spLocks noChangeArrowheads="1"/>
          </p:cNvSpPr>
          <p:nvPr/>
        </p:nvSpPr>
        <p:spPr bwMode="auto">
          <a:xfrm>
            <a:off x="0" y="609600"/>
            <a:ext cx="7273925" cy="8255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3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292040" y="152400"/>
            <a:ext cx="8882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/>
              <a:t>Special case #1: reaction rates for smoothly varying S-factors (“non-resonant”)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088" y="1474788"/>
            <a:ext cx="4908550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0338" y="869950"/>
            <a:ext cx="196056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Line 7"/>
          <p:cNvSpPr>
            <a:spLocks noChangeShapeType="1"/>
          </p:cNvSpPr>
          <p:nvPr/>
        </p:nvSpPr>
        <p:spPr bwMode="auto">
          <a:xfrm flipV="1">
            <a:off x="3768725" y="1274763"/>
            <a:ext cx="293688" cy="5603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1075" y="2362200"/>
            <a:ext cx="42402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Rectangle 11"/>
          <p:cNvSpPr>
            <a:spLocks noChangeArrowheads="1"/>
          </p:cNvSpPr>
          <p:nvPr/>
        </p:nvSpPr>
        <p:spPr bwMode="auto">
          <a:xfrm>
            <a:off x="3702050" y="2543175"/>
            <a:ext cx="1184275" cy="3143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2" name="Line 12"/>
          <p:cNvSpPr>
            <a:spLocks noChangeShapeType="1"/>
          </p:cNvSpPr>
          <p:nvPr/>
        </p:nvSpPr>
        <p:spPr bwMode="auto">
          <a:xfrm flipV="1">
            <a:off x="3740150" y="2876550"/>
            <a:ext cx="417513" cy="3683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3" name="Text Box 13"/>
          <p:cNvSpPr txBox="1">
            <a:spLocks noChangeArrowheads="1"/>
          </p:cNvSpPr>
          <p:nvPr/>
        </p:nvSpPr>
        <p:spPr bwMode="auto">
          <a:xfrm>
            <a:off x="2751138" y="3189288"/>
            <a:ext cx="1516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“Gamow peak”</a:t>
            </a:r>
          </a:p>
        </p:txBody>
      </p:sp>
      <p:sp>
        <p:nvSpPr>
          <p:cNvPr id="59404" name="Text Box 14"/>
          <p:cNvSpPr txBox="1">
            <a:spLocks noChangeArrowheads="1"/>
          </p:cNvSpPr>
          <p:nvPr/>
        </p:nvSpPr>
        <p:spPr bwMode="auto">
          <a:xfrm>
            <a:off x="5410200" y="2362200"/>
            <a:ext cx="3970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Represents the energy range over which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most nuclear reactions occur in a plasma!</a:t>
            </a:r>
          </a:p>
        </p:txBody>
      </p:sp>
      <p:sp>
        <p:nvSpPr>
          <p:cNvPr id="59405" name="Rectangle 15"/>
          <p:cNvSpPr>
            <a:spLocks noChangeArrowheads="1"/>
          </p:cNvSpPr>
          <p:nvPr/>
        </p:nvSpPr>
        <p:spPr bwMode="auto">
          <a:xfrm>
            <a:off x="10804525" y="5653088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9406" name="Rectangle 5"/>
          <p:cNvSpPr>
            <a:spLocks noChangeArrowheads="1"/>
          </p:cNvSpPr>
          <p:nvPr/>
        </p:nvSpPr>
        <p:spPr bwMode="auto">
          <a:xfrm>
            <a:off x="0" y="76200"/>
            <a:ext cx="9144000" cy="76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7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76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410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4995863"/>
            <a:ext cx="40274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1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3688" y="6088063"/>
            <a:ext cx="5080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12" name="Rectangle 19"/>
          <p:cNvSpPr>
            <a:spLocks noChangeArrowheads="1"/>
          </p:cNvSpPr>
          <p:nvPr/>
        </p:nvSpPr>
        <p:spPr bwMode="auto">
          <a:xfrm>
            <a:off x="5334000" y="2438400"/>
            <a:ext cx="3733800" cy="623888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13" name="TextBox 20"/>
          <p:cNvSpPr txBox="1">
            <a:spLocks noChangeArrowheads="1"/>
          </p:cNvSpPr>
          <p:nvPr/>
        </p:nvSpPr>
        <p:spPr bwMode="auto">
          <a:xfrm>
            <a:off x="336550" y="4679950"/>
            <a:ext cx="3238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Location </a:t>
            </a:r>
            <a:r>
              <a:rPr lang="en-US" sz="1600" dirty="0" smtClean="0"/>
              <a:t>and  </a:t>
            </a:r>
            <a:r>
              <a:rPr lang="en-US" sz="1600" dirty="0"/>
              <a:t>width of Gamow peak:</a:t>
            </a:r>
          </a:p>
        </p:txBody>
      </p:sp>
      <p:grpSp>
        <p:nvGrpSpPr>
          <p:cNvPr id="22" name="Group 7"/>
          <p:cNvGrpSpPr>
            <a:grpSpLocks/>
          </p:cNvGrpSpPr>
          <p:nvPr/>
        </p:nvGrpSpPr>
        <p:grpSpPr bwMode="auto">
          <a:xfrm>
            <a:off x="5334000" y="3352800"/>
            <a:ext cx="3673475" cy="2808288"/>
            <a:chOff x="294" y="1636"/>
            <a:chExt cx="2545" cy="1999"/>
          </a:xfrm>
        </p:grpSpPr>
        <p:grpSp>
          <p:nvGrpSpPr>
            <p:cNvPr id="23" name="Group 8"/>
            <p:cNvGrpSpPr>
              <a:grpSpLocks/>
            </p:cNvGrpSpPr>
            <p:nvPr/>
          </p:nvGrpSpPr>
          <p:grpSpPr bwMode="auto">
            <a:xfrm>
              <a:off x="294" y="1636"/>
              <a:ext cx="2545" cy="1999"/>
              <a:chOff x="294" y="1636"/>
              <a:chExt cx="2545" cy="1999"/>
            </a:xfrm>
          </p:grpSpPr>
          <p:sp>
            <p:nvSpPr>
              <p:cNvPr id="26" name="Rectangle 9"/>
              <p:cNvSpPr>
                <a:spLocks noChangeArrowheads="1"/>
              </p:cNvSpPr>
              <p:nvPr/>
            </p:nvSpPr>
            <p:spPr bwMode="auto">
              <a:xfrm>
                <a:off x="520" y="1636"/>
                <a:ext cx="2201" cy="17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sz="2800"/>
              </a:p>
            </p:txBody>
          </p:sp>
          <p:sp>
            <p:nvSpPr>
              <p:cNvPr id="27" name="Freeform 10" descr="Diagonal dunkel nach oben"/>
              <p:cNvSpPr>
                <a:spLocks/>
              </p:cNvSpPr>
              <p:nvPr/>
            </p:nvSpPr>
            <p:spPr bwMode="auto">
              <a:xfrm>
                <a:off x="954" y="2795"/>
                <a:ext cx="1083" cy="587"/>
              </a:xfrm>
              <a:custGeom>
                <a:avLst/>
                <a:gdLst>
                  <a:gd name="T0" fmla="*/ 0 w 1083"/>
                  <a:gd name="T1" fmla="*/ 1529 h 542"/>
                  <a:gd name="T2" fmla="*/ 255 w 1083"/>
                  <a:gd name="T3" fmla="*/ 1257 h 542"/>
                  <a:gd name="T4" fmla="*/ 379 w 1083"/>
                  <a:gd name="T5" fmla="*/ 917 h 542"/>
                  <a:gd name="T6" fmla="*/ 422 w 1083"/>
                  <a:gd name="T7" fmla="*/ 587 h 542"/>
                  <a:gd name="T8" fmla="*/ 466 w 1083"/>
                  <a:gd name="T9" fmla="*/ 181 h 542"/>
                  <a:gd name="T10" fmla="*/ 538 w 1083"/>
                  <a:gd name="T11" fmla="*/ 0 h 542"/>
                  <a:gd name="T12" fmla="*/ 610 w 1083"/>
                  <a:gd name="T13" fmla="*/ 181 h 542"/>
                  <a:gd name="T14" fmla="*/ 666 w 1083"/>
                  <a:gd name="T15" fmla="*/ 566 h 542"/>
                  <a:gd name="T16" fmla="*/ 722 w 1083"/>
                  <a:gd name="T17" fmla="*/ 890 h 542"/>
                  <a:gd name="T18" fmla="*/ 847 w 1083"/>
                  <a:gd name="T19" fmla="*/ 1267 h 542"/>
                  <a:gd name="T20" fmla="*/ 1083 w 1083"/>
                  <a:gd name="T21" fmla="*/ 1503 h 5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83"/>
                  <a:gd name="T34" fmla="*/ 0 h 542"/>
                  <a:gd name="T35" fmla="*/ 1083 w 1083"/>
                  <a:gd name="T36" fmla="*/ 542 h 54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83" h="542">
                    <a:moveTo>
                      <a:pt x="0" y="542"/>
                    </a:moveTo>
                    <a:cubicBezTo>
                      <a:pt x="42" y="526"/>
                      <a:pt x="192" y="482"/>
                      <a:pt x="255" y="446"/>
                    </a:cubicBezTo>
                    <a:cubicBezTo>
                      <a:pt x="318" y="410"/>
                      <a:pt x="351" y="366"/>
                      <a:pt x="379" y="326"/>
                    </a:cubicBezTo>
                    <a:cubicBezTo>
                      <a:pt x="407" y="286"/>
                      <a:pt x="408" y="252"/>
                      <a:pt x="422" y="208"/>
                    </a:cubicBezTo>
                    <a:cubicBezTo>
                      <a:pt x="436" y="164"/>
                      <a:pt x="447" y="99"/>
                      <a:pt x="466" y="64"/>
                    </a:cubicBezTo>
                    <a:cubicBezTo>
                      <a:pt x="485" y="29"/>
                      <a:pt x="514" y="0"/>
                      <a:pt x="538" y="0"/>
                    </a:cubicBezTo>
                    <a:cubicBezTo>
                      <a:pt x="562" y="0"/>
                      <a:pt x="589" y="31"/>
                      <a:pt x="610" y="64"/>
                    </a:cubicBezTo>
                    <a:cubicBezTo>
                      <a:pt x="631" y="97"/>
                      <a:pt x="647" y="158"/>
                      <a:pt x="666" y="200"/>
                    </a:cubicBezTo>
                    <a:cubicBezTo>
                      <a:pt x="685" y="242"/>
                      <a:pt x="692" y="274"/>
                      <a:pt x="722" y="316"/>
                    </a:cubicBezTo>
                    <a:cubicBezTo>
                      <a:pt x="752" y="358"/>
                      <a:pt x="787" y="414"/>
                      <a:pt x="847" y="450"/>
                    </a:cubicBezTo>
                    <a:cubicBezTo>
                      <a:pt x="907" y="486"/>
                      <a:pt x="1034" y="517"/>
                      <a:pt x="1083" y="534"/>
                    </a:cubicBezTo>
                  </a:path>
                </a:pathLst>
              </a:custGeom>
              <a:pattFill prst="ltUpDiag">
                <a:fgClr>
                  <a:srgbClr val="003300"/>
                </a:fgClr>
                <a:bgClr>
                  <a:srgbClr val="FFFFFF"/>
                </a:bgClr>
              </a:pattFill>
              <a:ln w="19050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Text Box 11"/>
              <p:cNvSpPr txBox="1">
                <a:spLocks noChangeArrowheads="1"/>
              </p:cNvSpPr>
              <p:nvPr/>
            </p:nvSpPr>
            <p:spPr bwMode="auto">
              <a:xfrm>
                <a:off x="1116" y="2502"/>
                <a:ext cx="851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400">
                    <a:solidFill>
                      <a:srgbClr val="010000"/>
                    </a:solidFill>
                  </a:rPr>
                  <a:t>Gamow peak</a:t>
                </a:r>
                <a:endParaRPr lang="it-IT" sz="1400"/>
              </a:p>
            </p:txBody>
          </p:sp>
          <p:sp>
            <p:nvSpPr>
              <p:cNvPr id="29" name="Text Box 12"/>
              <p:cNvSpPr txBox="1">
                <a:spLocks noChangeArrowheads="1"/>
              </p:cNvSpPr>
              <p:nvPr/>
            </p:nvSpPr>
            <p:spPr bwMode="auto">
              <a:xfrm>
                <a:off x="1783" y="1685"/>
                <a:ext cx="963" cy="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it-IT" sz="1200">
                    <a:solidFill>
                      <a:srgbClr val="336699"/>
                    </a:solidFill>
                  </a:rPr>
                  <a:t>tunnelling through</a:t>
                </a:r>
              </a:p>
              <a:p>
                <a:pPr algn="ctr" eaLnBrk="1" hangingPunct="1"/>
                <a:r>
                  <a:rPr lang="it-IT" sz="1200">
                    <a:solidFill>
                      <a:srgbClr val="336699"/>
                    </a:solidFill>
                  </a:rPr>
                  <a:t>Coulomb barrier</a:t>
                </a:r>
              </a:p>
              <a:p>
                <a:pPr algn="ctr" eaLnBrk="1" hangingPunct="1"/>
                <a:r>
                  <a:rPr lang="it-IT" sz="1200">
                    <a:solidFill>
                      <a:srgbClr val="336699"/>
                    </a:solidFill>
                    <a:sym typeface="Symbol" charset="0"/>
                  </a:rPr>
                  <a:t> exp(-           )</a:t>
                </a:r>
                <a:endParaRPr lang="it-IT" sz="1200">
                  <a:solidFill>
                    <a:srgbClr val="336699"/>
                  </a:solidFill>
                </a:endParaRPr>
              </a:p>
            </p:txBody>
          </p:sp>
          <p:sp>
            <p:nvSpPr>
              <p:cNvPr id="30" name="Text Box 13"/>
              <p:cNvSpPr txBox="1">
                <a:spLocks noChangeArrowheads="1"/>
              </p:cNvSpPr>
              <p:nvPr/>
            </p:nvSpPr>
            <p:spPr bwMode="auto">
              <a:xfrm>
                <a:off x="536" y="1685"/>
                <a:ext cx="1039" cy="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it-IT" sz="1200">
                    <a:solidFill>
                      <a:srgbClr val="800000"/>
                    </a:solidFill>
                  </a:rPr>
                  <a:t>Maxwell-Boltzmann</a:t>
                </a:r>
              </a:p>
              <a:p>
                <a:pPr algn="ctr" eaLnBrk="1" hangingPunct="1"/>
                <a:r>
                  <a:rPr lang="it-IT" sz="1200">
                    <a:solidFill>
                      <a:srgbClr val="800000"/>
                    </a:solidFill>
                  </a:rPr>
                  <a:t>distribution</a:t>
                </a:r>
              </a:p>
              <a:p>
                <a:pPr algn="ctr" eaLnBrk="1" hangingPunct="1"/>
                <a:r>
                  <a:rPr lang="it-IT" sz="1200">
                    <a:solidFill>
                      <a:srgbClr val="800000"/>
                    </a:solidFill>
                    <a:sym typeface="Symbol" charset="0"/>
                  </a:rPr>
                  <a:t> exp(-E/kT)</a:t>
                </a:r>
                <a:endParaRPr lang="it-IT" sz="1200">
                  <a:solidFill>
                    <a:srgbClr val="800000"/>
                  </a:solidFill>
                </a:endParaRPr>
              </a:p>
            </p:txBody>
          </p:sp>
          <p:sp>
            <p:nvSpPr>
              <p:cNvPr id="31" name="Text Box 14"/>
              <p:cNvSpPr txBox="1">
                <a:spLocks noChangeArrowheads="1"/>
              </p:cNvSpPr>
              <p:nvPr/>
            </p:nvSpPr>
            <p:spPr bwMode="auto">
              <a:xfrm rot="-5400000">
                <a:off x="-174" y="2584"/>
                <a:ext cx="1148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400"/>
                  <a:t>relative probability</a:t>
                </a:r>
              </a:p>
            </p:txBody>
          </p:sp>
          <p:sp>
            <p:nvSpPr>
              <p:cNvPr id="32" name="Text Box 15"/>
              <p:cNvSpPr txBox="1">
                <a:spLocks noChangeArrowheads="1"/>
              </p:cNvSpPr>
              <p:nvPr/>
            </p:nvSpPr>
            <p:spPr bwMode="auto">
              <a:xfrm>
                <a:off x="2336" y="3395"/>
                <a:ext cx="503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400"/>
                  <a:t>energy</a:t>
                </a:r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 flipV="1">
                <a:off x="793" y="3340"/>
                <a:ext cx="0" cy="4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17"/>
              <p:cNvSpPr>
                <a:spLocks noChangeShapeType="1"/>
              </p:cNvSpPr>
              <p:nvPr/>
            </p:nvSpPr>
            <p:spPr bwMode="auto">
              <a:xfrm flipV="1">
                <a:off x="1492" y="3340"/>
                <a:ext cx="0" cy="4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Text Box 18"/>
              <p:cNvSpPr txBox="1">
                <a:spLocks noChangeArrowheads="1"/>
              </p:cNvSpPr>
              <p:nvPr/>
            </p:nvSpPr>
            <p:spPr bwMode="auto">
              <a:xfrm>
                <a:off x="649" y="3418"/>
                <a:ext cx="264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400">
                    <a:solidFill>
                      <a:srgbClr val="800000"/>
                    </a:solidFill>
                  </a:rPr>
                  <a:t>kT</a:t>
                </a:r>
              </a:p>
            </p:txBody>
          </p:sp>
          <p:sp>
            <p:nvSpPr>
              <p:cNvPr id="36" name="Text Box 19"/>
              <p:cNvSpPr txBox="1">
                <a:spLocks noChangeArrowheads="1"/>
              </p:cNvSpPr>
              <p:nvPr/>
            </p:nvSpPr>
            <p:spPr bwMode="auto">
              <a:xfrm>
                <a:off x="1415" y="3418"/>
                <a:ext cx="254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it-IT" sz="1400">
                    <a:solidFill>
                      <a:srgbClr val="006600"/>
                    </a:solidFill>
                  </a:rPr>
                  <a:t>E</a:t>
                </a:r>
                <a:r>
                  <a:rPr lang="it-IT" sz="1400" baseline="-25000">
                    <a:solidFill>
                      <a:srgbClr val="006600"/>
                    </a:solidFill>
                  </a:rPr>
                  <a:t>0</a:t>
                </a:r>
                <a:endParaRPr lang="it-IT" sz="1400">
                  <a:solidFill>
                    <a:srgbClr val="006600"/>
                  </a:solidFill>
                </a:endParaRPr>
              </a:p>
            </p:txBody>
          </p:sp>
          <p:graphicFrame>
            <p:nvGraphicFramePr>
              <p:cNvPr id="37" name="Object 7"/>
              <p:cNvGraphicFramePr>
                <a:graphicFrameLocks noChangeAspect="1"/>
              </p:cNvGraphicFramePr>
              <p:nvPr/>
            </p:nvGraphicFramePr>
            <p:xfrm>
              <a:off x="2245" y="1941"/>
              <a:ext cx="304" cy="1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226" name="Formel" r:id="rId9" imgW="609480" imgH="304560" progId="Equation.3">
                      <p:embed/>
                    </p:oleObj>
                  </mc:Choice>
                  <mc:Fallback>
                    <p:oleObj name="Formel" r:id="rId9" imgW="609480" imgH="3045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45" y="1941"/>
                            <a:ext cx="304" cy="1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Freeform 21"/>
              <p:cNvSpPr>
                <a:spLocks/>
              </p:cNvSpPr>
              <p:nvPr/>
            </p:nvSpPr>
            <p:spPr bwMode="auto">
              <a:xfrm>
                <a:off x="525" y="2137"/>
                <a:ext cx="1933" cy="1245"/>
              </a:xfrm>
              <a:custGeom>
                <a:avLst/>
                <a:gdLst>
                  <a:gd name="T0" fmla="*/ 0 w 1933"/>
                  <a:gd name="T1" fmla="*/ 3228 h 1150"/>
                  <a:gd name="T2" fmla="*/ 72 w 1933"/>
                  <a:gd name="T3" fmla="*/ 2689 h 1150"/>
                  <a:gd name="T4" fmla="*/ 112 w 1933"/>
                  <a:gd name="T5" fmla="*/ 2070 h 1150"/>
                  <a:gd name="T6" fmla="*/ 140 w 1933"/>
                  <a:gd name="T7" fmla="*/ 1418 h 1150"/>
                  <a:gd name="T8" fmla="*/ 168 w 1933"/>
                  <a:gd name="T9" fmla="*/ 635 h 1150"/>
                  <a:gd name="T10" fmla="*/ 200 w 1933"/>
                  <a:gd name="T11" fmla="*/ 118 h 1150"/>
                  <a:gd name="T12" fmla="*/ 268 w 1933"/>
                  <a:gd name="T13" fmla="*/ 129 h 1150"/>
                  <a:gd name="T14" fmla="*/ 356 w 1933"/>
                  <a:gd name="T15" fmla="*/ 891 h 1150"/>
                  <a:gd name="T16" fmla="*/ 472 w 1933"/>
                  <a:gd name="T17" fmla="*/ 1712 h 1150"/>
                  <a:gd name="T18" fmla="*/ 648 w 1933"/>
                  <a:gd name="T19" fmla="*/ 2364 h 1150"/>
                  <a:gd name="T20" fmla="*/ 913 w 1933"/>
                  <a:gd name="T21" fmla="*/ 2862 h 1150"/>
                  <a:gd name="T22" fmla="*/ 1417 w 1933"/>
                  <a:gd name="T23" fmla="*/ 3098 h 1150"/>
                  <a:gd name="T24" fmla="*/ 1933 w 1933"/>
                  <a:gd name="T25" fmla="*/ 3182 h 11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33"/>
                  <a:gd name="T40" fmla="*/ 0 h 1150"/>
                  <a:gd name="T41" fmla="*/ 1933 w 1933"/>
                  <a:gd name="T42" fmla="*/ 1150 h 115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33" h="1150">
                    <a:moveTo>
                      <a:pt x="0" y="1150"/>
                    </a:moveTo>
                    <a:cubicBezTo>
                      <a:pt x="12" y="1118"/>
                      <a:pt x="53" y="1027"/>
                      <a:pt x="72" y="958"/>
                    </a:cubicBezTo>
                    <a:cubicBezTo>
                      <a:pt x="91" y="889"/>
                      <a:pt x="101" y="813"/>
                      <a:pt x="112" y="738"/>
                    </a:cubicBezTo>
                    <a:cubicBezTo>
                      <a:pt x="123" y="663"/>
                      <a:pt x="131" y="591"/>
                      <a:pt x="140" y="506"/>
                    </a:cubicBezTo>
                    <a:cubicBezTo>
                      <a:pt x="149" y="421"/>
                      <a:pt x="158" y="303"/>
                      <a:pt x="168" y="226"/>
                    </a:cubicBezTo>
                    <a:cubicBezTo>
                      <a:pt x="178" y="149"/>
                      <a:pt x="183" y="72"/>
                      <a:pt x="200" y="42"/>
                    </a:cubicBezTo>
                    <a:cubicBezTo>
                      <a:pt x="217" y="12"/>
                      <a:pt x="242" y="0"/>
                      <a:pt x="268" y="46"/>
                    </a:cubicBezTo>
                    <a:cubicBezTo>
                      <a:pt x="294" y="92"/>
                      <a:pt x="322" y="224"/>
                      <a:pt x="356" y="318"/>
                    </a:cubicBezTo>
                    <a:cubicBezTo>
                      <a:pt x="390" y="412"/>
                      <a:pt x="423" y="523"/>
                      <a:pt x="472" y="610"/>
                    </a:cubicBezTo>
                    <a:cubicBezTo>
                      <a:pt x="521" y="697"/>
                      <a:pt x="575" y="774"/>
                      <a:pt x="648" y="842"/>
                    </a:cubicBezTo>
                    <a:cubicBezTo>
                      <a:pt x="721" y="910"/>
                      <a:pt x="785" y="976"/>
                      <a:pt x="913" y="1020"/>
                    </a:cubicBezTo>
                    <a:cubicBezTo>
                      <a:pt x="1041" y="1064"/>
                      <a:pt x="1247" y="1085"/>
                      <a:pt x="1417" y="1104"/>
                    </a:cubicBezTo>
                    <a:cubicBezTo>
                      <a:pt x="1587" y="1123"/>
                      <a:pt x="1826" y="1128"/>
                      <a:pt x="1933" y="1134"/>
                    </a:cubicBezTo>
                  </a:path>
                </a:pathLst>
              </a:custGeom>
              <a:noFill/>
              <a:ln w="1905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Freeform 22"/>
              <p:cNvSpPr>
                <a:spLocks/>
              </p:cNvSpPr>
              <p:nvPr/>
            </p:nvSpPr>
            <p:spPr bwMode="auto">
              <a:xfrm>
                <a:off x="1031" y="2178"/>
                <a:ext cx="1314" cy="1204"/>
              </a:xfrm>
              <a:custGeom>
                <a:avLst/>
                <a:gdLst>
                  <a:gd name="T0" fmla="*/ 0 w 1314"/>
                  <a:gd name="T1" fmla="*/ 3128 h 1112"/>
                  <a:gd name="T2" fmla="*/ 374 w 1314"/>
                  <a:gd name="T3" fmla="*/ 2866 h 1112"/>
                  <a:gd name="T4" fmla="*/ 742 w 1314"/>
                  <a:gd name="T5" fmla="*/ 2214 h 1112"/>
                  <a:gd name="T6" fmla="*/ 1074 w 1314"/>
                  <a:gd name="T7" fmla="*/ 1202 h 1112"/>
                  <a:gd name="T8" fmla="*/ 1314 w 1314"/>
                  <a:gd name="T9" fmla="*/ 0 h 1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4"/>
                  <a:gd name="T16" fmla="*/ 0 h 1112"/>
                  <a:gd name="T17" fmla="*/ 1314 w 1314"/>
                  <a:gd name="T18" fmla="*/ 1112 h 1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4" h="1112">
                    <a:moveTo>
                      <a:pt x="0" y="1112"/>
                    </a:moveTo>
                    <a:cubicBezTo>
                      <a:pt x="62" y="1097"/>
                      <a:pt x="250" y="1074"/>
                      <a:pt x="374" y="1020"/>
                    </a:cubicBezTo>
                    <a:cubicBezTo>
                      <a:pt x="498" y="966"/>
                      <a:pt x="625" y="887"/>
                      <a:pt x="742" y="788"/>
                    </a:cubicBezTo>
                    <a:cubicBezTo>
                      <a:pt x="859" y="689"/>
                      <a:pt x="979" y="559"/>
                      <a:pt x="1074" y="428"/>
                    </a:cubicBezTo>
                    <a:cubicBezTo>
                      <a:pt x="1169" y="297"/>
                      <a:pt x="1264" y="89"/>
                      <a:pt x="1314" y="0"/>
                    </a:cubicBezTo>
                  </a:path>
                </a:pathLst>
              </a:custGeom>
              <a:noFill/>
              <a:ln w="19050">
                <a:solidFill>
                  <a:srgbClr val="33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1360" y="3089"/>
              <a:ext cx="272" cy="0"/>
            </a:xfrm>
            <a:prstGeom prst="line">
              <a:avLst/>
            </a:prstGeom>
            <a:noFill/>
            <a:ln w="1905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357" y="2897"/>
              <a:ext cx="329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3300"/>
                  </a:solidFill>
                  <a:sym typeface="Symbol" charset="0"/>
                </a:rPr>
                <a:t>E</a:t>
              </a:r>
              <a:r>
                <a:rPr lang="en-US" sz="1400" baseline="-25000">
                  <a:solidFill>
                    <a:srgbClr val="003300"/>
                  </a:solidFill>
                  <a:sym typeface="Symbol" charset="0"/>
                </a:rPr>
                <a:t>0</a:t>
              </a:r>
              <a:endParaRPr lang="en-GB" sz="1400" baseline="-25000">
                <a:solidFill>
                  <a:srgbClr val="003300"/>
                </a:solidFill>
                <a:sym typeface="Symbol" charset="0"/>
              </a:endParaRPr>
            </a:p>
          </p:txBody>
        </p:sp>
      </p:grpSp>
      <p:graphicFrame>
        <p:nvGraphicFramePr>
          <p:cNvPr id="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3917713"/>
              </p:ext>
            </p:extLst>
          </p:nvPr>
        </p:nvGraphicFramePr>
        <p:xfrm>
          <a:off x="533400" y="3886200"/>
          <a:ext cx="2320787" cy="624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7" name="Formel" r:id="rId11" imgW="2171520" imgH="583920" progId="Equation.3">
                  <p:embed/>
                </p:oleObj>
              </mc:Choice>
              <mc:Fallback>
                <p:oleObj name="Formel" r:id="rId11" imgW="217152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886200"/>
                        <a:ext cx="2320787" cy="624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681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622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501938"/>
              </p:ext>
            </p:extLst>
          </p:nvPr>
        </p:nvGraphicFramePr>
        <p:xfrm>
          <a:off x="1654175" y="3200400"/>
          <a:ext cx="5127625" cy="2029461"/>
        </p:xfrm>
        <a:graphic>
          <a:graphicData uri="http://schemas.openxmlformats.org/drawingml/2006/table">
            <a:tbl>
              <a:tblPr/>
              <a:tblGrid>
                <a:gridCol w="1076325"/>
                <a:gridCol w="1300162"/>
                <a:gridCol w="792163"/>
                <a:gridCol w="1958975"/>
              </a:tblGrid>
              <a:tr h="747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reaction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Coulomb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barrier (MeV)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GB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(keV)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area under Gamow peak ~ &lt;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  <a:sym typeface="Symbol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Symbol" charset="0"/>
                          <a:cs typeface="Symbol" charset="0"/>
                          <a:sym typeface="Symbol" charset="0"/>
                        </a:rPr>
                        <a:t>v&gt;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 + p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0.55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5.9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7.0x10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-6</a:t>
                      </a:r>
                      <a:endParaRPr kumimoji="0" lang="en-US" sz="16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 + 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12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C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3.43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5.9x10</a:t>
                      </a:r>
                      <a:r>
                        <a:rPr kumimoji="0" lang="en-GB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-56</a:t>
                      </a:r>
                      <a:endParaRPr kumimoji="0" lang="en-US" sz="16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 + </a:t>
                      </a:r>
                      <a:r>
                        <a:rPr kumimoji="0" lang="en-GB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14.07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237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2.5x10</a:t>
                      </a:r>
                      <a:r>
                        <a:rPr kumimoji="0" lang="en-GB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-237</a:t>
                      </a:r>
                      <a:endParaRPr kumimoji="0" 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5085" name="Text Box 32"/>
          <p:cNvSpPr txBox="1">
            <a:spLocks noChangeArrowheads="1"/>
          </p:cNvSpPr>
          <p:nvPr/>
        </p:nvSpPr>
        <p:spPr bwMode="auto">
          <a:xfrm>
            <a:off x="1905000" y="2819400"/>
            <a:ext cx="3336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/>
              <a:t>Examples:  </a:t>
            </a:r>
            <a:r>
              <a:rPr lang="en-GB" sz="1600" dirty="0">
                <a:solidFill>
                  <a:srgbClr val="497AA9"/>
                </a:solidFill>
              </a:rPr>
              <a:t>T ~ 15x10</a:t>
            </a:r>
            <a:r>
              <a:rPr lang="en-GB" sz="1600" baseline="30000" dirty="0">
                <a:solidFill>
                  <a:srgbClr val="497AA9"/>
                </a:solidFill>
              </a:rPr>
              <a:t>6</a:t>
            </a:r>
            <a:r>
              <a:rPr lang="en-GB" sz="1600" dirty="0">
                <a:solidFill>
                  <a:srgbClr val="497AA9"/>
                </a:solidFill>
              </a:rPr>
              <a:t> K  </a:t>
            </a:r>
            <a:r>
              <a:rPr lang="en-GB" sz="1600" dirty="0"/>
              <a:t>(T</a:t>
            </a:r>
            <a:r>
              <a:rPr lang="en-GB" sz="1600" baseline="-25000" dirty="0"/>
              <a:t>6</a:t>
            </a:r>
            <a:r>
              <a:rPr lang="en-GB" sz="1600" dirty="0"/>
              <a:t> = 15)</a:t>
            </a:r>
            <a:endParaRPr lang="en-US" sz="1600" dirty="0"/>
          </a:p>
        </p:txBody>
      </p:sp>
      <p:sp>
        <p:nvSpPr>
          <p:cNvPr id="44062" name="Text Box 35"/>
          <p:cNvSpPr txBox="1">
            <a:spLocks noChangeArrowheads="1"/>
          </p:cNvSpPr>
          <p:nvPr/>
        </p:nvSpPr>
        <p:spPr bwMode="auto">
          <a:xfrm>
            <a:off x="3902075" y="1582738"/>
            <a:ext cx="15795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2"/>
                </a:solidFill>
              </a:rPr>
              <a:t>E</a:t>
            </a:r>
            <a:r>
              <a:rPr lang="en-US" sz="1600" baseline="-25000">
                <a:solidFill>
                  <a:schemeClr val="tx2"/>
                </a:solidFill>
              </a:rPr>
              <a:t>0</a:t>
            </a:r>
            <a:r>
              <a:rPr lang="en-US" sz="1600">
                <a:solidFill>
                  <a:schemeClr val="tx2"/>
                </a:solidFill>
              </a:rPr>
              <a:t> = </a:t>
            </a:r>
            <a:r>
              <a:rPr lang="en-US" sz="1600">
                <a:solidFill>
                  <a:srgbClr val="497AA9"/>
                </a:solidFill>
              </a:rPr>
              <a:t>f(Z</a:t>
            </a:r>
            <a:r>
              <a:rPr lang="en-US" sz="1600" baseline="-25000">
                <a:solidFill>
                  <a:srgbClr val="497AA9"/>
                </a:solidFill>
              </a:rPr>
              <a:t>1</a:t>
            </a:r>
            <a:r>
              <a:rPr lang="en-US" sz="1600">
                <a:solidFill>
                  <a:srgbClr val="497AA9"/>
                </a:solidFill>
              </a:rPr>
              <a:t>, Z</a:t>
            </a:r>
            <a:r>
              <a:rPr lang="en-US" sz="1600" baseline="-25000">
                <a:solidFill>
                  <a:srgbClr val="497AA9"/>
                </a:solidFill>
              </a:rPr>
              <a:t>2</a:t>
            </a:r>
            <a:r>
              <a:rPr lang="en-US" sz="1600">
                <a:solidFill>
                  <a:srgbClr val="497AA9"/>
                </a:solidFill>
              </a:rPr>
              <a:t>, T)</a:t>
            </a:r>
          </a:p>
        </p:txBody>
      </p:sp>
      <p:sp>
        <p:nvSpPr>
          <p:cNvPr id="44063" name="Text Box 37"/>
          <p:cNvSpPr txBox="1">
            <a:spLocks noChangeArrowheads="1"/>
          </p:cNvSpPr>
          <p:nvPr/>
        </p:nvSpPr>
        <p:spPr bwMode="auto">
          <a:xfrm>
            <a:off x="2451100" y="2322513"/>
            <a:ext cx="46355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GB" sz="1600"/>
              <a:t>varies depending on </a:t>
            </a:r>
            <a:r>
              <a:rPr lang="en-GB" sz="1600" u="sng">
                <a:solidFill>
                  <a:srgbClr val="497AA9"/>
                </a:solidFill>
              </a:rPr>
              <a:t>reaction</a:t>
            </a:r>
            <a:r>
              <a:rPr lang="en-GB" sz="1600">
                <a:solidFill>
                  <a:srgbClr val="497AA9"/>
                </a:solidFill>
              </a:rPr>
              <a:t> </a:t>
            </a:r>
            <a:r>
              <a:rPr lang="en-GB" sz="1600"/>
              <a:t>and/or </a:t>
            </a:r>
            <a:r>
              <a:rPr lang="en-GB" sz="1600" u="sng">
                <a:solidFill>
                  <a:srgbClr val="497AA9"/>
                </a:solidFill>
              </a:rPr>
              <a:t>temperature</a:t>
            </a:r>
          </a:p>
        </p:txBody>
      </p:sp>
      <p:sp>
        <p:nvSpPr>
          <p:cNvPr id="44064" name="AutoShape 39"/>
          <p:cNvSpPr>
            <a:spLocks noChangeAspect="1" noChangeArrowheads="1"/>
          </p:cNvSpPr>
          <p:nvPr/>
        </p:nvSpPr>
        <p:spPr bwMode="auto">
          <a:xfrm rot="5400000">
            <a:off x="4622006" y="2128044"/>
            <a:ext cx="277813" cy="130175"/>
          </a:xfrm>
          <a:prstGeom prst="notchedRightArrow">
            <a:avLst>
              <a:gd name="adj1" fmla="val 54898"/>
              <a:gd name="adj2" fmla="val 76691"/>
            </a:avLst>
          </a:prstGeom>
          <a:solidFill>
            <a:srgbClr val="FFFF99"/>
          </a:solidFill>
          <a:ln w="12700">
            <a:solidFill>
              <a:srgbClr val="336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Rectangle 40"/>
          <p:cNvSpPr>
            <a:spLocks noChangeArrowheads="1"/>
          </p:cNvSpPr>
          <p:nvPr/>
        </p:nvSpPr>
        <p:spPr bwMode="auto">
          <a:xfrm>
            <a:off x="2101850" y="692150"/>
            <a:ext cx="53133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497AA9"/>
                </a:solidFill>
              </a:rPr>
              <a:t>most effective energy region </a:t>
            </a:r>
            <a:r>
              <a:rPr lang="en-US" sz="1600" dirty="0"/>
              <a:t>for thermonuclear reactions </a:t>
            </a:r>
          </a:p>
        </p:txBody>
      </p:sp>
      <p:sp>
        <p:nvSpPr>
          <p:cNvPr id="44066" name="Text Box 41"/>
          <p:cNvSpPr txBox="1">
            <a:spLocks noChangeArrowheads="1"/>
          </p:cNvSpPr>
          <p:nvPr/>
        </p:nvSpPr>
        <p:spPr bwMode="auto">
          <a:xfrm>
            <a:off x="517525" y="654050"/>
            <a:ext cx="1657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u="sng" dirty="0">
                <a:solidFill>
                  <a:srgbClr val="800000"/>
                </a:solidFill>
              </a:rPr>
              <a:t>Gamow peak:</a:t>
            </a:r>
          </a:p>
        </p:txBody>
      </p:sp>
      <p:sp>
        <p:nvSpPr>
          <p:cNvPr id="44067" name="Text Box 42"/>
          <p:cNvSpPr txBox="1">
            <a:spLocks noChangeArrowheads="1"/>
          </p:cNvSpPr>
          <p:nvPr/>
        </p:nvSpPr>
        <p:spPr bwMode="auto">
          <a:xfrm>
            <a:off x="3795713" y="1071563"/>
            <a:ext cx="37290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GB" sz="1600"/>
              <a:t>energy window of astrophysical interest</a:t>
            </a:r>
          </a:p>
        </p:txBody>
      </p:sp>
      <p:grpSp>
        <p:nvGrpSpPr>
          <p:cNvPr id="44068" name="Group 43"/>
          <p:cNvGrpSpPr>
            <a:grpSpLocks/>
          </p:cNvGrpSpPr>
          <p:nvPr/>
        </p:nvGrpSpPr>
        <p:grpSpPr bwMode="auto">
          <a:xfrm>
            <a:off x="2311400" y="1052513"/>
            <a:ext cx="1296988" cy="433387"/>
            <a:chOff x="4209" y="572"/>
            <a:chExt cx="817" cy="273"/>
          </a:xfrm>
        </p:grpSpPr>
        <p:sp>
          <p:nvSpPr>
            <p:cNvPr id="44073" name="AutoShape 44"/>
            <p:cNvSpPr>
              <a:spLocks noChangeArrowheads="1"/>
            </p:cNvSpPr>
            <p:nvPr/>
          </p:nvSpPr>
          <p:spPr bwMode="auto">
            <a:xfrm>
              <a:off x="4209" y="572"/>
              <a:ext cx="817" cy="273"/>
            </a:xfrm>
            <a:prstGeom prst="flowChartAlternateProcess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4" name="Text Box 45"/>
            <p:cNvSpPr txBox="1">
              <a:spLocks noChangeArrowheads="1"/>
            </p:cNvSpPr>
            <p:nvPr/>
          </p:nvSpPr>
          <p:spPr bwMode="auto">
            <a:xfrm>
              <a:off x="4210" y="597"/>
              <a:ext cx="78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497AA9"/>
                  </a:solidFill>
                </a:rPr>
                <a:t> E</a:t>
              </a:r>
              <a:r>
                <a:rPr lang="en-US" sz="1600" baseline="-25000">
                  <a:solidFill>
                    <a:srgbClr val="497AA9"/>
                  </a:solidFill>
                </a:rPr>
                <a:t>0</a:t>
              </a:r>
              <a:r>
                <a:rPr lang="en-US" sz="1600">
                  <a:solidFill>
                    <a:srgbClr val="497AA9"/>
                  </a:solidFill>
                </a:rPr>
                <a:t> ±  </a:t>
              </a:r>
              <a:r>
                <a:rPr lang="en-US" sz="1600">
                  <a:solidFill>
                    <a:srgbClr val="497AA9"/>
                  </a:solidFill>
                  <a:sym typeface="Symbol" charset="0"/>
                </a:rPr>
                <a:t></a:t>
              </a:r>
              <a:r>
                <a:rPr lang="en-US" sz="1600">
                  <a:solidFill>
                    <a:srgbClr val="497AA9"/>
                  </a:solidFill>
                </a:rPr>
                <a:t>E</a:t>
              </a:r>
              <a:r>
                <a:rPr lang="en-US" sz="1600" baseline="-25000">
                  <a:solidFill>
                    <a:srgbClr val="497AA9"/>
                  </a:solidFill>
                </a:rPr>
                <a:t>0</a:t>
              </a:r>
              <a:r>
                <a:rPr lang="en-US" sz="1600">
                  <a:solidFill>
                    <a:srgbClr val="497AA9"/>
                  </a:solidFill>
                  <a:sym typeface="Symbol" charset="0"/>
                </a:rPr>
                <a:t>/2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371600" y="5588000"/>
            <a:ext cx="6997700" cy="1016000"/>
            <a:chOff x="1751013" y="5726113"/>
            <a:chExt cx="6997700" cy="1016000"/>
          </a:xfrm>
        </p:grpSpPr>
        <p:sp>
          <p:nvSpPr>
            <p:cNvPr id="44070" name="Text Box 33"/>
            <p:cNvSpPr txBox="1">
              <a:spLocks noChangeArrowheads="1"/>
            </p:cNvSpPr>
            <p:nvPr/>
          </p:nvSpPr>
          <p:spPr bwMode="auto">
            <a:xfrm>
              <a:off x="5327650" y="5768975"/>
              <a:ext cx="3421063" cy="97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n-GB" sz="1600" u="sng"/>
                <a:t>separate</a:t>
              </a:r>
              <a:r>
                <a:rPr lang="en-GB" sz="1600"/>
                <a:t> stages: 	H-burning</a:t>
              </a:r>
            </a:p>
            <a:p>
              <a:pPr eaLnBrk="1" hangingPunct="1">
                <a:lnSpc>
                  <a:spcPct val="120000"/>
                </a:lnSpc>
              </a:pPr>
              <a:r>
                <a:rPr lang="en-GB" sz="1600"/>
                <a:t>		He-burning</a:t>
              </a:r>
            </a:p>
            <a:p>
              <a:pPr eaLnBrk="1" hangingPunct="1">
                <a:lnSpc>
                  <a:spcPct val="120000"/>
                </a:lnSpc>
              </a:pPr>
              <a:r>
                <a:rPr lang="en-GB" sz="1600"/>
                <a:t>		C/O-burning …</a:t>
              </a:r>
              <a:endParaRPr lang="en-US" sz="1600"/>
            </a:p>
          </p:txBody>
        </p:sp>
        <p:sp>
          <p:nvSpPr>
            <p:cNvPr id="44071" name="Rectangle 36"/>
            <p:cNvSpPr>
              <a:spLocks noChangeArrowheads="1"/>
            </p:cNvSpPr>
            <p:nvPr/>
          </p:nvSpPr>
          <p:spPr bwMode="auto">
            <a:xfrm>
              <a:off x="1751013" y="5726113"/>
              <a:ext cx="2046287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600" u="sng"/>
                <a:t>STRONG sensitivity 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u="sng"/>
                <a:t>to Coulomb barrier</a:t>
              </a:r>
            </a:p>
          </p:txBody>
        </p:sp>
        <p:sp>
          <p:nvSpPr>
            <p:cNvPr id="44072" name="AutoShape 39"/>
            <p:cNvSpPr>
              <a:spLocks noChangeAspect="1" noChangeArrowheads="1"/>
            </p:cNvSpPr>
            <p:nvPr/>
          </p:nvSpPr>
          <p:spPr bwMode="auto">
            <a:xfrm>
              <a:off x="4498181" y="5968206"/>
              <a:ext cx="277813" cy="130175"/>
            </a:xfrm>
            <a:prstGeom prst="notchedRightArrow">
              <a:avLst>
                <a:gd name="adj1" fmla="val 54898"/>
                <a:gd name="adj2" fmla="val 76691"/>
              </a:avLst>
            </a:prstGeom>
            <a:solidFill>
              <a:srgbClr val="FFFF99"/>
            </a:solidFill>
            <a:ln w="127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686" y="6550223"/>
            <a:ext cx="45910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>
                <a:solidFill>
                  <a:srgbClr val="000000"/>
                </a:solidFill>
                <a:latin typeface="+mn-lt"/>
              </a:rPr>
              <a:t>from: </a:t>
            </a:r>
            <a:r>
              <a:rPr lang="en-GB" sz="1400" dirty="0" err="1" smtClean="0">
                <a:solidFill>
                  <a:srgbClr val="000000"/>
                </a:solidFill>
                <a:latin typeface="+mn-lt"/>
              </a:rPr>
              <a:t>M.Aliotta</a:t>
            </a:r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400" dirty="0" err="1" smtClean="0">
                <a:solidFill>
                  <a:srgbClr val="000000"/>
                </a:solidFill>
                <a:latin typeface="+mn-lt"/>
              </a:rPr>
              <a:t>Russbach</a:t>
            </a:r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 lectures </a:t>
            </a:r>
            <a:r>
              <a:rPr lang="en-GB" sz="1400" dirty="0">
                <a:solidFill>
                  <a:srgbClr val="000000"/>
                </a:solidFill>
                <a:latin typeface="+mn-lt"/>
              </a:rPr>
              <a:t>on Nuclear Astrophysics</a:t>
            </a:r>
          </a:p>
        </p:txBody>
      </p:sp>
    </p:spTree>
    <p:extLst>
      <p:ext uri="{BB962C8B-B14F-4D97-AF65-F5344CB8AC3E}">
        <p14:creationId xmlns:p14="http://schemas.microsoft.com/office/powerpoint/2010/main" val="82777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4"/>
          <p:cNvSpPr txBox="1">
            <a:spLocks noChangeArrowheads="1"/>
          </p:cNvSpPr>
          <p:nvPr/>
        </p:nvSpPr>
        <p:spPr bwMode="auto">
          <a:xfrm>
            <a:off x="990600" y="198438"/>
            <a:ext cx="28777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Solar system abundances</a:t>
            </a:r>
          </a:p>
        </p:txBody>
      </p:sp>
      <p:sp>
        <p:nvSpPr>
          <p:cNvPr id="20483" name="Text Box 23"/>
          <p:cNvSpPr txBox="1">
            <a:spLocks noChangeArrowheads="1"/>
          </p:cNvSpPr>
          <p:nvPr/>
        </p:nvSpPr>
        <p:spPr bwMode="auto">
          <a:xfrm>
            <a:off x="5257800" y="3200400"/>
            <a:ext cx="373844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Foundation of modern theory of </a:t>
            </a:r>
          </a:p>
          <a:p>
            <a:r>
              <a:rPr lang="en-US" sz="2000" dirty="0"/>
              <a:t>nuclear astrophysics:</a:t>
            </a:r>
          </a:p>
          <a:p>
            <a:endParaRPr lang="en-US" sz="2000" dirty="0"/>
          </a:p>
          <a:p>
            <a:pPr>
              <a:buFontTx/>
              <a:buChar char="•"/>
            </a:pPr>
            <a:r>
              <a:rPr lang="en-US" sz="2000" dirty="0"/>
              <a:t> Burbidge, Burbidge, Fowler and </a:t>
            </a:r>
          </a:p>
          <a:p>
            <a:r>
              <a:rPr lang="en-US" sz="2000" dirty="0"/>
              <a:t>  Hoyle (1957)</a:t>
            </a:r>
          </a:p>
          <a:p>
            <a:pPr>
              <a:buFontTx/>
              <a:buChar char="•"/>
            </a:pPr>
            <a:r>
              <a:rPr lang="en-US" sz="2000" dirty="0"/>
              <a:t> Cameron (1957)</a:t>
            </a:r>
          </a:p>
          <a:p>
            <a:endParaRPr lang="en-US" sz="2000" dirty="0"/>
          </a:p>
          <a:p>
            <a:r>
              <a:rPr lang="en-US" sz="2000" dirty="0"/>
              <a:t>Nobel prize to Willy Fowler (1983)</a:t>
            </a:r>
          </a:p>
        </p:txBody>
      </p:sp>
      <p:sp>
        <p:nvSpPr>
          <p:cNvPr id="20484" name="Text Box 35"/>
          <p:cNvSpPr txBox="1">
            <a:spLocks noChangeArrowheads="1"/>
          </p:cNvSpPr>
          <p:nvPr/>
        </p:nvSpPr>
        <p:spPr bwMode="auto">
          <a:xfrm>
            <a:off x="1600200" y="5181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Mass number A=N+Z</a:t>
            </a:r>
          </a:p>
        </p:txBody>
      </p:sp>
      <p:pic>
        <p:nvPicPr>
          <p:cNvPr id="20485" name="Picture 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1270000"/>
            <a:ext cx="5181600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Oval 46"/>
          <p:cNvSpPr>
            <a:spLocks noChangeArrowheads="1"/>
          </p:cNvSpPr>
          <p:nvPr/>
        </p:nvSpPr>
        <p:spPr bwMode="auto">
          <a:xfrm>
            <a:off x="1160463" y="1778000"/>
            <a:ext cx="414337" cy="406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7" name="Oval 47"/>
          <p:cNvSpPr>
            <a:spLocks noChangeArrowheads="1"/>
          </p:cNvSpPr>
          <p:nvPr/>
        </p:nvSpPr>
        <p:spPr bwMode="auto">
          <a:xfrm>
            <a:off x="1414463" y="2555875"/>
            <a:ext cx="414337" cy="406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8" name="Oval 48"/>
          <p:cNvSpPr>
            <a:spLocks noChangeArrowheads="1"/>
          </p:cNvSpPr>
          <p:nvPr/>
        </p:nvSpPr>
        <p:spPr bwMode="auto">
          <a:xfrm>
            <a:off x="3370263" y="4216400"/>
            <a:ext cx="658812" cy="406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9" name="Oval 49"/>
          <p:cNvSpPr>
            <a:spLocks noChangeArrowheads="1"/>
          </p:cNvSpPr>
          <p:nvPr/>
        </p:nvSpPr>
        <p:spPr bwMode="auto">
          <a:xfrm>
            <a:off x="4519613" y="4267200"/>
            <a:ext cx="658812" cy="406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0" name="Oval 50"/>
          <p:cNvSpPr>
            <a:spLocks noChangeArrowheads="1"/>
          </p:cNvSpPr>
          <p:nvPr/>
        </p:nvSpPr>
        <p:spPr bwMode="auto">
          <a:xfrm>
            <a:off x="1300163" y="4081463"/>
            <a:ext cx="414337" cy="406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1" name="Oval 51"/>
          <p:cNvSpPr>
            <a:spLocks noChangeArrowheads="1"/>
          </p:cNvSpPr>
          <p:nvPr/>
        </p:nvSpPr>
        <p:spPr bwMode="auto">
          <a:xfrm>
            <a:off x="2112963" y="2832100"/>
            <a:ext cx="414337" cy="406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2" name="Line 52"/>
          <p:cNvSpPr>
            <a:spLocks noChangeShapeType="1"/>
          </p:cNvSpPr>
          <p:nvPr/>
        </p:nvSpPr>
        <p:spPr bwMode="auto">
          <a:xfrm>
            <a:off x="2532063" y="1447800"/>
            <a:ext cx="0" cy="34290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3" name="Text Box 53"/>
          <p:cNvSpPr txBox="1">
            <a:spLocks noChangeArrowheads="1"/>
          </p:cNvSpPr>
          <p:nvPr/>
        </p:nvSpPr>
        <p:spPr bwMode="auto">
          <a:xfrm>
            <a:off x="1524000" y="1524000"/>
            <a:ext cx="8461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11AC8"/>
                </a:solidFill>
              </a:rPr>
              <a:t>charged</a:t>
            </a:r>
          </a:p>
          <a:p>
            <a:r>
              <a:rPr lang="en-US" dirty="0">
                <a:solidFill>
                  <a:srgbClr val="111AC8"/>
                </a:solidFill>
              </a:rPr>
              <a:t>particles</a:t>
            </a:r>
            <a:endParaRPr lang="en-US" sz="1200" dirty="0">
              <a:solidFill>
                <a:srgbClr val="111AC8"/>
              </a:solidFill>
            </a:endParaRPr>
          </a:p>
        </p:txBody>
      </p:sp>
      <p:sp>
        <p:nvSpPr>
          <p:cNvPr id="20494" name="Text Box 54"/>
          <p:cNvSpPr txBox="1">
            <a:spLocks noChangeArrowheads="1"/>
          </p:cNvSpPr>
          <p:nvPr/>
        </p:nvSpPr>
        <p:spPr bwMode="auto">
          <a:xfrm>
            <a:off x="2633663" y="1625600"/>
            <a:ext cx="87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11AC8"/>
                </a:solidFill>
              </a:rPr>
              <a:t>neutrons</a:t>
            </a:r>
          </a:p>
        </p:txBody>
      </p:sp>
      <p:sp>
        <p:nvSpPr>
          <p:cNvPr id="20495" name="Rectangle 55"/>
          <p:cNvSpPr>
            <a:spLocks noChangeArrowheads="1"/>
          </p:cNvSpPr>
          <p:nvPr/>
        </p:nvSpPr>
        <p:spPr bwMode="auto">
          <a:xfrm>
            <a:off x="4551363" y="1549400"/>
            <a:ext cx="457200" cy="55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6" name="Rectangle 5"/>
          <p:cNvSpPr>
            <a:spLocks noChangeArrowheads="1"/>
          </p:cNvSpPr>
          <p:nvPr/>
        </p:nvSpPr>
        <p:spPr bwMode="auto">
          <a:xfrm>
            <a:off x="0" y="152400"/>
            <a:ext cx="9155113" cy="65088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7" name="Rectangle 5"/>
          <p:cNvSpPr>
            <a:spLocks noChangeArrowheads="1"/>
          </p:cNvSpPr>
          <p:nvPr/>
        </p:nvSpPr>
        <p:spPr bwMode="auto">
          <a:xfrm>
            <a:off x="0" y="579438"/>
            <a:ext cx="9155113" cy="6508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8" name="TextBox 18"/>
          <p:cNvSpPr txBox="1">
            <a:spLocks noChangeArrowheads="1"/>
          </p:cNvSpPr>
          <p:nvPr/>
        </p:nvSpPr>
        <p:spPr bwMode="auto">
          <a:xfrm>
            <a:off x="5486400" y="1143000"/>
            <a:ext cx="363381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Attempts to </a:t>
            </a:r>
            <a:r>
              <a:rPr lang="en-US" sz="2000" dirty="0"/>
              <a:t>p</a:t>
            </a:r>
            <a:r>
              <a:rPr lang="en-US" sz="2000" dirty="0" smtClean="0"/>
              <a:t>ut together  table </a:t>
            </a:r>
          </a:p>
          <a:p>
            <a:r>
              <a:rPr lang="en-US" sz="2000" dirty="0"/>
              <a:t>f</a:t>
            </a:r>
            <a:r>
              <a:rPr lang="en-US" sz="2000" dirty="0" smtClean="0"/>
              <a:t>or elements and isotopes </a:t>
            </a:r>
          </a:p>
          <a:p>
            <a:r>
              <a:rPr lang="en-US" sz="2000" dirty="0" smtClean="0"/>
              <a:t>combining different data sources</a:t>
            </a:r>
          </a:p>
          <a:p>
            <a:r>
              <a:rPr lang="en-US" i="1" dirty="0" err="1" smtClean="0"/>
              <a:t>Suess</a:t>
            </a:r>
            <a:r>
              <a:rPr lang="en-US" i="1" dirty="0" smtClean="0"/>
              <a:t> </a:t>
            </a:r>
            <a:r>
              <a:rPr lang="en-US" i="1" dirty="0"/>
              <a:t>&amp; Urey, Rev. Mod. Phys.</a:t>
            </a:r>
          </a:p>
          <a:p>
            <a:r>
              <a:rPr lang="en-US" i="1" dirty="0"/>
              <a:t>  28, 53 (1956)</a:t>
            </a:r>
          </a:p>
          <a:p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3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4400"/>
            <a:ext cx="39116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1828800" y="685800"/>
            <a:ext cx="132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Gamow peaks</a:t>
            </a: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4098925" y="1485900"/>
            <a:ext cx="37084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Important aspects:</a:t>
            </a:r>
          </a:p>
          <a:p>
            <a:endParaRPr lang="en-US" sz="1600"/>
          </a:p>
          <a:p>
            <a:r>
              <a:rPr lang="en-US" sz="1600"/>
              <a:t>(i) Gamow peak shifts to higher energy </a:t>
            </a:r>
          </a:p>
          <a:p>
            <a:r>
              <a:rPr lang="en-US" sz="1600"/>
              <a:t>    for increasing charges Z</a:t>
            </a:r>
            <a:r>
              <a:rPr lang="en-US" sz="1600" baseline="-25000"/>
              <a:t>p</a:t>
            </a:r>
            <a:r>
              <a:rPr lang="en-US" sz="1600"/>
              <a:t> and Z</a:t>
            </a:r>
            <a:r>
              <a:rPr lang="en-US" sz="1600" baseline="-25000"/>
              <a:t>t</a:t>
            </a:r>
            <a:endParaRPr lang="en-US" sz="1600"/>
          </a:p>
          <a:p>
            <a:endParaRPr lang="en-US" sz="1600"/>
          </a:p>
          <a:p>
            <a:r>
              <a:rPr lang="en-US" sz="1600"/>
              <a:t>(ii) at same time, area under Gamow </a:t>
            </a:r>
          </a:p>
          <a:p>
            <a:r>
              <a:rPr lang="en-US" sz="1600"/>
              <a:t>     peak decreases drastically</a:t>
            </a:r>
          </a:p>
          <a:p>
            <a:endParaRPr lang="en-US" sz="1600"/>
          </a:p>
        </p:txBody>
      </p:sp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304800" y="4953000"/>
            <a:ext cx="74021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Conclusion: for a mixture of different nuclei in a plasma, those reactions with</a:t>
            </a:r>
          </a:p>
          <a:p>
            <a:r>
              <a:rPr lang="en-US" dirty="0">
                <a:solidFill>
                  <a:srgbClr val="800000"/>
                </a:solidFill>
              </a:rPr>
              <a:t>                    the smallest Coulomb barrier produce most of the energy and are </a:t>
            </a:r>
          </a:p>
          <a:p>
            <a:r>
              <a:rPr lang="en-US" dirty="0">
                <a:solidFill>
                  <a:srgbClr val="800000"/>
                </a:solidFill>
              </a:rPr>
              <a:t>                    consumed most rapidly (</a:t>
            </a:r>
            <a:r>
              <a:rPr lang="en-US" altLang="ja-JP" dirty="0">
                <a:solidFill>
                  <a:srgbClr val="800000"/>
                </a:solidFill>
                <a:sym typeface="Symbol" charset="2"/>
              </a:rPr>
              <a:t></a:t>
            </a:r>
            <a:r>
              <a:rPr lang="en-US" dirty="0">
                <a:solidFill>
                  <a:srgbClr val="800000"/>
                </a:solidFill>
              </a:rPr>
              <a:t>stellar burning stages)</a:t>
            </a:r>
          </a:p>
        </p:txBody>
      </p:sp>
      <p:pic>
        <p:nvPicPr>
          <p:cNvPr id="6144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13700" y="0"/>
            <a:ext cx="1130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87675" y="6508750"/>
            <a:ext cx="40803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>
                <a:solidFill>
                  <a:srgbClr val="000000"/>
                </a:solidFill>
                <a:latin typeface="+mn-lt"/>
              </a:rPr>
              <a:t>from: </a:t>
            </a:r>
            <a:r>
              <a:rPr lang="en-GB" sz="1400" dirty="0" err="1" smtClean="0">
                <a:solidFill>
                  <a:srgbClr val="000000"/>
                </a:solidFill>
                <a:latin typeface="+mn-lt"/>
              </a:rPr>
              <a:t>C.Iliadis</a:t>
            </a:r>
            <a:r>
              <a:rPr lang="en-GB" sz="1400" dirty="0" smtClean="0">
                <a:solidFill>
                  <a:srgbClr val="000000"/>
                </a:solidFill>
                <a:latin typeface="+mn-lt"/>
              </a:rPr>
              <a:t>, LNGS lectures </a:t>
            </a:r>
            <a:r>
              <a:rPr lang="en-GB" sz="1400" dirty="0">
                <a:solidFill>
                  <a:srgbClr val="000000"/>
                </a:solidFill>
                <a:latin typeface="+mn-lt"/>
              </a:rPr>
              <a:t>on Nuclear Astrophysics</a:t>
            </a:r>
          </a:p>
        </p:txBody>
      </p:sp>
    </p:spTree>
    <p:extLst>
      <p:ext uri="{BB962C8B-B14F-4D97-AF65-F5344CB8AC3E}">
        <p14:creationId xmlns:p14="http://schemas.microsoft.com/office/powerpoint/2010/main" val="1958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152400" y="290513"/>
            <a:ext cx="9220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Special case #2: reaction rates for (very) “narrow resonances” (</a:t>
            </a:r>
            <a:r>
              <a:rPr lang="en-US" sz="1800">
                <a:latin typeface="Symbol" charset="2"/>
                <a:sym typeface="Symbol" charset="2"/>
              </a:rPr>
              <a:t></a:t>
            </a:r>
            <a:r>
              <a:rPr lang="en-US" sz="1800" baseline="-25000"/>
              <a:t>i</a:t>
            </a:r>
            <a:r>
              <a:rPr lang="en-US" sz="1800"/>
              <a:t> constant over total </a:t>
            </a:r>
            <a:r>
              <a:rPr lang="en-US" sz="1800">
                <a:latin typeface="Symbol" charset="2"/>
                <a:sym typeface="Symbol" charset="2"/>
              </a:rPr>
              <a:t></a:t>
            </a:r>
            <a:r>
              <a:rPr lang="en-US" sz="1800"/>
              <a:t>)</a:t>
            </a:r>
          </a:p>
        </p:txBody>
      </p:sp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573213"/>
            <a:ext cx="4908550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Line 7"/>
          <p:cNvSpPr>
            <a:spLocks noChangeShapeType="1"/>
          </p:cNvSpPr>
          <p:nvPr/>
        </p:nvSpPr>
        <p:spPr bwMode="auto">
          <a:xfrm flipV="1">
            <a:off x="5067300" y="1282700"/>
            <a:ext cx="368300" cy="6175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5" name="Text Box 8"/>
          <p:cNvSpPr txBox="1">
            <a:spLocks noChangeArrowheads="1"/>
          </p:cNvSpPr>
          <p:nvPr/>
        </p:nvSpPr>
        <p:spPr bwMode="auto">
          <a:xfrm>
            <a:off x="2819400" y="914400"/>
            <a:ext cx="4729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Breit</a:t>
            </a:r>
            <a:r>
              <a:rPr lang="en-US" dirty="0"/>
              <a:t>-Wigner formula (energy-</a:t>
            </a:r>
            <a:r>
              <a:rPr lang="en-US" b="1" dirty="0"/>
              <a:t>independent</a:t>
            </a:r>
            <a:r>
              <a:rPr lang="en-US" dirty="0"/>
              <a:t> partial widths)</a:t>
            </a:r>
          </a:p>
        </p:txBody>
      </p:sp>
      <p:pic>
        <p:nvPicPr>
          <p:cNvPr id="6656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1550" y="2470150"/>
            <a:ext cx="303053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7" name="AutoShape 14"/>
          <p:cNvSpPr>
            <a:spLocks/>
          </p:cNvSpPr>
          <p:nvPr/>
        </p:nvSpPr>
        <p:spPr bwMode="auto">
          <a:xfrm rot="-5378863">
            <a:off x="3983037" y="2732088"/>
            <a:ext cx="119063" cy="490538"/>
          </a:xfrm>
          <a:prstGeom prst="leftBrace">
            <a:avLst>
              <a:gd name="adj1" fmla="val 34333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8" name="AutoShape 15"/>
          <p:cNvSpPr>
            <a:spLocks/>
          </p:cNvSpPr>
          <p:nvPr/>
        </p:nvSpPr>
        <p:spPr bwMode="auto">
          <a:xfrm rot="-5378863">
            <a:off x="4602957" y="2772569"/>
            <a:ext cx="128587" cy="574675"/>
          </a:xfrm>
          <a:prstGeom prst="leftBrace">
            <a:avLst>
              <a:gd name="adj1" fmla="val 37243"/>
              <a:gd name="adj2" fmla="val 50000"/>
            </a:avLst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9" name="Text Box 16"/>
          <p:cNvSpPr txBox="1">
            <a:spLocks noChangeArrowheads="1"/>
          </p:cNvSpPr>
          <p:nvPr/>
        </p:nvSpPr>
        <p:spPr bwMode="auto">
          <a:xfrm>
            <a:off x="5638800" y="4670425"/>
            <a:ext cx="25908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111AC8"/>
                </a:solidFill>
              </a:rPr>
              <a:t>“resonance strength” </a:t>
            </a:r>
            <a:r>
              <a:rPr lang="en-US" sz="1600">
                <a:solidFill>
                  <a:srgbClr val="111AC8"/>
                </a:solidFill>
                <a:latin typeface="Symbol" charset="2"/>
                <a:sym typeface="Symbol" charset="2"/>
              </a:rPr>
              <a:t></a:t>
            </a:r>
            <a:r>
              <a:rPr lang="en-US" sz="1600"/>
              <a:t>: </a:t>
            </a:r>
          </a:p>
          <a:p>
            <a:r>
              <a:rPr lang="en-US" sz="1600">
                <a:solidFill>
                  <a:srgbClr val="111AC8"/>
                </a:solidFill>
              </a:rPr>
              <a:t>proportional to area under </a:t>
            </a:r>
          </a:p>
          <a:p>
            <a:r>
              <a:rPr lang="en-US" sz="1600">
                <a:solidFill>
                  <a:srgbClr val="111AC8"/>
                </a:solidFill>
              </a:rPr>
              <a:t>narrow resonance curve</a:t>
            </a:r>
            <a:endParaRPr lang="en-US" sz="1600"/>
          </a:p>
          <a:p>
            <a:endParaRPr lang="en-US"/>
          </a:p>
        </p:txBody>
      </p:sp>
      <p:sp>
        <p:nvSpPr>
          <p:cNvPr id="66570" name="Rectangle 18"/>
          <p:cNvSpPr>
            <a:spLocks noChangeArrowheads="1"/>
          </p:cNvSpPr>
          <p:nvPr/>
        </p:nvSpPr>
        <p:spPr bwMode="auto">
          <a:xfrm>
            <a:off x="1828800" y="3913188"/>
            <a:ext cx="27146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C40B15"/>
                </a:solidFill>
              </a:rPr>
              <a:t>resonance energy needs to </a:t>
            </a:r>
          </a:p>
          <a:p>
            <a:r>
              <a:rPr lang="en-US" sz="1600">
                <a:solidFill>
                  <a:srgbClr val="C40B15"/>
                </a:solidFill>
              </a:rPr>
              <a:t>be known rather precisely</a:t>
            </a:r>
          </a:p>
          <a:p>
            <a:r>
              <a:rPr lang="en-US" sz="1600">
                <a:solidFill>
                  <a:srgbClr val="C40B15"/>
                </a:solidFill>
              </a:rPr>
              <a:t>[takes into account only rate</a:t>
            </a:r>
          </a:p>
          <a:p>
            <a:r>
              <a:rPr lang="en-US" sz="1600">
                <a:solidFill>
                  <a:srgbClr val="C40B15"/>
                </a:solidFill>
              </a:rPr>
              <a:t>contribution at E</a:t>
            </a:r>
            <a:r>
              <a:rPr lang="en-US" sz="1600" baseline="-25000">
                <a:solidFill>
                  <a:srgbClr val="C40B15"/>
                </a:solidFill>
              </a:rPr>
              <a:t>r</a:t>
            </a:r>
            <a:r>
              <a:rPr lang="en-US" sz="1600">
                <a:solidFill>
                  <a:srgbClr val="C40B15"/>
                </a:solidFill>
              </a:rPr>
              <a:t>]</a:t>
            </a:r>
          </a:p>
        </p:txBody>
      </p:sp>
      <p:sp>
        <p:nvSpPr>
          <p:cNvPr id="66571" name="Line 19"/>
          <p:cNvSpPr>
            <a:spLocks noChangeShapeType="1"/>
          </p:cNvSpPr>
          <p:nvPr/>
        </p:nvSpPr>
        <p:spPr bwMode="auto">
          <a:xfrm flipV="1">
            <a:off x="3230563" y="3094038"/>
            <a:ext cx="774700" cy="812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2" name="Line 20"/>
          <p:cNvSpPr>
            <a:spLocks noChangeShapeType="1"/>
          </p:cNvSpPr>
          <p:nvPr/>
        </p:nvSpPr>
        <p:spPr bwMode="auto">
          <a:xfrm flipH="1" flipV="1">
            <a:off x="4679950" y="3189288"/>
            <a:ext cx="1503363" cy="142875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3" name="Text Box 21"/>
          <p:cNvSpPr txBox="1">
            <a:spLocks noChangeArrowheads="1"/>
          </p:cNvSpPr>
          <p:nvPr/>
        </p:nvSpPr>
        <p:spPr bwMode="auto">
          <a:xfrm>
            <a:off x="152400" y="6400800"/>
            <a:ext cx="828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65B23"/>
                </a:solidFill>
              </a:rPr>
              <a:t>[</a:t>
            </a:r>
            <a:r>
              <a:rPr lang="en-US" sz="1600" dirty="0">
                <a:solidFill>
                  <a:srgbClr val="000000"/>
                </a:solidFill>
              </a:rPr>
              <a:t>For influence of uncertainties in </a:t>
            </a:r>
            <a:r>
              <a:rPr lang="en-US" sz="1600" dirty="0" err="1">
                <a:solidFill>
                  <a:srgbClr val="000000"/>
                </a:solidFill>
              </a:rPr>
              <a:t>E</a:t>
            </a:r>
            <a:r>
              <a:rPr lang="en-US" sz="1600" baseline="-25000" dirty="0" err="1">
                <a:solidFill>
                  <a:srgbClr val="000000"/>
                </a:solidFill>
              </a:rPr>
              <a:t>r</a:t>
            </a:r>
            <a:r>
              <a:rPr lang="en-US" sz="1600" dirty="0">
                <a:solidFill>
                  <a:srgbClr val="000000"/>
                </a:solidFill>
              </a:rPr>
              <a:t> and </a:t>
            </a:r>
            <a:r>
              <a:rPr lang="en-US" sz="1600" dirty="0">
                <a:solidFill>
                  <a:srgbClr val="000000"/>
                </a:solidFill>
                <a:sym typeface="Symbol" charset="2"/>
              </a:rPr>
              <a:t></a:t>
            </a:r>
            <a:r>
              <a:rPr lang="en-US" sz="1600" dirty="0">
                <a:solidFill>
                  <a:srgbClr val="000000"/>
                </a:solidFill>
              </a:rPr>
              <a:t> on rate: see Thompson &amp; </a:t>
            </a:r>
            <a:r>
              <a:rPr lang="en-US" sz="1600" dirty="0" err="1">
                <a:solidFill>
                  <a:srgbClr val="000000"/>
                </a:solidFill>
              </a:rPr>
              <a:t>Iliadis</a:t>
            </a:r>
            <a:r>
              <a:rPr lang="en-US" sz="1600" dirty="0">
                <a:solidFill>
                  <a:srgbClr val="000000"/>
                </a:solidFill>
              </a:rPr>
              <a:t>, NPA 647, 259 (1999)]</a:t>
            </a:r>
          </a:p>
        </p:txBody>
      </p:sp>
      <p:sp>
        <p:nvSpPr>
          <p:cNvPr id="66574" name="Rectangle 5"/>
          <p:cNvSpPr>
            <a:spLocks noChangeArrowheads="1"/>
          </p:cNvSpPr>
          <p:nvPr/>
        </p:nvSpPr>
        <p:spPr bwMode="auto">
          <a:xfrm>
            <a:off x="0" y="223838"/>
            <a:ext cx="9144000" cy="76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75" name="Rectangle 6"/>
          <p:cNvSpPr>
            <a:spLocks noChangeArrowheads="1"/>
          </p:cNvSpPr>
          <p:nvPr/>
        </p:nvSpPr>
        <p:spPr bwMode="auto">
          <a:xfrm>
            <a:off x="0" y="681038"/>
            <a:ext cx="9144000" cy="76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49213" y="217488"/>
            <a:ext cx="8305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Special case #3: reaction rates for “broad resonances”</a:t>
            </a: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73213"/>
            <a:ext cx="4908550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Line 7"/>
          <p:cNvSpPr>
            <a:spLocks noChangeShapeType="1"/>
          </p:cNvSpPr>
          <p:nvPr/>
        </p:nvSpPr>
        <p:spPr bwMode="auto">
          <a:xfrm flipH="1" flipV="1">
            <a:off x="3597275" y="1274763"/>
            <a:ext cx="115888" cy="6334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3" name="Text Box 8"/>
          <p:cNvSpPr txBox="1">
            <a:spLocks noChangeArrowheads="1"/>
          </p:cNvSpPr>
          <p:nvPr/>
        </p:nvSpPr>
        <p:spPr bwMode="auto">
          <a:xfrm>
            <a:off x="381000" y="838200"/>
            <a:ext cx="457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/>
              <a:t>Breit-Wigner formula (energy-</a:t>
            </a:r>
            <a:r>
              <a:rPr lang="en-US" b="1"/>
              <a:t>dependent</a:t>
            </a:r>
            <a:r>
              <a:rPr lang="en-US"/>
              <a:t> partial widths)</a:t>
            </a:r>
          </a:p>
        </p:txBody>
      </p:sp>
      <p:pic>
        <p:nvPicPr>
          <p:cNvPr id="6861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0488" y="609600"/>
            <a:ext cx="3973512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6237288"/>
            <a:ext cx="32575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474663" y="2635250"/>
            <a:ext cx="417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111AC8"/>
                </a:solidFill>
              </a:rPr>
              <a:t>rate can be found from numerical integration</a:t>
            </a:r>
            <a:endParaRPr lang="en-US" sz="1600"/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6443663" y="465138"/>
            <a:ext cx="2295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30000"/>
              <a:t>24</a:t>
            </a:r>
            <a:r>
              <a:rPr lang="en-US"/>
              <a:t>Mg(p,</a:t>
            </a:r>
            <a:r>
              <a:rPr lang="en-US">
                <a:latin typeface="Symbol" charset="2"/>
                <a:sym typeface="Symbol" charset="2"/>
              </a:rPr>
              <a:t></a:t>
            </a:r>
            <a:r>
              <a:rPr lang="en-US"/>
              <a:t>)</a:t>
            </a:r>
            <a:r>
              <a:rPr lang="en-US" baseline="30000"/>
              <a:t>25</a:t>
            </a:r>
            <a:r>
              <a:rPr lang="en-US"/>
              <a:t>Al at T=0.05 GK</a:t>
            </a:r>
          </a:p>
        </p:txBody>
      </p:sp>
      <p:sp>
        <p:nvSpPr>
          <p:cNvPr id="68618" name="Text Box 14"/>
          <p:cNvSpPr txBox="1">
            <a:spLocks noChangeArrowheads="1"/>
          </p:cNvSpPr>
          <p:nvPr/>
        </p:nvSpPr>
        <p:spPr bwMode="auto">
          <a:xfrm>
            <a:off x="609600" y="4800600"/>
            <a:ext cx="41148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95300" indent="-495300"/>
            <a:r>
              <a:rPr lang="en-US" sz="1600">
                <a:solidFill>
                  <a:srgbClr val="C40B15"/>
                </a:solidFill>
              </a:rPr>
              <a:t>There are two contributions to the rate:</a:t>
            </a:r>
          </a:p>
          <a:p>
            <a:pPr marL="495300" indent="-495300">
              <a:buFont typeface="Arial" charset="0"/>
              <a:buNone/>
            </a:pPr>
            <a:r>
              <a:rPr lang="en-US" sz="1600">
                <a:solidFill>
                  <a:srgbClr val="C40B15"/>
                </a:solidFill>
              </a:rPr>
              <a:t>(i)  from “narrow resonance” at E</a:t>
            </a:r>
            <a:r>
              <a:rPr lang="en-US" sz="1600" baseline="-25000">
                <a:solidFill>
                  <a:srgbClr val="C40B15"/>
                </a:solidFill>
              </a:rPr>
              <a:t>r</a:t>
            </a:r>
            <a:endParaRPr lang="en-US" sz="1600">
              <a:solidFill>
                <a:srgbClr val="C40B15"/>
              </a:solidFill>
            </a:endParaRPr>
          </a:p>
          <a:p>
            <a:pPr marL="495300" indent="-495300">
              <a:buFont typeface="Arial" charset="0"/>
              <a:buNone/>
            </a:pPr>
            <a:r>
              <a:rPr lang="en-US" sz="1600">
                <a:solidFill>
                  <a:srgbClr val="C40B15"/>
                </a:solidFill>
              </a:rPr>
              <a:t>(ii)  from tail of broad resonance</a:t>
            </a:r>
            <a:r>
              <a:rPr lang="en-US" sz="1600"/>
              <a:t> </a:t>
            </a:r>
          </a:p>
        </p:txBody>
      </p:sp>
      <p:sp>
        <p:nvSpPr>
          <p:cNvPr id="68619" name="Rectangle 5"/>
          <p:cNvSpPr>
            <a:spLocks noChangeArrowheads="1"/>
          </p:cNvSpPr>
          <p:nvPr/>
        </p:nvSpPr>
        <p:spPr bwMode="auto">
          <a:xfrm>
            <a:off x="0" y="152400"/>
            <a:ext cx="5715000" cy="76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0" name="Rectangle 6"/>
          <p:cNvSpPr>
            <a:spLocks noChangeArrowheads="1"/>
          </p:cNvSpPr>
          <p:nvPr/>
        </p:nvSpPr>
        <p:spPr bwMode="auto">
          <a:xfrm>
            <a:off x="0" y="609600"/>
            <a:ext cx="5715000" cy="76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1" name="Freeform 12"/>
          <p:cNvSpPr>
            <a:spLocks noChangeArrowheads="1"/>
          </p:cNvSpPr>
          <p:nvPr/>
        </p:nvSpPr>
        <p:spPr bwMode="auto">
          <a:xfrm>
            <a:off x="6332538" y="5621338"/>
            <a:ext cx="2247900" cy="563562"/>
          </a:xfrm>
          <a:custGeom>
            <a:avLst/>
            <a:gdLst>
              <a:gd name="T0" fmla="*/ 0 w 2247900"/>
              <a:gd name="T1" fmla="*/ 569906 h 563034"/>
              <a:gd name="T2" fmla="*/ 46566 w 2247900"/>
              <a:gd name="T3" fmla="*/ 418797 h 563034"/>
              <a:gd name="T4" fmla="*/ 105833 w 2247900"/>
              <a:gd name="T5" fmla="*/ 302225 h 563034"/>
              <a:gd name="T6" fmla="*/ 156633 w 2247900"/>
              <a:gd name="T7" fmla="*/ 228827 h 563034"/>
              <a:gd name="T8" fmla="*/ 211666 w 2247900"/>
              <a:gd name="T9" fmla="*/ 151112 h 563034"/>
              <a:gd name="T10" fmla="*/ 296333 w 2247900"/>
              <a:gd name="T11" fmla="*/ 77716 h 563034"/>
              <a:gd name="T12" fmla="*/ 389466 w 2247900"/>
              <a:gd name="T13" fmla="*/ 34539 h 563034"/>
              <a:gd name="T14" fmla="*/ 482600 w 2247900"/>
              <a:gd name="T15" fmla="*/ 8635 h 563034"/>
              <a:gd name="T16" fmla="*/ 558800 w 2247900"/>
              <a:gd name="T17" fmla="*/ 0 h 563034"/>
              <a:gd name="T18" fmla="*/ 660400 w 2247900"/>
              <a:gd name="T19" fmla="*/ 4318 h 563034"/>
              <a:gd name="T20" fmla="*/ 778933 w 2247900"/>
              <a:gd name="T21" fmla="*/ 25904 h 563034"/>
              <a:gd name="T22" fmla="*/ 914400 w 2247900"/>
              <a:gd name="T23" fmla="*/ 64764 h 563034"/>
              <a:gd name="T24" fmla="*/ 1100666 w 2247900"/>
              <a:gd name="T25" fmla="*/ 133842 h 563034"/>
              <a:gd name="T26" fmla="*/ 1333500 w 2247900"/>
              <a:gd name="T27" fmla="*/ 237462 h 563034"/>
              <a:gd name="T28" fmla="*/ 1494366 w 2247900"/>
              <a:gd name="T29" fmla="*/ 319494 h 563034"/>
              <a:gd name="T30" fmla="*/ 1612900 w 2247900"/>
              <a:gd name="T31" fmla="*/ 375622 h 563034"/>
              <a:gd name="T32" fmla="*/ 1710266 w 2247900"/>
              <a:gd name="T33" fmla="*/ 410161 h 563034"/>
              <a:gd name="T34" fmla="*/ 1841500 w 2247900"/>
              <a:gd name="T35" fmla="*/ 483560 h 563034"/>
              <a:gd name="T36" fmla="*/ 1972733 w 2247900"/>
              <a:gd name="T37" fmla="*/ 535370 h 563034"/>
              <a:gd name="T38" fmla="*/ 2053166 w 2247900"/>
              <a:gd name="T39" fmla="*/ 565590 h 563034"/>
              <a:gd name="T40" fmla="*/ 2116666 w 2247900"/>
              <a:gd name="T41" fmla="*/ 574222 h 563034"/>
              <a:gd name="T42" fmla="*/ 2167466 w 2247900"/>
              <a:gd name="T43" fmla="*/ 561273 h 563034"/>
              <a:gd name="T44" fmla="*/ 2192866 w 2247900"/>
              <a:gd name="T45" fmla="*/ 539687 h 563034"/>
              <a:gd name="T46" fmla="*/ 2205566 w 2247900"/>
              <a:gd name="T47" fmla="*/ 513781 h 563034"/>
              <a:gd name="T48" fmla="*/ 2222500 w 2247900"/>
              <a:gd name="T49" fmla="*/ 444702 h 563034"/>
              <a:gd name="T50" fmla="*/ 2247900 w 2247900"/>
              <a:gd name="T51" fmla="*/ 569906 h 56303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247900"/>
              <a:gd name="T79" fmla="*/ 0 h 563034"/>
              <a:gd name="T80" fmla="*/ 2247900 w 2247900"/>
              <a:gd name="T81" fmla="*/ 563034 h 56303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247900" h="563034">
                <a:moveTo>
                  <a:pt x="0" y="558800"/>
                </a:moveTo>
                <a:lnTo>
                  <a:pt x="46566" y="410634"/>
                </a:lnTo>
                <a:lnTo>
                  <a:pt x="105833" y="296334"/>
                </a:lnTo>
                <a:lnTo>
                  <a:pt x="156633" y="224367"/>
                </a:lnTo>
                <a:lnTo>
                  <a:pt x="211666" y="148167"/>
                </a:lnTo>
                <a:lnTo>
                  <a:pt x="296333" y="76200"/>
                </a:lnTo>
                <a:lnTo>
                  <a:pt x="389466" y="33867"/>
                </a:lnTo>
                <a:lnTo>
                  <a:pt x="482600" y="8467"/>
                </a:lnTo>
                <a:lnTo>
                  <a:pt x="558800" y="0"/>
                </a:lnTo>
                <a:lnTo>
                  <a:pt x="660400" y="4234"/>
                </a:lnTo>
                <a:lnTo>
                  <a:pt x="778933" y="25400"/>
                </a:lnTo>
                <a:lnTo>
                  <a:pt x="914400" y="63500"/>
                </a:lnTo>
                <a:lnTo>
                  <a:pt x="1100666" y="131234"/>
                </a:lnTo>
                <a:lnTo>
                  <a:pt x="1333500" y="232834"/>
                </a:lnTo>
                <a:lnTo>
                  <a:pt x="1494366" y="313267"/>
                </a:lnTo>
                <a:lnTo>
                  <a:pt x="1612900" y="368300"/>
                </a:lnTo>
                <a:lnTo>
                  <a:pt x="1710266" y="402167"/>
                </a:lnTo>
                <a:lnTo>
                  <a:pt x="1841500" y="474134"/>
                </a:lnTo>
                <a:lnTo>
                  <a:pt x="1972733" y="524934"/>
                </a:lnTo>
                <a:lnTo>
                  <a:pt x="2053166" y="554567"/>
                </a:lnTo>
                <a:lnTo>
                  <a:pt x="2116666" y="563034"/>
                </a:lnTo>
                <a:lnTo>
                  <a:pt x="2167466" y="550334"/>
                </a:lnTo>
                <a:lnTo>
                  <a:pt x="2192866" y="529167"/>
                </a:lnTo>
                <a:lnTo>
                  <a:pt x="2205566" y="503767"/>
                </a:lnTo>
                <a:lnTo>
                  <a:pt x="2222500" y="436034"/>
                </a:lnTo>
                <a:lnTo>
                  <a:pt x="2247900" y="558800"/>
                </a:lnTo>
              </a:path>
            </a:pathLst>
          </a:custGeom>
          <a:solidFill>
            <a:srgbClr val="FF6600">
              <a:alpha val="47058"/>
            </a:srgb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22" name="Freeform 13"/>
          <p:cNvSpPr>
            <a:spLocks noChangeArrowheads="1"/>
          </p:cNvSpPr>
          <p:nvPr/>
        </p:nvSpPr>
        <p:spPr bwMode="auto">
          <a:xfrm>
            <a:off x="6370638" y="2713038"/>
            <a:ext cx="1528762" cy="647700"/>
          </a:xfrm>
          <a:custGeom>
            <a:avLst/>
            <a:gdLst>
              <a:gd name="T0" fmla="*/ 0 w 1528233"/>
              <a:gd name="T1" fmla="*/ 643466 h 647700"/>
              <a:gd name="T2" fmla="*/ 29843 w 1528233"/>
              <a:gd name="T3" fmla="*/ 550333 h 647700"/>
              <a:gd name="T4" fmla="*/ 68230 w 1528233"/>
              <a:gd name="T5" fmla="*/ 482600 h 647700"/>
              <a:gd name="T6" fmla="*/ 119394 w 1528233"/>
              <a:gd name="T7" fmla="*/ 402166 h 647700"/>
              <a:gd name="T8" fmla="*/ 162042 w 1528233"/>
              <a:gd name="T9" fmla="*/ 342900 h 647700"/>
              <a:gd name="T10" fmla="*/ 221738 w 1528233"/>
              <a:gd name="T11" fmla="*/ 279400 h 647700"/>
              <a:gd name="T12" fmla="*/ 272907 w 1528233"/>
              <a:gd name="T13" fmla="*/ 232833 h 647700"/>
              <a:gd name="T14" fmla="*/ 336871 w 1528233"/>
              <a:gd name="T15" fmla="*/ 198966 h 647700"/>
              <a:gd name="T16" fmla="*/ 405099 w 1528233"/>
              <a:gd name="T17" fmla="*/ 160866 h 647700"/>
              <a:gd name="T18" fmla="*/ 477591 w 1528233"/>
              <a:gd name="T19" fmla="*/ 127000 h 647700"/>
              <a:gd name="T20" fmla="*/ 545820 w 1528233"/>
              <a:gd name="T21" fmla="*/ 93133 h 647700"/>
              <a:gd name="T22" fmla="*/ 596989 w 1528233"/>
              <a:gd name="T23" fmla="*/ 71966 h 647700"/>
              <a:gd name="T24" fmla="*/ 626840 w 1528233"/>
              <a:gd name="T25" fmla="*/ 42333 h 647700"/>
              <a:gd name="T26" fmla="*/ 643896 w 1528233"/>
              <a:gd name="T27" fmla="*/ 21166 h 647700"/>
              <a:gd name="T28" fmla="*/ 660952 w 1528233"/>
              <a:gd name="T29" fmla="*/ 0 h 647700"/>
              <a:gd name="T30" fmla="*/ 660952 w 1528233"/>
              <a:gd name="T31" fmla="*/ 0 h 647700"/>
              <a:gd name="T32" fmla="*/ 695066 w 1528233"/>
              <a:gd name="T33" fmla="*/ 21166 h 647700"/>
              <a:gd name="T34" fmla="*/ 716388 w 1528233"/>
              <a:gd name="T35" fmla="*/ 71966 h 647700"/>
              <a:gd name="T36" fmla="*/ 763293 w 1528233"/>
              <a:gd name="T37" fmla="*/ 114300 h 647700"/>
              <a:gd name="T38" fmla="*/ 835786 w 1528233"/>
              <a:gd name="T39" fmla="*/ 182033 h 647700"/>
              <a:gd name="T40" fmla="*/ 955182 w 1528233"/>
              <a:gd name="T41" fmla="*/ 258233 h 647700"/>
              <a:gd name="T42" fmla="*/ 1078846 w 1528233"/>
              <a:gd name="T43" fmla="*/ 347133 h 647700"/>
              <a:gd name="T44" fmla="*/ 1211035 w 1528233"/>
              <a:gd name="T45" fmla="*/ 431800 h 647700"/>
              <a:gd name="T46" fmla="*/ 1338962 w 1528233"/>
              <a:gd name="T47" fmla="*/ 512233 h 647700"/>
              <a:gd name="T48" fmla="*/ 1415720 w 1528233"/>
              <a:gd name="T49" fmla="*/ 563033 h 647700"/>
              <a:gd name="T50" fmla="*/ 1539380 w 1528233"/>
              <a:gd name="T51" fmla="*/ 647700 h 6477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528233"/>
              <a:gd name="T79" fmla="*/ 0 h 647700"/>
              <a:gd name="T80" fmla="*/ 1528233 w 1528233"/>
              <a:gd name="T81" fmla="*/ 647700 h 6477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528233" h="647700">
                <a:moveTo>
                  <a:pt x="0" y="643466"/>
                </a:moveTo>
                <a:lnTo>
                  <a:pt x="29633" y="550333"/>
                </a:lnTo>
                <a:lnTo>
                  <a:pt x="67733" y="482600"/>
                </a:lnTo>
                <a:lnTo>
                  <a:pt x="118533" y="402166"/>
                </a:lnTo>
                <a:lnTo>
                  <a:pt x="160866" y="342900"/>
                </a:lnTo>
                <a:lnTo>
                  <a:pt x="220133" y="279400"/>
                </a:lnTo>
                <a:lnTo>
                  <a:pt x="270933" y="232833"/>
                </a:lnTo>
                <a:lnTo>
                  <a:pt x="334433" y="198966"/>
                </a:lnTo>
                <a:lnTo>
                  <a:pt x="402166" y="160866"/>
                </a:lnTo>
                <a:lnTo>
                  <a:pt x="474133" y="127000"/>
                </a:lnTo>
                <a:lnTo>
                  <a:pt x="541866" y="93133"/>
                </a:lnTo>
                <a:lnTo>
                  <a:pt x="592666" y="71966"/>
                </a:lnTo>
                <a:lnTo>
                  <a:pt x="622300" y="42333"/>
                </a:lnTo>
                <a:lnTo>
                  <a:pt x="639233" y="21166"/>
                </a:lnTo>
                <a:lnTo>
                  <a:pt x="656166" y="0"/>
                </a:lnTo>
                <a:lnTo>
                  <a:pt x="690033" y="21166"/>
                </a:lnTo>
                <a:lnTo>
                  <a:pt x="711200" y="71966"/>
                </a:lnTo>
                <a:lnTo>
                  <a:pt x="757766" y="114300"/>
                </a:lnTo>
                <a:lnTo>
                  <a:pt x="829733" y="182033"/>
                </a:lnTo>
                <a:lnTo>
                  <a:pt x="948266" y="258233"/>
                </a:lnTo>
                <a:lnTo>
                  <a:pt x="1071033" y="347133"/>
                </a:lnTo>
                <a:lnTo>
                  <a:pt x="1202266" y="431800"/>
                </a:lnTo>
                <a:lnTo>
                  <a:pt x="1329266" y="512233"/>
                </a:lnTo>
                <a:lnTo>
                  <a:pt x="1405466" y="563033"/>
                </a:lnTo>
                <a:lnTo>
                  <a:pt x="1528233" y="647700"/>
                </a:lnTo>
              </a:path>
            </a:pathLst>
          </a:custGeom>
          <a:solidFill>
            <a:srgbClr val="FF6600">
              <a:alpha val="45097"/>
            </a:srgb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3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4"/>
          <p:cNvSpPr txBox="1">
            <a:spLocks noChangeArrowheads="1"/>
          </p:cNvSpPr>
          <p:nvPr/>
        </p:nvSpPr>
        <p:spPr bwMode="auto">
          <a:xfrm>
            <a:off x="498475" y="239713"/>
            <a:ext cx="3840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Total thermonuclear reaction rate</a:t>
            </a:r>
          </a:p>
        </p:txBody>
      </p:sp>
      <p:pic>
        <p:nvPicPr>
          <p:cNvPr id="7270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4857750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6"/>
          <p:cNvSpPr txBox="1">
            <a:spLocks noChangeArrowheads="1"/>
          </p:cNvSpPr>
          <p:nvPr/>
        </p:nvSpPr>
        <p:spPr bwMode="auto">
          <a:xfrm>
            <a:off x="5257800" y="1524000"/>
            <a:ext cx="228758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Need to consider:</a:t>
            </a:r>
          </a:p>
          <a:p>
            <a:endParaRPr lang="en-US" dirty="0"/>
          </a:p>
          <a:p>
            <a:pPr>
              <a:buFontTx/>
              <a:buChar char="-"/>
            </a:pPr>
            <a:r>
              <a:rPr lang="en-US" dirty="0"/>
              <a:t> non-resonant processes</a:t>
            </a:r>
          </a:p>
          <a:p>
            <a:pPr>
              <a:buFontTx/>
              <a:buChar char="-"/>
            </a:pPr>
            <a:r>
              <a:rPr lang="en-US" dirty="0"/>
              <a:t> narrow resonances</a:t>
            </a:r>
          </a:p>
          <a:p>
            <a:pPr>
              <a:buFontTx/>
              <a:buChar char="-"/>
            </a:pPr>
            <a:r>
              <a:rPr lang="en-US" dirty="0"/>
              <a:t> broad resonances</a:t>
            </a:r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err="1"/>
              <a:t>subthreshold</a:t>
            </a:r>
            <a:r>
              <a:rPr lang="en-US" dirty="0"/>
              <a:t> resonances</a:t>
            </a:r>
          </a:p>
          <a:p>
            <a:pPr>
              <a:buFontTx/>
              <a:buChar char="-"/>
            </a:pPr>
            <a:r>
              <a:rPr lang="en-US" dirty="0"/>
              <a:t> interferences</a:t>
            </a:r>
          </a:p>
          <a:p>
            <a:pPr>
              <a:buFontTx/>
              <a:buChar char="-"/>
            </a:pPr>
            <a:r>
              <a:rPr lang="en-US" dirty="0"/>
              <a:t> continuum</a:t>
            </a:r>
          </a:p>
          <a:p>
            <a:endParaRPr lang="en-US" dirty="0"/>
          </a:p>
        </p:txBody>
      </p:sp>
      <p:sp>
        <p:nvSpPr>
          <p:cNvPr id="72709" name="Line 7"/>
          <p:cNvSpPr>
            <a:spLocks noChangeShapeType="1"/>
          </p:cNvSpPr>
          <p:nvPr/>
        </p:nvSpPr>
        <p:spPr bwMode="auto">
          <a:xfrm>
            <a:off x="2362200" y="1416050"/>
            <a:ext cx="0" cy="2895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0" name="Text Box 8"/>
          <p:cNvSpPr txBox="1">
            <a:spLocks noChangeArrowheads="1"/>
          </p:cNvSpPr>
          <p:nvPr/>
        </p:nvSpPr>
        <p:spPr bwMode="auto">
          <a:xfrm>
            <a:off x="2832100" y="1520825"/>
            <a:ext cx="1844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11AC8"/>
                </a:solidFill>
              </a:rPr>
              <a:t>direct measurements</a:t>
            </a:r>
            <a:endParaRPr lang="en-US"/>
          </a:p>
        </p:txBody>
      </p:sp>
      <p:sp>
        <p:nvSpPr>
          <p:cNvPr id="72711" name="Line 9"/>
          <p:cNvSpPr>
            <a:spLocks noChangeShapeType="1"/>
          </p:cNvSpPr>
          <p:nvPr/>
        </p:nvSpPr>
        <p:spPr bwMode="auto">
          <a:xfrm>
            <a:off x="2362200" y="1676400"/>
            <a:ext cx="498475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triangle" w="sm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2" name="Line 10"/>
          <p:cNvSpPr>
            <a:spLocks noChangeShapeType="1"/>
          </p:cNvSpPr>
          <p:nvPr/>
        </p:nvSpPr>
        <p:spPr bwMode="auto">
          <a:xfrm flipH="1">
            <a:off x="4621213" y="1676400"/>
            <a:ext cx="501650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triangle" w="sm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3" name="Text Box 11"/>
          <p:cNvSpPr txBox="1">
            <a:spLocks noChangeArrowheads="1"/>
          </p:cNvSpPr>
          <p:nvPr/>
        </p:nvSpPr>
        <p:spPr bwMode="auto">
          <a:xfrm>
            <a:off x="1384300" y="1524000"/>
            <a:ext cx="757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11AC8"/>
                </a:solidFill>
              </a:rPr>
              <a:t>indirect</a:t>
            </a:r>
            <a:endParaRPr lang="en-US"/>
          </a:p>
        </p:txBody>
      </p:sp>
      <p:sp>
        <p:nvSpPr>
          <p:cNvPr id="72714" name="Line 12"/>
          <p:cNvSpPr>
            <a:spLocks noChangeShapeType="1"/>
          </p:cNvSpPr>
          <p:nvPr/>
        </p:nvSpPr>
        <p:spPr bwMode="auto">
          <a:xfrm>
            <a:off x="1176338" y="1679575"/>
            <a:ext cx="236537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triangle" w="sm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5" name="Line 13"/>
          <p:cNvSpPr>
            <a:spLocks noChangeShapeType="1"/>
          </p:cNvSpPr>
          <p:nvPr/>
        </p:nvSpPr>
        <p:spPr bwMode="auto">
          <a:xfrm flipH="1">
            <a:off x="2089150" y="1676400"/>
            <a:ext cx="265113" cy="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triangle" w="sm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6" name="Rectangle 5"/>
          <p:cNvSpPr>
            <a:spLocks noChangeArrowheads="1"/>
          </p:cNvSpPr>
          <p:nvPr/>
        </p:nvSpPr>
        <p:spPr bwMode="auto">
          <a:xfrm>
            <a:off x="0" y="177800"/>
            <a:ext cx="9144000" cy="76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7" name="Rectangle 6"/>
          <p:cNvSpPr>
            <a:spLocks noChangeArrowheads="1"/>
          </p:cNvSpPr>
          <p:nvPr/>
        </p:nvSpPr>
        <p:spPr bwMode="auto">
          <a:xfrm>
            <a:off x="0" y="635000"/>
            <a:ext cx="9144000" cy="76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1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0"/>
            <a:ext cx="106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585187" y="5681246"/>
            <a:ext cx="458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every nuclear reaction represents a special case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7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304800" y="279400"/>
            <a:ext cx="7599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The interplay of many different nuclear reactions in a stellar plasma</a:t>
            </a:r>
          </a:p>
        </p:txBody>
      </p:sp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838200"/>
            <a:ext cx="52578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276600"/>
            <a:ext cx="58547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372225" y="3767138"/>
            <a:ext cx="1014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11AC8"/>
                </a:solidFill>
              </a:rPr>
              <a:t>production</a:t>
            </a:r>
          </a:p>
        </p:txBody>
      </p:sp>
      <p:sp>
        <p:nvSpPr>
          <p:cNvPr id="57350" name="Text Box 8"/>
          <p:cNvSpPr txBox="1">
            <a:spLocks noChangeArrowheads="1"/>
          </p:cNvSpPr>
          <p:nvPr/>
        </p:nvSpPr>
        <p:spPr bwMode="auto">
          <a:xfrm>
            <a:off x="6381750" y="4540250"/>
            <a:ext cx="1054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11AC8"/>
                </a:solidFill>
              </a:rPr>
              <a:t>destruction</a:t>
            </a:r>
          </a:p>
        </p:txBody>
      </p:sp>
      <p:sp>
        <p:nvSpPr>
          <p:cNvPr id="57351" name="AutoShape 9"/>
          <p:cNvSpPr>
            <a:spLocks/>
          </p:cNvSpPr>
          <p:nvPr/>
        </p:nvSpPr>
        <p:spPr bwMode="auto">
          <a:xfrm>
            <a:off x="6218238" y="3673475"/>
            <a:ext cx="74612" cy="498475"/>
          </a:xfrm>
          <a:prstGeom prst="rightBrace">
            <a:avLst>
              <a:gd name="adj1" fmla="val 55674"/>
              <a:gd name="adj2" fmla="val 50000"/>
            </a:avLst>
          </a:prstGeom>
          <a:noFill/>
          <a:ln w="158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2" name="AutoShape 10"/>
          <p:cNvSpPr>
            <a:spLocks/>
          </p:cNvSpPr>
          <p:nvPr/>
        </p:nvSpPr>
        <p:spPr bwMode="auto">
          <a:xfrm>
            <a:off x="6219825" y="4422775"/>
            <a:ext cx="74613" cy="498475"/>
          </a:xfrm>
          <a:prstGeom prst="rightBrace">
            <a:avLst>
              <a:gd name="adj1" fmla="val 55673"/>
              <a:gd name="adj2" fmla="val 50000"/>
            </a:avLst>
          </a:prstGeom>
          <a:noFill/>
          <a:ln w="158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3" name="Text Box 11"/>
          <p:cNvSpPr txBox="1">
            <a:spLocks noChangeArrowheads="1"/>
          </p:cNvSpPr>
          <p:nvPr/>
        </p:nvSpPr>
        <p:spPr bwMode="auto">
          <a:xfrm>
            <a:off x="381000" y="5105400"/>
            <a:ext cx="65690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System of coupled differential equations:  </a:t>
            </a:r>
            <a:r>
              <a:rPr lang="en-US" sz="1600" dirty="0">
                <a:solidFill>
                  <a:srgbClr val="C40B15"/>
                </a:solidFill>
              </a:rPr>
              <a:t>“nuclear reaction network” 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Solved numerically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[Arnett, “Supernovae and </a:t>
            </a:r>
            <a:r>
              <a:rPr lang="en-US" sz="1600" dirty="0" err="1">
                <a:solidFill>
                  <a:srgbClr val="000000"/>
                </a:solidFill>
              </a:rPr>
              <a:t>Nucleosynthesis</a:t>
            </a:r>
            <a:r>
              <a:rPr lang="en-US" sz="1600" dirty="0">
                <a:solidFill>
                  <a:srgbClr val="000000"/>
                </a:solidFill>
              </a:rPr>
              <a:t>”, Princeton University Press, 1996]</a:t>
            </a:r>
          </a:p>
        </p:txBody>
      </p:sp>
      <p:sp>
        <p:nvSpPr>
          <p:cNvPr id="57354" name="Rectangle 5"/>
          <p:cNvSpPr>
            <a:spLocks noChangeArrowheads="1"/>
          </p:cNvSpPr>
          <p:nvPr/>
        </p:nvSpPr>
        <p:spPr bwMode="auto">
          <a:xfrm>
            <a:off x="0" y="223838"/>
            <a:ext cx="9144000" cy="76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5" name="Rectangle 6"/>
          <p:cNvSpPr>
            <a:spLocks noChangeArrowheads="1"/>
          </p:cNvSpPr>
          <p:nvPr/>
        </p:nvSpPr>
        <p:spPr bwMode="auto">
          <a:xfrm>
            <a:off x="0" y="681038"/>
            <a:ext cx="9144000" cy="76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356" name="Picture 7"/>
          <p:cNvPicPr>
            <a:picLocks noChangeAspect="1" noChangeArrowheads="1"/>
          </p:cNvPicPr>
          <p:nvPr/>
        </p:nvPicPr>
        <p:blipFill>
          <a:blip r:embed="rId5"/>
          <a:srcRect r="14258"/>
          <a:stretch>
            <a:fillRect/>
          </a:stretch>
        </p:blipFill>
        <p:spPr bwMode="auto">
          <a:xfrm>
            <a:off x="8131175" y="0"/>
            <a:ext cx="1023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24300" y="6550223"/>
            <a:ext cx="5715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000000"/>
                </a:solidFill>
              </a:rPr>
              <a:t>from: </a:t>
            </a:r>
            <a:r>
              <a:rPr lang="en-GB" sz="1400" dirty="0" err="1">
                <a:solidFill>
                  <a:srgbClr val="000000"/>
                </a:solidFill>
              </a:rPr>
              <a:t>C.Iliadis</a:t>
            </a:r>
            <a:r>
              <a:rPr lang="en-GB" sz="1400" dirty="0">
                <a:solidFill>
                  <a:srgbClr val="000000"/>
                </a:solidFill>
              </a:rPr>
              <a:t>, LNGS lectures on Nuclear Astrophysics</a:t>
            </a:r>
          </a:p>
        </p:txBody>
      </p:sp>
    </p:spTree>
    <p:extLst>
      <p:ext uri="{BB962C8B-B14F-4D97-AF65-F5344CB8AC3E}">
        <p14:creationId xmlns:p14="http://schemas.microsoft.com/office/powerpoint/2010/main" val="322483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304800" y="112713"/>
            <a:ext cx="69723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Hydrostatic Hydrogen Burning</a:t>
            </a:r>
            <a:r>
              <a:rPr lang="en-US" sz="1600"/>
              <a:t>:</a:t>
            </a:r>
            <a:r>
              <a:rPr lang="en-US"/>
              <a:t>      Sun (</a:t>
            </a:r>
            <a:r>
              <a:rPr lang="en-US">
                <a:solidFill>
                  <a:srgbClr val="111AC8"/>
                </a:solidFill>
              </a:rPr>
              <a:t>T=15.6 MK</a:t>
            </a:r>
            <a:r>
              <a:rPr lang="en-US"/>
              <a:t>), stellar core (</a:t>
            </a:r>
            <a:r>
              <a:rPr lang="en-US">
                <a:solidFill>
                  <a:srgbClr val="111AC8"/>
                </a:solidFill>
              </a:rPr>
              <a:t>T=8-55 MK</a:t>
            </a:r>
            <a:r>
              <a:rPr lang="en-US"/>
              <a:t>), </a:t>
            </a:r>
          </a:p>
          <a:p>
            <a:r>
              <a:rPr lang="en-US"/>
              <a:t>                                                                   shell of AGB stars (</a:t>
            </a:r>
            <a:r>
              <a:rPr lang="en-US">
                <a:solidFill>
                  <a:srgbClr val="111AC8"/>
                </a:solidFill>
              </a:rPr>
              <a:t>T=45-100 MK</a:t>
            </a:r>
            <a:r>
              <a:rPr lang="en-US"/>
              <a:t>)</a:t>
            </a:r>
          </a:p>
        </p:txBody>
      </p:sp>
      <p:sp>
        <p:nvSpPr>
          <p:cNvPr id="80899" name="Rectangle 5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90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990600"/>
            <a:ext cx="30622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760538"/>
            <a:ext cx="5600700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Text Box 8"/>
          <p:cNvSpPr txBox="1">
            <a:spLocks noChangeArrowheads="1"/>
          </p:cNvSpPr>
          <p:nvPr/>
        </p:nvSpPr>
        <p:spPr bwMode="auto">
          <a:xfrm>
            <a:off x="4191000" y="4324350"/>
            <a:ext cx="4724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600" baseline="30000" dirty="0"/>
              <a:t> </a:t>
            </a:r>
            <a:r>
              <a:rPr lang="en-US" sz="1600" dirty="0"/>
              <a:t>4H</a:t>
            </a:r>
            <a:r>
              <a:rPr lang="en-US" altLang="ja-JP" sz="1600" dirty="0">
                <a:latin typeface="Symbol" charset="2"/>
                <a:sym typeface="Symbol" charset="2"/>
              </a:rPr>
              <a:t></a:t>
            </a:r>
            <a:r>
              <a:rPr lang="en-US" sz="1600" baseline="30000" dirty="0"/>
              <a:t>4</a:t>
            </a:r>
            <a:r>
              <a:rPr lang="en-US" sz="1600" dirty="0"/>
              <a:t>He </a:t>
            </a:r>
            <a:r>
              <a:rPr lang="en-US" sz="1600" dirty="0" smtClean="0"/>
              <a:t>+ 2</a:t>
            </a:r>
            <a:r>
              <a:rPr lang="en-US" sz="1600" dirty="0">
                <a:latin typeface="Symbol" charset="2"/>
                <a:cs typeface="Symbol" charset="2"/>
              </a:rPr>
              <a:t>u</a:t>
            </a:r>
            <a:r>
              <a:rPr lang="en-US" sz="1600" dirty="0" smtClean="0"/>
              <a:t>+2e</a:t>
            </a:r>
            <a:r>
              <a:rPr lang="en-US" sz="2000" baseline="30000" dirty="0" smtClean="0"/>
              <a:t>+</a:t>
            </a:r>
            <a:r>
              <a:rPr lang="en-US" sz="1600" dirty="0" smtClean="0"/>
              <a:t> </a:t>
            </a:r>
            <a:r>
              <a:rPr lang="en-US" sz="1600" dirty="0" err="1" smtClean="0"/>
              <a:t>Q</a:t>
            </a:r>
            <a:r>
              <a:rPr lang="en-US" baseline="-25000" dirty="0" err="1" smtClean="0"/>
              <a:t>eff</a:t>
            </a:r>
            <a:r>
              <a:rPr lang="en-US" sz="1600" dirty="0" smtClean="0"/>
              <a:t> (26.7 MeV)</a:t>
            </a:r>
            <a:endParaRPr lang="en-US" sz="1600" dirty="0"/>
          </a:p>
          <a:p>
            <a:pPr>
              <a:buFontTx/>
              <a:buChar char="•"/>
            </a:pPr>
            <a:r>
              <a:rPr lang="en-US" sz="1600" dirty="0"/>
              <a:t> reactions are </a:t>
            </a:r>
            <a:r>
              <a:rPr lang="en-US" sz="1600" dirty="0">
                <a:solidFill>
                  <a:srgbClr val="111AC8"/>
                </a:solidFill>
              </a:rPr>
              <a:t>non-resonant</a:t>
            </a:r>
            <a:r>
              <a:rPr lang="en-US" sz="1600" dirty="0"/>
              <a:t> at low energies</a:t>
            </a:r>
          </a:p>
          <a:p>
            <a:pPr>
              <a:buFontTx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p+p</a:t>
            </a:r>
            <a:r>
              <a:rPr lang="en-US" sz="1600" dirty="0"/>
              <a:t> has not been measured </a:t>
            </a:r>
          </a:p>
          <a:p>
            <a:pPr>
              <a:buFontTx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d+p</a:t>
            </a:r>
            <a:r>
              <a:rPr lang="en-US" sz="1600" dirty="0"/>
              <a:t>, </a:t>
            </a:r>
            <a:r>
              <a:rPr lang="en-US" sz="1600" baseline="30000" dirty="0"/>
              <a:t>3</a:t>
            </a:r>
            <a:r>
              <a:rPr lang="en-US" sz="1600" dirty="0"/>
              <a:t>He+</a:t>
            </a:r>
            <a:r>
              <a:rPr lang="en-US" sz="1600" baseline="30000" dirty="0"/>
              <a:t>3</a:t>
            </a:r>
            <a:r>
              <a:rPr lang="en-US" sz="1600" dirty="0"/>
              <a:t>He, </a:t>
            </a:r>
            <a:r>
              <a:rPr lang="en-US" sz="1600" baseline="30000" dirty="0"/>
              <a:t>3</a:t>
            </a:r>
            <a:r>
              <a:rPr lang="en-US" sz="1600" dirty="0"/>
              <a:t>He+</a:t>
            </a:r>
            <a:r>
              <a:rPr lang="en-US" sz="1600" dirty="0">
                <a:latin typeface="Symbol" charset="2"/>
                <a:sym typeface="Symbol" charset="2"/>
              </a:rPr>
              <a:t></a:t>
            </a:r>
            <a:r>
              <a:rPr lang="en-US" sz="1600" dirty="0"/>
              <a:t> have been measured </a:t>
            </a:r>
          </a:p>
          <a:p>
            <a:pPr>
              <a:buFontTx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rgbClr val="C40B15"/>
                </a:solidFill>
              </a:rPr>
              <a:t>90% of Sun’s energy produced by pp1 chain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80903" name="Rectangle 10"/>
          <p:cNvSpPr>
            <a:spLocks noChangeArrowheads="1"/>
          </p:cNvSpPr>
          <p:nvPr/>
        </p:nvSpPr>
        <p:spPr bwMode="auto">
          <a:xfrm>
            <a:off x="3508375" y="2763838"/>
            <a:ext cx="1184275" cy="3143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4" name="Rectangle 11"/>
          <p:cNvSpPr>
            <a:spLocks noChangeArrowheads="1"/>
          </p:cNvSpPr>
          <p:nvPr/>
        </p:nvSpPr>
        <p:spPr bwMode="auto">
          <a:xfrm>
            <a:off x="5667375" y="2738438"/>
            <a:ext cx="1184275" cy="3143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5" name="Rectangle 12"/>
          <p:cNvSpPr>
            <a:spLocks noChangeArrowheads="1"/>
          </p:cNvSpPr>
          <p:nvPr/>
        </p:nvSpPr>
        <p:spPr bwMode="auto">
          <a:xfrm>
            <a:off x="3505200" y="2454275"/>
            <a:ext cx="1184275" cy="3143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6" name="Rectangle 5"/>
          <p:cNvSpPr>
            <a:spLocks noChangeArrowheads="1"/>
          </p:cNvSpPr>
          <p:nvPr/>
        </p:nvSpPr>
        <p:spPr bwMode="auto">
          <a:xfrm>
            <a:off x="0" y="76200"/>
            <a:ext cx="9144000" cy="762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907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0"/>
            <a:ext cx="18288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8" name="Rectangle 11"/>
          <p:cNvSpPr>
            <a:spLocks noChangeArrowheads="1"/>
          </p:cNvSpPr>
          <p:nvPr/>
        </p:nvSpPr>
        <p:spPr bwMode="auto">
          <a:xfrm>
            <a:off x="7851775" y="3309938"/>
            <a:ext cx="1089025" cy="3143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763000" y="3304401"/>
            <a:ext cx="269825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 smtClean="0"/>
              <a:t>*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389118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94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90600"/>
            <a:ext cx="440055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6500" y="4729163"/>
            <a:ext cx="5359400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Text Box 8"/>
          <p:cNvSpPr txBox="1">
            <a:spLocks noChangeArrowheads="1"/>
          </p:cNvSpPr>
          <p:nvPr/>
        </p:nvSpPr>
        <p:spPr bwMode="auto">
          <a:xfrm>
            <a:off x="5054600" y="1219200"/>
            <a:ext cx="4724400" cy="365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US" sz="1600" baseline="30000" dirty="0"/>
              <a:t> 12</a:t>
            </a:r>
            <a:r>
              <a:rPr lang="en-US" sz="1600" dirty="0"/>
              <a:t>C and </a:t>
            </a:r>
            <a:r>
              <a:rPr lang="en-US" sz="1600" baseline="30000" dirty="0"/>
              <a:t>16</a:t>
            </a:r>
            <a:r>
              <a:rPr lang="en-US" sz="1600" dirty="0"/>
              <a:t>O nuclei act as catalysts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branchings</a:t>
            </a:r>
            <a:r>
              <a:rPr lang="en-US" sz="1600" dirty="0"/>
              <a:t>: (</a:t>
            </a:r>
            <a:r>
              <a:rPr lang="en-US" sz="1600" dirty="0" err="1"/>
              <a:t>p,</a:t>
            </a:r>
            <a:r>
              <a:rPr lang="en-US" sz="1600" dirty="0" err="1">
                <a:latin typeface="Symbol" charset="2"/>
                <a:sym typeface="Symbol" charset="2"/>
              </a:rPr>
              <a:t></a:t>
            </a:r>
            <a:r>
              <a:rPr lang="en-US" sz="1600" dirty="0"/>
              <a:t>) stronger than (</a:t>
            </a:r>
            <a:r>
              <a:rPr lang="en-US" sz="1600" dirty="0" err="1"/>
              <a:t>p,</a:t>
            </a:r>
            <a:r>
              <a:rPr lang="en-US" sz="1600" dirty="0" err="1">
                <a:latin typeface="Symbol" charset="2"/>
                <a:sym typeface="Symbol" charset="2"/>
              </a:rPr>
              <a:t></a:t>
            </a:r>
            <a:r>
              <a:rPr lang="en-US" sz="1600" dirty="0"/>
              <a:t>)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600" dirty="0"/>
              <a:t> </a:t>
            </a:r>
            <a:r>
              <a:rPr lang="en-US" sz="1600" baseline="30000" dirty="0"/>
              <a:t>14</a:t>
            </a:r>
            <a:r>
              <a:rPr lang="en-US" sz="1600" dirty="0"/>
              <a:t>N(p,</a:t>
            </a:r>
            <a:r>
              <a:rPr lang="en-US" sz="1600" dirty="0">
                <a:latin typeface="Symbol" charset="2"/>
                <a:sym typeface="Symbol" charset="2"/>
              </a:rPr>
              <a:t></a:t>
            </a:r>
            <a:r>
              <a:rPr lang="en-US" sz="1600" dirty="0"/>
              <a:t>)</a:t>
            </a:r>
            <a:r>
              <a:rPr lang="en-US" sz="1600" baseline="30000" dirty="0"/>
              <a:t>15</a:t>
            </a:r>
            <a:r>
              <a:rPr lang="en-US" sz="1600" dirty="0"/>
              <a:t>O slowest reaction in </a:t>
            </a:r>
            <a:r>
              <a:rPr lang="en-US" sz="1600" dirty="0" smtClean="0"/>
              <a:t>CNO1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solidFill>
                  <a:srgbClr val="165B23"/>
                </a:solidFill>
              </a:rPr>
              <a:t>   has been measured by LUNA/LENA</a:t>
            </a:r>
            <a:endParaRPr lang="en-US" sz="1600" dirty="0" smtClean="0"/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600" dirty="0"/>
              <a:t> solar: </a:t>
            </a:r>
            <a:r>
              <a:rPr lang="en-US" sz="1600" baseline="30000" dirty="0"/>
              <a:t>13</a:t>
            </a:r>
            <a:r>
              <a:rPr lang="en-US" sz="1600" dirty="0"/>
              <a:t>C/</a:t>
            </a:r>
            <a:r>
              <a:rPr lang="en-US" sz="1600" baseline="30000" dirty="0"/>
              <a:t>12</a:t>
            </a:r>
            <a:r>
              <a:rPr lang="en-US" sz="1600" dirty="0"/>
              <a:t>C=0.01; 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  CNO1: </a:t>
            </a:r>
            <a:r>
              <a:rPr lang="en-US" sz="1600" baseline="30000" dirty="0"/>
              <a:t>13</a:t>
            </a:r>
            <a:r>
              <a:rPr lang="en-US" sz="1600" dirty="0"/>
              <a:t>C/</a:t>
            </a:r>
            <a:r>
              <a:rPr lang="en-US" sz="1600" baseline="30000" dirty="0"/>
              <a:t>12</a:t>
            </a:r>
            <a:r>
              <a:rPr lang="en-US" sz="1600" dirty="0"/>
              <a:t>C=0.25 </a:t>
            </a:r>
            <a:r>
              <a:rPr lang="en-US" sz="1600" dirty="0" smtClean="0"/>
              <a:t>(“steady state”)</a:t>
            </a:r>
            <a:endParaRPr lang="en-US" sz="1600" dirty="0" smtClean="0">
              <a:solidFill>
                <a:srgbClr val="165B23"/>
              </a:solidFill>
            </a:endParaRP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600" dirty="0"/>
              <a:t> T&gt;20 MK: CNO1 faster than pp1</a:t>
            </a:r>
          </a:p>
          <a:p>
            <a:pPr>
              <a:lnSpc>
                <a:spcPct val="110000"/>
              </a:lnSpc>
              <a:buFontTx/>
              <a:buChar char="•"/>
            </a:pPr>
            <a:endParaRPr lang="en-US" sz="1600" dirty="0">
              <a:solidFill>
                <a:srgbClr val="C40B15"/>
              </a:solidFill>
            </a:endParaRP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600" dirty="0"/>
              <a:t> CNO cycles in AGB stars: main source 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   of </a:t>
            </a:r>
            <a:r>
              <a:rPr lang="en-US" sz="1600" baseline="30000" dirty="0"/>
              <a:t>13</a:t>
            </a:r>
            <a:r>
              <a:rPr lang="en-US" sz="1600" dirty="0"/>
              <a:t>C and </a:t>
            </a:r>
            <a:r>
              <a:rPr lang="en-US" sz="1600" baseline="30000" dirty="0"/>
              <a:t>14</a:t>
            </a:r>
            <a:r>
              <a:rPr lang="en-US" sz="1600" dirty="0"/>
              <a:t>N in Universe</a:t>
            </a:r>
          </a:p>
          <a:p>
            <a:pPr>
              <a:lnSpc>
                <a:spcPct val="110000"/>
              </a:lnSpc>
              <a:buFontTx/>
              <a:buChar char="•"/>
            </a:pPr>
            <a:endParaRPr lang="en-US" sz="1600" dirty="0"/>
          </a:p>
          <a:p>
            <a:pPr>
              <a:lnSpc>
                <a:spcPct val="120000"/>
              </a:lnSpc>
              <a:buFontTx/>
              <a:buChar char="•"/>
            </a:pPr>
            <a:endParaRPr lang="en-US" sz="1600" dirty="0"/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82950" name="Rectangle 9"/>
          <p:cNvSpPr>
            <a:spLocks noChangeArrowheads="1"/>
          </p:cNvSpPr>
          <p:nvPr/>
        </p:nvSpPr>
        <p:spPr bwMode="auto">
          <a:xfrm>
            <a:off x="3736975" y="5943600"/>
            <a:ext cx="1057275" cy="2762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1" name="Text Box 10"/>
          <p:cNvSpPr txBox="1">
            <a:spLocks noChangeArrowheads="1"/>
          </p:cNvSpPr>
          <p:nvPr/>
        </p:nvSpPr>
        <p:spPr bwMode="auto">
          <a:xfrm>
            <a:off x="304800" y="112713"/>
            <a:ext cx="69723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Hydrostatic Hydrogen Burning</a:t>
            </a:r>
            <a:r>
              <a:rPr lang="en-US" sz="1600"/>
              <a:t>:</a:t>
            </a:r>
            <a:r>
              <a:rPr lang="en-US"/>
              <a:t>      Sun (</a:t>
            </a:r>
            <a:r>
              <a:rPr lang="en-US">
                <a:solidFill>
                  <a:srgbClr val="111AC8"/>
                </a:solidFill>
              </a:rPr>
              <a:t>T=15.6 MK</a:t>
            </a:r>
            <a:r>
              <a:rPr lang="en-US"/>
              <a:t>), stellar core (</a:t>
            </a:r>
            <a:r>
              <a:rPr lang="en-US">
                <a:solidFill>
                  <a:srgbClr val="111AC8"/>
                </a:solidFill>
              </a:rPr>
              <a:t>T=8-55 MK</a:t>
            </a:r>
            <a:r>
              <a:rPr lang="en-US"/>
              <a:t>), </a:t>
            </a:r>
          </a:p>
          <a:p>
            <a:r>
              <a:rPr lang="en-US"/>
              <a:t>                                                                   shell of AGB stars (</a:t>
            </a:r>
            <a:r>
              <a:rPr lang="en-US">
                <a:solidFill>
                  <a:srgbClr val="111AC8"/>
                </a:solidFill>
              </a:rPr>
              <a:t>T=45-100 MK</a:t>
            </a:r>
            <a:r>
              <a:rPr lang="en-US"/>
              <a:t>)</a:t>
            </a:r>
          </a:p>
        </p:txBody>
      </p:sp>
      <p:pic>
        <p:nvPicPr>
          <p:cNvPr id="8295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00" y="4473575"/>
            <a:ext cx="33274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3" name="Rectangle 5"/>
          <p:cNvSpPr>
            <a:spLocks noChangeArrowheads="1"/>
          </p:cNvSpPr>
          <p:nvPr/>
        </p:nvSpPr>
        <p:spPr bwMode="auto">
          <a:xfrm>
            <a:off x="0" y="76200"/>
            <a:ext cx="9144000" cy="762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4" name="Rectangle 9"/>
          <p:cNvSpPr>
            <a:spLocks noChangeArrowheads="1"/>
          </p:cNvSpPr>
          <p:nvPr/>
        </p:nvSpPr>
        <p:spPr bwMode="auto">
          <a:xfrm>
            <a:off x="5149850" y="5943600"/>
            <a:ext cx="1057275" cy="2762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8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0" y="596900"/>
            <a:ext cx="9144000" cy="762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2" name="Text Box 5"/>
          <p:cNvSpPr txBox="1">
            <a:spLocks noChangeArrowheads="1"/>
          </p:cNvSpPr>
          <p:nvPr/>
        </p:nvSpPr>
        <p:spPr bwMode="auto">
          <a:xfrm>
            <a:off x="304800" y="215900"/>
            <a:ext cx="4535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Helium Burning</a:t>
            </a:r>
            <a:r>
              <a:rPr lang="en-US" sz="1600"/>
              <a:t>:</a:t>
            </a:r>
            <a:r>
              <a:rPr lang="en-US"/>
              <a:t>       Massive stars (</a:t>
            </a:r>
            <a:r>
              <a:rPr lang="en-US">
                <a:solidFill>
                  <a:srgbClr val="111AC8"/>
                </a:solidFill>
              </a:rPr>
              <a:t>T=100-400 MK</a:t>
            </a:r>
            <a:r>
              <a:rPr lang="en-US"/>
              <a:t>)</a:t>
            </a:r>
          </a:p>
        </p:txBody>
      </p:sp>
      <p:pic>
        <p:nvPicPr>
          <p:cNvPr id="8909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678830"/>
            <a:ext cx="4826000" cy="389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066800"/>
            <a:ext cx="147955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2263775"/>
            <a:ext cx="492760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6" name="Line 14"/>
          <p:cNvSpPr>
            <a:spLocks noChangeShapeType="1"/>
          </p:cNvSpPr>
          <p:nvPr/>
        </p:nvSpPr>
        <p:spPr bwMode="auto">
          <a:xfrm>
            <a:off x="6781800" y="3302000"/>
            <a:ext cx="9271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7" name="Rectangle 15"/>
          <p:cNvSpPr>
            <a:spLocks noChangeArrowheads="1"/>
          </p:cNvSpPr>
          <p:nvPr/>
        </p:nvSpPr>
        <p:spPr bwMode="auto">
          <a:xfrm>
            <a:off x="2971800" y="3505200"/>
            <a:ext cx="1143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8" name="Text Box 16"/>
          <p:cNvSpPr txBox="1">
            <a:spLocks noChangeArrowheads="1"/>
          </p:cNvSpPr>
          <p:nvPr/>
        </p:nvSpPr>
        <p:spPr bwMode="auto">
          <a:xfrm>
            <a:off x="1600200" y="4552950"/>
            <a:ext cx="5943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600" dirty="0"/>
              <a:t> 3</a:t>
            </a:r>
            <a:r>
              <a:rPr lang="en-US" sz="1600" dirty="0">
                <a:latin typeface="Symbol" charset="2"/>
                <a:sym typeface="Symbol" charset="2"/>
              </a:rPr>
              <a:t></a:t>
            </a:r>
            <a:r>
              <a:rPr lang="en-US" sz="1600" dirty="0"/>
              <a:t> reaction cannot be measured directly (±15%)</a:t>
            </a:r>
          </a:p>
          <a:p>
            <a:pPr>
              <a:buFontTx/>
              <a:buChar char="•"/>
            </a:pPr>
            <a:r>
              <a:rPr lang="en-US" sz="1600" baseline="30000" dirty="0"/>
              <a:t> </a:t>
            </a:r>
            <a:r>
              <a:rPr lang="en-US" sz="1600" baseline="30000" dirty="0">
                <a:solidFill>
                  <a:srgbClr val="111AC8"/>
                </a:solidFill>
              </a:rPr>
              <a:t>12</a:t>
            </a:r>
            <a:r>
              <a:rPr lang="en-US" sz="1600" dirty="0">
                <a:solidFill>
                  <a:srgbClr val="111AC8"/>
                </a:solidFill>
              </a:rPr>
              <a:t>C(</a:t>
            </a:r>
            <a:r>
              <a:rPr lang="en-US" sz="1600" dirty="0">
                <a:solidFill>
                  <a:srgbClr val="111AC8"/>
                </a:solidFill>
                <a:latin typeface="Symbol" charset="2"/>
                <a:sym typeface="Symbol" charset="2"/>
              </a:rPr>
              <a:t></a:t>
            </a:r>
            <a:r>
              <a:rPr lang="en-US" sz="1600" dirty="0">
                <a:solidFill>
                  <a:srgbClr val="111AC8"/>
                </a:solidFill>
              </a:rPr>
              <a:t>,</a:t>
            </a:r>
            <a:r>
              <a:rPr lang="en-US" sz="1600" dirty="0">
                <a:solidFill>
                  <a:srgbClr val="111AC8"/>
                </a:solidFill>
                <a:latin typeface="Symbol" charset="2"/>
                <a:sym typeface="Symbol" charset="2"/>
              </a:rPr>
              <a:t></a:t>
            </a:r>
            <a:r>
              <a:rPr lang="en-US" sz="1600" dirty="0">
                <a:solidFill>
                  <a:srgbClr val="111AC8"/>
                </a:solidFill>
              </a:rPr>
              <a:t>)</a:t>
            </a:r>
            <a:r>
              <a:rPr lang="en-US" sz="1600" baseline="30000" dirty="0">
                <a:solidFill>
                  <a:srgbClr val="111AC8"/>
                </a:solidFill>
              </a:rPr>
              <a:t>16</a:t>
            </a:r>
            <a:r>
              <a:rPr lang="en-US" sz="1600" dirty="0">
                <a:solidFill>
                  <a:srgbClr val="111AC8"/>
                </a:solidFill>
              </a:rPr>
              <a:t>O</a:t>
            </a:r>
            <a:r>
              <a:rPr lang="en-US" sz="1600" dirty="0"/>
              <a:t> slow (rate ±35%), determines </a:t>
            </a:r>
            <a:r>
              <a:rPr lang="en-US" sz="1600" baseline="30000" dirty="0"/>
              <a:t>12</a:t>
            </a:r>
            <a:r>
              <a:rPr lang="en-US" sz="1600" dirty="0"/>
              <a:t>C/</a:t>
            </a:r>
            <a:r>
              <a:rPr lang="en-US" sz="1600" baseline="30000" dirty="0"/>
              <a:t>16</a:t>
            </a:r>
            <a:r>
              <a:rPr lang="en-US" sz="1600" dirty="0"/>
              <a:t>O ratio</a:t>
            </a:r>
          </a:p>
          <a:p>
            <a:pPr>
              <a:buFontTx/>
              <a:buChar char="•"/>
            </a:pPr>
            <a:r>
              <a:rPr lang="en-US" sz="1600" baseline="30000" dirty="0"/>
              <a:t> 16</a:t>
            </a:r>
            <a:r>
              <a:rPr lang="en-US" sz="1600" dirty="0"/>
              <a:t>O(</a:t>
            </a:r>
            <a:r>
              <a:rPr lang="en-US" sz="1600" dirty="0">
                <a:latin typeface="Symbol" charset="2"/>
                <a:sym typeface="Symbol" charset="2"/>
              </a:rPr>
              <a:t></a:t>
            </a:r>
            <a:r>
              <a:rPr lang="en-US" sz="1600" dirty="0"/>
              <a:t>,</a:t>
            </a:r>
            <a:r>
              <a:rPr lang="en-US" sz="1600" dirty="0">
                <a:latin typeface="Symbol" charset="2"/>
                <a:sym typeface="Symbol" charset="2"/>
              </a:rPr>
              <a:t></a:t>
            </a:r>
            <a:r>
              <a:rPr lang="en-US" sz="1600" dirty="0"/>
              <a:t>)</a:t>
            </a:r>
            <a:r>
              <a:rPr lang="en-US" sz="1600" baseline="30000" dirty="0"/>
              <a:t>20</a:t>
            </a:r>
            <a:r>
              <a:rPr lang="en-US" sz="1600" dirty="0"/>
              <a:t>Ne very slow</a:t>
            </a:r>
          </a:p>
          <a:p>
            <a:pPr>
              <a:buFontTx/>
              <a:buChar char="•"/>
            </a:pPr>
            <a:r>
              <a:rPr lang="en-US" sz="1600" dirty="0"/>
              <a:t> ashes: </a:t>
            </a:r>
            <a:r>
              <a:rPr lang="en-US" sz="1600" baseline="30000" dirty="0"/>
              <a:t>12</a:t>
            </a:r>
            <a:r>
              <a:rPr lang="en-US" sz="1600" dirty="0"/>
              <a:t>C, </a:t>
            </a:r>
            <a:r>
              <a:rPr lang="en-US" sz="1600" baseline="30000" dirty="0"/>
              <a:t>16</a:t>
            </a:r>
            <a:r>
              <a:rPr lang="en-US" sz="1600" dirty="0"/>
              <a:t>O</a:t>
            </a:r>
          </a:p>
          <a:p>
            <a:pPr>
              <a:buFontTx/>
              <a:buChar char="•"/>
            </a:pPr>
            <a:r>
              <a:rPr lang="en-US" sz="1600" dirty="0">
                <a:solidFill>
                  <a:srgbClr val="C40B15"/>
                </a:solidFill>
              </a:rPr>
              <a:t> main source of </a:t>
            </a:r>
            <a:r>
              <a:rPr lang="en-US" sz="1600" baseline="30000" dirty="0">
                <a:solidFill>
                  <a:srgbClr val="C40B15"/>
                </a:solidFill>
              </a:rPr>
              <a:t>12</a:t>
            </a:r>
            <a:r>
              <a:rPr lang="en-US" sz="1600" dirty="0">
                <a:solidFill>
                  <a:srgbClr val="C40B15"/>
                </a:solidFill>
              </a:rPr>
              <a:t>C, </a:t>
            </a:r>
            <a:r>
              <a:rPr lang="en-US" sz="1600" baseline="30000" dirty="0">
                <a:solidFill>
                  <a:srgbClr val="C40B15"/>
                </a:solidFill>
              </a:rPr>
              <a:t>16</a:t>
            </a:r>
            <a:r>
              <a:rPr lang="en-US" sz="1600" dirty="0">
                <a:solidFill>
                  <a:srgbClr val="C40B15"/>
                </a:solidFill>
              </a:rPr>
              <a:t>O, </a:t>
            </a:r>
            <a:r>
              <a:rPr lang="en-US" sz="1600" baseline="30000" dirty="0">
                <a:solidFill>
                  <a:srgbClr val="C40B15"/>
                </a:solidFill>
              </a:rPr>
              <a:t>18</a:t>
            </a:r>
            <a:r>
              <a:rPr lang="en-US" sz="1600" dirty="0">
                <a:solidFill>
                  <a:srgbClr val="C40B15"/>
                </a:solidFill>
              </a:rPr>
              <a:t>O, </a:t>
            </a:r>
            <a:r>
              <a:rPr lang="en-US" sz="1600" baseline="30000" dirty="0">
                <a:solidFill>
                  <a:srgbClr val="C40B15"/>
                </a:solidFill>
              </a:rPr>
              <a:t>22</a:t>
            </a:r>
            <a:r>
              <a:rPr lang="en-US" sz="1600" dirty="0">
                <a:solidFill>
                  <a:srgbClr val="C40B15"/>
                </a:solidFill>
              </a:rPr>
              <a:t>Ne in Universe</a:t>
            </a:r>
            <a:endParaRPr lang="en-US" sz="1600" dirty="0">
              <a:solidFill>
                <a:srgbClr val="165B23"/>
              </a:solidFill>
            </a:endParaRPr>
          </a:p>
        </p:txBody>
      </p:sp>
      <p:sp>
        <p:nvSpPr>
          <p:cNvPr id="89099" name="Rectangle 17"/>
          <p:cNvSpPr>
            <a:spLocks noChangeArrowheads="1"/>
          </p:cNvSpPr>
          <p:nvPr/>
        </p:nvSpPr>
        <p:spPr bwMode="auto">
          <a:xfrm>
            <a:off x="460375" y="1066800"/>
            <a:ext cx="1285875" cy="3397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100" name="Rectangle 18"/>
          <p:cNvSpPr>
            <a:spLocks noChangeArrowheads="1"/>
          </p:cNvSpPr>
          <p:nvPr/>
        </p:nvSpPr>
        <p:spPr bwMode="auto">
          <a:xfrm>
            <a:off x="458788" y="1404938"/>
            <a:ext cx="1285875" cy="3397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101" name="Oval 21"/>
          <p:cNvSpPr>
            <a:spLocks noChangeArrowheads="1"/>
          </p:cNvSpPr>
          <p:nvPr/>
        </p:nvSpPr>
        <p:spPr bwMode="auto">
          <a:xfrm>
            <a:off x="2021778" y="2819400"/>
            <a:ext cx="353122" cy="345578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102" name="Oval 22"/>
          <p:cNvSpPr>
            <a:spLocks noChangeArrowheads="1"/>
          </p:cNvSpPr>
          <p:nvPr/>
        </p:nvSpPr>
        <p:spPr bwMode="auto">
          <a:xfrm>
            <a:off x="7078663" y="4824413"/>
            <a:ext cx="381000" cy="3810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9103" name="Group 20"/>
          <p:cNvGrpSpPr>
            <a:grpSpLocks/>
          </p:cNvGrpSpPr>
          <p:nvPr/>
        </p:nvGrpSpPr>
        <p:grpSpPr bwMode="auto">
          <a:xfrm>
            <a:off x="2362200" y="6018213"/>
            <a:ext cx="3962400" cy="611187"/>
            <a:chOff x="2819400" y="4494213"/>
            <a:chExt cx="3962400" cy="611187"/>
          </a:xfrm>
        </p:grpSpPr>
        <p:sp>
          <p:nvSpPr>
            <p:cNvPr id="89108" name="Text Box 23"/>
            <p:cNvSpPr txBox="1">
              <a:spLocks noChangeArrowheads="1"/>
            </p:cNvSpPr>
            <p:nvPr/>
          </p:nvSpPr>
          <p:spPr bwMode="auto">
            <a:xfrm>
              <a:off x="2819400" y="4768850"/>
              <a:ext cx="35052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            neutron source for s-process </a:t>
              </a:r>
              <a:endParaRPr lang="en-US"/>
            </a:p>
          </p:txBody>
        </p:sp>
        <p:graphicFrame>
          <p:nvGraphicFramePr>
            <p:cNvPr id="89090" name="Object 2"/>
            <p:cNvGraphicFramePr>
              <a:graphicFrameLocks noChangeAspect="1"/>
            </p:cNvGraphicFramePr>
            <p:nvPr/>
          </p:nvGraphicFramePr>
          <p:xfrm>
            <a:off x="3157538" y="4545013"/>
            <a:ext cx="3568700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17" name="Equation" r:id="rId7" imgW="2501900" imgH="203200" progId="Equation.3">
                    <p:embed/>
                  </p:oleObj>
                </mc:Choice>
                <mc:Fallback>
                  <p:oleObj name="Equation" r:id="rId7" imgW="25019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7538" y="4545013"/>
                          <a:ext cx="3568700" cy="288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9109" name="Rectangle 25"/>
            <p:cNvSpPr>
              <a:spLocks noChangeArrowheads="1"/>
            </p:cNvSpPr>
            <p:nvPr/>
          </p:nvSpPr>
          <p:spPr bwMode="auto">
            <a:xfrm>
              <a:off x="3124200" y="4494213"/>
              <a:ext cx="3657600" cy="60960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104" name="Rectangle 28"/>
          <p:cNvSpPr>
            <a:spLocks noChangeArrowheads="1"/>
          </p:cNvSpPr>
          <p:nvPr/>
        </p:nvSpPr>
        <p:spPr bwMode="auto">
          <a:xfrm>
            <a:off x="228600" y="2057400"/>
            <a:ext cx="1752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105" name="Rectangle 4"/>
          <p:cNvSpPr>
            <a:spLocks noChangeArrowheads="1"/>
          </p:cNvSpPr>
          <p:nvPr/>
        </p:nvSpPr>
        <p:spPr bwMode="auto">
          <a:xfrm>
            <a:off x="0" y="139700"/>
            <a:ext cx="9144000" cy="762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9106" name="Picture 26" descr="180px-Betelgeuse_star_(Hubble)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0" y="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7" name="Text Box 27"/>
          <p:cNvSpPr txBox="1">
            <a:spLocks noChangeArrowheads="1"/>
          </p:cNvSpPr>
          <p:nvPr/>
        </p:nvSpPr>
        <p:spPr bwMode="auto">
          <a:xfrm>
            <a:off x="7162800" y="1998663"/>
            <a:ext cx="1711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Betelgeuse (</a:t>
            </a:r>
            <a:r>
              <a:rPr lang="en-US" sz="1200">
                <a:solidFill>
                  <a:schemeClr val="bg1"/>
                </a:solidFill>
                <a:latin typeface="Symbol" charset="2"/>
                <a:sym typeface="Symbol" charset="2"/>
              </a:rPr>
              <a:t></a:t>
            </a:r>
            <a:r>
              <a:rPr lang="en-US" sz="1200">
                <a:solidFill>
                  <a:schemeClr val="bg1"/>
                </a:solidFill>
              </a:rPr>
              <a:t> Orionis)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59300"/>
            <a:ext cx="1655064" cy="22987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50800" y="6337300"/>
            <a:ext cx="1162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FF"/>
                </a:solidFill>
              </a:rPr>
              <a:t> Fred </a:t>
            </a:r>
            <a:r>
              <a:rPr lang="en-US" dirty="0" smtClean="0">
                <a:solidFill>
                  <a:srgbClr val="FFFFFF"/>
                </a:solidFill>
              </a:rPr>
              <a:t>Hoyle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(1915-2001)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7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6"/>
          <p:cNvSpPr>
            <a:spLocks noChangeArrowheads="1"/>
          </p:cNvSpPr>
          <p:nvPr/>
        </p:nvSpPr>
        <p:spPr bwMode="auto">
          <a:xfrm>
            <a:off x="0" y="76200"/>
            <a:ext cx="8077200" cy="762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60420" name="Rectangle 7"/>
          <p:cNvSpPr>
            <a:spLocks noChangeArrowheads="1"/>
          </p:cNvSpPr>
          <p:nvPr/>
        </p:nvSpPr>
        <p:spPr bwMode="auto">
          <a:xfrm>
            <a:off x="0" y="609600"/>
            <a:ext cx="8077200" cy="762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3492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103019" y="2817019"/>
            <a:ext cx="687546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72215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Nuclear astrophysics experiments: direct measurements</a:t>
            </a:r>
          </a:p>
        </p:txBody>
      </p:sp>
      <p:pic>
        <p:nvPicPr>
          <p:cNvPr id="63494" name="Picture 7" descr="fission.jpg"/>
          <p:cNvPicPr>
            <a:picLocks noChangeAspect="1"/>
          </p:cNvPicPr>
          <p:nvPr/>
        </p:nvPicPr>
        <p:blipFill>
          <a:blip r:embed="rId4"/>
          <a:srcRect l="14000" t="35043" r="80000" b="35043"/>
          <a:stretch>
            <a:fillRect/>
          </a:stretch>
        </p:blipFill>
        <p:spPr bwMode="auto">
          <a:xfrm>
            <a:off x="1992313" y="1543050"/>
            <a:ext cx="274637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fission.jpg"/>
          <p:cNvPicPr>
            <a:picLocks noChangeAspect="1"/>
          </p:cNvPicPr>
          <p:nvPr/>
        </p:nvPicPr>
        <p:blipFill>
          <a:blip r:embed="rId4"/>
          <a:srcRect l="30000" t="35043" r="53999" b="35043"/>
          <a:stretch>
            <a:fillRect/>
          </a:stretch>
        </p:blipFill>
        <p:spPr bwMode="auto">
          <a:xfrm>
            <a:off x="3363913" y="1543050"/>
            <a:ext cx="731837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Rectangle 12"/>
          <p:cNvSpPr>
            <a:spLocks noChangeArrowheads="1"/>
          </p:cNvSpPr>
          <p:nvPr/>
        </p:nvSpPr>
        <p:spPr bwMode="auto">
          <a:xfrm>
            <a:off x="3897313" y="139065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7" name="Rectangle 13"/>
          <p:cNvSpPr>
            <a:spLocks noChangeArrowheads="1"/>
          </p:cNvSpPr>
          <p:nvPr/>
        </p:nvSpPr>
        <p:spPr bwMode="auto">
          <a:xfrm>
            <a:off x="3897313" y="23622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3498" name="Straight Connector 17"/>
          <p:cNvCxnSpPr>
            <a:cxnSpLocks noChangeShapeType="1"/>
          </p:cNvCxnSpPr>
          <p:nvPr/>
        </p:nvCxnSpPr>
        <p:spPr bwMode="auto">
          <a:xfrm>
            <a:off x="2251075" y="2000250"/>
            <a:ext cx="304800" cy="15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3499" name="Straight Connector 18"/>
          <p:cNvCxnSpPr>
            <a:cxnSpLocks noChangeShapeType="1"/>
          </p:cNvCxnSpPr>
          <p:nvPr/>
        </p:nvCxnSpPr>
        <p:spPr bwMode="auto">
          <a:xfrm rot="10800000">
            <a:off x="2930525" y="2000250"/>
            <a:ext cx="381000" cy="15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63500" name="Picture 7" descr="fission.jpg"/>
          <p:cNvPicPr>
            <a:picLocks noChangeAspect="1"/>
          </p:cNvPicPr>
          <p:nvPr/>
        </p:nvPicPr>
        <p:blipFill>
          <a:blip r:embed="rId4"/>
          <a:srcRect l="30000" t="35043" r="53999" b="35043"/>
          <a:stretch>
            <a:fillRect/>
          </a:stretch>
        </p:blipFill>
        <p:spPr bwMode="auto">
          <a:xfrm>
            <a:off x="2449513" y="3276600"/>
            <a:ext cx="8382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1" name="Rectangle 21"/>
          <p:cNvSpPr>
            <a:spLocks noChangeArrowheads="1"/>
          </p:cNvSpPr>
          <p:nvPr/>
        </p:nvSpPr>
        <p:spPr bwMode="auto">
          <a:xfrm>
            <a:off x="849313" y="1143000"/>
            <a:ext cx="44846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two nuclei with kinetic energies before reaction:</a:t>
            </a:r>
          </a:p>
        </p:txBody>
      </p:sp>
      <p:sp>
        <p:nvSpPr>
          <p:cNvPr id="63502" name="Rectangle 22"/>
          <p:cNvSpPr>
            <a:spLocks noChangeArrowheads="1"/>
          </p:cNvSpPr>
          <p:nvPr/>
        </p:nvSpPr>
        <p:spPr bwMode="auto">
          <a:xfrm>
            <a:off x="860425" y="2709863"/>
            <a:ext cx="36750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excited product nucleus after reaction:</a:t>
            </a:r>
          </a:p>
        </p:txBody>
      </p:sp>
      <p:sp>
        <p:nvSpPr>
          <p:cNvPr id="63503" name="Rectangle 23"/>
          <p:cNvSpPr>
            <a:spLocks noChangeArrowheads="1"/>
          </p:cNvSpPr>
          <p:nvPr/>
        </p:nvSpPr>
        <p:spPr bwMode="auto">
          <a:xfrm>
            <a:off x="3135313" y="32004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04" name="Rectangle 24"/>
          <p:cNvSpPr>
            <a:spLocks noChangeArrowheads="1"/>
          </p:cNvSpPr>
          <p:nvPr/>
        </p:nvSpPr>
        <p:spPr bwMode="auto">
          <a:xfrm>
            <a:off x="3059113" y="41910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3505" name="Straight Connector 25"/>
          <p:cNvCxnSpPr>
            <a:cxnSpLocks noChangeShapeType="1"/>
          </p:cNvCxnSpPr>
          <p:nvPr/>
        </p:nvCxnSpPr>
        <p:spPr bwMode="auto">
          <a:xfrm rot="10800000" flipV="1">
            <a:off x="1992313" y="4038600"/>
            <a:ext cx="381000" cy="228600"/>
          </a:xfrm>
          <a:prstGeom prst="line">
            <a:avLst/>
          </a:prstGeom>
          <a:noFill/>
          <a:ln w="22225">
            <a:solidFill>
              <a:srgbClr val="C40B15"/>
            </a:solidFill>
            <a:round/>
            <a:headEnd/>
            <a:tailEnd type="triangle" w="med" len="med"/>
          </a:ln>
        </p:spPr>
      </p:cxnSp>
      <p:cxnSp>
        <p:nvCxnSpPr>
          <p:cNvPr id="63506" name="Straight Connector 28"/>
          <p:cNvCxnSpPr>
            <a:cxnSpLocks noChangeShapeType="1"/>
          </p:cNvCxnSpPr>
          <p:nvPr/>
        </p:nvCxnSpPr>
        <p:spPr bwMode="auto">
          <a:xfrm>
            <a:off x="3440113" y="4038600"/>
            <a:ext cx="381000" cy="228600"/>
          </a:xfrm>
          <a:prstGeom prst="line">
            <a:avLst/>
          </a:prstGeom>
          <a:noFill/>
          <a:ln w="22225">
            <a:solidFill>
              <a:srgbClr val="C40B15"/>
            </a:solidFill>
            <a:round/>
            <a:headEnd/>
            <a:tailEnd type="triangle" w="med" len="med"/>
          </a:ln>
        </p:spPr>
      </p:cxnSp>
      <p:sp>
        <p:nvSpPr>
          <p:cNvPr id="63507" name="TextBox 30"/>
          <p:cNvSpPr txBox="1">
            <a:spLocks noChangeArrowheads="1"/>
          </p:cNvSpPr>
          <p:nvPr/>
        </p:nvSpPr>
        <p:spPr bwMode="auto">
          <a:xfrm>
            <a:off x="1708150" y="4125913"/>
            <a:ext cx="3143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</a:p>
        </p:txBody>
      </p:sp>
      <p:sp>
        <p:nvSpPr>
          <p:cNvPr id="63508" name="TextBox 31"/>
          <p:cNvSpPr txBox="1">
            <a:spLocks noChangeArrowheads="1"/>
          </p:cNvSpPr>
          <p:nvPr/>
        </p:nvSpPr>
        <p:spPr bwMode="auto">
          <a:xfrm>
            <a:off x="3811588" y="4140200"/>
            <a:ext cx="269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</a:p>
        </p:txBody>
      </p:sp>
      <p:sp>
        <p:nvSpPr>
          <p:cNvPr id="63509" name="Rectangle 32"/>
          <p:cNvSpPr>
            <a:spLocks noChangeArrowheads="1"/>
          </p:cNvSpPr>
          <p:nvPr/>
        </p:nvSpPr>
        <p:spPr bwMode="auto">
          <a:xfrm>
            <a:off x="914400" y="5181600"/>
            <a:ext cx="2365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What we need:</a:t>
            </a:r>
          </a:p>
          <a:p>
            <a:endParaRPr lang="en-US" sz="1600"/>
          </a:p>
          <a:p>
            <a:pPr>
              <a:buFont typeface="Arial" charset="0"/>
              <a:buChar char="•"/>
            </a:pPr>
            <a:r>
              <a:rPr lang="en-US" sz="1600"/>
              <a:t> accelerated ion beams</a:t>
            </a:r>
          </a:p>
          <a:p>
            <a:pPr>
              <a:buFont typeface="Arial" charset="0"/>
              <a:buChar char="•"/>
            </a:pPr>
            <a:r>
              <a:rPr lang="en-US" sz="1600"/>
              <a:t> targets</a:t>
            </a:r>
          </a:p>
          <a:p>
            <a:pPr>
              <a:buFont typeface="Arial" charset="0"/>
              <a:buChar char="•"/>
            </a:pPr>
            <a:r>
              <a:rPr lang="en-US" sz="1600"/>
              <a:t> detectors</a:t>
            </a:r>
          </a:p>
        </p:txBody>
      </p:sp>
      <p:grpSp>
        <p:nvGrpSpPr>
          <p:cNvPr id="22" name="Gruppo 65"/>
          <p:cNvGrpSpPr/>
          <p:nvPr/>
        </p:nvGrpSpPr>
        <p:grpSpPr>
          <a:xfrm>
            <a:off x="4572000" y="4495800"/>
            <a:ext cx="3185487" cy="1820344"/>
            <a:chOff x="5157224" y="3621580"/>
            <a:chExt cx="3185487" cy="1820344"/>
          </a:xfrm>
        </p:grpSpPr>
        <p:sp>
          <p:nvSpPr>
            <p:cNvPr id="23" name="Rettangolo 1"/>
            <p:cNvSpPr/>
            <p:nvPr/>
          </p:nvSpPr>
          <p:spPr>
            <a:xfrm>
              <a:off x="5567710" y="3621580"/>
              <a:ext cx="20104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eaLnBrk="0" hangingPunct="0"/>
              <a:r>
                <a:rPr lang="en-US" dirty="0" err="1"/>
                <a:t>R</a:t>
              </a:r>
              <a:r>
                <a:rPr lang="en-US" baseline="-25000" dirty="0" err="1"/>
                <a:t>lab</a:t>
              </a:r>
              <a:r>
                <a:rPr lang="en-US" dirty="0"/>
                <a:t>= </a:t>
              </a:r>
              <a:r>
                <a:rPr lang="en-US" b="1" dirty="0">
                  <a:sym typeface="Symbol" pitchFamily="18" charset="2"/>
                </a:rPr>
                <a:t></a:t>
              </a:r>
              <a:r>
                <a:rPr lang="en-US" dirty="0">
                  <a:sym typeface="Symbol" pitchFamily="18" charset="2"/>
                </a:rPr>
                <a:t>··</a:t>
              </a:r>
              <a:r>
                <a:rPr lang="en-US" dirty="0" err="1">
                  <a:sym typeface="Symbol" pitchFamily="18" charset="2"/>
                </a:rPr>
                <a:t>I</a:t>
              </a:r>
              <a:r>
                <a:rPr lang="en-US" baseline="-25000" dirty="0" err="1">
                  <a:sym typeface="Symbol" pitchFamily="18" charset="2"/>
                </a:rPr>
                <a:t>p</a:t>
              </a:r>
              <a:r>
                <a:rPr lang="en-US" dirty="0">
                  <a:sym typeface="Symbol" pitchFamily="18" charset="2"/>
                </a:rPr>
                <a:t>··</a:t>
              </a:r>
              <a:r>
                <a:rPr lang="en-US" dirty="0" err="1">
                  <a:sym typeface="Symbol" pitchFamily="18" charset="2"/>
                </a:rPr>
                <a:t>N</a:t>
              </a:r>
              <a:r>
                <a:rPr lang="en-US" baseline="-25000" dirty="0" err="1">
                  <a:sym typeface="Symbol" pitchFamily="18" charset="2"/>
                </a:rPr>
                <a:t>av</a:t>
              </a:r>
              <a:r>
                <a:rPr lang="en-US" dirty="0">
                  <a:sym typeface="Symbol" pitchFamily="18" charset="2"/>
                </a:rPr>
                <a:t>/A</a:t>
              </a:r>
            </a:p>
          </p:txBody>
        </p:sp>
        <p:sp>
          <p:nvSpPr>
            <p:cNvPr id="24" name="Rettangolo 2"/>
            <p:cNvSpPr/>
            <p:nvPr/>
          </p:nvSpPr>
          <p:spPr>
            <a:xfrm>
              <a:off x="5623637" y="4315897"/>
              <a:ext cx="12763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it-IT" dirty="0" err="1"/>
                <a:t>pb</a:t>
              </a:r>
              <a:r>
                <a:rPr lang="it-IT" dirty="0"/>
                <a:t> &lt; </a:t>
              </a:r>
              <a:r>
                <a:rPr lang="it-IT" dirty="0">
                  <a:latin typeface="Symbol" pitchFamily="18" charset="2"/>
                </a:rPr>
                <a:t>s</a:t>
              </a:r>
              <a:r>
                <a:rPr lang="it-IT" dirty="0"/>
                <a:t> &lt; </a:t>
              </a:r>
              <a:r>
                <a:rPr lang="it-IT" dirty="0" err="1"/>
                <a:t>nb</a:t>
              </a:r>
              <a:endParaRPr lang="en-US" dirty="0"/>
            </a:p>
          </p:txBody>
        </p:sp>
        <p:sp>
          <p:nvSpPr>
            <p:cNvPr id="25" name="Rettangolo 5"/>
            <p:cNvSpPr/>
            <p:nvPr/>
          </p:nvSpPr>
          <p:spPr>
            <a:xfrm>
              <a:off x="6972045" y="4014232"/>
              <a:ext cx="122434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it-IT" dirty="0">
                  <a:latin typeface="Symbol" pitchFamily="18" charset="2"/>
                </a:rPr>
                <a:t>e</a:t>
              </a:r>
              <a:r>
                <a:rPr lang="it-IT" dirty="0"/>
                <a:t> ~ 10 %</a:t>
              </a:r>
            </a:p>
            <a:p>
              <a:pPr eaLnBrk="0" hangingPunct="0"/>
              <a:r>
                <a:rPr lang="it-IT" dirty="0"/>
                <a:t>I</a:t>
              </a:r>
              <a:r>
                <a:rPr lang="it-IT" baseline="-25000" dirty="0"/>
                <a:t>P</a:t>
              </a:r>
              <a:r>
                <a:rPr lang="it-IT" dirty="0"/>
                <a:t> ~ </a:t>
              </a:r>
              <a:r>
                <a:rPr lang="it-IT" dirty="0" err="1"/>
                <a:t>mA</a:t>
              </a:r>
              <a:endParaRPr lang="it-IT" dirty="0"/>
            </a:p>
            <a:p>
              <a:pPr eaLnBrk="0" hangingPunct="0"/>
              <a:r>
                <a:rPr lang="it-IT" dirty="0">
                  <a:latin typeface="Symbol" pitchFamily="18" charset="2"/>
                  <a:sym typeface="Symbol" pitchFamily="18" charset="2"/>
                </a:rPr>
                <a:t></a:t>
              </a:r>
              <a:r>
                <a:rPr lang="it-IT" dirty="0"/>
                <a:t> ~ </a:t>
              </a:r>
              <a:r>
                <a:rPr lang="it-IT" dirty="0">
                  <a:latin typeface="Symbol" pitchFamily="18" charset="2"/>
                </a:rPr>
                <a:t>m</a:t>
              </a:r>
              <a:r>
                <a:rPr lang="it-IT" dirty="0"/>
                <a:t>g/cm</a:t>
              </a:r>
              <a:r>
                <a:rPr lang="it-IT" baseline="30000" dirty="0"/>
                <a:t>2</a:t>
              </a: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Rettangolo 59"/>
            <p:cNvSpPr/>
            <p:nvPr/>
          </p:nvSpPr>
          <p:spPr>
            <a:xfrm>
              <a:off x="5157224" y="5072592"/>
              <a:ext cx="31854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err="1"/>
                <a:t>event</a:t>
              </a:r>
              <a:r>
                <a:rPr lang="it-IT" dirty="0"/>
                <a:t>/</a:t>
              </a:r>
              <a:r>
                <a:rPr lang="it-IT" dirty="0" err="1"/>
                <a:t>month</a:t>
              </a:r>
              <a:r>
                <a:rPr lang="it-IT" dirty="0"/>
                <a:t> &lt; </a:t>
              </a:r>
              <a:r>
                <a:rPr lang="it-IT" dirty="0" err="1"/>
                <a:t>R</a:t>
              </a:r>
              <a:r>
                <a:rPr lang="it-IT" baseline="-25000" dirty="0" err="1"/>
                <a:t>lab</a:t>
              </a:r>
              <a:r>
                <a:rPr lang="it-IT" dirty="0"/>
                <a:t> &lt;  </a:t>
              </a:r>
              <a:r>
                <a:rPr lang="it-IT" dirty="0" err="1"/>
                <a:t>event</a:t>
              </a:r>
              <a:r>
                <a:rPr lang="it-IT" dirty="0"/>
                <a:t>/</a:t>
              </a:r>
              <a:r>
                <a:rPr lang="it-IT" dirty="0" err="1"/>
                <a:t>day</a:t>
              </a:r>
              <a:r>
                <a:rPr lang="it-IT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255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925" y="2930525"/>
            <a:ext cx="4003675" cy="3332163"/>
            <a:chOff x="158" y="519"/>
            <a:chExt cx="2522" cy="2199"/>
          </a:xfrm>
        </p:grpSpPr>
        <p:sp>
          <p:nvSpPr>
            <p:cNvPr id="77872" name="Rectangle 3" descr="Diagonal dunkel nach oben"/>
            <p:cNvSpPr>
              <a:spLocks noChangeArrowheads="1"/>
            </p:cNvSpPr>
            <p:nvPr/>
          </p:nvSpPr>
          <p:spPr bwMode="auto">
            <a:xfrm>
              <a:off x="588" y="736"/>
              <a:ext cx="265" cy="1474"/>
            </a:xfrm>
            <a:prstGeom prst="rect">
              <a:avLst/>
            </a:prstGeom>
            <a:pattFill prst="ltUpDiag">
              <a:fgClr>
                <a:srgbClr val="00330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73" name="Text Box 4"/>
            <p:cNvSpPr txBox="1">
              <a:spLocks noChangeArrowheads="1"/>
            </p:cNvSpPr>
            <p:nvPr/>
          </p:nvSpPr>
          <p:spPr bwMode="auto">
            <a:xfrm>
              <a:off x="158" y="799"/>
              <a:ext cx="453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1200">
                  <a:latin typeface="Comic Sans MS" charset="0"/>
                </a:rPr>
                <a:t>LOG</a:t>
              </a:r>
            </a:p>
            <a:p>
              <a:pPr algn="ctr"/>
              <a:r>
                <a:rPr lang="it-IT" sz="1200">
                  <a:latin typeface="Comic Sans MS" charset="0"/>
                </a:rPr>
                <a:t>SCALE </a:t>
              </a:r>
            </a:p>
          </p:txBody>
        </p:sp>
        <p:sp>
          <p:nvSpPr>
            <p:cNvPr id="77874" name="Freeform 5"/>
            <p:cNvSpPr>
              <a:spLocks/>
            </p:cNvSpPr>
            <p:nvPr/>
          </p:nvSpPr>
          <p:spPr bwMode="auto">
            <a:xfrm>
              <a:off x="1006" y="580"/>
              <a:ext cx="1503" cy="860"/>
            </a:xfrm>
            <a:custGeom>
              <a:avLst/>
              <a:gdLst>
                <a:gd name="T0" fmla="*/ 1503 w 1503"/>
                <a:gd name="T1" fmla="*/ 380 h 860"/>
                <a:gd name="T2" fmla="*/ 1314 w 1503"/>
                <a:gd name="T3" fmla="*/ 404 h 860"/>
                <a:gd name="T4" fmla="*/ 1161 w 1503"/>
                <a:gd name="T5" fmla="*/ 383 h 860"/>
                <a:gd name="T6" fmla="*/ 1134 w 1503"/>
                <a:gd name="T7" fmla="*/ 2 h 860"/>
                <a:gd name="T8" fmla="*/ 1113 w 1503"/>
                <a:gd name="T9" fmla="*/ 392 h 860"/>
                <a:gd name="T10" fmla="*/ 987 w 1503"/>
                <a:gd name="T11" fmla="*/ 455 h 860"/>
                <a:gd name="T12" fmla="*/ 873 w 1503"/>
                <a:gd name="T13" fmla="*/ 467 h 860"/>
                <a:gd name="T14" fmla="*/ 861 w 1503"/>
                <a:gd name="T15" fmla="*/ 350 h 860"/>
                <a:gd name="T16" fmla="*/ 849 w 1503"/>
                <a:gd name="T17" fmla="*/ 476 h 860"/>
                <a:gd name="T18" fmla="*/ 717 w 1503"/>
                <a:gd name="T19" fmla="*/ 524 h 860"/>
                <a:gd name="T20" fmla="*/ 600 w 1503"/>
                <a:gd name="T21" fmla="*/ 623 h 860"/>
                <a:gd name="T22" fmla="*/ 495 w 1503"/>
                <a:gd name="T23" fmla="*/ 470 h 860"/>
                <a:gd name="T24" fmla="*/ 423 w 1503"/>
                <a:gd name="T25" fmla="*/ 593 h 860"/>
                <a:gd name="T26" fmla="*/ 324 w 1503"/>
                <a:gd name="T27" fmla="*/ 662 h 860"/>
                <a:gd name="T28" fmla="*/ 192 w 1503"/>
                <a:gd name="T29" fmla="*/ 671 h 860"/>
                <a:gd name="T30" fmla="*/ 147 w 1503"/>
                <a:gd name="T31" fmla="*/ 257 h 860"/>
                <a:gd name="T32" fmla="*/ 120 w 1503"/>
                <a:gd name="T33" fmla="*/ 695 h 860"/>
                <a:gd name="T34" fmla="*/ 0 w 1503"/>
                <a:gd name="T35" fmla="*/ 860 h 8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3"/>
                <a:gd name="T55" fmla="*/ 0 h 860"/>
                <a:gd name="T56" fmla="*/ 1503 w 1503"/>
                <a:gd name="T57" fmla="*/ 860 h 8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3" h="860">
                  <a:moveTo>
                    <a:pt x="1503" y="380"/>
                  </a:moveTo>
                  <a:cubicBezTo>
                    <a:pt x="1472" y="384"/>
                    <a:pt x="1371" y="404"/>
                    <a:pt x="1314" y="404"/>
                  </a:cubicBezTo>
                  <a:cubicBezTo>
                    <a:pt x="1257" y="404"/>
                    <a:pt x="1191" y="450"/>
                    <a:pt x="1161" y="383"/>
                  </a:cubicBezTo>
                  <a:cubicBezTo>
                    <a:pt x="1131" y="316"/>
                    <a:pt x="1142" y="0"/>
                    <a:pt x="1134" y="2"/>
                  </a:cubicBezTo>
                  <a:cubicBezTo>
                    <a:pt x="1126" y="4"/>
                    <a:pt x="1137" y="317"/>
                    <a:pt x="1113" y="392"/>
                  </a:cubicBezTo>
                  <a:cubicBezTo>
                    <a:pt x="1089" y="467"/>
                    <a:pt x="1027" y="443"/>
                    <a:pt x="987" y="455"/>
                  </a:cubicBezTo>
                  <a:cubicBezTo>
                    <a:pt x="947" y="467"/>
                    <a:pt x="894" y="484"/>
                    <a:pt x="873" y="467"/>
                  </a:cubicBezTo>
                  <a:cubicBezTo>
                    <a:pt x="852" y="450"/>
                    <a:pt x="865" y="349"/>
                    <a:pt x="861" y="350"/>
                  </a:cubicBezTo>
                  <a:cubicBezTo>
                    <a:pt x="857" y="351"/>
                    <a:pt x="873" y="447"/>
                    <a:pt x="849" y="476"/>
                  </a:cubicBezTo>
                  <a:cubicBezTo>
                    <a:pt x="825" y="505"/>
                    <a:pt x="758" y="500"/>
                    <a:pt x="717" y="524"/>
                  </a:cubicBezTo>
                  <a:cubicBezTo>
                    <a:pt x="676" y="548"/>
                    <a:pt x="637" y="632"/>
                    <a:pt x="600" y="623"/>
                  </a:cubicBezTo>
                  <a:cubicBezTo>
                    <a:pt x="563" y="614"/>
                    <a:pt x="524" y="475"/>
                    <a:pt x="495" y="470"/>
                  </a:cubicBezTo>
                  <a:cubicBezTo>
                    <a:pt x="466" y="465"/>
                    <a:pt x="451" y="561"/>
                    <a:pt x="423" y="593"/>
                  </a:cubicBezTo>
                  <a:cubicBezTo>
                    <a:pt x="395" y="625"/>
                    <a:pt x="362" y="649"/>
                    <a:pt x="324" y="662"/>
                  </a:cubicBezTo>
                  <a:cubicBezTo>
                    <a:pt x="286" y="675"/>
                    <a:pt x="221" y="738"/>
                    <a:pt x="192" y="671"/>
                  </a:cubicBezTo>
                  <a:cubicBezTo>
                    <a:pt x="163" y="604"/>
                    <a:pt x="159" y="253"/>
                    <a:pt x="147" y="257"/>
                  </a:cubicBezTo>
                  <a:cubicBezTo>
                    <a:pt x="135" y="261"/>
                    <a:pt x="144" y="595"/>
                    <a:pt x="120" y="695"/>
                  </a:cubicBezTo>
                  <a:cubicBezTo>
                    <a:pt x="96" y="795"/>
                    <a:pt x="25" y="826"/>
                    <a:pt x="0" y="86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75" name="Freeform 6"/>
            <p:cNvSpPr>
              <a:spLocks/>
            </p:cNvSpPr>
            <p:nvPr/>
          </p:nvSpPr>
          <p:spPr bwMode="auto">
            <a:xfrm>
              <a:off x="740" y="960"/>
              <a:ext cx="1772" cy="1218"/>
            </a:xfrm>
            <a:custGeom>
              <a:avLst/>
              <a:gdLst>
                <a:gd name="T0" fmla="*/ 1772 w 1772"/>
                <a:gd name="T1" fmla="*/ 0 h 1218"/>
                <a:gd name="T2" fmla="*/ 1442 w 1772"/>
                <a:gd name="T3" fmla="*/ 48 h 1218"/>
                <a:gd name="T4" fmla="*/ 1307 w 1772"/>
                <a:gd name="T5" fmla="*/ 66 h 1218"/>
                <a:gd name="T6" fmla="*/ 947 w 1772"/>
                <a:gd name="T7" fmla="*/ 156 h 1218"/>
                <a:gd name="T8" fmla="*/ 779 w 1772"/>
                <a:gd name="T9" fmla="*/ 207 h 1218"/>
                <a:gd name="T10" fmla="*/ 503 w 1772"/>
                <a:gd name="T11" fmla="*/ 327 h 1218"/>
                <a:gd name="T12" fmla="*/ 260 w 1772"/>
                <a:gd name="T13" fmla="*/ 489 h 1218"/>
                <a:gd name="T14" fmla="*/ 110 w 1772"/>
                <a:gd name="T15" fmla="*/ 687 h 1218"/>
                <a:gd name="T16" fmla="*/ 50 w 1772"/>
                <a:gd name="T17" fmla="*/ 867 h 1218"/>
                <a:gd name="T18" fmla="*/ 29 w 1772"/>
                <a:gd name="T19" fmla="*/ 974 h 1218"/>
                <a:gd name="T20" fmla="*/ 17 w 1772"/>
                <a:gd name="T21" fmla="*/ 1052 h 1218"/>
                <a:gd name="T22" fmla="*/ 1 w 1772"/>
                <a:gd name="T23" fmla="*/ 1208 h 1218"/>
                <a:gd name="T24" fmla="*/ 9 w 1772"/>
                <a:gd name="T25" fmla="*/ 1113 h 12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72"/>
                <a:gd name="T40" fmla="*/ 0 h 1218"/>
                <a:gd name="T41" fmla="*/ 1772 w 1772"/>
                <a:gd name="T42" fmla="*/ 1218 h 12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72" h="1218">
                  <a:moveTo>
                    <a:pt x="1772" y="0"/>
                  </a:moveTo>
                  <a:cubicBezTo>
                    <a:pt x="1717" y="8"/>
                    <a:pt x="1519" y="37"/>
                    <a:pt x="1442" y="48"/>
                  </a:cubicBezTo>
                  <a:cubicBezTo>
                    <a:pt x="1365" y="59"/>
                    <a:pt x="1389" y="48"/>
                    <a:pt x="1307" y="66"/>
                  </a:cubicBezTo>
                  <a:cubicBezTo>
                    <a:pt x="1225" y="84"/>
                    <a:pt x="1035" y="132"/>
                    <a:pt x="947" y="156"/>
                  </a:cubicBezTo>
                  <a:cubicBezTo>
                    <a:pt x="859" y="180"/>
                    <a:pt x="853" y="179"/>
                    <a:pt x="779" y="207"/>
                  </a:cubicBezTo>
                  <a:cubicBezTo>
                    <a:pt x="705" y="235"/>
                    <a:pt x="589" y="280"/>
                    <a:pt x="503" y="327"/>
                  </a:cubicBezTo>
                  <a:cubicBezTo>
                    <a:pt x="417" y="374"/>
                    <a:pt x="325" y="429"/>
                    <a:pt x="260" y="489"/>
                  </a:cubicBezTo>
                  <a:cubicBezTo>
                    <a:pt x="195" y="549"/>
                    <a:pt x="145" y="624"/>
                    <a:pt x="110" y="687"/>
                  </a:cubicBezTo>
                  <a:cubicBezTo>
                    <a:pt x="75" y="750"/>
                    <a:pt x="63" y="819"/>
                    <a:pt x="50" y="867"/>
                  </a:cubicBezTo>
                  <a:cubicBezTo>
                    <a:pt x="37" y="915"/>
                    <a:pt x="34" y="943"/>
                    <a:pt x="29" y="974"/>
                  </a:cubicBezTo>
                  <a:cubicBezTo>
                    <a:pt x="24" y="1005"/>
                    <a:pt x="22" y="1013"/>
                    <a:pt x="17" y="1052"/>
                  </a:cubicBezTo>
                  <a:cubicBezTo>
                    <a:pt x="12" y="1091"/>
                    <a:pt x="2" y="1199"/>
                    <a:pt x="1" y="1208"/>
                  </a:cubicBezTo>
                  <a:cubicBezTo>
                    <a:pt x="0" y="1218"/>
                    <a:pt x="7" y="1132"/>
                    <a:pt x="9" y="1113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76" name="Text Box 7"/>
            <p:cNvSpPr txBox="1">
              <a:spLocks noChangeArrowheads="1"/>
            </p:cNvSpPr>
            <p:nvPr/>
          </p:nvSpPr>
          <p:spPr bwMode="auto">
            <a:xfrm>
              <a:off x="2149" y="2051"/>
              <a:ext cx="17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200">
                  <a:solidFill>
                    <a:srgbClr val="800000"/>
                  </a:solidFill>
                  <a:latin typeface="Comic Sans MS" charset="0"/>
                  <a:sym typeface="Symbol" charset="0"/>
                </a:rPr>
                <a:t></a:t>
              </a:r>
              <a:endParaRPr lang="it-IT" sz="1200">
                <a:latin typeface="Comic Sans MS" charset="0"/>
              </a:endParaRPr>
            </a:p>
          </p:txBody>
        </p:sp>
        <p:sp>
          <p:nvSpPr>
            <p:cNvPr id="77877" name="Freeform 8"/>
            <p:cNvSpPr>
              <a:spLocks/>
            </p:cNvSpPr>
            <p:nvPr/>
          </p:nvSpPr>
          <p:spPr bwMode="auto">
            <a:xfrm>
              <a:off x="2492" y="1947"/>
              <a:ext cx="188" cy="1"/>
            </a:xfrm>
            <a:custGeom>
              <a:avLst/>
              <a:gdLst>
                <a:gd name="T0" fmla="*/ 0 w 324"/>
                <a:gd name="T1" fmla="*/ 0 h 1"/>
                <a:gd name="T2" fmla="*/ 1 w 324"/>
                <a:gd name="T3" fmla="*/ 0 h 1"/>
                <a:gd name="T4" fmla="*/ 0 60000 65536"/>
                <a:gd name="T5" fmla="*/ 0 60000 65536"/>
                <a:gd name="T6" fmla="*/ 0 w 324"/>
                <a:gd name="T7" fmla="*/ 0 h 1"/>
                <a:gd name="T8" fmla="*/ 324 w 32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4" h="1">
                  <a:moveTo>
                    <a:pt x="0" y="0"/>
                  </a:moveTo>
                  <a:lnTo>
                    <a:pt x="324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78" name="Text Box 9"/>
            <p:cNvSpPr txBox="1">
              <a:spLocks noChangeArrowheads="1"/>
            </p:cNvSpPr>
            <p:nvPr/>
          </p:nvSpPr>
          <p:spPr bwMode="auto">
            <a:xfrm>
              <a:off x="1444" y="1854"/>
              <a:ext cx="106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200">
                  <a:latin typeface="Comic Sans MS" charset="0"/>
                </a:rPr>
                <a:t>direct measurements</a:t>
              </a:r>
            </a:p>
          </p:txBody>
        </p:sp>
        <p:sp>
          <p:nvSpPr>
            <p:cNvPr id="77879" name="Line 10"/>
            <p:cNvSpPr>
              <a:spLocks noChangeShapeType="1"/>
            </p:cNvSpPr>
            <p:nvPr/>
          </p:nvSpPr>
          <p:spPr bwMode="auto">
            <a:xfrm flipH="1">
              <a:off x="1228" y="1947"/>
              <a:ext cx="2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80" name="Text Box 11"/>
            <p:cNvSpPr txBox="1">
              <a:spLocks noChangeArrowheads="1"/>
            </p:cNvSpPr>
            <p:nvPr/>
          </p:nvSpPr>
          <p:spPr bwMode="auto">
            <a:xfrm>
              <a:off x="661" y="2207"/>
              <a:ext cx="21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200">
                  <a:solidFill>
                    <a:srgbClr val="003300"/>
                  </a:solidFill>
                  <a:latin typeface="Comic Sans MS" charset="0"/>
                </a:rPr>
                <a:t>E</a:t>
              </a:r>
              <a:r>
                <a:rPr lang="it-IT" sz="1200" baseline="-25000">
                  <a:solidFill>
                    <a:srgbClr val="003300"/>
                  </a:solidFill>
                  <a:latin typeface="Comic Sans MS" charset="0"/>
                </a:rPr>
                <a:t>0</a:t>
              </a:r>
              <a:endParaRPr lang="it-IT" sz="1200">
                <a:latin typeface="Comic Sans MS" charset="0"/>
              </a:endParaRPr>
            </a:p>
          </p:txBody>
        </p:sp>
        <p:sp>
          <p:nvSpPr>
            <p:cNvPr id="77881" name="Text Box 12"/>
            <p:cNvSpPr txBox="1">
              <a:spLocks noChangeArrowheads="1"/>
            </p:cNvSpPr>
            <p:nvPr/>
          </p:nvSpPr>
          <p:spPr bwMode="auto">
            <a:xfrm>
              <a:off x="2149" y="2207"/>
              <a:ext cx="29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200">
                  <a:solidFill>
                    <a:srgbClr val="800000"/>
                  </a:solidFill>
                  <a:latin typeface="Comic Sans MS" charset="0"/>
                </a:rPr>
                <a:t>E</a:t>
              </a:r>
              <a:r>
                <a:rPr lang="it-IT" sz="1200" baseline="-25000">
                  <a:solidFill>
                    <a:srgbClr val="800000"/>
                  </a:solidFill>
                  <a:latin typeface="Comic Sans MS" charset="0"/>
                </a:rPr>
                <a:t>coul</a:t>
              </a:r>
              <a:endParaRPr lang="it-IT" sz="1200">
                <a:latin typeface="Comic Sans MS" charset="0"/>
              </a:endParaRPr>
            </a:p>
          </p:txBody>
        </p:sp>
        <p:sp>
          <p:nvSpPr>
            <p:cNvPr id="77882" name="Line 13"/>
            <p:cNvSpPr>
              <a:spLocks noChangeShapeType="1"/>
            </p:cNvSpPr>
            <p:nvPr/>
          </p:nvSpPr>
          <p:spPr bwMode="auto">
            <a:xfrm>
              <a:off x="565" y="2207"/>
              <a:ext cx="21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83" name="Line 14"/>
            <p:cNvSpPr>
              <a:spLocks noChangeShapeType="1"/>
            </p:cNvSpPr>
            <p:nvPr/>
          </p:nvSpPr>
          <p:spPr bwMode="auto">
            <a:xfrm flipV="1">
              <a:off x="565" y="519"/>
              <a:ext cx="0" cy="17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84" name="Text Box 15"/>
            <p:cNvSpPr txBox="1">
              <a:spLocks noChangeArrowheads="1"/>
            </p:cNvSpPr>
            <p:nvPr/>
          </p:nvSpPr>
          <p:spPr bwMode="auto">
            <a:xfrm>
              <a:off x="2051" y="2397"/>
              <a:ext cx="511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solidFill>
                    <a:srgbClr val="800000"/>
                  </a:solidFill>
                  <a:latin typeface="Comic Sans MS" charset="0"/>
                </a:rPr>
                <a:t>Coulomb </a:t>
              </a:r>
            </a:p>
            <a:p>
              <a:r>
                <a:rPr lang="en-US" sz="1200">
                  <a:solidFill>
                    <a:srgbClr val="800000"/>
                  </a:solidFill>
                  <a:latin typeface="Comic Sans MS" charset="0"/>
                </a:rPr>
                <a:t>barrier</a:t>
              </a:r>
            </a:p>
          </p:txBody>
        </p:sp>
        <p:sp>
          <p:nvSpPr>
            <p:cNvPr id="77885" name="Text Box 16"/>
            <p:cNvSpPr txBox="1">
              <a:spLocks noChangeArrowheads="1"/>
            </p:cNvSpPr>
            <p:nvPr/>
          </p:nvSpPr>
          <p:spPr bwMode="auto">
            <a:xfrm>
              <a:off x="216" y="576"/>
              <a:ext cx="336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Comic Sans MS" charset="0"/>
                  <a:sym typeface="Symbol" charset="0"/>
                </a:rPr>
                <a:t>(E)</a:t>
              </a:r>
              <a:endParaRPr lang="en-US" sz="1400">
                <a:latin typeface="Comic Sans MS" charset="0"/>
              </a:endParaRPr>
            </a:p>
          </p:txBody>
        </p:sp>
        <p:sp>
          <p:nvSpPr>
            <p:cNvPr id="77886" name="Line 17"/>
            <p:cNvSpPr>
              <a:spLocks noChangeShapeType="1"/>
            </p:cNvSpPr>
            <p:nvPr/>
          </p:nvSpPr>
          <p:spPr bwMode="auto">
            <a:xfrm>
              <a:off x="1333" y="1278"/>
              <a:ext cx="48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87" name="Text Box 18"/>
            <p:cNvSpPr txBox="1">
              <a:spLocks noChangeArrowheads="1"/>
            </p:cNvSpPr>
            <p:nvPr/>
          </p:nvSpPr>
          <p:spPr bwMode="auto">
            <a:xfrm>
              <a:off x="1381" y="1389"/>
              <a:ext cx="69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latin typeface="Comic Sans MS" charset="0"/>
                </a:rPr>
                <a:t>non-resonant</a:t>
              </a:r>
              <a:endParaRPr lang="en-US" sz="1200">
                <a:latin typeface="Comic Sans MS" charset="0"/>
              </a:endParaRPr>
            </a:p>
          </p:txBody>
        </p:sp>
        <p:sp>
          <p:nvSpPr>
            <p:cNvPr id="77888" name="Line 19"/>
            <p:cNvSpPr>
              <a:spLocks noChangeShapeType="1"/>
            </p:cNvSpPr>
            <p:nvPr/>
          </p:nvSpPr>
          <p:spPr bwMode="auto">
            <a:xfrm flipH="1">
              <a:off x="1189" y="750"/>
              <a:ext cx="144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89" name="Text Box 20"/>
            <p:cNvSpPr txBox="1">
              <a:spLocks noChangeArrowheads="1"/>
            </p:cNvSpPr>
            <p:nvPr/>
          </p:nvSpPr>
          <p:spPr bwMode="auto">
            <a:xfrm>
              <a:off x="1346" y="625"/>
              <a:ext cx="563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>
                  <a:latin typeface="Comic Sans MS" charset="0"/>
                </a:rPr>
                <a:t>resonance</a:t>
              </a:r>
              <a:endParaRPr lang="en-US" sz="1200">
                <a:latin typeface="Comic Sans MS" charset="0"/>
              </a:endParaRPr>
            </a:p>
          </p:txBody>
        </p:sp>
        <p:sp>
          <p:nvSpPr>
            <p:cNvPr id="77890" name="Line 21"/>
            <p:cNvSpPr>
              <a:spLocks noChangeShapeType="1"/>
            </p:cNvSpPr>
            <p:nvPr/>
          </p:nvSpPr>
          <p:spPr bwMode="auto">
            <a:xfrm>
              <a:off x="1212" y="1838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91" name="AutoShape 22"/>
            <p:cNvSpPr>
              <a:spLocks/>
            </p:cNvSpPr>
            <p:nvPr/>
          </p:nvSpPr>
          <p:spPr bwMode="auto">
            <a:xfrm rot="-5400000">
              <a:off x="828" y="2053"/>
              <a:ext cx="96" cy="672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92" name="Text Box 23"/>
            <p:cNvSpPr txBox="1">
              <a:spLocks noChangeArrowheads="1"/>
            </p:cNvSpPr>
            <p:nvPr/>
          </p:nvSpPr>
          <p:spPr bwMode="auto">
            <a:xfrm>
              <a:off x="528" y="2416"/>
              <a:ext cx="743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200">
                  <a:solidFill>
                    <a:srgbClr val="800000"/>
                  </a:solidFill>
                  <a:latin typeface="Comic Sans MS" charset="0"/>
                </a:rPr>
                <a:t>extrapolation </a:t>
              </a:r>
            </a:p>
            <a:p>
              <a:pPr algn="ctr" eaLnBrk="1" hangingPunct="1"/>
              <a:r>
                <a:rPr lang="en-GB" sz="1200">
                  <a:solidFill>
                    <a:srgbClr val="800000"/>
                  </a:solidFill>
                  <a:latin typeface="Comic Sans MS" charset="0"/>
                </a:rPr>
                <a:t>needed !</a:t>
              </a:r>
              <a:endParaRPr lang="en-US" sz="1200">
                <a:solidFill>
                  <a:srgbClr val="800000"/>
                </a:solidFill>
                <a:latin typeface="Comic Sans MS" charset="0"/>
              </a:endParaRPr>
            </a:p>
          </p:txBody>
        </p:sp>
      </p:grpSp>
      <p:sp>
        <p:nvSpPr>
          <p:cNvPr id="341017" name="Text Box 25"/>
          <p:cNvSpPr txBox="1">
            <a:spLocks noChangeArrowheads="1"/>
          </p:cNvSpPr>
          <p:nvPr/>
        </p:nvSpPr>
        <p:spPr bwMode="auto">
          <a:xfrm>
            <a:off x="1403350" y="2492375"/>
            <a:ext cx="15001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336699"/>
                </a:solidFill>
                <a:latin typeface="+mn-lt"/>
              </a:rPr>
              <a:t>CROSS SECTION</a:t>
            </a:r>
          </a:p>
        </p:txBody>
      </p:sp>
      <p:sp>
        <p:nvSpPr>
          <p:cNvPr id="77829" name="Text Box 26"/>
          <p:cNvSpPr txBox="1">
            <a:spLocks noChangeArrowheads="1"/>
          </p:cNvSpPr>
          <p:nvPr/>
        </p:nvSpPr>
        <p:spPr bwMode="auto">
          <a:xfrm>
            <a:off x="291283" y="404813"/>
            <a:ext cx="856778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GB" sz="1800" u="sng" dirty="0">
                <a:solidFill>
                  <a:srgbClr val="800000"/>
                </a:solidFill>
                <a:latin typeface="+mn-lt"/>
              </a:rPr>
              <a:t>Gamow peak:</a:t>
            </a:r>
            <a:r>
              <a:rPr lang="en-GB" sz="1800" dirty="0">
                <a:latin typeface="+mn-lt"/>
              </a:rPr>
              <a:t>  energy window where information on nuclear processes must be obtained</a:t>
            </a:r>
          </a:p>
        </p:txBody>
      </p:sp>
      <p:sp>
        <p:nvSpPr>
          <p:cNvPr id="341019" name="Text Box 27"/>
          <p:cNvSpPr txBox="1">
            <a:spLocks noChangeArrowheads="1"/>
          </p:cNvSpPr>
          <p:nvPr/>
        </p:nvSpPr>
        <p:spPr bwMode="auto">
          <a:xfrm>
            <a:off x="457200" y="1252538"/>
            <a:ext cx="17586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800000"/>
                </a:solidFill>
                <a:latin typeface="Comic Sans MS" charset="0"/>
              </a:rPr>
              <a:t>kT</a:t>
            </a:r>
            <a:r>
              <a:rPr lang="en-US" sz="1800" dirty="0">
                <a:latin typeface="Comic Sans MS" charset="0"/>
              </a:rPr>
              <a:t> &lt;&lt; </a:t>
            </a:r>
            <a:r>
              <a:rPr lang="en-US" sz="1800" dirty="0">
                <a:solidFill>
                  <a:srgbClr val="006600"/>
                </a:solidFill>
                <a:latin typeface="Comic Sans MS" charset="0"/>
              </a:rPr>
              <a:t>E</a:t>
            </a:r>
            <a:r>
              <a:rPr lang="en-US" sz="1800" baseline="-25000" dirty="0">
                <a:solidFill>
                  <a:srgbClr val="006600"/>
                </a:solidFill>
                <a:latin typeface="Comic Sans MS" charset="0"/>
              </a:rPr>
              <a:t>0</a:t>
            </a:r>
            <a:r>
              <a:rPr lang="en-US" sz="1800" dirty="0">
                <a:latin typeface="Comic Sans MS" charset="0"/>
              </a:rPr>
              <a:t> &lt;&lt; </a:t>
            </a:r>
            <a:r>
              <a:rPr lang="en-US" sz="1800" dirty="0" err="1">
                <a:solidFill>
                  <a:srgbClr val="336699"/>
                </a:solidFill>
                <a:latin typeface="Comic Sans MS" charset="0"/>
              </a:rPr>
              <a:t>E</a:t>
            </a:r>
            <a:r>
              <a:rPr lang="en-US" sz="1800" baseline="-25000" dirty="0" err="1">
                <a:solidFill>
                  <a:srgbClr val="336699"/>
                </a:solidFill>
                <a:latin typeface="Comic Sans MS" charset="0"/>
              </a:rPr>
              <a:t>coul</a:t>
            </a:r>
            <a:endParaRPr lang="en-US" sz="1800" dirty="0">
              <a:solidFill>
                <a:srgbClr val="336699"/>
              </a:solidFill>
              <a:latin typeface="Comic Sans MS" charset="0"/>
            </a:endParaRPr>
          </a:p>
        </p:txBody>
      </p:sp>
      <p:sp>
        <p:nvSpPr>
          <p:cNvPr id="341020" name="Text Box 28"/>
          <p:cNvSpPr txBox="1">
            <a:spLocks noChangeArrowheads="1"/>
          </p:cNvSpPr>
          <p:nvPr/>
        </p:nvSpPr>
        <p:spPr bwMode="auto">
          <a:xfrm>
            <a:off x="2589213" y="1252538"/>
            <a:ext cx="2530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800000"/>
                </a:solidFill>
                <a:latin typeface="+mn-lt"/>
              </a:rPr>
              <a:t>10</a:t>
            </a:r>
            <a:r>
              <a:rPr lang="en-US" sz="1800" baseline="30000" dirty="0">
                <a:solidFill>
                  <a:srgbClr val="800000"/>
                </a:solidFill>
                <a:latin typeface="+mn-lt"/>
              </a:rPr>
              <a:t>-18</a:t>
            </a:r>
            <a:r>
              <a:rPr lang="en-US" sz="1800" dirty="0">
                <a:solidFill>
                  <a:srgbClr val="800000"/>
                </a:solidFill>
                <a:latin typeface="+mn-lt"/>
              </a:rPr>
              <a:t> barn &lt; </a:t>
            </a:r>
            <a:r>
              <a:rPr lang="en-US" sz="1800" b="1" dirty="0">
                <a:solidFill>
                  <a:srgbClr val="800000"/>
                </a:solidFill>
                <a:latin typeface="+mn-lt"/>
                <a:sym typeface="Symbol" charset="0"/>
              </a:rPr>
              <a:t></a:t>
            </a:r>
            <a:r>
              <a:rPr lang="en-US" sz="1800" dirty="0">
                <a:solidFill>
                  <a:srgbClr val="800000"/>
                </a:solidFill>
                <a:latin typeface="+mn-lt"/>
                <a:sym typeface="Symbol" charset="0"/>
              </a:rPr>
              <a:t> &lt; 10</a:t>
            </a:r>
            <a:r>
              <a:rPr lang="en-US" sz="1800" baseline="30000" dirty="0">
                <a:solidFill>
                  <a:srgbClr val="800000"/>
                </a:solidFill>
                <a:latin typeface="+mn-lt"/>
                <a:sym typeface="Symbol" charset="0"/>
              </a:rPr>
              <a:t>-9</a:t>
            </a:r>
            <a:r>
              <a:rPr lang="en-US" sz="1800" dirty="0">
                <a:solidFill>
                  <a:srgbClr val="800000"/>
                </a:solidFill>
                <a:latin typeface="+mn-lt"/>
                <a:sym typeface="Symbol" charset="0"/>
              </a:rPr>
              <a:t> barn</a:t>
            </a:r>
            <a:endParaRPr lang="en-US" sz="18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41021" name="AutoShape 29"/>
          <p:cNvSpPr>
            <a:spLocks noChangeArrowheads="1"/>
          </p:cNvSpPr>
          <p:nvPr/>
        </p:nvSpPr>
        <p:spPr bwMode="auto">
          <a:xfrm>
            <a:off x="2114550" y="1360488"/>
            <a:ext cx="360363" cy="127000"/>
          </a:xfrm>
          <a:prstGeom prst="notchedRightArrow">
            <a:avLst>
              <a:gd name="adj1" fmla="val 49528"/>
              <a:gd name="adj2" fmla="val 133428"/>
            </a:avLst>
          </a:prstGeom>
          <a:solidFill>
            <a:srgbClr val="336699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solidFill>
                <a:srgbClr val="336699"/>
              </a:solidFill>
              <a:latin typeface="Comic Sans MS" charset="0"/>
            </a:endParaRPr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4284663" y="836613"/>
            <a:ext cx="647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u="sng">
                <a:solidFill>
                  <a:srgbClr val="800000"/>
                </a:solidFill>
                <a:latin typeface="Comic Sans MS" charset="0"/>
              </a:rPr>
              <a:t>BUT</a:t>
            </a:r>
          </a:p>
        </p:txBody>
      </p:sp>
      <p:sp>
        <p:nvSpPr>
          <p:cNvPr id="341023" name="Text Box 31"/>
          <p:cNvSpPr txBox="1">
            <a:spLocks noChangeArrowheads="1"/>
          </p:cNvSpPr>
          <p:nvPr/>
        </p:nvSpPr>
        <p:spPr bwMode="auto">
          <a:xfrm>
            <a:off x="457200" y="1828800"/>
            <a:ext cx="8467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u="sng" dirty="0">
                <a:solidFill>
                  <a:srgbClr val="800000"/>
                </a:solidFill>
                <a:latin typeface="+mn-lt"/>
              </a:rPr>
              <a:t>Procedure:</a:t>
            </a:r>
            <a:r>
              <a:rPr lang="en-GB" sz="1800" dirty="0">
                <a:latin typeface="+mn-lt"/>
              </a:rPr>
              <a:t>  measure </a:t>
            </a:r>
            <a:r>
              <a:rPr lang="en-GB" sz="1800" dirty="0">
                <a:latin typeface="+mn-lt"/>
                <a:sym typeface="Symbol" charset="0"/>
              </a:rPr>
              <a:t></a:t>
            </a:r>
            <a:r>
              <a:rPr lang="en-GB" sz="1800" dirty="0">
                <a:latin typeface="+mn-lt"/>
              </a:rPr>
              <a:t>(E) over as wide a range as possible, then </a:t>
            </a:r>
            <a:r>
              <a:rPr lang="en-GB" sz="1800" u="sng" dirty="0">
                <a:solidFill>
                  <a:srgbClr val="800000"/>
                </a:solidFill>
                <a:latin typeface="+mn-lt"/>
              </a:rPr>
              <a:t>extrapolate</a:t>
            </a:r>
            <a:r>
              <a:rPr lang="en-GB" sz="1800" dirty="0">
                <a:latin typeface="+mn-lt"/>
              </a:rPr>
              <a:t> down to E</a:t>
            </a:r>
            <a:r>
              <a:rPr lang="en-GB" sz="1800" baseline="-25000" dirty="0">
                <a:latin typeface="+mn-lt"/>
              </a:rPr>
              <a:t>0</a:t>
            </a:r>
            <a:r>
              <a:rPr lang="en-GB" sz="1800" dirty="0">
                <a:latin typeface="+mn-lt"/>
              </a:rPr>
              <a:t>!</a:t>
            </a:r>
          </a:p>
        </p:txBody>
      </p:sp>
      <p:sp>
        <p:nvSpPr>
          <p:cNvPr id="341024" name="Text Box 32"/>
          <p:cNvSpPr txBox="1">
            <a:spLocks noChangeArrowheads="1"/>
          </p:cNvSpPr>
          <p:nvPr/>
        </p:nvSpPr>
        <p:spPr bwMode="auto">
          <a:xfrm>
            <a:off x="5718175" y="1252538"/>
            <a:ext cx="30700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+mn-lt"/>
              </a:rPr>
              <a:t>Major experimental difficulties</a:t>
            </a:r>
          </a:p>
        </p:txBody>
      </p:sp>
      <p:sp>
        <p:nvSpPr>
          <p:cNvPr id="341025" name="AutoShape 33"/>
          <p:cNvSpPr>
            <a:spLocks noChangeArrowheads="1"/>
          </p:cNvSpPr>
          <p:nvPr/>
        </p:nvSpPr>
        <p:spPr bwMode="auto">
          <a:xfrm rot="10800000" flipH="1">
            <a:off x="5218113" y="1379538"/>
            <a:ext cx="342900" cy="144462"/>
          </a:xfrm>
          <a:prstGeom prst="notchedRightArrow">
            <a:avLst>
              <a:gd name="adj1" fmla="val 49528"/>
              <a:gd name="adj2" fmla="val 111616"/>
            </a:avLst>
          </a:prstGeom>
          <a:solidFill>
            <a:srgbClr val="336699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600">
              <a:solidFill>
                <a:srgbClr val="336699"/>
              </a:solidFill>
              <a:latin typeface="Comic Sans MS" charset="0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5857875" y="3967163"/>
            <a:ext cx="512763" cy="1916112"/>
            <a:chOff x="3690" y="2499"/>
            <a:chExt cx="323" cy="1207"/>
          </a:xfrm>
        </p:grpSpPr>
        <p:sp>
          <p:nvSpPr>
            <p:cNvPr id="77870" name="Text Box 35"/>
            <p:cNvSpPr txBox="1">
              <a:spLocks noChangeArrowheads="1"/>
            </p:cNvSpPr>
            <p:nvPr/>
          </p:nvSpPr>
          <p:spPr bwMode="auto">
            <a:xfrm>
              <a:off x="3786" y="3514"/>
              <a:ext cx="2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000066"/>
                  </a:solidFill>
                  <a:latin typeface="Comic Sans MS" charset="0"/>
                </a:rPr>
                <a:t>E</a:t>
              </a:r>
              <a:r>
                <a:rPr lang="en-US" sz="1400" baseline="-25000">
                  <a:solidFill>
                    <a:srgbClr val="000066"/>
                  </a:solidFill>
                  <a:latin typeface="Comic Sans MS" charset="0"/>
                </a:rPr>
                <a:t>r</a:t>
              </a:r>
              <a:endParaRPr lang="en-US" sz="1400">
                <a:solidFill>
                  <a:srgbClr val="000066"/>
                </a:solidFill>
                <a:latin typeface="Comic Sans MS" charset="0"/>
              </a:endParaRPr>
            </a:p>
          </p:txBody>
        </p:sp>
        <p:sp>
          <p:nvSpPr>
            <p:cNvPr id="77871" name="Freeform 36"/>
            <p:cNvSpPr>
              <a:spLocks/>
            </p:cNvSpPr>
            <p:nvPr/>
          </p:nvSpPr>
          <p:spPr bwMode="auto">
            <a:xfrm>
              <a:off x="3690" y="2499"/>
              <a:ext cx="323" cy="962"/>
            </a:xfrm>
            <a:custGeom>
              <a:avLst/>
              <a:gdLst>
                <a:gd name="T0" fmla="*/ 323 w 323"/>
                <a:gd name="T1" fmla="*/ 2507 h 888"/>
                <a:gd name="T2" fmla="*/ 255 w 323"/>
                <a:gd name="T3" fmla="*/ 2348 h 888"/>
                <a:gd name="T4" fmla="*/ 219 w 323"/>
                <a:gd name="T5" fmla="*/ 1507 h 888"/>
                <a:gd name="T6" fmla="*/ 195 w 323"/>
                <a:gd name="T7" fmla="*/ 660 h 888"/>
                <a:gd name="T8" fmla="*/ 167 w 323"/>
                <a:gd name="T9" fmla="*/ 1 h 888"/>
                <a:gd name="T10" fmla="*/ 155 w 323"/>
                <a:gd name="T11" fmla="*/ 667 h 888"/>
                <a:gd name="T12" fmla="*/ 135 w 323"/>
                <a:gd name="T13" fmla="*/ 1543 h 888"/>
                <a:gd name="T14" fmla="*/ 95 w 323"/>
                <a:gd name="T15" fmla="*/ 2348 h 888"/>
                <a:gd name="T16" fmla="*/ 0 w 323"/>
                <a:gd name="T17" fmla="*/ 2507 h 8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3"/>
                <a:gd name="T28" fmla="*/ 0 h 888"/>
                <a:gd name="T29" fmla="*/ 323 w 323"/>
                <a:gd name="T30" fmla="*/ 888 h 88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3" h="888">
                  <a:moveTo>
                    <a:pt x="323" y="885"/>
                  </a:moveTo>
                  <a:cubicBezTo>
                    <a:pt x="312" y="876"/>
                    <a:pt x="272" y="888"/>
                    <a:pt x="255" y="829"/>
                  </a:cubicBezTo>
                  <a:cubicBezTo>
                    <a:pt x="238" y="770"/>
                    <a:pt x="229" y="632"/>
                    <a:pt x="219" y="533"/>
                  </a:cubicBezTo>
                  <a:cubicBezTo>
                    <a:pt x="209" y="434"/>
                    <a:pt x="204" y="322"/>
                    <a:pt x="195" y="233"/>
                  </a:cubicBezTo>
                  <a:cubicBezTo>
                    <a:pt x="186" y="144"/>
                    <a:pt x="174" y="0"/>
                    <a:pt x="167" y="1"/>
                  </a:cubicBezTo>
                  <a:cubicBezTo>
                    <a:pt x="160" y="2"/>
                    <a:pt x="160" y="146"/>
                    <a:pt x="155" y="237"/>
                  </a:cubicBezTo>
                  <a:cubicBezTo>
                    <a:pt x="150" y="328"/>
                    <a:pt x="145" y="446"/>
                    <a:pt x="135" y="545"/>
                  </a:cubicBezTo>
                  <a:cubicBezTo>
                    <a:pt x="125" y="644"/>
                    <a:pt x="117" y="772"/>
                    <a:pt x="95" y="829"/>
                  </a:cubicBezTo>
                  <a:cubicBezTo>
                    <a:pt x="73" y="886"/>
                    <a:pt x="20" y="873"/>
                    <a:pt x="0" y="885"/>
                  </a:cubicBezTo>
                </a:path>
              </a:pathLst>
            </a:custGeom>
            <a:noFill/>
            <a:ln w="1587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406900" y="3916363"/>
            <a:ext cx="4052888" cy="2338387"/>
            <a:chOff x="2776" y="2467"/>
            <a:chExt cx="2553" cy="1473"/>
          </a:xfrm>
        </p:grpSpPr>
        <p:sp>
          <p:nvSpPr>
            <p:cNvPr id="77869" name="Text Box 38"/>
            <p:cNvSpPr txBox="1">
              <a:spLocks noChangeArrowheads="1"/>
            </p:cNvSpPr>
            <p:nvPr/>
          </p:nvSpPr>
          <p:spPr bwMode="auto">
            <a:xfrm>
              <a:off x="3477" y="3748"/>
              <a:ext cx="18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u="sng">
                  <a:solidFill>
                    <a:srgbClr val="800000"/>
                  </a:solidFill>
                  <a:latin typeface="Comic Sans MS" charset="0"/>
                </a:rPr>
                <a:t>DANGER OF EXTRAPOLATION !</a:t>
              </a:r>
            </a:p>
          </p:txBody>
        </p:sp>
        <p:graphicFrame>
          <p:nvGraphicFramePr>
            <p:cNvPr id="77826" name="Object 2"/>
            <p:cNvGraphicFramePr>
              <a:graphicFrameLocks noChangeAspect="1"/>
            </p:cNvGraphicFramePr>
            <p:nvPr/>
          </p:nvGraphicFramePr>
          <p:xfrm>
            <a:off x="2776" y="2467"/>
            <a:ext cx="195" cy="4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0" name="Clip" r:id="rId4" imgW="1857600" imgH="3995640" progId="MS_ClipArt_Gallery.2">
                    <p:embed/>
                  </p:oleObj>
                </mc:Choice>
                <mc:Fallback>
                  <p:oleObj name="Clip" r:id="rId4" imgW="1857600" imgH="39956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6" y="2467"/>
                          <a:ext cx="195" cy="4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4467225" y="2492375"/>
            <a:ext cx="4497388" cy="3390900"/>
            <a:chOff x="2814" y="1570"/>
            <a:chExt cx="2833" cy="2136"/>
          </a:xfrm>
        </p:grpSpPr>
        <p:sp>
          <p:nvSpPr>
            <p:cNvPr id="77853" name="Rectangle 41" descr="Diagonal dunkel nach oben"/>
            <p:cNvSpPr>
              <a:spLocks noChangeArrowheads="1"/>
            </p:cNvSpPr>
            <p:nvPr/>
          </p:nvSpPr>
          <p:spPr bwMode="auto">
            <a:xfrm>
              <a:off x="3373" y="2422"/>
              <a:ext cx="269" cy="1040"/>
            </a:xfrm>
            <a:prstGeom prst="rect">
              <a:avLst/>
            </a:prstGeom>
            <a:pattFill prst="ltUpDiag">
              <a:fgClr>
                <a:srgbClr val="00330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4" name="Line 42"/>
            <p:cNvSpPr>
              <a:spLocks noChangeShapeType="1"/>
            </p:cNvSpPr>
            <p:nvPr/>
          </p:nvSpPr>
          <p:spPr bwMode="auto">
            <a:xfrm flipV="1">
              <a:off x="3354" y="1850"/>
              <a:ext cx="0" cy="16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5" name="Line 43"/>
            <p:cNvSpPr>
              <a:spLocks noChangeShapeType="1"/>
            </p:cNvSpPr>
            <p:nvPr/>
          </p:nvSpPr>
          <p:spPr bwMode="auto">
            <a:xfrm>
              <a:off x="3354" y="3462"/>
              <a:ext cx="21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6" name="Freeform 44"/>
            <p:cNvSpPr>
              <a:spLocks/>
            </p:cNvSpPr>
            <p:nvPr/>
          </p:nvSpPr>
          <p:spPr bwMode="auto">
            <a:xfrm>
              <a:off x="4110" y="3233"/>
              <a:ext cx="1116" cy="95"/>
            </a:xfrm>
            <a:custGeom>
              <a:avLst/>
              <a:gdLst>
                <a:gd name="T0" fmla="*/ 0 w 1116"/>
                <a:gd name="T1" fmla="*/ 239 h 88"/>
                <a:gd name="T2" fmla="*/ 504 w 1116"/>
                <a:gd name="T3" fmla="*/ 152 h 88"/>
                <a:gd name="T4" fmla="*/ 1116 w 1116"/>
                <a:gd name="T5" fmla="*/ 0 h 88"/>
                <a:gd name="T6" fmla="*/ 0 60000 65536"/>
                <a:gd name="T7" fmla="*/ 0 60000 65536"/>
                <a:gd name="T8" fmla="*/ 0 60000 65536"/>
                <a:gd name="T9" fmla="*/ 0 w 1116"/>
                <a:gd name="T10" fmla="*/ 0 h 88"/>
                <a:gd name="T11" fmla="*/ 1116 w 1116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6" h="88">
                  <a:moveTo>
                    <a:pt x="0" y="88"/>
                  </a:moveTo>
                  <a:cubicBezTo>
                    <a:pt x="84" y="83"/>
                    <a:pt x="318" y="71"/>
                    <a:pt x="504" y="56"/>
                  </a:cubicBezTo>
                  <a:cubicBezTo>
                    <a:pt x="690" y="41"/>
                    <a:pt x="989" y="12"/>
                    <a:pt x="1116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7" name="Freeform 45"/>
            <p:cNvSpPr>
              <a:spLocks/>
            </p:cNvSpPr>
            <p:nvPr/>
          </p:nvSpPr>
          <p:spPr bwMode="auto">
            <a:xfrm>
              <a:off x="3358" y="3328"/>
              <a:ext cx="716" cy="20"/>
            </a:xfrm>
            <a:custGeom>
              <a:avLst/>
              <a:gdLst>
                <a:gd name="T0" fmla="*/ 716 w 716"/>
                <a:gd name="T1" fmla="*/ 0 h 19"/>
                <a:gd name="T2" fmla="*/ 360 w 716"/>
                <a:gd name="T3" fmla="*/ 29 h 19"/>
                <a:gd name="T4" fmla="*/ 0 w 716"/>
                <a:gd name="T5" fmla="*/ 29 h 19"/>
                <a:gd name="T6" fmla="*/ 0 60000 65536"/>
                <a:gd name="T7" fmla="*/ 0 60000 65536"/>
                <a:gd name="T8" fmla="*/ 0 60000 65536"/>
                <a:gd name="T9" fmla="*/ 0 w 716"/>
                <a:gd name="T10" fmla="*/ 0 h 19"/>
                <a:gd name="T11" fmla="*/ 716 w 71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16" h="19">
                  <a:moveTo>
                    <a:pt x="716" y="0"/>
                  </a:moveTo>
                  <a:cubicBezTo>
                    <a:pt x="657" y="2"/>
                    <a:pt x="479" y="13"/>
                    <a:pt x="360" y="16"/>
                  </a:cubicBezTo>
                  <a:cubicBezTo>
                    <a:pt x="241" y="19"/>
                    <a:pt x="75" y="16"/>
                    <a:pt x="0" y="16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8" name="Line 46"/>
            <p:cNvSpPr>
              <a:spLocks noChangeShapeType="1"/>
            </p:cNvSpPr>
            <p:nvPr/>
          </p:nvSpPr>
          <p:spPr bwMode="auto">
            <a:xfrm>
              <a:off x="3348" y="2214"/>
              <a:ext cx="67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9" name="Line 47"/>
            <p:cNvSpPr>
              <a:spLocks noChangeShapeType="1"/>
            </p:cNvSpPr>
            <p:nvPr/>
          </p:nvSpPr>
          <p:spPr bwMode="auto">
            <a:xfrm>
              <a:off x="4020" y="2214"/>
              <a:ext cx="124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0" name="Text Box 48"/>
            <p:cNvSpPr txBox="1">
              <a:spLocks noChangeArrowheads="1"/>
            </p:cNvSpPr>
            <p:nvPr/>
          </p:nvSpPr>
          <p:spPr bwMode="auto">
            <a:xfrm>
              <a:off x="4933" y="2926"/>
              <a:ext cx="71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>
                  <a:latin typeface="Comic Sans MS" charset="0"/>
                </a:rPr>
                <a:t>non resonant </a:t>
              </a:r>
            </a:p>
            <a:p>
              <a:pPr algn="ctr"/>
              <a:r>
                <a:rPr lang="en-US" sz="1200">
                  <a:latin typeface="Comic Sans MS" charset="0"/>
                </a:rPr>
                <a:t>process</a:t>
              </a:r>
            </a:p>
          </p:txBody>
        </p:sp>
        <p:sp>
          <p:nvSpPr>
            <p:cNvPr id="77861" name="Line 49"/>
            <p:cNvSpPr>
              <a:spLocks noChangeShapeType="1"/>
            </p:cNvSpPr>
            <p:nvPr/>
          </p:nvSpPr>
          <p:spPr bwMode="auto">
            <a:xfrm>
              <a:off x="4026" y="2110"/>
              <a:ext cx="0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2" name="Text Box 50"/>
            <p:cNvSpPr txBox="1">
              <a:spLocks noChangeArrowheads="1"/>
            </p:cNvSpPr>
            <p:nvPr/>
          </p:nvSpPr>
          <p:spPr bwMode="auto">
            <a:xfrm>
              <a:off x="4523" y="3529"/>
              <a:ext cx="10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latin typeface="Comic Sans MS" charset="0"/>
                </a:rPr>
                <a:t>interaction energy E</a:t>
              </a:r>
            </a:p>
          </p:txBody>
        </p:sp>
        <p:sp>
          <p:nvSpPr>
            <p:cNvPr id="77863" name="Text Box 51"/>
            <p:cNvSpPr txBox="1">
              <a:spLocks noChangeArrowheads="1"/>
            </p:cNvSpPr>
            <p:nvPr/>
          </p:nvSpPr>
          <p:spPr bwMode="auto">
            <a:xfrm>
              <a:off x="3354" y="1902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Comic Sans MS" charset="0"/>
                </a:rPr>
                <a:t>extrapolation</a:t>
              </a:r>
            </a:p>
          </p:txBody>
        </p:sp>
        <p:sp>
          <p:nvSpPr>
            <p:cNvPr id="77864" name="Text Box 52"/>
            <p:cNvSpPr txBox="1">
              <a:spLocks noChangeArrowheads="1"/>
            </p:cNvSpPr>
            <p:nvPr/>
          </p:nvSpPr>
          <p:spPr bwMode="auto">
            <a:xfrm>
              <a:off x="4122" y="2006"/>
              <a:ext cx="11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Comic Sans MS" charset="0"/>
                </a:rPr>
                <a:t>direct measurement</a:t>
              </a:r>
            </a:p>
          </p:txBody>
        </p:sp>
        <p:sp>
          <p:nvSpPr>
            <p:cNvPr id="77865" name="Text Box 53"/>
            <p:cNvSpPr txBox="1">
              <a:spLocks noChangeArrowheads="1"/>
            </p:cNvSpPr>
            <p:nvPr/>
          </p:nvSpPr>
          <p:spPr bwMode="auto">
            <a:xfrm>
              <a:off x="3258" y="3514"/>
              <a:ext cx="1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Comic Sans MS" charset="0"/>
                </a:rPr>
                <a:t>0</a:t>
              </a:r>
            </a:p>
          </p:txBody>
        </p:sp>
        <p:sp>
          <p:nvSpPr>
            <p:cNvPr id="77866" name="Text Box 54"/>
            <p:cNvSpPr txBox="1">
              <a:spLocks noChangeArrowheads="1"/>
            </p:cNvSpPr>
            <p:nvPr/>
          </p:nvSpPr>
          <p:spPr bwMode="auto">
            <a:xfrm>
              <a:off x="2911" y="1797"/>
              <a:ext cx="34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Comic Sans MS" charset="0"/>
                </a:rPr>
                <a:t>S(E)</a:t>
              </a:r>
            </a:p>
          </p:txBody>
        </p:sp>
        <p:sp>
          <p:nvSpPr>
            <p:cNvPr id="77867" name="Text Box 55"/>
            <p:cNvSpPr txBox="1">
              <a:spLocks noChangeArrowheads="1"/>
            </p:cNvSpPr>
            <p:nvPr/>
          </p:nvSpPr>
          <p:spPr bwMode="auto">
            <a:xfrm>
              <a:off x="2814" y="2035"/>
              <a:ext cx="4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it-IT" sz="1200">
                  <a:latin typeface="Comic Sans MS" charset="0"/>
                </a:rPr>
                <a:t>LINEAR</a:t>
              </a:r>
            </a:p>
            <a:p>
              <a:pPr algn="ctr"/>
              <a:r>
                <a:rPr lang="it-IT" sz="1200">
                  <a:latin typeface="Comic Sans MS" charset="0"/>
                </a:rPr>
                <a:t>SCALE </a:t>
              </a:r>
            </a:p>
          </p:txBody>
        </p:sp>
        <p:sp>
          <p:nvSpPr>
            <p:cNvPr id="77868" name="Text Box 56"/>
            <p:cNvSpPr txBox="1">
              <a:spLocks noChangeArrowheads="1"/>
            </p:cNvSpPr>
            <p:nvPr/>
          </p:nvSpPr>
          <p:spPr bwMode="auto">
            <a:xfrm>
              <a:off x="4014" y="1570"/>
              <a:ext cx="63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 dirty="0">
                  <a:solidFill>
                    <a:srgbClr val="336699"/>
                  </a:solidFill>
                  <a:latin typeface="+mn-lt"/>
                </a:rPr>
                <a:t>S-FACTOR</a:t>
              </a:r>
            </a:p>
          </p:txBody>
        </p:sp>
      </p:grp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4230688" y="3725863"/>
            <a:ext cx="2173287" cy="2157412"/>
            <a:chOff x="2665" y="2347"/>
            <a:chExt cx="1369" cy="1359"/>
          </a:xfrm>
        </p:grpSpPr>
        <p:sp>
          <p:nvSpPr>
            <p:cNvPr id="77848" name="Line 58"/>
            <p:cNvSpPr>
              <a:spLocks noChangeShapeType="1"/>
            </p:cNvSpPr>
            <p:nvPr/>
          </p:nvSpPr>
          <p:spPr bwMode="auto">
            <a:xfrm flipH="1">
              <a:off x="2880" y="3462"/>
              <a:ext cx="5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9" name="Text Box 59"/>
            <p:cNvSpPr txBox="1">
              <a:spLocks noChangeArrowheads="1"/>
            </p:cNvSpPr>
            <p:nvPr/>
          </p:nvSpPr>
          <p:spPr bwMode="auto">
            <a:xfrm>
              <a:off x="3057" y="3514"/>
              <a:ext cx="26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rgbClr val="336699"/>
                  </a:solidFill>
                  <a:latin typeface="Comic Sans MS" charset="0"/>
                </a:rPr>
                <a:t>-E</a:t>
              </a:r>
              <a:r>
                <a:rPr lang="en-US" sz="1400" baseline="-25000">
                  <a:solidFill>
                    <a:srgbClr val="336699"/>
                  </a:solidFill>
                  <a:latin typeface="Comic Sans MS" charset="0"/>
                </a:rPr>
                <a:t>r</a:t>
              </a:r>
              <a:endParaRPr lang="en-US" sz="1400">
                <a:solidFill>
                  <a:srgbClr val="336699"/>
                </a:solidFill>
                <a:latin typeface="Comic Sans MS" charset="0"/>
              </a:endParaRPr>
            </a:p>
          </p:txBody>
        </p:sp>
        <p:sp>
          <p:nvSpPr>
            <p:cNvPr id="77850" name="Text Box 60"/>
            <p:cNvSpPr txBox="1">
              <a:spLocks noChangeArrowheads="1"/>
            </p:cNvSpPr>
            <p:nvPr/>
          </p:nvSpPr>
          <p:spPr bwMode="auto">
            <a:xfrm>
              <a:off x="2665" y="3059"/>
              <a:ext cx="7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>
                  <a:solidFill>
                    <a:srgbClr val="336699"/>
                  </a:solidFill>
                  <a:latin typeface="Comic Sans MS" charset="0"/>
                </a:rPr>
                <a:t>sub-threshold </a:t>
              </a:r>
            </a:p>
            <a:p>
              <a:pPr algn="ctr"/>
              <a:r>
                <a:rPr lang="en-US" sz="1200">
                  <a:solidFill>
                    <a:srgbClr val="336699"/>
                  </a:solidFill>
                  <a:latin typeface="Comic Sans MS" charset="0"/>
                </a:rPr>
                <a:t>resonance</a:t>
              </a:r>
            </a:p>
          </p:txBody>
        </p:sp>
        <p:sp>
          <p:nvSpPr>
            <p:cNvPr id="77851" name="Freeform 61"/>
            <p:cNvSpPr>
              <a:spLocks/>
            </p:cNvSpPr>
            <p:nvPr/>
          </p:nvSpPr>
          <p:spPr bwMode="auto">
            <a:xfrm>
              <a:off x="3406" y="2899"/>
              <a:ext cx="628" cy="489"/>
            </a:xfrm>
            <a:custGeom>
              <a:avLst/>
              <a:gdLst>
                <a:gd name="T0" fmla="*/ 628 w 628"/>
                <a:gd name="T1" fmla="*/ 1256 h 452"/>
                <a:gd name="T2" fmla="*/ 308 w 628"/>
                <a:gd name="T3" fmla="*/ 966 h 452"/>
                <a:gd name="T4" fmla="*/ 108 w 628"/>
                <a:gd name="T5" fmla="*/ 545 h 452"/>
                <a:gd name="T6" fmla="*/ 0 w 628"/>
                <a:gd name="T7" fmla="*/ 0 h 4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8"/>
                <a:gd name="T13" fmla="*/ 0 h 452"/>
                <a:gd name="T14" fmla="*/ 628 w 628"/>
                <a:gd name="T15" fmla="*/ 452 h 4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8" h="452">
                  <a:moveTo>
                    <a:pt x="628" y="452"/>
                  </a:moveTo>
                  <a:cubicBezTo>
                    <a:pt x="575" y="435"/>
                    <a:pt x="395" y="391"/>
                    <a:pt x="308" y="348"/>
                  </a:cubicBezTo>
                  <a:cubicBezTo>
                    <a:pt x="221" y="305"/>
                    <a:pt x="159" y="254"/>
                    <a:pt x="108" y="196"/>
                  </a:cubicBezTo>
                  <a:cubicBezTo>
                    <a:pt x="57" y="138"/>
                    <a:pt x="22" y="41"/>
                    <a:pt x="0" y="0"/>
                  </a:cubicBezTo>
                </a:path>
              </a:pathLst>
            </a:custGeom>
            <a:noFill/>
            <a:ln w="15875">
              <a:solidFill>
                <a:srgbClr val="33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2" name="Freeform 62"/>
            <p:cNvSpPr>
              <a:spLocks/>
            </p:cNvSpPr>
            <p:nvPr/>
          </p:nvSpPr>
          <p:spPr bwMode="auto">
            <a:xfrm>
              <a:off x="3018" y="2347"/>
              <a:ext cx="384" cy="625"/>
            </a:xfrm>
            <a:custGeom>
              <a:avLst/>
              <a:gdLst>
                <a:gd name="T0" fmla="*/ 384 w 384"/>
                <a:gd name="T1" fmla="*/ 1416 h 577"/>
                <a:gd name="T2" fmla="*/ 292 w 384"/>
                <a:gd name="T3" fmla="*/ 758 h 577"/>
                <a:gd name="T4" fmla="*/ 248 w 384"/>
                <a:gd name="T5" fmla="*/ 383 h 577"/>
                <a:gd name="T6" fmla="*/ 196 w 384"/>
                <a:gd name="T7" fmla="*/ 1 h 577"/>
                <a:gd name="T8" fmla="*/ 156 w 384"/>
                <a:gd name="T9" fmla="*/ 400 h 577"/>
                <a:gd name="T10" fmla="*/ 124 w 384"/>
                <a:gd name="T11" fmla="*/ 750 h 577"/>
                <a:gd name="T12" fmla="*/ 64 w 384"/>
                <a:gd name="T13" fmla="*/ 1249 h 577"/>
                <a:gd name="T14" fmla="*/ 0 w 384"/>
                <a:gd name="T15" fmla="*/ 1632 h 5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4"/>
                <a:gd name="T25" fmla="*/ 0 h 577"/>
                <a:gd name="T26" fmla="*/ 384 w 384"/>
                <a:gd name="T27" fmla="*/ 577 h 57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4" h="577">
                  <a:moveTo>
                    <a:pt x="384" y="501"/>
                  </a:moveTo>
                  <a:cubicBezTo>
                    <a:pt x="369" y="462"/>
                    <a:pt x="315" y="330"/>
                    <a:pt x="292" y="269"/>
                  </a:cubicBezTo>
                  <a:cubicBezTo>
                    <a:pt x="269" y="208"/>
                    <a:pt x="264" y="182"/>
                    <a:pt x="248" y="137"/>
                  </a:cubicBezTo>
                  <a:cubicBezTo>
                    <a:pt x="232" y="92"/>
                    <a:pt x="211" y="0"/>
                    <a:pt x="196" y="1"/>
                  </a:cubicBezTo>
                  <a:cubicBezTo>
                    <a:pt x="181" y="2"/>
                    <a:pt x="168" y="97"/>
                    <a:pt x="156" y="141"/>
                  </a:cubicBezTo>
                  <a:cubicBezTo>
                    <a:pt x="144" y="185"/>
                    <a:pt x="139" y="215"/>
                    <a:pt x="124" y="265"/>
                  </a:cubicBezTo>
                  <a:cubicBezTo>
                    <a:pt x="109" y="315"/>
                    <a:pt x="85" y="389"/>
                    <a:pt x="64" y="441"/>
                  </a:cubicBezTo>
                  <a:cubicBezTo>
                    <a:pt x="43" y="493"/>
                    <a:pt x="13" y="549"/>
                    <a:pt x="0" y="577"/>
                  </a:cubicBezTo>
                </a:path>
              </a:pathLst>
            </a:custGeom>
            <a:noFill/>
            <a:ln w="15875">
              <a:solidFill>
                <a:srgbClr val="3366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5400675" y="3659188"/>
            <a:ext cx="3022600" cy="1458912"/>
            <a:chOff x="3402" y="2305"/>
            <a:chExt cx="1904" cy="919"/>
          </a:xfrm>
        </p:grpSpPr>
        <p:sp>
          <p:nvSpPr>
            <p:cNvPr id="77845" name="Text Box 64"/>
            <p:cNvSpPr txBox="1">
              <a:spLocks noChangeArrowheads="1"/>
            </p:cNvSpPr>
            <p:nvPr/>
          </p:nvSpPr>
          <p:spPr bwMode="auto">
            <a:xfrm>
              <a:off x="4383" y="2352"/>
              <a:ext cx="777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>
                  <a:solidFill>
                    <a:srgbClr val="FF9900"/>
                  </a:solidFill>
                  <a:latin typeface="Comic Sans MS" charset="0"/>
                </a:rPr>
                <a:t>low-energy tail</a:t>
              </a:r>
            </a:p>
            <a:p>
              <a:pPr algn="ctr"/>
              <a:r>
                <a:rPr lang="en-US" sz="1200">
                  <a:solidFill>
                    <a:srgbClr val="FF9900"/>
                  </a:solidFill>
                  <a:latin typeface="Comic Sans MS" charset="0"/>
                </a:rPr>
                <a:t>of broad </a:t>
              </a:r>
            </a:p>
            <a:p>
              <a:pPr algn="ctr"/>
              <a:r>
                <a:rPr lang="en-US" sz="1200">
                  <a:solidFill>
                    <a:srgbClr val="FF9900"/>
                  </a:solidFill>
                  <a:latin typeface="Comic Sans MS" charset="0"/>
                </a:rPr>
                <a:t>resonance</a:t>
              </a:r>
            </a:p>
          </p:txBody>
        </p:sp>
        <p:sp>
          <p:nvSpPr>
            <p:cNvPr id="77846" name="Freeform 65"/>
            <p:cNvSpPr>
              <a:spLocks/>
            </p:cNvSpPr>
            <p:nvPr/>
          </p:nvSpPr>
          <p:spPr bwMode="auto">
            <a:xfrm>
              <a:off x="4138" y="2305"/>
              <a:ext cx="1168" cy="819"/>
            </a:xfrm>
            <a:custGeom>
              <a:avLst/>
              <a:gdLst>
                <a:gd name="T0" fmla="*/ 0 w 1168"/>
                <a:gd name="T1" fmla="*/ 2140 h 756"/>
                <a:gd name="T2" fmla="*/ 364 w 1168"/>
                <a:gd name="T3" fmla="*/ 1962 h 756"/>
                <a:gd name="T4" fmla="*/ 656 w 1168"/>
                <a:gd name="T5" fmla="*/ 1664 h 756"/>
                <a:gd name="T6" fmla="*/ 949 w 1168"/>
                <a:gd name="T7" fmla="*/ 1034 h 756"/>
                <a:gd name="T8" fmla="*/ 1168 w 1168"/>
                <a:gd name="T9" fmla="*/ 0 h 7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8"/>
                <a:gd name="T16" fmla="*/ 0 h 756"/>
                <a:gd name="T17" fmla="*/ 1168 w 1168"/>
                <a:gd name="T18" fmla="*/ 756 h 7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8" h="756">
                  <a:moveTo>
                    <a:pt x="0" y="756"/>
                  </a:moveTo>
                  <a:cubicBezTo>
                    <a:pt x="61" y="745"/>
                    <a:pt x="255" y="720"/>
                    <a:pt x="364" y="692"/>
                  </a:cubicBezTo>
                  <a:cubicBezTo>
                    <a:pt x="473" y="664"/>
                    <a:pt x="559" y="642"/>
                    <a:pt x="656" y="588"/>
                  </a:cubicBezTo>
                  <a:cubicBezTo>
                    <a:pt x="753" y="534"/>
                    <a:pt x="864" y="463"/>
                    <a:pt x="949" y="365"/>
                  </a:cubicBezTo>
                  <a:cubicBezTo>
                    <a:pt x="1034" y="267"/>
                    <a:pt x="1123" y="76"/>
                    <a:pt x="1168" y="0"/>
                  </a:cubicBezTo>
                </a:path>
              </a:pathLst>
            </a:custGeom>
            <a:noFill/>
            <a:ln w="158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7" name="Freeform 66"/>
            <p:cNvSpPr>
              <a:spLocks/>
            </p:cNvSpPr>
            <p:nvPr/>
          </p:nvSpPr>
          <p:spPr bwMode="auto">
            <a:xfrm>
              <a:off x="3402" y="3133"/>
              <a:ext cx="700" cy="91"/>
            </a:xfrm>
            <a:custGeom>
              <a:avLst/>
              <a:gdLst>
                <a:gd name="T0" fmla="*/ 700 w 700"/>
                <a:gd name="T1" fmla="*/ 0 h 84"/>
                <a:gd name="T2" fmla="*/ 380 w 700"/>
                <a:gd name="T3" fmla="*/ 138 h 84"/>
                <a:gd name="T4" fmla="*/ 0 w 700"/>
                <a:gd name="T5" fmla="*/ 238 h 84"/>
                <a:gd name="T6" fmla="*/ 0 60000 65536"/>
                <a:gd name="T7" fmla="*/ 0 60000 65536"/>
                <a:gd name="T8" fmla="*/ 0 60000 65536"/>
                <a:gd name="T9" fmla="*/ 0 w 700"/>
                <a:gd name="T10" fmla="*/ 0 h 84"/>
                <a:gd name="T11" fmla="*/ 700 w 700"/>
                <a:gd name="T12" fmla="*/ 84 h 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0" h="84">
                  <a:moveTo>
                    <a:pt x="700" y="0"/>
                  </a:moveTo>
                  <a:cubicBezTo>
                    <a:pt x="647" y="7"/>
                    <a:pt x="497" y="34"/>
                    <a:pt x="380" y="48"/>
                  </a:cubicBezTo>
                  <a:cubicBezTo>
                    <a:pt x="263" y="62"/>
                    <a:pt x="79" y="77"/>
                    <a:pt x="0" y="84"/>
                  </a:cubicBezTo>
                </a:path>
              </a:pathLst>
            </a:custGeom>
            <a:noFill/>
            <a:ln w="15875">
              <a:solidFill>
                <a:srgbClr val="FF99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088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438650" y="1625600"/>
            <a:ext cx="49339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ext Box 41"/>
          <p:cNvSpPr txBox="1">
            <a:spLocks noChangeArrowheads="1"/>
          </p:cNvSpPr>
          <p:nvPr/>
        </p:nvSpPr>
        <p:spPr bwMode="auto">
          <a:xfrm>
            <a:off x="5987368" y="357832"/>
            <a:ext cx="27888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Red giant stars:</a:t>
            </a:r>
          </a:p>
          <a:p>
            <a:r>
              <a:rPr lang="en-US" sz="1600" dirty="0" err="1">
                <a:latin typeface="Calibri" pitchFamily="34" charset="0"/>
                <a:cs typeface="Calibri" pitchFamily="34" charset="0"/>
              </a:rPr>
              <a:t>H</a:t>
            </a:r>
            <a:r>
              <a:rPr lang="en-US" altLang="ja-JP" sz="1600" dirty="0" err="1">
                <a:latin typeface="Calibri" pitchFamily="34" charset="0"/>
                <a:cs typeface="Calibri" pitchFamily="34" charset="0"/>
                <a:sym typeface="Symbol" charset="2"/>
              </a:rPr>
              <a:t></a:t>
            </a:r>
            <a:r>
              <a:rPr lang="en-US" altLang="ja-JP" sz="1600" dirty="0" err="1">
                <a:latin typeface="Calibri" pitchFamily="34" charset="0"/>
                <a:cs typeface="Calibri" pitchFamily="34" charset="0"/>
              </a:rPr>
              <a:t>He</a:t>
            </a:r>
            <a:r>
              <a:rPr lang="en-US" altLang="ja-JP" sz="1600" dirty="0">
                <a:latin typeface="Calibri" pitchFamily="34" charset="0"/>
                <a:cs typeface="Calibri" pitchFamily="34" charset="0"/>
              </a:rPr>
              <a:t> via CNO cycles in </a:t>
            </a:r>
          </a:p>
          <a:p>
            <a:r>
              <a:rPr lang="en-US" altLang="ja-JP" sz="1600" dirty="0">
                <a:latin typeface="Calibri" pitchFamily="34" charset="0"/>
                <a:cs typeface="Calibri" pitchFamily="34" charset="0"/>
              </a:rPr>
              <a:t>H shell surrounding He core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5997712" y="1552457"/>
            <a:ext cx="21557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Horizontal branch stars:</a:t>
            </a:r>
          </a:p>
          <a:p>
            <a:r>
              <a:rPr lang="en-US" altLang="ja-JP" sz="1600" dirty="0" err="1">
                <a:latin typeface="Calibri" pitchFamily="34" charset="0"/>
                <a:cs typeface="Calibri" pitchFamily="34" charset="0"/>
              </a:rPr>
              <a:t>He</a:t>
            </a:r>
            <a:r>
              <a:rPr lang="en-US" altLang="ja-JP" sz="1600" dirty="0" err="1">
                <a:latin typeface="Calibri" pitchFamily="34" charset="0"/>
                <a:cs typeface="Calibri" pitchFamily="34" charset="0"/>
                <a:sym typeface="Symbol" charset="2"/>
              </a:rPr>
              <a:t></a:t>
            </a:r>
            <a:r>
              <a:rPr lang="en-US" altLang="ja-JP" sz="1600" dirty="0" err="1">
                <a:latin typeface="Calibri" pitchFamily="34" charset="0"/>
                <a:cs typeface="Calibri" pitchFamily="34" charset="0"/>
              </a:rPr>
              <a:t>C</a:t>
            </a:r>
            <a:r>
              <a:rPr lang="en-US" altLang="ja-JP" sz="1600" dirty="0">
                <a:latin typeface="Calibri" pitchFamily="34" charset="0"/>
                <a:cs typeface="Calibri" pitchFamily="34" charset="0"/>
              </a:rPr>
              <a:t>, O in core</a:t>
            </a:r>
          </a:p>
          <a:p>
            <a:r>
              <a:rPr lang="en-US" sz="1600" dirty="0" err="1">
                <a:latin typeface="Calibri" pitchFamily="34" charset="0"/>
                <a:cs typeface="Calibri" pitchFamily="34" charset="0"/>
              </a:rPr>
              <a:t>H</a:t>
            </a:r>
            <a:r>
              <a:rPr lang="en-US" altLang="ja-JP" sz="1600" dirty="0" err="1">
                <a:latin typeface="Calibri" pitchFamily="34" charset="0"/>
                <a:cs typeface="Calibri" pitchFamily="34" charset="0"/>
                <a:sym typeface="Symbol" charset="2"/>
              </a:rPr>
              <a:t></a:t>
            </a:r>
            <a:r>
              <a:rPr lang="en-US" altLang="ja-JP" sz="1600" dirty="0" err="1">
                <a:latin typeface="Calibri" pitchFamily="34" charset="0"/>
                <a:cs typeface="Calibri" pitchFamily="34" charset="0"/>
              </a:rPr>
              <a:t>He</a:t>
            </a:r>
            <a:r>
              <a:rPr lang="en-US" altLang="ja-JP" sz="1600" dirty="0">
                <a:latin typeface="Calibri" pitchFamily="34" charset="0"/>
                <a:cs typeface="Calibri" pitchFamily="34" charset="0"/>
              </a:rPr>
              <a:t> in shell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5986785" y="2821305"/>
            <a:ext cx="24757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Main sequence stars:</a:t>
            </a:r>
          </a:p>
          <a:p>
            <a:r>
              <a:rPr lang="en-US" sz="1600" dirty="0" err="1">
                <a:latin typeface="Calibri" pitchFamily="34" charset="0"/>
                <a:cs typeface="Calibri" pitchFamily="34" charset="0"/>
              </a:rPr>
              <a:t>H</a:t>
            </a:r>
            <a:r>
              <a:rPr lang="en-US" altLang="ja-JP" sz="1600" dirty="0" err="1">
                <a:latin typeface="Calibri" pitchFamily="34" charset="0"/>
                <a:cs typeface="Calibri" pitchFamily="34" charset="0"/>
                <a:sym typeface="Symbol" charset="2"/>
              </a:rPr>
              <a:t></a:t>
            </a:r>
            <a:r>
              <a:rPr lang="en-US" altLang="ja-JP" sz="1600" dirty="0" err="1">
                <a:latin typeface="Calibri" pitchFamily="34" charset="0"/>
                <a:cs typeface="Calibri" pitchFamily="34" charset="0"/>
              </a:rPr>
              <a:t>He</a:t>
            </a:r>
            <a:r>
              <a:rPr lang="en-US" altLang="ja-JP" sz="1600" dirty="0">
                <a:latin typeface="Calibri" pitchFamily="34" charset="0"/>
                <a:cs typeface="Calibri" pitchFamily="34" charset="0"/>
              </a:rPr>
              <a:t> via </a:t>
            </a:r>
            <a:r>
              <a:rPr lang="en-US" altLang="ja-JP" sz="1600" dirty="0" err="1">
                <a:latin typeface="Calibri" pitchFamily="34" charset="0"/>
                <a:cs typeface="Calibri" pitchFamily="34" charset="0"/>
              </a:rPr>
              <a:t>pp</a:t>
            </a:r>
            <a:r>
              <a:rPr lang="en-US" altLang="ja-JP" sz="1600" dirty="0">
                <a:latin typeface="Calibri" pitchFamily="34" charset="0"/>
                <a:cs typeface="Calibri" pitchFamily="34" charset="0"/>
              </a:rPr>
              <a:t> chains in core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184150" y="127000"/>
            <a:ext cx="29313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Globular cluster M 10</a:t>
            </a:r>
          </a:p>
        </p:txBody>
      </p:sp>
      <p:sp>
        <p:nvSpPr>
          <p:cNvPr id="34" name="Text Box 49"/>
          <p:cNvSpPr txBox="1">
            <a:spLocks noChangeArrowheads="1"/>
          </p:cNvSpPr>
          <p:nvPr/>
        </p:nvSpPr>
        <p:spPr bwMode="auto">
          <a:xfrm>
            <a:off x="-14288" y="6458484"/>
            <a:ext cx="2336217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latin typeface="Calibri" pitchFamily="34" charset="0"/>
                <a:cs typeface="Calibri" pitchFamily="34" charset="0"/>
              </a:rPr>
              <a:t>Credner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&amp;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Kohle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Sternwarte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 Bonn</a:t>
            </a:r>
          </a:p>
        </p:txBody>
      </p:sp>
      <p:grpSp>
        <p:nvGrpSpPr>
          <p:cNvPr id="38" name="Gruppo 37"/>
          <p:cNvGrpSpPr/>
          <p:nvPr/>
        </p:nvGrpSpPr>
        <p:grpSpPr>
          <a:xfrm>
            <a:off x="-14288" y="558800"/>
            <a:ext cx="6012000" cy="5832000"/>
            <a:chOff x="-14288" y="558800"/>
            <a:chExt cx="6234649" cy="6223000"/>
          </a:xfrm>
        </p:grpSpPr>
        <p:pic>
          <p:nvPicPr>
            <p:cNvPr id="32" name="Picture 4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4288" y="558800"/>
              <a:ext cx="6211888" cy="622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Line 50"/>
            <p:cNvSpPr>
              <a:spLocks noChangeShapeType="1"/>
            </p:cNvSpPr>
            <p:nvPr/>
          </p:nvSpPr>
          <p:spPr bwMode="auto">
            <a:xfrm flipV="1">
              <a:off x="3354389" y="980727"/>
              <a:ext cx="2843212" cy="127669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51"/>
            <p:cNvSpPr>
              <a:spLocks noChangeShapeType="1"/>
            </p:cNvSpPr>
            <p:nvPr/>
          </p:nvSpPr>
          <p:spPr bwMode="auto">
            <a:xfrm flipV="1">
              <a:off x="3390900" y="1981199"/>
              <a:ext cx="2826553" cy="4699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52"/>
            <p:cNvSpPr>
              <a:spLocks noChangeShapeType="1"/>
            </p:cNvSpPr>
            <p:nvPr/>
          </p:nvSpPr>
          <p:spPr bwMode="auto">
            <a:xfrm flipV="1">
              <a:off x="5462588" y="3284983"/>
              <a:ext cx="757773" cy="54247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ttangolo 3"/>
          <p:cNvSpPr/>
          <p:nvPr/>
        </p:nvSpPr>
        <p:spPr>
          <a:xfrm>
            <a:off x="5990426" y="3861048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Accurate nuclear physics </a:t>
            </a:r>
          </a:p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information is crucial for </a:t>
            </a:r>
          </a:p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understanding of stars </a:t>
            </a:r>
          </a:p>
          <a:p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do other stars produce</a:t>
            </a:r>
          </a:p>
          <a:p>
            <a:r>
              <a:rPr lang="en-US" sz="1600" dirty="0">
                <a:latin typeface="Calibri" pitchFamily="34" charset="0"/>
                <a:cs typeface="Calibri" pitchFamily="34" charset="0"/>
              </a:rPr>
              <a:t>energy?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do they evolve?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7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611930" y="404664"/>
            <a:ext cx="441146" cy="6070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50" dirty="0" smtClean="0">
                <a:solidFill>
                  <a:schemeClr val="bg1"/>
                </a:solidFill>
              </a:rPr>
              <a:t>I</a:t>
            </a:r>
            <a:endParaRPr lang="it-IT" sz="900" dirty="0" smtClean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C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O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T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R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O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A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Z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I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O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A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L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E 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endParaRPr lang="it-IT" sz="900" dirty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F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I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S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I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C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A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endParaRPr lang="it-IT" sz="900" dirty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U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C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L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E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A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R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E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endParaRPr lang="it-IT" sz="900" dirty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L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S 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r>
              <a:rPr lang="it-IT" sz="1000" dirty="0" smtClean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152400"/>
            <a:ext cx="9144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Nuclear astrophysics experiments: direct measurements</a:t>
            </a:r>
          </a:p>
          <a:p>
            <a:pPr algn="ctr"/>
            <a:endParaRPr lang="it-IT" sz="2400" i="1" u="sng" dirty="0"/>
          </a:p>
          <a:p>
            <a:endParaRPr lang="it-IT" sz="2000" i="1" dirty="0" smtClean="0"/>
          </a:p>
          <a:p>
            <a:r>
              <a:rPr lang="it-IT" sz="2000" dirty="0" smtClean="0"/>
              <a:t>             - </a:t>
            </a:r>
            <a:r>
              <a:rPr lang="it-IT" sz="2000" dirty="0" err="1" smtClean="0"/>
              <a:t>Quiescient</a:t>
            </a:r>
            <a:r>
              <a:rPr lang="it-IT" sz="2000" dirty="0" smtClean="0"/>
              <a:t> </a:t>
            </a:r>
            <a:r>
              <a:rPr lang="it-IT" sz="2000" dirty="0" err="1" smtClean="0"/>
              <a:t>burning</a:t>
            </a:r>
            <a:r>
              <a:rPr lang="it-IT" sz="2000" dirty="0" smtClean="0"/>
              <a:t> (</a:t>
            </a:r>
            <a:r>
              <a:rPr lang="it-IT" sz="2000" dirty="0" err="1" smtClean="0"/>
              <a:t>essentiallly</a:t>
            </a:r>
            <a:r>
              <a:rPr lang="it-IT" sz="2000" dirty="0" smtClean="0"/>
              <a:t> p and a radiative </a:t>
            </a:r>
            <a:r>
              <a:rPr lang="it-IT" sz="2000" dirty="0" err="1" smtClean="0"/>
              <a:t>capture</a:t>
            </a:r>
            <a:r>
              <a:rPr lang="it-IT" sz="2000" dirty="0" smtClean="0"/>
              <a:t>):</a:t>
            </a:r>
          </a:p>
          <a:p>
            <a:r>
              <a:rPr lang="it-IT" sz="2000" dirty="0" smtClean="0"/>
              <a:t>	E</a:t>
            </a:r>
            <a:r>
              <a:rPr lang="it-IT" sz="2000" baseline="-25000" dirty="0" smtClean="0"/>
              <a:t>0</a:t>
            </a:r>
            <a:r>
              <a:rPr lang="it-IT" sz="2000" dirty="0" smtClean="0"/>
              <a:t>&lt;&lt;CB; s&lt;</a:t>
            </a:r>
            <a:r>
              <a:rPr lang="it-IT" sz="2000" dirty="0" err="1" smtClean="0"/>
              <a:t>pb</a:t>
            </a:r>
            <a:endParaRPr lang="it-IT" sz="2000" dirty="0" smtClean="0"/>
          </a:p>
          <a:p>
            <a:r>
              <a:rPr lang="it-IT" sz="2000" dirty="0" smtClean="0"/>
              <a:t>	 </a:t>
            </a:r>
          </a:p>
          <a:p>
            <a:r>
              <a:rPr lang="it-IT" sz="2000" dirty="0"/>
              <a:t>	</a:t>
            </a:r>
            <a:r>
              <a:rPr lang="it-IT" sz="2000" dirty="0" smtClean="0"/>
              <a:t>i.  </a:t>
            </a:r>
            <a:r>
              <a:rPr lang="it-IT" sz="2000" dirty="0" err="1" smtClean="0">
                <a:solidFill>
                  <a:srgbClr val="FF0000"/>
                </a:solidFill>
              </a:rPr>
              <a:t>direct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measurments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at</a:t>
            </a:r>
            <a:r>
              <a:rPr lang="it-IT" sz="2000" dirty="0" smtClean="0">
                <a:solidFill>
                  <a:srgbClr val="FF0000"/>
                </a:solidFill>
              </a:rPr>
              <a:t> E=E</a:t>
            </a:r>
            <a:r>
              <a:rPr lang="it-IT" sz="2000" baseline="-25000" dirty="0" smtClean="0">
                <a:solidFill>
                  <a:srgbClr val="FF0000"/>
                </a:solidFill>
              </a:rPr>
              <a:t>0</a:t>
            </a:r>
          </a:p>
          <a:p>
            <a:endParaRPr lang="it-IT" sz="2000" dirty="0" smtClean="0"/>
          </a:p>
          <a:p>
            <a:pPr lvl="2"/>
            <a:r>
              <a:rPr lang="it-IT" sz="2000" dirty="0" smtClean="0"/>
              <a:t>ii.  </a:t>
            </a:r>
            <a:r>
              <a:rPr lang="it-IT" sz="2000" dirty="0" err="1" smtClean="0">
                <a:solidFill>
                  <a:srgbClr val="0070C0"/>
                </a:solidFill>
              </a:rPr>
              <a:t>extrapolation</a:t>
            </a:r>
            <a:r>
              <a:rPr lang="it-IT" sz="2000" dirty="0" smtClean="0">
                <a:solidFill>
                  <a:srgbClr val="0070C0"/>
                </a:solidFill>
              </a:rPr>
              <a:t> from high </a:t>
            </a:r>
            <a:r>
              <a:rPr lang="it-IT" sz="2000" dirty="0" err="1" smtClean="0">
                <a:solidFill>
                  <a:srgbClr val="0070C0"/>
                </a:solidFill>
              </a:rPr>
              <a:t>energy</a:t>
            </a:r>
            <a:r>
              <a:rPr lang="it-IT" sz="2000" dirty="0" smtClean="0">
                <a:solidFill>
                  <a:srgbClr val="0070C0"/>
                </a:solidFill>
              </a:rPr>
              <a:t> </a:t>
            </a:r>
            <a:r>
              <a:rPr lang="it-IT" sz="2000" dirty="0" err="1" smtClean="0">
                <a:solidFill>
                  <a:srgbClr val="0070C0"/>
                </a:solidFill>
              </a:rPr>
              <a:t>measurements</a:t>
            </a:r>
            <a:endParaRPr lang="it-IT" sz="2000" dirty="0">
              <a:solidFill>
                <a:srgbClr val="0070C0"/>
              </a:solidFill>
            </a:endParaRPr>
          </a:p>
          <a:p>
            <a:pPr lvl="2"/>
            <a:r>
              <a:rPr lang="it-IT" sz="2000" dirty="0"/>
              <a:t>	</a:t>
            </a:r>
          </a:p>
          <a:p>
            <a:pPr lvl="2"/>
            <a:r>
              <a:rPr lang="en-US" sz="2000" dirty="0" smtClean="0"/>
              <a:t>iii. </a:t>
            </a:r>
            <a:r>
              <a:rPr lang="en-US" sz="2000" dirty="0" smtClean="0">
                <a:solidFill>
                  <a:srgbClr val="008000"/>
                </a:solidFill>
              </a:rPr>
              <a:t>indirect methods  (</a:t>
            </a:r>
            <a:r>
              <a:rPr lang="en-US" sz="2000" dirty="0" err="1" smtClean="0">
                <a:solidFill>
                  <a:srgbClr val="008000"/>
                </a:solidFill>
              </a:rPr>
              <a:t>Coul</a:t>
            </a:r>
            <a:r>
              <a:rPr lang="en-US" sz="2000" dirty="0">
                <a:solidFill>
                  <a:srgbClr val="008000"/>
                </a:solidFill>
              </a:rPr>
              <a:t>. break-up, </a:t>
            </a:r>
            <a:r>
              <a:rPr lang="en-US" sz="2000" dirty="0" smtClean="0">
                <a:solidFill>
                  <a:srgbClr val="008000"/>
                </a:solidFill>
              </a:rPr>
              <a:t>delayed activity </a:t>
            </a:r>
          </a:p>
          <a:p>
            <a:pPr lvl="2"/>
            <a:r>
              <a:rPr lang="en-US" sz="2000" dirty="0" smtClean="0">
                <a:solidFill>
                  <a:srgbClr val="008000"/>
                </a:solidFill>
              </a:rPr>
              <a:t>      transfer </a:t>
            </a:r>
            <a:r>
              <a:rPr lang="en-US" sz="2000" dirty="0">
                <a:solidFill>
                  <a:srgbClr val="008000"/>
                </a:solidFill>
              </a:rPr>
              <a:t>reactions, </a:t>
            </a:r>
            <a:r>
              <a:rPr lang="en-US" sz="2000" dirty="0" smtClean="0">
                <a:solidFill>
                  <a:srgbClr val="008000"/>
                </a:solidFill>
              </a:rPr>
              <a:t>"</a:t>
            </a:r>
            <a:r>
              <a:rPr lang="en-US" sz="2000" dirty="0" err="1" smtClean="0">
                <a:solidFill>
                  <a:srgbClr val="008000"/>
                </a:solidFill>
              </a:rPr>
              <a:t>trojan</a:t>
            </a:r>
            <a:r>
              <a:rPr lang="en-US" sz="2000" dirty="0" smtClean="0">
                <a:solidFill>
                  <a:srgbClr val="008000"/>
                </a:solidFill>
              </a:rPr>
              <a:t> horses") </a:t>
            </a:r>
            <a:r>
              <a:rPr lang="it-IT" sz="2000" dirty="0" smtClean="0">
                <a:solidFill>
                  <a:srgbClr val="008000"/>
                </a:solidFill>
              </a:rPr>
              <a:t>	 </a:t>
            </a:r>
          </a:p>
          <a:p>
            <a:endParaRPr lang="it-IT" sz="2000" dirty="0"/>
          </a:p>
          <a:p>
            <a:r>
              <a:rPr lang="it-IT" sz="2000" b="1" dirty="0" smtClean="0"/>
              <a:t>	</a:t>
            </a:r>
            <a:r>
              <a:rPr lang="it-IT" sz="2000" dirty="0" err="1" smtClean="0">
                <a:solidFill>
                  <a:srgbClr val="FF0000"/>
                </a:solidFill>
              </a:rPr>
              <a:t>Imply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very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low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>
                <a:solidFill>
                  <a:srgbClr val="FF0000"/>
                </a:solidFill>
              </a:rPr>
              <a:t>background (underground lab</a:t>
            </a:r>
            <a:r>
              <a:rPr lang="it-IT" sz="2000" dirty="0" smtClean="0">
                <a:solidFill>
                  <a:srgbClr val="FF0000"/>
                </a:solidFill>
              </a:rPr>
              <a:t>)</a:t>
            </a:r>
          </a:p>
          <a:p>
            <a:endParaRPr lang="it-IT" sz="2000" dirty="0" smtClean="0">
              <a:solidFill>
                <a:srgbClr val="FF0000"/>
              </a:solidFill>
            </a:endParaRPr>
          </a:p>
          <a:p>
            <a:r>
              <a:rPr lang="it-IT" sz="2000" dirty="0" smtClean="0"/>
              <a:t>	</a:t>
            </a:r>
            <a:r>
              <a:rPr lang="it-IT" sz="2000" dirty="0" err="1" smtClean="0">
                <a:solidFill>
                  <a:srgbClr val="0070C0"/>
                </a:solidFill>
              </a:rPr>
              <a:t>Imply</a:t>
            </a:r>
            <a:r>
              <a:rPr lang="it-IT" sz="2000" dirty="0" smtClean="0">
                <a:solidFill>
                  <a:srgbClr val="0070C0"/>
                </a:solidFill>
              </a:rPr>
              <a:t> use of </a:t>
            </a:r>
            <a:r>
              <a:rPr lang="it-IT" sz="2000" dirty="0" err="1" smtClean="0">
                <a:solidFill>
                  <a:srgbClr val="0070C0"/>
                </a:solidFill>
              </a:rPr>
              <a:t>efficient</a:t>
            </a:r>
            <a:r>
              <a:rPr lang="it-IT" sz="2000" dirty="0" smtClean="0">
                <a:solidFill>
                  <a:srgbClr val="0070C0"/>
                </a:solidFill>
              </a:rPr>
              <a:t> and </a:t>
            </a:r>
            <a:r>
              <a:rPr lang="it-IT" sz="2000" dirty="0" err="1" smtClean="0">
                <a:solidFill>
                  <a:srgbClr val="0070C0"/>
                </a:solidFill>
              </a:rPr>
              <a:t>selective</a:t>
            </a:r>
            <a:r>
              <a:rPr lang="it-IT" sz="2000" dirty="0" smtClean="0">
                <a:solidFill>
                  <a:srgbClr val="0070C0"/>
                </a:solidFill>
              </a:rPr>
              <a:t> </a:t>
            </a:r>
            <a:r>
              <a:rPr lang="it-IT" sz="2000" dirty="0" err="1" smtClean="0">
                <a:solidFill>
                  <a:srgbClr val="0070C0"/>
                </a:solidFill>
              </a:rPr>
              <a:t>detection</a:t>
            </a:r>
            <a:r>
              <a:rPr lang="it-IT" sz="2000" dirty="0" smtClean="0">
                <a:solidFill>
                  <a:srgbClr val="0070C0"/>
                </a:solidFill>
              </a:rPr>
              <a:t> apparata</a:t>
            </a:r>
          </a:p>
          <a:p>
            <a:endParaRPr lang="it-IT" sz="2000" dirty="0" smtClean="0">
              <a:solidFill>
                <a:srgbClr val="0070C0"/>
              </a:solidFill>
            </a:endParaRPr>
          </a:p>
          <a:p>
            <a:r>
              <a:rPr lang="it-IT" sz="2000" dirty="0" smtClean="0"/>
              <a:t>	</a:t>
            </a:r>
            <a:r>
              <a:rPr lang="it-IT" sz="2000" dirty="0" err="1" smtClean="0">
                <a:solidFill>
                  <a:srgbClr val="008000"/>
                </a:solidFill>
              </a:rPr>
              <a:t>Imply</a:t>
            </a:r>
            <a:r>
              <a:rPr lang="it-IT" sz="2000" dirty="0" smtClean="0">
                <a:solidFill>
                  <a:srgbClr val="008000"/>
                </a:solidFill>
              </a:rPr>
              <a:t> </a:t>
            </a:r>
            <a:r>
              <a:rPr lang="it-IT" sz="2000" dirty="0" err="1" smtClean="0">
                <a:solidFill>
                  <a:srgbClr val="008000"/>
                </a:solidFill>
              </a:rPr>
              <a:t>comparison</a:t>
            </a:r>
            <a:r>
              <a:rPr lang="it-IT" sz="2000" dirty="0" smtClean="0">
                <a:solidFill>
                  <a:srgbClr val="008000"/>
                </a:solidFill>
              </a:rPr>
              <a:t>  with </a:t>
            </a:r>
            <a:r>
              <a:rPr lang="it-IT" sz="2000" dirty="0" err="1" smtClean="0">
                <a:solidFill>
                  <a:srgbClr val="008000"/>
                </a:solidFill>
              </a:rPr>
              <a:t>direct</a:t>
            </a:r>
            <a:r>
              <a:rPr lang="it-IT" sz="2000" dirty="0" smtClean="0">
                <a:solidFill>
                  <a:srgbClr val="008000"/>
                </a:solidFill>
              </a:rPr>
              <a:t> </a:t>
            </a:r>
            <a:r>
              <a:rPr lang="it-IT" sz="2000" dirty="0" err="1" smtClean="0">
                <a:solidFill>
                  <a:srgbClr val="008000"/>
                </a:solidFill>
              </a:rPr>
              <a:t>methods</a:t>
            </a:r>
            <a:r>
              <a:rPr lang="it-IT" sz="2000" dirty="0" smtClean="0">
                <a:solidFill>
                  <a:srgbClr val="008000"/>
                </a:solidFill>
              </a:rPr>
              <a:t> and model </a:t>
            </a:r>
            <a:r>
              <a:rPr lang="it-IT" sz="2000" dirty="0" err="1" smtClean="0">
                <a:solidFill>
                  <a:srgbClr val="008000"/>
                </a:solidFill>
              </a:rPr>
              <a:t>tuning</a:t>
            </a:r>
            <a:endParaRPr lang="it-IT" sz="2000" dirty="0">
              <a:solidFill>
                <a:srgbClr val="008000"/>
              </a:solidFill>
            </a:endParaRPr>
          </a:p>
          <a:p>
            <a:endParaRPr lang="it-IT" dirty="0"/>
          </a:p>
        </p:txBody>
      </p:sp>
      <p:grpSp>
        <p:nvGrpSpPr>
          <p:cNvPr id="36" name="Gruppo 35"/>
          <p:cNvGrpSpPr/>
          <p:nvPr/>
        </p:nvGrpSpPr>
        <p:grpSpPr>
          <a:xfrm>
            <a:off x="304800" y="2362200"/>
            <a:ext cx="648072" cy="2304256"/>
            <a:chOff x="323528" y="2492896"/>
            <a:chExt cx="648072" cy="2304256"/>
          </a:xfrm>
        </p:grpSpPr>
        <p:cxnSp>
          <p:nvCxnSpPr>
            <p:cNvPr id="8" name="Connettore 1 7"/>
            <p:cNvCxnSpPr/>
            <p:nvPr/>
          </p:nvCxnSpPr>
          <p:spPr>
            <a:xfrm>
              <a:off x="323528" y="2492896"/>
              <a:ext cx="0" cy="23042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>
              <a:off x="323528" y="2492896"/>
              <a:ext cx="43204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>
              <a:off x="323528" y="4797152"/>
              <a:ext cx="64807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o 41"/>
          <p:cNvGrpSpPr/>
          <p:nvPr/>
        </p:nvGrpSpPr>
        <p:grpSpPr>
          <a:xfrm>
            <a:off x="533400" y="3048000"/>
            <a:ext cx="415089" cy="2232248"/>
            <a:chOff x="528776" y="3068960"/>
            <a:chExt cx="415089" cy="2232248"/>
          </a:xfrm>
        </p:grpSpPr>
        <p:cxnSp>
          <p:nvCxnSpPr>
            <p:cNvPr id="10" name="Connettore 1 9"/>
            <p:cNvCxnSpPr/>
            <p:nvPr/>
          </p:nvCxnSpPr>
          <p:spPr>
            <a:xfrm>
              <a:off x="528776" y="3068960"/>
              <a:ext cx="10776" cy="223224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/>
            <p:nvPr/>
          </p:nvCxnSpPr>
          <p:spPr>
            <a:xfrm>
              <a:off x="539552" y="3068960"/>
              <a:ext cx="404313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>
            <a:xfrm>
              <a:off x="539552" y="5301208"/>
              <a:ext cx="404313" cy="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o 43"/>
          <p:cNvGrpSpPr/>
          <p:nvPr/>
        </p:nvGrpSpPr>
        <p:grpSpPr>
          <a:xfrm>
            <a:off x="755576" y="3645024"/>
            <a:ext cx="216024" cy="2160240"/>
            <a:chOff x="755576" y="3645024"/>
            <a:chExt cx="216024" cy="2160240"/>
          </a:xfrm>
        </p:grpSpPr>
        <p:cxnSp>
          <p:nvCxnSpPr>
            <p:cNvPr id="9" name="Connettore 1 8"/>
            <p:cNvCxnSpPr/>
            <p:nvPr/>
          </p:nvCxnSpPr>
          <p:spPr>
            <a:xfrm>
              <a:off x="755576" y="3645024"/>
              <a:ext cx="0" cy="216024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/>
            <p:cNvCxnSpPr/>
            <p:nvPr/>
          </p:nvCxnSpPr>
          <p:spPr>
            <a:xfrm>
              <a:off x="755576" y="3645024"/>
              <a:ext cx="216024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/>
            <p:cNvCxnSpPr/>
            <p:nvPr/>
          </p:nvCxnSpPr>
          <p:spPr>
            <a:xfrm>
              <a:off x="755576" y="5805264"/>
              <a:ext cx="199221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-24659" y="76200"/>
            <a:ext cx="9144000" cy="76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2261" y="685800"/>
            <a:ext cx="9144000" cy="76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9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95"/>
            <a:ext cx="9144000" cy="527399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+mn-lt"/>
              </a:rPr>
              <a:t>Stable beam experiments with high beam intensity</a:t>
            </a:r>
            <a:endParaRPr lang="en-US" sz="2800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3"/>
          <a:stretch/>
        </p:blipFill>
        <p:spPr>
          <a:xfrm rot="5400000">
            <a:off x="6033307" y="1476314"/>
            <a:ext cx="3158378" cy="303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0" y="1295400"/>
            <a:ext cx="5943600" cy="3952457"/>
            <a:chOff x="0" y="1457743"/>
            <a:chExt cx="5344165" cy="3571457"/>
          </a:xfrm>
        </p:grpSpPr>
        <p:pic>
          <p:nvPicPr>
            <p:cNvPr id="6" name="Picture 2" descr="C:\Documents and Settings\ahodgkinson\My Documents\DIANA Vetting\low_energy_beamline_plus_pelletron.TIF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5288" t="7843" r="34055"/>
            <a:stretch/>
          </p:blipFill>
          <p:spPr bwMode="auto">
            <a:xfrm flipH="1">
              <a:off x="1857676" y="1457743"/>
              <a:ext cx="3486489" cy="357145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2" descr="C:\Documents and Settings\ahodgkinson\My Documents\DIANA Vetting\low_energy_beamline_plus_pelletron.TIF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72632" t="32064" r="6138" b="13390"/>
            <a:stretch/>
          </p:blipFill>
          <p:spPr bwMode="auto">
            <a:xfrm flipH="1">
              <a:off x="0" y="1494103"/>
              <a:ext cx="1887016" cy="3268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1195533" y="4756666"/>
            <a:ext cx="792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Yield measurements with particle and/or gamma detector arrangements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36020" b="43914"/>
          <a:stretch/>
        </p:blipFill>
        <p:spPr>
          <a:xfrm flipH="1">
            <a:off x="-37287" y="5105400"/>
            <a:ext cx="9166281" cy="1619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43000"/>
            <a:ext cx="2457545" cy="1633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89" y="3386347"/>
            <a:ext cx="2286000" cy="1717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35" y="3200400"/>
            <a:ext cx="2647111" cy="198120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2637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1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62000"/>
          </a:xfrm>
        </p:spPr>
        <p:txBody>
          <a:bodyPr/>
          <a:lstStyle/>
          <a:p>
            <a:r>
              <a:rPr lang="en-US" sz="3200" dirty="0">
                <a:solidFill>
                  <a:srgbClr val="008000"/>
                </a:solidFill>
                <a:latin typeface="+mn-lt"/>
              </a:rPr>
              <a:t>Why is background a </a:t>
            </a:r>
            <a:r>
              <a:rPr lang="en-US" sz="2800" dirty="0">
                <a:solidFill>
                  <a:srgbClr val="008000"/>
                </a:solidFill>
                <a:latin typeface="+mn-lt"/>
              </a:rPr>
              <a:t>problem</a:t>
            </a:r>
            <a:r>
              <a:rPr lang="en-US" sz="2800" dirty="0">
                <a:solidFill>
                  <a:srgbClr val="008000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5257800"/>
            <a:ext cx="5775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Background </a:t>
            </a:r>
            <a:r>
              <a:rPr lang="en-US" sz="2000" dirty="0"/>
              <a:t>ﬂuctuations ∝ √t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Signal grows ∝ 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Inﬁnite measurement will always give good results 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Students </a:t>
            </a:r>
            <a:r>
              <a:rPr lang="en-US" sz="2000" dirty="0"/>
              <a:t>need to graduate → reduce background</a:t>
            </a:r>
          </a:p>
        </p:txBody>
      </p:sp>
      <p:pic>
        <p:nvPicPr>
          <p:cNvPr id="4" name="Picture 3" descr="signal-noi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9591" y="-5990"/>
            <a:ext cx="4288819" cy="628200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762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76200"/>
            <a:ext cx="9144000" cy="762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2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38100"/>
            <a:ext cx="8229600" cy="5357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+mn-lt"/>
              </a:rPr>
              <a:t>            Background </a:t>
            </a:r>
            <a:r>
              <a:rPr lang="en-US" sz="2800" dirty="0">
                <a:solidFill>
                  <a:srgbClr val="008000"/>
                </a:solidFill>
                <a:latin typeface="+mn-lt"/>
              </a:rPr>
              <a:t>sources </a:t>
            </a:r>
            <a:r>
              <a:rPr lang="en-US" sz="2800" dirty="0" smtClean="0">
                <a:solidFill>
                  <a:srgbClr val="008000"/>
                </a:solidFill>
                <a:latin typeface="+mn-lt"/>
              </a:rPr>
              <a:t> </a:t>
            </a:r>
            <a:endParaRPr lang="en-US" sz="28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86400"/>
            <a:ext cx="4451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 cosmic rays: mostly protons</a:t>
            </a:r>
          </a:p>
          <a:p>
            <a:r>
              <a:rPr lang="en-US" dirty="0"/>
              <a:t>Create showers of secondary particles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atmosphere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the end </a:t>
            </a:r>
            <a:r>
              <a:rPr lang="en-US" dirty="0" err="1"/>
              <a:t>muons</a:t>
            </a:r>
            <a:r>
              <a:rPr lang="en-US" dirty="0"/>
              <a:t> and neutrons reach surface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02" y="4800600"/>
            <a:ext cx="3839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astro.uchicago.edu</a:t>
            </a:r>
            <a:r>
              <a:rPr lang="en-US" sz="1400" dirty="0"/>
              <a:t>/</a:t>
            </a:r>
            <a:r>
              <a:rPr lang="en-US" sz="1400" dirty="0" err="1"/>
              <a:t>cosmus</a:t>
            </a:r>
            <a:r>
              <a:rPr lang="en-US" sz="1400" dirty="0"/>
              <a:t>/projects/</a:t>
            </a:r>
            <a:r>
              <a:rPr lang="en-US" sz="1400" dirty="0" err="1"/>
              <a:t>aires</a:t>
            </a:r>
            <a:r>
              <a:rPr lang="en-US" sz="1400" dirty="0"/>
              <a:t>/</a:t>
            </a:r>
          </a:p>
        </p:txBody>
      </p:sp>
      <p:pic>
        <p:nvPicPr>
          <p:cNvPr id="5" name="Picture 4" descr="protonshow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" y="1524000"/>
            <a:ext cx="4165344" cy="316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261" y="685800"/>
            <a:ext cx="809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Cosmic rays                                                     Natural </a:t>
            </a:r>
            <a:r>
              <a:rPr lang="en-US" sz="2400" dirty="0"/>
              <a:t>radioactivity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3518" y="5562600"/>
            <a:ext cx="4570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decay chains: Thorium, Uranium series</a:t>
            </a:r>
          </a:p>
          <a:p>
            <a:r>
              <a:rPr lang="en-US" dirty="0"/>
              <a:t>Potassium-40</a:t>
            </a:r>
          </a:p>
          <a:p>
            <a:r>
              <a:rPr lang="en-US" dirty="0"/>
              <a:t>Radon (from decay chains): gaseous</a:t>
            </a:r>
          </a:p>
          <a:p>
            <a:r>
              <a:rPr lang="en-US" dirty="0"/>
              <a:t>Impact mostly gamma-ray measurements</a:t>
            </a:r>
          </a:p>
        </p:txBody>
      </p:sp>
      <p:pic>
        <p:nvPicPr>
          <p:cNvPr id="8" name="Picture 7" descr="decaych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43000"/>
            <a:ext cx="2794081" cy="4320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419600" y="762000"/>
            <a:ext cx="0" cy="586740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762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25400" y="25400"/>
            <a:ext cx="9144000" cy="762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8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1000" y="685800"/>
            <a:ext cx="7412380" cy="3600000"/>
            <a:chOff x="731520" y="2033454"/>
            <a:chExt cx="7412380" cy="4824546"/>
          </a:xfrm>
        </p:grpSpPr>
        <p:pic>
          <p:nvPicPr>
            <p:cNvPr id="9" name="Picture 8" descr="Picture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520" y="2033454"/>
              <a:ext cx="7412380" cy="4824546"/>
            </a:xfrm>
            <a:prstGeom prst="rect">
              <a:avLst/>
            </a:prstGeom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403591" y="2337104"/>
              <a:ext cx="6367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aseline="30000" dirty="0" smtClean="0"/>
                <a:t>40</a:t>
              </a:r>
              <a:r>
                <a:rPr lang="it-IT" dirty="0" smtClean="0"/>
                <a:t>K  </a:t>
              </a:r>
              <a:endParaRPr lang="it-IT" dirty="0"/>
            </a:p>
          </p:txBody>
        </p:sp>
        <p:sp>
          <p:nvSpPr>
            <p:cNvPr id="11" name="Text Box 42"/>
            <p:cNvSpPr txBox="1">
              <a:spLocks noChangeArrowheads="1"/>
            </p:cNvSpPr>
            <p:nvPr/>
          </p:nvSpPr>
          <p:spPr bwMode="auto">
            <a:xfrm>
              <a:off x="3896706" y="2463300"/>
              <a:ext cx="6447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aseline="30000" dirty="0" smtClean="0">
                  <a:solidFill>
                    <a:srgbClr val="C00000"/>
                  </a:solidFill>
                </a:rPr>
                <a:t>214</a:t>
              </a:r>
              <a:r>
                <a:rPr lang="it-IT" dirty="0" smtClean="0">
                  <a:solidFill>
                    <a:srgbClr val="C00000"/>
                  </a:solidFill>
                </a:rPr>
                <a:t>Bi</a:t>
              </a: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 Box 43"/>
            <p:cNvSpPr txBox="1">
              <a:spLocks noChangeArrowheads="1"/>
            </p:cNvSpPr>
            <p:nvPr/>
          </p:nvSpPr>
          <p:spPr bwMode="auto">
            <a:xfrm>
              <a:off x="4934722" y="2422468"/>
              <a:ext cx="7088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aseline="30000" dirty="0" smtClean="0">
                  <a:solidFill>
                    <a:srgbClr val="00B050"/>
                  </a:solidFill>
                </a:rPr>
                <a:t>232</a:t>
              </a:r>
              <a:r>
                <a:rPr lang="it-IT" dirty="0" smtClean="0">
                  <a:solidFill>
                    <a:srgbClr val="00B050"/>
                  </a:solidFill>
                </a:rPr>
                <a:t>Th</a:t>
              </a:r>
              <a:endParaRPr lang="it-IT" dirty="0">
                <a:solidFill>
                  <a:srgbClr val="00B050"/>
                </a:solidFill>
              </a:endParaRPr>
            </a:p>
          </p:txBody>
        </p:sp>
        <p:sp>
          <p:nvSpPr>
            <p:cNvPr id="13" name="Text Box 42"/>
            <p:cNvSpPr txBox="1">
              <a:spLocks noChangeArrowheads="1"/>
            </p:cNvSpPr>
            <p:nvPr/>
          </p:nvSpPr>
          <p:spPr bwMode="auto">
            <a:xfrm>
              <a:off x="2542633" y="2536241"/>
              <a:ext cx="6447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aseline="30000" dirty="0" smtClean="0">
                  <a:solidFill>
                    <a:srgbClr val="C00000"/>
                  </a:solidFill>
                </a:rPr>
                <a:t>214</a:t>
              </a:r>
              <a:r>
                <a:rPr lang="it-IT" dirty="0" smtClean="0">
                  <a:solidFill>
                    <a:srgbClr val="C00000"/>
                  </a:solidFill>
                </a:rPr>
                <a:t>Bi</a:t>
              </a: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14" name="Text Box 42"/>
            <p:cNvSpPr txBox="1">
              <a:spLocks noChangeArrowheads="1"/>
            </p:cNvSpPr>
            <p:nvPr/>
          </p:nvSpPr>
          <p:spPr bwMode="auto">
            <a:xfrm>
              <a:off x="2045138" y="2301291"/>
              <a:ext cx="6319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aseline="30000" dirty="0" smtClean="0">
                  <a:solidFill>
                    <a:srgbClr val="00B0F0"/>
                  </a:solidFill>
                </a:rPr>
                <a:t>208</a:t>
              </a:r>
              <a:r>
                <a:rPr lang="it-IT" dirty="0" smtClean="0">
                  <a:solidFill>
                    <a:srgbClr val="00B0F0"/>
                  </a:solidFill>
                </a:rPr>
                <a:t>Tl</a:t>
              </a:r>
              <a:endParaRPr lang="it-IT" dirty="0">
                <a:solidFill>
                  <a:srgbClr val="00B0F0"/>
                </a:solidFill>
              </a:endParaRPr>
            </a:p>
          </p:txBody>
        </p:sp>
        <p:sp>
          <p:nvSpPr>
            <p:cNvPr id="15" name="Text Box 42"/>
            <p:cNvSpPr txBox="1">
              <a:spLocks noChangeArrowheads="1"/>
            </p:cNvSpPr>
            <p:nvPr/>
          </p:nvSpPr>
          <p:spPr bwMode="auto">
            <a:xfrm>
              <a:off x="1474064" y="2381923"/>
              <a:ext cx="7216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aseline="30000" dirty="0" smtClean="0">
                  <a:solidFill>
                    <a:srgbClr val="FF66CC"/>
                  </a:solidFill>
                </a:rPr>
                <a:t>214</a:t>
              </a:r>
              <a:r>
                <a:rPr lang="it-IT" dirty="0" smtClean="0">
                  <a:solidFill>
                    <a:srgbClr val="FF66CC"/>
                  </a:solidFill>
                </a:rPr>
                <a:t>Pb</a:t>
              </a:r>
              <a:endParaRPr lang="it-IT" dirty="0">
                <a:solidFill>
                  <a:srgbClr val="FF66CC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79720" y="2952530"/>
              <a:ext cx="2159566" cy="12374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smtClean="0"/>
                <a:t>Background </a:t>
              </a:r>
              <a:r>
                <a:rPr lang="it-IT" b="1" dirty="0" smtClean="0">
                  <a:latin typeface="Symbol" pitchFamily="18" charset="2"/>
                </a:rPr>
                <a:t>g</a:t>
              </a:r>
              <a:r>
                <a:rPr lang="it-IT" b="1" dirty="0" smtClean="0"/>
                <a:t>-</a:t>
              </a:r>
              <a:r>
                <a:rPr lang="it-IT" b="1" dirty="0" err="1" smtClean="0"/>
                <a:t>ray</a:t>
              </a:r>
              <a:r>
                <a:rPr lang="it-IT" b="1" dirty="0" smtClean="0"/>
                <a:t> </a:t>
              </a:r>
            </a:p>
            <a:p>
              <a:r>
                <a:rPr lang="it-IT" b="1" dirty="0" err="1" smtClean="0"/>
                <a:t>Spectrum</a:t>
              </a:r>
              <a:r>
                <a:rPr lang="it-IT" b="1" dirty="0"/>
                <a:t> on </a:t>
              </a:r>
              <a:r>
                <a:rPr lang="it-IT" b="1" dirty="0" err="1"/>
                <a:t>surface</a:t>
              </a:r>
              <a:endParaRPr lang="it-IT" b="1" dirty="0"/>
            </a:p>
            <a:p>
              <a:endParaRPr lang="it-IT" dirty="0"/>
            </a:p>
          </p:txBody>
        </p:sp>
        <p:sp>
          <p:nvSpPr>
            <p:cNvPr id="17" name="Right Brace 16"/>
            <p:cNvSpPr/>
            <p:nvPr/>
          </p:nvSpPr>
          <p:spPr>
            <a:xfrm rot="-5400000">
              <a:off x="6336197" y="3320987"/>
              <a:ext cx="288032" cy="2520282"/>
            </a:xfrm>
            <a:prstGeom prst="rightBrac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12123" y="4067780"/>
              <a:ext cx="13521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smtClean="0"/>
                <a:t>Cosmic rays </a:t>
              </a:r>
              <a:endParaRPr lang="it-IT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86000" y="32189"/>
            <a:ext cx="3820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Background components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4495800"/>
            <a:ext cx="545729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3.5MeV</a:t>
            </a:r>
          </a:p>
          <a:p>
            <a:r>
              <a:rPr lang="en-US" dirty="0" smtClean="0"/>
              <a:t>Long</a:t>
            </a:r>
            <a:r>
              <a:rPr lang="en-US" dirty="0"/>
              <a:t>-lived natural radioisotopes</a:t>
            </a:r>
          </a:p>
          <a:p>
            <a:r>
              <a:rPr lang="en-US" dirty="0" smtClean="0"/>
              <a:t>Isotopes </a:t>
            </a:r>
            <a:r>
              <a:rPr lang="en-US" dirty="0"/>
              <a:t>in natural radioactive decay </a:t>
            </a:r>
            <a:r>
              <a:rPr lang="en-US" dirty="0" smtClean="0"/>
              <a:t>chains</a:t>
            </a:r>
            <a:endParaRPr lang="en-US" dirty="0"/>
          </a:p>
          <a:p>
            <a:r>
              <a:rPr lang="en-US" dirty="0" err="1" smtClean="0"/>
              <a:t>Cosmogenic</a:t>
            </a:r>
            <a:r>
              <a:rPr lang="en-US" dirty="0" smtClean="0"/>
              <a:t> </a:t>
            </a:r>
            <a:r>
              <a:rPr lang="en-US" dirty="0"/>
              <a:t>and man-made </a:t>
            </a:r>
            <a:r>
              <a:rPr lang="en-US" dirty="0" smtClean="0"/>
              <a:t>radionuclides</a:t>
            </a:r>
          </a:p>
          <a:p>
            <a:endParaRPr lang="en-US" dirty="0" smtClean="0"/>
          </a:p>
          <a:p>
            <a:r>
              <a:rPr lang="en-US" dirty="0"/>
              <a:t>3.5 to ∼ 7 MeV: Neutron-induced, </a:t>
            </a:r>
            <a:r>
              <a:rPr lang="en-US" dirty="0" err="1"/>
              <a:t>muons</a:t>
            </a:r>
            <a:r>
              <a:rPr lang="en-US" dirty="0"/>
              <a:t> Higher: </a:t>
            </a:r>
            <a:r>
              <a:rPr lang="en-US" dirty="0" err="1"/>
              <a:t>muons</a:t>
            </a:r>
            <a:endParaRPr lang="en-US" dirty="0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762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-12700" y="76200"/>
            <a:ext cx="9144000" cy="762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6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7" y="59585"/>
            <a:ext cx="4591443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403648" y="4654006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Century" pitchFamily="18" charset="0"/>
              </a:rPr>
              <a:t>3 </a:t>
            </a:r>
            <a:r>
              <a:rPr lang="it-IT" dirty="0" err="1" smtClean="0">
                <a:solidFill>
                  <a:srgbClr val="C00000"/>
                </a:solidFill>
                <a:latin typeface="Century" pitchFamily="18" charset="0"/>
              </a:rPr>
              <a:t>orders</a:t>
            </a:r>
            <a:r>
              <a:rPr lang="it-IT" dirty="0" smtClean="0">
                <a:solidFill>
                  <a:srgbClr val="C00000"/>
                </a:solidFill>
                <a:latin typeface="Century" pitchFamily="18" charset="0"/>
              </a:rPr>
              <a:t> of</a:t>
            </a:r>
          </a:p>
          <a:p>
            <a:r>
              <a:rPr lang="it-IT" dirty="0" err="1">
                <a:solidFill>
                  <a:srgbClr val="C00000"/>
                </a:solidFill>
                <a:latin typeface="Century" pitchFamily="18" charset="0"/>
              </a:rPr>
              <a:t>m</a:t>
            </a:r>
            <a:r>
              <a:rPr lang="it-IT" dirty="0" err="1" smtClean="0">
                <a:solidFill>
                  <a:srgbClr val="C00000"/>
                </a:solidFill>
                <a:latin typeface="Century" pitchFamily="18" charset="0"/>
              </a:rPr>
              <a:t>agnitude</a:t>
            </a:r>
            <a:r>
              <a:rPr lang="it-IT" dirty="0" smtClean="0">
                <a:solidFill>
                  <a:srgbClr val="C00000"/>
                </a:solidFill>
                <a:latin typeface="Century" pitchFamily="18" charset="0"/>
              </a:rPr>
              <a:t>!</a:t>
            </a:r>
            <a:endParaRPr lang="it-IT" dirty="0">
              <a:solidFill>
                <a:srgbClr val="C00000"/>
              </a:solidFill>
              <a:latin typeface="Century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393088" y="558924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cs typeface="Calibri" pitchFamily="34" charset="0"/>
              </a:rPr>
              <a:t>0.3 m</a:t>
            </a:r>
            <a:r>
              <a:rPr lang="en-US" sz="2000" baseline="30000" dirty="0">
                <a:cs typeface="Calibri" pitchFamily="34" charset="0"/>
              </a:rPr>
              <a:t>3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Pb</a:t>
            </a:r>
            <a:r>
              <a:rPr lang="en-US" sz="2000" dirty="0">
                <a:cs typeface="Calibri" pitchFamily="34" charset="0"/>
              </a:rPr>
              <a:t>-Cu shield suppression </a:t>
            </a:r>
            <a:endParaRPr lang="en-US" sz="2000" dirty="0" smtClean="0">
              <a:cs typeface="Calibri" pitchFamily="34" charset="0"/>
            </a:endParaRPr>
          </a:p>
          <a:p>
            <a:r>
              <a:rPr lang="en-US" sz="2000" dirty="0" smtClean="0">
                <a:cs typeface="Calibri" pitchFamily="34" charset="0"/>
              </a:rPr>
              <a:t>three </a:t>
            </a:r>
            <a:r>
              <a:rPr lang="en-US" sz="2000" dirty="0">
                <a:cs typeface="Calibri" pitchFamily="34" charset="0"/>
              </a:rPr>
              <a:t>orders of magnitude below 2</a:t>
            </a:r>
            <a:r>
              <a:rPr lang="en-US" dirty="0">
                <a:latin typeface="Century" pitchFamily="18" charset="0"/>
                <a:cs typeface="Calibri" pitchFamily="34" charset="0"/>
              </a:rPr>
              <a:t>MeV</a:t>
            </a:r>
            <a:endParaRPr lang="it-IT" dirty="0">
              <a:latin typeface="Century" pitchFamily="18" charset="0"/>
              <a:cs typeface="Calibri" pitchFamily="34" charset="0"/>
            </a:endParaRPr>
          </a:p>
        </p:txBody>
      </p:sp>
      <p:cxnSp>
        <p:nvCxnSpPr>
          <p:cNvPr id="7" name="Connettore 2 6"/>
          <p:cNvCxnSpPr/>
          <p:nvPr/>
        </p:nvCxnSpPr>
        <p:spPr>
          <a:xfrm>
            <a:off x="1403648" y="4365104"/>
            <a:ext cx="0" cy="1224136"/>
          </a:xfrm>
          <a:prstGeom prst="straightConnector1">
            <a:avLst/>
          </a:prstGeom>
          <a:ln w="2222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4374807" y="59585"/>
            <a:ext cx="3403496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8000"/>
                </a:solidFill>
                <a:latin typeface="Symbol" pitchFamily="18" charset="2"/>
                <a:cs typeface="Calibri" pitchFamily="34" charset="0"/>
              </a:rPr>
              <a:t>g</a:t>
            </a:r>
            <a:r>
              <a:rPr lang="en-GB" sz="2400" dirty="0">
                <a:solidFill>
                  <a:srgbClr val="008000"/>
                </a:solidFill>
                <a:latin typeface="Century" pitchFamily="18" charset="0"/>
                <a:cs typeface="Calibri" pitchFamily="34" charset="0"/>
              </a:rPr>
              <a:t>-</a:t>
            </a:r>
            <a:r>
              <a:rPr lang="en-GB" sz="2400" dirty="0">
                <a:solidFill>
                  <a:srgbClr val="008000"/>
                </a:solidFill>
                <a:cs typeface="Calibri" pitchFamily="34" charset="0"/>
              </a:rPr>
              <a:t>ray natural background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496342" y="1318775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  <a:latin typeface="Century" pitchFamily="18" charset="0"/>
              </a:rPr>
              <a:t>surface</a:t>
            </a:r>
            <a:endParaRPr lang="it-IT" dirty="0">
              <a:solidFill>
                <a:schemeClr val="bg1">
                  <a:lumMod val="50000"/>
                </a:schemeClr>
              </a:solidFill>
              <a:latin typeface="Century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839483" y="2452246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entury" pitchFamily="18" charset="0"/>
              </a:rPr>
              <a:t>underground</a:t>
            </a:r>
            <a:endParaRPr lang="it-IT" dirty="0">
              <a:latin typeface="Century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-291210" y="2144281"/>
            <a:ext cx="4792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FFFF00"/>
              </a:solidFill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4432804" y="3560241"/>
            <a:ext cx="5232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Century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entury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underground </a:t>
            </a:r>
            <a:r>
              <a:rPr lang="en-US" sz="2000" dirty="0">
                <a:solidFill>
                  <a:srgbClr val="000000"/>
                </a:solidFill>
              </a:rPr>
              <a:t>passive shielding </a:t>
            </a:r>
            <a:endParaRPr lang="en-US" sz="2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</a:rPr>
              <a:t>more effective since μ flux</a:t>
            </a:r>
            <a:r>
              <a:rPr lang="en-US" sz="2000" dirty="0" smtClean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that </a:t>
            </a:r>
            <a:r>
              <a:rPr lang="en-US" sz="2000" dirty="0">
                <a:solidFill>
                  <a:srgbClr val="000000"/>
                </a:solidFill>
              </a:rPr>
              <a:t>create secondary </a:t>
            </a:r>
            <a:r>
              <a:rPr lang="en-US" sz="2000" dirty="0" err="1">
                <a:solidFill>
                  <a:srgbClr val="000000"/>
                </a:solidFill>
              </a:rPr>
              <a:t>γ’s</a:t>
            </a:r>
            <a:r>
              <a:rPr lang="en-US" sz="2000" dirty="0">
                <a:solidFill>
                  <a:srgbClr val="000000"/>
                </a:solidFill>
              </a:rPr>
              <a:t> in the </a:t>
            </a:r>
            <a:endParaRPr lang="en-US" sz="2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shield</a:t>
            </a:r>
            <a:r>
              <a:rPr lang="en-US" sz="2000" dirty="0">
                <a:solidFill>
                  <a:srgbClr val="000000"/>
                </a:solidFill>
              </a:rPr>
              <a:t>, is suppressed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91212" y="1318775"/>
            <a:ext cx="43335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b</a:t>
            </a:r>
            <a:r>
              <a:rPr lang="it-IT" sz="2000" dirty="0" err="1" smtClean="0"/>
              <a:t>etween</a:t>
            </a:r>
            <a:r>
              <a:rPr lang="it-IT" sz="2000" dirty="0" smtClean="0"/>
              <a:t>  </a:t>
            </a:r>
            <a:r>
              <a:rPr lang="it-IT" sz="2000" dirty="0" err="1" smtClean="0"/>
              <a:t>E</a:t>
            </a:r>
            <a:r>
              <a:rPr lang="it-IT" sz="2000" baseline="-25000" dirty="0" err="1" smtClean="0">
                <a:latin typeface="Symbol" charset="2"/>
                <a:cs typeface="Symbol" charset="2"/>
              </a:rPr>
              <a:t>g</a:t>
            </a:r>
            <a:r>
              <a:rPr lang="it-IT" sz="2000" dirty="0" smtClean="0"/>
              <a:t> =7 and 12MeV the </a:t>
            </a:r>
            <a:r>
              <a:rPr lang="it-IT" sz="2000" dirty="0" err="1" smtClean="0"/>
              <a:t>bck</a:t>
            </a:r>
            <a:r>
              <a:rPr lang="it-IT" sz="2000" dirty="0" smtClean="0"/>
              <a:t> </a:t>
            </a:r>
          </a:p>
          <a:p>
            <a:r>
              <a:rPr lang="it-IT" sz="2000" dirty="0" err="1" smtClean="0"/>
              <a:t>suppression</a:t>
            </a:r>
            <a:r>
              <a:rPr lang="it-IT" sz="2000" dirty="0" smtClean="0"/>
              <a:t> </a:t>
            </a:r>
            <a:r>
              <a:rPr lang="it-IT" sz="2000" dirty="0" err="1" smtClean="0"/>
              <a:t>factor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100 </a:t>
            </a:r>
            <a:r>
              <a:rPr lang="it-IT" sz="2000" dirty="0" err="1" smtClean="0"/>
              <a:t>times</a:t>
            </a:r>
            <a:r>
              <a:rPr lang="it-IT" sz="2000" dirty="0" smtClean="0"/>
              <a:t> </a:t>
            </a:r>
            <a:r>
              <a:rPr lang="it-IT" sz="2000" dirty="0" err="1" smtClean="0"/>
              <a:t>better</a:t>
            </a:r>
            <a:endParaRPr lang="it-IT" sz="2000" dirty="0" smtClean="0"/>
          </a:p>
          <a:p>
            <a:r>
              <a:rPr lang="it-IT" sz="2000" dirty="0" err="1"/>
              <a:t>t</a:t>
            </a:r>
            <a:r>
              <a:rPr lang="it-IT" sz="2000" dirty="0" err="1" smtClean="0"/>
              <a:t>han</a:t>
            </a:r>
            <a:r>
              <a:rPr lang="it-IT" sz="2000" dirty="0" smtClean="0"/>
              <a:t> </a:t>
            </a:r>
            <a:r>
              <a:rPr lang="it-IT" sz="2000" dirty="0" err="1" smtClean="0"/>
              <a:t>was</a:t>
            </a:r>
            <a:r>
              <a:rPr lang="it-IT" sz="2000" dirty="0" smtClean="0"/>
              <a:t> </a:t>
            </a:r>
            <a:r>
              <a:rPr lang="it-IT" sz="2000" dirty="0" err="1" smtClean="0"/>
              <a:t>achieved</a:t>
            </a:r>
            <a:r>
              <a:rPr lang="it-IT" sz="2000" dirty="0" smtClean="0"/>
              <a:t> in </a:t>
            </a:r>
            <a:r>
              <a:rPr lang="it-IT" sz="2000" dirty="0" err="1" smtClean="0"/>
              <a:t>laboratories</a:t>
            </a:r>
            <a:r>
              <a:rPr lang="it-IT" sz="2000" dirty="0" smtClean="0"/>
              <a:t> </a:t>
            </a:r>
            <a:r>
              <a:rPr lang="it-IT" sz="2000" dirty="0" err="1" smtClean="0"/>
              <a:t>using</a:t>
            </a:r>
            <a:endParaRPr lang="it-IT" sz="2000" dirty="0" smtClean="0"/>
          </a:p>
          <a:p>
            <a:r>
              <a:rPr lang="it-IT" sz="2000" dirty="0" err="1"/>
              <a:t>a</a:t>
            </a:r>
            <a:r>
              <a:rPr lang="it-IT" sz="2000" dirty="0" err="1" smtClean="0"/>
              <a:t>ctive</a:t>
            </a:r>
            <a:r>
              <a:rPr lang="it-IT" sz="2000" dirty="0" smtClean="0"/>
              <a:t> </a:t>
            </a:r>
            <a:r>
              <a:rPr lang="it-IT" sz="2000" dirty="0" err="1" smtClean="0"/>
              <a:t>shielding</a:t>
            </a:r>
            <a:endParaRPr lang="it-IT" sz="2000" dirty="0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219" y="59585"/>
            <a:ext cx="771895" cy="1033200"/>
          </a:xfrm>
          <a:prstGeom prst="rect">
            <a:avLst/>
          </a:prstGeom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4343400" y="533400"/>
            <a:ext cx="3962400" cy="45719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343400" y="76200"/>
            <a:ext cx="3962400" cy="45719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5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7340471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Plastic scintillators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Lead shield (2.5 cm</a:t>
            </a:r>
            <a:r>
              <a:rPr lang="en-US" sz="2000" dirty="0" smtClean="0"/>
              <a:t>)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NaI</a:t>
            </a:r>
            <a:r>
              <a:rPr lang="en-US" sz="2000" dirty="0"/>
              <a:t> annulus around target + 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en-US" sz="2000" dirty="0" err="1" smtClean="0"/>
              <a:t>HPGe</a:t>
            </a:r>
            <a:r>
              <a:rPr lang="en-US" sz="20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Muon</a:t>
            </a:r>
            <a:r>
              <a:rPr lang="en-US" sz="2000" dirty="0" smtClean="0"/>
              <a:t> </a:t>
            </a:r>
            <a:r>
              <a:rPr lang="en-US" sz="2000" dirty="0"/>
              <a:t>veto +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 err="1">
                <a:latin typeface="Symbol" charset="2"/>
                <a:cs typeface="Symbol" charset="2"/>
              </a:rPr>
              <a:t>γγ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 smtClean="0"/>
              <a:t>coincidences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</a:p>
          <a:p>
            <a:r>
              <a:rPr lang="en-US" sz="2000" dirty="0" smtClean="0"/>
              <a:t>Background </a:t>
            </a:r>
            <a:r>
              <a:rPr lang="en-US" sz="2000" dirty="0"/>
              <a:t>reduction</a:t>
            </a:r>
            <a:r>
              <a:rPr lang="en-US" sz="2000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&lt; </a:t>
            </a:r>
            <a:r>
              <a:rPr lang="en-US" sz="2000" dirty="0"/>
              <a:t>3 MeV 1/</a:t>
            </a:r>
            <a:r>
              <a:rPr lang="en-US" sz="2000" dirty="0" smtClean="0"/>
              <a:t>3600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/>
              <a:t>&gt; 3 MeV 1/</a:t>
            </a:r>
            <a:r>
              <a:rPr lang="en-US" sz="2000" dirty="0" smtClean="0"/>
              <a:t>20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Good for low-energy part, high </a:t>
            </a:r>
            <a:r>
              <a:rPr lang="en-US" sz="2000" dirty="0" smtClean="0"/>
              <a:t>energies hard </a:t>
            </a:r>
            <a:r>
              <a:rPr lang="en-US" sz="2000" dirty="0"/>
              <a:t>to actively </a:t>
            </a:r>
            <a:r>
              <a:rPr lang="en-US" sz="2000" dirty="0" smtClean="0"/>
              <a:t>suppress</a:t>
            </a:r>
          </a:p>
          <a:p>
            <a:endParaRPr lang="en-US" sz="2000" dirty="0" smtClean="0"/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918237" y="3962400"/>
            <a:ext cx="3225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Longland</a:t>
            </a:r>
            <a:r>
              <a:rPr lang="en-US" sz="1600" dirty="0"/>
              <a:t> et al. 2006, </a:t>
            </a:r>
            <a:r>
              <a:rPr lang="en-US" sz="1600" dirty="0" err="1"/>
              <a:t>Cesaratto</a:t>
            </a:r>
            <a:r>
              <a:rPr lang="en-US" sz="1600" dirty="0"/>
              <a:t> 2011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3100" y="76200"/>
            <a:ext cx="5753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8000"/>
                </a:solidFill>
              </a:rPr>
              <a:t>Status </a:t>
            </a:r>
            <a:r>
              <a:rPr lang="en-US" sz="3200" dirty="0">
                <a:solidFill>
                  <a:srgbClr val="008000"/>
                </a:solidFill>
              </a:rPr>
              <a:t>quo on surface</a:t>
            </a:r>
          </a:p>
        </p:txBody>
      </p:sp>
      <p:pic>
        <p:nvPicPr>
          <p:cNvPr id="5" name="Picture 4" descr="active-shie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66800"/>
            <a:ext cx="4533703" cy="2880000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762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5400"/>
            <a:ext cx="9144000" cy="762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304800" y="227013"/>
            <a:ext cx="53613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</a:t>
            </a:r>
            <a:r>
              <a:rPr lang="en-US" sz="2000" dirty="0"/>
              <a:t>aboratory for </a:t>
            </a:r>
            <a:r>
              <a:rPr lang="en-US" sz="2000" dirty="0">
                <a:solidFill>
                  <a:srgbClr val="FF0000"/>
                </a:solidFill>
              </a:rPr>
              <a:t>E</a:t>
            </a:r>
            <a:r>
              <a:rPr lang="en-US" sz="2000" dirty="0"/>
              <a:t>xperimental </a:t>
            </a:r>
            <a:r>
              <a:rPr lang="en-US" sz="2000" dirty="0">
                <a:solidFill>
                  <a:srgbClr val="FF0000"/>
                </a:solidFill>
              </a:rPr>
              <a:t>N</a:t>
            </a:r>
            <a:r>
              <a:rPr lang="en-US" sz="2000" dirty="0"/>
              <a:t>uclear </a:t>
            </a:r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/>
              <a:t>strophysics</a:t>
            </a: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3"/>
          <a:srcRect l="3751" t="23965" b="9378"/>
          <a:stretch>
            <a:fillRect/>
          </a:stretch>
        </p:blipFill>
        <p:spPr bwMode="auto">
          <a:xfrm>
            <a:off x="0" y="1346200"/>
            <a:ext cx="7389813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898525" y="685800"/>
            <a:ext cx="5045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165B23"/>
                </a:solidFill>
              </a:rPr>
              <a:t>Cesaratto et al., Nucl. Instr. Meth. A623, 888 (2010)</a:t>
            </a:r>
          </a:p>
        </p:txBody>
      </p:sp>
      <p:sp>
        <p:nvSpPr>
          <p:cNvPr id="68613" name="Rectangle 9"/>
          <p:cNvSpPr>
            <a:spLocks noChangeArrowheads="1"/>
          </p:cNvSpPr>
          <p:nvPr/>
        </p:nvSpPr>
        <p:spPr bwMode="auto">
          <a:xfrm>
            <a:off x="0" y="622300"/>
            <a:ext cx="9144000" cy="746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4" name="Rectangle 10"/>
          <p:cNvSpPr>
            <a:spLocks noChangeArrowheads="1"/>
          </p:cNvSpPr>
          <p:nvPr/>
        </p:nvSpPr>
        <p:spPr bwMode="auto">
          <a:xfrm>
            <a:off x="0" y="152400"/>
            <a:ext cx="9144000" cy="746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2238" y="3810000"/>
            <a:ext cx="39417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26" descr="JN2.gif                                                        00111616Macintosh HD                   B83A0820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6" descr="LENA_ECR_source"/>
          <p:cNvPicPr>
            <a:picLocks noChangeAspect="1" noChangeArrowheads="1"/>
          </p:cNvPicPr>
          <p:nvPr/>
        </p:nvPicPr>
        <p:blipFill>
          <a:blip r:embed="rId6"/>
          <a:srcRect l="23529" t="5455" r="3529" b="5455"/>
          <a:stretch>
            <a:fillRect/>
          </a:stretch>
        </p:blipFill>
        <p:spPr bwMode="auto">
          <a:xfrm rot="-5393526">
            <a:off x="600869" y="4153694"/>
            <a:ext cx="2105025" cy="33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429000" y="6273224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Courtesy of </a:t>
            </a:r>
          </a:p>
          <a:p>
            <a:r>
              <a:rPr lang="en-US" sz="1600" dirty="0" err="1" smtClean="0"/>
              <a:t>C.Iliadis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2772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611930" y="404664"/>
            <a:ext cx="441146" cy="6070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50" dirty="0" smtClean="0">
                <a:solidFill>
                  <a:schemeClr val="bg1"/>
                </a:solidFill>
              </a:rPr>
              <a:t>I</a:t>
            </a:r>
            <a:endParaRPr lang="it-IT" sz="900" dirty="0" smtClean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C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O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T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R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O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A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Z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I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O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A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L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E 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endParaRPr lang="it-IT" sz="900" dirty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F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I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S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I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C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A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endParaRPr lang="it-IT" sz="900" dirty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U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C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L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E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A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R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E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endParaRPr lang="it-IT" sz="900" dirty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L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S 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r>
              <a:rPr lang="it-IT" sz="1000" dirty="0" smtClean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2" name="Rettangolo 1"/>
          <p:cNvSpPr/>
          <p:nvPr/>
        </p:nvSpPr>
        <p:spPr>
          <a:xfrm>
            <a:off x="1066002" y="0"/>
            <a:ext cx="6487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>
                <a:solidFill>
                  <a:srgbClr val="800000"/>
                </a:solidFill>
                <a:ea typeface="DejaVu Sans" charset="0"/>
                <a:cs typeface="Gill Sans"/>
              </a:rPr>
              <a:t>The </a:t>
            </a:r>
            <a:r>
              <a:rPr lang="en-AU" sz="2800" dirty="0" smtClean="0">
                <a:solidFill>
                  <a:srgbClr val="800000"/>
                </a:solidFill>
                <a:ea typeface="DejaVu Sans" charset="0"/>
                <a:cs typeface="Gill Sans"/>
              </a:rPr>
              <a:t>LUNA 400KV </a:t>
            </a:r>
            <a:r>
              <a:rPr lang="en-AU" sz="2800" dirty="0">
                <a:solidFill>
                  <a:srgbClr val="800000"/>
                </a:solidFill>
                <a:ea typeface="DejaVu Sans" charset="0"/>
                <a:cs typeface="Gill Sans"/>
              </a:rPr>
              <a:t>Underground Laboratory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7121963" y="1302165"/>
            <a:ext cx="3292200" cy="174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Tx/>
              <a:buFontTx/>
              <a:buNone/>
            </a:pPr>
            <a:r>
              <a:rPr lang="en-AU" b="1" dirty="0" err="1"/>
              <a:t>U</a:t>
            </a:r>
            <a:r>
              <a:rPr lang="en-AU" b="1" baseline="-33000" dirty="0" err="1"/>
              <a:t>terminal</a:t>
            </a:r>
            <a:r>
              <a:rPr lang="en-AU" b="1" baseline="-33000" dirty="0"/>
              <a:t> </a:t>
            </a:r>
            <a:r>
              <a:rPr lang="en-AU" b="1" dirty="0"/>
              <a:t>= 50 – 400kV</a:t>
            </a:r>
          </a:p>
          <a:p>
            <a:pPr>
              <a:lnSpc>
                <a:spcPct val="120000"/>
              </a:lnSpc>
              <a:buClrTx/>
              <a:buFontTx/>
              <a:buNone/>
            </a:pPr>
            <a:r>
              <a:rPr lang="en-AU" b="1" dirty="0"/>
              <a:t>I</a:t>
            </a:r>
            <a:r>
              <a:rPr lang="en-AU" b="1" baseline="-33000" dirty="0"/>
              <a:t>max</a:t>
            </a:r>
            <a:r>
              <a:rPr lang="en-AU" b="1" dirty="0"/>
              <a:t> = </a:t>
            </a:r>
            <a:r>
              <a:rPr lang="en-AU" b="1" dirty="0" smtClean="0"/>
              <a:t>250A</a:t>
            </a:r>
            <a:endParaRPr lang="en-AU" b="1" dirty="0"/>
          </a:p>
          <a:p>
            <a:pPr>
              <a:lnSpc>
                <a:spcPct val="120000"/>
              </a:lnSpc>
              <a:buClrTx/>
              <a:buFontTx/>
              <a:buNone/>
            </a:pPr>
            <a:r>
              <a:rPr lang="en-AU" b="1" dirty="0" smtClean="0"/>
              <a:t>E = 0.07keV </a:t>
            </a:r>
            <a:endParaRPr lang="en-AU" b="1" dirty="0"/>
          </a:p>
          <a:p>
            <a:pPr>
              <a:lnSpc>
                <a:spcPct val="120000"/>
              </a:lnSpc>
              <a:buClrTx/>
              <a:buFontTx/>
              <a:buNone/>
            </a:pPr>
            <a:r>
              <a:rPr lang="en-AU" b="1" dirty="0" smtClean="0"/>
              <a:t>Allowed beams</a:t>
            </a:r>
            <a:r>
              <a:rPr lang="en-AU" b="1" dirty="0"/>
              <a:t>: </a:t>
            </a:r>
            <a:endParaRPr lang="en-AU" b="1" dirty="0" smtClean="0"/>
          </a:p>
          <a:p>
            <a:pPr>
              <a:lnSpc>
                <a:spcPct val="120000"/>
              </a:lnSpc>
              <a:buClrTx/>
              <a:buFontTx/>
              <a:buNone/>
            </a:pPr>
            <a:r>
              <a:rPr lang="en-AU" b="1" dirty="0" smtClean="0"/>
              <a:t>H</a:t>
            </a:r>
            <a:r>
              <a:rPr lang="en-AU" b="1" baseline="33000" dirty="0"/>
              <a:t>+</a:t>
            </a:r>
            <a:r>
              <a:rPr lang="en-AU" b="1" dirty="0"/>
              <a:t>, </a:t>
            </a:r>
            <a:r>
              <a:rPr lang="en-AU" b="1" baseline="33000" dirty="0"/>
              <a:t>4</a:t>
            </a:r>
            <a:r>
              <a:rPr lang="en-AU" b="1" dirty="0"/>
              <a:t>He,  </a:t>
            </a:r>
            <a:r>
              <a:rPr lang="en-AU" b="1" dirty="0" smtClean="0"/>
              <a:t>(</a:t>
            </a:r>
            <a:r>
              <a:rPr lang="en-AU" b="1" baseline="33000" dirty="0"/>
              <a:t>3</a:t>
            </a:r>
            <a:r>
              <a:rPr lang="en-AU" b="1" dirty="0"/>
              <a:t>He)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219" y="59585"/>
            <a:ext cx="771895" cy="103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79957"/>
            <a:ext cx="5156200" cy="2895600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3" t="44943" r="2936" b="5611"/>
          <a:stretch>
            <a:fillRect/>
          </a:stretch>
        </p:blipFill>
        <p:spPr bwMode="auto">
          <a:xfrm>
            <a:off x="4064000" y="609957"/>
            <a:ext cx="3057963" cy="29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9863" t="44943" r="2936" b="56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9315" y="3579957"/>
            <a:ext cx="4923799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9957"/>
            <a:ext cx="4224000" cy="2970000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 flipV="1">
            <a:off x="0" y="533400"/>
            <a:ext cx="8305800" cy="1016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0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4554"/>
            <a:ext cx="9753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solidFill>
                  <a:srgbClr val="3D7FCF"/>
                </a:solidFill>
                <a:latin typeface="+mn-lt"/>
              </a:rPr>
              <a:t>Quantity to be determined: reaction </a:t>
            </a:r>
            <a:r>
              <a:rPr lang="en-US" sz="2400" dirty="0" smtClean="0">
                <a:solidFill>
                  <a:srgbClr val="3D7FCF"/>
                </a:solidFill>
                <a:latin typeface="+mn-lt"/>
              </a:rPr>
              <a:t>rate </a:t>
            </a:r>
            <a:r>
              <a:rPr lang="en-US" sz="2400" smtClean="0">
                <a:solidFill>
                  <a:srgbClr val="3D7FCF"/>
                </a:solidFill>
                <a:latin typeface="+mn-lt"/>
              </a:rPr>
              <a:t>through  cross </a:t>
            </a:r>
            <a:r>
              <a:rPr lang="en-US" sz="2400" dirty="0">
                <a:solidFill>
                  <a:srgbClr val="3D7FCF"/>
                </a:solidFill>
                <a:latin typeface="+mn-lt"/>
              </a:rPr>
              <a:t>section measurement </a:t>
            </a:r>
          </a:p>
        </p:txBody>
      </p:sp>
      <p:graphicFrame>
        <p:nvGraphicFramePr>
          <p:cNvPr id="15974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355484"/>
              </p:ext>
            </p:extLst>
          </p:nvPr>
        </p:nvGraphicFramePr>
        <p:xfrm>
          <a:off x="2667000" y="3352800"/>
          <a:ext cx="3768264" cy="89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33" name="Equation" r:id="rId3" imgW="965200" imgH="228600" progId="Equation.3">
                  <p:embed/>
                </p:oleObj>
              </mc:Choice>
              <mc:Fallback>
                <p:oleObj name="Equation" r:id="rId3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352800"/>
                        <a:ext cx="3768264" cy="89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51" name="AutoShape 7"/>
          <p:cNvSpPr>
            <a:spLocks noChangeArrowheads="1"/>
          </p:cNvSpPr>
          <p:nvPr/>
        </p:nvSpPr>
        <p:spPr bwMode="auto">
          <a:xfrm>
            <a:off x="165100" y="5562600"/>
            <a:ext cx="3178175" cy="977900"/>
          </a:xfrm>
          <a:prstGeom prst="wedgeEllipseCallout">
            <a:avLst>
              <a:gd name="adj1" fmla="val 24574"/>
              <a:gd name="adj2" fmla="val -195778"/>
            </a:avLst>
          </a:prstGeom>
          <a:solidFill>
            <a:srgbClr val="C3D69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US" sz="2400">
                <a:sym typeface="Symbol" charset="0"/>
              </a:rPr>
              <a:t>Number of reactions</a:t>
            </a:r>
            <a:endParaRPr lang="hu-HU" sz="2400">
              <a:sym typeface="Symbol" charset="0"/>
            </a:endParaRPr>
          </a:p>
        </p:txBody>
      </p:sp>
      <p:sp>
        <p:nvSpPr>
          <p:cNvPr id="159752" name="AutoShape 8"/>
          <p:cNvSpPr>
            <a:spLocks noChangeArrowheads="1"/>
          </p:cNvSpPr>
          <p:nvPr/>
        </p:nvSpPr>
        <p:spPr bwMode="auto">
          <a:xfrm>
            <a:off x="4419600" y="5549900"/>
            <a:ext cx="4549775" cy="1143000"/>
          </a:xfrm>
          <a:prstGeom prst="wedgeEllipseCallout">
            <a:avLst>
              <a:gd name="adj1" fmla="val -26097"/>
              <a:gd name="adj2" fmla="val -182500"/>
            </a:avLst>
          </a:prstGeom>
          <a:solidFill>
            <a:srgbClr val="C3D69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US" sz="2400">
                <a:sym typeface="Symbol" charset="0"/>
              </a:rPr>
              <a:t>Target surface density</a:t>
            </a:r>
          </a:p>
          <a:p>
            <a:pPr algn="ctr"/>
            <a:r>
              <a:rPr lang="en-US" sz="2400">
                <a:sym typeface="Symbol" charset="0"/>
              </a:rPr>
              <a:t>i.e. </a:t>
            </a:r>
            <a:r>
              <a:rPr lang="ja-JP" altLang="en-US" sz="2400">
                <a:latin typeface="Arial"/>
                <a:sym typeface="Symbol" charset="0"/>
              </a:rPr>
              <a:t>“</a:t>
            </a:r>
            <a:r>
              <a:rPr lang="en-US" sz="2400">
                <a:sym typeface="Symbol" charset="0"/>
              </a:rPr>
              <a:t>target thickness</a:t>
            </a:r>
            <a:r>
              <a:rPr lang="ja-JP" altLang="en-US" sz="2400">
                <a:latin typeface="Arial"/>
                <a:sym typeface="Symbol" charset="0"/>
              </a:rPr>
              <a:t>”</a:t>
            </a:r>
            <a:endParaRPr lang="hu-HU" sz="2400">
              <a:sym typeface="Symbol" charset="0"/>
            </a:endParaRPr>
          </a:p>
        </p:txBody>
      </p:sp>
      <p:sp>
        <p:nvSpPr>
          <p:cNvPr id="159753" name="AutoShape 9"/>
          <p:cNvSpPr>
            <a:spLocks noChangeArrowheads="1"/>
          </p:cNvSpPr>
          <p:nvPr/>
        </p:nvSpPr>
        <p:spPr bwMode="auto">
          <a:xfrm>
            <a:off x="5715000" y="1790700"/>
            <a:ext cx="3178175" cy="685800"/>
          </a:xfrm>
          <a:prstGeom prst="wedgeEllipseCallout">
            <a:avLst>
              <a:gd name="adj1" fmla="val -18181"/>
              <a:gd name="adj2" fmla="val 182870"/>
            </a:avLst>
          </a:prstGeom>
          <a:solidFill>
            <a:srgbClr val="C3D69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US" sz="2400" b="1" u="sng">
                <a:sym typeface="Symbol" charset="0"/>
              </a:rPr>
              <a:t>Cross section</a:t>
            </a:r>
            <a:endParaRPr lang="hu-HU" sz="2400" b="1" u="sng">
              <a:sym typeface="Symbol" charset="0"/>
            </a:endParaRPr>
          </a:p>
        </p:txBody>
      </p:sp>
      <p:sp>
        <p:nvSpPr>
          <p:cNvPr id="159754" name="AutoShape 10"/>
          <p:cNvSpPr>
            <a:spLocks noChangeArrowheads="1"/>
          </p:cNvSpPr>
          <p:nvPr/>
        </p:nvSpPr>
        <p:spPr bwMode="auto">
          <a:xfrm>
            <a:off x="215900" y="1485900"/>
            <a:ext cx="4537075" cy="977900"/>
          </a:xfrm>
          <a:prstGeom prst="wedgeEllipseCallout">
            <a:avLst>
              <a:gd name="adj1" fmla="val 34708"/>
              <a:gd name="adj2" fmla="val 132792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US" sz="2400" dirty="0">
                <a:sym typeface="Symbol" charset="0"/>
              </a:rPr>
              <a:t>Number of projectiles</a:t>
            </a:r>
          </a:p>
          <a:p>
            <a:pPr algn="ctr"/>
            <a:r>
              <a:rPr lang="ja-JP" altLang="en-US" sz="2400" dirty="0">
                <a:latin typeface="Arial"/>
                <a:sym typeface="Symbol" charset="0"/>
              </a:rPr>
              <a:t>“</a:t>
            </a:r>
            <a:r>
              <a:rPr lang="en-US" sz="2400" dirty="0">
                <a:sym typeface="Symbol" charset="0"/>
              </a:rPr>
              <a:t>beam current</a:t>
            </a:r>
            <a:r>
              <a:rPr lang="ja-JP" altLang="en-US" sz="2400" dirty="0">
                <a:latin typeface="Arial"/>
                <a:sym typeface="Symbol" charset="0"/>
              </a:rPr>
              <a:t>”</a:t>
            </a:r>
            <a:endParaRPr lang="hu-HU" sz="2400" dirty="0">
              <a:sym typeface="Symbol" charset="0"/>
            </a:endParaRPr>
          </a:p>
        </p:txBody>
      </p:sp>
      <p:sp>
        <p:nvSpPr>
          <p:cNvPr id="159755" name="Oval 11"/>
          <p:cNvSpPr>
            <a:spLocks noChangeArrowheads="1"/>
          </p:cNvSpPr>
          <p:nvPr/>
        </p:nvSpPr>
        <p:spPr bwMode="auto">
          <a:xfrm>
            <a:off x="5791200" y="3276600"/>
            <a:ext cx="787400" cy="9652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52400"/>
            <a:ext cx="9144000" cy="76200"/>
          </a:xfrm>
          <a:prstGeom prst="rect">
            <a:avLst/>
          </a:prstGeom>
          <a:solidFill>
            <a:srgbClr val="3D7FC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1066800"/>
            <a:ext cx="9144000" cy="76200"/>
          </a:xfrm>
          <a:prstGeom prst="rect">
            <a:avLst/>
          </a:prstGeom>
          <a:solidFill>
            <a:srgbClr val="3D7FC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0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4"/>
          <p:cNvSpPr txBox="1">
            <a:spLocks noChangeArrowheads="1"/>
          </p:cNvSpPr>
          <p:nvPr/>
        </p:nvSpPr>
        <p:spPr bwMode="auto">
          <a:xfrm>
            <a:off x="585788" y="209550"/>
            <a:ext cx="4237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Direct</a:t>
            </a:r>
            <a:r>
              <a:rPr lang="en-US" sz="1800" b="1" dirty="0"/>
              <a:t> evidence for stellar </a:t>
            </a:r>
            <a:r>
              <a:rPr lang="en-US" sz="1800" b="1" dirty="0" err="1"/>
              <a:t>nucleosynthesis</a:t>
            </a:r>
            <a:endParaRPr lang="en-US" sz="1800" b="1" dirty="0"/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0" y="152400"/>
            <a:ext cx="9155113" cy="65088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0" y="579438"/>
            <a:ext cx="9155113" cy="6508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609600" y="800100"/>
            <a:ext cx="180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(i) Solar neutrinos</a:t>
            </a:r>
          </a:p>
        </p:txBody>
      </p: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604838" y="4570413"/>
            <a:ext cx="19161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sz="1600"/>
              <a:t>ii</a:t>
            </a:r>
            <a:r>
              <a:rPr lang="en-US" sz="1600">
                <a:latin typeface="Symbol" charset="2"/>
                <a:ea typeface="Symbol" charset="2"/>
                <a:cs typeface="Symbol" charset="2"/>
              </a:rPr>
              <a:t>) g</a:t>
            </a:r>
            <a:r>
              <a:rPr lang="en-US" sz="1600"/>
              <a:t>-ray astronomy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6294438" y="6043613"/>
            <a:ext cx="17569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COMPTEL map </a:t>
            </a:r>
          </a:p>
          <a:p>
            <a:r>
              <a:rPr lang="en-US" sz="1600" dirty="0"/>
              <a:t>of 1.8 MeV photon</a:t>
            </a:r>
          </a:p>
          <a:p>
            <a:r>
              <a:rPr lang="en-US" sz="1600" dirty="0"/>
              <a:t>intensity</a:t>
            </a:r>
          </a:p>
        </p:txBody>
      </p:sp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609600" y="4997450"/>
            <a:ext cx="542925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</a:t>
            </a:r>
            <a:r>
              <a:rPr lang="en-US" sz="1600" dirty="0"/>
              <a:t>radioactive (‘live”) </a:t>
            </a:r>
            <a:r>
              <a:rPr lang="en-US" sz="1600" baseline="30000" dirty="0"/>
              <a:t>26</a:t>
            </a:r>
            <a:r>
              <a:rPr lang="en-US" sz="1600" dirty="0"/>
              <a:t>Al has bee observed in the Galaxy</a:t>
            </a:r>
          </a:p>
          <a:p>
            <a:r>
              <a:rPr lang="en-US" sz="1600" dirty="0"/>
              <a:t>	[see image on right]</a:t>
            </a:r>
          </a:p>
          <a:p>
            <a:pPr>
              <a:buFont typeface="Arial" charset="0"/>
              <a:buChar char="•"/>
            </a:pPr>
            <a:r>
              <a:rPr lang="en-US" sz="1600" dirty="0"/>
              <a:t> </a:t>
            </a:r>
            <a:r>
              <a:rPr lang="en-US" sz="1600" dirty="0">
                <a:solidFill>
                  <a:srgbClr val="0000FF"/>
                </a:solidFill>
              </a:rPr>
              <a:t>T</a:t>
            </a:r>
            <a:r>
              <a:rPr lang="en-US" sz="1600" baseline="-25000" dirty="0">
                <a:solidFill>
                  <a:srgbClr val="0000FF"/>
                </a:solidFill>
              </a:rPr>
              <a:t>1/2</a:t>
            </a:r>
            <a:r>
              <a:rPr lang="en-US" sz="1600" dirty="0">
                <a:solidFill>
                  <a:srgbClr val="0000FF"/>
                </a:solidFill>
              </a:rPr>
              <a:t>(</a:t>
            </a:r>
            <a:r>
              <a:rPr lang="en-US" sz="1600" baseline="30000" dirty="0">
                <a:solidFill>
                  <a:srgbClr val="0000FF"/>
                </a:solidFill>
              </a:rPr>
              <a:t>26</a:t>
            </a:r>
            <a:r>
              <a:rPr lang="en-US" sz="1600" dirty="0">
                <a:solidFill>
                  <a:srgbClr val="0000FF"/>
                </a:solidFill>
              </a:rPr>
              <a:t>Al)=720,000 years; time scale of Galactic chemical </a:t>
            </a:r>
          </a:p>
          <a:p>
            <a:r>
              <a:rPr lang="en-US" sz="1600" dirty="0">
                <a:solidFill>
                  <a:srgbClr val="0000FF"/>
                </a:solidFill>
              </a:rPr>
              <a:t>	evolution: 10</a:t>
            </a:r>
            <a:r>
              <a:rPr lang="en-US" sz="1600" baseline="30000" dirty="0">
                <a:solidFill>
                  <a:srgbClr val="0000FF"/>
                </a:solidFill>
              </a:rPr>
              <a:t>9</a:t>
            </a:r>
            <a:r>
              <a:rPr lang="en-US" sz="1600" dirty="0">
                <a:solidFill>
                  <a:srgbClr val="0000FF"/>
                </a:solidFill>
              </a:rPr>
              <a:t> years</a:t>
            </a:r>
          </a:p>
          <a:p>
            <a:pPr>
              <a:buFont typeface="Arial" charset="0"/>
              <a:buChar char="•"/>
            </a:pPr>
            <a:r>
              <a:rPr lang="en-US" sz="1600" dirty="0"/>
              <a:t> from photon intensity: 1-2 solar masses of </a:t>
            </a:r>
            <a:r>
              <a:rPr lang="en-US" sz="1600" baseline="30000" dirty="0"/>
              <a:t>26</a:t>
            </a:r>
            <a:r>
              <a:rPr lang="en-US" sz="1600" dirty="0"/>
              <a:t>Al in Galaxy</a:t>
            </a:r>
          </a:p>
          <a:p>
            <a:pPr>
              <a:buFont typeface="Arial" charset="0"/>
              <a:buChar char="•"/>
            </a:pPr>
            <a:r>
              <a:rPr lang="en-US" sz="1600" dirty="0"/>
              <a:t> conclusion: </a:t>
            </a:r>
            <a:r>
              <a:rPr lang="en-US" sz="1600" dirty="0" err="1">
                <a:solidFill>
                  <a:srgbClr val="FF0000"/>
                </a:solidFill>
              </a:rPr>
              <a:t>nucleosynthesis</a:t>
            </a:r>
            <a:r>
              <a:rPr lang="en-US" sz="1600" dirty="0">
                <a:solidFill>
                  <a:srgbClr val="FF0000"/>
                </a:solidFill>
              </a:rPr>
              <a:t> is ongoing</a:t>
            </a:r>
          </a:p>
          <a:p>
            <a:endParaRPr lang="en-US" dirty="0"/>
          </a:p>
        </p:txBody>
      </p:sp>
      <p:pic>
        <p:nvPicPr>
          <p:cNvPr id="22537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103019" y="2817019"/>
            <a:ext cx="687546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611188" y="827088"/>
            <a:ext cx="1836737" cy="322262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650875" y="4598988"/>
            <a:ext cx="1836738" cy="323850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0" name="Rectangle 11"/>
          <p:cNvSpPr>
            <a:spLocks noChangeArrowheads="1"/>
          </p:cNvSpPr>
          <p:nvPr/>
        </p:nvSpPr>
        <p:spPr bwMode="auto">
          <a:xfrm>
            <a:off x="457200" y="1282700"/>
            <a:ext cx="75072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/>
              <a:t> </a:t>
            </a:r>
            <a:r>
              <a:rPr lang="en-US" sz="1600">
                <a:solidFill>
                  <a:srgbClr val="FF0000"/>
                </a:solidFill>
              </a:rPr>
              <a:t>first direct test of how Sun generates energy </a:t>
            </a:r>
            <a:r>
              <a:rPr lang="en-US" sz="1600"/>
              <a:t>was performed by detecting</a:t>
            </a:r>
          </a:p>
          <a:p>
            <a:r>
              <a:rPr lang="en-US" sz="1600"/>
              <a:t>	solar neutrinos [from </a:t>
            </a:r>
            <a:r>
              <a:rPr lang="en-US" sz="1600" baseline="30000"/>
              <a:t>8</a:t>
            </a:r>
            <a:r>
              <a:rPr lang="en-US" sz="1600"/>
              <a:t>B decay] at the Homestake gold mine, SD</a:t>
            </a:r>
          </a:p>
          <a:p>
            <a:endParaRPr lang="en-US" sz="1600"/>
          </a:p>
          <a:p>
            <a:pPr>
              <a:buFont typeface="Arial" charset="0"/>
              <a:buChar char="•"/>
            </a:pPr>
            <a:r>
              <a:rPr lang="en-US" sz="1600"/>
              <a:t> disagreement of predicted and measured neutrino flux: </a:t>
            </a:r>
            <a:r>
              <a:rPr lang="en-US" sz="1600">
                <a:solidFill>
                  <a:srgbClr val="0000FF"/>
                </a:solidFill>
              </a:rPr>
              <a:t>“solar neutrino problem”</a:t>
            </a:r>
          </a:p>
          <a:p>
            <a:r>
              <a:rPr lang="en-US" sz="1600"/>
              <a:t>	[giving later rise to discovery of neutrino oscillations]</a:t>
            </a:r>
          </a:p>
          <a:p>
            <a:endParaRPr lang="en-US" sz="1600"/>
          </a:p>
          <a:p>
            <a:pPr>
              <a:buFont typeface="Arial" charset="0"/>
              <a:buChar char="•"/>
            </a:pPr>
            <a:r>
              <a:rPr lang="en-US" sz="1600"/>
              <a:t> Nobel prize to Ray Davis (2002)</a:t>
            </a:r>
          </a:p>
        </p:txBody>
      </p:sp>
      <p:pic>
        <p:nvPicPr>
          <p:cNvPr id="22541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743200"/>
            <a:ext cx="13493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2" name="TextBox 19"/>
          <p:cNvSpPr txBox="1">
            <a:spLocks noChangeArrowheads="1"/>
          </p:cNvSpPr>
          <p:nvPr/>
        </p:nvSpPr>
        <p:spPr bwMode="auto">
          <a:xfrm>
            <a:off x="5257800" y="3429000"/>
            <a:ext cx="1012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Ray Davis</a:t>
            </a:r>
          </a:p>
          <a:p>
            <a:r>
              <a:rPr lang="en-US"/>
              <a:t>(1914-06)</a:t>
            </a:r>
          </a:p>
        </p:txBody>
      </p:sp>
    </p:spTree>
    <p:extLst>
      <p:ext uri="{BB962C8B-B14F-4D97-AF65-F5344CB8AC3E}">
        <p14:creationId xmlns:p14="http://schemas.microsoft.com/office/powerpoint/2010/main" val="158467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382000" cy="762000"/>
          </a:xfrm>
          <a:noFill/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3D7FCF"/>
                </a:solidFill>
                <a:latin typeface="+mn-lt"/>
              </a:rPr>
              <a:t>Number of projectiles: gas target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thin window gas cell: charge measurement possible</a:t>
            </a:r>
          </a:p>
        </p:txBody>
      </p:sp>
      <p:grpSp>
        <p:nvGrpSpPr>
          <p:cNvPr id="222216" name="Group 8"/>
          <p:cNvGrpSpPr>
            <a:grpSpLocks/>
          </p:cNvGrpSpPr>
          <p:nvPr/>
        </p:nvGrpSpPr>
        <p:grpSpPr bwMode="auto">
          <a:xfrm>
            <a:off x="381000" y="2133600"/>
            <a:ext cx="6102350" cy="4292600"/>
            <a:chOff x="211" y="1616"/>
            <a:chExt cx="3844" cy="2704"/>
          </a:xfrm>
        </p:grpSpPr>
        <p:pic>
          <p:nvPicPr>
            <p:cNvPr id="2222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" y="1616"/>
              <a:ext cx="3844" cy="2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22214" name="Rectangle 6"/>
            <p:cNvSpPr>
              <a:spLocks noChangeArrowheads="1"/>
            </p:cNvSpPr>
            <p:nvPr/>
          </p:nvSpPr>
          <p:spPr bwMode="auto">
            <a:xfrm>
              <a:off x="2002" y="3010"/>
              <a:ext cx="367" cy="3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15" name="Rectangle 7"/>
            <p:cNvSpPr>
              <a:spLocks noChangeArrowheads="1"/>
            </p:cNvSpPr>
            <p:nvPr/>
          </p:nvSpPr>
          <p:spPr bwMode="auto">
            <a:xfrm>
              <a:off x="1836" y="3398"/>
              <a:ext cx="734" cy="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2221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200315"/>
              </p:ext>
            </p:extLst>
          </p:nvPr>
        </p:nvGraphicFramePr>
        <p:xfrm>
          <a:off x="6934200" y="1066800"/>
          <a:ext cx="2027237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8" name="Equation" r:id="rId4" imgW="990360" imgH="241200" progId="Equation.3">
                  <p:embed/>
                </p:oleObj>
              </mc:Choice>
              <mc:Fallback>
                <p:oleObj name="Equation" r:id="rId4" imgW="990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066800"/>
                        <a:ext cx="2027237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9" name="Oval 11"/>
          <p:cNvSpPr>
            <a:spLocks noChangeArrowheads="1"/>
          </p:cNvSpPr>
          <p:nvPr/>
        </p:nvSpPr>
        <p:spPr bwMode="auto">
          <a:xfrm>
            <a:off x="7620000" y="1066800"/>
            <a:ext cx="504825" cy="5048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15221" y="31098"/>
            <a:ext cx="9144000" cy="76200"/>
          </a:xfrm>
          <a:prstGeom prst="rect">
            <a:avLst/>
          </a:prstGeom>
          <a:solidFill>
            <a:srgbClr val="3D7FC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76200"/>
          </a:xfrm>
          <a:prstGeom prst="rect">
            <a:avLst/>
          </a:prstGeom>
          <a:solidFill>
            <a:srgbClr val="3D7FC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1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153400" cy="8382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+mn-lt"/>
              </a:rPr>
              <a:t>Windowless gas target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980363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charge exchange: charge measurement does not work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calorimetric technique: determination of current from beam power</a:t>
            </a:r>
          </a:p>
          <a:p>
            <a:pPr>
              <a:lnSpc>
                <a:spcPct val="90000"/>
              </a:lnSpc>
            </a:pPr>
            <a:endParaRPr lang="en-US" sz="2600" dirty="0"/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600" dirty="0"/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600" dirty="0"/>
          </a:p>
          <a:p>
            <a:pPr>
              <a:lnSpc>
                <a:spcPct val="90000"/>
              </a:lnSpc>
            </a:pPr>
            <a:r>
              <a:rPr lang="en-US" sz="2400" dirty="0"/>
              <a:t>usually must be calibrated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/>
              <a:t>	using charge measurement 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/>
              <a:t>	in empty target </a:t>
            </a:r>
          </a:p>
        </p:txBody>
      </p:sp>
      <p:pic>
        <p:nvPicPr>
          <p:cNvPr id="163844" name="Picture 4" descr="IMG00001_re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88" b="33672"/>
          <a:stretch>
            <a:fillRect/>
          </a:stretch>
        </p:blipFill>
        <p:spPr bwMode="auto">
          <a:xfrm>
            <a:off x="6018213" y="3154363"/>
            <a:ext cx="3125787" cy="37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38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229108"/>
              </p:ext>
            </p:extLst>
          </p:nvPr>
        </p:nvGraphicFramePr>
        <p:xfrm>
          <a:off x="7010400" y="2590800"/>
          <a:ext cx="2027237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16" name="Egyenlet" r:id="rId4" imgW="990360" imgH="241200" progId="Equation.3">
                  <p:embed/>
                </p:oleObj>
              </mc:Choice>
              <mc:Fallback>
                <p:oleObj name="Egyenlet" r:id="rId4" imgW="990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590800"/>
                        <a:ext cx="2027237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46" name="Oval 6"/>
          <p:cNvSpPr>
            <a:spLocks noChangeArrowheads="1"/>
          </p:cNvSpPr>
          <p:nvPr/>
        </p:nvSpPr>
        <p:spPr bwMode="auto">
          <a:xfrm>
            <a:off x="7696200" y="2590800"/>
            <a:ext cx="504825" cy="5048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3847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13665735"/>
              </p:ext>
            </p:extLst>
          </p:nvPr>
        </p:nvGraphicFramePr>
        <p:xfrm>
          <a:off x="990600" y="2971800"/>
          <a:ext cx="2895600" cy="1005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17" name="Equation" r:id="rId6" imgW="1447560" imgH="431640" progId="Equation.3">
                  <p:embed/>
                </p:oleObj>
              </mc:Choice>
              <mc:Fallback>
                <p:oleObj name="Equation" r:id="rId6" imgW="1447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971800"/>
                        <a:ext cx="2895600" cy="10051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31098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3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71596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+mn-lt"/>
              </a:rPr>
              <a:t>Number of projectiles: together with target thickness</a:t>
            </a:r>
          </a:p>
        </p:txBody>
      </p:sp>
      <p:graphicFrame>
        <p:nvGraphicFramePr>
          <p:cNvPr id="16589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526135"/>
              </p:ext>
            </p:extLst>
          </p:nvPr>
        </p:nvGraphicFramePr>
        <p:xfrm>
          <a:off x="1954213" y="1982788"/>
          <a:ext cx="4714875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6" name="Equation" r:id="rId3" imgW="965200" imgH="228600" progId="Equation.3">
                  <p:embed/>
                </p:oleObj>
              </mc:Choice>
              <mc:Fallback>
                <p:oleObj name="Equation" r:id="rId3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4213" y="1982788"/>
                        <a:ext cx="4714875" cy="111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894" name="Oval 6"/>
          <p:cNvSpPr>
            <a:spLocks noChangeArrowheads="1"/>
          </p:cNvSpPr>
          <p:nvPr/>
        </p:nvSpPr>
        <p:spPr bwMode="auto">
          <a:xfrm>
            <a:off x="3327400" y="1854200"/>
            <a:ext cx="2603500" cy="1308100"/>
          </a:xfrm>
          <a:prstGeom prst="ellips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895" name="AutoShape 7"/>
          <p:cNvSpPr>
            <a:spLocks noChangeArrowheads="1"/>
          </p:cNvSpPr>
          <p:nvPr/>
        </p:nvSpPr>
        <p:spPr bwMode="auto">
          <a:xfrm>
            <a:off x="1281113" y="4457700"/>
            <a:ext cx="6956425" cy="1511300"/>
          </a:xfrm>
          <a:prstGeom prst="wedgeEllipseCallout">
            <a:avLst>
              <a:gd name="adj1" fmla="val -23"/>
              <a:gd name="adj2" fmla="val -129204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en-US" sz="2400">
                <a:sym typeface="Symbol" charset="0"/>
              </a:rPr>
              <a:t>On-line determination</a:t>
            </a:r>
          </a:p>
          <a:p>
            <a:pPr algn="ctr"/>
            <a:r>
              <a:rPr lang="en-US" sz="2400">
                <a:sym typeface="Symbol" charset="0"/>
              </a:rPr>
              <a:t>during cross section measurement.</a:t>
            </a:r>
          </a:p>
          <a:p>
            <a:pPr algn="ctr"/>
            <a:r>
              <a:rPr lang="en-US" sz="2400">
                <a:sym typeface="Symbol" charset="0"/>
              </a:rPr>
              <a:t>See later</a:t>
            </a:r>
            <a:endParaRPr lang="hu-HU" sz="2400">
              <a:sym typeface="Symbo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31098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699" y="6096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6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762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+mn-lt"/>
              </a:rPr>
              <a:t>Target thickness determination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Off line (before or after the </a:t>
            </a:r>
            <a:r>
              <a:rPr lang="en-US" sz="2000" dirty="0" err="1"/>
              <a:t>c.s</a:t>
            </a:r>
            <a:r>
              <a:rPr lang="en-US" sz="2000" dirty="0"/>
              <a:t>. meas.):</a:t>
            </a:r>
          </a:p>
          <a:p>
            <a:pPr lvl="1"/>
            <a:r>
              <a:rPr lang="en-US" sz="2000" dirty="0"/>
              <a:t>weighing</a:t>
            </a:r>
          </a:p>
          <a:p>
            <a:pPr lvl="1"/>
            <a:r>
              <a:rPr lang="en-US" sz="2000" dirty="0"/>
              <a:t>energy loss</a:t>
            </a:r>
          </a:p>
          <a:p>
            <a:pPr lvl="1"/>
            <a:r>
              <a:rPr lang="en-US" sz="2000" dirty="0"/>
              <a:t>active (accelerator based) techniques</a:t>
            </a:r>
          </a:p>
          <a:p>
            <a:pPr lvl="2"/>
            <a:r>
              <a:rPr lang="en-US" sz="2000" dirty="0"/>
              <a:t>RBS, PIXE, SIMS, ...</a:t>
            </a:r>
          </a:p>
          <a:p>
            <a:r>
              <a:rPr lang="en-US" sz="2000" dirty="0"/>
              <a:t>On line (during cross section measurement):</a:t>
            </a:r>
          </a:p>
          <a:p>
            <a:pPr lvl="1"/>
            <a:r>
              <a:rPr lang="en-US" sz="2000" dirty="0"/>
              <a:t>scattering</a:t>
            </a:r>
          </a:p>
          <a:p>
            <a:pPr lvl="1"/>
            <a:r>
              <a:rPr lang="en-US" sz="2000" dirty="0"/>
              <a:t>nuclear reactions</a:t>
            </a:r>
          </a:p>
          <a:p>
            <a:pPr lvl="1"/>
            <a:r>
              <a:rPr lang="en-US" sz="2000" dirty="0"/>
              <a:t>etc...</a:t>
            </a:r>
          </a:p>
        </p:txBody>
      </p:sp>
      <p:graphicFrame>
        <p:nvGraphicFramePr>
          <p:cNvPr id="16999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568392"/>
              </p:ext>
            </p:extLst>
          </p:nvPr>
        </p:nvGraphicFramePr>
        <p:xfrm>
          <a:off x="304800" y="5334000"/>
          <a:ext cx="2027237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2" name="Equation" r:id="rId3" imgW="990360" imgH="241200" progId="Equation.3">
                  <p:embed/>
                </p:oleObj>
              </mc:Choice>
              <mc:Fallback>
                <p:oleObj name="Equation" r:id="rId3" imgW="990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34000"/>
                        <a:ext cx="2027237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997" name="Oval 13"/>
          <p:cNvSpPr>
            <a:spLocks noChangeArrowheads="1"/>
          </p:cNvSpPr>
          <p:nvPr/>
        </p:nvSpPr>
        <p:spPr bwMode="auto">
          <a:xfrm>
            <a:off x="1447800" y="5334000"/>
            <a:ext cx="504825" cy="5048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762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9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981292" cy="3048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+mn-lt"/>
              </a:rPr>
              <a:t>Target </a:t>
            </a:r>
            <a:r>
              <a:rPr lang="en-US" sz="2400" b="1" dirty="0" smtClean="0">
                <a:solidFill>
                  <a:srgbClr val="800000"/>
                </a:solidFill>
                <a:latin typeface="+mn-lt"/>
              </a:rPr>
              <a:t>thickness</a:t>
            </a:r>
            <a:endParaRPr lang="en-US" sz="2400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5146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Gas target</a:t>
            </a:r>
          </a:p>
          <a:p>
            <a:r>
              <a:rPr lang="en-US" sz="1600" dirty="0" smtClean="0"/>
              <a:t>pressure </a:t>
            </a:r>
            <a:r>
              <a:rPr lang="en-US" sz="1600" dirty="0"/>
              <a:t>and temperature measurement</a:t>
            </a:r>
          </a:p>
          <a:p>
            <a:r>
              <a:rPr lang="en-US" sz="1600" dirty="0"/>
              <a:t>no problem with target stability</a:t>
            </a:r>
          </a:p>
          <a:p>
            <a:r>
              <a:rPr lang="en-US" sz="1600" dirty="0"/>
              <a:t>beam heating effect!</a:t>
            </a:r>
          </a:p>
        </p:txBody>
      </p:sp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6175"/>
            <a:ext cx="9144000" cy="31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4" name="Rectangle 6"/>
          <p:cNvSpPr>
            <a:spLocks noChangeArrowheads="1"/>
          </p:cNvSpPr>
          <p:nvPr/>
        </p:nvSpPr>
        <p:spPr bwMode="auto">
          <a:xfrm>
            <a:off x="152400" y="4343400"/>
            <a:ext cx="13980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B00400"/>
                </a:solidFill>
                <a:sym typeface="Symbol" charset="0"/>
              </a:rPr>
              <a:t>LUNA case study</a:t>
            </a:r>
            <a:endParaRPr lang="en-US" sz="1400" dirty="0">
              <a:solidFill>
                <a:srgbClr val="B00400"/>
              </a:solidFill>
              <a:sym typeface="Symbol" charset="0"/>
            </a:endParaRPr>
          </a:p>
          <a:p>
            <a:pPr algn="ctr"/>
            <a:r>
              <a:rPr lang="hu-HU" sz="1400" baseline="30000" dirty="0">
                <a:solidFill>
                  <a:srgbClr val="B00400"/>
                </a:solidFill>
                <a:sym typeface="Symbol" charset="0"/>
              </a:rPr>
              <a:t>3</a:t>
            </a:r>
            <a:r>
              <a:rPr lang="hu-HU" sz="1400" dirty="0">
                <a:solidFill>
                  <a:srgbClr val="B00400"/>
                </a:solidFill>
                <a:sym typeface="Symbol" charset="0"/>
              </a:rPr>
              <a:t>He</a:t>
            </a:r>
            <a:r>
              <a:rPr lang="hu-HU" sz="1400" dirty="0">
                <a:solidFill>
                  <a:srgbClr val="B00400"/>
                </a:solidFill>
              </a:rPr>
              <a:t>(</a:t>
            </a:r>
            <a:r>
              <a:rPr lang="hu-HU" sz="1400" dirty="0">
                <a:solidFill>
                  <a:srgbClr val="B00400"/>
                </a:solidFill>
                <a:sym typeface="Symbol" charset="0"/>
              </a:rPr>
              <a:t></a:t>
            </a:r>
            <a:r>
              <a:rPr lang="hu-HU" sz="1400" dirty="0">
                <a:solidFill>
                  <a:srgbClr val="B00400"/>
                </a:solidFill>
              </a:rPr>
              <a:t>,</a:t>
            </a:r>
            <a:r>
              <a:rPr lang="hu-HU" sz="1400" dirty="0">
                <a:solidFill>
                  <a:srgbClr val="B00400"/>
                </a:solidFill>
                <a:sym typeface="Symbol" charset="0"/>
              </a:rPr>
              <a:t>)</a:t>
            </a:r>
            <a:r>
              <a:rPr lang="hu-HU" sz="1400" baseline="30000" dirty="0">
                <a:solidFill>
                  <a:srgbClr val="B00400"/>
                </a:solidFill>
                <a:sym typeface="Symbol" charset="0"/>
              </a:rPr>
              <a:t>7</a:t>
            </a:r>
            <a:r>
              <a:rPr lang="hu-HU" sz="1400" dirty="0">
                <a:solidFill>
                  <a:srgbClr val="B00400"/>
                </a:solidFill>
                <a:sym typeface="Symbol" charset="0"/>
              </a:rPr>
              <a:t>Be</a:t>
            </a:r>
            <a:endParaRPr lang="en-US" sz="1400" dirty="0">
              <a:solidFill>
                <a:srgbClr val="B00400"/>
              </a:solidFill>
              <a:sym typeface="Symbol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-37752" y="13276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93" y="838200"/>
            <a:ext cx="7696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Solid target</a:t>
            </a:r>
          </a:p>
          <a:p>
            <a:r>
              <a:rPr lang="en-US" dirty="0" smtClean="0"/>
              <a:t>Target </a:t>
            </a:r>
            <a:r>
              <a:rPr lang="en-US" dirty="0"/>
              <a:t>thickness and stability through nuclear </a:t>
            </a:r>
            <a:endParaRPr lang="en-US" dirty="0" smtClean="0"/>
          </a:p>
          <a:p>
            <a:r>
              <a:rPr lang="en-US" dirty="0" smtClean="0"/>
              <a:t>Reactions </a:t>
            </a:r>
            <a:r>
              <a:rPr lang="en-US" dirty="0"/>
              <a:t> </a:t>
            </a:r>
            <a:r>
              <a:rPr lang="en-US" dirty="0" smtClean="0"/>
              <a:t>i.e. </a:t>
            </a:r>
            <a:r>
              <a:rPr lang="en-US" baseline="30000" dirty="0" smtClean="0"/>
              <a:t>17</a:t>
            </a:r>
            <a:r>
              <a:rPr lang="en-US" dirty="0" smtClean="0"/>
              <a:t>O</a:t>
            </a:r>
            <a:r>
              <a:rPr lang="en-US" dirty="0"/>
              <a:t>(p,</a:t>
            </a:r>
            <a:r>
              <a:rPr lang="en-US" dirty="0">
                <a:sym typeface="Symbol" charset="0"/>
              </a:rPr>
              <a:t>)</a:t>
            </a:r>
            <a:r>
              <a:rPr lang="en-US" baseline="30000" dirty="0">
                <a:sym typeface="Symbol" charset="0"/>
              </a:rPr>
              <a:t>18</a:t>
            </a:r>
            <a:r>
              <a:rPr lang="en-US" dirty="0">
                <a:sym typeface="Symbol" charset="0"/>
              </a:rPr>
              <a:t>F </a:t>
            </a:r>
            <a:r>
              <a:rPr lang="en-US" dirty="0" smtClean="0">
                <a:sym typeface="Symbol" charset="0"/>
              </a:rPr>
              <a:t>reaction    anodized T</a:t>
            </a:r>
            <a:r>
              <a:rPr lang="en-US" baseline="-25000" dirty="0" smtClean="0">
                <a:sym typeface="Symbol" charset="0"/>
              </a:rPr>
              <a:t>2</a:t>
            </a:r>
            <a:r>
              <a:rPr lang="en-US" dirty="0" smtClean="0">
                <a:sym typeface="Symbol" charset="0"/>
              </a:rPr>
              <a:t>O</a:t>
            </a:r>
            <a:r>
              <a:rPr lang="en-US" baseline="-25000" dirty="0" smtClean="0">
                <a:sym typeface="Symbol" charset="0"/>
              </a:rPr>
              <a:t>5</a:t>
            </a:r>
            <a:r>
              <a:rPr lang="en-US" dirty="0" smtClean="0">
                <a:sym typeface="Symbol" charset="0"/>
              </a:rPr>
              <a:t> </a:t>
            </a:r>
          </a:p>
          <a:p>
            <a:r>
              <a:rPr lang="en-US" dirty="0" smtClean="0">
                <a:sym typeface="Symbol" charset="0"/>
              </a:rPr>
              <a:t>targets  ~</a:t>
            </a:r>
            <a:r>
              <a:rPr lang="en-US" dirty="0">
                <a:sym typeface="Symbol" charset="0"/>
              </a:rPr>
              <a:t>70% </a:t>
            </a:r>
            <a:r>
              <a:rPr lang="en-US" baseline="30000" dirty="0">
                <a:sym typeface="Symbol" charset="0"/>
              </a:rPr>
              <a:t>17</a:t>
            </a:r>
            <a:r>
              <a:rPr lang="en-US" dirty="0">
                <a:sym typeface="Symbol" charset="0"/>
              </a:rPr>
              <a:t>O</a:t>
            </a:r>
            <a:r>
              <a:rPr lang="en-US" dirty="0" smtClean="0">
                <a:sym typeface="Symbol" charset="0"/>
              </a:rPr>
              <a:t>, </a:t>
            </a:r>
            <a:r>
              <a:rPr lang="en-US" dirty="0">
                <a:sym typeface="Symbol" charset="0"/>
              </a:rPr>
              <a:t>~30% </a:t>
            </a:r>
            <a:r>
              <a:rPr lang="en-US" baseline="30000" dirty="0" smtClean="0">
                <a:sym typeface="Symbol" charset="0"/>
              </a:rPr>
              <a:t>18</a:t>
            </a:r>
            <a:r>
              <a:rPr lang="en-US" dirty="0" smtClean="0">
                <a:sym typeface="Symbol" charset="0"/>
              </a:rPr>
              <a:t>O   </a:t>
            </a:r>
          </a:p>
          <a:p>
            <a:r>
              <a:rPr lang="en-US" dirty="0" smtClean="0">
                <a:sym typeface="Symbol" charset="0"/>
              </a:rPr>
              <a:t>resonance </a:t>
            </a:r>
            <a:r>
              <a:rPr lang="en-US" dirty="0">
                <a:sym typeface="Symbol" charset="0"/>
              </a:rPr>
              <a:t>in </a:t>
            </a:r>
            <a:r>
              <a:rPr lang="en-US" baseline="30000" dirty="0"/>
              <a:t>18</a:t>
            </a:r>
            <a:r>
              <a:rPr lang="en-US" dirty="0"/>
              <a:t>O(p,</a:t>
            </a:r>
            <a:r>
              <a:rPr lang="en-US" dirty="0">
                <a:sym typeface="Symbol" charset="0"/>
              </a:rPr>
              <a:t>)</a:t>
            </a:r>
            <a:r>
              <a:rPr lang="en-US" baseline="30000" dirty="0">
                <a:sym typeface="Symbol" charset="0"/>
              </a:rPr>
              <a:t>19</a:t>
            </a:r>
            <a:r>
              <a:rPr lang="en-US" dirty="0">
                <a:sym typeface="Symbol" charset="0"/>
              </a:rPr>
              <a:t>F reaction at 151 </a:t>
            </a:r>
            <a:r>
              <a:rPr lang="en-US" dirty="0" err="1" smtClean="0">
                <a:sym typeface="Symbol" charset="0"/>
              </a:rPr>
              <a:t>keV</a:t>
            </a:r>
            <a:endParaRPr lang="en-US" dirty="0" smtClean="0">
              <a:sym typeface="Symbol" charset="0"/>
            </a:endParaRPr>
          </a:p>
          <a:p>
            <a:endParaRPr lang="en-US" dirty="0" smtClean="0">
              <a:sym typeface="Symbol" charset="0"/>
            </a:endParaRPr>
          </a:p>
          <a:p>
            <a:endParaRPr lang="en-US" dirty="0">
              <a:sym typeface="Symbol" charset="0"/>
            </a:endParaRPr>
          </a:p>
          <a:p>
            <a:endParaRPr lang="en-US" dirty="0" smtClean="0">
              <a:sym typeface="Symbol" charset="0"/>
            </a:endParaRPr>
          </a:p>
          <a:p>
            <a:endParaRPr lang="en-US" dirty="0">
              <a:sym typeface="Symbol" charset="0"/>
            </a:endParaRPr>
          </a:p>
          <a:p>
            <a:endParaRPr lang="en-US" dirty="0">
              <a:sym typeface="Symbol" charset="0"/>
            </a:endParaRPr>
          </a:p>
          <a:p>
            <a:endParaRPr lang="en-US" dirty="0"/>
          </a:p>
        </p:txBody>
      </p:sp>
      <p:pic>
        <p:nvPicPr>
          <p:cNvPr id="1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1600" y="762000"/>
            <a:ext cx="4140437" cy="261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5486400" y="3352800"/>
            <a:ext cx="35213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fr-FR" sz="1400" dirty="0">
                <a:solidFill>
                  <a:srgbClr val="324863"/>
                </a:solidFill>
              </a:rPr>
              <a:t>A. </a:t>
            </a:r>
            <a:r>
              <a:rPr lang="fr-FR" sz="1400" dirty="0" err="1">
                <a:solidFill>
                  <a:srgbClr val="324863"/>
                </a:solidFill>
              </a:rPr>
              <a:t>Caciolli</a:t>
            </a:r>
            <a:r>
              <a:rPr lang="fr-FR" sz="1400" dirty="0">
                <a:solidFill>
                  <a:srgbClr val="324863"/>
                </a:solidFill>
              </a:rPr>
              <a:t> et al., </a:t>
            </a:r>
            <a:r>
              <a:rPr lang="fr-FR" sz="1400" dirty="0" err="1">
                <a:solidFill>
                  <a:srgbClr val="324863"/>
                </a:solidFill>
              </a:rPr>
              <a:t>Eur</a:t>
            </a:r>
            <a:r>
              <a:rPr lang="fr-FR" sz="1400" dirty="0">
                <a:solidFill>
                  <a:srgbClr val="324863"/>
                </a:solidFill>
              </a:rPr>
              <a:t>. Phys. J. A, 48, 144 (2012)</a:t>
            </a:r>
          </a:p>
        </p:txBody>
      </p:sp>
    </p:spTree>
    <p:extLst>
      <p:ext uri="{BB962C8B-B14F-4D97-AF65-F5344CB8AC3E}">
        <p14:creationId xmlns:p14="http://schemas.microsoft.com/office/powerpoint/2010/main" val="11759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33867"/>
            <a:ext cx="8077200" cy="6858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+mn-lt"/>
              </a:rPr>
              <a:t>Thick target yield measurement</a:t>
            </a:r>
            <a:endParaRPr lang="en-US" sz="2400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800975" cy="1196975"/>
          </a:xfrm>
        </p:spPr>
        <p:txBody>
          <a:bodyPr/>
          <a:lstStyle/>
          <a:p>
            <a:r>
              <a:rPr lang="en-US" sz="2600"/>
              <a:t>If thin target preparation or</a:t>
            </a:r>
          </a:p>
          <a:p>
            <a:r>
              <a:rPr lang="en-US" sz="2600"/>
              <a:t>target thickness determination is problematic</a:t>
            </a:r>
          </a:p>
        </p:txBody>
      </p:sp>
      <p:grpSp>
        <p:nvGrpSpPr>
          <p:cNvPr id="192526" name="Group 14"/>
          <p:cNvGrpSpPr>
            <a:grpSpLocks/>
          </p:cNvGrpSpPr>
          <p:nvPr/>
        </p:nvGrpSpPr>
        <p:grpSpPr bwMode="auto">
          <a:xfrm>
            <a:off x="-11113" y="2595563"/>
            <a:ext cx="4324351" cy="3771900"/>
            <a:chOff x="-7" y="1635"/>
            <a:chExt cx="2724" cy="2376"/>
          </a:xfrm>
          <a:solidFill>
            <a:srgbClr val="CCFFCC"/>
          </a:solidFill>
        </p:grpSpPr>
        <p:graphicFrame>
          <p:nvGraphicFramePr>
            <p:cNvPr id="192516" name="Object 4"/>
            <p:cNvGraphicFramePr>
              <a:graphicFrameLocks noChangeAspect="1"/>
            </p:cNvGraphicFramePr>
            <p:nvPr/>
          </p:nvGraphicFramePr>
          <p:xfrm>
            <a:off x="764" y="2394"/>
            <a:ext cx="956" cy="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02" name="Egyenlet" r:id="rId3" imgW="520560" imgH="444240" progId="Equation.3">
                    <p:embed/>
                  </p:oleObj>
                </mc:Choice>
                <mc:Fallback>
                  <p:oleObj name="Egyenlet" r:id="rId3" imgW="52056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" y="2394"/>
                          <a:ext cx="956" cy="8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2518" name="AutoShape 6"/>
            <p:cNvSpPr>
              <a:spLocks noChangeArrowheads="1"/>
            </p:cNvSpPr>
            <p:nvPr/>
          </p:nvSpPr>
          <p:spPr bwMode="auto">
            <a:xfrm>
              <a:off x="-7" y="3593"/>
              <a:ext cx="2690" cy="418"/>
            </a:xfrm>
            <a:prstGeom prst="wedgeEllipseCallout">
              <a:avLst>
                <a:gd name="adj1" fmla="val 671"/>
                <a:gd name="adj2" fmla="val -13516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2400">
                  <a:sym typeface="Symbol" charset="0"/>
                </a:rPr>
                <a:t>Number of projectiles</a:t>
              </a:r>
              <a:endParaRPr lang="hu-HU" sz="2400">
                <a:sym typeface="Symbol" charset="0"/>
              </a:endParaRPr>
            </a:p>
          </p:txBody>
        </p:sp>
        <p:sp>
          <p:nvSpPr>
            <p:cNvPr id="192519" name="AutoShape 7"/>
            <p:cNvSpPr>
              <a:spLocks noChangeArrowheads="1"/>
            </p:cNvSpPr>
            <p:nvPr/>
          </p:nvSpPr>
          <p:spPr bwMode="auto">
            <a:xfrm>
              <a:off x="99" y="1635"/>
              <a:ext cx="2618" cy="418"/>
            </a:xfrm>
            <a:prstGeom prst="wedgeEllipseCallout">
              <a:avLst>
                <a:gd name="adj1" fmla="val 1148"/>
                <a:gd name="adj2" fmla="val 126079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2400">
                  <a:sym typeface="Symbol" charset="0"/>
                </a:rPr>
                <a:t>Number of reactions</a:t>
              </a:r>
              <a:endParaRPr lang="hu-HU" sz="2400">
                <a:sym typeface="Symbol" charset="0"/>
              </a:endParaRPr>
            </a:p>
          </p:txBody>
        </p:sp>
      </p:grpSp>
      <p:grpSp>
        <p:nvGrpSpPr>
          <p:cNvPr id="192525" name="Group 13"/>
          <p:cNvGrpSpPr>
            <a:grpSpLocks/>
          </p:cNvGrpSpPr>
          <p:nvPr/>
        </p:nvGrpSpPr>
        <p:grpSpPr bwMode="auto">
          <a:xfrm>
            <a:off x="4445000" y="2432050"/>
            <a:ext cx="4397375" cy="3838575"/>
            <a:chOff x="2800" y="1532"/>
            <a:chExt cx="2770" cy="2418"/>
          </a:xfrm>
          <a:solidFill>
            <a:srgbClr val="CCFFCC"/>
          </a:solidFill>
        </p:grpSpPr>
        <p:graphicFrame>
          <p:nvGraphicFramePr>
            <p:cNvPr id="192520" name="Object 8"/>
            <p:cNvGraphicFramePr>
              <a:graphicFrameLocks noChangeAspect="1"/>
            </p:cNvGraphicFramePr>
            <p:nvPr/>
          </p:nvGraphicFramePr>
          <p:xfrm>
            <a:off x="3080" y="2327"/>
            <a:ext cx="1728" cy="7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03" name="Equation" r:id="rId5" imgW="1143000" imgH="482400" progId="Equation.3">
                    <p:embed/>
                  </p:oleObj>
                </mc:Choice>
                <mc:Fallback>
                  <p:oleObj name="Equation" r:id="rId5" imgW="114300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0" y="2327"/>
                          <a:ext cx="1728" cy="7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2522" name="AutoShape 10"/>
            <p:cNvSpPr>
              <a:spLocks noChangeArrowheads="1"/>
            </p:cNvSpPr>
            <p:nvPr/>
          </p:nvSpPr>
          <p:spPr bwMode="auto">
            <a:xfrm>
              <a:off x="2800" y="3532"/>
              <a:ext cx="2690" cy="418"/>
            </a:xfrm>
            <a:prstGeom prst="wedgeEllipseCallout">
              <a:avLst>
                <a:gd name="adj1" fmla="val 1116"/>
                <a:gd name="adj2" fmla="val -171051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2400">
                  <a:sym typeface="Symbol" charset="0"/>
                </a:rPr>
                <a:t>Stopping power</a:t>
              </a:r>
              <a:endParaRPr lang="hu-HU" sz="2400">
                <a:sym typeface="Symbol" charset="0"/>
              </a:endParaRPr>
            </a:p>
          </p:txBody>
        </p:sp>
        <p:sp>
          <p:nvSpPr>
            <p:cNvPr id="192523" name="AutoShape 11"/>
            <p:cNvSpPr>
              <a:spLocks noChangeArrowheads="1"/>
            </p:cNvSpPr>
            <p:nvPr/>
          </p:nvSpPr>
          <p:spPr bwMode="auto">
            <a:xfrm>
              <a:off x="2880" y="1532"/>
              <a:ext cx="2690" cy="418"/>
            </a:xfrm>
            <a:prstGeom prst="wedgeEllipseCallout">
              <a:avLst>
                <a:gd name="adj1" fmla="val -1486"/>
                <a:gd name="adj2" fmla="val 166269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2400" b="1" u="sng">
                  <a:sym typeface="Symbol" charset="0"/>
                </a:rPr>
                <a:t>Cross section</a:t>
              </a:r>
              <a:endParaRPr lang="hu-HU" sz="2400" b="1" u="sng">
                <a:sym typeface="Symbol" charset="0"/>
              </a:endParaRPr>
            </a:p>
          </p:txBody>
        </p:sp>
      </p:grp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-9206" y="182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1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153400" cy="8382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+mn-lt"/>
              </a:rPr>
              <a:t>Determination of the number of reactions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Aim: high detection efficiency</a:t>
            </a:r>
          </a:p>
          <a:p>
            <a:r>
              <a:rPr lang="en-US" sz="2400" dirty="0"/>
              <a:t>In-beam method</a:t>
            </a:r>
          </a:p>
          <a:p>
            <a:pPr lvl="1"/>
            <a:r>
              <a:rPr lang="en-US" sz="2400" dirty="0"/>
              <a:t>particle detection</a:t>
            </a:r>
            <a:r>
              <a:rPr lang="hu-HU" sz="2400" dirty="0"/>
              <a:t> (</a:t>
            </a:r>
            <a:r>
              <a:rPr lang="en-US" sz="2400" dirty="0"/>
              <a:t>alphas, protons</a:t>
            </a:r>
            <a:r>
              <a:rPr lang="hu-HU" sz="2400" dirty="0"/>
              <a:t>, neutrons)</a:t>
            </a:r>
            <a:endParaRPr lang="en-US" sz="2400" dirty="0"/>
          </a:p>
          <a:p>
            <a:pPr lvl="1"/>
            <a:r>
              <a:rPr lang="en-US" sz="2400" dirty="0"/>
              <a:t>gamma detection</a:t>
            </a:r>
          </a:p>
          <a:p>
            <a:pPr lvl="1"/>
            <a:r>
              <a:rPr lang="en-US" sz="2400" dirty="0"/>
              <a:t>recoil separator</a:t>
            </a:r>
          </a:p>
          <a:p>
            <a:pPr lvl="1"/>
            <a:r>
              <a:rPr lang="en-US" sz="2400" dirty="0"/>
              <a:t>storage ring</a:t>
            </a:r>
          </a:p>
          <a:p>
            <a:r>
              <a:rPr lang="en-US" sz="2400" dirty="0"/>
              <a:t>Off-line methods</a:t>
            </a:r>
          </a:p>
          <a:p>
            <a:pPr lvl="1"/>
            <a:r>
              <a:rPr lang="en-US" sz="2400" dirty="0"/>
              <a:t>gamma (or X-ray) detection based activation</a:t>
            </a:r>
          </a:p>
          <a:p>
            <a:pPr lvl="1"/>
            <a:r>
              <a:rPr lang="en-US" sz="2400" dirty="0"/>
              <a:t>AMS</a:t>
            </a:r>
          </a:p>
          <a:p>
            <a:pPr>
              <a:buFont typeface="Wingdings" charset="0"/>
              <a:buNone/>
            </a:pPr>
            <a:endParaRPr lang="en-US" dirty="0"/>
          </a:p>
        </p:txBody>
      </p:sp>
      <p:graphicFrame>
        <p:nvGraphicFramePr>
          <p:cNvPr id="1914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792986"/>
              </p:ext>
            </p:extLst>
          </p:nvPr>
        </p:nvGraphicFramePr>
        <p:xfrm>
          <a:off x="381000" y="5638800"/>
          <a:ext cx="202723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17" name="Equation" r:id="rId3" imgW="990360" imgH="241200" progId="Equation.3">
                  <p:embed/>
                </p:oleObj>
              </mc:Choice>
              <mc:Fallback>
                <p:oleObj name="Equation" r:id="rId3" imgW="990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638800"/>
                        <a:ext cx="2027238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3" name="Oval 5"/>
          <p:cNvSpPr>
            <a:spLocks noChangeArrowheads="1"/>
          </p:cNvSpPr>
          <p:nvPr/>
        </p:nvSpPr>
        <p:spPr bwMode="auto">
          <a:xfrm>
            <a:off x="304800" y="5660701"/>
            <a:ext cx="504825" cy="5048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2793" y="762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3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77200" cy="411162"/>
          </a:xfrm>
        </p:spPr>
        <p:txBody>
          <a:bodyPr>
            <a:noAutofit/>
          </a:bodyPr>
          <a:lstStyle/>
          <a:p>
            <a:r>
              <a:rPr lang="hu-HU" sz="2800" dirty="0">
                <a:solidFill>
                  <a:srgbClr val="800000"/>
                </a:solidFill>
                <a:latin typeface="+mn-lt"/>
              </a:rPr>
              <a:t>Charged p</a:t>
            </a:r>
            <a:r>
              <a:rPr lang="en-US" sz="2800" dirty="0">
                <a:solidFill>
                  <a:srgbClr val="800000"/>
                </a:solidFill>
                <a:latin typeface="+mn-lt"/>
              </a:rPr>
              <a:t>article detection (in bea</a:t>
            </a:r>
            <a:r>
              <a:rPr lang="en-US" sz="2800" dirty="0">
                <a:solidFill>
                  <a:srgbClr val="800000"/>
                </a:solidFill>
              </a:rPr>
              <a:t>m)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8229600" cy="4525963"/>
          </a:xfrm>
        </p:spPr>
        <p:txBody>
          <a:bodyPr/>
          <a:lstStyle/>
          <a:p>
            <a:r>
              <a:rPr lang="en-US" sz="2400" dirty="0"/>
              <a:t>100% intrinsic efficiency</a:t>
            </a:r>
          </a:p>
          <a:p>
            <a:r>
              <a:rPr lang="en-US" sz="2400" dirty="0"/>
              <a:t>Solid angle to be determined</a:t>
            </a:r>
          </a:p>
          <a:p>
            <a:r>
              <a:rPr lang="en-US" sz="2400" dirty="0"/>
              <a:t>Background (e.g. elastic scattering) must be avoided</a:t>
            </a:r>
          </a:p>
          <a:p>
            <a:pPr lvl="1"/>
            <a:r>
              <a:rPr lang="en-US" sz="2400" dirty="0"/>
              <a:t>foil in front of detector</a:t>
            </a:r>
          </a:p>
          <a:p>
            <a:pPr lvl="1"/>
            <a:r>
              <a:rPr lang="en-US" sz="2400" dirty="0"/>
              <a:t>particle identification (</a:t>
            </a:r>
            <a:r>
              <a:rPr lang="el-GR" sz="2400" dirty="0">
                <a:cs typeface="Arial" charset="0"/>
              </a:rPr>
              <a:t>Δ</a:t>
            </a:r>
            <a:r>
              <a:rPr lang="en-US" sz="2400" dirty="0">
                <a:cs typeface="Arial" charset="0"/>
              </a:rPr>
              <a:t>E-E detector</a:t>
            </a:r>
            <a:r>
              <a:rPr lang="en-US" sz="2400" dirty="0" smtClean="0">
                <a:cs typeface="Arial" charset="0"/>
              </a:rPr>
              <a:t>)</a:t>
            </a:r>
          </a:p>
          <a:p>
            <a:pPr lvl="1"/>
            <a:endParaRPr lang="en-US" sz="2400" dirty="0">
              <a:cs typeface="Arial" charset="0"/>
            </a:endParaRPr>
          </a:p>
          <a:p>
            <a:pPr lvl="1"/>
            <a:endParaRPr lang="el-GR" sz="2400" dirty="0">
              <a:cs typeface="Arial" charset="0"/>
            </a:endParaRPr>
          </a:p>
          <a:p>
            <a:r>
              <a:rPr lang="en-US" sz="2400" dirty="0"/>
              <a:t>Angular distribution effect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97636" name="Object 4"/>
          <p:cNvGraphicFramePr>
            <a:graphicFrameLocks noChangeAspect="1"/>
          </p:cNvGraphicFramePr>
          <p:nvPr/>
        </p:nvGraphicFramePr>
        <p:xfrm>
          <a:off x="66675" y="6362700"/>
          <a:ext cx="202723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1" name="Equation" r:id="rId3" imgW="990360" imgH="241200" progId="Equation.3">
                  <p:embed/>
                </p:oleObj>
              </mc:Choice>
              <mc:Fallback>
                <p:oleObj name="Equation" r:id="rId3" imgW="990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" y="6362700"/>
                        <a:ext cx="2027238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637" name="Oval 5"/>
          <p:cNvSpPr>
            <a:spLocks noChangeArrowheads="1"/>
          </p:cNvSpPr>
          <p:nvPr/>
        </p:nvSpPr>
        <p:spPr bwMode="auto">
          <a:xfrm>
            <a:off x="0" y="6353175"/>
            <a:ext cx="504825" cy="5048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762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4800" y="3124200"/>
            <a:ext cx="4771200" cy="3578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41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152400"/>
            <a:ext cx="8166100" cy="914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+mn-lt"/>
              </a:rPr>
              <a:t>Gamma-detection (in-beam)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600" dirty="0" err="1"/>
              <a:t>HPGe</a:t>
            </a:r>
            <a:r>
              <a:rPr lang="en-US" sz="2600" dirty="0"/>
              <a:t> detectors</a:t>
            </a:r>
          </a:p>
          <a:p>
            <a:pPr lvl="1"/>
            <a:r>
              <a:rPr lang="en-US" sz="2200" dirty="0"/>
              <a:t>low efficiency</a:t>
            </a:r>
          </a:p>
          <a:p>
            <a:pPr lvl="1"/>
            <a:r>
              <a:rPr lang="en-US" sz="2200" dirty="0"/>
              <a:t>high resolution: detailed decay scheme</a:t>
            </a:r>
          </a:p>
          <a:p>
            <a:r>
              <a:rPr lang="en-US" sz="2600" dirty="0"/>
              <a:t>Scintillator summing crystals</a:t>
            </a:r>
          </a:p>
          <a:p>
            <a:pPr lvl="1"/>
            <a:r>
              <a:rPr lang="en-US" sz="2200" dirty="0"/>
              <a:t>high efficiency</a:t>
            </a:r>
          </a:p>
          <a:p>
            <a:pPr lvl="1"/>
            <a:r>
              <a:rPr lang="en-US" sz="2200" dirty="0"/>
              <a:t>low resolution</a:t>
            </a:r>
          </a:p>
          <a:p>
            <a:pPr lvl="1"/>
            <a:r>
              <a:rPr lang="en-US" sz="2200" dirty="0"/>
              <a:t>only total cross section</a:t>
            </a:r>
          </a:p>
          <a:p>
            <a:r>
              <a:rPr lang="en-US" sz="2600" dirty="0" err="1"/>
              <a:t>HPGe</a:t>
            </a:r>
            <a:r>
              <a:rPr lang="en-US" sz="2600" dirty="0"/>
              <a:t> detector array</a:t>
            </a:r>
          </a:p>
          <a:p>
            <a:pPr lvl="1"/>
            <a:r>
              <a:rPr lang="en-US" sz="2200" dirty="0"/>
              <a:t>high efficiency, high resolution, coincidences</a:t>
            </a:r>
          </a:p>
          <a:p>
            <a:pPr lvl="1"/>
            <a:r>
              <a:rPr lang="en-US" sz="2200" dirty="0"/>
              <a:t>expensive</a:t>
            </a:r>
          </a:p>
        </p:txBody>
      </p:sp>
      <p:graphicFrame>
        <p:nvGraphicFramePr>
          <p:cNvPr id="2007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983442"/>
              </p:ext>
            </p:extLst>
          </p:nvPr>
        </p:nvGraphicFramePr>
        <p:xfrm>
          <a:off x="76200" y="1143000"/>
          <a:ext cx="2027238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5" name="Equation" r:id="rId3" imgW="990360" imgH="241200" progId="Equation.3">
                  <p:embed/>
                </p:oleObj>
              </mc:Choice>
              <mc:Fallback>
                <p:oleObj name="Equation" r:id="rId3" imgW="990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143000"/>
                        <a:ext cx="2027238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710" name="Oval 6"/>
          <p:cNvSpPr>
            <a:spLocks noChangeArrowheads="1"/>
          </p:cNvSpPr>
          <p:nvPr/>
        </p:nvSpPr>
        <p:spPr bwMode="auto">
          <a:xfrm>
            <a:off x="33867" y="1143000"/>
            <a:ext cx="504825" cy="5048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0716" name="Picture 12" descr="eurob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7" t="5656" r="10466" b="9399"/>
          <a:stretch>
            <a:fillRect/>
          </a:stretch>
        </p:blipFill>
        <p:spPr bwMode="auto">
          <a:xfrm>
            <a:off x="7010400" y="4705350"/>
            <a:ext cx="2132013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7" name="Picture 13" descr="Picture 034resiz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9874" r="15097" b="21722"/>
          <a:stretch>
            <a:fillRect/>
          </a:stretch>
        </p:blipFill>
        <p:spPr bwMode="auto">
          <a:xfrm>
            <a:off x="6438900" y="1141413"/>
            <a:ext cx="2538413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9" name="Picture 15" descr="Img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2843213"/>
            <a:ext cx="2540000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76200"/>
            <a:ext cx="91440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4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/>
          <p:cNvSpPr>
            <a:spLocks noChangeArrowheads="1"/>
          </p:cNvSpPr>
          <p:nvPr/>
        </p:nvSpPr>
        <p:spPr bwMode="auto">
          <a:xfrm>
            <a:off x="1588" y="76200"/>
            <a:ext cx="80772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7" name="Text Box 8"/>
          <p:cNvSpPr txBox="1">
            <a:spLocks noChangeArrowheads="1"/>
          </p:cNvSpPr>
          <p:nvPr/>
        </p:nvSpPr>
        <p:spPr bwMode="auto">
          <a:xfrm>
            <a:off x="381000" y="152400"/>
            <a:ext cx="67197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Coincidence-Anticoincidence Detection </a:t>
            </a:r>
            <a:r>
              <a:rPr lang="en-US" sz="1800" dirty="0" smtClean="0"/>
              <a:t>Apparatus LENA collaboration</a:t>
            </a:r>
            <a:endParaRPr lang="en-US" sz="1800" dirty="0"/>
          </a:p>
        </p:txBody>
      </p:sp>
      <p:sp>
        <p:nvSpPr>
          <p:cNvPr id="82948" name="Text Box 33"/>
          <p:cNvSpPr txBox="1">
            <a:spLocks noChangeArrowheads="1"/>
          </p:cNvSpPr>
          <p:nvPr/>
        </p:nvSpPr>
        <p:spPr bwMode="auto">
          <a:xfrm>
            <a:off x="3257550" y="6329363"/>
            <a:ext cx="520065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US">
                <a:solidFill>
                  <a:srgbClr val="165B23"/>
                </a:solidFill>
              </a:rPr>
              <a:t> </a:t>
            </a:r>
            <a:r>
              <a:rPr lang="en-US" sz="1200">
                <a:solidFill>
                  <a:srgbClr val="165B23"/>
                </a:solidFill>
              </a:rPr>
              <a:t>Rowland, Iliadis et al., Nucl. Instr. Meth. A 480, 610 (2002)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200">
                <a:solidFill>
                  <a:srgbClr val="165B23"/>
                </a:solidFill>
              </a:rPr>
              <a:t> Longland, Iliadis et al., Nucl. Instr. Meth. A 566, 452 (2006)</a:t>
            </a:r>
          </a:p>
        </p:txBody>
      </p:sp>
      <p:sp>
        <p:nvSpPr>
          <p:cNvPr id="82949" name="Text Box 28"/>
          <p:cNvSpPr txBox="1">
            <a:spLocks noChangeArrowheads="1"/>
          </p:cNvSpPr>
          <p:nvPr/>
        </p:nvSpPr>
        <p:spPr bwMode="auto">
          <a:xfrm rot="-5388585">
            <a:off x="3388519" y="3405982"/>
            <a:ext cx="846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Intensity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767138" y="1296988"/>
            <a:ext cx="4191000" cy="3462337"/>
            <a:chOff x="0" y="768"/>
            <a:chExt cx="4473" cy="3360"/>
          </a:xfrm>
        </p:grpSpPr>
        <p:pic>
          <p:nvPicPr>
            <p:cNvPr id="82961" name="Picture 22"/>
            <p:cNvPicPr>
              <a:picLocks noChangeAspect="1" noChangeArrowheads="1"/>
            </p:cNvPicPr>
            <p:nvPr/>
          </p:nvPicPr>
          <p:blipFill>
            <a:blip r:embed="rId3"/>
            <a:srcRect t="88994" b="2800"/>
            <a:stretch>
              <a:fillRect/>
            </a:stretch>
          </p:blipFill>
          <p:spPr bwMode="auto">
            <a:xfrm>
              <a:off x="0" y="3600"/>
              <a:ext cx="4473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62" name="Picture 23"/>
            <p:cNvPicPr>
              <a:picLocks noChangeAspect="1" noChangeArrowheads="1"/>
            </p:cNvPicPr>
            <p:nvPr/>
          </p:nvPicPr>
          <p:blipFill>
            <a:blip r:embed="rId3"/>
            <a:srcRect l="5365" t="23868" r="3421" b="31380"/>
            <a:stretch>
              <a:fillRect/>
            </a:stretch>
          </p:blipFill>
          <p:spPr bwMode="auto">
            <a:xfrm>
              <a:off x="240" y="768"/>
              <a:ext cx="408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951" name="Text Box 30"/>
          <p:cNvSpPr txBox="1">
            <a:spLocks noChangeArrowheads="1"/>
          </p:cNvSpPr>
          <p:nvPr/>
        </p:nvSpPr>
        <p:spPr bwMode="auto">
          <a:xfrm>
            <a:off x="3886200" y="1066800"/>
            <a:ext cx="37497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resonance at 227 </a:t>
            </a:r>
            <a:r>
              <a:rPr lang="en-US" sz="1600" dirty="0" err="1">
                <a:solidFill>
                  <a:srgbClr val="0000FF"/>
                </a:solidFill>
              </a:rPr>
              <a:t>keV</a:t>
            </a:r>
            <a:r>
              <a:rPr lang="en-US" sz="1600" dirty="0">
                <a:solidFill>
                  <a:srgbClr val="0000FF"/>
                </a:solidFill>
              </a:rPr>
              <a:t> in </a:t>
            </a:r>
            <a:r>
              <a:rPr lang="en-US" sz="1600" baseline="30000" dirty="0">
                <a:solidFill>
                  <a:srgbClr val="0000FF"/>
                </a:solidFill>
              </a:rPr>
              <a:t>26</a:t>
            </a:r>
            <a:r>
              <a:rPr lang="en-US" sz="1600" dirty="0">
                <a:solidFill>
                  <a:srgbClr val="0000FF"/>
                </a:solidFill>
              </a:rPr>
              <a:t>Mg(p,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sym typeface="Symbol" charset="2"/>
              </a:rPr>
              <a:t></a:t>
            </a:r>
            <a:r>
              <a:rPr lang="en-US" sz="1600" dirty="0">
                <a:solidFill>
                  <a:srgbClr val="0000FF"/>
                </a:solidFill>
              </a:rPr>
              <a:t>)</a:t>
            </a:r>
            <a:r>
              <a:rPr lang="en-US" sz="1600" baseline="30000" dirty="0">
                <a:solidFill>
                  <a:srgbClr val="0000FF"/>
                </a:solidFill>
              </a:rPr>
              <a:t>27</a:t>
            </a:r>
            <a:r>
              <a:rPr lang="en-US" sz="1600" dirty="0">
                <a:solidFill>
                  <a:srgbClr val="0000FF"/>
                </a:solidFill>
              </a:rPr>
              <a:t>Al, 1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FF"/>
                </a:solidFill>
              </a:rPr>
              <a:t>A </a:t>
            </a:r>
          </a:p>
        </p:txBody>
      </p:sp>
      <p:sp>
        <p:nvSpPr>
          <p:cNvPr id="82952" name="Text Box 31"/>
          <p:cNvSpPr txBox="1">
            <a:spLocks noChangeArrowheads="1"/>
          </p:cNvSpPr>
          <p:nvPr/>
        </p:nvSpPr>
        <p:spPr bwMode="auto">
          <a:xfrm>
            <a:off x="6726238" y="1485900"/>
            <a:ext cx="1033462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9072C"/>
                </a:solidFill>
              </a:rPr>
              <a:t>singles, no</a:t>
            </a:r>
          </a:p>
          <a:p>
            <a:r>
              <a:rPr lang="en-US">
                <a:solidFill>
                  <a:srgbClr val="B9072C"/>
                </a:solidFill>
              </a:rPr>
              <a:t>shielding</a:t>
            </a:r>
            <a:endParaRPr lang="en-US"/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035425" y="4205288"/>
            <a:ext cx="3922713" cy="1935162"/>
            <a:chOff x="4231341" y="4204947"/>
            <a:chExt cx="3922059" cy="1935503"/>
          </a:xfrm>
        </p:grpSpPr>
        <p:pic>
          <p:nvPicPr>
            <p:cNvPr id="82958" name="Picture 24"/>
            <p:cNvPicPr>
              <a:picLocks noChangeAspect="1" noChangeArrowheads="1"/>
            </p:cNvPicPr>
            <p:nvPr/>
          </p:nvPicPr>
          <p:blipFill>
            <a:blip r:embed="rId3"/>
            <a:srcRect l="6450" t="67693" b="7385"/>
            <a:stretch>
              <a:fillRect/>
            </a:stretch>
          </p:blipFill>
          <p:spPr bwMode="auto">
            <a:xfrm>
              <a:off x="4231341" y="4204947"/>
              <a:ext cx="3922059" cy="1664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59" name="Text Box 27"/>
            <p:cNvSpPr txBox="1">
              <a:spLocks noChangeArrowheads="1"/>
            </p:cNvSpPr>
            <p:nvPr/>
          </p:nvSpPr>
          <p:spPr bwMode="auto">
            <a:xfrm>
              <a:off x="5562600" y="5835650"/>
              <a:ext cx="16795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Symbol" charset="2"/>
                  <a:sym typeface="Symbol" charset="2"/>
                </a:rPr>
                <a:t></a:t>
              </a:r>
              <a:r>
                <a:rPr lang="en-US"/>
                <a:t>-ray energy  (keV)</a:t>
              </a:r>
            </a:p>
          </p:txBody>
        </p:sp>
        <p:sp>
          <p:nvSpPr>
            <p:cNvPr id="82960" name="Text Box 32"/>
            <p:cNvSpPr txBox="1">
              <a:spLocks noChangeArrowheads="1"/>
            </p:cNvSpPr>
            <p:nvPr/>
          </p:nvSpPr>
          <p:spPr bwMode="auto">
            <a:xfrm>
              <a:off x="5682258" y="4261378"/>
              <a:ext cx="2280252" cy="3078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B9072C"/>
                  </a:solidFill>
                </a:rPr>
                <a:t>coincidences, no shielding</a:t>
              </a:r>
            </a:p>
          </p:txBody>
        </p:sp>
      </p:grpSp>
      <p:sp>
        <p:nvSpPr>
          <p:cNvPr id="82954" name="Text Box 34"/>
          <p:cNvSpPr txBox="1">
            <a:spLocks noChangeArrowheads="1"/>
          </p:cNvSpPr>
          <p:nvPr/>
        </p:nvSpPr>
        <p:spPr bwMode="auto">
          <a:xfrm>
            <a:off x="6218238" y="2859088"/>
            <a:ext cx="15525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B9072C"/>
                </a:solidFill>
              </a:rPr>
              <a:t>singles, shielding</a:t>
            </a:r>
            <a:endParaRPr lang="en-US"/>
          </a:p>
        </p:txBody>
      </p:sp>
      <p:pic>
        <p:nvPicPr>
          <p:cNvPr id="82955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3863" y="0"/>
            <a:ext cx="1112837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6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1640681" y="2359819"/>
            <a:ext cx="61388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7" name="Rectangle 6"/>
          <p:cNvSpPr>
            <a:spLocks noChangeArrowheads="1"/>
          </p:cNvSpPr>
          <p:nvPr/>
        </p:nvSpPr>
        <p:spPr bwMode="auto">
          <a:xfrm>
            <a:off x="1588" y="657225"/>
            <a:ext cx="8077200" cy="762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1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2587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Birth of stars in Interstellar Clouds</a:t>
            </a:r>
            <a:endParaRPr lang="en-US" sz="28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76200"/>
            <a:ext cx="9155113" cy="6508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85800"/>
            <a:ext cx="9155113" cy="6508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76400"/>
            <a:ext cx="3263900" cy="850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219200"/>
            <a:ext cx="86868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Consider a region </a:t>
            </a:r>
          </a:p>
          <a:p>
            <a:r>
              <a:rPr lang="en-US" dirty="0" smtClean="0"/>
              <a:t>radius R, total mass M, </a:t>
            </a:r>
          </a:p>
          <a:p>
            <a:r>
              <a:rPr lang="en-US" dirty="0" smtClean="0"/>
              <a:t>mean molecular weight m, </a:t>
            </a:r>
          </a:p>
          <a:p>
            <a:r>
              <a:rPr lang="en-US" dirty="0" err="1" smtClean="0"/>
              <a:t>temp.T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Clouds of low T and high r require smaller total masses </a:t>
            </a:r>
          </a:p>
          <a:p>
            <a:r>
              <a:rPr lang="en-US" dirty="0"/>
              <a:t>t</a:t>
            </a:r>
            <a:r>
              <a:rPr lang="en-US" dirty="0" smtClean="0"/>
              <a:t>o become  gravitationally unstable.                                                                     </a:t>
            </a:r>
          </a:p>
          <a:p>
            <a:r>
              <a:rPr lang="en-US" dirty="0" smtClean="0"/>
              <a:t>                    </a:t>
            </a:r>
            <a:r>
              <a:rPr lang="en-US" dirty="0"/>
              <a:t>	</a:t>
            </a:r>
            <a:r>
              <a:rPr lang="en-US" dirty="0" smtClean="0"/>
              <a:t>			                 	 Jeans criterion</a:t>
            </a:r>
          </a:p>
          <a:p>
            <a:endParaRPr lang="en-US" dirty="0"/>
          </a:p>
          <a:p>
            <a:r>
              <a:rPr lang="en-US" dirty="0" smtClean="0"/>
              <a:t>Such process could lead to the birth of individual stars.</a:t>
            </a:r>
          </a:p>
          <a:p>
            <a:endParaRPr lang="en-US" dirty="0"/>
          </a:p>
          <a:p>
            <a:r>
              <a:rPr lang="en-US" dirty="0" smtClean="0"/>
              <a:t>The life of a star is composed by alternative stages of gravitational and nuclear energy generation.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3200400"/>
            <a:ext cx="23241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7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7" y="59585"/>
            <a:ext cx="4591443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403648" y="4654006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Century" pitchFamily="18" charset="0"/>
              </a:rPr>
              <a:t>3 </a:t>
            </a:r>
            <a:r>
              <a:rPr lang="it-IT" dirty="0" err="1" smtClean="0">
                <a:solidFill>
                  <a:srgbClr val="C00000"/>
                </a:solidFill>
                <a:latin typeface="Century" pitchFamily="18" charset="0"/>
              </a:rPr>
              <a:t>orders</a:t>
            </a:r>
            <a:r>
              <a:rPr lang="it-IT" dirty="0" smtClean="0">
                <a:solidFill>
                  <a:srgbClr val="C00000"/>
                </a:solidFill>
                <a:latin typeface="Century" pitchFamily="18" charset="0"/>
              </a:rPr>
              <a:t> of</a:t>
            </a:r>
          </a:p>
          <a:p>
            <a:r>
              <a:rPr lang="it-IT" dirty="0" err="1">
                <a:solidFill>
                  <a:srgbClr val="C00000"/>
                </a:solidFill>
                <a:latin typeface="Century" pitchFamily="18" charset="0"/>
              </a:rPr>
              <a:t>m</a:t>
            </a:r>
            <a:r>
              <a:rPr lang="it-IT" dirty="0" err="1" smtClean="0">
                <a:solidFill>
                  <a:srgbClr val="C00000"/>
                </a:solidFill>
                <a:latin typeface="Century" pitchFamily="18" charset="0"/>
              </a:rPr>
              <a:t>agnitude</a:t>
            </a:r>
            <a:r>
              <a:rPr lang="it-IT" dirty="0" smtClean="0">
                <a:solidFill>
                  <a:srgbClr val="C00000"/>
                </a:solidFill>
                <a:latin typeface="Century" pitchFamily="18" charset="0"/>
              </a:rPr>
              <a:t>!</a:t>
            </a:r>
            <a:endParaRPr lang="it-IT" dirty="0">
              <a:solidFill>
                <a:srgbClr val="C00000"/>
              </a:solidFill>
              <a:latin typeface="Century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393088" y="558924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cs typeface="Calibri" pitchFamily="34" charset="0"/>
              </a:rPr>
              <a:t>0.3 m</a:t>
            </a:r>
            <a:r>
              <a:rPr lang="en-US" sz="2000" baseline="30000" dirty="0">
                <a:cs typeface="Calibri" pitchFamily="34" charset="0"/>
              </a:rPr>
              <a:t>3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Pb</a:t>
            </a:r>
            <a:r>
              <a:rPr lang="en-US" sz="2000" dirty="0">
                <a:cs typeface="Calibri" pitchFamily="34" charset="0"/>
              </a:rPr>
              <a:t>-Cu shield suppression </a:t>
            </a:r>
            <a:endParaRPr lang="en-US" sz="2000" dirty="0" smtClean="0">
              <a:cs typeface="Calibri" pitchFamily="34" charset="0"/>
            </a:endParaRPr>
          </a:p>
          <a:p>
            <a:r>
              <a:rPr lang="en-US" sz="2000" dirty="0" smtClean="0">
                <a:cs typeface="Calibri" pitchFamily="34" charset="0"/>
              </a:rPr>
              <a:t>three </a:t>
            </a:r>
            <a:r>
              <a:rPr lang="en-US" sz="2000" dirty="0">
                <a:cs typeface="Calibri" pitchFamily="34" charset="0"/>
              </a:rPr>
              <a:t>orders of magnitude below 2</a:t>
            </a:r>
            <a:r>
              <a:rPr lang="en-US" dirty="0">
                <a:latin typeface="Century" pitchFamily="18" charset="0"/>
                <a:cs typeface="Calibri" pitchFamily="34" charset="0"/>
              </a:rPr>
              <a:t>MeV</a:t>
            </a:r>
            <a:endParaRPr lang="it-IT" dirty="0">
              <a:latin typeface="Century" pitchFamily="18" charset="0"/>
              <a:cs typeface="Calibri" pitchFamily="34" charset="0"/>
            </a:endParaRPr>
          </a:p>
        </p:txBody>
      </p:sp>
      <p:cxnSp>
        <p:nvCxnSpPr>
          <p:cNvPr id="7" name="Connettore 2 6"/>
          <p:cNvCxnSpPr/>
          <p:nvPr/>
        </p:nvCxnSpPr>
        <p:spPr>
          <a:xfrm>
            <a:off x="1403648" y="4365104"/>
            <a:ext cx="0" cy="1224136"/>
          </a:xfrm>
          <a:prstGeom prst="straightConnector1">
            <a:avLst/>
          </a:prstGeom>
          <a:ln w="2222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4374807" y="59585"/>
            <a:ext cx="3403496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800000"/>
                </a:solidFill>
                <a:latin typeface="Symbol" pitchFamily="18" charset="2"/>
                <a:cs typeface="Calibri" pitchFamily="34" charset="0"/>
              </a:rPr>
              <a:t>g</a:t>
            </a:r>
            <a:r>
              <a:rPr lang="en-GB" sz="2400" b="1" dirty="0">
                <a:solidFill>
                  <a:srgbClr val="800000"/>
                </a:solidFill>
                <a:latin typeface="Century" pitchFamily="18" charset="0"/>
                <a:cs typeface="Calibri" pitchFamily="34" charset="0"/>
              </a:rPr>
              <a:t>-</a:t>
            </a:r>
            <a:r>
              <a:rPr lang="en-GB" sz="2400" b="1" dirty="0">
                <a:solidFill>
                  <a:srgbClr val="800000"/>
                </a:solidFill>
                <a:cs typeface="Calibri" pitchFamily="34" charset="0"/>
              </a:rPr>
              <a:t>ray natural background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496342" y="1318775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  <a:latin typeface="Century" pitchFamily="18" charset="0"/>
              </a:rPr>
              <a:t>surface</a:t>
            </a:r>
            <a:endParaRPr lang="it-IT" dirty="0">
              <a:solidFill>
                <a:schemeClr val="bg1">
                  <a:lumMod val="50000"/>
                </a:schemeClr>
              </a:solidFill>
              <a:latin typeface="Century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839483" y="2452246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Century" pitchFamily="18" charset="0"/>
              </a:rPr>
              <a:t>underground</a:t>
            </a:r>
            <a:endParaRPr lang="it-IT" dirty="0">
              <a:latin typeface="Century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-291210" y="2144281"/>
            <a:ext cx="4792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400">
              <a:solidFill>
                <a:srgbClr val="FFFF00"/>
              </a:solidFill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4432804" y="3560241"/>
            <a:ext cx="5232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Century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entury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underground </a:t>
            </a:r>
            <a:r>
              <a:rPr lang="en-US" sz="2000" dirty="0">
                <a:solidFill>
                  <a:srgbClr val="000000"/>
                </a:solidFill>
              </a:rPr>
              <a:t>passive shielding </a:t>
            </a:r>
            <a:endParaRPr lang="en-US" sz="2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</a:rPr>
              <a:t>more effective since μ flux</a:t>
            </a:r>
            <a:r>
              <a:rPr lang="en-US" sz="2000" dirty="0" smtClean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that </a:t>
            </a:r>
            <a:r>
              <a:rPr lang="en-US" sz="2000" dirty="0">
                <a:solidFill>
                  <a:srgbClr val="000000"/>
                </a:solidFill>
              </a:rPr>
              <a:t>create secondary </a:t>
            </a:r>
            <a:r>
              <a:rPr lang="en-US" sz="2000" dirty="0" err="1">
                <a:solidFill>
                  <a:srgbClr val="000000"/>
                </a:solidFill>
              </a:rPr>
              <a:t>γ’s</a:t>
            </a:r>
            <a:r>
              <a:rPr lang="en-US" sz="2000" dirty="0">
                <a:solidFill>
                  <a:srgbClr val="000000"/>
                </a:solidFill>
              </a:rPr>
              <a:t> in the </a:t>
            </a:r>
            <a:endParaRPr lang="en-US" sz="2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shield</a:t>
            </a:r>
            <a:r>
              <a:rPr lang="en-US" sz="2000" dirty="0">
                <a:solidFill>
                  <a:srgbClr val="000000"/>
                </a:solidFill>
              </a:rPr>
              <a:t>, is suppressed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91212" y="1318775"/>
            <a:ext cx="43335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b</a:t>
            </a:r>
            <a:r>
              <a:rPr lang="it-IT" sz="2000" dirty="0" err="1" smtClean="0"/>
              <a:t>etween</a:t>
            </a:r>
            <a:r>
              <a:rPr lang="it-IT" sz="2000" dirty="0" smtClean="0"/>
              <a:t>  </a:t>
            </a:r>
            <a:r>
              <a:rPr lang="it-IT" sz="2000" dirty="0" err="1" smtClean="0"/>
              <a:t>E</a:t>
            </a:r>
            <a:r>
              <a:rPr lang="it-IT" sz="2000" baseline="-25000" dirty="0" err="1" smtClean="0">
                <a:latin typeface="Symbol" charset="2"/>
                <a:cs typeface="Symbol" charset="2"/>
              </a:rPr>
              <a:t>g</a:t>
            </a:r>
            <a:r>
              <a:rPr lang="it-IT" sz="2000" dirty="0" smtClean="0"/>
              <a:t> =7 and 12MeV the </a:t>
            </a:r>
            <a:r>
              <a:rPr lang="it-IT" sz="2000" dirty="0" err="1" smtClean="0"/>
              <a:t>bck</a:t>
            </a:r>
            <a:r>
              <a:rPr lang="it-IT" sz="2000" dirty="0" smtClean="0"/>
              <a:t> </a:t>
            </a:r>
          </a:p>
          <a:p>
            <a:r>
              <a:rPr lang="it-IT" sz="2000" dirty="0" err="1" smtClean="0"/>
              <a:t>suppression</a:t>
            </a:r>
            <a:r>
              <a:rPr lang="it-IT" sz="2000" dirty="0" smtClean="0"/>
              <a:t> </a:t>
            </a:r>
            <a:r>
              <a:rPr lang="it-IT" sz="2000" dirty="0" err="1" smtClean="0"/>
              <a:t>factor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100 </a:t>
            </a:r>
            <a:r>
              <a:rPr lang="it-IT" sz="2000" dirty="0" err="1" smtClean="0"/>
              <a:t>times</a:t>
            </a:r>
            <a:r>
              <a:rPr lang="it-IT" sz="2000" dirty="0" smtClean="0"/>
              <a:t> </a:t>
            </a:r>
            <a:r>
              <a:rPr lang="it-IT" sz="2000" dirty="0" err="1" smtClean="0"/>
              <a:t>better</a:t>
            </a:r>
            <a:endParaRPr lang="it-IT" sz="2000" dirty="0" smtClean="0"/>
          </a:p>
          <a:p>
            <a:r>
              <a:rPr lang="it-IT" sz="2000" dirty="0" err="1"/>
              <a:t>t</a:t>
            </a:r>
            <a:r>
              <a:rPr lang="it-IT" sz="2000" dirty="0" err="1" smtClean="0"/>
              <a:t>han</a:t>
            </a:r>
            <a:r>
              <a:rPr lang="it-IT" sz="2000" dirty="0" smtClean="0"/>
              <a:t> </a:t>
            </a:r>
            <a:r>
              <a:rPr lang="it-IT" sz="2000" dirty="0" err="1" smtClean="0"/>
              <a:t>was</a:t>
            </a:r>
            <a:r>
              <a:rPr lang="it-IT" sz="2000" dirty="0" smtClean="0"/>
              <a:t> </a:t>
            </a:r>
            <a:r>
              <a:rPr lang="it-IT" sz="2000" dirty="0" err="1" smtClean="0"/>
              <a:t>achieved</a:t>
            </a:r>
            <a:r>
              <a:rPr lang="it-IT" sz="2000" dirty="0" smtClean="0"/>
              <a:t> in </a:t>
            </a:r>
            <a:r>
              <a:rPr lang="it-IT" sz="2000" dirty="0" err="1" smtClean="0"/>
              <a:t>laboratories</a:t>
            </a:r>
            <a:r>
              <a:rPr lang="it-IT" sz="2000" dirty="0" smtClean="0"/>
              <a:t> </a:t>
            </a:r>
            <a:r>
              <a:rPr lang="it-IT" sz="2000" dirty="0" err="1" smtClean="0"/>
              <a:t>using</a:t>
            </a:r>
            <a:endParaRPr lang="it-IT" sz="2000" dirty="0" smtClean="0"/>
          </a:p>
          <a:p>
            <a:r>
              <a:rPr lang="it-IT" sz="2000" dirty="0" err="1"/>
              <a:t>a</a:t>
            </a:r>
            <a:r>
              <a:rPr lang="it-IT" sz="2000" dirty="0" err="1" smtClean="0"/>
              <a:t>ctive</a:t>
            </a:r>
            <a:r>
              <a:rPr lang="it-IT" sz="2000" dirty="0" smtClean="0"/>
              <a:t> </a:t>
            </a:r>
            <a:r>
              <a:rPr lang="it-IT" sz="2000" dirty="0" err="1" smtClean="0"/>
              <a:t>shielding</a:t>
            </a:r>
            <a:endParaRPr lang="it-IT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330503" y="6469196"/>
            <a:ext cx="2895600" cy="365125"/>
          </a:xfrm>
        </p:spPr>
        <p:txBody>
          <a:bodyPr/>
          <a:lstStyle/>
          <a:p>
            <a:r>
              <a:rPr lang="en-US" smtClean="0"/>
              <a:t>NPA VIII, LNS-Catania</a:t>
            </a:r>
            <a:endParaRPr lang="en-US" dirty="0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219" y="59585"/>
            <a:ext cx="771895" cy="10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1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138"/>
          <p:cNvGrpSpPr>
            <a:grpSpLocks/>
          </p:cNvGrpSpPr>
          <p:nvPr/>
        </p:nvGrpSpPr>
        <p:grpSpPr bwMode="auto">
          <a:xfrm>
            <a:off x="2111749" y="1361257"/>
            <a:ext cx="2965449" cy="1563687"/>
            <a:chOff x="624" y="2263"/>
            <a:chExt cx="1868" cy="985"/>
          </a:xfrm>
        </p:grpSpPr>
        <p:sp>
          <p:nvSpPr>
            <p:cNvPr id="26" name="Line 15"/>
            <p:cNvSpPr>
              <a:spLocks noChangeShapeType="1"/>
            </p:cNvSpPr>
            <p:nvPr/>
          </p:nvSpPr>
          <p:spPr bwMode="auto">
            <a:xfrm flipV="1">
              <a:off x="1468" y="2403"/>
              <a:ext cx="821" cy="35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27" name="Group 16"/>
            <p:cNvGrpSpPr>
              <a:grpSpLocks/>
            </p:cNvGrpSpPr>
            <p:nvPr/>
          </p:nvGrpSpPr>
          <p:grpSpPr bwMode="auto">
            <a:xfrm>
              <a:off x="624" y="2663"/>
              <a:ext cx="176" cy="178"/>
              <a:chOff x="2713" y="5031"/>
              <a:chExt cx="1225" cy="1318"/>
            </a:xfrm>
          </p:grpSpPr>
          <p:grpSp>
            <p:nvGrpSpPr>
              <p:cNvPr id="64" name="Group 17"/>
              <p:cNvGrpSpPr>
                <a:grpSpLocks/>
              </p:cNvGrpSpPr>
              <p:nvPr/>
            </p:nvGrpSpPr>
            <p:grpSpPr bwMode="auto">
              <a:xfrm>
                <a:off x="2773" y="5031"/>
                <a:ext cx="909" cy="864"/>
                <a:chOff x="5956" y="5651"/>
                <a:chExt cx="1004" cy="873"/>
              </a:xfrm>
            </p:grpSpPr>
            <p:sp>
              <p:nvSpPr>
                <p:cNvPr id="80" name="Oval 18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3" name="Oval 19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4" name="Oval 20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85" name="Oval 21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65" name="Group 22"/>
              <p:cNvGrpSpPr>
                <a:grpSpLocks/>
              </p:cNvGrpSpPr>
              <p:nvPr/>
            </p:nvGrpSpPr>
            <p:grpSpPr bwMode="auto">
              <a:xfrm>
                <a:off x="2713" y="5485"/>
                <a:ext cx="909" cy="864"/>
                <a:chOff x="5956" y="5651"/>
                <a:chExt cx="1004" cy="873"/>
              </a:xfrm>
            </p:grpSpPr>
            <p:sp>
              <p:nvSpPr>
                <p:cNvPr id="73" name="Oval 23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7" name="Oval 24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8" name="Oval 25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9" name="Oval 26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66" name="Group 27"/>
              <p:cNvGrpSpPr>
                <a:grpSpLocks/>
              </p:cNvGrpSpPr>
              <p:nvPr/>
            </p:nvGrpSpPr>
            <p:grpSpPr bwMode="auto">
              <a:xfrm>
                <a:off x="3029" y="5183"/>
                <a:ext cx="909" cy="864"/>
                <a:chOff x="5956" y="5651"/>
                <a:chExt cx="1004" cy="873"/>
              </a:xfrm>
            </p:grpSpPr>
            <p:sp>
              <p:nvSpPr>
                <p:cNvPr id="68" name="Oval 28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9" name="Oval 29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0" name="Oval 30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72" name="Oval 31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grpSp>
          <p:nvGrpSpPr>
            <p:cNvPr id="28" name="Group 32"/>
            <p:cNvGrpSpPr>
              <a:grpSpLocks/>
            </p:cNvGrpSpPr>
            <p:nvPr/>
          </p:nvGrpSpPr>
          <p:grpSpPr bwMode="auto">
            <a:xfrm>
              <a:off x="1975" y="2392"/>
              <a:ext cx="178" cy="194"/>
              <a:chOff x="11055" y="4902"/>
              <a:chExt cx="1228" cy="1425"/>
            </a:xfrm>
          </p:grpSpPr>
          <p:grpSp>
            <p:nvGrpSpPr>
              <p:cNvPr id="41" name="Group 33"/>
              <p:cNvGrpSpPr>
                <a:grpSpLocks/>
              </p:cNvGrpSpPr>
              <p:nvPr/>
            </p:nvGrpSpPr>
            <p:grpSpPr bwMode="auto">
              <a:xfrm>
                <a:off x="11055" y="4902"/>
                <a:ext cx="1228" cy="1317"/>
                <a:chOff x="3182" y="4865"/>
                <a:chExt cx="1353" cy="1331"/>
              </a:xfrm>
            </p:grpSpPr>
            <p:grpSp>
              <p:nvGrpSpPr>
                <p:cNvPr id="47" name="Group 34"/>
                <p:cNvGrpSpPr>
                  <a:grpSpLocks/>
                </p:cNvGrpSpPr>
                <p:nvPr/>
              </p:nvGrpSpPr>
              <p:grpSpPr bwMode="auto">
                <a:xfrm>
                  <a:off x="3248" y="4865"/>
                  <a:ext cx="1004" cy="873"/>
                  <a:chOff x="5956" y="5651"/>
                  <a:chExt cx="1004" cy="873"/>
                </a:xfrm>
              </p:grpSpPr>
              <p:sp>
                <p:nvSpPr>
                  <p:cNvPr id="59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6371" y="5651"/>
                    <a:ext cx="589" cy="5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61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6370" y="5956"/>
                    <a:ext cx="589" cy="568"/>
                  </a:xfrm>
                  <a:prstGeom prst="ellipse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62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6022" y="5651"/>
                    <a:ext cx="589" cy="568"/>
                  </a:xfrm>
                  <a:prstGeom prst="ellipse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63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5956" y="5891"/>
                    <a:ext cx="589" cy="5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8" name="Group 39"/>
                <p:cNvGrpSpPr>
                  <a:grpSpLocks/>
                </p:cNvGrpSpPr>
                <p:nvPr/>
              </p:nvGrpSpPr>
              <p:grpSpPr bwMode="auto">
                <a:xfrm>
                  <a:off x="3182" y="5323"/>
                  <a:ext cx="1004" cy="873"/>
                  <a:chOff x="5956" y="5651"/>
                  <a:chExt cx="1004" cy="873"/>
                </a:xfrm>
              </p:grpSpPr>
              <p:sp>
                <p:nvSpPr>
                  <p:cNvPr id="54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6371" y="5651"/>
                    <a:ext cx="589" cy="5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6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6370" y="5956"/>
                    <a:ext cx="589" cy="568"/>
                  </a:xfrm>
                  <a:prstGeom prst="ellipse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7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6022" y="5651"/>
                    <a:ext cx="589" cy="568"/>
                  </a:xfrm>
                  <a:prstGeom prst="ellipse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8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5956" y="5891"/>
                    <a:ext cx="589" cy="5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49" name="Group 44"/>
                <p:cNvGrpSpPr>
                  <a:grpSpLocks/>
                </p:cNvGrpSpPr>
                <p:nvPr/>
              </p:nvGrpSpPr>
              <p:grpSpPr bwMode="auto">
                <a:xfrm>
                  <a:off x="3531" y="5018"/>
                  <a:ext cx="1004" cy="873"/>
                  <a:chOff x="5956" y="5651"/>
                  <a:chExt cx="1004" cy="873"/>
                </a:xfrm>
              </p:grpSpPr>
              <p:sp>
                <p:nvSpPr>
                  <p:cNvPr id="50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6371" y="5651"/>
                    <a:ext cx="589" cy="5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1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6370" y="5956"/>
                    <a:ext cx="589" cy="568"/>
                  </a:xfrm>
                  <a:prstGeom prst="ellipse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2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6022" y="5651"/>
                    <a:ext cx="589" cy="568"/>
                  </a:xfrm>
                  <a:prstGeom prst="ellipse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3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5956" y="5891"/>
                    <a:ext cx="589" cy="5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42" name="Group 49"/>
              <p:cNvGrpSpPr>
                <a:grpSpLocks/>
              </p:cNvGrpSpPr>
              <p:nvPr/>
            </p:nvGrpSpPr>
            <p:grpSpPr bwMode="auto">
              <a:xfrm>
                <a:off x="11314" y="5463"/>
                <a:ext cx="911" cy="864"/>
                <a:chOff x="5956" y="5651"/>
                <a:chExt cx="1004" cy="873"/>
              </a:xfrm>
            </p:grpSpPr>
            <p:sp>
              <p:nvSpPr>
                <p:cNvPr id="43" name="Oval 50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" name="Oval 51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5" name="Oval 52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6" name="Oval 53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sp>
          <p:nvSpPr>
            <p:cNvPr id="29" name="Line 54"/>
            <p:cNvSpPr>
              <a:spLocks noChangeShapeType="1"/>
            </p:cNvSpPr>
            <p:nvPr/>
          </p:nvSpPr>
          <p:spPr bwMode="auto">
            <a:xfrm>
              <a:off x="893" y="2758"/>
              <a:ext cx="46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30" name="Group 55"/>
            <p:cNvGrpSpPr>
              <a:grpSpLocks/>
            </p:cNvGrpSpPr>
            <p:nvPr/>
          </p:nvGrpSpPr>
          <p:grpSpPr bwMode="auto">
            <a:xfrm>
              <a:off x="1388" y="2696"/>
              <a:ext cx="115" cy="117"/>
              <a:chOff x="7575" y="5117"/>
              <a:chExt cx="909" cy="865"/>
            </a:xfrm>
          </p:grpSpPr>
          <p:sp>
            <p:nvSpPr>
              <p:cNvPr id="37" name="Oval 56"/>
              <p:cNvSpPr>
                <a:spLocks noChangeArrowheads="1"/>
              </p:cNvSpPr>
              <p:nvPr/>
            </p:nvSpPr>
            <p:spPr bwMode="auto">
              <a:xfrm>
                <a:off x="7951" y="5117"/>
                <a:ext cx="533" cy="5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" name="Oval 57"/>
              <p:cNvSpPr>
                <a:spLocks noChangeArrowheads="1"/>
              </p:cNvSpPr>
              <p:nvPr/>
            </p:nvSpPr>
            <p:spPr bwMode="auto">
              <a:xfrm>
                <a:off x="7950" y="5419"/>
                <a:ext cx="533" cy="563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" name="Oval 58"/>
              <p:cNvSpPr>
                <a:spLocks noChangeArrowheads="1"/>
              </p:cNvSpPr>
              <p:nvPr/>
            </p:nvSpPr>
            <p:spPr bwMode="auto">
              <a:xfrm>
                <a:off x="7635" y="5117"/>
                <a:ext cx="533" cy="563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" name="Oval 59"/>
              <p:cNvSpPr>
                <a:spLocks noChangeArrowheads="1"/>
              </p:cNvSpPr>
              <p:nvPr/>
            </p:nvSpPr>
            <p:spPr bwMode="auto">
              <a:xfrm>
                <a:off x="7575" y="5355"/>
                <a:ext cx="533" cy="5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31" name="Freeform 60"/>
            <p:cNvSpPr>
              <a:spLocks/>
            </p:cNvSpPr>
            <p:nvPr/>
          </p:nvSpPr>
          <p:spPr bwMode="auto">
            <a:xfrm>
              <a:off x="1429" y="2795"/>
              <a:ext cx="40" cy="380"/>
            </a:xfrm>
            <a:custGeom>
              <a:avLst/>
              <a:gdLst/>
              <a:ahLst/>
              <a:cxnLst>
                <a:cxn ang="0">
                  <a:pos x="19" y="587"/>
                </a:cxn>
                <a:cxn ang="0">
                  <a:pos x="22" y="515"/>
                </a:cxn>
                <a:cxn ang="0">
                  <a:pos x="56" y="502"/>
                </a:cxn>
                <a:cxn ang="0">
                  <a:pos x="2" y="459"/>
                </a:cxn>
                <a:cxn ang="0">
                  <a:pos x="55" y="424"/>
                </a:cxn>
                <a:cxn ang="0">
                  <a:pos x="3" y="389"/>
                </a:cxn>
                <a:cxn ang="0">
                  <a:pos x="54" y="352"/>
                </a:cxn>
                <a:cxn ang="0">
                  <a:pos x="1" y="321"/>
                </a:cxn>
                <a:cxn ang="0">
                  <a:pos x="53" y="290"/>
                </a:cxn>
                <a:cxn ang="0">
                  <a:pos x="3" y="260"/>
                </a:cxn>
                <a:cxn ang="0">
                  <a:pos x="49" y="232"/>
                </a:cxn>
                <a:cxn ang="0">
                  <a:pos x="3" y="192"/>
                </a:cxn>
                <a:cxn ang="0">
                  <a:pos x="53" y="163"/>
                </a:cxn>
                <a:cxn ang="0">
                  <a:pos x="1" y="126"/>
                </a:cxn>
                <a:cxn ang="0">
                  <a:pos x="49" y="105"/>
                </a:cxn>
                <a:cxn ang="0">
                  <a:pos x="3" y="67"/>
                </a:cxn>
                <a:cxn ang="0">
                  <a:pos x="51" y="41"/>
                </a:cxn>
                <a:cxn ang="0">
                  <a:pos x="29" y="20"/>
                </a:cxn>
                <a:cxn ang="0">
                  <a:pos x="27" y="0"/>
                </a:cxn>
              </a:cxnLst>
              <a:rect l="0" t="0" r="r" b="b"/>
              <a:pathLst>
                <a:path w="59" h="587">
                  <a:moveTo>
                    <a:pt x="19" y="587"/>
                  </a:moveTo>
                  <a:cubicBezTo>
                    <a:pt x="19" y="575"/>
                    <a:pt x="16" y="529"/>
                    <a:pt x="22" y="515"/>
                  </a:cubicBezTo>
                  <a:cubicBezTo>
                    <a:pt x="28" y="501"/>
                    <a:pt x="59" y="511"/>
                    <a:pt x="56" y="502"/>
                  </a:cubicBezTo>
                  <a:cubicBezTo>
                    <a:pt x="53" y="493"/>
                    <a:pt x="2" y="472"/>
                    <a:pt x="2" y="459"/>
                  </a:cubicBezTo>
                  <a:cubicBezTo>
                    <a:pt x="2" y="447"/>
                    <a:pt x="55" y="436"/>
                    <a:pt x="55" y="424"/>
                  </a:cubicBezTo>
                  <a:cubicBezTo>
                    <a:pt x="55" y="412"/>
                    <a:pt x="3" y="401"/>
                    <a:pt x="3" y="389"/>
                  </a:cubicBezTo>
                  <a:cubicBezTo>
                    <a:pt x="3" y="377"/>
                    <a:pt x="54" y="363"/>
                    <a:pt x="54" y="352"/>
                  </a:cubicBezTo>
                  <a:cubicBezTo>
                    <a:pt x="53" y="341"/>
                    <a:pt x="1" y="331"/>
                    <a:pt x="1" y="321"/>
                  </a:cubicBezTo>
                  <a:cubicBezTo>
                    <a:pt x="1" y="310"/>
                    <a:pt x="53" y="300"/>
                    <a:pt x="53" y="290"/>
                  </a:cubicBezTo>
                  <a:cubicBezTo>
                    <a:pt x="53" y="279"/>
                    <a:pt x="4" y="269"/>
                    <a:pt x="3" y="260"/>
                  </a:cubicBezTo>
                  <a:cubicBezTo>
                    <a:pt x="2" y="250"/>
                    <a:pt x="49" y="244"/>
                    <a:pt x="49" y="232"/>
                  </a:cubicBezTo>
                  <a:cubicBezTo>
                    <a:pt x="49" y="221"/>
                    <a:pt x="2" y="203"/>
                    <a:pt x="3" y="192"/>
                  </a:cubicBezTo>
                  <a:cubicBezTo>
                    <a:pt x="4" y="180"/>
                    <a:pt x="53" y="174"/>
                    <a:pt x="53" y="163"/>
                  </a:cubicBezTo>
                  <a:cubicBezTo>
                    <a:pt x="53" y="152"/>
                    <a:pt x="2" y="136"/>
                    <a:pt x="1" y="126"/>
                  </a:cubicBezTo>
                  <a:cubicBezTo>
                    <a:pt x="0" y="117"/>
                    <a:pt x="48" y="115"/>
                    <a:pt x="49" y="105"/>
                  </a:cubicBezTo>
                  <a:cubicBezTo>
                    <a:pt x="49" y="95"/>
                    <a:pt x="3" y="77"/>
                    <a:pt x="3" y="67"/>
                  </a:cubicBezTo>
                  <a:cubicBezTo>
                    <a:pt x="4" y="56"/>
                    <a:pt x="47" y="49"/>
                    <a:pt x="51" y="41"/>
                  </a:cubicBezTo>
                  <a:cubicBezTo>
                    <a:pt x="56" y="33"/>
                    <a:pt x="33" y="27"/>
                    <a:pt x="29" y="20"/>
                  </a:cubicBezTo>
                  <a:cubicBezTo>
                    <a:pt x="25" y="14"/>
                    <a:pt x="26" y="7"/>
                    <a:pt x="27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Text Box 61"/>
            <p:cNvSpPr txBox="1">
              <a:spLocks noChangeArrowheads="1"/>
            </p:cNvSpPr>
            <p:nvPr/>
          </p:nvSpPr>
          <p:spPr bwMode="auto">
            <a:xfrm>
              <a:off x="1270" y="3017"/>
              <a:ext cx="1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33" name="Line 62"/>
            <p:cNvSpPr>
              <a:spLocks noChangeShapeType="1"/>
            </p:cNvSpPr>
            <p:nvPr/>
          </p:nvSpPr>
          <p:spPr bwMode="auto">
            <a:xfrm>
              <a:off x="1525" y="2764"/>
              <a:ext cx="56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Freeform 65"/>
            <p:cNvSpPr>
              <a:spLocks/>
            </p:cNvSpPr>
            <p:nvPr/>
          </p:nvSpPr>
          <p:spPr bwMode="auto">
            <a:xfrm>
              <a:off x="1836" y="2590"/>
              <a:ext cx="54" cy="168"/>
            </a:xfrm>
            <a:custGeom>
              <a:avLst/>
              <a:gdLst/>
              <a:ahLst/>
              <a:cxnLst>
                <a:cxn ang="0">
                  <a:pos x="18" y="243"/>
                </a:cxn>
                <a:cxn ang="0">
                  <a:pos x="81" y="120"/>
                </a:cxn>
                <a:cxn ang="0">
                  <a:pos x="0" y="0"/>
                </a:cxn>
              </a:cxnLst>
              <a:rect l="0" t="0" r="r" b="b"/>
              <a:pathLst>
                <a:path w="84" h="243">
                  <a:moveTo>
                    <a:pt x="18" y="243"/>
                  </a:moveTo>
                  <a:cubicBezTo>
                    <a:pt x="51" y="201"/>
                    <a:pt x="84" y="160"/>
                    <a:pt x="81" y="120"/>
                  </a:cubicBezTo>
                  <a:cubicBezTo>
                    <a:pt x="78" y="80"/>
                    <a:pt x="14" y="20"/>
                    <a:pt x="0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Text Box 66"/>
            <p:cNvSpPr txBox="1">
              <a:spLocks noChangeArrowheads="1"/>
            </p:cNvSpPr>
            <p:nvPr/>
          </p:nvSpPr>
          <p:spPr bwMode="auto">
            <a:xfrm>
              <a:off x="1862" y="2517"/>
              <a:ext cx="4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latin typeface="Symbol" pitchFamily="18" charset="2"/>
                </a:rPr>
                <a:t>J</a:t>
              </a:r>
              <a:r>
                <a:rPr lang="en-US" baseline="-25000" dirty="0" err="1">
                  <a:solidFill>
                    <a:srgbClr val="000000"/>
                  </a:solidFill>
                </a:rPr>
                <a:t>recoil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 Box 67"/>
            <p:cNvSpPr txBox="1">
              <a:spLocks noChangeArrowheads="1"/>
            </p:cNvSpPr>
            <p:nvPr/>
          </p:nvSpPr>
          <p:spPr bwMode="auto">
            <a:xfrm>
              <a:off x="2252" y="2263"/>
              <a:ext cx="2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E</a:t>
              </a:r>
              <a:r>
                <a:rPr lang="en-US" baseline="-25000" dirty="0">
                  <a:solidFill>
                    <a:srgbClr val="000000"/>
                  </a:solidFill>
                </a:rPr>
                <a:t>B</a:t>
              </a:r>
            </a:p>
          </p:txBody>
        </p:sp>
      </p:grpSp>
      <p:sp>
        <p:nvSpPr>
          <p:cNvPr id="74" name="Rectangle 3"/>
          <p:cNvSpPr>
            <a:spLocks noChangeArrowheads="1"/>
          </p:cNvSpPr>
          <p:nvPr/>
        </p:nvSpPr>
        <p:spPr bwMode="auto">
          <a:xfrm>
            <a:off x="0" y="-1"/>
            <a:ext cx="91440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400" b="1" dirty="0" smtClean="0">
                <a:solidFill>
                  <a:srgbClr val="0000FF"/>
                </a:solidFill>
              </a:rPr>
              <a:t>Direct </a:t>
            </a:r>
            <a:r>
              <a:rPr lang="it-IT" sz="2400" b="1" dirty="0" err="1" smtClean="0">
                <a:solidFill>
                  <a:srgbClr val="0000FF"/>
                </a:solidFill>
              </a:rPr>
              <a:t>detection</a:t>
            </a:r>
            <a:r>
              <a:rPr lang="it-IT" sz="2400" b="1" dirty="0" smtClean="0">
                <a:solidFill>
                  <a:srgbClr val="0000FF"/>
                </a:solidFill>
              </a:rPr>
              <a:t> of the </a:t>
            </a:r>
            <a:r>
              <a:rPr lang="it-IT" sz="2400" b="1" dirty="0" err="1" smtClean="0">
                <a:solidFill>
                  <a:srgbClr val="0000FF"/>
                </a:solidFill>
              </a:rPr>
              <a:t>recoil</a:t>
            </a:r>
            <a:r>
              <a:rPr lang="it-IT" sz="2400" b="1" dirty="0" smtClean="0">
                <a:solidFill>
                  <a:srgbClr val="0000FF"/>
                </a:solidFill>
              </a:rPr>
              <a:t> nuclei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5200" y="2286000"/>
            <a:ext cx="460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J </a:t>
            </a:r>
            <a:r>
              <a:rPr lang="en-US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endParaRPr lang="en-US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373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581400"/>
            <a:ext cx="5055476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876800"/>
            <a:ext cx="4343400" cy="8791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0" y="2133600"/>
            <a:ext cx="38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1676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4038600" y="1143000"/>
            <a:ext cx="38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50" y="5638800"/>
            <a:ext cx="2595350" cy="6586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3800" y="57150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J </a:t>
            </a:r>
            <a:r>
              <a:rPr lang="en-US" baseline="-25000" dirty="0" smtClean="0">
                <a:solidFill>
                  <a:srgbClr val="000000"/>
                </a:solidFill>
                <a:cs typeface="Symbol" charset="2"/>
              </a:rPr>
              <a:t>max </a:t>
            </a:r>
            <a:r>
              <a:rPr lang="en-US" dirty="0" smtClean="0"/>
              <a:t>is reached when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J </a:t>
            </a:r>
            <a:r>
              <a:rPr lang="en-US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=</a:t>
            </a:r>
            <a:r>
              <a:rPr lang="en-US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p/2</a:t>
            </a:r>
            <a:endParaRPr lang="en-US" dirty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endParaRPr lang="en-US" dirty="0"/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75" name="Rectangle 6"/>
          <p:cNvSpPr>
            <a:spLocks noChangeArrowheads="1"/>
          </p:cNvSpPr>
          <p:nvPr/>
        </p:nvSpPr>
        <p:spPr bwMode="auto">
          <a:xfrm>
            <a:off x="0" y="18275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590800"/>
            <a:ext cx="405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(</a:t>
            </a:r>
            <a:r>
              <a:rPr lang="en-US" dirty="0" err="1" smtClean="0"/>
              <a:t>A,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) B reaction in the laboratory system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4876800"/>
            <a:ext cx="2920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/>
              <a:t>angle in respect to the </a:t>
            </a:r>
            <a:r>
              <a:rPr lang="en-US"/>
              <a:t>beam </a:t>
            </a:r>
            <a:endParaRPr lang="en-US" smtClean="0"/>
          </a:p>
          <a:p>
            <a:r>
              <a:rPr lang="en-US" smtClean="0"/>
              <a:t>direction </a:t>
            </a:r>
            <a:r>
              <a:rPr lang="en-US" dirty="0" smtClean="0"/>
              <a:t>of </a:t>
            </a:r>
            <a:r>
              <a:rPr lang="en-US" smtClean="0"/>
              <a:t>the recoil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17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258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600" dirty="0" smtClean="0">
                <a:latin typeface="+mn-lt"/>
              </a:rPr>
              <a:t>Why Recoil Separator?</a:t>
            </a:r>
            <a:endParaRPr lang="en-US" sz="3600" dirty="0">
              <a:latin typeface="+mn-lt"/>
            </a:endParaRP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Direct detection of produced nuclei</a:t>
            </a:r>
          </a:p>
          <a:p>
            <a:r>
              <a:rPr lang="en-US" sz="2000" dirty="0"/>
              <a:t>High efficiency, good particle </a:t>
            </a:r>
            <a:r>
              <a:rPr lang="en-US" sz="2000" dirty="0" smtClean="0"/>
              <a:t>identification</a:t>
            </a:r>
          </a:p>
          <a:p>
            <a:r>
              <a:rPr lang="en-US" sz="2000" dirty="0" smtClean="0"/>
              <a:t>(mostly) Background free</a:t>
            </a:r>
            <a:endParaRPr lang="en-US" sz="2000" dirty="0"/>
          </a:p>
          <a:p>
            <a:r>
              <a:rPr lang="en-US" sz="2000" dirty="0" smtClean="0">
                <a:sym typeface="Symbol" charset="0"/>
              </a:rPr>
              <a:t>Detecting recoils can perform: Time of Flight, Z-identification, Delayed-</a:t>
            </a:r>
            <a:r>
              <a:rPr lang="en-US" sz="2000" dirty="0" err="1">
                <a:sym typeface="Symbol" charset="0"/>
              </a:rPr>
              <a:t>A</a:t>
            </a:r>
            <a:r>
              <a:rPr lang="en-US" sz="2000" dirty="0" err="1" smtClean="0">
                <a:sym typeface="Symbol" charset="0"/>
              </a:rPr>
              <a:t>ctivited</a:t>
            </a:r>
            <a:r>
              <a:rPr lang="en-US" sz="2000" dirty="0" smtClean="0">
                <a:sym typeface="Symbol" charset="0"/>
              </a:rPr>
              <a:t> detection, Recoil-Coincidence measurements</a:t>
            </a:r>
          </a:p>
          <a:p>
            <a:pPr marL="0" indent="0">
              <a:buNone/>
            </a:pPr>
            <a:endParaRPr lang="en-US" sz="2000" dirty="0">
              <a:sym typeface="Symbol" charset="0"/>
            </a:endParaRPr>
          </a:p>
          <a:p>
            <a:r>
              <a:rPr lang="en-US" sz="2000" dirty="0">
                <a:sym typeface="Symbol" charset="0"/>
              </a:rPr>
              <a:t>Technically </a:t>
            </a:r>
            <a:r>
              <a:rPr lang="en-US" sz="2000" dirty="0" smtClean="0">
                <a:sym typeface="Symbol" charset="0"/>
              </a:rPr>
              <a:t>challenging : design concept and general layout of RMS follows a velocity-rigidity-velocity filtering scheme, quite complicated, i.e. the selection and the transport of the recoils is complicated by their angular and energy spread.</a:t>
            </a:r>
          </a:p>
          <a:p>
            <a:pPr marL="0" indent="0">
              <a:buNone/>
            </a:pPr>
            <a:endParaRPr lang="en-US" sz="2000" dirty="0" smtClean="0">
              <a:sym typeface="Symbol" charset="0"/>
            </a:endParaRPr>
          </a:p>
          <a:p>
            <a:r>
              <a:rPr lang="en-US" sz="2000" dirty="0" smtClean="0">
                <a:sym typeface="Symbol" charset="0"/>
              </a:rPr>
              <a:t>Index Separator efficiency </a:t>
            </a:r>
            <a:r>
              <a:rPr lang="en-US" sz="2000" dirty="0" err="1" smtClean="0">
                <a:sym typeface="Symbol" charset="0"/>
              </a:rPr>
              <a:t>N</a:t>
            </a:r>
            <a:r>
              <a:rPr lang="en-US" sz="2000" baseline="-25000" dirty="0" err="1" smtClean="0">
                <a:sym typeface="Symbol" charset="0"/>
              </a:rPr>
              <a:t>p,leak</a:t>
            </a:r>
            <a:r>
              <a:rPr lang="en-US" sz="2000" dirty="0" smtClean="0">
                <a:sym typeface="Symbol" charset="0"/>
              </a:rPr>
              <a:t>/N</a:t>
            </a:r>
            <a:r>
              <a:rPr lang="en-US" sz="2000" baseline="-25000" dirty="0" smtClean="0">
                <a:sym typeface="Symbol" charset="0"/>
              </a:rPr>
              <a:t> </a:t>
            </a:r>
            <a:r>
              <a:rPr lang="en-US" sz="2000" baseline="-25000" dirty="0" err="1" smtClean="0">
                <a:sym typeface="Symbol" charset="0"/>
              </a:rPr>
              <a:t>p,impinging</a:t>
            </a:r>
            <a:r>
              <a:rPr lang="en-US" sz="2000" baseline="-25000" dirty="0" smtClean="0">
                <a:sym typeface="Symbol" charset="0"/>
              </a:rPr>
              <a:t>  </a:t>
            </a:r>
            <a:r>
              <a:rPr lang="en-US" sz="2000" dirty="0" smtClean="0">
                <a:sym typeface="Symbol" charset="0"/>
              </a:rPr>
              <a:t>depends on recoil charge state, projectile ion rigidity, energy.</a:t>
            </a:r>
          </a:p>
          <a:p>
            <a:pPr marL="0" indent="0">
              <a:buNone/>
            </a:pPr>
            <a:r>
              <a:rPr lang="en-US" sz="2000" dirty="0" smtClean="0">
                <a:sym typeface="Symbol" charset="0"/>
              </a:rPr>
              <a:t>      i.e. </a:t>
            </a:r>
            <a:r>
              <a:rPr lang="en-US" sz="2000" dirty="0" err="1">
                <a:sym typeface="Symbol" charset="0"/>
              </a:rPr>
              <a:t>N</a:t>
            </a:r>
            <a:r>
              <a:rPr lang="en-US" sz="2000" baseline="-25000" dirty="0" err="1">
                <a:sym typeface="Symbol" charset="0"/>
              </a:rPr>
              <a:t>p,leak</a:t>
            </a:r>
            <a:r>
              <a:rPr lang="en-US" sz="2000" dirty="0">
                <a:sym typeface="Symbol" charset="0"/>
              </a:rPr>
              <a:t>/N</a:t>
            </a:r>
            <a:r>
              <a:rPr lang="en-US" sz="2000" baseline="-25000" dirty="0">
                <a:sym typeface="Symbol" charset="0"/>
              </a:rPr>
              <a:t> </a:t>
            </a:r>
            <a:r>
              <a:rPr lang="en-US" sz="2000" baseline="-25000" dirty="0" err="1">
                <a:sym typeface="Symbol" charset="0"/>
              </a:rPr>
              <a:t>p,impinging</a:t>
            </a:r>
            <a:r>
              <a:rPr lang="en-US" sz="2000" baseline="-25000" dirty="0">
                <a:sym typeface="Symbol" charset="0"/>
              </a:rPr>
              <a:t> </a:t>
            </a:r>
            <a:r>
              <a:rPr lang="en-US" sz="2000" baseline="30000" dirty="0" smtClean="0">
                <a:sym typeface="Symbol" charset="0"/>
              </a:rPr>
              <a:t> ≈ </a:t>
            </a:r>
            <a:r>
              <a:rPr lang="en-US" sz="2000" dirty="0">
                <a:sym typeface="Symbol" charset="0"/>
              </a:rPr>
              <a:t>10</a:t>
            </a:r>
            <a:r>
              <a:rPr lang="en-US" sz="2000" baseline="30000" dirty="0">
                <a:sym typeface="Symbol" charset="0"/>
              </a:rPr>
              <a:t>-15 </a:t>
            </a:r>
            <a:r>
              <a:rPr lang="en-US" sz="2000" dirty="0" smtClean="0">
                <a:sym typeface="Symbol" charset="0"/>
              </a:rPr>
              <a:t>- 10</a:t>
            </a:r>
            <a:r>
              <a:rPr lang="en-US" sz="2000" baseline="30000" dirty="0">
                <a:sym typeface="Symbol" charset="0"/>
              </a:rPr>
              <a:t>-</a:t>
            </a:r>
            <a:r>
              <a:rPr lang="en-US" sz="2000" baseline="30000" dirty="0" smtClean="0">
                <a:sym typeface="Symbol" charset="0"/>
              </a:rPr>
              <a:t>18</a:t>
            </a:r>
            <a:endParaRPr lang="en-US" sz="2000" baseline="30000" dirty="0">
              <a:sym typeface="Symbol" charset="0"/>
            </a:endParaRPr>
          </a:p>
          <a:p>
            <a:pPr marL="0" indent="0">
              <a:buNone/>
            </a:pPr>
            <a:r>
              <a:rPr lang="en-US" sz="2000" baseline="30000" dirty="0" smtClean="0">
                <a:sym typeface="Symbol" charset="0"/>
              </a:rPr>
              <a:t>- </a:t>
            </a:r>
            <a:endParaRPr lang="en-US" sz="2000" baseline="30000" dirty="0">
              <a:sym typeface="Symbol" charset="0"/>
            </a:endParaRPr>
          </a:p>
          <a:p>
            <a:endParaRPr lang="en-US" sz="24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4897" y="762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3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Rectangle 381"/>
          <p:cNvSpPr/>
          <p:nvPr/>
        </p:nvSpPr>
        <p:spPr>
          <a:xfrm>
            <a:off x="2286000" y="3657600"/>
            <a:ext cx="1066800" cy="11430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6934200" y="1435387"/>
            <a:ext cx="1295400" cy="2603213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4038600" y="1447800"/>
            <a:ext cx="1583139" cy="25908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0" name="Rectangle 269"/>
          <p:cNvSpPr/>
          <p:nvPr/>
        </p:nvSpPr>
        <p:spPr>
          <a:xfrm>
            <a:off x="1295400" y="1447800"/>
            <a:ext cx="818865" cy="25908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10" name="Text Box 68"/>
          <p:cNvSpPr txBox="1">
            <a:spLocks noChangeArrowheads="1"/>
          </p:cNvSpPr>
          <p:nvPr/>
        </p:nvSpPr>
        <p:spPr bwMode="auto">
          <a:xfrm>
            <a:off x="2057400" y="4191000"/>
            <a:ext cx="1552074" cy="29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1" dirty="0">
                <a:latin typeface="Symbol" pitchFamily="18" charset="2"/>
              </a:rPr>
              <a:t>g</a:t>
            </a:r>
            <a:r>
              <a:rPr lang="en-US" sz="1600" b="1" dirty="0"/>
              <a:t>-ray </a:t>
            </a:r>
            <a:endParaRPr lang="en-US" sz="1600" b="1" dirty="0" smtClean="0"/>
          </a:p>
          <a:p>
            <a:pPr algn="ctr" eaLnBrk="0" hangingPunct="0"/>
            <a:r>
              <a:rPr lang="en-US" sz="1600" b="1" dirty="0" smtClean="0"/>
              <a:t> detector</a:t>
            </a:r>
            <a:endParaRPr lang="it-IT" sz="1600" b="1" dirty="0"/>
          </a:p>
        </p:txBody>
      </p:sp>
      <p:sp>
        <p:nvSpPr>
          <p:cNvPr id="103497" name="Text Box 73"/>
          <p:cNvSpPr txBox="1">
            <a:spLocks noChangeArrowheads="1"/>
          </p:cNvSpPr>
          <p:nvPr/>
        </p:nvSpPr>
        <p:spPr bwMode="auto">
          <a:xfrm>
            <a:off x="228600" y="4876800"/>
            <a:ext cx="7924800" cy="1549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err="1" smtClean="0"/>
              <a:t>N</a:t>
            </a:r>
            <a:r>
              <a:rPr lang="en-US" sz="2000" baseline="-25000" dirty="0" err="1" smtClean="0"/>
              <a:t>recoils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err="1"/>
              <a:t>N</a:t>
            </a:r>
            <a:r>
              <a:rPr lang="en-US" sz="2000" baseline="-25000" dirty="0" err="1"/>
              <a:t>projectiles</a:t>
            </a:r>
            <a:r>
              <a:rPr lang="en-US" sz="2000" dirty="0"/>
              <a:t>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target</a:t>
            </a:r>
            <a:r>
              <a:rPr lang="en-US" sz="2000" dirty="0" smtClean="0"/>
              <a:t>  </a:t>
            </a:r>
            <a:r>
              <a:rPr lang="en-US" sz="2000" dirty="0">
                <a:latin typeface="Symbol" charset="2"/>
                <a:cs typeface="Symbol" charset="2"/>
              </a:rPr>
              <a:t>s</a:t>
            </a:r>
            <a:r>
              <a:rPr lang="en-US" sz="2000" dirty="0"/>
              <a:t> </a:t>
            </a:r>
            <a:r>
              <a:rPr lang="en-US" sz="2000" dirty="0" smtClean="0"/>
              <a:t> T  </a:t>
            </a:r>
            <a:r>
              <a:rPr lang="en-US" sz="2000" dirty="0" err="1" smtClean="0">
                <a:latin typeface="Symbol" charset="2"/>
                <a:cs typeface="Symbol" charset="2"/>
              </a:rPr>
              <a:t>F</a:t>
            </a:r>
            <a:r>
              <a:rPr lang="en-US" sz="2000" baseline="-25000" dirty="0" err="1" smtClean="0"/>
              <a:t>qr</a:t>
            </a:r>
            <a:r>
              <a:rPr lang="en-US" sz="2000" dirty="0" smtClean="0"/>
              <a:t>  </a:t>
            </a:r>
            <a:r>
              <a:rPr lang="en-US" sz="2000" dirty="0" err="1" smtClean="0">
                <a:latin typeface="Symbol" charset="2"/>
                <a:cs typeface="Symbol" charset="2"/>
              </a:rPr>
              <a:t>e</a:t>
            </a:r>
            <a:r>
              <a:rPr lang="en-US" sz="2000" baseline="-25000" dirty="0" err="1" smtClean="0"/>
              <a:t>part</a:t>
            </a:r>
            <a:endParaRPr lang="en-US" sz="2000" baseline="-25000" dirty="0" smtClean="0"/>
          </a:p>
          <a:p>
            <a:r>
              <a:rPr lang="it-IT" sz="2000" dirty="0" smtClean="0"/>
              <a:t> </a:t>
            </a:r>
          </a:p>
          <a:p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en-US" dirty="0"/>
              <a:t>T  </a:t>
            </a:r>
            <a:r>
              <a:rPr lang="en-US" dirty="0" err="1">
                <a:latin typeface="Symbol" charset="2"/>
                <a:cs typeface="Symbol" charset="2"/>
              </a:rPr>
              <a:t>F</a:t>
            </a:r>
            <a:r>
              <a:rPr lang="en-US" baseline="-25000" dirty="0" err="1"/>
              <a:t>qr</a:t>
            </a:r>
            <a:r>
              <a:rPr lang="en-US" dirty="0"/>
              <a:t> </a:t>
            </a:r>
            <a:r>
              <a:rPr lang="en-US" dirty="0" err="1" smtClean="0"/>
              <a:t>trasmission</a:t>
            </a:r>
            <a:r>
              <a:rPr lang="en-US" dirty="0" smtClean="0"/>
              <a:t> and the charge state </a:t>
            </a:r>
            <a:r>
              <a:rPr lang="en-US" dirty="0" err="1" smtClean="0"/>
              <a:t>proability</a:t>
            </a:r>
            <a:r>
              <a:rPr lang="en-US" dirty="0" smtClean="0"/>
              <a:t> for the selected charge state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r</a:t>
            </a:r>
            <a:r>
              <a:rPr lang="en-US" dirty="0" smtClean="0"/>
              <a:t> keys requirements of RMS</a:t>
            </a:r>
            <a:endParaRPr lang="it-IT" baseline="-25000" dirty="0" smtClean="0"/>
          </a:p>
          <a:p>
            <a:endParaRPr lang="en-US" sz="2800" baseline="-25000" dirty="0"/>
          </a:p>
        </p:txBody>
      </p:sp>
      <p:sp>
        <p:nvSpPr>
          <p:cNvPr id="6332" name="Text Box 62"/>
          <p:cNvSpPr txBox="1">
            <a:spLocks noChangeArrowheads="1"/>
          </p:cNvSpPr>
          <p:nvPr/>
        </p:nvSpPr>
        <p:spPr bwMode="auto">
          <a:xfrm>
            <a:off x="5638800" y="1371600"/>
            <a:ext cx="1552074" cy="29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1" dirty="0">
                <a:solidFill>
                  <a:schemeClr val="bg1"/>
                </a:solidFill>
              </a:rPr>
              <a:t>r</a:t>
            </a:r>
            <a:r>
              <a:rPr lang="en-US" sz="1600" b="1" dirty="0" smtClean="0">
                <a:solidFill>
                  <a:schemeClr val="bg1"/>
                </a:solidFill>
              </a:rPr>
              <a:t>ecoils + </a:t>
            </a:r>
          </a:p>
          <a:p>
            <a:pPr algn="ctr" eaLnBrk="0" hangingPunct="0"/>
            <a:r>
              <a:rPr lang="it-IT" sz="1600" b="1" dirty="0" smtClean="0">
                <a:solidFill>
                  <a:schemeClr val="bg1"/>
                </a:solidFill>
              </a:rPr>
              <a:t>“</a:t>
            </a:r>
            <a:r>
              <a:rPr lang="it-IT" sz="1600" b="1" dirty="0" err="1" smtClean="0"/>
              <a:t>leaky</a:t>
            </a:r>
            <a:r>
              <a:rPr lang="it-IT" sz="1600" b="1" dirty="0" smtClean="0"/>
              <a:t>”  </a:t>
            </a:r>
          </a:p>
          <a:p>
            <a:pPr algn="ctr" eaLnBrk="0" hangingPunct="0"/>
            <a:r>
              <a:rPr lang="it-IT" sz="1600" b="1" dirty="0" err="1" smtClean="0"/>
              <a:t>beam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ions</a:t>
            </a:r>
            <a:endParaRPr lang="it-IT" sz="1600" b="1" dirty="0"/>
          </a:p>
        </p:txBody>
      </p:sp>
      <p:sp>
        <p:nvSpPr>
          <p:cNvPr id="6335" name="Freeform 56"/>
          <p:cNvSpPr>
            <a:spLocks/>
          </p:cNvSpPr>
          <p:nvPr/>
        </p:nvSpPr>
        <p:spPr bwMode="auto">
          <a:xfrm>
            <a:off x="4267200" y="2743200"/>
            <a:ext cx="540224" cy="511126"/>
          </a:xfrm>
          <a:custGeom>
            <a:avLst/>
            <a:gdLst>
              <a:gd name="T0" fmla="*/ 0 w 1189"/>
              <a:gd name="T1" fmla="*/ 0 h 1089"/>
              <a:gd name="T2" fmla="*/ 0 w 1189"/>
              <a:gd name="T3" fmla="*/ 0 h 1089"/>
              <a:gd name="T4" fmla="*/ 1 w 1189"/>
              <a:gd name="T5" fmla="*/ 1 h 1089"/>
              <a:gd name="T6" fmla="*/ 0 60000 65536"/>
              <a:gd name="T7" fmla="*/ 0 60000 65536"/>
              <a:gd name="T8" fmla="*/ 0 60000 65536"/>
              <a:gd name="T9" fmla="*/ 0 w 1189"/>
              <a:gd name="T10" fmla="*/ 0 h 1089"/>
              <a:gd name="T11" fmla="*/ 1189 w 1189"/>
              <a:gd name="T12" fmla="*/ 1089 h 10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89" h="1089">
                <a:moveTo>
                  <a:pt x="0" y="0"/>
                </a:moveTo>
                <a:cubicBezTo>
                  <a:pt x="304" y="81"/>
                  <a:pt x="603" y="145"/>
                  <a:pt x="801" y="326"/>
                </a:cubicBezTo>
                <a:cubicBezTo>
                  <a:pt x="999" y="507"/>
                  <a:pt x="1124" y="962"/>
                  <a:pt x="1189" y="1089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4876800" y="3352800"/>
            <a:ext cx="381000" cy="422031"/>
            <a:chOff x="2713" y="5031"/>
            <a:chExt cx="1225" cy="1318"/>
          </a:xfrm>
        </p:grpSpPr>
        <p:grpSp>
          <p:nvGrpSpPr>
            <p:cNvPr id="3" name="Group 91"/>
            <p:cNvGrpSpPr>
              <a:grpSpLocks/>
            </p:cNvGrpSpPr>
            <p:nvPr/>
          </p:nvGrpSpPr>
          <p:grpSpPr bwMode="auto">
            <a:xfrm>
              <a:off x="2773" y="5031"/>
              <a:ext cx="909" cy="864"/>
              <a:chOff x="5956" y="5651"/>
              <a:chExt cx="1004" cy="873"/>
            </a:xfrm>
          </p:grpSpPr>
          <p:sp>
            <p:nvSpPr>
              <p:cNvPr id="6403" name="Oval 92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04" name="Oval 93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05" name="Oval 94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06" name="Oval 95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96"/>
            <p:cNvGrpSpPr>
              <a:grpSpLocks/>
            </p:cNvGrpSpPr>
            <p:nvPr/>
          </p:nvGrpSpPr>
          <p:grpSpPr bwMode="auto">
            <a:xfrm>
              <a:off x="2713" y="5485"/>
              <a:ext cx="909" cy="864"/>
              <a:chOff x="5956" y="5651"/>
              <a:chExt cx="1004" cy="873"/>
            </a:xfrm>
          </p:grpSpPr>
          <p:sp>
            <p:nvSpPr>
              <p:cNvPr id="6399" name="Oval 97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00" name="Oval 98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01" name="Oval 99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02" name="Oval 100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roup 101"/>
            <p:cNvGrpSpPr>
              <a:grpSpLocks/>
            </p:cNvGrpSpPr>
            <p:nvPr/>
          </p:nvGrpSpPr>
          <p:grpSpPr bwMode="auto">
            <a:xfrm>
              <a:off x="3029" y="5183"/>
              <a:ext cx="909" cy="864"/>
              <a:chOff x="5956" y="5651"/>
              <a:chExt cx="1004" cy="873"/>
            </a:xfrm>
          </p:grpSpPr>
          <p:sp>
            <p:nvSpPr>
              <p:cNvPr id="6395" name="Oval 102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96" name="Oval 103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97" name="Oval 104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98" name="Oval 105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Group 106"/>
          <p:cNvGrpSpPr>
            <a:grpSpLocks/>
          </p:cNvGrpSpPr>
          <p:nvPr/>
        </p:nvGrpSpPr>
        <p:grpSpPr bwMode="auto">
          <a:xfrm>
            <a:off x="6096000" y="2514600"/>
            <a:ext cx="381000" cy="457200"/>
            <a:chOff x="11051" y="4902"/>
            <a:chExt cx="1226" cy="1425"/>
          </a:xfrm>
        </p:grpSpPr>
        <p:grpSp>
          <p:nvGrpSpPr>
            <p:cNvPr id="7" name="Group 107"/>
            <p:cNvGrpSpPr>
              <a:grpSpLocks/>
            </p:cNvGrpSpPr>
            <p:nvPr/>
          </p:nvGrpSpPr>
          <p:grpSpPr bwMode="auto">
            <a:xfrm>
              <a:off x="11051" y="4902"/>
              <a:ext cx="1226" cy="1317"/>
              <a:chOff x="3182" y="4865"/>
              <a:chExt cx="1353" cy="1331"/>
            </a:xfrm>
          </p:grpSpPr>
          <p:grpSp>
            <p:nvGrpSpPr>
              <p:cNvPr id="8" name="Group 108"/>
              <p:cNvGrpSpPr>
                <a:grpSpLocks/>
              </p:cNvGrpSpPr>
              <p:nvPr/>
            </p:nvGrpSpPr>
            <p:grpSpPr bwMode="auto">
              <a:xfrm>
                <a:off x="3248" y="4865"/>
                <a:ext cx="1004" cy="873"/>
                <a:chOff x="5956" y="5651"/>
                <a:chExt cx="1004" cy="873"/>
              </a:xfrm>
            </p:grpSpPr>
            <p:sp>
              <p:nvSpPr>
                <p:cNvPr id="6388" name="Oval 109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89" name="Oval 110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90" name="Oval 111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91" name="Oval 112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oup 113"/>
              <p:cNvGrpSpPr>
                <a:grpSpLocks/>
              </p:cNvGrpSpPr>
              <p:nvPr/>
            </p:nvGrpSpPr>
            <p:grpSpPr bwMode="auto">
              <a:xfrm>
                <a:off x="3182" y="5323"/>
                <a:ext cx="1004" cy="873"/>
                <a:chOff x="5956" y="5651"/>
                <a:chExt cx="1004" cy="873"/>
              </a:xfrm>
            </p:grpSpPr>
            <p:sp>
              <p:nvSpPr>
                <p:cNvPr id="6384" name="Oval 114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85" name="Oval 115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86" name="Oval 116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87" name="Oval 117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oup 118"/>
              <p:cNvGrpSpPr>
                <a:grpSpLocks/>
              </p:cNvGrpSpPr>
              <p:nvPr/>
            </p:nvGrpSpPr>
            <p:grpSpPr bwMode="auto">
              <a:xfrm>
                <a:off x="3531" y="5018"/>
                <a:ext cx="1004" cy="873"/>
                <a:chOff x="5956" y="5651"/>
                <a:chExt cx="1004" cy="873"/>
              </a:xfrm>
            </p:grpSpPr>
            <p:sp>
              <p:nvSpPr>
                <p:cNvPr id="6380" name="Oval 119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81" name="Oval 120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82" name="Oval 121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83" name="Oval 122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>
              <a:off x="11308" y="5463"/>
              <a:ext cx="910" cy="864"/>
              <a:chOff x="5956" y="5651"/>
              <a:chExt cx="1004" cy="873"/>
            </a:xfrm>
          </p:grpSpPr>
          <p:sp>
            <p:nvSpPr>
              <p:cNvPr id="6373" name="Oval 12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74" name="Oval 12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75" name="Oval 12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76" name="Oval 12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Group 176"/>
          <p:cNvGrpSpPr>
            <a:grpSpLocks/>
          </p:cNvGrpSpPr>
          <p:nvPr/>
        </p:nvGrpSpPr>
        <p:grpSpPr bwMode="auto">
          <a:xfrm>
            <a:off x="4191000" y="3352800"/>
            <a:ext cx="381000" cy="422031"/>
            <a:chOff x="2713" y="5031"/>
            <a:chExt cx="1225" cy="1318"/>
          </a:xfrm>
        </p:grpSpPr>
        <p:grpSp>
          <p:nvGrpSpPr>
            <p:cNvPr id="13" name="Group 177"/>
            <p:cNvGrpSpPr>
              <a:grpSpLocks/>
            </p:cNvGrpSpPr>
            <p:nvPr/>
          </p:nvGrpSpPr>
          <p:grpSpPr bwMode="auto">
            <a:xfrm>
              <a:off x="2773" y="5031"/>
              <a:ext cx="909" cy="864"/>
              <a:chOff x="5956" y="5651"/>
              <a:chExt cx="1004" cy="873"/>
            </a:xfrm>
          </p:grpSpPr>
          <p:sp>
            <p:nvSpPr>
              <p:cNvPr id="6367" name="Oval 178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68" name="Oval 179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69" name="Oval 180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70" name="Oval 181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oup 182"/>
            <p:cNvGrpSpPr>
              <a:grpSpLocks/>
            </p:cNvGrpSpPr>
            <p:nvPr/>
          </p:nvGrpSpPr>
          <p:grpSpPr bwMode="auto">
            <a:xfrm>
              <a:off x="2713" y="5485"/>
              <a:ext cx="909" cy="864"/>
              <a:chOff x="5956" y="5651"/>
              <a:chExt cx="1004" cy="873"/>
            </a:xfrm>
          </p:grpSpPr>
          <p:sp>
            <p:nvSpPr>
              <p:cNvPr id="6363" name="Oval 183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64" name="Oval 184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65" name="Oval 185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66" name="Oval 186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oup 187"/>
            <p:cNvGrpSpPr>
              <a:grpSpLocks/>
            </p:cNvGrpSpPr>
            <p:nvPr/>
          </p:nvGrpSpPr>
          <p:grpSpPr bwMode="auto">
            <a:xfrm>
              <a:off x="3029" y="5183"/>
              <a:ext cx="909" cy="864"/>
              <a:chOff x="5956" y="5651"/>
              <a:chExt cx="1004" cy="873"/>
            </a:xfrm>
          </p:grpSpPr>
          <p:sp>
            <p:nvSpPr>
              <p:cNvPr id="6359" name="Oval 188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60" name="Oval 189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61" name="Oval 190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62" name="Oval 191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6" name="Group 192"/>
          <p:cNvGrpSpPr>
            <a:grpSpLocks/>
          </p:cNvGrpSpPr>
          <p:nvPr/>
        </p:nvGrpSpPr>
        <p:grpSpPr bwMode="auto">
          <a:xfrm>
            <a:off x="5181600" y="3276600"/>
            <a:ext cx="381000" cy="422031"/>
            <a:chOff x="2713" y="5031"/>
            <a:chExt cx="1225" cy="1318"/>
          </a:xfrm>
        </p:grpSpPr>
        <p:grpSp>
          <p:nvGrpSpPr>
            <p:cNvPr id="17" name="Group 193"/>
            <p:cNvGrpSpPr>
              <a:grpSpLocks/>
            </p:cNvGrpSpPr>
            <p:nvPr/>
          </p:nvGrpSpPr>
          <p:grpSpPr bwMode="auto">
            <a:xfrm>
              <a:off x="2773" y="5031"/>
              <a:ext cx="909" cy="864"/>
              <a:chOff x="5956" y="5651"/>
              <a:chExt cx="1004" cy="873"/>
            </a:xfrm>
          </p:grpSpPr>
          <p:sp>
            <p:nvSpPr>
              <p:cNvPr id="6352" name="Oval 19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53" name="Oval 19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54" name="Oval 19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55" name="Oval 19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98"/>
            <p:cNvGrpSpPr>
              <a:grpSpLocks/>
            </p:cNvGrpSpPr>
            <p:nvPr/>
          </p:nvGrpSpPr>
          <p:grpSpPr bwMode="auto">
            <a:xfrm>
              <a:off x="2713" y="5485"/>
              <a:ext cx="909" cy="864"/>
              <a:chOff x="5956" y="5651"/>
              <a:chExt cx="1004" cy="873"/>
            </a:xfrm>
          </p:grpSpPr>
          <p:sp>
            <p:nvSpPr>
              <p:cNvPr id="6348" name="Oval 199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49" name="Oval 200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50" name="Oval 201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51" name="Oval 202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203"/>
            <p:cNvGrpSpPr>
              <a:grpSpLocks/>
            </p:cNvGrpSpPr>
            <p:nvPr/>
          </p:nvGrpSpPr>
          <p:grpSpPr bwMode="auto">
            <a:xfrm>
              <a:off x="3029" y="5183"/>
              <a:ext cx="909" cy="864"/>
              <a:chOff x="5956" y="5651"/>
              <a:chExt cx="1004" cy="873"/>
            </a:xfrm>
          </p:grpSpPr>
          <p:sp>
            <p:nvSpPr>
              <p:cNvPr id="6344" name="Oval 20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45" name="Oval 20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46" name="Oval 20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47" name="Oval 20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259" name="Text Box 60"/>
          <p:cNvSpPr txBox="1">
            <a:spLocks noChangeArrowheads="1"/>
          </p:cNvSpPr>
          <p:nvPr/>
        </p:nvSpPr>
        <p:spPr bwMode="auto">
          <a:xfrm>
            <a:off x="1447799" y="1447800"/>
            <a:ext cx="770021" cy="33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b="1" dirty="0"/>
              <a:t>g</a:t>
            </a:r>
            <a:r>
              <a:rPr lang="en-US" sz="1600" b="1" dirty="0" smtClean="0"/>
              <a:t>as target</a:t>
            </a:r>
            <a:endParaRPr lang="it-IT" sz="1600" b="1" dirty="0"/>
          </a:p>
        </p:txBody>
      </p:sp>
      <p:sp>
        <p:nvSpPr>
          <p:cNvPr id="6260" name="Text Box 69"/>
          <p:cNvSpPr txBox="1">
            <a:spLocks noChangeArrowheads="1"/>
          </p:cNvSpPr>
          <p:nvPr/>
        </p:nvSpPr>
        <p:spPr bwMode="auto">
          <a:xfrm>
            <a:off x="0" y="1371600"/>
            <a:ext cx="1219200" cy="33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b="1" dirty="0" smtClean="0">
                <a:solidFill>
                  <a:schemeClr val="bg1"/>
                </a:solidFill>
              </a:rPr>
              <a:t>accelerated beam  ions</a:t>
            </a:r>
            <a:endParaRPr lang="it-IT" sz="1600" b="1" dirty="0">
              <a:solidFill>
                <a:schemeClr val="bg1"/>
              </a:solidFill>
            </a:endParaRPr>
          </a:p>
        </p:txBody>
      </p:sp>
      <p:grpSp>
        <p:nvGrpSpPr>
          <p:cNvPr id="20" name="Group 7"/>
          <p:cNvGrpSpPr>
            <a:grpSpLocks/>
          </p:cNvGrpSpPr>
          <p:nvPr/>
        </p:nvGrpSpPr>
        <p:grpSpPr bwMode="auto">
          <a:xfrm>
            <a:off x="610078" y="2327275"/>
            <a:ext cx="381795" cy="422031"/>
            <a:chOff x="2713" y="5031"/>
            <a:chExt cx="1225" cy="1318"/>
          </a:xfrm>
        </p:grpSpPr>
        <p:grpSp>
          <p:nvGrpSpPr>
            <p:cNvPr id="21" name="Group 8"/>
            <p:cNvGrpSpPr>
              <a:grpSpLocks/>
            </p:cNvGrpSpPr>
            <p:nvPr/>
          </p:nvGrpSpPr>
          <p:grpSpPr bwMode="auto">
            <a:xfrm>
              <a:off x="2773" y="5031"/>
              <a:ext cx="909" cy="864"/>
              <a:chOff x="5956" y="5651"/>
              <a:chExt cx="1004" cy="873"/>
            </a:xfrm>
          </p:grpSpPr>
          <p:sp>
            <p:nvSpPr>
              <p:cNvPr id="6328" name="Oval 9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29" name="Oval 10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30" name="Oval 11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31" name="Oval 12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roup 13"/>
            <p:cNvGrpSpPr>
              <a:grpSpLocks/>
            </p:cNvGrpSpPr>
            <p:nvPr/>
          </p:nvGrpSpPr>
          <p:grpSpPr bwMode="auto">
            <a:xfrm>
              <a:off x="2713" y="5485"/>
              <a:ext cx="909" cy="864"/>
              <a:chOff x="5956" y="5651"/>
              <a:chExt cx="1004" cy="873"/>
            </a:xfrm>
          </p:grpSpPr>
          <p:sp>
            <p:nvSpPr>
              <p:cNvPr id="6324" name="Oval 1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25" name="Oval 1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26" name="Oval 1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27" name="Oval 1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Group 18"/>
            <p:cNvGrpSpPr>
              <a:grpSpLocks/>
            </p:cNvGrpSpPr>
            <p:nvPr/>
          </p:nvGrpSpPr>
          <p:grpSpPr bwMode="auto">
            <a:xfrm>
              <a:off x="3029" y="5183"/>
              <a:ext cx="909" cy="864"/>
              <a:chOff x="5956" y="5651"/>
              <a:chExt cx="1004" cy="873"/>
            </a:xfrm>
          </p:grpSpPr>
          <p:sp>
            <p:nvSpPr>
              <p:cNvPr id="6320" name="Oval 19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21" name="Oval 20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22" name="Oval 21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23" name="Oval 22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Group 50"/>
          <p:cNvGrpSpPr>
            <a:grpSpLocks/>
          </p:cNvGrpSpPr>
          <p:nvPr/>
        </p:nvGrpSpPr>
        <p:grpSpPr bwMode="auto">
          <a:xfrm>
            <a:off x="1524000" y="2590800"/>
            <a:ext cx="283782" cy="277837"/>
            <a:chOff x="7575" y="5117"/>
            <a:chExt cx="909" cy="865"/>
          </a:xfrm>
        </p:grpSpPr>
        <p:sp>
          <p:nvSpPr>
            <p:cNvPr id="6313" name="Oval 51"/>
            <p:cNvSpPr>
              <a:spLocks noChangeArrowheads="1"/>
            </p:cNvSpPr>
            <p:nvPr/>
          </p:nvSpPr>
          <p:spPr bwMode="auto">
            <a:xfrm>
              <a:off x="7951" y="5117"/>
              <a:ext cx="533" cy="5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314" name="Oval 52"/>
            <p:cNvSpPr>
              <a:spLocks noChangeArrowheads="1"/>
            </p:cNvSpPr>
            <p:nvPr/>
          </p:nvSpPr>
          <p:spPr bwMode="auto">
            <a:xfrm>
              <a:off x="7950" y="5419"/>
              <a:ext cx="533" cy="563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315" name="Oval 53"/>
            <p:cNvSpPr>
              <a:spLocks noChangeArrowheads="1"/>
            </p:cNvSpPr>
            <p:nvPr/>
          </p:nvSpPr>
          <p:spPr bwMode="auto">
            <a:xfrm>
              <a:off x="7635" y="5117"/>
              <a:ext cx="533" cy="563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316" name="Oval 54"/>
            <p:cNvSpPr>
              <a:spLocks noChangeArrowheads="1"/>
            </p:cNvSpPr>
            <p:nvPr/>
          </p:nvSpPr>
          <p:spPr bwMode="auto">
            <a:xfrm>
              <a:off x="7575" y="5355"/>
              <a:ext cx="533" cy="5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160"/>
          <p:cNvGrpSpPr>
            <a:grpSpLocks/>
          </p:cNvGrpSpPr>
          <p:nvPr/>
        </p:nvGrpSpPr>
        <p:grpSpPr bwMode="auto">
          <a:xfrm>
            <a:off x="0" y="2514600"/>
            <a:ext cx="381795" cy="422031"/>
            <a:chOff x="2713" y="5031"/>
            <a:chExt cx="1225" cy="1318"/>
          </a:xfrm>
        </p:grpSpPr>
        <p:grpSp>
          <p:nvGrpSpPr>
            <p:cNvPr id="26" name="Group 161"/>
            <p:cNvGrpSpPr>
              <a:grpSpLocks/>
            </p:cNvGrpSpPr>
            <p:nvPr/>
          </p:nvGrpSpPr>
          <p:grpSpPr bwMode="auto">
            <a:xfrm>
              <a:off x="2773" y="5031"/>
              <a:ext cx="909" cy="864"/>
              <a:chOff x="5956" y="5651"/>
              <a:chExt cx="1004" cy="873"/>
            </a:xfrm>
          </p:grpSpPr>
          <p:sp>
            <p:nvSpPr>
              <p:cNvPr id="6309" name="Oval 162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10" name="Oval 163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11" name="Oval 164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12" name="Oval 165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166"/>
            <p:cNvGrpSpPr>
              <a:grpSpLocks/>
            </p:cNvGrpSpPr>
            <p:nvPr/>
          </p:nvGrpSpPr>
          <p:grpSpPr bwMode="auto">
            <a:xfrm>
              <a:off x="2713" y="5485"/>
              <a:ext cx="909" cy="864"/>
              <a:chOff x="5956" y="5651"/>
              <a:chExt cx="1004" cy="873"/>
            </a:xfrm>
          </p:grpSpPr>
          <p:sp>
            <p:nvSpPr>
              <p:cNvPr id="6305" name="Oval 167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06" name="Oval 168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07" name="Oval 169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08" name="Oval 170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roup 171"/>
            <p:cNvGrpSpPr>
              <a:grpSpLocks/>
            </p:cNvGrpSpPr>
            <p:nvPr/>
          </p:nvGrpSpPr>
          <p:grpSpPr bwMode="auto">
            <a:xfrm>
              <a:off x="3029" y="5183"/>
              <a:ext cx="909" cy="864"/>
              <a:chOff x="5956" y="5651"/>
              <a:chExt cx="1004" cy="873"/>
            </a:xfrm>
          </p:grpSpPr>
          <p:sp>
            <p:nvSpPr>
              <p:cNvPr id="6301" name="Oval 172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02" name="Oval 173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03" name="Oval 174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04" name="Oval 175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9" name="Group 208"/>
          <p:cNvGrpSpPr>
            <a:grpSpLocks/>
          </p:cNvGrpSpPr>
          <p:nvPr/>
        </p:nvGrpSpPr>
        <p:grpSpPr bwMode="auto">
          <a:xfrm>
            <a:off x="381000" y="2743200"/>
            <a:ext cx="381795" cy="422031"/>
            <a:chOff x="2713" y="5031"/>
            <a:chExt cx="1225" cy="1318"/>
          </a:xfrm>
        </p:grpSpPr>
        <p:grpSp>
          <p:nvGrpSpPr>
            <p:cNvPr id="30" name="Group 209"/>
            <p:cNvGrpSpPr>
              <a:grpSpLocks/>
            </p:cNvGrpSpPr>
            <p:nvPr/>
          </p:nvGrpSpPr>
          <p:grpSpPr bwMode="auto">
            <a:xfrm>
              <a:off x="2773" y="5031"/>
              <a:ext cx="909" cy="864"/>
              <a:chOff x="5956" y="5651"/>
              <a:chExt cx="1004" cy="873"/>
            </a:xfrm>
          </p:grpSpPr>
          <p:sp>
            <p:nvSpPr>
              <p:cNvPr id="6294" name="Oval 210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95" name="Oval 211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96" name="Oval 212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97" name="Oval 213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1" name="Group 214"/>
            <p:cNvGrpSpPr>
              <a:grpSpLocks/>
            </p:cNvGrpSpPr>
            <p:nvPr/>
          </p:nvGrpSpPr>
          <p:grpSpPr bwMode="auto">
            <a:xfrm>
              <a:off x="2713" y="5485"/>
              <a:ext cx="909" cy="864"/>
              <a:chOff x="5956" y="5651"/>
              <a:chExt cx="1004" cy="873"/>
            </a:xfrm>
          </p:grpSpPr>
          <p:sp>
            <p:nvSpPr>
              <p:cNvPr id="6290" name="Oval 215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91" name="Oval 216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92" name="Oval 217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93" name="Oval 218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4" name="Group 219"/>
            <p:cNvGrpSpPr>
              <a:grpSpLocks/>
            </p:cNvGrpSpPr>
            <p:nvPr/>
          </p:nvGrpSpPr>
          <p:grpSpPr bwMode="auto">
            <a:xfrm>
              <a:off x="3029" y="5183"/>
              <a:ext cx="909" cy="864"/>
              <a:chOff x="5956" y="5651"/>
              <a:chExt cx="1004" cy="873"/>
            </a:xfrm>
          </p:grpSpPr>
          <p:sp>
            <p:nvSpPr>
              <p:cNvPr id="6286" name="Oval 220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87" name="Oval 221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88" name="Oval 222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89" name="Oval 223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5" name="Group 224"/>
          <p:cNvGrpSpPr>
            <a:grpSpLocks/>
          </p:cNvGrpSpPr>
          <p:nvPr/>
        </p:nvGrpSpPr>
        <p:grpSpPr bwMode="auto">
          <a:xfrm>
            <a:off x="762000" y="2819400"/>
            <a:ext cx="381795" cy="422031"/>
            <a:chOff x="2713" y="5031"/>
            <a:chExt cx="1225" cy="1318"/>
          </a:xfrm>
        </p:grpSpPr>
        <p:grpSp>
          <p:nvGrpSpPr>
            <p:cNvPr id="226" name="Group 225"/>
            <p:cNvGrpSpPr>
              <a:grpSpLocks/>
            </p:cNvGrpSpPr>
            <p:nvPr/>
          </p:nvGrpSpPr>
          <p:grpSpPr bwMode="auto">
            <a:xfrm>
              <a:off x="2773" y="5031"/>
              <a:ext cx="909" cy="864"/>
              <a:chOff x="5956" y="5651"/>
              <a:chExt cx="1004" cy="873"/>
            </a:xfrm>
          </p:grpSpPr>
          <p:sp>
            <p:nvSpPr>
              <p:cNvPr id="6279" name="Oval 226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80" name="Oval 227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81" name="Oval 228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82" name="Oval 229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7" name="Group 230"/>
            <p:cNvGrpSpPr>
              <a:grpSpLocks/>
            </p:cNvGrpSpPr>
            <p:nvPr/>
          </p:nvGrpSpPr>
          <p:grpSpPr bwMode="auto">
            <a:xfrm>
              <a:off x="2713" y="5485"/>
              <a:ext cx="909" cy="864"/>
              <a:chOff x="5956" y="5651"/>
              <a:chExt cx="1004" cy="873"/>
            </a:xfrm>
          </p:grpSpPr>
          <p:sp>
            <p:nvSpPr>
              <p:cNvPr id="6275" name="Oval 231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76" name="Oval 232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77" name="Oval 233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78" name="Oval 234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8" name="Group 235"/>
            <p:cNvGrpSpPr>
              <a:grpSpLocks/>
            </p:cNvGrpSpPr>
            <p:nvPr/>
          </p:nvGrpSpPr>
          <p:grpSpPr bwMode="auto">
            <a:xfrm>
              <a:off x="3029" y="5183"/>
              <a:ext cx="909" cy="864"/>
              <a:chOff x="5956" y="5651"/>
              <a:chExt cx="1004" cy="873"/>
            </a:xfrm>
          </p:grpSpPr>
          <p:sp>
            <p:nvSpPr>
              <p:cNvPr id="6271" name="Oval 236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72" name="Oval 237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73" name="Oval 238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74" name="Oval 239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158" name="Line 63"/>
          <p:cNvSpPr>
            <a:spLocks noChangeShapeType="1"/>
          </p:cNvSpPr>
          <p:nvPr/>
        </p:nvSpPr>
        <p:spPr bwMode="auto">
          <a:xfrm rot="16216663" flipH="1" flipV="1">
            <a:off x="2433856" y="3367918"/>
            <a:ext cx="228967" cy="457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29" name="Group 241"/>
          <p:cNvGrpSpPr>
            <a:grpSpLocks/>
          </p:cNvGrpSpPr>
          <p:nvPr/>
        </p:nvGrpSpPr>
        <p:grpSpPr bwMode="auto">
          <a:xfrm>
            <a:off x="2514600" y="2209800"/>
            <a:ext cx="1214650" cy="1112520"/>
            <a:chOff x="2051" y="960"/>
            <a:chExt cx="1068" cy="949"/>
          </a:xfrm>
        </p:grpSpPr>
        <p:grpSp>
          <p:nvGrpSpPr>
            <p:cNvPr id="230" name="Group 23"/>
            <p:cNvGrpSpPr>
              <a:grpSpLocks/>
            </p:cNvGrpSpPr>
            <p:nvPr/>
          </p:nvGrpSpPr>
          <p:grpSpPr bwMode="auto">
            <a:xfrm>
              <a:off x="2064" y="1056"/>
              <a:ext cx="335" cy="390"/>
              <a:chOff x="11051" y="4902"/>
              <a:chExt cx="1226" cy="1425"/>
            </a:xfrm>
          </p:grpSpPr>
          <p:grpSp>
            <p:nvGrpSpPr>
              <p:cNvPr id="233" name="Group 24"/>
              <p:cNvGrpSpPr>
                <a:grpSpLocks/>
              </p:cNvGrpSpPr>
              <p:nvPr/>
            </p:nvGrpSpPr>
            <p:grpSpPr bwMode="auto">
              <a:xfrm>
                <a:off x="11051" y="4902"/>
                <a:ext cx="1226" cy="1317"/>
                <a:chOff x="3182" y="4865"/>
                <a:chExt cx="1353" cy="1331"/>
              </a:xfrm>
            </p:grpSpPr>
            <p:grpSp>
              <p:nvGrpSpPr>
                <p:cNvPr id="234" name="Group 25"/>
                <p:cNvGrpSpPr>
                  <a:grpSpLocks/>
                </p:cNvGrpSpPr>
                <p:nvPr/>
              </p:nvGrpSpPr>
              <p:grpSpPr bwMode="auto">
                <a:xfrm>
                  <a:off x="3248" y="4865"/>
                  <a:ext cx="1004" cy="873"/>
                  <a:chOff x="5956" y="5651"/>
                  <a:chExt cx="1004" cy="873"/>
                </a:xfrm>
              </p:grpSpPr>
              <p:sp>
                <p:nvSpPr>
                  <p:cNvPr id="6230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6371" y="5651"/>
                    <a:ext cx="589" cy="5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231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6370" y="5956"/>
                    <a:ext cx="589" cy="568"/>
                  </a:xfrm>
                  <a:prstGeom prst="ellipse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232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6022" y="5651"/>
                    <a:ext cx="589" cy="568"/>
                  </a:xfrm>
                  <a:prstGeom prst="ellipse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233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5956" y="5891"/>
                    <a:ext cx="589" cy="5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35" name="Group 30"/>
                <p:cNvGrpSpPr>
                  <a:grpSpLocks/>
                </p:cNvGrpSpPr>
                <p:nvPr/>
              </p:nvGrpSpPr>
              <p:grpSpPr bwMode="auto">
                <a:xfrm>
                  <a:off x="3182" y="5323"/>
                  <a:ext cx="1004" cy="873"/>
                  <a:chOff x="5956" y="5651"/>
                  <a:chExt cx="1004" cy="873"/>
                </a:xfrm>
              </p:grpSpPr>
              <p:sp>
                <p:nvSpPr>
                  <p:cNvPr id="6226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6371" y="5651"/>
                    <a:ext cx="589" cy="5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227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6370" y="5956"/>
                    <a:ext cx="589" cy="568"/>
                  </a:xfrm>
                  <a:prstGeom prst="ellipse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228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6022" y="5651"/>
                    <a:ext cx="589" cy="568"/>
                  </a:xfrm>
                  <a:prstGeom prst="ellipse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229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5956" y="5891"/>
                    <a:ext cx="589" cy="5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36" name="Group 35"/>
                <p:cNvGrpSpPr>
                  <a:grpSpLocks/>
                </p:cNvGrpSpPr>
                <p:nvPr/>
              </p:nvGrpSpPr>
              <p:grpSpPr bwMode="auto">
                <a:xfrm>
                  <a:off x="3531" y="5018"/>
                  <a:ext cx="1004" cy="873"/>
                  <a:chOff x="5956" y="5651"/>
                  <a:chExt cx="1004" cy="873"/>
                </a:xfrm>
              </p:grpSpPr>
              <p:sp>
                <p:nvSpPr>
                  <p:cNvPr id="622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6371" y="5651"/>
                    <a:ext cx="589" cy="5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22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6370" y="5956"/>
                    <a:ext cx="589" cy="568"/>
                  </a:xfrm>
                  <a:prstGeom prst="ellipse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22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6022" y="5651"/>
                    <a:ext cx="589" cy="568"/>
                  </a:xfrm>
                  <a:prstGeom prst="ellipse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225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5956" y="5891"/>
                    <a:ext cx="589" cy="56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16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237" name="Group 40"/>
              <p:cNvGrpSpPr>
                <a:grpSpLocks/>
              </p:cNvGrpSpPr>
              <p:nvPr/>
            </p:nvGrpSpPr>
            <p:grpSpPr bwMode="auto">
              <a:xfrm>
                <a:off x="11308" y="5463"/>
                <a:ext cx="910" cy="864"/>
                <a:chOff x="5956" y="5651"/>
                <a:chExt cx="1004" cy="873"/>
              </a:xfrm>
            </p:grpSpPr>
            <p:sp>
              <p:nvSpPr>
                <p:cNvPr id="6215" name="Oval 41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16" name="Oval 42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17" name="Oval 43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18" name="Oval 44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6163" name="Freeform 61"/>
            <p:cNvSpPr>
              <a:spLocks/>
            </p:cNvSpPr>
            <p:nvPr/>
          </p:nvSpPr>
          <p:spPr bwMode="auto">
            <a:xfrm rot="-5160740">
              <a:off x="1771" y="1559"/>
              <a:ext cx="630" cy="70"/>
            </a:xfrm>
            <a:custGeom>
              <a:avLst/>
              <a:gdLst>
                <a:gd name="T0" fmla="*/ 0 w 8989"/>
                <a:gd name="T1" fmla="*/ 0 h 1687"/>
                <a:gd name="T2" fmla="*/ 0 w 8989"/>
                <a:gd name="T3" fmla="*/ 0 h 1687"/>
                <a:gd name="T4" fmla="*/ 0 w 8989"/>
                <a:gd name="T5" fmla="*/ 0 h 1687"/>
                <a:gd name="T6" fmla="*/ 0 w 8989"/>
                <a:gd name="T7" fmla="*/ 0 h 1687"/>
                <a:gd name="T8" fmla="*/ 0 w 8989"/>
                <a:gd name="T9" fmla="*/ 0 h 1687"/>
                <a:gd name="T10" fmla="*/ 0 w 8989"/>
                <a:gd name="T11" fmla="*/ 0 h 1687"/>
                <a:gd name="T12" fmla="*/ 0 w 8989"/>
                <a:gd name="T13" fmla="*/ 0 h 1687"/>
                <a:gd name="T14" fmla="*/ 0 w 8989"/>
                <a:gd name="T15" fmla="*/ 0 h 1687"/>
                <a:gd name="T16" fmla="*/ 0 w 8989"/>
                <a:gd name="T17" fmla="*/ 0 h 1687"/>
                <a:gd name="T18" fmla="*/ 0 w 8989"/>
                <a:gd name="T19" fmla="*/ 0 h 1687"/>
                <a:gd name="T20" fmla="*/ 0 w 8989"/>
                <a:gd name="T21" fmla="*/ 0 h 1687"/>
                <a:gd name="T22" fmla="*/ 0 w 8989"/>
                <a:gd name="T23" fmla="*/ 0 h 1687"/>
                <a:gd name="T24" fmla="*/ 0 w 8989"/>
                <a:gd name="T25" fmla="*/ 0 h 1687"/>
                <a:gd name="T26" fmla="*/ 0 w 8989"/>
                <a:gd name="T27" fmla="*/ 0 h 1687"/>
                <a:gd name="T28" fmla="*/ 0 w 8989"/>
                <a:gd name="T29" fmla="*/ 0 h 1687"/>
                <a:gd name="T30" fmla="*/ 0 w 8989"/>
                <a:gd name="T31" fmla="*/ 0 h 1687"/>
                <a:gd name="T32" fmla="*/ 0 w 8989"/>
                <a:gd name="T33" fmla="*/ 0 h 1687"/>
                <a:gd name="T34" fmla="*/ 0 w 8989"/>
                <a:gd name="T35" fmla="*/ 0 h 1687"/>
                <a:gd name="T36" fmla="*/ 0 w 8989"/>
                <a:gd name="T37" fmla="*/ 0 h 16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89"/>
                <a:gd name="T58" fmla="*/ 0 h 1687"/>
                <a:gd name="T59" fmla="*/ 8989 w 8989"/>
                <a:gd name="T60" fmla="*/ 1687 h 16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89" h="1687">
                  <a:moveTo>
                    <a:pt x="0" y="989"/>
                  </a:moveTo>
                  <a:cubicBezTo>
                    <a:pt x="151" y="494"/>
                    <a:pt x="302" y="0"/>
                    <a:pt x="458" y="116"/>
                  </a:cubicBezTo>
                  <a:cubicBezTo>
                    <a:pt x="614" y="232"/>
                    <a:pt x="745" y="1687"/>
                    <a:pt x="938" y="1687"/>
                  </a:cubicBezTo>
                  <a:cubicBezTo>
                    <a:pt x="1131" y="1687"/>
                    <a:pt x="1407" y="120"/>
                    <a:pt x="1614" y="116"/>
                  </a:cubicBezTo>
                  <a:cubicBezTo>
                    <a:pt x="1821" y="112"/>
                    <a:pt x="1993" y="1661"/>
                    <a:pt x="2182" y="1665"/>
                  </a:cubicBezTo>
                  <a:cubicBezTo>
                    <a:pt x="2371" y="1669"/>
                    <a:pt x="2556" y="145"/>
                    <a:pt x="2749" y="138"/>
                  </a:cubicBezTo>
                  <a:cubicBezTo>
                    <a:pt x="2942" y="131"/>
                    <a:pt x="3156" y="1628"/>
                    <a:pt x="3338" y="1621"/>
                  </a:cubicBezTo>
                  <a:cubicBezTo>
                    <a:pt x="3520" y="1614"/>
                    <a:pt x="3673" y="98"/>
                    <a:pt x="3840" y="94"/>
                  </a:cubicBezTo>
                  <a:cubicBezTo>
                    <a:pt x="4007" y="90"/>
                    <a:pt x="4178" y="1592"/>
                    <a:pt x="4342" y="1599"/>
                  </a:cubicBezTo>
                  <a:cubicBezTo>
                    <a:pt x="4506" y="1606"/>
                    <a:pt x="4669" y="160"/>
                    <a:pt x="4822" y="138"/>
                  </a:cubicBezTo>
                  <a:cubicBezTo>
                    <a:pt x="4975" y="116"/>
                    <a:pt x="5076" y="1469"/>
                    <a:pt x="5258" y="1469"/>
                  </a:cubicBezTo>
                  <a:cubicBezTo>
                    <a:pt x="5440" y="1469"/>
                    <a:pt x="5728" y="116"/>
                    <a:pt x="5913" y="138"/>
                  </a:cubicBezTo>
                  <a:cubicBezTo>
                    <a:pt x="6098" y="160"/>
                    <a:pt x="6197" y="1606"/>
                    <a:pt x="6371" y="1599"/>
                  </a:cubicBezTo>
                  <a:cubicBezTo>
                    <a:pt x="6545" y="1592"/>
                    <a:pt x="6804" y="116"/>
                    <a:pt x="6960" y="94"/>
                  </a:cubicBezTo>
                  <a:cubicBezTo>
                    <a:pt x="7116" y="72"/>
                    <a:pt x="7149" y="1458"/>
                    <a:pt x="7309" y="1469"/>
                  </a:cubicBezTo>
                  <a:cubicBezTo>
                    <a:pt x="7469" y="1480"/>
                    <a:pt x="7749" y="145"/>
                    <a:pt x="7920" y="159"/>
                  </a:cubicBezTo>
                  <a:cubicBezTo>
                    <a:pt x="8091" y="173"/>
                    <a:pt x="8210" y="1432"/>
                    <a:pt x="8334" y="1556"/>
                  </a:cubicBezTo>
                  <a:cubicBezTo>
                    <a:pt x="8458" y="1680"/>
                    <a:pt x="8553" y="1017"/>
                    <a:pt x="8662" y="901"/>
                  </a:cubicBezTo>
                  <a:cubicBezTo>
                    <a:pt x="8771" y="785"/>
                    <a:pt x="8880" y="821"/>
                    <a:pt x="8989" y="858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6164" name="Text Box 64"/>
            <p:cNvSpPr txBox="1">
              <a:spLocks noChangeArrowheads="1"/>
            </p:cNvSpPr>
            <p:nvPr/>
          </p:nvSpPr>
          <p:spPr bwMode="auto">
            <a:xfrm>
              <a:off x="2130" y="1479"/>
              <a:ext cx="191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it-IT" sz="1600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</a:t>
              </a:r>
              <a:endParaRPr lang="it-IT" sz="16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grpSp>
          <p:nvGrpSpPr>
            <p:cNvPr id="238" name="Group 74"/>
            <p:cNvGrpSpPr>
              <a:grpSpLocks/>
            </p:cNvGrpSpPr>
            <p:nvPr/>
          </p:nvGrpSpPr>
          <p:grpSpPr bwMode="auto">
            <a:xfrm>
              <a:off x="2784" y="1392"/>
              <a:ext cx="335" cy="360"/>
              <a:chOff x="2713" y="5031"/>
              <a:chExt cx="1225" cy="1318"/>
            </a:xfrm>
          </p:grpSpPr>
          <p:grpSp>
            <p:nvGrpSpPr>
              <p:cNvPr id="239" name="Group 75"/>
              <p:cNvGrpSpPr>
                <a:grpSpLocks/>
              </p:cNvGrpSpPr>
              <p:nvPr/>
            </p:nvGrpSpPr>
            <p:grpSpPr bwMode="auto">
              <a:xfrm>
                <a:off x="2773" y="5031"/>
                <a:ext cx="909" cy="864"/>
                <a:chOff x="5956" y="5651"/>
                <a:chExt cx="1004" cy="873"/>
              </a:xfrm>
            </p:grpSpPr>
            <p:sp>
              <p:nvSpPr>
                <p:cNvPr id="6209" name="Oval 76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10" name="Oval 77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11" name="Oval 78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12" name="Oval 79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40" name="Group 80"/>
              <p:cNvGrpSpPr>
                <a:grpSpLocks/>
              </p:cNvGrpSpPr>
              <p:nvPr/>
            </p:nvGrpSpPr>
            <p:grpSpPr bwMode="auto">
              <a:xfrm>
                <a:off x="2713" y="5485"/>
                <a:ext cx="909" cy="864"/>
                <a:chOff x="5956" y="5651"/>
                <a:chExt cx="1004" cy="873"/>
              </a:xfrm>
            </p:grpSpPr>
            <p:sp>
              <p:nvSpPr>
                <p:cNvPr id="6205" name="Oval 81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06" name="Oval 82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07" name="Oval 83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08" name="Oval 84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41" name="Group 85"/>
              <p:cNvGrpSpPr>
                <a:grpSpLocks/>
              </p:cNvGrpSpPr>
              <p:nvPr/>
            </p:nvGrpSpPr>
            <p:grpSpPr bwMode="auto">
              <a:xfrm>
                <a:off x="3029" y="5183"/>
                <a:ext cx="909" cy="864"/>
                <a:chOff x="5956" y="5651"/>
                <a:chExt cx="1004" cy="873"/>
              </a:xfrm>
            </p:grpSpPr>
            <p:sp>
              <p:nvSpPr>
                <p:cNvPr id="6201" name="Oval 86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02" name="Oval 87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03" name="Oval 88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04" name="Oval 89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42" name="Group 128"/>
            <p:cNvGrpSpPr>
              <a:grpSpLocks/>
            </p:cNvGrpSpPr>
            <p:nvPr/>
          </p:nvGrpSpPr>
          <p:grpSpPr bwMode="auto">
            <a:xfrm>
              <a:off x="2736" y="960"/>
              <a:ext cx="335" cy="360"/>
              <a:chOff x="2713" y="5031"/>
              <a:chExt cx="1225" cy="1318"/>
            </a:xfrm>
          </p:grpSpPr>
          <p:grpSp>
            <p:nvGrpSpPr>
              <p:cNvPr id="243" name="Group 129"/>
              <p:cNvGrpSpPr>
                <a:grpSpLocks/>
              </p:cNvGrpSpPr>
              <p:nvPr/>
            </p:nvGrpSpPr>
            <p:grpSpPr bwMode="auto">
              <a:xfrm>
                <a:off x="2773" y="5031"/>
                <a:ext cx="909" cy="864"/>
                <a:chOff x="5956" y="5651"/>
                <a:chExt cx="1004" cy="873"/>
              </a:xfrm>
            </p:grpSpPr>
            <p:sp>
              <p:nvSpPr>
                <p:cNvPr id="6194" name="Oval 130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95" name="Oval 131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96" name="Oval 132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97" name="Oval 133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44" name="Group 134"/>
              <p:cNvGrpSpPr>
                <a:grpSpLocks/>
              </p:cNvGrpSpPr>
              <p:nvPr/>
            </p:nvGrpSpPr>
            <p:grpSpPr bwMode="auto">
              <a:xfrm>
                <a:off x="2713" y="5485"/>
                <a:ext cx="909" cy="864"/>
                <a:chOff x="5956" y="5651"/>
                <a:chExt cx="1004" cy="873"/>
              </a:xfrm>
            </p:grpSpPr>
            <p:sp>
              <p:nvSpPr>
                <p:cNvPr id="6190" name="Oval 135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91" name="Oval 136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92" name="Oval 137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93" name="Oval 138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45" name="Group 139"/>
              <p:cNvGrpSpPr>
                <a:grpSpLocks/>
              </p:cNvGrpSpPr>
              <p:nvPr/>
            </p:nvGrpSpPr>
            <p:grpSpPr bwMode="auto">
              <a:xfrm>
                <a:off x="3029" y="5183"/>
                <a:ext cx="909" cy="864"/>
                <a:chOff x="5956" y="5651"/>
                <a:chExt cx="1004" cy="873"/>
              </a:xfrm>
            </p:grpSpPr>
            <p:sp>
              <p:nvSpPr>
                <p:cNvPr id="6186" name="Oval 140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87" name="Oval 141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88" name="Oval 142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89" name="Oval 143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46" name="Group 144"/>
            <p:cNvGrpSpPr>
              <a:grpSpLocks/>
            </p:cNvGrpSpPr>
            <p:nvPr/>
          </p:nvGrpSpPr>
          <p:grpSpPr bwMode="auto">
            <a:xfrm>
              <a:off x="2448" y="1344"/>
              <a:ext cx="335" cy="360"/>
              <a:chOff x="2713" y="5031"/>
              <a:chExt cx="1225" cy="1318"/>
            </a:xfrm>
          </p:grpSpPr>
          <p:grpSp>
            <p:nvGrpSpPr>
              <p:cNvPr id="247" name="Group 145"/>
              <p:cNvGrpSpPr>
                <a:grpSpLocks/>
              </p:cNvGrpSpPr>
              <p:nvPr/>
            </p:nvGrpSpPr>
            <p:grpSpPr bwMode="auto">
              <a:xfrm>
                <a:off x="2773" y="5031"/>
                <a:ext cx="909" cy="864"/>
                <a:chOff x="5956" y="5651"/>
                <a:chExt cx="1004" cy="873"/>
              </a:xfrm>
            </p:grpSpPr>
            <p:sp>
              <p:nvSpPr>
                <p:cNvPr id="6179" name="Oval 146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80" name="Oval 147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81" name="Oval 148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82" name="Oval 149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48" name="Group 150"/>
              <p:cNvGrpSpPr>
                <a:grpSpLocks/>
              </p:cNvGrpSpPr>
              <p:nvPr/>
            </p:nvGrpSpPr>
            <p:grpSpPr bwMode="auto">
              <a:xfrm>
                <a:off x="2713" y="5485"/>
                <a:ext cx="909" cy="864"/>
                <a:chOff x="5956" y="5651"/>
                <a:chExt cx="1004" cy="873"/>
              </a:xfrm>
            </p:grpSpPr>
            <p:sp>
              <p:nvSpPr>
                <p:cNvPr id="6175" name="Oval 151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76" name="Oval 152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77" name="Oval 153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78" name="Oval 154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49" name="Group 155"/>
              <p:cNvGrpSpPr>
                <a:grpSpLocks/>
              </p:cNvGrpSpPr>
              <p:nvPr/>
            </p:nvGrpSpPr>
            <p:grpSpPr bwMode="auto">
              <a:xfrm>
                <a:off x="3029" y="5183"/>
                <a:ext cx="909" cy="864"/>
                <a:chOff x="5956" y="5651"/>
                <a:chExt cx="1004" cy="873"/>
              </a:xfrm>
            </p:grpSpPr>
            <p:sp>
              <p:nvSpPr>
                <p:cNvPr id="6171" name="Oval 156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72" name="Oval 157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73" name="Oval 158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74" name="Oval 159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161" name="Text Box 267"/>
          <p:cNvSpPr txBox="1">
            <a:spLocks noChangeArrowheads="1"/>
          </p:cNvSpPr>
          <p:nvPr/>
        </p:nvSpPr>
        <p:spPr bwMode="auto">
          <a:xfrm>
            <a:off x="2362200" y="1143000"/>
            <a:ext cx="1676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b="1" dirty="0" err="1"/>
              <a:t>b</a:t>
            </a:r>
            <a:r>
              <a:rPr lang="it-IT" sz="1600" b="1" dirty="0" err="1" smtClean="0"/>
              <a:t>eam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ions</a:t>
            </a:r>
            <a:endParaRPr lang="it-IT" sz="1600" b="1" dirty="0" smtClean="0"/>
          </a:p>
          <a:p>
            <a:r>
              <a:rPr lang="it-IT" sz="1600" b="1" dirty="0" err="1" smtClean="0"/>
              <a:t>+recoils</a:t>
            </a:r>
            <a:r>
              <a:rPr lang="it-IT" sz="1600" b="1" dirty="0" smtClean="0"/>
              <a:t> </a:t>
            </a:r>
            <a:r>
              <a:rPr lang="it-IT" sz="1600" b="1" dirty="0" smtClean="0">
                <a:solidFill>
                  <a:schemeClr val="bg1"/>
                </a:solidFill>
              </a:rPr>
              <a:t>(10</a:t>
            </a:r>
            <a:r>
              <a:rPr lang="it-IT" sz="1600" b="1" baseline="30000" dirty="0" smtClean="0">
                <a:solidFill>
                  <a:schemeClr val="bg1"/>
                </a:solidFill>
              </a:rPr>
              <a:t>-12-18</a:t>
            </a:r>
            <a:r>
              <a:rPr lang="it-IT" sz="1600" b="1" dirty="0" smtClean="0">
                <a:solidFill>
                  <a:schemeClr val="bg1"/>
                </a:solidFill>
              </a:rPr>
              <a:t>)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272" name="Right Arrow 271"/>
          <p:cNvSpPr/>
          <p:nvPr/>
        </p:nvSpPr>
        <p:spPr>
          <a:xfrm>
            <a:off x="2197608" y="2630424"/>
            <a:ext cx="22860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4" name="Right Arrow 273"/>
          <p:cNvSpPr/>
          <p:nvPr/>
        </p:nvSpPr>
        <p:spPr>
          <a:xfrm>
            <a:off x="5699760" y="2630424"/>
            <a:ext cx="22860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9" name="Text Box 267"/>
          <p:cNvSpPr txBox="1">
            <a:spLocks noChangeArrowheads="1"/>
          </p:cNvSpPr>
          <p:nvPr/>
        </p:nvSpPr>
        <p:spPr bwMode="auto">
          <a:xfrm>
            <a:off x="4343400" y="1447800"/>
            <a:ext cx="11643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b="1" dirty="0" err="1" smtClean="0"/>
              <a:t>Recoil</a:t>
            </a:r>
            <a:r>
              <a:rPr lang="it-IT" sz="1600" b="1" dirty="0" smtClean="0"/>
              <a:t> </a:t>
            </a:r>
          </a:p>
          <a:p>
            <a:r>
              <a:rPr lang="it-IT" sz="1600" b="1" dirty="0" smtClean="0"/>
              <a:t>Mass </a:t>
            </a:r>
          </a:p>
          <a:p>
            <a:r>
              <a:rPr lang="it-IT" sz="1600" b="1" dirty="0" err="1" smtClean="0"/>
              <a:t>Separator</a:t>
            </a:r>
            <a:endParaRPr lang="it-IT" sz="1600" b="1" dirty="0"/>
          </a:p>
        </p:txBody>
      </p:sp>
      <p:sp>
        <p:nvSpPr>
          <p:cNvPr id="280" name="Text Box 267"/>
          <p:cNvSpPr txBox="1">
            <a:spLocks noChangeArrowheads="1"/>
          </p:cNvSpPr>
          <p:nvPr/>
        </p:nvSpPr>
        <p:spPr bwMode="auto">
          <a:xfrm>
            <a:off x="7315200" y="1447800"/>
            <a:ext cx="1164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b="1" dirty="0" err="1" smtClean="0"/>
              <a:t>Particle</a:t>
            </a:r>
            <a:r>
              <a:rPr lang="it-IT" sz="1600" b="1" dirty="0" smtClean="0"/>
              <a:t> detector</a:t>
            </a:r>
            <a:endParaRPr lang="it-IT" sz="1600" b="1" dirty="0"/>
          </a:p>
        </p:txBody>
      </p:sp>
      <p:grpSp>
        <p:nvGrpSpPr>
          <p:cNvPr id="232" name="Group 192"/>
          <p:cNvGrpSpPr>
            <a:grpSpLocks/>
          </p:cNvGrpSpPr>
          <p:nvPr/>
        </p:nvGrpSpPr>
        <p:grpSpPr bwMode="auto">
          <a:xfrm>
            <a:off x="6096000" y="3048000"/>
            <a:ext cx="381000" cy="422031"/>
            <a:chOff x="2713" y="5031"/>
            <a:chExt cx="1225" cy="1318"/>
          </a:xfrm>
        </p:grpSpPr>
        <p:grpSp>
          <p:nvGrpSpPr>
            <p:cNvPr id="250" name="Group 193"/>
            <p:cNvGrpSpPr>
              <a:grpSpLocks/>
            </p:cNvGrpSpPr>
            <p:nvPr/>
          </p:nvGrpSpPr>
          <p:grpSpPr bwMode="auto">
            <a:xfrm>
              <a:off x="2773" y="5031"/>
              <a:ext cx="909" cy="864"/>
              <a:chOff x="5956" y="5651"/>
              <a:chExt cx="1004" cy="873"/>
            </a:xfrm>
          </p:grpSpPr>
          <p:sp>
            <p:nvSpPr>
              <p:cNvPr id="261" name="Oval 19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2" name="Oval 19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3" name="Oval 19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4" name="Oval 19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1" name="Group 198"/>
            <p:cNvGrpSpPr>
              <a:grpSpLocks/>
            </p:cNvGrpSpPr>
            <p:nvPr/>
          </p:nvGrpSpPr>
          <p:grpSpPr bwMode="auto">
            <a:xfrm>
              <a:off x="2713" y="5485"/>
              <a:ext cx="909" cy="864"/>
              <a:chOff x="5956" y="5651"/>
              <a:chExt cx="1004" cy="873"/>
            </a:xfrm>
          </p:grpSpPr>
          <p:sp>
            <p:nvSpPr>
              <p:cNvPr id="257" name="Oval 199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8" name="Oval 200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9" name="Oval 201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0" name="Oval 202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2" name="Group 203"/>
            <p:cNvGrpSpPr>
              <a:grpSpLocks/>
            </p:cNvGrpSpPr>
            <p:nvPr/>
          </p:nvGrpSpPr>
          <p:grpSpPr bwMode="auto">
            <a:xfrm>
              <a:off x="3029" y="5183"/>
              <a:ext cx="909" cy="864"/>
              <a:chOff x="5956" y="5651"/>
              <a:chExt cx="1004" cy="873"/>
            </a:xfrm>
          </p:grpSpPr>
          <p:sp>
            <p:nvSpPr>
              <p:cNvPr id="253" name="Oval 20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4" name="Oval 20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5" name="Oval 20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6" name="Oval 20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65" name="Group 192"/>
          <p:cNvGrpSpPr>
            <a:grpSpLocks/>
          </p:cNvGrpSpPr>
          <p:nvPr/>
        </p:nvGrpSpPr>
        <p:grpSpPr bwMode="auto">
          <a:xfrm>
            <a:off x="152400" y="2057400"/>
            <a:ext cx="381000" cy="422031"/>
            <a:chOff x="2713" y="5031"/>
            <a:chExt cx="1225" cy="1318"/>
          </a:xfrm>
        </p:grpSpPr>
        <p:grpSp>
          <p:nvGrpSpPr>
            <p:cNvPr id="266" name="Group 193"/>
            <p:cNvGrpSpPr>
              <a:grpSpLocks/>
            </p:cNvGrpSpPr>
            <p:nvPr/>
          </p:nvGrpSpPr>
          <p:grpSpPr bwMode="auto">
            <a:xfrm>
              <a:off x="2773" y="5031"/>
              <a:ext cx="909" cy="864"/>
              <a:chOff x="5956" y="5651"/>
              <a:chExt cx="1004" cy="873"/>
            </a:xfrm>
          </p:grpSpPr>
          <p:sp>
            <p:nvSpPr>
              <p:cNvPr id="285" name="Oval 19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6" name="Oval 19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7" name="Oval 19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8" name="Oval 19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7" name="Group 198"/>
            <p:cNvGrpSpPr>
              <a:grpSpLocks/>
            </p:cNvGrpSpPr>
            <p:nvPr/>
          </p:nvGrpSpPr>
          <p:grpSpPr bwMode="auto">
            <a:xfrm>
              <a:off x="2713" y="5485"/>
              <a:ext cx="909" cy="864"/>
              <a:chOff x="5956" y="5651"/>
              <a:chExt cx="1004" cy="873"/>
            </a:xfrm>
          </p:grpSpPr>
          <p:sp>
            <p:nvSpPr>
              <p:cNvPr id="278" name="Oval 199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2" name="Oval 200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3" name="Oval 201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4" name="Oval 202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8" name="Group 203"/>
            <p:cNvGrpSpPr>
              <a:grpSpLocks/>
            </p:cNvGrpSpPr>
            <p:nvPr/>
          </p:nvGrpSpPr>
          <p:grpSpPr bwMode="auto">
            <a:xfrm>
              <a:off x="3029" y="5183"/>
              <a:ext cx="909" cy="864"/>
              <a:chOff x="5956" y="5651"/>
              <a:chExt cx="1004" cy="873"/>
            </a:xfrm>
          </p:grpSpPr>
          <p:sp>
            <p:nvSpPr>
              <p:cNvPr id="273" name="Oval 20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Oval 20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6" name="Oval 20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Oval 20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89" name="Group 192"/>
          <p:cNvGrpSpPr>
            <a:grpSpLocks/>
          </p:cNvGrpSpPr>
          <p:nvPr/>
        </p:nvGrpSpPr>
        <p:grpSpPr bwMode="auto">
          <a:xfrm>
            <a:off x="2895600" y="2057400"/>
            <a:ext cx="381000" cy="422031"/>
            <a:chOff x="2713" y="5031"/>
            <a:chExt cx="1225" cy="1318"/>
          </a:xfrm>
        </p:grpSpPr>
        <p:grpSp>
          <p:nvGrpSpPr>
            <p:cNvPr id="290" name="Group 193"/>
            <p:cNvGrpSpPr>
              <a:grpSpLocks/>
            </p:cNvGrpSpPr>
            <p:nvPr/>
          </p:nvGrpSpPr>
          <p:grpSpPr bwMode="auto">
            <a:xfrm>
              <a:off x="2773" y="5031"/>
              <a:ext cx="909" cy="864"/>
              <a:chOff x="5956" y="5651"/>
              <a:chExt cx="1004" cy="873"/>
            </a:xfrm>
          </p:grpSpPr>
          <p:sp>
            <p:nvSpPr>
              <p:cNvPr id="301" name="Oval 19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2" name="Oval 19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3" name="Oval 19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4" name="Oval 19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1" name="Group 198"/>
            <p:cNvGrpSpPr>
              <a:grpSpLocks/>
            </p:cNvGrpSpPr>
            <p:nvPr/>
          </p:nvGrpSpPr>
          <p:grpSpPr bwMode="auto">
            <a:xfrm>
              <a:off x="2713" y="5485"/>
              <a:ext cx="909" cy="864"/>
              <a:chOff x="5956" y="5651"/>
              <a:chExt cx="1004" cy="873"/>
            </a:xfrm>
          </p:grpSpPr>
          <p:sp>
            <p:nvSpPr>
              <p:cNvPr id="297" name="Oval 199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8" name="Oval 200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9" name="Oval 201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0" name="Oval 202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2" name="Group 203"/>
            <p:cNvGrpSpPr>
              <a:grpSpLocks/>
            </p:cNvGrpSpPr>
            <p:nvPr/>
          </p:nvGrpSpPr>
          <p:grpSpPr bwMode="auto">
            <a:xfrm>
              <a:off x="3029" y="5183"/>
              <a:ext cx="909" cy="864"/>
              <a:chOff x="5956" y="5651"/>
              <a:chExt cx="1004" cy="873"/>
            </a:xfrm>
          </p:grpSpPr>
          <p:sp>
            <p:nvSpPr>
              <p:cNvPr id="293" name="Oval 20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4" name="Oval 20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5" name="Oval 20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6" name="Oval 20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44" name="Group 106"/>
          <p:cNvGrpSpPr>
            <a:grpSpLocks/>
          </p:cNvGrpSpPr>
          <p:nvPr/>
        </p:nvGrpSpPr>
        <p:grpSpPr bwMode="auto">
          <a:xfrm>
            <a:off x="7543800" y="2362200"/>
            <a:ext cx="381000" cy="457200"/>
            <a:chOff x="11051" y="4902"/>
            <a:chExt cx="1226" cy="1425"/>
          </a:xfrm>
        </p:grpSpPr>
        <p:grpSp>
          <p:nvGrpSpPr>
            <p:cNvPr id="345" name="Group 107"/>
            <p:cNvGrpSpPr>
              <a:grpSpLocks/>
            </p:cNvGrpSpPr>
            <p:nvPr/>
          </p:nvGrpSpPr>
          <p:grpSpPr bwMode="auto">
            <a:xfrm>
              <a:off x="11055" y="4902"/>
              <a:ext cx="1228" cy="1317"/>
              <a:chOff x="3182" y="4865"/>
              <a:chExt cx="1353" cy="1331"/>
            </a:xfrm>
          </p:grpSpPr>
          <p:grpSp>
            <p:nvGrpSpPr>
              <p:cNvPr id="351" name="Group 108"/>
              <p:cNvGrpSpPr>
                <a:grpSpLocks/>
              </p:cNvGrpSpPr>
              <p:nvPr/>
            </p:nvGrpSpPr>
            <p:grpSpPr bwMode="auto">
              <a:xfrm>
                <a:off x="3248" y="4865"/>
                <a:ext cx="1004" cy="873"/>
                <a:chOff x="5956" y="5651"/>
                <a:chExt cx="1004" cy="873"/>
              </a:xfrm>
            </p:grpSpPr>
            <p:sp>
              <p:nvSpPr>
                <p:cNvPr id="362" name="Oval 109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3" name="Oval 110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4" name="Oval 111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5" name="Oval 112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52" name="Group 113"/>
              <p:cNvGrpSpPr>
                <a:grpSpLocks/>
              </p:cNvGrpSpPr>
              <p:nvPr/>
            </p:nvGrpSpPr>
            <p:grpSpPr bwMode="auto">
              <a:xfrm>
                <a:off x="3182" y="5323"/>
                <a:ext cx="1004" cy="873"/>
                <a:chOff x="5956" y="5651"/>
                <a:chExt cx="1004" cy="873"/>
              </a:xfrm>
            </p:grpSpPr>
            <p:sp>
              <p:nvSpPr>
                <p:cNvPr id="358" name="Oval 114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9" name="Oval 115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0" name="Oval 116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1" name="Oval 117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53" name="Group 118"/>
              <p:cNvGrpSpPr>
                <a:grpSpLocks/>
              </p:cNvGrpSpPr>
              <p:nvPr/>
            </p:nvGrpSpPr>
            <p:grpSpPr bwMode="auto">
              <a:xfrm>
                <a:off x="3531" y="5018"/>
                <a:ext cx="1004" cy="873"/>
                <a:chOff x="5956" y="5651"/>
                <a:chExt cx="1004" cy="873"/>
              </a:xfrm>
            </p:grpSpPr>
            <p:sp>
              <p:nvSpPr>
                <p:cNvPr id="354" name="Oval 119"/>
                <p:cNvSpPr>
                  <a:spLocks noChangeArrowheads="1"/>
                </p:cNvSpPr>
                <p:nvPr/>
              </p:nvSpPr>
              <p:spPr bwMode="auto">
                <a:xfrm>
                  <a:off x="6371" y="565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5" name="Oval 120"/>
                <p:cNvSpPr>
                  <a:spLocks noChangeArrowheads="1"/>
                </p:cNvSpPr>
                <p:nvPr/>
              </p:nvSpPr>
              <p:spPr bwMode="auto">
                <a:xfrm>
                  <a:off x="6370" y="5956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6" name="Oval 121"/>
                <p:cNvSpPr>
                  <a:spLocks noChangeArrowheads="1"/>
                </p:cNvSpPr>
                <p:nvPr/>
              </p:nvSpPr>
              <p:spPr bwMode="auto">
                <a:xfrm>
                  <a:off x="6022" y="5651"/>
                  <a:ext cx="589" cy="568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7" name="Oval 122"/>
                <p:cNvSpPr>
                  <a:spLocks noChangeArrowheads="1"/>
                </p:cNvSpPr>
                <p:nvPr/>
              </p:nvSpPr>
              <p:spPr bwMode="auto">
                <a:xfrm>
                  <a:off x="5956" y="5891"/>
                  <a:ext cx="589" cy="5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46" name="Group 123"/>
            <p:cNvGrpSpPr>
              <a:grpSpLocks/>
            </p:cNvGrpSpPr>
            <p:nvPr/>
          </p:nvGrpSpPr>
          <p:grpSpPr bwMode="auto">
            <a:xfrm>
              <a:off x="11314" y="5463"/>
              <a:ext cx="911" cy="864"/>
              <a:chOff x="5956" y="5651"/>
              <a:chExt cx="1004" cy="873"/>
            </a:xfrm>
          </p:grpSpPr>
          <p:sp>
            <p:nvSpPr>
              <p:cNvPr id="347" name="Oval 12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8" name="Oval 12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9" name="Oval 12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0" name="Oval 12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6" name="Group 192"/>
          <p:cNvGrpSpPr>
            <a:grpSpLocks/>
          </p:cNvGrpSpPr>
          <p:nvPr/>
        </p:nvGrpSpPr>
        <p:grpSpPr bwMode="auto">
          <a:xfrm>
            <a:off x="7543800" y="2895600"/>
            <a:ext cx="381000" cy="422031"/>
            <a:chOff x="2713" y="5031"/>
            <a:chExt cx="1225" cy="1318"/>
          </a:xfrm>
        </p:grpSpPr>
        <p:grpSp>
          <p:nvGrpSpPr>
            <p:cNvPr id="367" name="Group 193"/>
            <p:cNvGrpSpPr>
              <a:grpSpLocks/>
            </p:cNvGrpSpPr>
            <p:nvPr/>
          </p:nvGrpSpPr>
          <p:grpSpPr bwMode="auto">
            <a:xfrm>
              <a:off x="2773" y="5031"/>
              <a:ext cx="909" cy="864"/>
              <a:chOff x="5956" y="5651"/>
              <a:chExt cx="1004" cy="873"/>
            </a:xfrm>
          </p:grpSpPr>
          <p:sp>
            <p:nvSpPr>
              <p:cNvPr id="378" name="Oval 19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9" name="Oval 19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0" name="Oval 19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1" name="Oval 19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8" name="Group 198"/>
            <p:cNvGrpSpPr>
              <a:grpSpLocks/>
            </p:cNvGrpSpPr>
            <p:nvPr/>
          </p:nvGrpSpPr>
          <p:grpSpPr bwMode="auto">
            <a:xfrm>
              <a:off x="2713" y="5485"/>
              <a:ext cx="909" cy="864"/>
              <a:chOff x="5956" y="5651"/>
              <a:chExt cx="1004" cy="873"/>
            </a:xfrm>
          </p:grpSpPr>
          <p:sp>
            <p:nvSpPr>
              <p:cNvPr id="374" name="Oval 199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5" name="Oval 200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6" name="Oval 201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7" name="Oval 202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9" name="Group 203"/>
            <p:cNvGrpSpPr>
              <a:grpSpLocks/>
            </p:cNvGrpSpPr>
            <p:nvPr/>
          </p:nvGrpSpPr>
          <p:grpSpPr bwMode="auto">
            <a:xfrm>
              <a:off x="3029" y="5183"/>
              <a:ext cx="909" cy="864"/>
              <a:chOff x="5956" y="5651"/>
              <a:chExt cx="1004" cy="873"/>
            </a:xfrm>
          </p:grpSpPr>
          <p:sp>
            <p:nvSpPr>
              <p:cNvPr id="370" name="Oval 204"/>
              <p:cNvSpPr>
                <a:spLocks noChangeArrowheads="1"/>
              </p:cNvSpPr>
              <p:nvPr/>
            </p:nvSpPr>
            <p:spPr bwMode="auto">
              <a:xfrm>
                <a:off x="6371" y="565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1" name="Oval 205"/>
              <p:cNvSpPr>
                <a:spLocks noChangeArrowheads="1"/>
              </p:cNvSpPr>
              <p:nvPr/>
            </p:nvSpPr>
            <p:spPr bwMode="auto">
              <a:xfrm>
                <a:off x="6370" y="5956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2" name="Oval 206"/>
              <p:cNvSpPr>
                <a:spLocks noChangeArrowheads="1"/>
              </p:cNvSpPr>
              <p:nvPr/>
            </p:nvSpPr>
            <p:spPr bwMode="auto">
              <a:xfrm>
                <a:off x="6022" y="5651"/>
                <a:ext cx="589" cy="568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3" name="Oval 207"/>
              <p:cNvSpPr>
                <a:spLocks noChangeArrowheads="1"/>
              </p:cNvSpPr>
              <p:nvPr/>
            </p:nvSpPr>
            <p:spPr bwMode="auto">
              <a:xfrm>
                <a:off x="5956" y="5891"/>
                <a:ext cx="589" cy="5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86" name="Text Box 69"/>
          <p:cNvSpPr txBox="1">
            <a:spLocks noChangeArrowheads="1"/>
          </p:cNvSpPr>
          <p:nvPr/>
        </p:nvSpPr>
        <p:spPr bwMode="auto">
          <a:xfrm>
            <a:off x="838200" y="152401"/>
            <a:ext cx="741746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b="1" dirty="0" smtClean="0">
                <a:latin typeface="Century Gothic" pitchFamily="34" charset="0"/>
              </a:rPr>
              <a:t>                   </a:t>
            </a:r>
            <a:r>
              <a:rPr lang="it-IT" sz="2000" dirty="0" smtClean="0"/>
              <a:t> </a:t>
            </a:r>
            <a:r>
              <a:rPr lang="it-IT" sz="2400" dirty="0" err="1" smtClean="0">
                <a:solidFill>
                  <a:srgbClr val="0000FF"/>
                </a:solidFill>
              </a:rPr>
              <a:t>Recoil</a:t>
            </a:r>
            <a:r>
              <a:rPr lang="it-IT" sz="2400" dirty="0" smtClean="0">
                <a:solidFill>
                  <a:srgbClr val="0000FF"/>
                </a:solidFill>
              </a:rPr>
              <a:t> Mass Separator : </a:t>
            </a:r>
            <a:r>
              <a:rPr lang="it-IT" sz="2400" dirty="0" err="1" smtClean="0">
                <a:solidFill>
                  <a:srgbClr val="0000FF"/>
                </a:solidFill>
              </a:rPr>
              <a:t>working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</a:rPr>
              <a:t>principle</a:t>
            </a:r>
            <a:endParaRPr lang="it-IT" sz="2400" dirty="0">
              <a:solidFill>
                <a:srgbClr val="0000FF"/>
              </a:solidFill>
            </a:endParaRPr>
          </a:p>
        </p:txBody>
      </p:sp>
      <p:cxnSp>
        <p:nvCxnSpPr>
          <p:cNvPr id="388" name="Straight Arrow Connector 387"/>
          <p:cNvCxnSpPr/>
          <p:nvPr/>
        </p:nvCxnSpPr>
        <p:spPr>
          <a:xfrm rot="10800000" flipV="1">
            <a:off x="3810000" y="4114800"/>
            <a:ext cx="2895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" name="Text Box 267"/>
          <p:cNvSpPr txBox="1">
            <a:spLocks noChangeArrowheads="1"/>
          </p:cNvSpPr>
          <p:nvPr/>
        </p:nvSpPr>
        <p:spPr bwMode="auto">
          <a:xfrm>
            <a:off x="5410200" y="4114800"/>
            <a:ext cx="11643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b="1" dirty="0" smtClean="0"/>
              <a:t>gate</a:t>
            </a:r>
            <a:endParaRPr lang="it-IT" sz="1600" b="1" dirty="0"/>
          </a:p>
        </p:txBody>
      </p:sp>
      <p:sp>
        <p:nvSpPr>
          <p:cNvPr id="321" name="CasellaDiTesto 320"/>
          <p:cNvSpPr txBox="1"/>
          <p:nvPr/>
        </p:nvSpPr>
        <p:spPr>
          <a:xfrm>
            <a:off x="8611930" y="404664"/>
            <a:ext cx="441146" cy="6070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50" dirty="0" smtClean="0">
                <a:solidFill>
                  <a:schemeClr val="bg1"/>
                </a:solidFill>
              </a:rPr>
              <a:t>I</a:t>
            </a:r>
            <a:endParaRPr lang="it-IT" sz="900" dirty="0" smtClean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C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O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T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R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O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A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Z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I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O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A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L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E 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endParaRPr lang="it-IT" sz="900" dirty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F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I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S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I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C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A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endParaRPr lang="it-IT" sz="900" dirty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U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C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L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E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A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R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E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endParaRPr lang="it-IT" sz="900" dirty="0">
              <a:solidFill>
                <a:schemeClr val="bg1"/>
              </a:solidFill>
            </a:endParaRPr>
          </a:p>
          <a:p>
            <a:r>
              <a:rPr lang="it-IT" sz="900" dirty="0" smtClean="0">
                <a:solidFill>
                  <a:schemeClr val="bg1"/>
                </a:solidFill>
              </a:rPr>
              <a:t>L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N</a:t>
            </a:r>
          </a:p>
          <a:p>
            <a:r>
              <a:rPr lang="it-IT" sz="900" dirty="0" smtClean="0">
                <a:solidFill>
                  <a:schemeClr val="bg1"/>
                </a:solidFill>
              </a:rPr>
              <a:t>S </a:t>
            </a:r>
          </a:p>
          <a:p>
            <a:endParaRPr lang="it-IT" sz="900" dirty="0" smtClean="0">
              <a:solidFill>
                <a:schemeClr val="bg1"/>
              </a:solidFill>
            </a:endParaRPr>
          </a:p>
          <a:p>
            <a:r>
              <a:rPr lang="it-IT" sz="1000" dirty="0" smtClean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322" name="Rectangle 6"/>
          <p:cNvSpPr>
            <a:spLocks noChangeArrowheads="1"/>
          </p:cNvSpPr>
          <p:nvPr/>
        </p:nvSpPr>
        <p:spPr bwMode="auto">
          <a:xfrm>
            <a:off x="0" y="6096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23" name="Rectangle 6"/>
          <p:cNvSpPr>
            <a:spLocks noChangeArrowheads="1"/>
          </p:cNvSpPr>
          <p:nvPr/>
        </p:nvSpPr>
        <p:spPr bwMode="auto">
          <a:xfrm>
            <a:off x="0" y="762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2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0"/>
          <p:cNvSpPr>
            <a:spLocks noChangeShapeType="1"/>
          </p:cNvSpPr>
          <p:nvPr/>
        </p:nvSpPr>
        <p:spPr bwMode="auto">
          <a:xfrm rot="7435442" flipH="1" flipV="1">
            <a:off x="3810000" y="1520826"/>
            <a:ext cx="1428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Box 73"/>
          <p:cNvSpPr txBox="1">
            <a:spLocks noChangeArrowheads="1"/>
          </p:cNvSpPr>
          <p:nvPr/>
        </p:nvSpPr>
        <p:spPr bwMode="auto">
          <a:xfrm>
            <a:off x="6634609" y="806612"/>
            <a:ext cx="24018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basic principles</a:t>
            </a:r>
            <a:endParaRPr lang="it-IT" sz="2800" dirty="0">
              <a:latin typeface="Times New Roman" pitchFamily="18" charset="0"/>
            </a:endParaRPr>
          </a:p>
        </p:txBody>
      </p:sp>
      <p:sp>
        <p:nvSpPr>
          <p:cNvPr id="9" name="Text Box 74"/>
          <p:cNvSpPr txBox="1">
            <a:spLocks noChangeArrowheads="1"/>
          </p:cNvSpPr>
          <p:nvPr/>
        </p:nvSpPr>
        <p:spPr bwMode="auto">
          <a:xfrm>
            <a:off x="3275856" y="764704"/>
            <a:ext cx="158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 dirty="0"/>
              <a:t>A+</a:t>
            </a:r>
            <a:r>
              <a:rPr lang="it-IT" sz="2400" dirty="0">
                <a:latin typeface="Symbol" pitchFamily="18" charset="2"/>
              </a:rPr>
              <a:t>a</a:t>
            </a:r>
            <a:r>
              <a:rPr lang="it-IT" sz="2400" dirty="0">
                <a:sym typeface="Symbol" pitchFamily="18" charset="2"/>
              </a:rPr>
              <a:t>C+</a:t>
            </a:r>
            <a:r>
              <a:rPr lang="it-IT" sz="2400" dirty="0">
                <a:latin typeface="Symbol" pitchFamily="18" charset="2"/>
                <a:sym typeface="Symbol" pitchFamily="18" charset="2"/>
              </a:rPr>
              <a:t>g</a:t>
            </a: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3276600" y="1373188"/>
            <a:ext cx="1371600" cy="1600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1EAA24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rot="16200000">
            <a:off x="3238500" y="1944688"/>
            <a:ext cx="1600200" cy="457200"/>
          </a:xfrm>
          <a:prstGeom prst="rect">
            <a:avLst/>
          </a:prstGeom>
          <a:solidFill>
            <a:srgbClr val="00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2000"/>
              <a:t>LENS</a:t>
            </a: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228600" y="1373188"/>
            <a:ext cx="1447800" cy="1600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1EAA24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2000" dirty="0" smtClean="0"/>
              <a:t>Projectiles</a:t>
            </a:r>
            <a:endParaRPr lang="it-IT" sz="2000" dirty="0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1828800" y="1630363"/>
            <a:ext cx="1295400" cy="108585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2000"/>
              <a:t>TARGET</a:t>
            </a:r>
          </a:p>
          <a:p>
            <a:pPr algn="ctr"/>
            <a:endParaRPr lang="it-IT" sz="2000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4800600" y="1716088"/>
            <a:ext cx="1752600" cy="914400"/>
          </a:xfrm>
          <a:prstGeom prst="rect">
            <a:avLst/>
          </a:prstGeom>
          <a:solidFill>
            <a:srgbClr val="009BE8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2000"/>
              <a:t>  FILTER</a:t>
            </a: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 rot="16200000">
            <a:off x="7772400" y="1752600"/>
            <a:ext cx="1371600" cy="762000"/>
          </a:xfrm>
          <a:prstGeom prst="rect">
            <a:avLst/>
          </a:prstGeom>
          <a:solidFill>
            <a:srgbClr val="FF330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800" dirty="0"/>
              <a:t>DETECTOR</a:t>
            </a:r>
            <a:endParaRPr lang="it-IT" sz="900" dirty="0"/>
          </a:p>
        </p:txBody>
      </p:sp>
      <p:pic>
        <p:nvPicPr>
          <p:cNvPr id="49" name="Picture 44" descr="separator_layout_diago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681413"/>
            <a:ext cx="6683375" cy="2795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38400" y="2819400"/>
            <a:ext cx="0" cy="19050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4" name="Group 56"/>
          <p:cNvGrpSpPr>
            <a:grpSpLocks/>
          </p:cNvGrpSpPr>
          <p:nvPr/>
        </p:nvGrpSpPr>
        <p:grpSpPr bwMode="auto">
          <a:xfrm>
            <a:off x="3962400" y="2743200"/>
            <a:ext cx="2590800" cy="2819400"/>
            <a:chOff x="2496" y="1728"/>
            <a:chExt cx="1632" cy="1776"/>
          </a:xfrm>
        </p:grpSpPr>
        <p:sp>
          <p:nvSpPr>
            <p:cNvPr id="52" name="Line 46"/>
            <p:cNvSpPr>
              <a:spLocks noChangeShapeType="1"/>
            </p:cNvSpPr>
            <p:nvPr/>
          </p:nvSpPr>
          <p:spPr bwMode="auto">
            <a:xfrm flipH="1">
              <a:off x="2496" y="1728"/>
              <a:ext cx="960" cy="1632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3" name="Line 47"/>
            <p:cNvSpPr>
              <a:spLocks noChangeShapeType="1"/>
            </p:cNvSpPr>
            <p:nvPr/>
          </p:nvSpPr>
          <p:spPr bwMode="auto">
            <a:xfrm>
              <a:off x="3552" y="1728"/>
              <a:ext cx="0" cy="177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4" name="Line 48"/>
            <p:cNvSpPr>
              <a:spLocks noChangeShapeType="1"/>
            </p:cNvSpPr>
            <p:nvPr/>
          </p:nvSpPr>
          <p:spPr bwMode="auto">
            <a:xfrm>
              <a:off x="3648" y="1728"/>
              <a:ext cx="480" cy="129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0" name="Group 55"/>
          <p:cNvGrpSpPr>
            <a:grpSpLocks/>
          </p:cNvGrpSpPr>
          <p:nvPr/>
        </p:nvGrpSpPr>
        <p:grpSpPr bwMode="auto">
          <a:xfrm>
            <a:off x="3352800" y="3048000"/>
            <a:ext cx="2590800" cy="2590800"/>
            <a:chOff x="2112" y="1920"/>
            <a:chExt cx="1632" cy="1632"/>
          </a:xfrm>
        </p:grpSpPr>
        <p:sp>
          <p:nvSpPr>
            <p:cNvPr id="56" name="Line 50"/>
            <p:cNvSpPr>
              <a:spLocks noChangeShapeType="1"/>
            </p:cNvSpPr>
            <p:nvPr/>
          </p:nvSpPr>
          <p:spPr bwMode="auto">
            <a:xfrm flipH="1">
              <a:off x="2112" y="1920"/>
              <a:ext cx="336" cy="1248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" name="Line 51"/>
            <p:cNvSpPr>
              <a:spLocks noChangeShapeType="1"/>
            </p:cNvSpPr>
            <p:nvPr/>
          </p:nvSpPr>
          <p:spPr bwMode="auto">
            <a:xfrm>
              <a:off x="2544" y="1920"/>
              <a:ext cx="576" cy="1632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" name="Line 52"/>
            <p:cNvSpPr>
              <a:spLocks noChangeShapeType="1"/>
            </p:cNvSpPr>
            <p:nvPr/>
          </p:nvSpPr>
          <p:spPr bwMode="auto">
            <a:xfrm>
              <a:off x="2640" y="1920"/>
              <a:ext cx="1104" cy="1488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9" name="Line 57"/>
          <p:cNvSpPr>
            <a:spLocks noChangeShapeType="1"/>
          </p:cNvSpPr>
          <p:nvPr/>
        </p:nvSpPr>
        <p:spPr bwMode="auto">
          <a:xfrm flipH="1">
            <a:off x="7620000" y="2895600"/>
            <a:ext cx="609600" cy="11430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63" name="Text Box 75"/>
          <p:cNvSpPr txBox="1">
            <a:spLocks noChangeArrowheads="1"/>
          </p:cNvSpPr>
          <p:nvPr/>
        </p:nvSpPr>
        <p:spPr bwMode="auto">
          <a:xfrm>
            <a:off x="4932040" y="836712"/>
            <a:ext cx="1679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/>
              <a:t>A/C</a:t>
            </a:r>
            <a:r>
              <a:rPr lang="en-US" b="1" dirty="0">
                <a:cs typeface="Arial" charset="0"/>
              </a:rPr>
              <a:t>&gt;10</a:t>
            </a:r>
            <a:r>
              <a:rPr lang="en-US" b="1" baseline="30000" dirty="0">
                <a:cs typeface="Arial" charset="0"/>
              </a:rPr>
              <a:t>15</a:t>
            </a:r>
          </a:p>
          <a:p>
            <a:r>
              <a:rPr lang="en-US" b="1" dirty="0">
                <a:cs typeface="Arial" charset="0"/>
              </a:rPr>
              <a:t>for </a:t>
            </a:r>
            <a:r>
              <a:rPr lang="en-US" b="1" baseline="30000" dirty="0">
                <a:cs typeface="Arial" charset="0"/>
              </a:rPr>
              <a:t>12</a:t>
            </a:r>
            <a:r>
              <a:rPr lang="en-US" b="1" dirty="0">
                <a:cs typeface="Arial" charset="0"/>
              </a:rPr>
              <a:t>C(</a:t>
            </a:r>
            <a:r>
              <a:rPr lang="en-US" b="1" dirty="0" err="1">
                <a:latin typeface="Symbol" pitchFamily="18" charset="2"/>
                <a:cs typeface="Arial" charset="0"/>
              </a:rPr>
              <a:t>a,g</a:t>
            </a:r>
            <a:r>
              <a:rPr lang="en-US" b="1" dirty="0">
                <a:cs typeface="Arial" charset="0"/>
              </a:rPr>
              <a:t>)</a:t>
            </a:r>
            <a:r>
              <a:rPr lang="en-US" b="1" baseline="30000" dirty="0">
                <a:cs typeface="Arial" charset="0"/>
              </a:rPr>
              <a:t>16</a:t>
            </a:r>
            <a:r>
              <a:rPr lang="en-US" b="1" dirty="0">
                <a:cs typeface="Arial" charset="0"/>
              </a:rPr>
              <a:t>O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555776" y="2819404"/>
            <a:ext cx="6645378" cy="1053758"/>
            <a:chOff x="2555776" y="2819404"/>
            <a:chExt cx="6645378" cy="1053758"/>
          </a:xfrm>
        </p:grpSpPr>
        <p:grpSp>
          <p:nvGrpSpPr>
            <p:cNvPr id="2" name="Group 60"/>
            <p:cNvGrpSpPr>
              <a:grpSpLocks/>
            </p:cNvGrpSpPr>
            <p:nvPr/>
          </p:nvGrpSpPr>
          <p:grpSpPr bwMode="auto">
            <a:xfrm>
              <a:off x="2590800" y="2819404"/>
              <a:ext cx="6610354" cy="723901"/>
              <a:chOff x="1632" y="1776"/>
              <a:chExt cx="4164" cy="456"/>
            </a:xfrm>
          </p:grpSpPr>
          <p:sp>
            <p:nvSpPr>
              <p:cNvPr id="11" name="AutoShape 37"/>
              <p:cNvSpPr>
                <a:spLocks noChangeArrowheads="1"/>
              </p:cNvSpPr>
              <p:nvPr/>
            </p:nvSpPr>
            <p:spPr bwMode="auto">
              <a:xfrm>
                <a:off x="1632" y="1920"/>
                <a:ext cx="270" cy="175"/>
              </a:xfrm>
              <a:prstGeom prst="can">
                <a:avLst>
                  <a:gd name="adj" fmla="val 25000"/>
                </a:avLst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" name="Line 39"/>
              <p:cNvSpPr>
                <a:spLocks noChangeShapeType="1"/>
              </p:cNvSpPr>
              <p:nvPr/>
            </p:nvSpPr>
            <p:spPr bwMode="auto">
              <a:xfrm>
                <a:off x="1902" y="2016"/>
                <a:ext cx="3426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" name="Line 40"/>
              <p:cNvSpPr>
                <a:spLocks noChangeShapeType="1"/>
              </p:cNvSpPr>
              <p:nvPr/>
            </p:nvSpPr>
            <p:spPr bwMode="auto">
              <a:xfrm flipV="1">
                <a:off x="5328" y="1776"/>
                <a:ext cx="0" cy="24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" name="Text Box 42"/>
              <p:cNvSpPr txBox="1">
                <a:spLocks noChangeArrowheads="1"/>
              </p:cNvSpPr>
              <p:nvPr/>
            </p:nvSpPr>
            <p:spPr bwMode="auto">
              <a:xfrm>
                <a:off x="4977" y="1999"/>
                <a:ext cx="819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coincidence</a:t>
                </a: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2555776" y="3226831"/>
              <a:ext cx="9939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  <a:latin typeface="Symbol" pitchFamily="18" charset="2"/>
                </a:rPr>
                <a:t>g</a:t>
              </a:r>
              <a:r>
                <a:rPr lang="it-IT" b="1" dirty="0" smtClean="0">
                  <a:solidFill>
                    <a:srgbClr val="FF0000"/>
                  </a:solidFill>
                </a:rPr>
                <a:t>-rays</a:t>
              </a:r>
            </a:p>
            <a:p>
              <a:r>
                <a:rPr lang="it-IT" b="1" dirty="0" smtClean="0">
                  <a:solidFill>
                    <a:srgbClr val="FF0000"/>
                  </a:solidFill>
                </a:rPr>
                <a:t>detector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053" y="980728"/>
            <a:ext cx="3103272" cy="2880320"/>
            <a:chOff x="5053" y="980728"/>
            <a:chExt cx="3103272" cy="2880320"/>
          </a:xfrm>
        </p:grpSpPr>
        <p:grpSp>
          <p:nvGrpSpPr>
            <p:cNvPr id="10" name="Group 22"/>
            <p:cNvGrpSpPr>
              <a:grpSpLocks/>
            </p:cNvGrpSpPr>
            <p:nvPr/>
          </p:nvGrpSpPr>
          <p:grpSpPr bwMode="auto">
            <a:xfrm rot="20700000">
              <a:off x="1524000" y="1219200"/>
              <a:ext cx="1584325" cy="1909763"/>
              <a:chOff x="960" y="1104"/>
              <a:chExt cx="998" cy="1203"/>
            </a:xfrm>
          </p:grpSpPr>
          <p:sp>
            <p:nvSpPr>
              <p:cNvPr id="35" name="AutoShape 23"/>
              <p:cNvSpPr>
                <a:spLocks noChangeArrowheads="1"/>
              </p:cNvSpPr>
              <p:nvPr/>
            </p:nvSpPr>
            <p:spPr bwMode="auto">
              <a:xfrm>
                <a:off x="1296" y="1392"/>
                <a:ext cx="576" cy="576"/>
              </a:xfrm>
              <a:prstGeom prst="irregularSeal1">
                <a:avLst/>
              </a:prstGeom>
              <a:solidFill>
                <a:srgbClr val="FF33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it-IT" sz="900"/>
              </a:p>
            </p:txBody>
          </p:sp>
          <p:sp>
            <p:nvSpPr>
              <p:cNvPr id="36" name="Freeform 24"/>
              <p:cNvSpPr>
                <a:spLocks/>
              </p:cNvSpPr>
              <p:nvPr/>
            </p:nvSpPr>
            <p:spPr bwMode="auto">
              <a:xfrm>
                <a:off x="1600" y="1196"/>
                <a:ext cx="329" cy="405"/>
              </a:xfrm>
              <a:custGeom>
                <a:avLst/>
                <a:gdLst/>
                <a:ahLst/>
                <a:cxnLst>
                  <a:cxn ang="0">
                    <a:pos x="736" y="0"/>
                  </a:cxn>
                  <a:cxn ang="0">
                    <a:pos x="744" y="113"/>
                  </a:cxn>
                  <a:cxn ang="0">
                    <a:pos x="589" y="118"/>
                  </a:cxn>
                  <a:cxn ang="0">
                    <a:pos x="618" y="297"/>
                  </a:cxn>
                  <a:cxn ang="0">
                    <a:pos x="454" y="318"/>
                  </a:cxn>
                  <a:cxn ang="0">
                    <a:pos x="492" y="477"/>
                  </a:cxn>
                  <a:cxn ang="0">
                    <a:pos x="330" y="505"/>
                  </a:cxn>
                  <a:cxn ang="0">
                    <a:pos x="376" y="654"/>
                  </a:cxn>
                  <a:cxn ang="0">
                    <a:pos x="222" y="666"/>
                  </a:cxn>
                  <a:cxn ang="0">
                    <a:pos x="265" y="808"/>
                  </a:cxn>
                  <a:cxn ang="0">
                    <a:pos x="130" y="817"/>
                  </a:cxn>
                  <a:cxn ang="0">
                    <a:pos x="146" y="982"/>
                  </a:cxn>
                  <a:cxn ang="0">
                    <a:pos x="0" y="990"/>
                  </a:cxn>
                </a:cxnLst>
                <a:rect l="0" t="0" r="r" b="b"/>
                <a:pathLst>
                  <a:path w="769" h="1011">
                    <a:moveTo>
                      <a:pt x="736" y="0"/>
                    </a:moveTo>
                    <a:cubicBezTo>
                      <a:pt x="753" y="47"/>
                      <a:pt x="769" y="93"/>
                      <a:pt x="744" y="113"/>
                    </a:cubicBezTo>
                    <a:cubicBezTo>
                      <a:pt x="719" y="133"/>
                      <a:pt x="610" y="88"/>
                      <a:pt x="589" y="118"/>
                    </a:cubicBezTo>
                    <a:cubicBezTo>
                      <a:pt x="567" y="150"/>
                      <a:pt x="640" y="263"/>
                      <a:pt x="618" y="297"/>
                    </a:cubicBezTo>
                    <a:cubicBezTo>
                      <a:pt x="595" y="330"/>
                      <a:pt x="475" y="289"/>
                      <a:pt x="454" y="318"/>
                    </a:cubicBezTo>
                    <a:cubicBezTo>
                      <a:pt x="432" y="348"/>
                      <a:pt x="512" y="445"/>
                      <a:pt x="492" y="477"/>
                    </a:cubicBezTo>
                    <a:cubicBezTo>
                      <a:pt x="472" y="508"/>
                      <a:pt x="350" y="476"/>
                      <a:pt x="330" y="505"/>
                    </a:cubicBezTo>
                    <a:cubicBezTo>
                      <a:pt x="311" y="534"/>
                      <a:pt x="393" y="627"/>
                      <a:pt x="376" y="654"/>
                    </a:cubicBezTo>
                    <a:cubicBezTo>
                      <a:pt x="358" y="680"/>
                      <a:pt x="241" y="640"/>
                      <a:pt x="222" y="666"/>
                    </a:cubicBezTo>
                    <a:cubicBezTo>
                      <a:pt x="203" y="692"/>
                      <a:pt x="280" y="782"/>
                      <a:pt x="265" y="808"/>
                    </a:cubicBezTo>
                    <a:cubicBezTo>
                      <a:pt x="250" y="833"/>
                      <a:pt x="150" y="789"/>
                      <a:pt x="130" y="817"/>
                    </a:cubicBezTo>
                    <a:cubicBezTo>
                      <a:pt x="110" y="846"/>
                      <a:pt x="168" y="954"/>
                      <a:pt x="146" y="982"/>
                    </a:cubicBezTo>
                    <a:cubicBezTo>
                      <a:pt x="124" y="1011"/>
                      <a:pt x="24" y="989"/>
                      <a:pt x="0" y="990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" name="Freeform 25"/>
              <p:cNvSpPr>
                <a:spLocks/>
              </p:cNvSpPr>
              <p:nvPr/>
            </p:nvSpPr>
            <p:spPr bwMode="auto">
              <a:xfrm rot="16439260">
                <a:off x="1259" y="1862"/>
                <a:ext cx="630" cy="75"/>
              </a:xfrm>
              <a:custGeom>
                <a:avLst/>
                <a:gdLst/>
                <a:ahLst/>
                <a:cxnLst>
                  <a:cxn ang="0">
                    <a:pos x="0" y="989"/>
                  </a:cxn>
                  <a:cxn ang="0">
                    <a:pos x="458" y="116"/>
                  </a:cxn>
                  <a:cxn ang="0">
                    <a:pos x="938" y="1687"/>
                  </a:cxn>
                  <a:cxn ang="0">
                    <a:pos x="1614" y="116"/>
                  </a:cxn>
                  <a:cxn ang="0">
                    <a:pos x="2182" y="1665"/>
                  </a:cxn>
                  <a:cxn ang="0">
                    <a:pos x="2749" y="138"/>
                  </a:cxn>
                  <a:cxn ang="0">
                    <a:pos x="3338" y="1621"/>
                  </a:cxn>
                  <a:cxn ang="0">
                    <a:pos x="3840" y="94"/>
                  </a:cxn>
                  <a:cxn ang="0">
                    <a:pos x="4342" y="1599"/>
                  </a:cxn>
                  <a:cxn ang="0">
                    <a:pos x="4822" y="138"/>
                  </a:cxn>
                  <a:cxn ang="0">
                    <a:pos x="5258" y="1469"/>
                  </a:cxn>
                  <a:cxn ang="0">
                    <a:pos x="5913" y="138"/>
                  </a:cxn>
                  <a:cxn ang="0">
                    <a:pos x="6371" y="1599"/>
                  </a:cxn>
                  <a:cxn ang="0">
                    <a:pos x="6960" y="94"/>
                  </a:cxn>
                  <a:cxn ang="0">
                    <a:pos x="7309" y="1469"/>
                  </a:cxn>
                  <a:cxn ang="0">
                    <a:pos x="7920" y="159"/>
                  </a:cxn>
                  <a:cxn ang="0">
                    <a:pos x="8334" y="1556"/>
                  </a:cxn>
                  <a:cxn ang="0">
                    <a:pos x="8662" y="901"/>
                  </a:cxn>
                  <a:cxn ang="0">
                    <a:pos x="8989" y="858"/>
                  </a:cxn>
                </a:cxnLst>
                <a:rect l="0" t="0" r="r" b="b"/>
                <a:pathLst>
                  <a:path w="8989" h="1687">
                    <a:moveTo>
                      <a:pt x="0" y="989"/>
                    </a:moveTo>
                    <a:cubicBezTo>
                      <a:pt x="151" y="494"/>
                      <a:pt x="302" y="0"/>
                      <a:pt x="458" y="116"/>
                    </a:cubicBezTo>
                    <a:cubicBezTo>
                      <a:pt x="614" y="232"/>
                      <a:pt x="745" y="1687"/>
                      <a:pt x="938" y="1687"/>
                    </a:cubicBezTo>
                    <a:cubicBezTo>
                      <a:pt x="1131" y="1687"/>
                      <a:pt x="1407" y="120"/>
                      <a:pt x="1614" y="116"/>
                    </a:cubicBezTo>
                    <a:cubicBezTo>
                      <a:pt x="1821" y="112"/>
                      <a:pt x="1993" y="1661"/>
                      <a:pt x="2182" y="1665"/>
                    </a:cubicBezTo>
                    <a:cubicBezTo>
                      <a:pt x="2371" y="1669"/>
                      <a:pt x="2556" y="145"/>
                      <a:pt x="2749" y="138"/>
                    </a:cubicBezTo>
                    <a:cubicBezTo>
                      <a:pt x="2942" y="131"/>
                      <a:pt x="3156" y="1628"/>
                      <a:pt x="3338" y="1621"/>
                    </a:cubicBezTo>
                    <a:cubicBezTo>
                      <a:pt x="3520" y="1614"/>
                      <a:pt x="3673" y="98"/>
                      <a:pt x="3840" y="94"/>
                    </a:cubicBezTo>
                    <a:cubicBezTo>
                      <a:pt x="4007" y="90"/>
                      <a:pt x="4178" y="1592"/>
                      <a:pt x="4342" y="1599"/>
                    </a:cubicBezTo>
                    <a:cubicBezTo>
                      <a:pt x="4506" y="1606"/>
                      <a:pt x="4669" y="160"/>
                      <a:pt x="4822" y="138"/>
                    </a:cubicBezTo>
                    <a:cubicBezTo>
                      <a:pt x="4975" y="116"/>
                      <a:pt x="5076" y="1469"/>
                      <a:pt x="5258" y="1469"/>
                    </a:cubicBezTo>
                    <a:cubicBezTo>
                      <a:pt x="5440" y="1469"/>
                      <a:pt x="5728" y="116"/>
                      <a:pt x="5913" y="138"/>
                    </a:cubicBezTo>
                    <a:cubicBezTo>
                      <a:pt x="6098" y="160"/>
                      <a:pt x="6197" y="1606"/>
                      <a:pt x="6371" y="1599"/>
                    </a:cubicBezTo>
                    <a:cubicBezTo>
                      <a:pt x="6545" y="1592"/>
                      <a:pt x="6804" y="116"/>
                      <a:pt x="6960" y="94"/>
                    </a:cubicBezTo>
                    <a:cubicBezTo>
                      <a:pt x="7116" y="72"/>
                      <a:pt x="7149" y="1458"/>
                      <a:pt x="7309" y="1469"/>
                    </a:cubicBezTo>
                    <a:cubicBezTo>
                      <a:pt x="7469" y="1480"/>
                      <a:pt x="7749" y="145"/>
                      <a:pt x="7920" y="159"/>
                    </a:cubicBezTo>
                    <a:cubicBezTo>
                      <a:pt x="8091" y="173"/>
                      <a:pt x="8210" y="1432"/>
                      <a:pt x="8334" y="1556"/>
                    </a:cubicBezTo>
                    <a:cubicBezTo>
                      <a:pt x="8458" y="1680"/>
                      <a:pt x="8553" y="1017"/>
                      <a:pt x="8662" y="901"/>
                    </a:cubicBezTo>
                    <a:cubicBezTo>
                      <a:pt x="8771" y="785"/>
                      <a:pt x="8880" y="821"/>
                      <a:pt x="8989" y="85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" name="Line 26"/>
              <p:cNvSpPr>
                <a:spLocks noChangeShapeType="1"/>
              </p:cNvSpPr>
              <p:nvPr/>
            </p:nvSpPr>
            <p:spPr bwMode="auto">
              <a:xfrm rot="7435442" flipH="1" flipV="1">
                <a:off x="1913" y="1148"/>
                <a:ext cx="90" cy="1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9" name="Line 27"/>
              <p:cNvSpPr>
                <a:spLocks noChangeShapeType="1"/>
              </p:cNvSpPr>
              <p:nvPr/>
            </p:nvSpPr>
            <p:spPr bwMode="auto">
              <a:xfrm rot="16216663" flipH="1" flipV="1">
                <a:off x="1504" y="2251"/>
                <a:ext cx="104" cy="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26" name="Group 28"/>
              <p:cNvGrpSpPr>
                <a:grpSpLocks/>
              </p:cNvGrpSpPr>
              <p:nvPr/>
            </p:nvGrpSpPr>
            <p:grpSpPr bwMode="auto">
              <a:xfrm rot="-13552506">
                <a:off x="1283" y="973"/>
                <a:ext cx="75" cy="722"/>
                <a:chOff x="1152" y="2350"/>
                <a:chExt cx="75" cy="722"/>
              </a:xfrm>
            </p:grpSpPr>
            <p:sp>
              <p:nvSpPr>
                <p:cNvPr id="41" name="Freeform 29"/>
                <p:cNvSpPr>
                  <a:spLocks/>
                </p:cNvSpPr>
                <p:nvPr/>
              </p:nvSpPr>
              <p:spPr bwMode="auto">
                <a:xfrm rot="16439260">
                  <a:off x="875" y="2627"/>
                  <a:ext cx="630" cy="75"/>
                </a:xfrm>
                <a:custGeom>
                  <a:avLst/>
                  <a:gdLst/>
                  <a:ahLst/>
                  <a:cxnLst>
                    <a:cxn ang="0">
                      <a:pos x="0" y="989"/>
                    </a:cxn>
                    <a:cxn ang="0">
                      <a:pos x="458" y="116"/>
                    </a:cxn>
                    <a:cxn ang="0">
                      <a:pos x="938" y="1687"/>
                    </a:cxn>
                    <a:cxn ang="0">
                      <a:pos x="1614" y="116"/>
                    </a:cxn>
                    <a:cxn ang="0">
                      <a:pos x="2182" y="1665"/>
                    </a:cxn>
                    <a:cxn ang="0">
                      <a:pos x="2749" y="138"/>
                    </a:cxn>
                    <a:cxn ang="0">
                      <a:pos x="3338" y="1621"/>
                    </a:cxn>
                    <a:cxn ang="0">
                      <a:pos x="3840" y="94"/>
                    </a:cxn>
                    <a:cxn ang="0">
                      <a:pos x="4342" y="1599"/>
                    </a:cxn>
                    <a:cxn ang="0">
                      <a:pos x="4822" y="138"/>
                    </a:cxn>
                    <a:cxn ang="0">
                      <a:pos x="5258" y="1469"/>
                    </a:cxn>
                    <a:cxn ang="0">
                      <a:pos x="5913" y="138"/>
                    </a:cxn>
                    <a:cxn ang="0">
                      <a:pos x="6371" y="1599"/>
                    </a:cxn>
                    <a:cxn ang="0">
                      <a:pos x="6960" y="94"/>
                    </a:cxn>
                    <a:cxn ang="0">
                      <a:pos x="7309" y="1469"/>
                    </a:cxn>
                    <a:cxn ang="0">
                      <a:pos x="7920" y="159"/>
                    </a:cxn>
                    <a:cxn ang="0">
                      <a:pos x="8334" y="1556"/>
                    </a:cxn>
                    <a:cxn ang="0">
                      <a:pos x="8662" y="901"/>
                    </a:cxn>
                    <a:cxn ang="0">
                      <a:pos x="8989" y="858"/>
                    </a:cxn>
                  </a:cxnLst>
                  <a:rect l="0" t="0" r="r" b="b"/>
                  <a:pathLst>
                    <a:path w="8989" h="1687">
                      <a:moveTo>
                        <a:pt x="0" y="989"/>
                      </a:moveTo>
                      <a:cubicBezTo>
                        <a:pt x="151" y="494"/>
                        <a:pt x="302" y="0"/>
                        <a:pt x="458" y="116"/>
                      </a:cubicBezTo>
                      <a:cubicBezTo>
                        <a:pt x="614" y="232"/>
                        <a:pt x="745" y="1687"/>
                        <a:pt x="938" y="1687"/>
                      </a:cubicBezTo>
                      <a:cubicBezTo>
                        <a:pt x="1131" y="1687"/>
                        <a:pt x="1407" y="120"/>
                        <a:pt x="1614" y="116"/>
                      </a:cubicBezTo>
                      <a:cubicBezTo>
                        <a:pt x="1821" y="112"/>
                        <a:pt x="1993" y="1661"/>
                        <a:pt x="2182" y="1665"/>
                      </a:cubicBezTo>
                      <a:cubicBezTo>
                        <a:pt x="2371" y="1669"/>
                        <a:pt x="2556" y="145"/>
                        <a:pt x="2749" y="138"/>
                      </a:cubicBezTo>
                      <a:cubicBezTo>
                        <a:pt x="2942" y="131"/>
                        <a:pt x="3156" y="1628"/>
                        <a:pt x="3338" y="1621"/>
                      </a:cubicBezTo>
                      <a:cubicBezTo>
                        <a:pt x="3520" y="1614"/>
                        <a:pt x="3673" y="98"/>
                        <a:pt x="3840" y="94"/>
                      </a:cubicBezTo>
                      <a:cubicBezTo>
                        <a:pt x="4007" y="90"/>
                        <a:pt x="4178" y="1592"/>
                        <a:pt x="4342" y="1599"/>
                      </a:cubicBezTo>
                      <a:cubicBezTo>
                        <a:pt x="4506" y="1606"/>
                        <a:pt x="4669" y="160"/>
                        <a:pt x="4822" y="138"/>
                      </a:cubicBezTo>
                      <a:cubicBezTo>
                        <a:pt x="4975" y="116"/>
                        <a:pt x="5076" y="1469"/>
                        <a:pt x="5258" y="1469"/>
                      </a:cubicBezTo>
                      <a:cubicBezTo>
                        <a:pt x="5440" y="1469"/>
                        <a:pt x="5728" y="116"/>
                        <a:pt x="5913" y="138"/>
                      </a:cubicBezTo>
                      <a:cubicBezTo>
                        <a:pt x="6098" y="160"/>
                        <a:pt x="6197" y="1606"/>
                        <a:pt x="6371" y="1599"/>
                      </a:cubicBezTo>
                      <a:cubicBezTo>
                        <a:pt x="6545" y="1592"/>
                        <a:pt x="6804" y="116"/>
                        <a:pt x="6960" y="94"/>
                      </a:cubicBezTo>
                      <a:cubicBezTo>
                        <a:pt x="7116" y="72"/>
                        <a:pt x="7149" y="1458"/>
                        <a:pt x="7309" y="1469"/>
                      </a:cubicBezTo>
                      <a:cubicBezTo>
                        <a:pt x="7469" y="1480"/>
                        <a:pt x="7749" y="145"/>
                        <a:pt x="7920" y="159"/>
                      </a:cubicBezTo>
                      <a:cubicBezTo>
                        <a:pt x="8091" y="173"/>
                        <a:pt x="8210" y="1432"/>
                        <a:pt x="8334" y="1556"/>
                      </a:cubicBezTo>
                      <a:cubicBezTo>
                        <a:pt x="8458" y="1680"/>
                        <a:pt x="8553" y="1017"/>
                        <a:pt x="8662" y="901"/>
                      </a:cubicBezTo>
                      <a:cubicBezTo>
                        <a:pt x="8771" y="785"/>
                        <a:pt x="8880" y="821"/>
                        <a:pt x="8989" y="858"/>
                      </a:cubicBezTo>
                    </a:path>
                  </a:pathLst>
                </a:custGeom>
                <a:noFill/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2" name="Line 30"/>
                <p:cNvSpPr>
                  <a:spLocks noChangeShapeType="1"/>
                </p:cNvSpPr>
                <p:nvPr/>
              </p:nvSpPr>
              <p:spPr bwMode="auto">
                <a:xfrm rot="16216663" flipH="1" flipV="1">
                  <a:off x="1120" y="3016"/>
                  <a:ext cx="104" cy="8"/>
                </a:xfrm>
                <a:prstGeom prst="line">
                  <a:avLst/>
                </a:prstGeom>
                <a:noFill/>
                <a:ln w="9525">
                  <a:solidFill>
                    <a:srgbClr val="FF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sp>
          <p:nvSpPr>
            <p:cNvPr id="65" name="TextBox 64"/>
            <p:cNvSpPr txBox="1"/>
            <p:nvPr/>
          </p:nvSpPr>
          <p:spPr>
            <a:xfrm>
              <a:off x="1187624" y="980728"/>
              <a:ext cx="737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  <a:latin typeface="Symbol" pitchFamily="18" charset="2"/>
                </a:rPr>
                <a:t>g</a:t>
              </a:r>
              <a:r>
                <a:rPr lang="it-IT" b="1" dirty="0" smtClean="0">
                  <a:solidFill>
                    <a:srgbClr val="FF0000"/>
                  </a:solidFill>
                </a:rPr>
                <a:t>-rays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69" name="AutoShape 16"/>
            <p:cNvSpPr>
              <a:spLocks/>
            </p:cNvSpPr>
            <p:nvPr/>
          </p:nvSpPr>
          <p:spPr bwMode="auto">
            <a:xfrm>
              <a:off x="5053" y="3068960"/>
              <a:ext cx="1440000" cy="792088"/>
            </a:xfrm>
            <a:prstGeom prst="borderCallout2">
              <a:avLst>
                <a:gd name="adj1" fmla="val 10097"/>
                <a:gd name="adj2" fmla="val 104106"/>
                <a:gd name="adj3" fmla="val 10097"/>
                <a:gd name="adj4" fmla="val 124125"/>
                <a:gd name="adj5" fmla="val -112732"/>
                <a:gd name="adj6" fmla="val 16727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en-US" sz="1600" b="1" dirty="0" err="1">
                  <a:solidFill>
                    <a:srgbClr val="000000"/>
                  </a:solidFill>
                </a:rPr>
                <a:t>p</a:t>
              </a:r>
              <a:r>
                <a:rPr lang="en-US" sz="1600" b="1" baseline="-25000" dirty="0" err="1">
                  <a:solidFill>
                    <a:srgbClr val="000000"/>
                  </a:solidFill>
                </a:rPr>
                <a:t>rec</a:t>
              </a:r>
              <a:r>
                <a:rPr lang="en-US" sz="1600" b="1" dirty="0">
                  <a:solidFill>
                    <a:srgbClr val="000000"/>
                  </a:solidFill>
                </a:rPr>
                <a:t> = </a:t>
              </a:r>
              <a:r>
                <a:rPr lang="en-US" sz="1600" b="1" dirty="0" err="1">
                  <a:solidFill>
                    <a:srgbClr val="000000"/>
                  </a:solidFill>
                </a:rPr>
                <a:t>p</a:t>
              </a:r>
              <a:r>
                <a:rPr lang="en-US" sz="1600" b="1" baseline="-25000" dirty="0" err="1">
                  <a:solidFill>
                    <a:srgbClr val="000000"/>
                  </a:solidFill>
                </a:rPr>
                <a:t>proj</a:t>
              </a:r>
              <a:r>
                <a:rPr lang="en-US" sz="1600" b="1" baseline="-25000" dirty="0">
                  <a:solidFill>
                    <a:srgbClr val="000000"/>
                  </a:solidFill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</a:rPr>
                <a:t>momentum conservation!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" y="1793875"/>
            <a:ext cx="8000999" cy="3159125"/>
            <a:chOff x="1" y="1793875"/>
            <a:chExt cx="8000999" cy="3159125"/>
          </a:xfrm>
        </p:grpSpPr>
        <p:sp>
          <p:nvSpPr>
            <p:cNvPr id="68" name="AutoShape 33"/>
            <p:cNvSpPr>
              <a:spLocks/>
            </p:cNvSpPr>
            <p:nvPr/>
          </p:nvSpPr>
          <p:spPr bwMode="auto">
            <a:xfrm>
              <a:off x="1" y="3885665"/>
              <a:ext cx="1440000" cy="609600"/>
            </a:xfrm>
            <a:prstGeom prst="borderCallout2">
              <a:avLst>
                <a:gd name="adj1" fmla="val 18750"/>
                <a:gd name="adj2" fmla="val 103523"/>
                <a:gd name="adj3" fmla="val 27841"/>
                <a:gd name="adj4" fmla="val 219473"/>
                <a:gd name="adj5" fmla="val -241432"/>
                <a:gd name="adj6" fmla="val 220768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1600" b="1" dirty="0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r>
                <a:rPr lang="en-US" sz="1600" b="1" dirty="0">
                  <a:solidFill>
                    <a:srgbClr val="000000"/>
                  </a:solidFill>
                </a:rPr>
                <a:t>-ray emission</a:t>
              </a:r>
            </a:p>
            <a:p>
              <a:r>
                <a:rPr lang="en-US" sz="1600" b="1" dirty="0">
                  <a:solidFill>
                    <a:srgbClr val="000000"/>
                  </a:solidFill>
                </a:rPr>
                <a:t>-&gt; recoil cone</a:t>
              </a:r>
            </a:p>
            <a:p>
              <a:pPr algn="ctr"/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2771775" y="1793875"/>
              <a:ext cx="5229225" cy="3159125"/>
              <a:chOff x="2771775" y="1793875"/>
              <a:chExt cx="5229225" cy="3159125"/>
            </a:xfrm>
          </p:grpSpPr>
          <p:sp>
            <p:nvSpPr>
              <p:cNvPr id="17" name="AutoShape 4"/>
              <p:cNvSpPr>
                <a:spLocks noChangeArrowheads="1"/>
              </p:cNvSpPr>
              <p:nvPr/>
            </p:nvSpPr>
            <p:spPr bwMode="auto">
              <a:xfrm>
                <a:off x="6705600" y="1916832"/>
                <a:ext cx="1295400" cy="432047"/>
              </a:xfrm>
              <a:prstGeom prst="rightArrow">
                <a:avLst>
                  <a:gd name="adj1" fmla="val 50000"/>
                  <a:gd name="adj2" fmla="val 70833"/>
                </a:avLst>
              </a:prstGeom>
              <a:solidFill>
                <a:srgbClr val="FFC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it-IT" dirty="0" smtClean="0"/>
                  <a:t>Recoils</a:t>
                </a:r>
                <a:endParaRPr lang="it-IT" dirty="0"/>
              </a:p>
            </p:txBody>
          </p:sp>
          <p:sp>
            <p:nvSpPr>
              <p:cNvPr id="21" name="AutoShape 9"/>
              <p:cNvSpPr>
                <a:spLocks noChangeArrowheads="1"/>
              </p:cNvSpPr>
              <p:nvPr/>
            </p:nvSpPr>
            <p:spPr bwMode="auto">
              <a:xfrm>
                <a:off x="5181600" y="2286000"/>
                <a:ext cx="2743200" cy="2667000"/>
              </a:xfrm>
              <a:custGeom>
                <a:avLst/>
                <a:gdLst>
                  <a:gd name="G0" fmla="+- -2879277 0 0"/>
                  <a:gd name="G1" fmla="+- -4797818 0 0"/>
                  <a:gd name="G2" fmla="+- -2879277 0 -4797818"/>
                  <a:gd name="G3" fmla="+- 10800 0 0"/>
                  <a:gd name="G4" fmla="+- 0 0 -2879277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6234 0 0"/>
                  <a:gd name="G9" fmla="+- 0 0 -4797818"/>
                  <a:gd name="G10" fmla="+- 6234 0 2700"/>
                  <a:gd name="G11" fmla="cos G10 -2879277"/>
                  <a:gd name="G12" fmla="sin G10 -2879277"/>
                  <a:gd name="G13" fmla="cos 13500 -2879277"/>
                  <a:gd name="G14" fmla="sin 13500 -2879277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6234 1 2"/>
                  <a:gd name="G20" fmla="+- G19 5400 0"/>
                  <a:gd name="G21" fmla="cos G20 -2879277"/>
                  <a:gd name="G22" fmla="sin G20 -2879277"/>
                  <a:gd name="G23" fmla="+- G21 10800 0"/>
                  <a:gd name="G24" fmla="+- G12 G23 G22"/>
                  <a:gd name="G25" fmla="+- G22 G23 G11"/>
                  <a:gd name="G26" fmla="cos 10800 -2879277"/>
                  <a:gd name="G27" fmla="sin 10800 -2879277"/>
                  <a:gd name="G28" fmla="cos 6234 -2879277"/>
                  <a:gd name="G29" fmla="sin 6234 -2879277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4797818"/>
                  <a:gd name="G36" fmla="sin G34 -4797818"/>
                  <a:gd name="G37" fmla="+/ -4797818 -2879277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6234 G39"/>
                  <a:gd name="G43" fmla="sin 6234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431 w 21600"/>
                  <a:gd name="T5" fmla="*/ 1584 h 21600"/>
                  <a:gd name="T6" fmla="*/ 13260 w 21600"/>
                  <a:gd name="T7" fmla="*/ 2646 h 21600"/>
                  <a:gd name="T8" fmla="*/ 14050 w 21600"/>
                  <a:gd name="T9" fmla="*/ 5480 h 21600"/>
                  <a:gd name="T10" fmla="*/ 20521 w 21600"/>
                  <a:gd name="T11" fmla="*/ 1433 h 21600"/>
                  <a:gd name="T12" fmla="*/ 20390 w 21600"/>
                  <a:gd name="T13" fmla="*/ 8479 h 21600"/>
                  <a:gd name="T14" fmla="*/ 13344 w 21600"/>
                  <a:gd name="T15" fmla="*/ 8347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5289" y="6474"/>
                    </a:moveTo>
                    <a:cubicBezTo>
                      <a:pt x="14548" y="5705"/>
                      <a:pt x="13622" y="5140"/>
                      <a:pt x="12600" y="4831"/>
                    </a:cubicBezTo>
                    <a:lnTo>
                      <a:pt x="13919" y="460"/>
                    </a:lnTo>
                    <a:cubicBezTo>
                      <a:pt x="15690" y="994"/>
                      <a:pt x="17294" y="1974"/>
                      <a:pt x="18577" y="3306"/>
                    </a:cubicBezTo>
                    <a:lnTo>
                      <a:pt x="20521" y="1433"/>
                    </a:lnTo>
                    <a:lnTo>
                      <a:pt x="20390" y="8479"/>
                    </a:lnTo>
                    <a:lnTo>
                      <a:pt x="13344" y="8347"/>
                    </a:lnTo>
                    <a:lnTo>
                      <a:pt x="15289" y="6474"/>
                    </a:lnTo>
                    <a:close/>
                  </a:path>
                </a:pathLst>
              </a:custGeom>
              <a:solidFill>
                <a:srgbClr val="1EAA24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 dirty="0"/>
              </a:p>
            </p:txBody>
          </p:sp>
          <p:grpSp>
            <p:nvGrpSpPr>
              <p:cNvPr id="4" name="Group 18"/>
              <p:cNvGrpSpPr>
                <a:grpSpLocks/>
              </p:cNvGrpSpPr>
              <p:nvPr/>
            </p:nvGrpSpPr>
            <p:grpSpPr bwMode="auto">
              <a:xfrm>
                <a:off x="2771775" y="1831975"/>
                <a:ext cx="1114425" cy="673100"/>
                <a:chOff x="2994" y="552"/>
                <a:chExt cx="702" cy="424"/>
              </a:xfrm>
            </p:grpSpPr>
            <p:sp>
              <p:nvSpPr>
                <p:cNvPr id="31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3024" y="552"/>
                  <a:ext cx="672" cy="144"/>
                </a:xfrm>
                <a:prstGeom prst="line">
                  <a:avLst/>
                </a:prstGeom>
                <a:noFill/>
                <a:ln w="38100">
                  <a:solidFill>
                    <a:srgbClr val="FFC000"/>
                  </a:solidFill>
                  <a:round/>
                  <a:headEnd/>
                  <a:tailEnd type="stealth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" name="Line 21"/>
                <p:cNvSpPr>
                  <a:spLocks noChangeShapeType="1"/>
                </p:cNvSpPr>
                <p:nvPr/>
              </p:nvSpPr>
              <p:spPr bwMode="auto">
                <a:xfrm>
                  <a:off x="2994" y="832"/>
                  <a:ext cx="672" cy="144"/>
                </a:xfrm>
                <a:prstGeom prst="line">
                  <a:avLst/>
                </a:prstGeom>
                <a:noFill/>
                <a:ln w="38100">
                  <a:solidFill>
                    <a:srgbClr val="FFC000"/>
                  </a:solidFill>
                  <a:round/>
                  <a:headEnd/>
                  <a:tailEnd type="stealth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30" name="Group 33"/>
              <p:cNvGrpSpPr>
                <a:grpSpLocks/>
              </p:cNvGrpSpPr>
              <p:nvPr/>
            </p:nvGrpSpPr>
            <p:grpSpPr bwMode="auto">
              <a:xfrm>
                <a:off x="4114800" y="1793875"/>
                <a:ext cx="1143000" cy="762000"/>
                <a:chOff x="2496" y="1440"/>
                <a:chExt cx="720" cy="480"/>
              </a:xfrm>
            </p:grpSpPr>
            <p:sp>
              <p:nvSpPr>
                <p:cNvPr id="46" name="Line 34"/>
                <p:cNvSpPr>
                  <a:spLocks noChangeShapeType="1"/>
                </p:cNvSpPr>
                <p:nvPr/>
              </p:nvSpPr>
              <p:spPr bwMode="auto">
                <a:xfrm>
                  <a:off x="2496" y="1440"/>
                  <a:ext cx="720" cy="144"/>
                </a:xfrm>
                <a:prstGeom prst="line">
                  <a:avLst/>
                </a:prstGeom>
                <a:noFill/>
                <a:ln w="38100">
                  <a:solidFill>
                    <a:srgbClr val="FFC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48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496" y="1776"/>
                  <a:ext cx="720" cy="144"/>
                </a:xfrm>
                <a:prstGeom prst="line">
                  <a:avLst/>
                </a:prstGeom>
                <a:noFill/>
                <a:ln w="38100">
                  <a:solidFill>
                    <a:srgbClr val="FFC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 rot="2100000">
                <a:off x="6739763" y="2706518"/>
                <a:ext cx="1157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Projectiles</a:t>
                </a:r>
                <a:endParaRPr lang="it-IT" dirty="0"/>
              </a:p>
            </p:txBody>
          </p:sp>
        </p:grpSp>
      </p:grpSp>
      <p:sp>
        <p:nvSpPr>
          <p:cNvPr id="71" name="Rectangle 3"/>
          <p:cNvSpPr>
            <a:spLocks noChangeArrowheads="1"/>
          </p:cNvSpPr>
          <p:nvPr/>
        </p:nvSpPr>
        <p:spPr bwMode="auto">
          <a:xfrm>
            <a:off x="0" y="76199"/>
            <a:ext cx="9144000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0000FF"/>
                </a:solidFill>
              </a:rPr>
              <a:t>ERNA: </a:t>
            </a:r>
            <a:r>
              <a:rPr lang="it-IT" sz="2800" dirty="0" err="1" smtClean="0">
                <a:solidFill>
                  <a:srgbClr val="0000FF"/>
                </a:solidFill>
              </a:rPr>
              <a:t>Recoil</a:t>
            </a:r>
            <a:r>
              <a:rPr lang="it-IT" sz="2800" dirty="0" smtClean="0">
                <a:solidFill>
                  <a:srgbClr val="0000FF"/>
                </a:solidFill>
              </a:rPr>
              <a:t> </a:t>
            </a:r>
            <a:r>
              <a:rPr lang="it-IT" sz="2800" dirty="0">
                <a:solidFill>
                  <a:srgbClr val="0000FF"/>
                </a:solidFill>
              </a:rPr>
              <a:t>Mass </a:t>
            </a:r>
            <a:r>
              <a:rPr lang="it-IT" sz="2800" dirty="0" smtClean="0">
                <a:solidFill>
                  <a:srgbClr val="0000FF"/>
                </a:solidFill>
              </a:rPr>
              <a:t>Separator</a:t>
            </a:r>
            <a:endParaRPr lang="it-IT" sz="2800" dirty="0">
              <a:solidFill>
                <a:srgbClr val="0000FF"/>
              </a:solidFill>
            </a:endParaRPr>
          </a:p>
        </p:txBody>
      </p:sp>
      <p:sp>
        <p:nvSpPr>
          <p:cNvPr id="72" name="Rectangle 6"/>
          <p:cNvSpPr>
            <a:spLocks noChangeArrowheads="1"/>
          </p:cNvSpPr>
          <p:nvPr/>
        </p:nvSpPr>
        <p:spPr bwMode="auto">
          <a:xfrm>
            <a:off x="0" y="5334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73" name="Rectangle 6"/>
          <p:cNvSpPr>
            <a:spLocks noChangeArrowheads="1"/>
          </p:cNvSpPr>
          <p:nvPr/>
        </p:nvSpPr>
        <p:spPr bwMode="auto">
          <a:xfrm>
            <a:off x="-16164" y="762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4111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+mn-lt"/>
              </a:rPr>
              <a:t>Matrix </a:t>
            </a:r>
            <a:r>
              <a:rPr lang="en-US" sz="32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3200" dirty="0" smtClean="0">
                <a:solidFill>
                  <a:srgbClr val="000000"/>
                </a:solidFill>
                <a:latin typeface="+mn-lt"/>
              </a:rPr>
              <a:t>E/E for the </a:t>
            </a:r>
            <a:r>
              <a:rPr lang="en-US" sz="3200" baseline="30000" dirty="0">
                <a:solidFill>
                  <a:srgbClr val="000000"/>
                </a:solidFill>
                <a:latin typeface="+mn-lt"/>
              </a:rPr>
              <a:t>12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C(</a:t>
            </a:r>
            <a:r>
              <a:rPr lang="el-GR" sz="3200" dirty="0">
                <a:solidFill>
                  <a:srgbClr val="000000"/>
                </a:solidFill>
                <a:latin typeface="+mn-lt"/>
              </a:rPr>
              <a:t>α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,</a:t>
            </a:r>
            <a:r>
              <a:rPr lang="el-GR" sz="3200" dirty="0">
                <a:solidFill>
                  <a:srgbClr val="000000"/>
                </a:solidFill>
                <a:latin typeface="+mn-lt"/>
              </a:rPr>
              <a:t>γ)</a:t>
            </a:r>
            <a:r>
              <a:rPr lang="en-US" sz="3200" baseline="30000" dirty="0" smtClean="0">
                <a:solidFill>
                  <a:srgbClr val="000000"/>
                </a:solidFill>
                <a:latin typeface="+mn-lt"/>
              </a:rPr>
              <a:t>16</a:t>
            </a:r>
            <a:r>
              <a:rPr lang="en-US" sz="32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O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" y="829733"/>
            <a:ext cx="9144000" cy="525780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5400" y="1524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5909270"/>
            <a:ext cx="7353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time 18h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cm</a:t>
            </a:r>
            <a:r>
              <a:rPr lang="en-US" dirty="0" smtClean="0"/>
              <a:t>=3914keV</a:t>
            </a:r>
          </a:p>
          <a:p>
            <a:r>
              <a:rPr lang="en-US" dirty="0" smtClean="0"/>
              <a:t>					Courtesy of Di </a:t>
            </a:r>
            <a:r>
              <a:rPr lang="en-US" dirty="0" err="1" smtClean="0"/>
              <a:t>Leva’s</a:t>
            </a:r>
            <a:r>
              <a:rPr lang="en-US" dirty="0" smtClean="0"/>
              <a:t> 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7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17000" cy="8382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  <a:ea typeface="ＭＳ Ｐゴシック" pitchFamily="26" charset="-128"/>
                <a:cs typeface="ＭＳ Ｐゴシック" pitchFamily="26" charset="-128"/>
              </a:rPr>
              <a:t>Inverse</a:t>
            </a:r>
            <a:r>
              <a:rPr lang="en-US" sz="2800" dirty="0" smtClean="0">
                <a:latin typeface="+mn-lt"/>
                <a:ea typeface="ＭＳ Ｐゴシック" pitchFamily="26" charset="-128"/>
                <a:cs typeface="ＭＳ Ｐゴシック" pitchFamily="26" charset="-128"/>
              </a:rPr>
              <a:t> kinematics with recoil separators</a:t>
            </a:r>
            <a:endParaRPr lang="en-US" sz="2800" dirty="0">
              <a:latin typeface="+mn-lt"/>
              <a:ea typeface="ＭＳ Ｐゴシック" pitchFamily="26" charset="-128"/>
              <a:cs typeface="ＭＳ Ｐゴシック" pitchFamily="26" charset="-128"/>
            </a:endParaRPr>
          </a:p>
        </p:txBody>
      </p:sp>
      <p:pic>
        <p:nvPicPr>
          <p:cNvPr id="4" name="Picture 3" descr="drweb3-30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14400"/>
            <a:ext cx="7334368" cy="56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762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5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3366FF"/>
                </a:solidFill>
                <a:latin typeface="+mn-lt"/>
                <a:ea typeface="ＭＳ Ｐゴシック" pitchFamily="26" charset="-128"/>
                <a:cs typeface="ＭＳ Ｐゴシック" pitchFamily="26" charset="-128"/>
              </a:rPr>
              <a:t>St</a:t>
            </a:r>
            <a:r>
              <a:rPr lang="en-US" sz="3200" dirty="0">
                <a:solidFill>
                  <a:srgbClr val="3366FF"/>
                </a:solidFill>
                <a:latin typeface="+mn-lt"/>
                <a:ea typeface="ＭＳ Ｐゴシック" pitchFamily="26" charset="-128"/>
                <a:cs typeface="ＭＳ Ｐゴシック" pitchFamily="26" charset="-128"/>
              </a:rPr>
              <a:t>. George </a:t>
            </a:r>
            <a:r>
              <a:rPr lang="en-US" sz="3200" dirty="0" smtClean="0">
                <a:solidFill>
                  <a:srgbClr val="3366FF"/>
                </a:solidFill>
                <a:latin typeface="+mn-lt"/>
                <a:ea typeface="ＭＳ Ｐゴシック" pitchFamily="26" charset="-128"/>
                <a:cs typeface="ＭＳ Ｐゴシック" pitchFamily="26" charset="-128"/>
              </a:rPr>
              <a:t>Separator</a:t>
            </a:r>
            <a:endParaRPr lang="en-US" sz="3200" dirty="0">
              <a:solidFill>
                <a:srgbClr val="3366FF"/>
              </a:solidFill>
              <a:latin typeface="+mn-lt"/>
              <a:ea typeface="ＭＳ Ｐゴシック" pitchFamily="26" charset="-128"/>
              <a:cs typeface="ＭＳ Ｐゴシック" pitchFamily="26" charset="-128"/>
            </a:endParaRPr>
          </a:p>
        </p:txBody>
      </p:sp>
      <p:pic>
        <p:nvPicPr>
          <p:cNvPr id="5" name="Picture 44" descr="M:\Documents\SaintGeorge\Gas_target_from_Antonios\IMG_0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0" y="1447800"/>
            <a:ext cx="3849600" cy="288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4267200"/>
            <a:ext cx="2788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Comic Sans MS"/>
                <a:cs typeface="Comic Sans MS"/>
              </a:rPr>
              <a:t>HIPPO</a:t>
            </a:r>
            <a:r>
              <a:rPr lang="en-US" dirty="0" smtClean="0">
                <a:latin typeface="Comic Sans MS"/>
                <a:cs typeface="Comic Sans MS"/>
              </a:rPr>
              <a:t> jet gas target System (</a:t>
            </a:r>
            <a:r>
              <a:rPr lang="en-US" b="1" dirty="0" err="1" smtClean="0"/>
              <a:t>HI</a:t>
            </a:r>
            <a:r>
              <a:rPr lang="en-US" dirty="0" err="1" smtClean="0"/>
              <a:t>gh</a:t>
            </a:r>
            <a:r>
              <a:rPr lang="en-US" dirty="0" smtClean="0"/>
              <a:t> </a:t>
            </a:r>
            <a:r>
              <a:rPr lang="en-US" b="1" dirty="0" smtClean="0"/>
              <a:t>P</a:t>
            </a:r>
            <a:r>
              <a:rPr lang="en-US" dirty="0" smtClean="0"/>
              <a:t>ressure </a:t>
            </a:r>
            <a:r>
              <a:rPr lang="en-US" b="1" dirty="0" err="1" smtClean="0"/>
              <a:t>PO</a:t>
            </a:r>
            <a:r>
              <a:rPr lang="en-US" dirty="0" err="1" smtClean="0"/>
              <a:t>int</a:t>
            </a:r>
            <a:r>
              <a:rPr lang="en-US" dirty="0" smtClean="0"/>
              <a:t>-like gas target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" b="-433"/>
          <a:stretch/>
        </p:blipFill>
        <p:spPr>
          <a:xfrm>
            <a:off x="2971800" y="3738347"/>
            <a:ext cx="4181362" cy="312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71600"/>
            <a:ext cx="2843100" cy="37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38100"/>
            <a:ext cx="9144000" cy="76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4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-3326"/>
            <a:ext cx="9144000" cy="68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800" b="1" baseline="30000" dirty="0" smtClean="0">
                <a:solidFill>
                  <a:srgbClr val="008000"/>
                </a:solidFill>
                <a:cs typeface="Arial" pitchFamily="34" charset="0"/>
              </a:rPr>
              <a:t>14</a:t>
            </a:r>
            <a:r>
              <a:rPr lang="it-IT" sz="2800" b="1" dirty="0" smtClean="0">
                <a:solidFill>
                  <a:srgbClr val="008000"/>
                </a:solidFill>
                <a:cs typeface="Arial" pitchFamily="34" charset="0"/>
              </a:rPr>
              <a:t>N(p,</a:t>
            </a:r>
            <a:r>
              <a:rPr lang="it-IT" sz="28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it-IT" sz="2800" b="1" dirty="0" smtClean="0">
                <a:solidFill>
                  <a:srgbClr val="008000"/>
                </a:solidFill>
                <a:cs typeface="Arial" pitchFamily="34" charset="0"/>
              </a:rPr>
              <a:t>)</a:t>
            </a:r>
            <a:r>
              <a:rPr lang="it-IT" sz="2800" b="1" baseline="30000" dirty="0" smtClean="0">
                <a:solidFill>
                  <a:srgbClr val="008000"/>
                </a:solidFill>
                <a:cs typeface="Arial" pitchFamily="34" charset="0"/>
              </a:rPr>
              <a:t>15</a:t>
            </a:r>
            <a:r>
              <a:rPr lang="it-IT" sz="2800" b="1" dirty="0" smtClean="0">
                <a:solidFill>
                  <a:srgbClr val="008000"/>
                </a:solidFill>
                <a:cs typeface="Arial" pitchFamily="34" charset="0"/>
              </a:rPr>
              <a:t>O: LUNA results</a:t>
            </a:r>
            <a:endParaRPr lang="it-IT" sz="2800" b="1" dirty="0">
              <a:solidFill>
                <a:srgbClr val="008000"/>
              </a:solidFill>
              <a:cs typeface="Arial" pitchFamily="34" charset="0"/>
            </a:endParaRPr>
          </a:p>
        </p:txBody>
      </p:sp>
      <p:grpSp>
        <p:nvGrpSpPr>
          <p:cNvPr id="13" name="Group 42"/>
          <p:cNvGrpSpPr>
            <a:grpSpLocks/>
          </p:cNvGrpSpPr>
          <p:nvPr/>
        </p:nvGrpSpPr>
        <p:grpSpPr bwMode="auto">
          <a:xfrm>
            <a:off x="381000" y="1143000"/>
            <a:ext cx="2470999" cy="3018412"/>
            <a:chOff x="3662" y="40"/>
            <a:chExt cx="1985" cy="2256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5155" y="1933"/>
              <a:ext cx="116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endParaRPr lang="it-IT" sz="1400" baseline="30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</p:txBody>
        </p:sp>
        <p:grpSp>
          <p:nvGrpSpPr>
            <p:cNvPr id="18" name="Group 9"/>
            <p:cNvGrpSpPr>
              <a:grpSpLocks/>
            </p:cNvGrpSpPr>
            <p:nvPr/>
          </p:nvGrpSpPr>
          <p:grpSpPr bwMode="auto">
            <a:xfrm>
              <a:off x="4655" y="1488"/>
              <a:ext cx="80" cy="71"/>
              <a:chOff x="720" y="3264"/>
              <a:chExt cx="192" cy="144"/>
            </a:xfrm>
          </p:grpSpPr>
          <p:sp>
            <p:nvSpPr>
              <p:cNvPr id="47" name="Line 10"/>
              <p:cNvSpPr>
                <a:spLocks noChangeShapeType="1"/>
              </p:cNvSpPr>
              <p:nvPr/>
            </p:nvSpPr>
            <p:spPr bwMode="auto">
              <a:xfrm>
                <a:off x="720" y="3264"/>
                <a:ext cx="192" cy="9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8" name="Line 11"/>
              <p:cNvSpPr>
                <a:spLocks noChangeShapeType="1"/>
              </p:cNvSpPr>
              <p:nvPr/>
            </p:nvSpPr>
            <p:spPr bwMode="auto">
              <a:xfrm>
                <a:off x="720" y="3312"/>
                <a:ext cx="192" cy="9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9" name="Group 12"/>
            <p:cNvGrpSpPr>
              <a:grpSpLocks/>
            </p:cNvGrpSpPr>
            <p:nvPr/>
          </p:nvGrpSpPr>
          <p:grpSpPr bwMode="auto">
            <a:xfrm>
              <a:off x="5567" y="1488"/>
              <a:ext cx="80" cy="71"/>
              <a:chOff x="720" y="3264"/>
              <a:chExt cx="192" cy="144"/>
            </a:xfrm>
          </p:grpSpPr>
          <p:sp>
            <p:nvSpPr>
              <p:cNvPr id="45" name="Line 13"/>
              <p:cNvSpPr>
                <a:spLocks noChangeShapeType="1"/>
              </p:cNvSpPr>
              <p:nvPr/>
            </p:nvSpPr>
            <p:spPr bwMode="auto">
              <a:xfrm>
                <a:off x="720" y="3264"/>
                <a:ext cx="192" cy="9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Line 14"/>
              <p:cNvSpPr>
                <a:spLocks noChangeShapeType="1"/>
              </p:cNvSpPr>
              <p:nvPr/>
            </p:nvSpPr>
            <p:spPr bwMode="auto">
              <a:xfrm>
                <a:off x="720" y="3312"/>
                <a:ext cx="192" cy="9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>
              <a:off x="4699" y="211"/>
              <a:ext cx="0" cy="182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5611" y="211"/>
              <a:ext cx="0" cy="182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rot="5400000">
              <a:off x="5155" y="1585"/>
              <a:ext cx="0" cy="9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4703" y="40"/>
              <a:ext cx="5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400">
                  <a:latin typeface="Times New Roman" pitchFamily="18" charset="0"/>
                </a:rPr>
                <a:t>E</a:t>
              </a:r>
              <a:r>
                <a:rPr lang="it-IT" sz="1400" baseline="-25000">
                  <a:latin typeface="Times New Roman" pitchFamily="18" charset="0"/>
                </a:rPr>
                <a:t>x</a:t>
              </a:r>
              <a:r>
                <a:rPr lang="it-IT" sz="1400">
                  <a:latin typeface="Times New Roman" pitchFamily="18" charset="0"/>
                </a:rPr>
                <a:t> (keV)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4697" y="991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4699" y="618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>
              <a:off x="4699" y="805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4698" y="451"/>
              <a:ext cx="3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000" dirty="0">
                  <a:latin typeface="Times New Roman" pitchFamily="18" charset="0"/>
                </a:rPr>
                <a:t> </a:t>
              </a:r>
              <a:r>
                <a:rPr lang="it-IT" sz="1400" dirty="0">
                  <a:latin typeface="Times New Roman" pitchFamily="18" charset="0"/>
                </a:rPr>
                <a:t>6791</a:t>
              </a:r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4698" y="643"/>
              <a:ext cx="3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000" dirty="0">
                  <a:latin typeface="Times New Roman" pitchFamily="18" charset="0"/>
                </a:rPr>
                <a:t> </a:t>
              </a:r>
              <a:r>
                <a:rPr lang="it-IT" sz="1400" dirty="0">
                  <a:latin typeface="Times New Roman" pitchFamily="18" charset="0"/>
                </a:rPr>
                <a:t>6172</a:t>
              </a: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4711" y="842"/>
              <a:ext cx="3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000">
                  <a:latin typeface="Times New Roman" pitchFamily="18" charset="0"/>
                </a:rPr>
                <a:t> </a:t>
              </a:r>
              <a:r>
                <a:rPr lang="it-IT" sz="1400">
                  <a:latin typeface="Times New Roman" pitchFamily="18" charset="0"/>
                </a:rPr>
                <a:t>5180</a:t>
              </a:r>
            </a:p>
          </p:txBody>
        </p:sp>
        <p:sp>
          <p:nvSpPr>
            <p:cNvPr id="30" name="Text Box 25"/>
            <p:cNvSpPr txBox="1">
              <a:spLocks noChangeArrowheads="1"/>
            </p:cNvSpPr>
            <p:nvPr/>
          </p:nvSpPr>
          <p:spPr bwMode="auto">
            <a:xfrm>
              <a:off x="4779" y="1918"/>
              <a:ext cx="15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00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31" name="Text Box 26"/>
            <p:cNvSpPr txBox="1">
              <a:spLocks noChangeArrowheads="1"/>
            </p:cNvSpPr>
            <p:nvPr/>
          </p:nvSpPr>
          <p:spPr bwMode="auto">
            <a:xfrm>
              <a:off x="4079" y="40"/>
              <a:ext cx="5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400">
                  <a:latin typeface="Times New Roman" pitchFamily="18" charset="0"/>
                </a:rPr>
                <a:t>E</a:t>
              </a:r>
              <a:r>
                <a:rPr lang="it-IT" sz="1400" baseline="-25000">
                  <a:latin typeface="Times New Roman" pitchFamily="18" charset="0"/>
                </a:rPr>
                <a:t>CM</a:t>
              </a:r>
              <a:r>
                <a:rPr lang="it-IT" sz="1400">
                  <a:latin typeface="Times New Roman" pitchFamily="18" charset="0"/>
                </a:rPr>
                <a:t> (keV)</a:t>
              </a:r>
            </a:p>
          </p:txBody>
        </p:sp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3763" y="520"/>
              <a:ext cx="72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Q = 7297</a:t>
              </a:r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>
              <a:off x="4031" y="480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Text Box 29"/>
            <p:cNvSpPr txBox="1">
              <a:spLocks noChangeArrowheads="1"/>
            </p:cNvSpPr>
            <p:nvPr/>
          </p:nvSpPr>
          <p:spPr bwMode="auto">
            <a:xfrm>
              <a:off x="3662" y="230"/>
              <a:ext cx="54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baseline="30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14</a:t>
              </a:r>
              <a:r>
                <a:rPr lang="it-IT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N + p</a:t>
              </a:r>
            </a:p>
          </p:txBody>
        </p:sp>
        <p:sp>
          <p:nvSpPr>
            <p:cNvPr id="35" name="Line 30"/>
            <p:cNvSpPr>
              <a:spLocks noChangeShapeType="1"/>
            </p:cNvSpPr>
            <p:nvPr/>
          </p:nvSpPr>
          <p:spPr bwMode="auto">
            <a:xfrm>
              <a:off x="5087" y="384"/>
              <a:ext cx="0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Line 31"/>
            <p:cNvSpPr>
              <a:spLocks noChangeShapeType="1"/>
            </p:cNvSpPr>
            <p:nvPr/>
          </p:nvSpPr>
          <p:spPr bwMode="auto">
            <a:xfrm>
              <a:off x="4703" y="384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>
              <a:off x="5183" y="3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>
              <a:off x="5183" y="624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Line 34"/>
            <p:cNvSpPr>
              <a:spLocks noChangeShapeType="1"/>
            </p:cNvSpPr>
            <p:nvPr/>
          </p:nvSpPr>
          <p:spPr bwMode="auto">
            <a:xfrm>
              <a:off x="5279" y="810"/>
              <a:ext cx="0" cy="1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40" name="Line 35"/>
            <p:cNvSpPr>
              <a:spLocks noChangeShapeType="1"/>
            </p:cNvSpPr>
            <p:nvPr/>
          </p:nvSpPr>
          <p:spPr bwMode="auto">
            <a:xfrm flipH="1">
              <a:off x="5393" y="990"/>
              <a:ext cx="0" cy="10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>
              <a:off x="4927" y="2008"/>
              <a:ext cx="3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400" baseline="30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15</a:t>
              </a:r>
              <a:r>
                <a:rPr lang="it-IT" sz="24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>
              <a:off x="5279" y="383"/>
              <a:ext cx="0" cy="3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>
              <a:off x="5396" y="383"/>
              <a:ext cx="0" cy="5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44" name="Text Box 40"/>
            <p:cNvSpPr txBox="1">
              <a:spLocks noChangeArrowheads="1"/>
            </p:cNvSpPr>
            <p:nvPr/>
          </p:nvSpPr>
          <p:spPr bwMode="auto">
            <a:xfrm>
              <a:off x="4728" y="205"/>
              <a:ext cx="3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400">
                  <a:latin typeface="Times New Roman" pitchFamily="18" charset="0"/>
                </a:rPr>
                <a:t>7540</a:t>
              </a:r>
            </a:p>
          </p:txBody>
        </p:sp>
      </p:grpSp>
      <p:pic>
        <p:nvPicPr>
          <p:cNvPr id="5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895" cy="1033200"/>
          </a:xfrm>
          <a:prstGeom prst="rect">
            <a:avLst/>
          </a:prstGeom>
        </p:spPr>
      </p:pic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762000" y="533400"/>
            <a:ext cx="8382000" cy="45719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 flipV="1">
            <a:off x="762000" y="25400"/>
            <a:ext cx="8382000" cy="45719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bor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544" y="1752600"/>
            <a:ext cx="592620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7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8788" y="1295400"/>
            <a:ext cx="4259812" cy="376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59024" y="5257800"/>
            <a:ext cx="87849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srgbClr val="000000"/>
                </a:solidFill>
              </a:rPr>
              <a:t>The age of the oldest Globular Clusters should be </a:t>
            </a:r>
            <a:r>
              <a:rPr lang="en-US" u="sng" dirty="0" smtClean="0">
                <a:solidFill>
                  <a:srgbClr val="000000"/>
                </a:solidFill>
              </a:rPr>
              <a:t>increased </a:t>
            </a:r>
            <a:r>
              <a:rPr lang="en-US" u="sng" dirty="0">
                <a:solidFill>
                  <a:srgbClr val="000000"/>
                </a:solidFill>
              </a:rPr>
              <a:t>by about 0.7-1 </a:t>
            </a:r>
            <a:r>
              <a:rPr lang="en-US" u="sng" dirty="0" err="1" smtClean="0">
                <a:solidFill>
                  <a:srgbClr val="000000"/>
                </a:solidFill>
              </a:rPr>
              <a:t>Gyr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</a:p>
          <a:p>
            <a:pPr algn="just">
              <a:defRPr/>
            </a:pPr>
            <a:r>
              <a:rPr lang="it-IT" dirty="0" smtClean="0">
                <a:solidFill>
                  <a:srgbClr val="000000"/>
                </a:solidFill>
              </a:rPr>
              <a:t>The lower limit to the Age of the Universe is </a:t>
            </a:r>
            <a:r>
              <a:rPr lang="it-IT" u="sng" dirty="0" smtClean="0">
                <a:solidFill>
                  <a:srgbClr val="000000"/>
                </a:solidFill>
              </a:rPr>
              <a:t>14 </a:t>
            </a:r>
            <a:r>
              <a:rPr lang="en-US" u="sng" dirty="0" smtClean="0">
                <a:solidFill>
                  <a:srgbClr val="000000"/>
                </a:solidFill>
              </a:rPr>
              <a:t>± 1 </a:t>
            </a:r>
            <a:r>
              <a:rPr lang="it-IT" u="sng" dirty="0" smtClean="0">
                <a:solidFill>
                  <a:srgbClr val="000000"/>
                </a:solidFill>
              </a:rPr>
              <a:t>Gyr</a:t>
            </a:r>
            <a:r>
              <a:rPr lang="it-IT" dirty="0" smtClean="0">
                <a:solidFill>
                  <a:srgbClr val="000000"/>
                </a:solidFill>
              </a:rPr>
              <a:t>.</a:t>
            </a:r>
            <a:endParaRPr lang="it-IT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it-IT" dirty="0" smtClean="0">
                <a:solidFill>
                  <a:srgbClr val="000000"/>
                </a:solidFill>
              </a:rPr>
              <a:t>In good agreement with the precise detrmination of WMAP.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0" y="-76201"/>
            <a:ext cx="914400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800" baseline="30000" dirty="0" smtClean="0">
                <a:solidFill>
                  <a:srgbClr val="008000"/>
                </a:solidFill>
                <a:cs typeface="Arial" pitchFamily="34" charset="0"/>
              </a:rPr>
              <a:t>14</a:t>
            </a:r>
            <a:r>
              <a:rPr lang="it-IT" sz="2800" dirty="0" smtClean="0">
                <a:solidFill>
                  <a:srgbClr val="008000"/>
                </a:solidFill>
                <a:cs typeface="Arial" pitchFamily="34" charset="0"/>
              </a:rPr>
              <a:t>N(p,g)</a:t>
            </a:r>
            <a:r>
              <a:rPr lang="it-IT" sz="2800" baseline="30000" dirty="0" smtClean="0">
                <a:solidFill>
                  <a:srgbClr val="008000"/>
                </a:solidFill>
                <a:cs typeface="Arial" pitchFamily="34" charset="0"/>
              </a:rPr>
              <a:t>15</a:t>
            </a:r>
            <a:r>
              <a:rPr lang="it-IT" sz="2800" dirty="0" smtClean="0">
                <a:solidFill>
                  <a:srgbClr val="008000"/>
                </a:solidFill>
                <a:cs typeface="Arial" pitchFamily="34" charset="0"/>
              </a:rPr>
              <a:t>O</a:t>
            </a:r>
            <a:r>
              <a:rPr lang="it-IT" sz="2800" dirty="0">
                <a:solidFill>
                  <a:srgbClr val="008000"/>
                </a:solidFill>
                <a:cs typeface="Arial" pitchFamily="34" charset="0"/>
              </a:rPr>
              <a:t>: </a:t>
            </a:r>
            <a:r>
              <a:rPr lang="it-IT" sz="2800" dirty="0" smtClean="0">
                <a:solidFill>
                  <a:srgbClr val="008000"/>
                </a:solidFill>
                <a:cs typeface="Arial" pitchFamily="34" charset="0"/>
              </a:rPr>
              <a:t>Age of GC</a:t>
            </a:r>
            <a:endParaRPr lang="it-IT" sz="2800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V="1">
            <a:off x="0" y="563880"/>
            <a:ext cx="9144000" cy="45719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 flipV="1">
            <a:off x="0" y="30481"/>
            <a:ext cx="9144000" cy="45719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6" descr="s-factor-t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4845060" cy="360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930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5635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origin of the chemical elements</a:t>
            </a:r>
            <a:endParaRPr lang="en-US" sz="280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533400"/>
            <a:ext cx="9155113" cy="6508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76200"/>
            <a:ext cx="9155113" cy="6508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1000" y="1981200"/>
            <a:ext cx="3200400" cy="182880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INTERSTELLAR GAS AND DUST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010400" y="2133600"/>
            <a:ext cx="1371600" cy="1219200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55942" y="2514600"/>
            <a:ext cx="821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STAR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Circular Arrow 15"/>
          <p:cNvSpPr/>
          <p:nvPr/>
        </p:nvSpPr>
        <p:spPr>
          <a:xfrm>
            <a:off x="2971800" y="914400"/>
            <a:ext cx="4495800" cy="2362200"/>
          </a:xfrm>
          <a:prstGeom prst="circularArrow">
            <a:avLst>
              <a:gd name="adj1" fmla="val 12500"/>
              <a:gd name="adj2" fmla="val 816060"/>
              <a:gd name="adj3" fmla="val 20457681"/>
              <a:gd name="adj4" fmla="val 10800000"/>
              <a:gd name="adj5" fmla="val 12500"/>
            </a:avLst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Circular Arrow 16"/>
          <p:cNvSpPr/>
          <p:nvPr/>
        </p:nvSpPr>
        <p:spPr>
          <a:xfrm rot="10800000">
            <a:off x="3352800" y="2362200"/>
            <a:ext cx="3886200" cy="2514600"/>
          </a:xfrm>
          <a:prstGeom prst="circularArrow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1000" y="3657600"/>
            <a:ext cx="225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EJECTION, EXPLOSION</a:t>
            </a:r>
            <a:endParaRPr lang="en-US" dirty="0"/>
          </a:p>
        </p:txBody>
      </p:sp>
      <p:sp>
        <p:nvSpPr>
          <p:cNvPr id="20" name="Left Brace 19"/>
          <p:cNvSpPr/>
          <p:nvPr/>
        </p:nvSpPr>
        <p:spPr>
          <a:xfrm rot="16200000">
            <a:off x="1481682" y="3014118"/>
            <a:ext cx="961184" cy="2248148"/>
          </a:xfrm>
          <a:prstGeom prst="leftBrace">
            <a:avLst>
              <a:gd name="adj1" fmla="val 8333"/>
              <a:gd name="adj2" fmla="val 47731"/>
            </a:avLst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/>
          <p:cNvSpPr/>
          <p:nvPr/>
        </p:nvSpPr>
        <p:spPr>
          <a:xfrm rot="16200000">
            <a:off x="7569411" y="2998997"/>
            <a:ext cx="861592" cy="1827213"/>
          </a:xfrm>
          <a:prstGeom prst="leftBrace">
            <a:avLst>
              <a:gd name="adj1" fmla="val 8333"/>
              <a:gd name="adj2" fmla="val 47731"/>
            </a:avLst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14400" y="4572000"/>
            <a:ext cx="792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         MIXING                                                                                          NUCLEAR REACTION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ABUNDANCE OF ELEMENTS                                                           ENERGY GENERATION,   						  ELEMENT SYNTHESIS </a:t>
            </a:r>
          </a:p>
          <a:p>
            <a:endParaRPr lang="en-US" dirty="0" smtClean="0"/>
          </a:p>
          <a:p>
            <a:r>
              <a:rPr lang="en-US" dirty="0" smtClean="0"/>
              <a:t>Milk Way age -&gt;15 billion years   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752600" y="4876800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696200" y="4876800"/>
            <a:ext cx="0" cy="533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724400" y="1676400"/>
            <a:ext cx="1725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CONDENSATION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38100"/>
            <a:ext cx="8305800" cy="4953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omic Sans MS" pitchFamily="66" charset="0"/>
                <a:cs typeface="Calibri" pitchFamily="34" charset="0"/>
              </a:rPr>
              <a:t>Nucleosynthesis in He burning</a:t>
            </a:r>
            <a:endParaRPr lang="en-US" sz="2800" dirty="0">
              <a:solidFill>
                <a:srgbClr val="000000"/>
              </a:solidFill>
              <a:latin typeface="Comic Sans MS" pitchFamily="66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953000"/>
            <a:ext cx="8562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cs typeface="Calibri" pitchFamily="34" charset="0"/>
              </a:rPr>
              <a:t>The reactions determines the </a:t>
            </a:r>
            <a:r>
              <a:rPr lang="en-US" sz="2000" baseline="30000" dirty="0" smtClean="0">
                <a:cs typeface="Calibri" pitchFamily="34" charset="0"/>
              </a:rPr>
              <a:t>12</a:t>
            </a:r>
            <a:r>
              <a:rPr lang="en-US" sz="2000" dirty="0" smtClean="0">
                <a:cs typeface="Calibri" pitchFamily="34" charset="0"/>
              </a:rPr>
              <a:t>C/</a:t>
            </a:r>
            <a:r>
              <a:rPr lang="en-US" sz="2000" baseline="30000" dirty="0" smtClean="0">
                <a:cs typeface="Calibri" pitchFamily="34" charset="0"/>
              </a:rPr>
              <a:t>16</a:t>
            </a:r>
            <a:r>
              <a:rPr lang="en-US" sz="2000" dirty="0" smtClean="0">
                <a:cs typeface="Calibri" pitchFamily="34" charset="0"/>
              </a:rPr>
              <a:t>O ratio in our universe! It also defines the late stellar evolution of massive stars, determines white dwarf matter, the ignition of supernovae type </a:t>
            </a:r>
            <a:r>
              <a:rPr lang="en-US" sz="2000" dirty="0" err="1" smtClean="0">
                <a:cs typeface="Calibri" pitchFamily="34" charset="0"/>
              </a:rPr>
              <a:t>Ia</a:t>
            </a:r>
            <a:r>
              <a:rPr lang="en-US" sz="2000" dirty="0" smtClean="0">
                <a:cs typeface="Calibri" pitchFamily="34" charset="0"/>
              </a:rPr>
              <a:t>, the standard candle for  cosmological predictions.</a:t>
            </a:r>
            <a:endParaRPr lang="en-US" sz="2000" dirty="0">
              <a:cs typeface="Calibri" pitchFamily="34" charset="0"/>
            </a:endParaRPr>
          </a:p>
        </p:txBody>
      </p:sp>
      <p:pic>
        <p:nvPicPr>
          <p:cNvPr id="27" name="Picture 4" descr="mass13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95399"/>
            <a:ext cx="3381326" cy="318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r="3602"/>
          <a:stretch/>
        </p:blipFill>
        <p:spPr>
          <a:xfrm>
            <a:off x="4833640" y="1219200"/>
            <a:ext cx="4222811" cy="32908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200" y="1332836"/>
            <a:ext cx="4728765" cy="3239163"/>
            <a:chOff x="643466" y="838200"/>
            <a:chExt cx="4690534" cy="2986607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643466" y="838200"/>
              <a:ext cx="4690534" cy="28988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Comic Sans MS" pitchFamily="66" charset="0"/>
              </a:endParaRPr>
            </a:p>
          </p:txBody>
        </p:sp>
        <p:pic>
          <p:nvPicPr>
            <p:cNvPr id="15" name="Picture 4" descr="FG21_0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" t="4500" r="10001" b="3500"/>
            <a:stretch>
              <a:fillRect/>
            </a:stretch>
          </p:blipFill>
          <p:spPr bwMode="auto">
            <a:xfrm>
              <a:off x="701374" y="843340"/>
              <a:ext cx="3069115" cy="2179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5" descr="FG21_0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39" t="4500" r="10120" b="11501"/>
            <a:stretch>
              <a:fillRect/>
            </a:stretch>
          </p:blipFill>
          <p:spPr bwMode="auto">
            <a:xfrm>
              <a:off x="3307226" y="1666075"/>
              <a:ext cx="2019535" cy="215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6" descr="FG21_0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" t="62900" r="60765" b="3500"/>
            <a:stretch>
              <a:fillRect/>
            </a:stretch>
          </p:blipFill>
          <p:spPr bwMode="auto">
            <a:xfrm>
              <a:off x="2264885" y="2935254"/>
              <a:ext cx="1219684" cy="796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3557830" y="3414893"/>
              <a:ext cx="861770" cy="199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3269298" y="3262738"/>
              <a:ext cx="1002197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Oxygen-16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3352800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sym typeface="Symbol"/>
              </a:rPr>
              <a:t>,)</a:t>
            </a:r>
            <a:r>
              <a:rPr lang="en-US" sz="2000" baseline="30000" dirty="0" smtClean="0">
                <a:sym typeface="Symbol"/>
              </a:rPr>
              <a:t>16</a:t>
            </a:r>
            <a:r>
              <a:rPr lang="en-US" sz="2000" dirty="0" smtClean="0">
                <a:sym typeface="Symbol"/>
              </a:rPr>
              <a:t>O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3429000" y="3276600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 smtClean="0"/>
              <a:t>16</a:t>
            </a:r>
            <a:r>
              <a:rPr lang="en-US" sz="2000" dirty="0"/>
              <a:t>O</a:t>
            </a:r>
            <a:r>
              <a:rPr lang="en-US" sz="2000" dirty="0" smtClean="0"/>
              <a:t>(</a:t>
            </a:r>
            <a:r>
              <a:rPr lang="en-US" sz="2000" dirty="0" smtClean="0">
                <a:sym typeface="Symbol"/>
              </a:rPr>
              <a:t>,)</a:t>
            </a:r>
            <a:r>
              <a:rPr lang="en-US" sz="2000" baseline="30000" dirty="0" smtClean="0">
                <a:sym typeface="Symbol"/>
              </a:rPr>
              <a:t>20</a:t>
            </a:r>
            <a:r>
              <a:rPr lang="en-US" sz="2000" dirty="0" smtClean="0">
                <a:sym typeface="Symbol"/>
              </a:rPr>
              <a:t>Ne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914400" y="1581090"/>
            <a:ext cx="1487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 smtClean="0"/>
              <a:t>4</a:t>
            </a:r>
            <a:r>
              <a:rPr lang="en-US" sz="2000" dirty="0" smtClean="0"/>
              <a:t>He(2</a:t>
            </a:r>
            <a:r>
              <a:rPr lang="en-US" sz="2000" dirty="0" smtClean="0">
                <a:sym typeface="Symbol"/>
              </a:rPr>
              <a:t>,)</a:t>
            </a:r>
            <a:r>
              <a:rPr lang="en-US" sz="2000" baseline="30000" dirty="0" smtClean="0">
                <a:sym typeface="Symbol"/>
              </a:rPr>
              <a:t>12</a:t>
            </a:r>
            <a:r>
              <a:rPr lang="en-US" sz="2000" dirty="0" smtClean="0">
                <a:sym typeface="Symbol"/>
              </a:rPr>
              <a:t>C</a:t>
            </a:r>
            <a:endParaRPr lang="en-US" sz="2000" dirty="0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 flipV="1">
            <a:off x="25400" y="76200"/>
            <a:ext cx="9144000" cy="4571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 flipV="1">
            <a:off x="0" y="609600"/>
            <a:ext cx="9144000" cy="4571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5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"/>
            <a:ext cx="8534400" cy="685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+mn-lt"/>
              </a:rPr>
              <a:t>Network for stellar Helium burning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818942" y="6248400"/>
            <a:ext cx="4191000" cy="341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862124"/>
              </p:ext>
            </p:extLst>
          </p:nvPr>
        </p:nvGraphicFramePr>
        <p:xfrm>
          <a:off x="152400" y="1295400"/>
          <a:ext cx="8915400" cy="483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4" name="Equation" r:id="rId3" imgW="4216320" imgH="2286000" progId="Equation.3">
                  <p:embed/>
                </p:oleObj>
              </mc:Choice>
              <mc:Fallback>
                <p:oleObj name="Equation" r:id="rId3" imgW="4216320" imgH="2286000" progId="Equation.3">
                  <p:embed/>
                  <p:pic>
                    <p:nvPicPr>
                      <p:cNvPr id="14235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95400"/>
                        <a:ext cx="8915400" cy="4832350"/>
                      </a:xfrm>
                      <a:prstGeom prst="rect">
                        <a:avLst/>
                      </a:prstGeom>
                      <a:noFill/>
                      <a:ln w="57150" cmpd="thickThin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 flipV="1">
            <a:off x="25400" y="76200"/>
            <a:ext cx="9144000" cy="4571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0" y="685800"/>
            <a:ext cx="9144000" cy="4571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8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5400"/>
            <a:ext cx="7772400" cy="660400"/>
          </a:xfrm>
        </p:spPr>
        <p:txBody>
          <a:bodyPr>
            <a:normAutofit/>
          </a:bodyPr>
          <a:lstStyle/>
          <a:p>
            <a:r>
              <a:rPr lang="en-US" sz="2800" baseline="30000" dirty="0">
                <a:solidFill>
                  <a:srgbClr val="0000FF"/>
                </a:solidFill>
                <a:latin typeface="+mn-lt"/>
              </a:rPr>
              <a:t>12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C(</a:t>
            </a:r>
            <a:r>
              <a:rPr lang="en-US" sz="28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2800" dirty="0" smtClean="0">
                <a:solidFill>
                  <a:srgbClr val="0000FF"/>
                </a:solidFill>
                <a:latin typeface="+mn-lt"/>
              </a:rPr>
              <a:t>,</a:t>
            </a:r>
            <a:r>
              <a:rPr lang="en-US" sz="2800" dirty="0" smtClean="0">
                <a:solidFill>
                  <a:srgbClr val="0000FF"/>
                </a:solidFill>
                <a:latin typeface="+mn-lt"/>
                <a:sym typeface="Symbol"/>
              </a:rPr>
              <a:t></a:t>
            </a:r>
            <a:r>
              <a:rPr lang="en-US" sz="2800" dirty="0" smtClean="0">
                <a:solidFill>
                  <a:srgbClr val="0000FF"/>
                </a:solidFill>
                <a:latin typeface="+mn-lt"/>
              </a:rPr>
              <a:t>)</a:t>
            </a:r>
            <a:r>
              <a:rPr lang="en-US" sz="2800" baseline="30000" dirty="0">
                <a:solidFill>
                  <a:srgbClr val="0000FF"/>
                </a:solidFill>
                <a:latin typeface="+mn-lt"/>
              </a:rPr>
              <a:t>16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O, the Holy </a:t>
            </a:r>
            <a:r>
              <a:rPr lang="en-US" sz="2800" dirty="0" smtClean="0">
                <a:solidFill>
                  <a:srgbClr val="0000FF"/>
                </a:solidFill>
                <a:latin typeface="+mn-lt"/>
              </a:rPr>
              <a:t>Grail of Nuclear Astrophysics</a:t>
            </a:r>
            <a:endParaRPr lang="en-US" sz="2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895600" y="2819400"/>
            <a:ext cx="4572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810000" y="4191000"/>
            <a:ext cx="48752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/>
              <a:t>Level and </a:t>
            </a:r>
            <a:r>
              <a:rPr lang="en-US" sz="2000" dirty="0" smtClean="0"/>
              <a:t>interference components </a:t>
            </a:r>
          </a:p>
          <a:p>
            <a:pPr eaLnBrk="0" hangingPunct="0"/>
            <a:r>
              <a:rPr lang="en-US" sz="2000" dirty="0" smtClean="0"/>
              <a:t>from various transitions are reflected in the</a:t>
            </a:r>
          </a:p>
          <a:p>
            <a:pPr eaLnBrk="0" hangingPunct="0"/>
            <a:r>
              <a:rPr lang="en-US" sz="2000" dirty="0" smtClean="0"/>
              <a:t> total cross section (S-factor)</a:t>
            </a:r>
            <a:r>
              <a:rPr lang="en-US" sz="2000" dirty="0"/>
              <a:t> </a:t>
            </a:r>
            <a:r>
              <a:rPr lang="en-US" sz="2000" dirty="0" smtClean="0"/>
              <a:t>structure!</a:t>
            </a:r>
            <a:endParaRPr lang="en-US" sz="2000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733800" y="5562600"/>
            <a:ext cx="487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/>
              <a:t>Uncertainty in low energy </a:t>
            </a:r>
            <a:r>
              <a:rPr lang="en-US" sz="2000" dirty="0" smtClean="0"/>
              <a:t>extrapolation is helped by a multichannel analysis of reaction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sym typeface="Symbol"/>
              </a:rPr>
              <a:t>,) and scattering </a:t>
            </a:r>
            <a:r>
              <a:rPr lang="en-US" sz="2000" baseline="30000" dirty="0" smtClean="0">
                <a:sym typeface="Symbol"/>
              </a:rPr>
              <a:t>12</a:t>
            </a:r>
            <a:r>
              <a:rPr lang="en-US" sz="2000" dirty="0" smtClean="0">
                <a:sym typeface="Symbol"/>
              </a:rPr>
              <a:t>C(,)</a:t>
            </a:r>
            <a:endParaRPr lang="en-US" sz="2000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 flipV="1">
            <a:off x="0" y="609600"/>
            <a:ext cx="9144000" cy="4571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 flipV="1">
            <a:off x="0" y="76200"/>
            <a:ext cx="9144000" cy="4571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3710145" cy="54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0" y="990600"/>
            <a:ext cx="5074701" cy="3293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Nuclear mechanism that gave a consistent rate</a:t>
            </a:r>
          </a:p>
          <a:p>
            <a:r>
              <a:rPr lang="en-US" sz="2000" dirty="0" smtClean="0"/>
              <a:t> with the known carbon-</a:t>
            </a:r>
            <a:r>
              <a:rPr lang="en-US" sz="2000" dirty="0" err="1" smtClean="0"/>
              <a:t>oxgen</a:t>
            </a:r>
            <a:r>
              <a:rPr lang="en-US" sz="2000" dirty="0" smtClean="0"/>
              <a:t> ratio: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Nonresonant</a:t>
            </a:r>
            <a:r>
              <a:rPr lang="en-US" sz="2000" dirty="0" smtClean="0"/>
              <a:t> direct-capture process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N</a:t>
            </a:r>
            <a:r>
              <a:rPr lang="en-US" sz="2000" dirty="0" err="1" smtClean="0"/>
              <a:t>onresonant</a:t>
            </a:r>
            <a:r>
              <a:rPr lang="en-US" sz="2000" dirty="0" smtClean="0"/>
              <a:t> type of capture into tails of </a:t>
            </a:r>
          </a:p>
          <a:p>
            <a:r>
              <a:rPr lang="en-US" sz="2000" dirty="0" smtClean="0"/>
              <a:t>     nearby resonances.</a:t>
            </a:r>
            <a:endParaRPr lang="en-US" sz="2000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Task: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which waves, s, p or d?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which </a:t>
            </a:r>
            <a:r>
              <a:rPr lang="en-US" dirty="0" err="1" smtClean="0">
                <a:solidFill>
                  <a:srgbClr val="FF0000"/>
                </a:solidFill>
              </a:rPr>
              <a:t>J</a:t>
            </a:r>
            <a:r>
              <a:rPr lang="en-US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? </a:t>
            </a:r>
          </a:p>
          <a:p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hich transition?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172200"/>
            <a:ext cx="3200400" cy="20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4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81000"/>
            <a:ext cx="8685213" cy="6771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Available textbooks</a:t>
            </a:r>
            <a:endParaRPr lang="en-US" sz="2000" b="1" dirty="0"/>
          </a:p>
          <a:p>
            <a:endParaRPr lang="en-US" dirty="0" smtClean="0"/>
          </a:p>
          <a:p>
            <a:r>
              <a:rPr lang="en-US" b="1" dirty="0"/>
              <a:t>Nuclear </a:t>
            </a:r>
            <a:r>
              <a:rPr lang="en-US" b="1" dirty="0" smtClean="0"/>
              <a:t>astrophysics</a:t>
            </a:r>
            <a:endParaRPr lang="en-US" dirty="0"/>
          </a:p>
          <a:p>
            <a:r>
              <a:rPr lang="en-US" dirty="0"/>
              <a:t>C. </a:t>
            </a:r>
            <a:r>
              <a:rPr lang="en-US" dirty="0" err="1"/>
              <a:t>Iliadis</a:t>
            </a:r>
            <a:r>
              <a:rPr lang="en-US" dirty="0"/>
              <a:t>, Introduction to Nuclear Astrophysics</a:t>
            </a:r>
            <a:r>
              <a:rPr lang="en-US" dirty="0" smtClean="0"/>
              <a:t>,</a:t>
            </a:r>
          </a:p>
          <a:p>
            <a:endParaRPr lang="en-US" dirty="0" smtClean="0"/>
          </a:p>
          <a:p>
            <a:r>
              <a:rPr lang="en-US" dirty="0"/>
              <a:t>C.E. Rolfs and </a:t>
            </a:r>
            <a:r>
              <a:rPr lang="en-US" dirty="0" err="1" smtClean="0"/>
              <a:t>W.S.Rodney</a:t>
            </a:r>
            <a:r>
              <a:rPr lang="en-US" dirty="0" smtClean="0"/>
              <a:t>, Cauldrons in the Cosmos </a:t>
            </a:r>
          </a:p>
          <a:p>
            <a:endParaRPr lang="en-US" dirty="0"/>
          </a:p>
          <a:p>
            <a:r>
              <a:rPr lang="en-US" b="1" dirty="0" smtClean="0"/>
              <a:t>Particle , neutron and </a:t>
            </a:r>
            <a:r>
              <a:rPr lang="en-US" b="1" dirty="0" smtClean="0">
                <a:latin typeface="Symbol" charset="2"/>
                <a:cs typeface="Symbol" charset="2"/>
              </a:rPr>
              <a:t>g</a:t>
            </a:r>
            <a:r>
              <a:rPr lang="en-US" b="1" dirty="0" smtClean="0"/>
              <a:t>-Detector</a:t>
            </a:r>
          </a:p>
          <a:p>
            <a:endParaRPr lang="en-US" dirty="0"/>
          </a:p>
          <a:p>
            <a:r>
              <a:rPr lang="en-US" dirty="0" smtClean="0"/>
              <a:t>Radiation Detection and Measurement </a:t>
            </a:r>
          </a:p>
          <a:p>
            <a:r>
              <a:rPr lang="en-US" dirty="0" err="1" smtClean="0"/>
              <a:t>G.F.Knoll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Pratical</a:t>
            </a:r>
            <a:r>
              <a:rPr lang="en-US" dirty="0" smtClean="0"/>
              <a:t> Gamma-ray Spectrometry </a:t>
            </a:r>
          </a:p>
          <a:p>
            <a:r>
              <a:rPr lang="en-US" dirty="0" err="1" smtClean="0"/>
              <a:t>G.R.Glimore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Available Master Thesis and PhD thesis in Nuclear Astrophysics in different INFN laboratories and </a:t>
            </a:r>
            <a:r>
              <a:rPr lang="en-US" dirty="0" err="1" smtClean="0">
                <a:solidFill>
                  <a:srgbClr val="FF0000"/>
                </a:solidFill>
              </a:rPr>
              <a:t>univerisities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Alba.Formicola@lngs.infn.it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8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Box 2"/>
          <p:cNvSpPr txBox="1">
            <a:spLocks noChangeArrowheads="1"/>
          </p:cNvSpPr>
          <p:nvPr/>
        </p:nvSpPr>
        <p:spPr bwMode="auto">
          <a:xfrm>
            <a:off x="254863" y="152400"/>
            <a:ext cx="8565817" cy="341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ts val="1800"/>
              </a:spcAft>
              <a:buFont typeface="Wingdings" charset="0"/>
              <a:buNone/>
            </a:pPr>
            <a:r>
              <a:rPr lang="en-GB" sz="1600" dirty="0">
                <a:solidFill>
                  <a:srgbClr val="336699"/>
                </a:solidFill>
              </a:rPr>
              <a:t>         </a:t>
            </a:r>
            <a:r>
              <a:rPr lang="en-GB" sz="1600" dirty="0" smtClean="0">
                <a:solidFill>
                  <a:srgbClr val="336699"/>
                </a:solidFill>
              </a:rPr>
              <a:t>  </a:t>
            </a:r>
            <a:r>
              <a:rPr lang="en-GB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dirty="0">
                <a:solidFill>
                  <a:srgbClr val="000000"/>
                </a:solidFill>
                <a:latin typeface="+mn-lt"/>
              </a:rPr>
              <a:t>Experimental Nuclear Astrophysics: very lively research field</a:t>
            </a:r>
          </a:p>
          <a:p>
            <a:pPr eaLnBrk="1" hangingPunct="1">
              <a:lnSpc>
                <a:spcPct val="80000"/>
              </a:lnSpc>
              <a:spcAft>
                <a:spcPts val="1800"/>
              </a:spcAft>
              <a:buFont typeface="Wingdings" charset="0"/>
              <a:buNone/>
            </a:pPr>
            <a:endParaRPr lang="en-GB" sz="1600" dirty="0"/>
          </a:p>
          <a:p>
            <a:pPr eaLnBrk="1" hangingPunct="1">
              <a:lnSpc>
                <a:spcPct val="130000"/>
              </a:lnSpc>
              <a:spcAft>
                <a:spcPts val="1800"/>
              </a:spcAft>
              <a:buFont typeface="Wingdings" charset="0"/>
              <a:buNone/>
            </a:pPr>
            <a:r>
              <a:rPr lang="en-GB" sz="1800" dirty="0">
                <a:latin typeface="+mn-lt"/>
              </a:rPr>
              <a:t>stars are huge cauldrons where </a:t>
            </a:r>
            <a:r>
              <a:rPr lang="en-GB" sz="1800" dirty="0">
                <a:solidFill>
                  <a:srgbClr val="800000"/>
                </a:solidFill>
                <a:latin typeface="+mn-lt"/>
              </a:rPr>
              <a:t>elements are produced</a:t>
            </a:r>
            <a:r>
              <a:rPr lang="en-GB" sz="1800" dirty="0">
                <a:latin typeface="+mn-lt"/>
              </a:rPr>
              <a:t> and </a:t>
            </a:r>
            <a:r>
              <a:rPr lang="en-GB" sz="1800" dirty="0">
                <a:solidFill>
                  <a:srgbClr val="800000"/>
                </a:solidFill>
                <a:latin typeface="+mn-lt"/>
              </a:rPr>
              <a:t>energy is generated</a:t>
            </a:r>
          </a:p>
          <a:p>
            <a:pPr eaLnBrk="1" hangingPunct="1">
              <a:lnSpc>
                <a:spcPct val="80000"/>
              </a:lnSpc>
              <a:spcAft>
                <a:spcPts val="1800"/>
              </a:spcAft>
              <a:buFont typeface="Wingdings" charset="0"/>
              <a:buNone/>
            </a:pPr>
            <a:endParaRPr lang="en-GB" sz="1800" dirty="0">
              <a:latin typeface="+mn-lt"/>
            </a:endParaRPr>
          </a:p>
          <a:p>
            <a:pPr eaLnBrk="1" hangingPunct="1">
              <a:lnSpc>
                <a:spcPct val="80000"/>
              </a:lnSpc>
              <a:spcAft>
                <a:spcPts val="1800"/>
              </a:spcAft>
              <a:buFont typeface="Wingdings" charset="0"/>
              <a:buNone/>
            </a:pPr>
            <a:r>
              <a:rPr lang="en-GB" sz="1800" dirty="0">
                <a:latin typeface="+mn-lt"/>
              </a:rPr>
              <a:t>nuclear reactions take place under many different conditions</a:t>
            </a:r>
          </a:p>
          <a:p>
            <a:pPr eaLnBrk="1" hangingPunct="1">
              <a:lnSpc>
                <a:spcPct val="80000"/>
              </a:lnSpc>
              <a:spcAft>
                <a:spcPts val="1800"/>
              </a:spcAft>
              <a:buClr>
                <a:srgbClr val="336699"/>
              </a:buClr>
              <a:buFont typeface="Wingdings" charset="0"/>
              <a:buChar char="Ø"/>
            </a:pPr>
            <a:r>
              <a:rPr lang="en-GB" sz="1800" dirty="0">
                <a:solidFill>
                  <a:srgbClr val="336699"/>
                </a:solidFill>
                <a:latin typeface="+mn-lt"/>
              </a:rPr>
              <a:t> </a:t>
            </a:r>
            <a:r>
              <a:rPr lang="en-GB" sz="1800" u="sng" dirty="0">
                <a:solidFill>
                  <a:srgbClr val="336699"/>
                </a:solidFill>
                <a:latin typeface="+mn-lt"/>
              </a:rPr>
              <a:t>quiescent burning</a:t>
            </a:r>
            <a:r>
              <a:rPr lang="en-GB" sz="1800" dirty="0">
                <a:solidFill>
                  <a:srgbClr val="336699"/>
                </a:solidFill>
                <a:latin typeface="+mn-lt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governed mainly by reactions between </a:t>
            </a:r>
            <a:r>
              <a:rPr lang="en-GB" sz="1800" u="sng" dirty="0">
                <a:solidFill>
                  <a:srgbClr val="336699"/>
                </a:solidFill>
                <a:latin typeface="+mn-lt"/>
              </a:rPr>
              <a:t>stable nuclei</a:t>
            </a:r>
          </a:p>
          <a:p>
            <a:pPr eaLnBrk="1" hangingPunct="1">
              <a:lnSpc>
                <a:spcPct val="80000"/>
              </a:lnSpc>
              <a:spcAft>
                <a:spcPts val="1800"/>
              </a:spcAft>
              <a:buFont typeface="Wingdings" charset="0"/>
              <a:buNone/>
            </a:pPr>
            <a:r>
              <a:rPr lang="en-GB" sz="1800" dirty="0" smtClean="0">
                <a:solidFill>
                  <a:srgbClr val="000000"/>
                </a:solidFill>
                <a:latin typeface="+mn-lt"/>
              </a:rPr>
              <a:t> </a:t>
            </a:r>
            <a:endParaRPr lang="en-GB" sz="180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189445" name="Object 2"/>
          <p:cNvGraphicFramePr>
            <a:graphicFrameLocks noChangeAspect="1"/>
          </p:cNvGraphicFramePr>
          <p:nvPr/>
        </p:nvGraphicFramePr>
        <p:xfrm>
          <a:off x="7261225" y="2116138"/>
          <a:ext cx="1730375" cy="169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80" name="Fotografia Photo Editor" r:id="rId4" imgW="2695951" imgH="2638095" progId="MSPhotoEd.3">
                  <p:embed/>
                </p:oleObj>
              </mc:Choice>
              <mc:Fallback>
                <p:oleObj name="Fotografia Photo Editor" r:id="rId4" imgW="2695951" imgH="26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1225" y="2116138"/>
                        <a:ext cx="1730375" cy="169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4800" y="4043363"/>
            <a:ext cx="8686800" cy="168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GB" dirty="0">
                <a:solidFill>
                  <a:srgbClr val="000000"/>
                </a:solidFill>
              </a:rPr>
              <a:t>laboratory investigations pose </a:t>
            </a:r>
            <a:r>
              <a:rPr lang="en-GB" u="sng" dirty="0">
                <a:solidFill>
                  <a:srgbClr val="800000"/>
                </a:solidFill>
              </a:rPr>
              <a:t>great challenges </a:t>
            </a:r>
            <a:r>
              <a:rPr lang="en-GB" dirty="0">
                <a:solidFill>
                  <a:srgbClr val="000000"/>
                </a:solidFill>
              </a:rPr>
              <a:t>to experimentalists</a:t>
            </a:r>
          </a:p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GB" dirty="0">
                <a:solidFill>
                  <a:srgbClr val="000000"/>
                </a:solidFill>
              </a:rPr>
              <a:t>variety of approaches and techniques must be used</a:t>
            </a:r>
          </a:p>
          <a:p>
            <a:pPr>
              <a:lnSpc>
                <a:spcPct val="80000"/>
              </a:lnSpc>
              <a:spcAft>
                <a:spcPts val="1800"/>
              </a:spcAft>
            </a:pPr>
            <a:endParaRPr lang="en-GB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n-GB" dirty="0">
                <a:solidFill>
                  <a:srgbClr val="000000"/>
                </a:solidFill>
              </a:rPr>
              <a:t>stable beam experiments: </a:t>
            </a:r>
            <a:r>
              <a:rPr lang="en-GB" dirty="0">
                <a:solidFill>
                  <a:srgbClr val="800000"/>
                </a:solidFill>
              </a:rPr>
              <a:t>N</a:t>
            </a:r>
            <a:r>
              <a:rPr lang="en-GB" dirty="0" smtClean="0">
                <a:solidFill>
                  <a:srgbClr val="800000"/>
                </a:solidFill>
              </a:rPr>
              <a:t>ew </a:t>
            </a:r>
            <a:r>
              <a:rPr lang="en-GB" dirty="0">
                <a:solidFill>
                  <a:srgbClr val="800000"/>
                </a:solidFill>
              </a:rPr>
              <a:t>U</a:t>
            </a:r>
            <a:r>
              <a:rPr lang="en-GB" dirty="0" smtClean="0">
                <a:solidFill>
                  <a:srgbClr val="800000"/>
                </a:solidFill>
              </a:rPr>
              <a:t>nderground </a:t>
            </a:r>
            <a:r>
              <a:rPr lang="en-GB" dirty="0" err="1" smtClean="0">
                <a:solidFill>
                  <a:srgbClr val="800000"/>
                </a:solidFill>
              </a:rPr>
              <a:t>facilites</a:t>
            </a:r>
            <a:r>
              <a:rPr lang="en-GB" dirty="0" smtClean="0">
                <a:solidFill>
                  <a:srgbClr val="800000"/>
                </a:solidFill>
              </a:rPr>
              <a:t> and  </a:t>
            </a:r>
            <a:r>
              <a:rPr lang="en-GB" dirty="0" err="1" smtClean="0">
                <a:solidFill>
                  <a:srgbClr val="800000"/>
                </a:solidFill>
              </a:rPr>
              <a:t>Reocil</a:t>
            </a:r>
            <a:r>
              <a:rPr lang="en-GB" dirty="0" smtClean="0">
                <a:solidFill>
                  <a:srgbClr val="800000"/>
                </a:solidFill>
              </a:rPr>
              <a:t> Mass Separator</a:t>
            </a:r>
            <a:endParaRPr lang="en-GB" dirty="0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 flipV="1">
            <a:off x="0" y="762000"/>
            <a:ext cx="9144000" cy="4571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0" y="152400"/>
            <a:ext cx="9144000" cy="4571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n>
                <a:solidFill>
                  <a:srgbClr val="0000FF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1334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loan-zoom_Page_06"/>
          <p:cNvPicPr>
            <a:picLocks noChangeAspect="1" noChangeArrowheads="1"/>
          </p:cNvPicPr>
          <p:nvPr/>
        </p:nvPicPr>
        <p:blipFill rotWithShape="1">
          <a:blip r:embed="rId3"/>
          <a:srcRect l="1" r="45727"/>
          <a:stretch/>
        </p:blipFill>
        <p:spPr bwMode="auto">
          <a:xfrm>
            <a:off x="-3969" y="7937"/>
            <a:ext cx="5008231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14600" y="-76200"/>
            <a:ext cx="5862636" cy="76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kern="0" dirty="0" smtClean="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rPr>
              <a:t>Nuclear        </a:t>
            </a:r>
            <a:r>
              <a:rPr lang="en-US" sz="2800" kern="0" dirty="0" smtClean="0">
                <a:solidFill>
                  <a:srgbClr val="C00000"/>
                </a:solidFill>
                <a:ea typeface="ＭＳ Ｐゴシック" pitchFamily="-110" charset="-128"/>
                <a:cs typeface="ＭＳ Ｐゴシック" pitchFamily="-110" charset="-128"/>
              </a:rPr>
              <a:t>Burning in Stars</a:t>
            </a:r>
            <a:endParaRPr lang="en-US" sz="2800" kern="0" dirty="0">
              <a:solidFill>
                <a:srgbClr val="C00000"/>
              </a:solidFill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45830" y="685800"/>
            <a:ext cx="4098170" cy="6832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s characterized by low energy reaction sequences at different temperature and density conditions: </a:t>
            </a:r>
            <a:endParaRPr lang="en-US" dirty="0" smtClean="0">
              <a:solidFill>
                <a:srgbClr val="C0000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 smtClean="0">
                <a:solidFill>
                  <a:srgbClr val="F64532"/>
                </a:solidFill>
              </a:rPr>
              <a:t>pp-chains,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 smtClean="0">
                <a:solidFill>
                  <a:srgbClr val="F64532"/>
                </a:solidFill>
              </a:rPr>
              <a:t>CNO cycles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 smtClean="0">
                <a:solidFill>
                  <a:srgbClr val="F64532"/>
                </a:solidFill>
              </a:rPr>
              <a:t>triple alpha process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 smtClean="0">
                <a:solidFill>
                  <a:srgbClr val="F64532"/>
                </a:solidFill>
              </a:rPr>
              <a:t>s-process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 smtClean="0">
                <a:solidFill>
                  <a:srgbClr val="F64532"/>
                </a:solidFill>
              </a:rPr>
              <a:t>Carbon/Oxygen fusion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producing energy for maintaining stability, and provide seed for subsequent explosion in novae, supernovae, and X-ray bursts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!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pPr marL="285750" indent="-285750">
              <a:spcBef>
                <a:spcPts val="300"/>
              </a:spcBef>
            </a:pPr>
            <a:r>
              <a:rPr lang="en-US" dirty="0">
                <a:solidFill>
                  <a:srgbClr val="800000"/>
                </a:solidFill>
              </a:rPr>
              <a:t>Measurements: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Direct measurements with background suppression techniques </a:t>
            </a:r>
          </a:p>
          <a:p>
            <a:pPr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</a:rPr>
              <a:t>     (coincidence rejection, underground, inverse kinematics)</a:t>
            </a:r>
          </a:p>
          <a:p>
            <a:pPr marL="285750" indent="-285750">
              <a:spcBef>
                <a:spcPts val="300"/>
              </a:spcBef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Indirect methods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(Transfer “surrogate” reactions, Trojan horse method)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dirty="0" smtClean="0">
              <a:solidFill>
                <a:srgbClr val="E01DEF"/>
              </a:solidFill>
            </a:endParaRPr>
          </a:p>
          <a:p>
            <a:endParaRPr lang="en-US" sz="1600" dirty="0">
              <a:solidFill>
                <a:srgbClr val="C00000"/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013070" y="5698501"/>
            <a:ext cx="1255431" cy="47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log (</a:t>
            </a:r>
            <a:r>
              <a:rPr lang="en-US" sz="2000" b="0" dirty="0" err="1">
                <a:solidFill>
                  <a:schemeClr val="bg1"/>
                </a:solidFill>
                <a:sym typeface="Symbol" pitchFamily="-111" charset="2"/>
              </a:rPr>
              <a:t></a:t>
            </a:r>
            <a:r>
              <a:rPr lang="en-US" b="0" baseline="-25000" dirty="0" err="1">
                <a:solidFill>
                  <a:schemeClr val="bg1"/>
                </a:solidFill>
                <a:sym typeface="Symbol" pitchFamily="-111" charset="2"/>
              </a:rPr>
              <a:t>c</a:t>
            </a:r>
            <a:r>
              <a:rPr lang="en-US" b="0" dirty="0">
                <a:solidFill>
                  <a:schemeClr val="bg1"/>
                </a:solidFill>
                <a:sym typeface="Symbol" pitchFamily="-111" charset="2"/>
              </a:rPr>
              <a:t>)</a:t>
            </a:r>
            <a:r>
              <a:rPr lang="en-US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586284" y="2060490"/>
            <a:ext cx="986679" cy="32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O-ignition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766705" y="1787639"/>
            <a:ext cx="1005473" cy="32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Si-ignition</a:t>
            </a:r>
          </a:p>
        </p:txBody>
      </p:sp>
      <p:sp>
        <p:nvSpPr>
          <p:cNvPr id="12" name="Freeform 25"/>
          <p:cNvSpPr>
            <a:spLocks/>
          </p:cNvSpPr>
          <p:nvPr/>
        </p:nvSpPr>
        <p:spPr bwMode="auto">
          <a:xfrm>
            <a:off x="3661294" y="2517137"/>
            <a:ext cx="390913" cy="162953"/>
          </a:xfrm>
          <a:custGeom>
            <a:avLst/>
            <a:gdLst>
              <a:gd name="T0" fmla="*/ 30 w 208"/>
              <a:gd name="T1" fmla="*/ 77 h 86"/>
              <a:gd name="T2" fmla="*/ 12 w 208"/>
              <a:gd name="T3" fmla="*/ 65 h 86"/>
              <a:gd name="T4" fmla="*/ 0 w 208"/>
              <a:gd name="T5" fmla="*/ 30 h 86"/>
              <a:gd name="T6" fmla="*/ 53 w 208"/>
              <a:gd name="T7" fmla="*/ 0 h 86"/>
              <a:gd name="T8" fmla="*/ 208 w 208"/>
              <a:gd name="T9" fmla="*/ 18 h 86"/>
              <a:gd name="T10" fmla="*/ 30 w 208"/>
              <a:gd name="T11" fmla="*/ 77 h 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8"/>
              <a:gd name="T19" fmla="*/ 0 h 86"/>
              <a:gd name="T20" fmla="*/ 208 w 208"/>
              <a:gd name="T21" fmla="*/ 86 h 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8" h="86">
                <a:moveTo>
                  <a:pt x="30" y="77"/>
                </a:moveTo>
                <a:cubicBezTo>
                  <a:pt x="24" y="73"/>
                  <a:pt x="16" y="71"/>
                  <a:pt x="12" y="65"/>
                </a:cubicBezTo>
                <a:cubicBezTo>
                  <a:pt x="5" y="55"/>
                  <a:pt x="0" y="30"/>
                  <a:pt x="0" y="30"/>
                </a:cubicBezTo>
                <a:cubicBezTo>
                  <a:pt x="15" y="7"/>
                  <a:pt x="28" y="8"/>
                  <a:pt x="53" y="0"/>
                </a:cubicBezTo>
                <a:cubicBezTo>
                  <a:pt x="106" y="11"/>
                  <a:pt x="153" y="14"/>
                  <a:pt x="208" y="18"/>
                </a:cubicBezTo>
                <a:cubicBezTo>
                  <a:pt x="191" y="86"/>
                  <a:pt x="80" y="77"/>
                  <a:pt x="30" y="7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26"/>
          <p:cNvSpPr>
            <a:spLocks/>
          </p:cNvSpPr>
          <p:nvPr/>
        </p:nvSpPr>
        <p:spPr bwMode="auto">
          <a:xfrm>
            <a:off x="4044689" y="2145756"/>
            <a:ext cx="364601" cy="270957"/>
          </a:xfrm>
          <a:custGeom>
            <a:avLst/>
            <a:gdLst>
              <a:gd name="T0" fmla="*/ 27 w 194"/>
              <a:gd name="T1" fmla="*/ 0 h 143"/>
              <a:gd name="T2" fmla="*/ 170 w 194"/>
              <a:gd name="T3" fmla="*/ 95 h 143"/>
              <a:gd name="T4" fmla="*/ 194 w 194"/>
              <a:gd name="T5" fmla="*/ 89 h 143"/>
              <a:gd name="T6" fmla="*/ 134 w 194"/>
              <a:gd name="T7" fmla="*/ 0 h 143"/>
              <a:gd name="T8" fmla="*/ 27 w 194"/>
              <a:gd name="T9" fmla="*/ 0 h 1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4"/>
              <a:gd name="T16" fmla="*/ 0 h 143"/>
              <a:gd name="T17" fmla="*/ 194 w 194"/>
              <a:gd name="T18" fmla="*/ 143 h 1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4" h="143">
                <a:moveTo>
                  <a:pt x="27" y="0"/>
                </a:moveTo>
                <a:cubicBezTo>
                  <a:pt x="35" y="143"/>
                  <a:pt x="0" y="108"/>
                  <a:pt x="170" y="95"/>
                </a:cubicBezTo>
                <a:cubicBezTo>
                  <a:pt x="178" y="94"/>
                  <a:pt x="186" y="91"/>
                  <a:pt x="194" y="89"/>
                </a:cubicBezTo>
                <a:cubicBezTo>
                  <a:pt x="187" y="23"/>
                  <a:pt x="192" y="19"/>
                  <a:pt x="134" y="0"/>
                </a:cubicBezTo>
                <a:cubicBezTo>
                  <a:pt x="30" y="6"/>
                  <a:pt x="57" y="30"/>
                  <a:pt x="27" y="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29" descr="betelgeuse"/>
          <p:cNvPicPr>
            <a:picLocks noChangeAspect="1" noChangeArrowheads="1"/>
          </p:cNvPicPr>
          <p:nvPr/>
        </p:nvPicPr>
        <p:blipFill>
          <a:blip r:embed="rId4"/>
          <a:srcRect l="7292" t="13637" r="69630" b="54546"/>
          <a:stretch>
            <a:fillRect/>
          </a:stretch>
        </p:blipFill>
        <p:spPr bwMode="auto">
          <a:xfrm>
            <a:off x="1498117" y="3250540"/>
            <a:ext cx="1248071" cy="1102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7" t="12853" r="17743" b="20156"/>
          <a:stretch/>
        </p:blipFill>
        <p:spPr>
          <a:xfrm>
            <a:off x="2383113" y="2455200"/>
            <a:ext cx="1278181" cy="1079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27"/>
          <p:cNvSpPr txBox="1">
            <a:spLocks noChangeArrowheads="1"/>
          </p:cNvSpPr>
          <p:nvPr/>
        </p:nvSpPr>
        <p:spPr bwMode="auto">
          <a:xfrm rot="16200000">
            <a:off x="-343191" y="3292140"/>
            <a:ext cx="1265725" cy="46984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log (</a:t>
            </a:r>
            <a:r>
              <a:rPr lang="en-US" sz="2000" b="0" dirty="0" err="1">
                <a:solidFill>
                  <a:schemeClr val="bg1"/>
                </a:solidFill>
                <a:sym typeface="Symbol" pitchFamily="-111" charset="2"/>
              </a:rPr>
              <a:t>T</a:t>
            </a:r>
            <a:r>
              <a:rPr lang="en-US" b="0" baseline="-25000" dirty="0" err="1">
                <a:solidFill>
                  <a:schemeClr val="bg1"/>
                </a:solidFill>
                <a:sym typeface="Symbol" pitchFamily="-111" charset="2"/>
              </a:rPr>
              <a:t>c</a:t>
            </a:r>
            <a:r>
              <a:rPr lang="en-US" b="0" dirty="0">
                <a:solidFill>
                  <a:schemeClr val="bg1"/>
                </a:solidFill>
                <a:sym typeface="Symbol" pitchFamily="-111" charset="2"/>
              </a:rPr>
              <a:t>)</a:t>
            </a:r>
            <a:r>
              <a:rPr lang="en-US" b="0" dirty="0"/>
              <a:t> </a:t>
            </a: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667428" y="1518578"/>
            <a:ext cx="4085790" cy="4035918"/>
          </a:xfrm>
          <a:prstGeom prst="rect">
            <a:avLst/>
          </a:prstGeom>
          <a:noFill/>
          <a:ln w="19050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7" name="Picture 30" descr="sta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6202A"/>
              </a:clrFrom>
              <a:clrTo>
                <a:srgbClr val="16202A">
                  <a:alpha val="0"/>
                </a:srgbClr>
              </a:clrTo>
            </a:clrChange>
          </a:blip>
          <a:srcRect l="14128" t="66327" r="67822" b="1021"/>
          <a:stretch>
            <a:fillRect/>
          </a:stretch>
        </p:blipFill>
        <p:spPr bwMode="auto">
          <a:xfrm>
            <a:off x="776432" y="4220559"/>
            <a:ext cx="992317" cy="1000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1317696" y="5039111"/>
            <a:ext cx="975403" cy="32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H-ignition</a:t>
            </a: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2310013" y="3856758"/>
            <a:ext cx="1075010" cy="32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He-ignition</a:t>
            </a:r>
          </a:p>
        </p:txBody>
      </p: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1864598" y="2788092"/>
            <a:ext cx="975403" cy="32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C-ignition</a:t>
            </a: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396796" y="5402912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396796" y="4129609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306585" y="1401101"/>
            <a:ext cx="383395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396796" y="2765355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5" name="Text Box 41"/>
          <p:cNvSpPr txBox="1">
            <a:spLocks noChangeArrowheads="1"/>
          </p:cNvSpPr>
          <p:nvPr/>
        </p:nvSpPr>
        <p:spPr bwMode="auto">
          <a:xfrm>
            <a:off x="847849" y="5584813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2381430" y="5584813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1659745" y="5584813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3824800" y="5584813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9" name="Text Box 45"/>
          <p:cNvSpPr txBox="1">
            <a:spLocks noChangeArrowheads="1"/>
          </p:cNvSpPr>
          <p:nvPr/>
        </p:nvSpPr>
        <p:spPr bwMode="auto">
          <a:xfrm>
            <a:off x="4546485" y="5584813"/>
            <a:ext cx="383395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2381430" y="5584813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3103115" y="5584813"/>
            <a:ext cx="300702" cy="29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32" name="Picture 51" descr="chandra-silicon"/>
          <p:cNvPicPr>
            <a:picLocks noChangeAspect="1" noChangeArrowheads="1"/>
          </p:cNvPicPr>
          <p:nvPr/>
        </p:nvPicPr>
        <p:blipFill>
          <a:blip r:embed="rId7"/>
          <a:srcRect l="7274" t="13167" r="15109" b="21698"/>
          <a:stretch>
            <a:fillRect/>
          </a:stretch>
        </p:blipFill>
        <p:spPr bwMode="auto">
          <a:xfrm>
            <a:off x="3648370" y="1354465"/>
            <a:ext cx="1353160" cy="114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Freeform 33"/>
          <p:cNvSpPr>
            <a:spLocks/>
          </p:cNvSpPr>
          <p:nvPr/>
        </p:nvSpPr>
        <p:spPr bwMode="auto">
          <a:xfrm>
            <a:off x="688101" y="1891854"/>
            <a:ext cx="3822676" cy="3658854"/>
          </a:xfrm>
          <a:custGeom>
            <a:avLst/>
            <a:gdLst>
              <a:gd name="T0" fmla="*/ 0 w 1668"/>
              <a:gd name="T1" fmla="*/ 2314 h 1610"/>
              <a:gd name="T2" fmla="*/ 246 w 1668"/>
              <a:gd name="T3" fmla="*/ 2015 h 1610"/>
              <a:gd name="T4" fmla="*/ 361 w 1668"/>
              <a:gd name="T5" fmla="*/ 1840 h 1610"/>
              <a:gd name="T6" fmla="*/ 411 w 1668"/>
              <a:gd name="T7" fmla="*/ 1761 h 1610"/>
              <a:gd name="T8" fmla="*/ 624 w 1668"/>
              <a:gd name="T9" fmla="*/ 1559 h 1610"/>
              <a:gd name="T10" fmla="*/ 828 w 1668"/>
              <a:gd name="T11" fmla="*/ 1386 h 1610"/>
              <a:gd name="T12" fmla="*/ 917 w 1668"/>
              <a:gd name="T13" fmla="*/ 1253 h 1610"/>
              <a:gd name="T14" fmla="*/ 963 w 1668"/>
              <a:gd name="T15" fmla="*/ 1160 h 1610"/>
              <a:gd name="T16" fmla="*/ 1124 w 1668"/>
              <a:gd name="T17" fmla="*/ 960 h 1610"/>
              <a:gd name="T18" fmla="*/ 1267 w 1668"/>
              <a:gd name="T19" fmla="*/ 842 h 1610"/>
              <a:gd name="T20" fmla="*/ 1428 w 1668"/>
              <a:gd name="T21" fmla="*/ 738 h 1610"/>
              <a:gd name="T22" fmla="*/ 1443 w 1668"/>
              <a:gd name="T23" fmla="*/ 679 h 1610"/>
              <a:gd name="T24" fmla="*/ 1517 w 1668"/>
              <a:gd name="T25" fmla="*/ 656 h 1610"/>
              <a:gd name="T26" fmla="*/ 1571 w 1668"/>
              <a:gd name="T27" fmla="*/ 676 h 1610"/>
              <a:gd name="T28" fmla="*/ 1628 w 1668"/>
              <a:gd name="T29" fmla="*/ 632 h 1610"/>
              <a:gd name="T30" fmla="*/ 1685 w 1668"/>
              <a:gd name="T31" fmla="*/ 607 h 1610"/>
              <a:gd name="T32" fmla="*/ 1782 w 1668"/>
              <a:gd name="T33" fmla="*/ 592 h 1610"/>
              <a:gd name="T34" fmla="*/ 1863 w 1668"/>
              <a:gd name="T35" fmla="*/ 548 h 1610"/>
              <a:gd name="T36" fmla="*/ 1882 w 1668"/>
              <a:gd name="T37" fmla="*/ 483 h 1610"/>
              <a:gd name="T38" fmla="*/ 1863 w 1668"/>
              <a:gd name="T39" fmla="*/ 445 h 1610"/>
              <a:gd name="T40" fmla="*/ 1815 w 1668"/>
              <a:gd name="T41" fmla="*/ 455 h 1610"/>
              <a:gd name="T42" fmla="*/ 1896 w 1668"/>
              <a:gd name="T43" fmla="*/ 471 h 1610"/>
              <a:gd name="T44" fmla="*/ 1924 w 1668"/>
              <a:gd name="T45" fmla="*/ 410 h 1610"/>
              <a:gd name="T46" fmla="*/ 1896 w 1668"/>
              <a:gd name="T47" fmla="*/ 373 h 1610"/>
              <a:gd name="T48" fmla="*/ 1896 w 1668"/>
              <a:gd name="T49" fmla="*/ 327 h 1610"/>
              <a:gd name="T50" fmla="*/ 1950 w 1668"/>
              <a:gd name="T51" fmla="*/ 320 h 1610"/>
              <a:gd name="T52" fmla="*/ 1971 w 1668"/>
              <a:gd name="T53" fmla="*/ 375 h 1610"/>
              <a:gd name="T54" fmla="*/ 2017 w 1668"/>
              <a:gd name="T55" fmla="*/ 338 h 1610"/>
              <a:gd name="T56" fmla="*/ 2078 w 1668"/>
              <a:gd name="T57" fmla="*/ 320 h 1610"/>
              <a:gd name="T58" fmla="*/ 2156 w 1668"/>
              <a:gd name="T59" fmla="*/ 247 h 1610"/>
              <a:gd name="T60" fmla="*/ 2195 w 1668"/>
              <a:gd name="T61" fmla="*/ 190 h 1610"/>
              <a:gd name="T62" fmla="*/ 2146 w 1668"/>
              <a:gd name="T63" fmla="*/ 166 h 1610"/>
              <a:gd name="T64" fmla="*/ 2085 w 1668"/>
              <a:gd name="T65" fmla="*/ 193 h 1610"/>
              <a:gd name="T66" fmla="*/ 2034 w 1668"/>
              <a:gd name="T67" fmla="*/ 158 h 1610"/>
              <a:gd name="T68" fmla="*/ 2093 w 1668"/>
              <a:gd name="T69" fmla="*/ 149 h 1610"/>
              <a:gd name="T70" fmla="*/ 2149 w 1668"/>
              <a:gd name="T71" fmla="*/ 138 h 1610"/>
              <a:gd name="T72" fmla="*/ 2221 w 1668"/>
              <a:gd name="T73" fmla="*/ 100 h 1610"/>
              <a:gd name="T74" fmla="*/ 2332 w 1668"/>
              <a:gd name="T75" fmla="*/ 79 h 1610"/>
              <a:gd name="T76" fmla="*/ 2417 w 1668"/>
              <a:gd name="T77" fmla="*/ 23 h 1610"/>
              <a:gd name="T78" fmla="*/ 2480 w 1668"/>
              <a:gd name="T79" fmla="*/ 0 h 161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668"/>
              <a:gd name="T121" fmla="*/ 0 h 1610"/>
              <a:gd name="T122" fmla="*/ 1668 w 1668"/>
              <a:gd name="T123" fmla="*/ 1610 h 161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668" h="1610">
                <a:moveTo>
                  <a:pt x="22" y="1610"/>
                </a:moveTo>
                <a:lnTo>
                  <a:pt x="0" y="1608"/>
                </a:lnTo>
                <a:cubicBezTo>
                  <a:pt x="14" y="1586"/>
                  <a:pt x="76" y="1512"/>
                  <a:pt x="104" y="1478"/>
                </a:cubicBezTo>
                <a:cubicBezTo>
                  <a:pt x="132" y="1444"/>
                  <a:pt x="148" y="1425"/>
                  <a:pt x="166" y="1401"/>
                </a:cubicBezTo>
                <a:cubicBezTo>
                  <a:pt x="184" y="1377"/>
                  <a:pt x="196" y="1354"/>
                  <a:pt x="209" y="1334"/>
                </a:cubicBezTo>
                <a:cubicBezTo>
                  <a:pt x="222" y="1314"/>
                  <a:pt x="237" y="1291"/>
                  <a:pt x="243" y="1279"/>
                </a:cubicBezTo>
                <a:cubicBezTo>
                  <a:pt x="249" y="1267"/>
                  <a:pt x="238" y="1273"/>
                  <a:pt x="243" y="1264"/>
                </a:cubicBezTo>
                <a:cubicBezTo>
                  <a:pt x="248" y="1255"/>
                  <a:pt x="258" y="1245"/>
                  <a:pt x="276" y="1224"/>
                </a:cubicBezTo>
                <a:cubicBezTo>
                  <a:pt x="294" y="1203"/>
                  <a:pt x="327" y="1163"/>
                  <a:pt x="351" y="1140"/>
                </a:cubicBezTo>
                <a:cubicBezTo>
                  <a:pt x="375" y="1117"/>
                  <a:pt x="397" y="1103"/>
                  <a:pt x="420" y="1084"/>
                </a:cubicBezTo>
                <a:cubicBezTo>
                  <a:pt x="443" y="1065"/>
                  <a:pt x="467" y="1049"/>
                  <a:pt x="490" y="1029"/>
                </a:cubicBezTo>
                <a:cubicBezTo>
                  <a:pt x="513" y="1009"/>
                  <a:pt x="537" y="987"/>
                  <a:pt x="557" y="964"/>
                </a:cubicBezTo>
                <a:cubicBezTo>
                  <a:pt x="577" y="941"/>
                  <a:pt x="600" y="903"/>
                  <a:pt x="610" y="888"/>
                </a:cubicBezTo>
                <a:cubicBezTo>
                  <a:pt x="620" y="873"/>
                  <a:pt x="617" y="877"/>
                  <a:pt x="617" y="871"/>
                </a:cubicBezTo>
                <a:cubicBezTo>
                  <a:pt x="617" y="865"/>
                  <a:pt x="607" y="860"/>
                  <a:pt x="612" y="849"/>
                </a:cubicBezTo>
                <a:cubicBezTo>
                  <a:pt x="617" y="838"/>
                  <a:pt x="630" y="829"/>
                  <a:pt x="648" y="806"/>
                </a:cubicBezTo>
                <a:cubicBezTo>
                  <a:pt x="666" y="783"/>
                  <a:pt x="702" y="735"/>
                  <a:pt x="720" y="712"/>
                </a:cubicBezTo>
                <a:cubicBezTo>
                  <a:pt x="738" y="689"/>
                  <a:pt x="739" y="684"/>
                  <a:pt x="756" y="667"/>
                </a:cubicBezTo>
                <a:cubicBezTo>
                  <a:pt x="773" y="650"/>
                  <a:pt x="808" y="621"/>
                  <a:pt x="824" y="607"/>
                </a:cubicBezTo>
                <a:cubicBezTo>
                  <a:pt x="840" y="593"/>
                  <a:pt x="835" y="598"/>
                  <a:pt x="852" y="585"/>
                </a:cubicBezTo>
                <a:cubicBezTo>
                  <a:pt x="869" y="572"/>
                  <a:pt x="909" y="544"/>
                  <a:pt x="927" y="532"/>
                </a:cubicBezTo>
                <a:cubicBezTo>
                  <a:pt x="945" y="520"/>
                  <a:pt x="953" y="519"/>
                  <a:pt x="960" y="513"/>
                </a:cubicBezTo>
                <a:cubicBezTo>
                  <a:pt x="967" y="507"/>
                  <a:pt x="966" y="501"/>
                  <a:pt x="968" y="494"/>
                </a:cubicBezTo>
                <a:cubicBezTo>
                  <a:pt x="970" y="487"/>
                  <a:pt x="966" y="478"/>
                  <a:pt x="970" y="472"/>
                </a:cubicBezTo>
                <a:cubicBezTo>
                  <a:pt x="974" y="466"/>
                  <a:pt x="981" y="459"/>
                  <a:pt x="989" y="456"/>
                </a:cubicBezTo>
                <a:cubicBezTo>
                  <a:pt x="997" y="453"/>
                  <a:pt x="1012" y="454"/>
                  <a:pt x="1020" y="456"/>
                </a:cubicBezTo>
                <a:cubicBezTo>
                  <a:pt x="1028" y="458"/>
                  <a:pt x="1034" y="468"/>
                  <a:pt x="1040" y="470"/>
                </a:cubicBezTo>
                <a:cubicBezTo>
                  <a:pt x="1046" y="472"/>
                  <a:pt x="1051" y="473"/>
                  <a:pt x="1056" y="470"/>
                </a:cubicBezTo>
                <a:cubicBezTo>
                  <a:pt x="1061" y="467"/>
                  <a:pt x="1067" y="458"/>
                  <a:pt x="1073" y="453"/>
                </a:cubicBezTo>
                <a:cubicBezTo>
                  <a:pt x="1079" y="448"/>
                  <a:pt x="1088" y="443"/>
                  <a:pt x="1095" y="439"/>
                </a:cubicBezTo>
                <a:cubicBezTo>
                  <a:pt x="1102" y="435"/>
                  <a:pt x="1108" y="432"/>
                  <a:pt x="1114" y="429"/>
                </a:cubicBezTo>
                <a:cubicBezTo>
                  <a:pt x="1120" y="426"/>
                  <a:pt x="1123" y="423"/>
                  <a:pt x="1133" y="422"/>
                </a:cubicBezTo>
                <a:cubicBezTo>
                  <a:pt x="1143" y="421"/>
                  <a:pt x="1161" y="424"/>
                  <a:pt x="1172" y="422"/>
                </a:cubicBezTo>
                <a:cubicBezTo>
                  <a:pt x="1183" y="420"/>
                  <a:pt x="1190" y="416"/>
                  <a:pt x="1198" y="412"/>
                </a:cubicBezTo>
                <a:cubicBezTo>
                  <a:pt x="1206" y="408"/>
                  <a:pt x="1213" y="403"/>
                  <a:pt x="1222" y="398"/>
                </a:cubicBezTo>
                <a:cubicBezTo>
                  <a:pt x="1231" y="393"/>
                  <a:pt x="1246" y="387"/>
                  <a:pt x="1253" y="381"/>
                </a:cubicBezTo>
                <a:cubicBezTo>
                  <a:pt x="1260" y="375"/>
                  <a:pt x="1263" y="369"/>
                  <a:pt x="1265" y="362"/>
                </a:cubicBezTo>
                <a:cubicBezTo>
                  <a:pt x="1267" y="355"/>
                  <a:pt x="1265" y="343"/>
                  <a:pt x="1265" y="336"/>
                </a:cubicBezTo>
                <a:cubicBezTo>
                  <a:pt x="1265" y="329"/>
                  <a:pt x="1267" y="323"/>
                  <a:pt x="1265" y="319"/>
                </a:cubicBezTo>
                <a:cubicBezTo>
                  <a:pt x="1263" y="315"/>
                  <a:pt x="1258" y="311"/>
                  <a:pt x="1253" y="309"/>
                </a:cubicBezTo>
                <a:cubicBezTo>
                  <a:pt x="1248" y="307"/>
                  <a:pt x="1241" y="308"/>
                  <a:pt x="1236" y="309"/>
                </a:cubicBezTo>
                <a:cubicBezTo>
                  <a:pt x="1231" y="310"/>
                  <a:pt x="1218" y="313"/>
                  <a:pt x="1220" y="316"/>
                </a:cubicBezTo>
                <a:cubicBezTo>
                  <a:pt x="1222" y="319"/>
                  <a:pt x="1237" y="326"/>
                  <a:pt x="1246" y="328"/>
                </a:cubicBezTo>
                <a:cubicBezTo>
                  <a:pt x="1255" y="330"/>
                  <a:pt x="1267" y="330"/>
                  <a:pt x="1275" y="328"/>
                </a:cubicBezTo>
                <a:cubicBezTo>
                  <a:pt x="1283" y="326"/>
                  <a:pt x="1291" y="321"/>
                  <a:pt x="1294" y="314"/>
                </a:cubicBezTo>
                <a:cubicBezTo>
                  <a:pt x="1297" y="307"/>
                  <a:pt x="1294" y="292"/>
                  <a:pt x="1294" y="285"/>
                </a:cubicBezTo>
                <a:cubicBezTo>
                  <a:pt x="1294" y="278"/>
                  <a:pt x="1297" y="275"/>
                  <a:pt x="1294" y="271"/>
                </a:cubicBezTo>
                <a:cubicBezTo>
                  <a:pt x="1291" y="267"/>
                  <a:pt x="1281" y="261"/>
                  <a:pt x="1275" y="259"/>
                </a:cubicBezTo>
                <a:cubicBezTo>
                  <a:pt x="1269" y="257"/>
                  <a:pt x="1260" y="264"/>
                  <a:pt x="1260" y="259"/>
                </a:cubicBezTo>
                <a:cubicBezTo>
                  <a:pt x="1260" y="254"/>
                  <a:pt x="1269" y="234"/>
                  <a:pt x="1275" y="228"/>
                </a:cubicBezTo>
                <a:cubicBezTo>
                  <a:pt x="1281" y="222"/>
                  <a:pt x="1290" y="224"/>
                  <a:pt x="1296" y="223"/>
                </a:cubicBezTo>
                <a:cubicBezTo>
                  <a:pt x="1302" y="222"/>
                  <a:pt x="1309" y="219"/>
                  <a:pt x="1311" y="223"/>
                </a:cubicBezTo>
                <a:cubicBezTo>
                  <a:pt x="1313" y="227"/>
                  <a:pt x="1306" y="243"/>
                  <a:pt x="1308" y="249"/>
                </a:cubicBezTo>
                <a:cubicBezTo>
                  <a:pt x="1310" y="255"/>
                  <a:pt x="1320" y="262"/>
                  <a:pt x="1325" y="261"/>
                </a:cubicBezTo>
                <a:cubicBezTo>
                  <a:pt x="1330" y="260"/>
                  <a:pt x="1335" y="248"/>
                  <a:pt x="1340" y="244"/>
                </a:cubicBezTo>
                <a:cubicBezTo>
                  <a:pt x="1345" y="240"/>
                  <a:pt x="1351" y="235"/>
                  <a:pt x="1356" y="235"/>
                </a:cubicBezTo>
                <a:cubicBezTo>
                  <a:pt x="1361" y="235"/>
                  <a:pt x="1366" y="246"/>
                  <a:pt x="1373" y="244"/>
                </a:cubicBezTo>
                <a:cubicBezTo>
                  <a:pt x="1380" y="242"/>
                  <a:pt x="1388" y="231"/>
                  <a:pt x="1397" y="223"/>
                </a:cubicBezTo>
                <a:cubicBezTo>
                  <a:pt x="1406" y="215"/>
                  <a:pt x="1417" y="204"/>
                  <a:pt x="1426" y="196"/>
                </a:cubicBezTo>
                <a:cubicBezTo>
                  <a:pt x="1435" y="188"/>
                  <a:pt x="1442" y="180"/>
                  <a:pt x="1450" y="172"/>
                </a:cubicBezTo>
                <a:cubicBezTo>
                  <a:pt x="1458" y="164"/>
                  <a:pt x="1470" y="155"/>
                  <a:pt x="1474" y="148"/>
                </a:cubicBezTo>
                <a:cubicBezTo>
                  <a:pt x="1478" y="141"/>
                  <a:pt x="1478" y="137"/>
                  <a:pt x="1476" y="132"/>
                </a:cubicBezTo>
                <a:cubicBezTo>
                  <a:pt x="1474" y="127"/>
                  <a:pt x="1465" y="118"/>
                  <a:pt x="1460" y="115"/>
                </a:cubicBezTo>
                <a:cubicBezTo>
                  <a:pt x="1455" y="112"/>
                  <a:pt x="1450" y="115"/>
                  <a:pt x="1443" y="115"/>
                </a:cubicBezTo>
                <a:cubicBezTo>
                  <a:pt x="1436" y="115"/>
                  <a:pt x="1423" y="114"/>
                  <a:pt x="1416" y="117"/>
                </a:cubicBezTo>
                <a:cubicBezTo>
                  <a:pt x="1409" y="120"/>
                  <a:pt x="1408" y="133"/>
                  <a:pt x="1402" y="134"/>
                </a:cubicBezTo>
                <a:cubicBezTo>
                  <a:pt x="1396" y="135"/>
                  <a:pt x="1384" y="126"/>
                  <a:pt x="1378" y="122"/>
                </a:cubicBezTo>
                <a:cubicBezTo>
                  <a:pt x="1372" y="118"/>
                  <a:pt x="1366" y="113"/>
                  <a:pt x="1368" y="110"/>
                </a:cubicBezTo>
                <a:cubicBezTo>
                  <a:pt x="1370" y="107"/>
                  <a:pt x="1382" y="104"/>
                  <a:pt x="1388" y="103"/>
                </a:cubicBezTo>
                <a:cubicBezTo>
                  <a:pt x="1394" y="102"/>
                  <a:pt x="1400" y="103"/>
                  <a:pt x="1407" y="103"/>
                </a:cubicBezTo>
                <a:cubicBezTo>
                  <a:pt x="1414" y="103"/>
                  <a:pt x="1422" y="104"/>
                  <a:pt x="1428" y="103"/>
                </a:cubicBezTo>
                <a:cubicBezTo>
                  <a:pt x="1434" y="102"/>
                  <a:pt x="1439" y="100"/>
                  <a:pt x="1445" y="96"/>
                </a:cubicBezTo>
                <a:cubicBezTo>
                  <a:pt x="1451" y="92"/>
                  <a:pt x="1459" y="85"/>
                  <a:pt x="1467" y="81"/>
                </a:cubicBezTo>
                <a:cubicBezTo>
                  <a:pt x="1475" y="77"/>
                  <a:pt x="1484" y="72"/>
                  <a:pt x="1493" y="69"/>
                </a:cubicBezTo>
                <a:cubicBezTo>
                  <a:pt x="1502" y="66"/>
                  <a:pt x="1508" y="66"/>
                  <a:pt x="1520" y="64"/>
                </a:cubicBezTo>
                <a:cubicBezTo>
                  <a:pt x="1532" y="62"/>
                  <a:pt x="1553" y="60"/>
                  <a:pt x="1568" y="55"/>
                </a:cubicBezTo>
                <a:cubicBezTo>
                  <a:pt x="1583" y="50"/>
                  <a:pt x="1604" y="39"/>
                  <a:pt x="1613" y="33"/>
                </a:cubicBezTo>
                <a:cubicBezTo>
                  <a:pt x="1622" y="27"/>
                  <a:pt x="1619" y="19"/>
                  <a:pt x="1625" y="16"/>
                </a:cubicBezTo>
                <a:cubicBezTo>
                  <a:pt x="1631" y="13"/>
                  <a:pt x="1642" y="17"/>
                  <a:pt x="1649" y="14"/>
                </a:cubicBezTo>
                <a:cubicBezTo>
                  <a:pt x="1656" y="11"/>
                  <a:pt x="1667" y="6"/>
                  <a:pt x="1668" y="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2225441" y="2424291"/>
            <a:ext cx="1075010" cy="32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Ne-ignition</a:t>
            </a:r>
          </a:p>
        </p:txBody>
      </p:sp>
      <p:pic>
        <p:nvPicPr>
          <p:cNvPr id="5122" name="Picture 2" descr="http://images.nationalgeographic.com/wpf/media-live/photos/000/089/cache/white-dwarfs_8996_600x4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191" y="3792742"/>
            <a:ext cx="763785" cy="5728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2315497" y="3447479"/>
            <a:ext cx="1430593" cy="593579"/>
          </a:xfrm>
          <a:custGeom>
            <a:avLst/>
            <a:gdLst>
              <a:gd name="connsiteX0" fmla="*/ 0 w 1430593"/>
              <a:gd name="connsiteY0" fmla="*/ 114256 h 593579"/>
              <a:gd name="connsiteX1" fmla="*/ 117987 w 1430593"/>
              <a:gd name="connsiteY1" fmla="*/ 40515 h 593579"/>
              <a:gd name="connsiteX2" fmla="*/ 287593 w 1430593"/>
              <a:gd name="connsiteY2" fmla="*/ 11018 h 593579"/>
              <a:gd name="connsiteX3" fmla="*/ 589935 w 1430593"/>
              <a:gd name="connsiteY3" fmla="*/ 11018 h 593579"/>
              <a:gd name="connsiteX4" fmla="*/ 958645 w 1430593"/>
              <a:gd name="connsiteY4" fmla="*/ 143753 h 593579"/>
              <a:gd name="connsiteX5" fmla="*/ 1283109 w 1430593"/>
              <a:gd name="connsiteY5" fmla="*/ 387102 h 593579"/>
              <a:gd name="connsiteX6" fmla="*/ 1430593 w 1430593"/>
              <a:gd name="connsiteY6" fmla="*/ 593579 h 59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0593" h="593579">
                <a:moveTo>
                  <a:pt x="0" y="114256"/>
                </a:moveTo>
                <a:cubicBezTo>
                  <a:pt x="35027" y="85988"/>
                  <a:pt x="70055" y="57721"/>
                  <a:pt x="117987" y="40515"/>
                </a:cubicBezTo>
                <a:cubicBezTo>
                  <a:pt x="165919" y="23309"/>
                  <a:pt x="208935" y="15934"/>
                  <a:pt x="287593" y="11018"/>
                </a:cubicBezTo>
                <a:cubicBezTo>
                  <a:pt x="366251" y="6102"/>
                  <a:pt x="478093" y="-11104"/>
                  <a:pt x="589935" y="11018"/>
                </a:cubicBezTo>
                <a:cubicBezTo>
                  <a:pt x="701777" y="33140"/>
                  <a:pt x="843116" y="81072"/>
                  <a:pt x="958645" y="143753"/>
                </a:cubicBezTo>
                <a:cubicBezTo>
                  <a:pt x="1074174" y="206434"/>
                  <a:pt x="1204451" y="312131"/>
                  <a:pt x="1283109" y="387102"/>
                </a:cubicBezTo>
                <a:cubicBezTo>
                  <a:pt x="1361767" y="462073"/>
                  <a:pt x="1408470" y="560395"/>
                  <a:pt x="1430593" y="593579"/>
                </a:cubicBezTo>
              </a:path>
            </a:pathLst>
          </a:custGeom>
          <a:noFill/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http://kabbalahsecrets.com/wp-content/uploads/2011/02/nova-explosi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64" y="3355686"/>
            <a:ext cx="1547845" cy="15478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mcdonaldobservatory.org/sites/default/files/images/news/gallery/binary2.2_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75" y="1562096"/>
            <a:ext cx="786660" cy="629200"/>
          </a:xfrm>
          <a:prstGeom prst="ellipse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4941887" y="76200"/>
            <a:ext cx="4202113" cy="65087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5029200" y="609600"/>
            <a:ext cx="4114800" cy="45719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9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8" y="2743200"/>
            <a:ext cx="38592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2803525"/>
            <a:ext cx="3633788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2362200" y="5592763"/>
            <a:ext cx="1003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cm</a:t>
            </a:r>
            <a:r>
              <a:rPr lang="en-US"/>
              <a:t> (MeV)</a:t>
            </a:r>
          </a:p>
        </p:txBody>
      </p:sp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1828800" y="6096000"/>
            <a:ext cx="594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/>
              <a:t> </a:t>
            </a:r>
            <a:r>
              <a:rPr lang="en-US" sz="1600">
                <a:solidFill>
                  <a:srgbClr val="FF0000"/>
                </a:solidFill>
              </a:rPr>
              <a:t>Why does the cross section fall drastically at low energies?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FF0000"/>
                </a:solidFill>
              </a:rPr>
              <a:t> Where is the peak in the cross section coming from?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0" y="304800"/>
            <a:ext cx="4038600" cy="762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0" y="1066800"/>
            <a:ext cx="4038600" cy="762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6" name="Picture 41"/>
          <p:cNvPicPr>
            <a:picLocks noChangeAspect="1" noChangeArrowheads="1"/>
          </p:cNvPicPr>
          <p:nvPr/>
        </p:nvPicPr>
        <p:blipFill>
          <a:blip r:embed="rId5"/>
          <a:srcRect b="49524"/>
          <a:stretch>
            <a:fillRect/>
          </a:stretch>
        </p:blipFill>
        <p:spPr bwMode="auto">
          <a:xfrm>
            <a:off x="1295400" y="1233488"/>
            <a:ext cx="67564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 Box 42"/>
          <p:cNvSpPr txBox="1">
            <a:spLocks noChangeArrowheads="1"/>
          </p:cNvSpPr>
          <p:nvPr/>
        </p:nvSpPr>
        <p:spPr bwMode="auto">
          <a:xfrm>
            <a:off x="6248400" y="2130425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[unit: 1 barn=10</a:t>
            </a:r>
            <a:r>
              <a:rPr lang="en-US" baseline="30000" dirty="0"/>
              <a:t>-</a:t>
            </a:r>
            <a:r>
              <a:rPr lang="en-US" baseline="30000" dirty="0" smtClean="0"/>
              <a:t>24</a:t>
            </a:r>
            <a:r>
              <a:rPr lang="en-US" dirty="0" smtClean="0"/>
              <a:t> cm</a:t>
            </a:r>
            <a:r>
              <a:rPr lang="en-US" baseline="30000" dirty="0" smtClean="0"/>
              <a:t>2</a:t>
            </a:r>
            <a:r>
              <a:rPr lang="en-US" dirty="0"/>
              <a:t>]</a:t>
            </a:r>
          </a:p>
        </p:txBody>
      </p:sp>
      <p:sp>
        <p:nvSpPr>
          <p:cNvPr id="32778" name="Text Box 7"/>
          <p:cNvSpPr txBox="1">
            <a:spLocks noChangeArrowheads="1"/>
          </p:cNvSpPr>
          <p:nvPr/>
        </p:nvSpPr>
        <p:spPr bwMode="auto">
          <a:xfrm>
            <a:off x="6511925" y="5570538"/>
            <a:ext cx="1001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cm</a:t>
            </a:r>
            <a:r>
              <a:rPr lang="en-US"/>
              <a:t> (MeV)</a:t>
            </a:r>
          </a:p>
        </p:txBody>
      </p:sp>
      <p:sp>
        <p:nvSpPr>
          <p:cNvPr id="32779" name="Rectangle 15"/>
          <p:cNvSpPr>
            <a:spLocks noChangeArrowheads="1"/>
          </p:cNvSpPr>
          <p:nvPr/>
        </p:nvSpPr>
        <p:spPr bwMode="auto">
          <a:xfrm>
            <a:off x="2286000" y="2560638"/>
            <a:ext cx="1212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experimental</a:t>
            </a:r>
          </a:p>
        </p:txBody>
      </p:sp>
      <p:sp>
        <p:nvSpPr>
          <p:cNvPr id="32780" name="Rectangle 16"/>
          <p:cNvSpPr>
            <a:spLocks noChangeArrowheads="1"/>
          </p:cNvSpPr>
          <p:nvPr/>
        </p:nvSpPr>
        <p:spPr bwMode="auto">
          <a:xfrm>
            <a:off x="6500813" y="2603500"/>
            <a:ext cx="12112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experimental</a:t>
            </a:r>
          </a:p>
        </p:txBody>
      </p:sp>
      <p:sp>
        <p:nvSpPr>
          <p:cNvPr id="32781" name="Text Box 6"/>
          <p:cNvSpPr txBox="1">
            <a:spLocks noChangeArrowheads="1"/>
          </p:cNvSpPr>
          <p:nvPr/>
        </p:nvSpPr>
        <p:spPr bwMode="auto">
          <a:xfrm>
            <a:off x="35256" y="457200"/>
            <a:ext cx="41557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 2. Nuclear </a:t>
            </a:r>
            <a:r>
              <a:rPr lang="en-US" b="1" dirty="0" smtClean="0"/>
              <a:t>Reactions </a:t>
            </a:r>
            <a:r>
              <a:rPr lang="en-US" sz="1800" b="1" dirty="0" smtClean="0"/>
              <a:t> </a:t>
            </a:r>
          </a:p>
          <a:p>
            <a:r>
              <a:rPr lang="en-US" sz="1800" b="1" dirty="0" smtClean="0"/>
              <a:t>Cross sections</a:t>
            </a:r>
            <a:endParaRPr lang="en-US" sz="1800" b="1" dirty="0"/>
          </a:p>
        </p:txBody>
      </p:sp>
      <p:sp>
        <p:nvSpPr>
          <p:cNvPr id="32782" name="Rectangle 13"/>
          <p:cNvSpPr>
            <a:spLocks noChangeArrowheads="1"/>
          </p:cNvSpPr>
          <p:nvPr/>
        </p:nvSpPr>
        <p:spPr bwMode="auto">
          <a:xfrm>
            <a:off x="1524000" y="29718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3" name="Rectangle 14"/>
          <p:cNvSpPr>
            <a:spLocks noChangeArrowheads="1"/>
          </p:cNvSpPr>
          <p:nvPr/>
        </p:nvSpPr>
        <p:spPr bwMode="auto">
          <a:xfrm>
            <a:off x="5791200" y="30480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84" name="Picture 7" descr="fission.jpg"/>
          <p:cNvPicPr>
            <a:picLocks noChangeAspect="1"/>
          </p:cNvPicPr>
          <p:nvPr/>
        </p:nvPicPr>
        <p:blipFill>
          <a:blip r:embed="rId6"/>
          <a:srcRect l="14000" t="35043" r="80000" b="35043"/>
          <a:stretch>
            <a:fillRect/>
          </a:stretch>
        </p:blipFill>
        <p:spPr bwMode="auto">
          <a:xfrm>
            <a:off x="4602163" y="76200"/>
            <a:ext cx="274637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5" name="Picture 7" descr="fission.jpg"/>
          <p:cNvPicPr>
            <a:picLocks noChangeAspect="1"/>
          </p:cNvPicPr>
          <p:nvPr/>
        </p:nvPicPr>
        <p:blipFill>
          <a:blip r:embed="rId6"/>
          <a:srcRect l="30000" t="35043" r="53999" b="35043"/>
          <a:stretch>
            <a:fillRect/>
          </a:stretch>
        </p:blipFill>
        <p:spPr bwMode="auto">
          <a:xfrm>
            <a:off x="5973763" y="76200"/>
            <a:ext cx="731837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786" name="Straight Connector 17"/>
          <p:cNvCxnSpPr>
            <a:cxnSpLocks noChangeShapeType="1"/>
          </p:cNvCxnSpPr>
          <p:nvPr/>
        </p:nvCxnSpPr>
        <p:spPr bwMode="auto">
          <a:xfrm>
            <a:off x="4860925" y="533400"/>
            <a:ext cx="304800" cy="15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2787" name="Straight Connector 18"/>
          <p:cNvCxnSpPr>
            <a:cxnSpLocks noChangeShapeType="1"/>
          </p:cNvCxnSpPr>
          <p:nvPr/>
        </p:nvCxnSpPr>
        <p:spPr bwMode="auto">
          <a:xfrm rot="10800000">
            <a:off x="5540375" y="533400"/>
            <a:ext cx="381000" cy="15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2788" name="Picture 7" descr="fission.jpg"/>
          <p:cNvPicPr>
            <a:picLocks noChangeAspect="1"/>
          </p:cNvPicPr>
          <p:nvPr/>
        </p:nvPicPr>
        <p:blipFill>
          <a:blip r:embed="rId6"/>
          <a:srcRect l="30000" t="35043" r="53999" b="35043"/>
          <a:stretch>
            <a:fillRect/>
          </a:stretch>
        </p:blipFill>
        <p:spPr bwMode="auto">
          <a:xfrm>
            <a:off x="7512050" y="0"/>
            <a:ext cx="8382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789" name="Straight Connector 28"/>
          <p:cNvCxnSpPr>
            <a:cxnSpLocks noChangeShapeType="1"/>
          </p:cNvCxnSpPr>
          <p:nvPr/>
        </p:nvCxnSpPr>
        <p:spPr bwMode="auto">
          <a:xfrm>
            <a:off x="8382000" y="762000"/>
            <a:ext cx="381000" cy="228600"/>
          </a:xfrm>
          <a:prstGeom prst="line">
            <a:avLst/>
          </a:prstGeom>
          <a:noFill/>
          <a:ln w="22225">
            <a:solidFill>
              <a:srgbClr val="C40B15"/>
            </a:solidFill>
            <a:round/>
            <a:headEnd/>
            <a:tailEnd type="triangle" w="med" len="med"/>
          </a:ln>
        </p:spPr>
      </p:cxnSp>
      <p:sp>
        <p:nvSpPr>
          <p:cNvPr id="32790" name="TextBox 31"/>
          <p:cNvSpPr txBox="1">
            <a:spLocks noChangeArrowheads="1"/>
          </p:cNvSpPr>
          <p:nvPr/>
        </p:nvSpPr>
        <p:spPr bwMode="auto">
          <a:xfrm>
            <a:off x="8721725" y="838200"/>
            <a:ext cx="269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</a:p>
        </p:txBody>
      </p:sp>
      <p:sp>
        <p:nvSpPr>
          <p:cNvPr id="32791" name="Rectangle 13"/>
          <p:cNvSpPr>
            <a:spLocks noChangeArrowheads="1"/>
          </p:cNvSpPr>
          <p:nvPr/>
        </p:nvSpPr>
        <p:spPr bwMode="auto">
          <a:xfrm>
            <a:off x="6553200" y="44450"/>
            <a:ext cx="609600" cy="152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2" name="Rectangle 13"/>
          <p:cNvSpPr>
            <a:spLocks noChangeArrowheads="1"/>
          </p:cNvSpPr>
          <p:nvPr/>
        </p:nvSpPr>
        <p:spPr bwMode="auto">
          <a:xfrm>
            <a:off x="6532563" y="838200"/>
            <a:ext cx="609600" cy="152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3" name="Rectangle 13"/>
          <p:cNvSpPr>
            <a:spLocks noChangeArrowheads="1"/>
          </p:cNvSpPr>
          <p:nvPr/>
        </p:nvSpPr>
        <p:spPr bwMode="auto">
          <a:xfrm>
            <a:off x="8153400" y="0"/>
            <a:ext cx="609600" cy="152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4" name="Rectangle 13"/>
          <p:cNvSpPr>
            <a:spLocks noChangeArrowheads="1"/>
          </p:cNvSpPr>
          <p:nvPr/>
        </p:nvSpPr>
        <p:spPr bwMode="auto">
          <a:xfrm>
            <a:off x="8153400" y="914400"/>
            <a:ext cx="304800" cy="152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2795" name="Straight Connector 28"/>
          <p:cNvCxnSpPr>
            <a:cxnSpLocks noChangeShapeType="1"/>
          </p:cNvCxnSpPr>
          <p:nvPr/>
        </p:nvCxnSpPr>
        <p:spPr bwMode="auto">
          <a:xfrm rot="5400000">
            <a:off x="6668294" y="570706"/>
            <a:ext cx="838200" cy="1588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22333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684213" y="77788"/>
            <a:ext cx="2343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solidFill>
                  <a:schemeClr val="bg1"/>
                </a:solidFill>
              </a:rPr>
              <a:t>reaction mechanisms</a:t>
            </a: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228600" y="0"/>
            <a:ext cx="861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 dirty="0">
                <a:latin typeface="+mn-lt"/>
              </a:rPr>
              <a:t> </a:t>
            </a:r>
            <a:r>
              <a:rPr lang="en-GB" sz="2000" b="1" dirty="0" smtClean="0">
                <a:latin typeface="+mn-lt"/>
              </a:rPr>
              <a:t>                            </a:t>
            </a:r>
            <a:r>
              <a:rPr lang="en-GB" sz="2000" b="1" dirty="0" smtClean="0">
                <a:solidFill>
                  <a:srgbClr val="800000"/>
                </a:solidFill>
                <a:latin typeface="+mn-lt"/>
              </a:rPr>
              <a:t>Reaction mechanisms:   </a:t>
            </a:r>
            <a:r>
              <a:rPr lang="en-GB" sz="2000" b="1" dirty="0" smtClean="0">
                <a:latin typeface="+mn-lt"/>
              </a:rPr>
              <a:t>I. direct (non-resonant) process</a:t>
            </a:r>
            <a:endParaRPr lang="en-GB" sz="2000" b="1" dirty="0">
              <a:latin typeface="+mn-lt"/>
            </a:endParaRPr>
          </a:p>
        </p:txBody>
      </p:sp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755650" y="1989138"/>
            <a:ext cx="4932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+mn-lt"/>
              </a:rPr>
              <a:t>example: 	</a:t>
            </a:r>
            <a:r>
              <a:rPr lang="en-GB" sz="1600" dirty="0"/>
              <a:t>	           </a:t>
            </a:r>
            <a:r>
              <a:rPr lang="en-GB" sz="1600" dirty="0" err="1">
                <a:solidFill>
                  <a:srgbClr val="336699"/>
                </a:solidFill>
              </a:rPr>
              <a:t>radiative</a:t>
            </a:r>
            <a:r>
              <a:rPr lang="en-GB" sz="1600" dirty="0">
                <a:solidFill>
                  <a:srgbClr val="336699"/>
                </a:solidFill>
              </a:rPr>
              <a:t> capture  A(</a:t>
            </a:r>
            <a:r>
              <a:rPr lang="en-GB" sz="1600" dirty="0" err="1">
                <a:solidFill>
                  <a:srgbClr val="336699"/>
                </a:solidFill>
              </a:rPr>
              <a:t>x,</a:t>
            </a:r>
            <a:r>
              <a:rPr lang="en-GB" sz="1600" dirty="0" err="1">
                <a:solidFill>
                  <a:srgbClr val="336699"/>
                </a:solidFill>
                <a:latin typeface="Symbol" charset="0"/>
                <a:sym typeface="Wingdings" charset="0"/>
              </a:rPr>
              <a:t>g</a:t>
            </a:r>
            <a:r>
              <a:rPr lang="en-GB" sz="1600" dirty="0">
                <a:solidFill>
                  <a:srgbClr val="336699"/>
                </a:solidFill>
                <a:sym typeface="Wingdings" charset="0"/>
              </a:rPr>
              <a:t>)B</a:t>
            </a:r>
            <a:endParaRPr lang="en-GB" sz="1600" dirty="0">
              <a:solidFill>
                <a:srgbClr val="336699"/>
              </a:solidFill>
              <a:latin typeface="Symbol" charset="0"/>
            </a:endParaRP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755650" y="1457325"/>
            <a:ext cx="3455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+mn-lt"/>
              </a:rPr>
              <a:t>direct transition into a bound state</a:t>
            </a:r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>
            <a:off x="4429125" y="3768725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Line 7"/>
          <p:cNvSpPr>
            <a:spLocks noChangeShapeType="1"/>
          </p:cNvSpPr>
          <p:nvPr/>
        </p:nvSpPr>
        <p:spPr bwMode="auto">
          <a:xfrm>
            <a:off x="4429125" y="348138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Line 8"/>
          <p:cNvSpPr>
            <a:spLocks noChangeShapeType="1"/>
          </p:cNvSpPr>
          <p:nvPr/>
        </p:nvSpPr>
        <p:spPr bwMode="auto">
          <a:xfrm>
            <a:off x="4429125" y="278130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Line 9"/>
          <p:cNvSpPr>
            <a:spLocks noChangeShapeType="1"/>
          </p:cNvSpPr>
          <p:nvPr/>
        </p:nvSpPr>
        <p:spPr bwMode="auto">
          <a:xfrm>
            <a:off x="3421063" y="3336925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Line 10"/>
          <p:cNvSpPr>
            <a:spLocks noChangeShapeType="1"/>
          </p:cNvSpPr>
          <p:nvPr/>
        </p:nvSpPr>
        <p:spPr bwMode="auto">
          <a:xfrm flipV="1">
            <a:off x="4429125" y="2616200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Line 11"/>
          <p:cNvSpPr>
            <a:spLocks noChangeShapeType="1"/>
          </p:cNvSpPr>
          <p:nvPr/>
        </p:nvSpPr>
        <p:spPr bwMode="auto">
          <a:xfrm flipV="1">
            <a:off x="5292725" y="2616200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Text Box 12"/>
          <p:cNvSpPr txBox="1">
            <a:spLocks noChangeArrowheads="1"/>
          </p:cNvSpPr>
          <p:nvPr/>
        </p:nvSpPr>
        <p:spPr bwMode="auto">
          <a:xfrm>
            <a:off x="3544888" y="3308350"/>
            <a:ext cx="539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/>
              <a:t>A+x</a:t>
            </a:r>
          </a:p>
        </p:txBody>
      </p:sp>
      <p:sp>
        <p:nvSpPr>
          <p:cNvPr id="30734" name="Text Box 13"/>
          <p:cNvSpPr txBox="1">
            <a:spLocks noChangeArrowheads="1"/>
          </p:cNvSpPr>
          <p:nvPr/>
        </p:nvSpPr>
        <p:spPr bwMode="auto">
          <a:xfrm>
            <a:off x="4697413" y="3813175"/>
            <a:ext cx="3190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/>
              <a:t>B</a:t>
            </a:r>
          </a:p>
        </p:txBody>
      </p:sp>
      <p:sp>
        <p:nvSpPr>
          <p:cNvPr id="30735" name="Text Box 14"/>
          <p:cNvSpPr txBox="1">
            <a:spLocks noChangeArrowheads="1"/>
          </p:cNvSpPr>
          <p:nvPr/>
        </p:nvSpPr>
        <p:spPr bwMode="auto">
          <a:xfrm>
            <a:off x="3149600" y="3379788"/>
            <a:ext cx="342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/>
              <a:t>Q</a:t>
            </a:r>
            <a:endParaRPr lang="en-GB" sz="1600" baseline="-25000"/>
          </a:p>
        </p:txBody>
      </p:sp>
      <p:sp>
        <p:nvSpPr>
          <p:cNvPr id="30736" name="Line 15"/>
          <p:cNvSpPr>
            <a:spLocks noChangeShapeType="1"/>
          </p:cNvSpPr>
          <p:nvPr/>
        </p:nvSpPr>
        <p:spPr bwMode="auto">
          <a:xfrm flipV="1">
            <a:off x="3997325" y="304958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7" name="Line 16"/>
          <p:cNvSpPr>
            <a:spLocks noChangeShapeType="1"/>
          </p:cNvSpPr>
          <p:nvPr/>
        </p:nvSpPr>
        <p:spPr bwMode="auto">
          <a:xfrm>
            <a:off x="3997325" y="304958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17"/>
          <p:cNvSpPr>
            <a:spLocks noChangeShapeType="1"/>
          </p:cNvSpPr>
          <p:nvPr/>
        </p:nvSpPr>
        <p:spPr bwMode="auto">
          <a:xfrm>
            <a:off x="4429125" y="3049588"/>
            <a:ext cx="287338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9" name="Line 18"/>
          <p:cNvSpPr>
            <a:spLocks noChangeShapeType="1"/>
          </p:cNvSpPr>
          <p:nvPr/>
        </p:nvSpPr>
        <p:spPr bwMode="auto">
          <a:xfrm>
            <a:off x="4429125" y="3049588"/>
            <a:ext cx="2873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0" name="Text Box 19"/>
          <p:cNvSpPr txBox="1">
            <a:spLocks noChangeArrowheads="1"/>
          </p:cNvSpPr>
          <p:nvPr/>
        </p:nvSpPr>
        <p:spPr bwMode="auto">
          <a:xfrm>
            <a:off x="4552950" y="2944813"/>
            <a:ext cx="268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>
                <a:latin typeface="Symbol" charset="0"/>
              </a:rPr>
              <a:t>g</a:t>
            </a:r>
          </a:p>
        </p:txBody>
      </p:sp>
      <p:sp>
        <p:nvSpPr>
          <p:cNvPr id="30741" name="Text Box 20"/>
          <p:cNvSpPr txBox="1">
            <a:spLocks noChangeArrowheads="1"/>
          </p:cNvSpPr>
          <p:nvPr/>
        </p:nvSpPr>
        <p:spPr bwMode="auto">
          <a:xfrm>
            <a:off x="3492500" y="2876550"/>
            <a:ext cx="504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/>
              <a:t>E</a:t>
            </a:r>
            <a:r>
              <a:rPr lang="en-GB" sz="1600" baseline="-25000"/>
              <a:t>cm</a:t>
            </a:r>
          </a:p>
        </p:txBody>
      </p:sp>
      <p:sp>
        <p:nvSpPr>
          <p:cNvPr id="30742" name="Text Box 21"/>
          <p:cNvSpPr txBox="1">
            <a:spLocks noChangeArrowheads="1"/>
          </p:cNvSpPr>
          <p:nvPr/>
        </p:nvSpPr>
        <p:spPr bwMode="auto">
          <a:xfrm>
            <a:off x="755650" y="1052513"/>
            <a:ext cx="18133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>
                <a:latin typeface="+mn-lt"/>
              </a:rPr>
              <a:t>one-step process</a:t>
            </a:r>
          </a:p>
        </p:txBody>
      </p:sp>
      <p:graphicFrame>
        <p:nvGraphicFramePr>
          <p:cNvPr id="205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997819"/>
              </p:ext>
            </p:extLst>
          </p:nvPr>
        </p:nvGraphicFramePr>
        <p:xfrm>
          <a:off x="1347304" y="4191000"/>
          <a:ext cx="2524541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34" name="Equation" r:id="rId4" imgW="1638000" imgH="444240" progId="Equation.3">
                  <p:embed/>
                </p:oleObj>
              </mc:Choice>
              <mc:Fallback>
                <p:oleObj name="Equation" r:id="rId4" imgW="1638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7304" y="4191000"/>
                        <a:ext cx="2524541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1692275" y="5127625"/>
            <a:ext cx="5775940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336699"/>
              </a:buClr>
              <a:buFont typeface="Wingdings" charset="0"/>
              <a:buChar char="Ø"/>
            </a:pPr>
            <a:r>
              <a:rPr lang="en-GB" sz="1800" dirty="0">
                <a:latin typeface="+mn-lt"/>
              </a:rPr>
              <a:t> r</a:t>
            </a:r>
            <a:r>
              <a:rPr lang="en-GB" sz="1600" dirty="0"/>
              <a:t>eaction cross section proportional to </a:t>
            </a:r>
            <a:r>
              <a:rPr lang="en-GB" sz="1600" u="sng" dirty="0">
                <a:solidFill>
                  <a:srgbClr val="336699"/>
                </a:solidFill>
              </a:rPr>
              <a:t>single matrix element</a:t>
            </a:r>
          </a:p>
          <a:p>
            <a:pPr eaLnBrk="1" hangingPunct="1">
              <a:lnSpc>
                <a:spcPct val="130000"/>
              </a:lnSpc>
              <a:buClr>
                <a:srgbClr val="336699"/>
              </a:buClr>
              <a:buFont typeface="Wingdings" charset="0"/>
              <a:buChar char="Ø"/>
            </a:pPr>
            <a:r>
              <a:rPr lang="en-GB" sz="1600" dirty="0"/>
              <a:t> can occur at </a:t>
            </a:r>
            <a:r>
              <a:rPr lang="en-GB" sz="1600" u="sng" dirty="0">
                <a:solidFill>
                  <a:srgbClr val="336699"/>
                </a:solidFill>
              </a:rPr>
              <a:t>all projectile energies</a:t>
            </a:r>
          </a:p>
          <a:p>
            <a:pPr eaLnBrk="1" hangingPunct="1">
              <a:lnSpc>
                <a:spcPct val="130000"/>
              </a:lnSpc>
              <a:buClr>
                <a:srgbClr val="336699"/>
              </a:buClr>
              <a:buFont typeface="Wingdings" charset="0"/>
              <a:buChar char="Ø"/>
            </a:pPr>
            <a:r>
              <a:rPr lang="en-GB" sz="1600" dirty="0"/>
              <a:t> </a:t>
            </a:r>
            <a:r>
              <a:rPr lang="en-GB" sz="1600" u="sng" dirty="0">
                <a:solidFill>
                  <a:srgbClr val="336699"/>
                </a:solidFill>
              </a:rPr>
              <a:t>smooth energy dependence</a:t>
            </a:r>
            <a:r>
              <a:rPr lang="en-GB" sz="1600" dirty="0"/>
              <a:t> of cross section</a:t>
            </a: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4211638" y="4357688"/>
            <a:ext cx="40334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/>
              <a:t>H</a:t>
            </a:r>
            <a:r>
              <a:rPr lang="en-GB" sz="1600" baseline="-25000" dirty="0">
                <a:latin typeface="Symbol" charset="0"/>
              </a:rPr>
              <a:t>g</a:t>
            </a:r>
            <a:r>
              <a:rPr lang="en-GB" sz="1600" dirty="0"/>
              <a:t> </a:t>
            </a:r>
            <a:r>
              <a:rPr lang="en-GB" sz="1800" dirty="0">
                <a:latin typeface="+mn-lt"/>
              </a:rPr>
              <a:t>= electromagnetic operator describing </a:t>
            </a:r>
          </a:p>
          <a:p>
            <a:pPr eaLnBrk="1" hangingPunct="1"/>
            <a:r>
              <a:rPr lang="en-GB" sz="1800" dirty="0">
                <a:latin typeface="+mn-lt"/>
              </a:rPr>
              <a:t>       the transition</a:t>
            </a: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519113" y="6353175"/>
            <a:ext cx="755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+mn-lt"/>
              </a:rPr>
              <a:t>other direct processes: stripping, pickup, charge exchange, Coulomb excitation</a:t>
            </a:r>
          </a:p>
        </p:txBody>
      </p:sp>
      <p:sp>
        <p:nvSpPr>
          <p:cNvPr id="30746" name="Rectangle 26"/>
          <p:cNvSpPr>
            <a:spLocks noChangeArrowheads="1"/>
          </p:cNvSpPr>
          <p:nvPr/>
        </p:nvSpPr>
        <p:spPr bwMode="auto">
          <a:xfrm>
            <a:off x="3203575" y="1989138"/>
            <a:ext cx="2447925" cy="360362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3492500" y="33575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19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10718"/>
            <a:ext cx="9144000" cy="45719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0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22633</TotalTime>
  <Words>4368</Words>
  <Application>Microsoft Macintosh PowerPoint</Application>
  <PresentationFormat>On-screen Show (4:3)</PresentationFormat>
  <Paragraphs>1020</Paragraphs>
  <Slides>64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Office Theme</vt:lpstr>
      <vt:lpstr>Equation</vt:lpstr>
      <vt:lpstr>Graph</vt:lpstr>
      <vt:lpstr>Formel</vt:lpstr>
      <vt:lpstr>Clip</vt:lpstr>
      <vt:lpstr>Egyenlet</vt:lpstr>
      <vt:lpstr>Fotografia Photo Editor</vt:lpstr>
      <vt:lpstr>PowerPoint Presentation</vt:lpstr>
      <vt:lpstr>PowerPoint Presentation</vt:lpstr>
      <vt:lpstr>PowerPoint Presentation</vt:lpstr>
      <vt:lpstr>PowerPoint Presentation</vt:lpstr>
      <vt:lpstr>Birth of stars in Interstellar Clouds</vt:lpstr>
      <vt:lpstr>The origin of the chemical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Stable beam experiments with high beam intensity</vt:lpstr>
      <vt:lpstr>Why is background a problem?</vt:lpstr>
      <vt:lpstr>            Background sources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Quantity to be determined: reaction rate through  cross section measurement </vt:lpstr>
      <vt:lpstr>Number of projectiles: gas target</vt:lpstr>
      <vt:lpstr>Windowless gas target</vt:lpstr>
      <vt:lpstr>Number of projectiles: together with target thickness</vt:lpstr>
      <vt:lpstr>Target thickness determination</vt:lpstr>
      <vt:lpstr>Target thickness</vt:lpstr>
      <vt:lpstr>Thick target yield measurement</vt:lpstr>
      <vt:lpstr>Determination of the number of reactions</vt:lpstr>
      <vt:lpstr>Charged particle detection (in beam)</vt:lpstr>
      <vt:lpstr>Gamma-detection (in-beam)</vt:lpstr>
      <vt:lpstr>PowerPoint Presentation</vt:lpstr>
      <vt:lpstr>PowerPoint Presentation</vt:lpstr>
      <vt:lpstr>PowerPoint Presentation</vt:lpstr>
      <vt:lpstr> Why Recoil Separator?</vt:lpstr>
      <vt:lpstr>PowerPoint Presentation</vt:lpstr>
      <vt:lpstr>PowerPoint Presentation</vt:lpstr>
      <vt:lpstr>Matrix DE/E for the 12C(α,γ)16 O</vt:lpstr>
      <vt:lpstr>Inverse kinematics with recoil separators</vt:lpstr>
      <vt:lpstr>St. George Separator</vt:lpstr>
      <vt:lpstr>PowerPoint Presentation</vt:lpstr>
      <vt:lpstr>PowerPoint Presentation</vt:lpstr>
      <vt:lpstr>Nucleosynthesis in He burning</vt:lpstr>
      <vt:lpstr>Network for stellar Helium burning</vt:lpstr>
      <vt:lpstr>12C(a,)16O, the Holy Grail of Nuclear Astrophysics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measurements of cross sections of Astrophysical interest  (and their impact on stellar modeling)</dc:title>
  <dc:subject/>
  <dc:creator>Gianluca Imbriani</dc:creator>
  <cp:keywords/>
  <dc:description/>
  <cp:lastModifiedBy>Alba Formicola</cp:lastModifiedBy>
  <cp:revision>420</cp:revision>
  <dcterms:created xsi:type="dcterms:W3CDTF">2006-08-16T00:00:00Z</dcterms:created>
  <dcterms:modified xsi:type="dcterms:W3CDTF">2017-07-25T14:55:24Z</dcterms:modified>
  <cp:category/>
</cp:coreProperties>
</file>