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607" r:id="rId2"/>
    <p:sldId id="674" r:id="rId3"/>
    <p:sldId id="606" r:id="rId4"/>
    <p:sldId id="604" r:id="rId5"/>
    <p:sldId id="608" r:id="rId6"/>
    <p:sldId id="671" r:id="rId7"/>
    <p:sldId id="672" r:id="rId8"/>
    <p:sldId id="673" r:id="rId9"/>
    <p:sldId id="676" r:id="rId10"/>
    <p:sldId id="677" r:id="rId11"/>
    <p:sldId id="678" r:id="rId12"/>
    <p:sldId id="679" r:id="rId13"/>
    <p:sldId id="698" r:id="rId14"/>
    <p:sldId id="699" r:id="rId15"/>
    <p:sldId id="700" r:id="rId16"/>
    <p:sldId id="701" r:id="rId17"/>
    <p:sldId id="702" r:id="rId18"/>
    <p:sldId id="704" r:id="rId19"/>
    <p:sldId id="705" r:id="rId20"/>
    <p:sldId id="706" r:id="rId21"/>
    <p:sldId id="707" r:id="rId22"/>
    <p:sldId id="708" r:id="rId23"/>
    <p:sldId id="709" r:id="rId24"/>
    <p:sldId id="710" r:id="rId25"/>
    <p:sldId id="711" r:id="rId26"/>
    <p:sldId id="717" r:id="rId27"/>
    <p:sldId id="600" r:id="rId28"/>
    <p:sldId id="617" r:id="rId29"/>
    <p:sldId id="619" r:id="rId30"/>
    <p:sldId id="623" r:id="rId31"/>
    <p:sldId id="624" r:id="rId32"/>
    <p:sldId id="628" r:id="rId33"/>
    <p:sldId id="629" r:id="rId34"/>
    <p:sldId id="630" r:id="rId35"/>
    <p:sldId id="632" r:id="rId36"/>
    <p:sldId id="642" r:id="rId37"/>
    <p:sldId id="645" r:id="rId38"/>
    <p:sldId id="646" r:id="rId39"/>
    <p:sldId id="649" r:id="rId40"/>
    <p:sldId id="651" r:id="rId41"/>
    <p:sldId id="652" r:id="rId42"/>
    <p:sldId id="653" r:id="rId43"/>
    <p:sldId id="719" r:id="rId44"/>
    <p:sldId id="713" r:id="rId45"/>
    <p:sldId id="715" r:id="rId46"/>
    <p:sldId id="714" r:id="rId47"/>
    <p:sldId id="718" r:id="rId48"/>
    <p:sldId id="716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3CAC15"/>
    <a:srgbClr val="F5FF5C"/>
    <a:srgbClr val="A8F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7151"/>
    <p:restoredTop sz="93705"/>
  </p:normalViewPr>
  <p:slideViewPr>
    <p:cSldViewPr snapToGrid="0" snapToObjects="1">
      <p:cViewPr>
        <p:scale>
          <a:sx n="97" d="100"/>
          <a:sy n="97" d="100"/>
        </p:scale>
        <p:origin x="568" y="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16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4" Type="http://schemas.openxmlformats.org/officeDocument/2006/relationships/image" Target="../media/image39.wmf"/><Relationship Id="rId5" Type="http://schemas.openxmlformats.org/officeDocument/2006/relationships/image" Target="../media/image40.wmf"/><Relationship Id="rId6" Type="http://schemas.openxmlformats.org/officeDocument/2006/relationships/image" Target="../media/image41.wmf"/><Relationship Id="rId7" Type="http://schemas.openxmlformats.org/officeDocument/2006/relationships/image" Target="../media/image42.wmf"/><Relationship Id="rId8" Type="http://schemas.openxmlformats.org/officeDocument/2006/relationships/image" Target="../media/image43.wmf"/><Relationship Id="rId1" Type="http://schemas.openxmlformats.org/officeDocument/2006/relationships/image" Target="../media/image36.wmf"/><Relationship Id="rId2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B6540-D634-E648-B075-A0CF45C0B447}" type="datetime1">
              <a:t>24/07/17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BDA3C-A885-5447-86D1-10F6162773D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059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92049-CC1B-E346-BD39-3AE4E4345B5E}" type="datetime1">
              <a:t>24/07/17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460C4-8321-3045-BEF9-DE0646E8F80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4936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88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4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33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809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501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136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2971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635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6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8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778715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35423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March 10</a:t>
            </a:r>
            <a:r>
              <a:rPr lang="en-GB" baseline="30000"/>
              <a:t>th</a:t>
            </a:r>
            <a:r>
              <a:rPr lang="en-GB"/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185469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35280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5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50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8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19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59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6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19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33727" y="6356350"/>
            <a:ext cx="1574800" cy="365125"/>
          </a:xfrm>
          <a:prstGeom prst="rect">
            <a:avLst/>
          </a:prstGeom>
        </p:spPr>
        <p:txBody>
          <a:bodyPr/>
          <a:lstStyle/>
          <a:p>
            <a:fld id="{DAACED45-76CC-6840-AD97-6F8CF890C35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133" y="1202268"/>
            <a:ext cx="8229600" cy="4741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2793" y="6227762"/>
            <a:ext cx="2133600" cy="595312"/>
          </a:xfrm>
          <a:prstGeom prst="rect">
            <a:avLst/>
          </a:prstGeom>
          <a:solidFill>
            <a:srgbClr val="0000FF"/>
          </a:solidFill>
          <a:ln w="38100" cmpd="sng">
            <a:solidFill>
              <a:srgbClr val="008000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6600" y="6227762"/>
            <a:ext cx="3352800" cy="518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grpSp>
        <p:nvGrpSpPr>
          <p:cNvPr id="8" name="Group 1"/>
          <p:cNvGrpSpPr>
            <a:grpSpLocks/>
          </p:cNvGrpSpPr>
          <p:nvPr userDrawn="1"/>
        </p:nvGrpSpPr>
        <p:grpSpPr bwMode="auto">
          <a:xfrm>
            <a:off x="33866" y="6112440"/>
            <a:ext cx="1947333" cy="711694"/>
            <a:chOff x="325438" y="2346325"/>
            <a:chExt cx="2230437" cy="865188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438" y="2370138"/>
              <a:ext cx="895350" cy="81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6525" y="2346325"/>
              <a:ext cx="1149350" cy="865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C22-C3F8-D14D-8B1D-61849185817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Relationship Id="rId3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oleObject" Target="../embeddings/oleObject10.bin"/><Relationship Id="rId21" Type="http://schemas.openxmlformats.org/officeDocument/2006/relationships/image" Target="../media/image44.emf"/><Relationship Id="rId10" Type="http://schemas.openxmlformats.org/officeDocument/2006/relationships/image" Target="../media/image39.wmf"/><Relationship Id="rId11" Type="http://schemas.openxmlformats.org/officeDocument/2006/relationships/oleObject" Target="../embeddings/oleObject5.bin"/><Relationship Id="rId12" Type="http://schemas.openxmlformats.org/officeDocument/2006/relationships/oleObject" Target="../embeddings/oleObject6.bin"/><Relationship Id="rId13" Type="http://schemas.openxmlformats.org/officeDocument/2006/relationships/image" Target="../media/image40.wmf"/><Relationship Id="rId14" Type="http://schemas.openxmlformats.org/officeDocument/2006/relationships/oleObject" Target="../embeddings/oleObject7.bin"/><Relationship Id="rId15" Type="http://schemas.openxmlformats.org/officeDocument/2006/relationships/image" Target="../media/image41.wmf"/><Relationship Id="rId16" Type="http://schemas.openxmlformats.org/officeDocument/2006/relationships/oleObject" Target="../embeddings/oleObject8.bin"/><Relationship Id="rId17" Type="http://schemas.openxmlformats.org/officeDocument/2006/relationships/image" Target="../media/image42.wmf"/><Relationship Id="rId18" Type="http://schemas.openxmlformats.org/officeDocument/2006/relationships/oleObject" Target="../embeddings/oleObject9.bin"/><Relationship Id="rId19" Type="http://schemas.openxmlformats.org/officeDocument/2006/relationships/image" Target="../media/image43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6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7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Relationship Id="rId3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4" Type="http://schemas.openxmlformats.org/officeDocument/2006/relationships/image" Target="../media/image57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wmf"/><Relationship Id="rId3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tiff"/><Relationship Id="rId3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emf"/><Relationship Id="rId5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png"/><Relationship Id="rId6" Type="http://schemas.openxmlformats.org/officeDocument/2006/relationships/image" Target="../media/image77.wmf"/><Relationship Id="rId7" Type="http://schemas.openxmlformats.org/officeDocument/2006/relationships/image" Target="../media/image78.png"/><Relationship Id="rId8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Relationship Id="rId3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wmf"/><Relationship Id="rId3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wmf"/><Relationship Id="rId3" Type="http://schemas.openxmlformats.org/officeDocument/2006/relationships/image" Target="../media/image8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89.emf"/><Relationship Id="rId6" Type="http://schemas.openxmlformats.org/officeDocument/2006/relationships/image" Target="../media/image9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4" Type="http://schemas.openxmlformats.org/officeDocument/2006/relationships/image" Target="../media/image93.emf"/><Relationship Id="rId5" Type="http://schemas.openxmlformats.org/officeDocument/2006/relationships/image" Target="../media/image94.emf"/><Relationship Id="rId6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109.wmf"/><Relationship Id="rId5" Type="http://schemas.openxmlformats.org/officeDocument/2006/relationships/image" Target="../media/image110.tif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tiff"/><Relationship Id="rId3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png"/><Relationship Id="rId12" Type="http://schemas.openxmlformats.org/officeDocument/2006/relationships/image" Target="../media/image123.tif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115.wmf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0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tiff"/><Relationship Id="rId3" Type="http://schemas.openxmlformats.org/officeDocument/2006/relationships/image" Target="../media/image12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4" Type="http://schemas.openxmlformats.org/officeDocument/2006/relationships/image" Target="../media/image50.tiff"/><Relationship Id="rId5" Type="http://schemas.openxmlformats.org/officeDocument/2006/relationships/image" Target="../media/image1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tiff"/><Relationship Id="rId3" Type="http://schemas.openxmlformats.org/officeDocument/2006/relationships/image" Target="../media/image12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4" Type="http://schemas.openxmlformats.org/officeDocument/2006/relationships/image" Target="../media/image132.emf"/><Relationship Id="rId5" Type="http://schemas.openxmlformats.org/officeDocument/2006/relationships/image" Target="../media/image133.emf"/><Relationship Id="rId6" Type="http://schemas.openxmlformats.org/officeDocument/2006/relationships/image" Target="../media/image134.emf"/><Relationship Id="rId7" Type="http://schemas.openxmlformats.org/officeDocument/2006/relationships/image" Target="../media/image1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4" Type="http://schemas.openxmlformats.org/officeDocument/2006/relationships/image" Target="../media/image13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3894173" y="-159068"/>
            <a:ext cx="14087531" cy="70170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2887" y="92765"/>
            <a:ext cx="5043348" cy="1470991"/>
          </a:xfrm>
          <a:ln w="57150" cmpd="sng"/>
        </p:spPr>
        <p:txBody>
          <a:bodyPr>
            <a:normAutofit fontScale="90000"/>
          </a:bodyPr>
          <a:lstStyle/>
          <a:p>
            <a:r>
              <a:rPr lang="en-GB" b="1" u="sng" dirty="0" smtClean="0">
                <a:latin typeface="Book Antiqua"/>
                <a:cs typeface="Book Antiqua"/>
              </a:rPr>
              <a:t/>
            </a:r>
            <a:br>
              <a:rPr lang="en-GB" b="1" u="sng" dirty="0" smtClean="0">
                <a:latin typeface="Book Antiqua"/>
                <a:cs typeface="Book Antiqua"/>
              </a:rPr>
            </a:br>
            <a:r>
              <a:rPr lang="en-GB" b="1" dirty="0" smtClean="0">
                <a:latin typeface="Book Antiqua"/>
                <a:cs typeface="Book Antiqua"/>
              </a:rPr>
              <a:t>Heavy nuclei</a:t>
            </a:r>
            <a:br>
              <a:rPr lang="en-GB" b="1" dirty="0" smtClean="0">
                <a:latin typeface="Book Antiqua"/>
                <a:cs typeface="Book Antiqua"/>
              </a:rPr>
            </a:br>
            <a:r>
              <a:rPr lang="en-GB" sz="2700" b="1" dirty="0" smtClean="0">
                <a:latin typeface="Book Antiqua"/>
                <a:cs typeface="Book Antiqua"/>
              </a:rPr>
              <a:t>(variations on the </a:t>
            </a:r>
            <a:r>
              <a:rPr lang="en-GB" sz="2700" b="1" smtClean="0">
                <a:latin typeface="Book Antiqua"/>
                <a:cs typeface="Book Antiqua"/>
              </a:rPr>
              <a:t>theme                                                   of </a:t>
            </a:r>
            <a:r>
              <a:rPr lang="en-GB" sz="2700" b="1" dirty="0" smtClean="0">
                <a:latin typeface="Book Antiqua"/>
                <a:cs typeface="Book Antiqua"/>
              </a:rPr>
              <a:t>Density Functional Theory)</a:t>
            </a:r>
            <a:br>
              <a:rPr lang="en-GB" sz="2700" b="1" dirty="0" smtClean="0">
                <a:latin typeface="Book Antiqua"/>
                <a:cs typeface="Book Antiqua"/>
              </a:rPr>
            </a:br>
            <a:endParaRPr lang="en-GB" sz="2700" b="1" dirty="0">
              <a:latin typeface="Book Antiqua"/>
              <a:cs typeface="Book Antiqu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t>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44423" y="5344601"/>
            <a:ext cx="3759193" cy="646331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rgbClr val="FF0000"/>
                </a:solidFill>
                <a:latin typeface="Book Antiqua"/>
                <a:cs typeface="Book Antiqua"/>
              </a:rPr>
              <a:t>Gianluca Colò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86239" cy="518583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67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065" y="168892"/>
            <a:ext cx="7772400" cy="6207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Finite-range is </a:t>
            </a:r>
            <a:r>
              <a:rPr lang="en-US" smtClean="0"/>
              <a:t>not enough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78865" cy="493713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10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437323" y="1334838"/>
            <a:ext cx="78881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Due to its short-range, </a:t>
            </a:r>
            <a:r>
              <a:rPr lang="en-US" u="sng" dirty="0" smtClean="0">
                <a:solidFill>
                  <a:srgbClr val="0432FF"/>
                </a:solidFill>
              </a:rPr>
              <a:t>the Fourier transform of the nucleon-nucleon force does not have a strong </a:t>
            </a:r>
            <a:r>
              <a:rPr lang="en-US" b="1" u="sng" dirty="0" smtClean="0">
                <a:solidFill>
                  <a:srgbClr val="0432FF"/>
                </a:solidFill>
              </a:rPr>
              <a:t>k</a:t>
            </a:r>
            <a:r>
              <a:rPr lang="en-US" u="sng" dirty="0" smtClean="0">
                <a:solidFill>
                  <a:srgbClr val="0432FF"/>
                </a:solidFill>
              </a:rPr>
              <a:t>-dependence.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b="1" u="sng" dirty="0" smtClean="0">
                <a:solidFill>
                  <a:srgbClr val="0432FF"/>
                </a:solidFill>
              </a:rPr>
              <a:t>One must add explicit momentum dependence or </a:t>
            </a:r>
            <a:r>
              <a:rPr lang="en-US" b="1" u="sng" smtClean="0">
                <a:solidFill>
                  <a:srgbClr val="0432FF"/>
                </a:solidFill>
              </a:rPr>
              <a:t>exchange terms.</a:t>
            </a:r>
            <a:endParaRPr lang="en-US" b="1" u="sng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b="1" u="sng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b="1" u="sng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b="1" u="sng" dirty="0">
              <a:solidFill>
                <a:srgbClr val="0432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33798" y="2848932"/>
            <a:ext cx="4681541" cy="11859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charset="0"/>
              <a:buChar char="•"/>
            </a:pPr>
            <a:endParaRPr lang="en-GB" sz="1800" dirty="0" smtClean="0">
              <a:solidFill>
                <a:srgbClr val="0000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1800" dirty="0">
              <a:solidFill>
                <a:srgbClr val="0000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800" dirty="0" smtClean="0">
                <a:solidFill>
                  <a:srgbClr val="0000FF"/>
                </a:solidFill>
              </a:rPr>
              <a:t>It has been shown that Gaussian </a:t>
            </a:r>
            <a:r>
              <a:rPr lang="en-GB" sz="1800" dirty="0">
                <a:solidFill>
                  <a:srgbClr val="0000FF"/>
                </a:solidFill>
              </a:rPr>
              <a:t>or </a:t>
            </a:r>
            <a:r>
              <a:rPr lang="en-GB" sz="1800" dirty="0" smtClean="0">
                <a:solidFill>
                  <a:srgbClr val="0000FF"/>
                </a:solidFill>
              </a:rPr>
              <a:t>Yukawa interactions can produce saturation if supplemented with those terms.</a:t>
            </a:r>
          </a:p>
          <a:p>
            <a:pPr algn="just"/>
            <a:endParaRPr lang="en-GB" sz="1800" dirty="0" smtClean="0">
              <a:solidFill>
                <a:srgbClr val="0000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800" dirty="0" smtClean="0">
                <a:solidFill>
                  <a:srgbClr val="FF0000"/>
                </a:solidFill>
              </a:rPr>
              <a:t>(Very) wrong effective mass !</a:t>
            </a:r>
            <a:endParaRPr lang="is-IS" sz="1800" dirty="0" smtClean="0">
              <a:solidFill>
                <a:srgbClr val="FF0000"/>
              </a:solidFill>
            </a:endParaRPr>
          </a:p>
          <a:p>
            <a:pPr algn="just"/>
            <a:endParaRPr lang="is-IS" sz="1800" baseline="-25000" dirty="0" smtClean="0">
              <a:solidFill>
                <a:srgbClr val="0000FF"/>
              </a:solidFill>
            </a:endParaRPr>
          </a:p>
          <a:p>
            <a:pPr algn="just"/>
            <a:endParaRPr lang="en-GB" sz="1800" baseline="-25000" dirty="0" smtClean="0">
              <a:solidFill>
                <a:srgbClr val="0000FF"/>
              </a:solidFill>
            </a:endParaRPr>
          </a:p>
          <a:p>
            <a:pPr algn="just"/>
            <a:endParaRPr lang="en-GB" sz="1800" dirty="0" smtClean="0">
              <a:solidFill>
                <a:srgbClr val="0000FF"/>
              </a:solidFill>
            </a:endParaRPr>
          </a:p>
          <a:p>
            <a:pPr algn="just"/>
            <a:endParaRPr lang="en-GB" sz="1800" dirty="0" smtClean="0">
              <a:solidFill>
                <a:srgbClr val="0000FF"/>
              </a:solidFill>
            </a:endParaRPr>
          </a:p>
          <a:p>
            <a:pPr algn="just"/>
            <a:endParaRPr lang="en-GB" sz="1800" dirty="0" smtClean="0">
              <a:solidFill>
                <a:srgbClr val="0000FF"/>
              </a:solidFill>
            </a:endParaRPr>
          </a:p>
          <a:p>
            <a:pPr algn="just"/>
            <a:endParaRPr lang="en-GB" sz="1800" dirty="0">
              <a:solidFill>
                <a:srgbClr val="0000FF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705" y="3137451"/>
            <a:ext cx="3291760" cy="2232127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6" y="5548960"/>
            <a:ext cx="2608027" cy="345867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221358" y="5452392"/>
            <a:ext cx="3888108" cy="523220"/>
          </a:xfrm>
          <a:prstGeom prst="rect">
            <a:avLst/>
          </a:prstGeom>
          <a:solidFill>
            <a:srgbClr val="A8FFAD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G. Accorto, 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R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. Romano, A. Rancati, X. Roca-</a:t>
            </a:r>
            <a:r>
              <a:rPr lang="it-IT" sz="1400" dirty="0" err="1">
                <a:solidFill>
                  <a:srgbClr val="FF0000"/>
                </a:solidFill>
                <a:latin typeface="Arial Narrow" charset="0"/>
              </a:rPr>
              <a:t>Maza</a:t>
            </a:r>
            <a:r>
              <a:rPr lang="it-IT" sz="1400" dirty="0">
                <a:solidFill>
                  <a:srgbClr val="FF0000"/>
                </a:solidFill>
                <a:latin typeface="Arial Narrow" charset="0"/>
              </a:rPr>
              <a:t>, </a:t>
            </a:r>
            <a:r>
              <a:rPr lang="it-IT" sz="1400" dirty="0" smtClean="0">
                <a:solidFill>
                  <a:srgbClr val="FF0000"/>
                </a:solidFill>
                <a:latin typeface="Arial Narrow" charset="0"/>
              </a:rPr>
              <a:t>GC (to be </a:t>
            </a:r>
            <a:r>
              <a:rPr lang="it-IT" sz="1400" dirty="0" err="1" smtClean="0">
                <a:solidFill>
                  <a:srgbClr val="FF0000"/>
                </a:solidFill>
                <a:latin typeface="Arial Narrow" charset="0"/>
              </a:rPr>
              <a:t>published</a:t>
            </a:r>
            <a:r>
              <a:rPr lang="it-IT" sz="1400" dirty="0" smtClean="0">
                <a:solidFill>
                  <a:srgbClr val="FF0000"/>
                </a:solidFill>
                <a:latin typeface="Arial Narrow" charset="0"/>
              </a:rPr>
              <a:t>).</a:t>
            </a:r>
            <a:endParaRPr lang="it-IT" sz="1400" dirty="0">
              <a:solidFill>
                <a:srgbClr val="FF0000"/>
              </a:solidFill>
              <a:latin typeface="Arial Narrow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233" y="2639857"/>
            <a:ext cx="648384" cy="405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458" y="2727793"/>
            <a:ext cx="4729527" cy="29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9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74"/>
            <a:ext cx="8229600" cy="724429"/>
          </a:xfrm>
        </p:spPr>
        <p:txBody>
          <a:bodyPr/>
          <a:lstStyle/>
          <a:p>
            <a:r>
              <a:rPr lang="en-GB"/>
              <a:t>Reminder on effective mass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0227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72" y="1056410"/>
            <a:ext cx="5102225" cy="483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406887" y="1097946"/>
            <a:ext cx="3545444" cy="1287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sz="2000" smtClean="0">
                <a:solidFill>
                  <a:srgbClr val="FF0000"/>
                </a:solidFill>
              </a:rPr>
              <a:t>Here, </a:t>
            </a:r>
            <a:r>
              <a:rPr lang="en-GB" sz="2000">
                <a:solidFill>
                  <a:srgbClr val="FF0000"/>
                </a:solidFill>
              </a:rPr>
              <a:t>E is </a:t>
            </a:r>
            <a:r>
              <a:rPr lang="en-GB" sz="2000" smtClean="0">
                <a:solidFill>
                  <a:srgbClr val="FF0000"/>
                </a:solidFill>
              </a:rPr>
              <a:t>the single-particle </a:t>
            </a:r>
            <a:r>
              <a:rPr lang="en-GB" sz="2000" dirty="0">
                <a:solidFill>
                  <a:srgbClr val="FF0000"/>
                </a:solidFill>
              </a:rPr>
              <a:t>energy, NOT the total energy.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828148" y="5122736"/>
            <a:ext cx="3124182" cy="1057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GB" sz="2000" b="1" dirty="0">
                <a:solidFill>
                  <a:srgbClr val="0000FF"/>
                </a:solidFill>
              </a:rPr>
              <a:t>First term: E-mass</a:t>
            </a:r>
          </a:p>
          <a:p>
            <a:pPr marL="0" indent="0" algn="just">
              <a:buFont typeface="Arial"/>
              <a:buNone/>
            </a:pPr>
            <a:r>
              <a:rPr lang="en-GB" sz="2000" b="1" dirty="0">
                <a:solidFill>
                  <a:srgbClr val="0000FF"/>
                </a:solidFill>
                <a:cs typeface="Arial"/>
              </a:rPr>
              <a:t>Second term: k-mass</a:t>
            </a:r>
          </a:p>
          <a:p>
            <a:pPr algn="just"/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11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5761705" y="2697752"/>
            <a:ext cx="3303972" cy="1729630"/>
            <a:chOff x="5761705" y="2697752"/>
            <a:chExt cx="3303972" cy="1729630"/>
          </a:xfrm>
        </p:grpSpPr>
        <p:pic>
          <p:nvPicPr>
            <p:cNvPr id="12" name="Pictur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577" y="4033726"/>
              <a:ext cx="2424770" cy="358866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5761705" y="2717724"/>
              <a:ext cx="3268065" cy="1709658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01777" y="2697752"/>
              <a:ext cx="3263900" cy="146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2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765427"/>
            <a:ext cx="9144000" cy="3655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017" y="4008880"/>
            <a:ext cx="1268783" cy="24707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67549" y="3671184"/>
            <a:ext cx="1924799" cy="584775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C. 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Mahaux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US" sz="16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Phys. Rep. 120, 1 (1985)</a:t>
            </a:r>
            <a:endParaRPr lang="en-US" sz="1600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35708"/>
            <a:ext cx="8229600" cy="724429"/>
          </a:xfrm>
        </p:spPr>
        <p:txBody>
          <a:bodyPr/>
          <a:lstStyle/>
          <a:p>
            <a:r>
              <a:rPr lang="en-US" dirty="0" smtClean="0"/>
              <a:t>Effective mass vs. levels in finite nuclei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0227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12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431800" y="4421323"/>
            <a:ext cx="8229600" cy="1477328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i="1" dirty="0" smtClean="0"/>
              <a:t>Experimental main peaks of transfer reactions like (</a:t>
            </a:r>
            <a:r>
              <a:rPr lang="en-US" i="1" dirty="0" err="1" smtClean="0"/>
              <a:t>d,p</a:t>
            </a:r>
            <a:r>
              <a:rPr lang="en-US" i="1" dirty="0" smtClean="0"/>
              <a:t>) can be reproduced by different Woods-Saxon potentials. Sometimes this is equivalent to a single potential if m* is introduced.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dirty="0" smtClean="0"/>
              <a:t>The empirical value of m*/m is between 0.7 and 1.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65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86239" cy="518583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13</a:t>
            </a:fld>
            <a:endParaRPr lang="uk-UA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529425" y="3856281"/>
            <a:ext cx="8153845" cy="2207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000" b="1" u="sng" dirty="0" smtClean="0">
                <a:solidFill>
                  <a:srgbClr val="0000FF"/>
                </a:solidFill>
              </a:rPr>
              <a:t>S</a:t>
            </a:r>
            <a:r>
              <a:rPr lang="en-GB" sz="2000" b="1" u="sng" dirty="0" smtClean="0">
                <a:solidFill>
                  <a:srgbClr val="0000FF"/>
                </a:solidFill>
                <a:cs typeface="Arial"/>
              </a:rPr>
              <a:t>trategies: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solidFill>
                  <a:srgbClr val="0000FF"/>
                </a:solidFill>
                <a:cs typeface="Arial"/>
              </a:rPr>
              <a:t>Start from a two-body (three-body) effective force and define H = T + </a:t>
            </a:r>
            <a:r>
              <a:rPr lang="en-GB" sz="2000" dirty="0" err="1" smtClean="0">
                <a:solidFill>
                  <a:srgbClr val="0000FF"/>
                </a:solidFill>
                <a:cs typeface="Arial"/>
              </a:rPr>
              <a:t>V</a:t>
            </a:r>
            <a:r>
              <a:rPr lang="en-GB" sz="2000" baseline="-25000" dirty="0" err="1" smtClean="0">
                <a:solidFill>
                  <a:srgbClr val="0000FF"/>
                </a:solidFill>
                <a:cs typeface="Arial"/>
              </a:rPr>
              <a:t>eff</a:t>
            </a:r>
            <a:r>
              <a:rPr lang="en-GB" sz="2000" dirty="0">
                <a:solidFill>
                  <a:srgbClr val="0000FF"/>
                </a:solidFill>
                <a:cs typeface="Arial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[</a:t>
            </a:r>
            <a:r>
              <a:rPr lang="en-GB" sz="2000" dirty="0" err="1" smtClean="0">
                <a:solidFill>
                  <a:srgbClr val="0000FF"/>
                </a:solidFill>
                <a:cs typeface="Arial"/>
              </a:rPr>
              <a:t>ϱ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]. Write the expectation value on a general Slater determinant.                                                                                        “DFT is an exactification of </a:t>
            </a:r>
            <a:r>
              <a:rPr lang="en-GB" sz="2000" dirty="0" err="1" smtClean="0">
                <a:solidFill>
                  <a:srgbClr val="0000FF"/>
                </a:solidFill>
                <a:cs typeface="Arial"/>
              </a:rPr>
              <a:t>Hartree-Fock</a:t>
            </a:r>
            <a:r>
              <a:rPr lang="en-GB" sz="2000" dirty="0" smtClean="0">
                <a:solidFill>
                  <a:srgbClr val="0000FF"/>
                </a:solidFill>
                <a:cs typeface="Arial"/>
              </a:rPr>
              <a:t>” (W. Kohn).</a:t>
            </a: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en-GB" sz="2000" dirty="0" smtClean="0">
                <a:solidFill>
                  <a:srgbClr val="FF0000"/>
                </a:solidFill>
                <a:cs typeface="Arial"/>
              </a:rPr>
              <a:t>Write </a:t>
            </a:r>
            <a:r>
              <a:rPr lang="en-GB" sz="2000" dirty="0">
                <a:solidFill>
                  <a:srgbClr val="FF0000"/>
                </a:solidFill>
                <a:cs typeface="Arial"/>
              </a:rPr>
              <a:t>directly the </a:t>
            </a:r>
            <a:r>
              <a:rPr lang="en-GB" sz="2000" dirty="0" smtClean="0">
                <a:solidFill>
                  <a:srgbClr val="FF0000"/>
                </a:solidFill>
                <a:cs typeface="Arial"/>
              </a:rPr>
              <a:t>Energy Density Functional (EDF).</a:t>
            </a:r>
            <a:endParaRPr lang="en-GB" sz="2000" dirty="0" smtClean="0">
              <a:solidFill>
                <a:srgbClr val="0000FF"/>
              </a:solidFill>
              <a:cs typeface="Arial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114930"/>
            <a:ext cx="8229600" cy="724429"/>
          </a:xfrm>
          <a:prstGeom prst="rect">
            <a:avLst/>
          </a:prstGeom>
          <a:solidFill>
            <a:srgbClr val="F5FF5C"/>
          </a:solidFill>
          <a:ln w="19050" cmpd="sng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W</a:t>
            </a:r>
            <a:r>
              <a:rPr lang="en-GB" dirty="0" smtClean="0"/>
              <a:t>ay out: density-dependent </a:t>
            </a:r>
            <a:r>
              <a:rPr lang="en-GB" dirty="0" err="1" smtClean="0"/>
              <a:t>V</a:t>
            </a:r>
            <a:r>
              <a:rPr lang="en-GB" baseline="-25000" dirty="0" err="1" smtClean="0"/>
              <a:t>eff</a:t>
            </a:r>
            <a:r>
              <a:rPr lang="en-GB" dirty="0" smtClean="0"/>
              <a:t>  </a:t>
            </a:r>
            <a:endParaRPr lang="en-GB" dirty="0"/>
          </a:p>
        </p:txBody>
      </p:sp>
      <p:grpSp>
        <p:nvGrpSpPr>
          <p:cNvPr id="2" name="Group 1"/>
          <p:cNvGrpSpPr/>
          <p:nvPr/>
        </p:nvGrpSpPr>
        <p:grpSpPr>
          <a:xfrm>
            <a:off x="539395" y="1969079"/>
            <a:ext cx="8143875" cy="1500187"/>
            <a:chOff x="523950" y="1445162"/>
            <a:chExt cx="8143875" cy="1500187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523950" y="1445162"/>
              <a:ext cx="8143875" cy="1500187"/>
              <a:chOff x="495" y="495"/>
              <a:chExt cx="5130" cy="945"/>
            </a:xfrm>
          </p:grpSpPr>
          <p:grpSp>
            <p:nvGrpSpPr>
              <p:cNvPr id="8" name="Group 3"/>
              <p:cNvGrpSpPr>
                <a:grpSpLocks/>
              </p:cNvGrpSpPr>
              <p:nvPr/>
            </p:nvGrpSpPr>
            <p:grpSpPr bwMode="auto">
              <a:xfrm>
                <a:off x="521" y="579"/>
                <a:ext cx="5081" cy="810"/>
                <a:chOff x="513" y="618"/>
                <a:chExt cx="5262" cy="953"/>
              </a:xfrm>
            </p:grpSpPr>
            <p:graphicFrame>
              <p:nvGraphicFramePr>
                <p:cNvPr id="10" name="Object 3"/>
                <p:cNvGraphicFramePr>
                  <a:graphicFrameLocks noChangeAspect="1"/>
                </p:cNvGraphicFramePr>
                <p:nvPr/>
              </p:nvGraphicFramePr>
              <p:xfrm>
                <a:off x="612" y="618"/>
                <a:ext cx="4341" cy="56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4" name="Microsoft Equation 3.0" r:id="rId3" imgW="2108200" imgH="279400" progId="Equation.3">
                        <p:embed/>
                      </p:oleObj>
                    </mc:Choice>
                    <mc:Fallback>
                      <p:oleObj name="Microsoft Equation 3.0" r:id="rId3" imgW="2108200" imgH="2794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" y="618"/>
                              <a:ext cx="4341" cy="56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1" name="Object 4"/>
                <p:cNvGraphicFramePr>
                  <a:graphicFrameLocks noChangeAspect="1"/>
                </p:cNvGraphicFramePr>
                <p:nvPr/>
              </p:nvGraphicFramePr>
              <p:xfrm>
                <a:off x="3051" y="662"/>
                <a:ext cx="598" cy="54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5" name="Equation" r:id="rId5" imgW="291847" imgH="266469" progId="Equation.3">
                        <p:embed/>
                      </p:oleObj>
                    </mc:Choice>
                    <mc:Fallback>
                      <p:oleObj name="Equation" r:id="rId5" imgW="291847" imgH="266469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051" y="662"/>
                              <a:ext cx="598" cy="541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2" name="Object 5"/>
                <p:cNvGraphicFramePr>
                  <a:graphicFrameLocks noChangeAspect="1"/>
                </p:cNvGraphicFramePr>
                <p:nvPr/>
              </p:nvGraphicFramePr>
              <p:xfrm>
                <a:off x="1617" y="627"/>
                <a:ext cx="364" cy="4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6" name="Microsoft Equation 3.0" r:id="rId7" imgW="177569" imgH="202936" progId="Equation.3">
                        <p:embed/>
                      </p:oleObj>
                    </mc:Choice>
                    <mc:Fallback>
                      <p:oleObj name="Microsoft Equation 3.0" r:id="rId7" imgW="177569" imgH="202936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617" y="627"/>
                              <a:ext cx="364" cy="412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3" name="Object 6"/>
                <p:cNvGraphicFramePr>
                  <a:graphicFrameLocks noChangeAspect="1"/>
                </p:cNvGraphicFramePr>
                <p:nvPr/>
              </p:nvGraphicFramePr>
              <p:xfrm>
                <a:off x="2745" y="751"/>
                <a:ext cx="338" cy="3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7" name="Equation" r:id="rId9" imgW="164957" imgH="152268" progId="Equation.3">
                        <p:embed/>
                      </p:oleObj>
                    </mc:Choice>
                    <mc:Fallback>
                      <p:oleObj name="Equation" r:id="rId9" imgW="164957" imgH="152268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745" y="751"/>
                              <a:ext cx="338" cy="31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4" name="Object 7"/>
                <p:cNvGraphicFramePr>
                  <a:graphicFrameLocks noChangeAspect="1"/>
                </p:cNvGraphicFramePr>
                <p:nvPr/>
              </p:nvGraphicFramePr>
              <p:xfrm>
                <a:off x="3604" y="741"/>
                <a:ext cx="338" cy="31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8" name="Microsoft Equation 3.0" r:id="rId11" imgW="164957" imgH="152268" progId="Equation.3">
                        <p:embed/>
                      </p:oleObj>
                    </mc:Choice>
                    <mc:Fallback>
                      <p:oleObj name="Microsoft Equation 3.0" r:id="rId11" imgW="164957" imgH="152268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04" y="741"/>
                              <a:ext cx="338" cy="310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5" name="Object 8"/>
                <p:cNvGraphicFramePr>
                  <a:graphicFrameLocks noChangeAspect="1"/>
                </p:cNvGraphicFramePr>
                <p:nvPr/>
              </p:nvGraphicFramePr>
              <p:xfrm>
                <a:off x="4553" y="666"/>
                <a:ext cx="312" cy="43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49389" name="Microsoft Equation 3.0" r:id="rId12" imgW="152268" imgH="215713" progId="Equation.3">
                        <p:embed/>
                      </p:oleObj>
                    </mc:Choice>
                    <mc:Fallback>
                      <p:oleObj name="Microsoft Equation 3.0" r:id="rId12" imgW="152268" imgH="215713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553" y="666"/>
                              <a:ext cx="312" cy="43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6" name="Group 15"/>
                <p:cNvGrpSpPr>
                  <a:grpSpLocks/>
                </p:cNvGrpSpPr>
                <p:nvPr/>
              </p:nvGrpSpPr>
              <p:grpSpPr bwMode="auto">
                <a:xfrm>
                  <a:off x="513" y="1117"/>
                  <a:ext cx="5262" cy="454"/>
                  <a:chOff x="240" y="1434"/>
                  <a:chExt cx="5262" cy="454"/>
                </a:xfrm>
              </p:grpSpPr>
              <p:grpSp>
                <p:nvGrpSpPr>
                  <p:cNvPr id="1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40" y="1434"/>
                    <a:ext cx="417" cy="454"/>
                    <a:chOff x="2868" y="2072"/>
                    <a:chExt cx="467" cy="520"/>
                  </a:xfrm>
                </p:grpSpPr>
                <p:graphicFrame>
                  <p:nvGraphicFramePr>
                    <p:cNvPr id="22" name="Object 9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2868" y="2072"/>
                    <a:ext cx="467" cy="52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49390" name="Equation" r:id="rId14" imgW="203112" imgH="279279" progId="Equation.3">
                            <p:embed/>
                          </p:oleObj>
                        </mc:Choice>
                        <mc:Fallback>
                          <p:oleObj name="Equation" r:id="rId14" imgW="203112" imgH="279279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5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868" y="2072"/>
                                  <a:ext cx="467" cy="52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=""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=""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  <p:graphicFrame>
                  <p:nvGraphicFramePr>
                    <p:cNvPr id="23" name="Object 10"/>
                    <p:cNvGraphicFramePr>
                      <a:graphicFrameLocks noChangeAspect="1"/>
                    </p:cNvGraphicFramePr>
                    <p:nvPr/>
                  </p:nvGraphicFramePr>
                  <p:xfrm>
                    <a:off x="2911" y="2192"/>
                    <a:ext cx="375" cy="280"/>
                  </p:xfrm>
                  <a:graphic>
                    <a:graphicData uri="http://schemas.openxmlformats.org/presentationml/2006/ole">
                      <mc:AlternateContent xmlns:mc="http://schemas.openxmlformats.org/markup-compatibility/2006">
                        <mc:Choice xmlns:v="urn:schemas-microsoft-com:vml" Requires="v">
                          <p:oleObj spid="_x0000_s49391" name="Equation" r:id="rId16" imgW="164957" imgH="152268" progId="Equation.3">
                            <p:embed/>
                          </p:oleObj>
                        </mc:Choice>
                        <mc:Fallback>
                          <p:oleObj name="Equation" r:id="rId16" imgW="164957" imgH="152268" progId="Equation.3">
                            <p:embed/>
                            <p:pic>
                              <p:nvPicPr>
                                <p:cNvPr id="0" name="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17">
                                  <a:extLst>
                                    <a:ext uri="{28A0092B-C50C-407E-A947-70E740481C1C}">
                                      <a14:useLocalDpi xmlns:a14="http://schemas.microsoft.com/office/drawing/2010/main" val="0"/>
                                    </a:ext>
                                  </a:extLst>
                                </a:blip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2911" y="2192"/>
                                  <a:ext cx="375" cy="280"/>
                                </a:xfrm>
                                <a:prstGeom prst="rect">
                                  <a:avLst/>
                                </a:prstGeom>
                                <a:noFill/>
                                <a:ln>
                                  <a:noFill/>
                                </a:ln>
                                <a:extLst>
                                  <a:ext uri="{909E8E84-426E-40dd-AFC4-6F175D3DCCD1}">
                                    <a14:hiddenFill xmlns="" xmlns:a14="http://schemas.microsoft.com/office/drawing/2010/main">
                                      <a:solidFill>
                                        <a:srgbClr val="FFFFFF"/>
                                      </a:solidFill>
                                    </a14:hiddenFill>
                                  </a:ext>
                                  <a:ext uri="{91240B29-F687-4f45-9708-019B960494DF}">
                                    <a14:hiddenLine xmlns="" xmlns:a14="http://schemas.microsoft.com/office/drawing/2010/main" w="9525">
                                      <a:solidFill>
                                        <a:srgbClr val="000000"/>
                                      </a:solidFill>
                                      <a:miter lim="800000"/>
                                      <a:headEnd/>
                                      <a:tailEnd/>
                                    </a14:hiddenLine>
                                  </a:ext>
                                </a:extLst>
                              </p:spPr>
                            </p:pic>
                          </p:oleObj>
                        </mc:Fallback>
                      </mc:AlternateContent>
                    </a:graphicData>
                  </a:graphic>
                </p:graphicFrame>
              </p:grpSp>
              <p:sp>
                <p:nvSpPr>
                  <p:cNvPr id="18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9" y="1526"/>
                    <a:ext cx="1922" cy="3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de-DE" b="1" dirty="0"/>
                      <a:t>Slater </a:t>
                    </a:r>
                    <a:r>
                      <a:rPr lang="de-DE" b="1" dirty="0" err="1"/>
                      <a:t>determinant</a:t>
                    </a:r>
                    <a:r>
                      <a:rPr lang="de-DE" b="1" dirty="0"/>
                      <a:t> </a:t>
                    </a:r>
                    <a:endParaRPr lang="en-GB" b="1" dirty="0"/>
                  </a:p>
                </p:txBody>
              </p:sp>
              <p:graphicFrame>
                <p:nvGraphicFramePr>
                  <p:cNvPr id="19" name="Object 11"/>
                  <p:cNvGraphicFramePr>
                    <a:graphicFrameLocks noChangeAspect="1"/>
                  </p:cNvGraphicFramePr>
                  <p:nvPr/>
                </p:nvGraphicFramePr>
                <p:xfrm>
                  <a:off x="2595" y="1570"/>
                  <a:ext cx="376" cy="266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9392" name="Microsoft Equation 3.0" r:id="rId18" imgW="215713" imgH="152268" progId="Equation.3">
                          <p:embed/>
                        </p:oleObj>
                      </mc:Choice>
                      <mc:Fallback>
                        <p:oleObj name="Microsoft Equation 3.0" r:id="rId18" imgW="215713" imgH="152268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595" y="1570"/>
                                <a:ext cx="376" cy="266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=""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20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27" y="1525"/>
                    <a:ext cx="2175" cy="3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Calibri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de-DE" b="1"/>
                      <a:t>1-body density matrix</a:t>
                    </a:r>
                    <a:endParaRPr lang="en-GB" b="1"/>
                  </a:p>
                </p:txBody>
              </p:sp>
              <p:graphicFrame>
                <p:nvGraphicFramePr>
                  <p:cNvPr id="21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3019" y="1434"/>
                  <a:ext cx="315" cy="451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9393" name="Equation" r:id="rId20" imgW="152268" imgH="215713" progId="Equation.3">
                          <p:embed/>
                        </p:oleObj>
                      </mc:Choice>
                      <mc:Fallback>
                        <p:oleObj name="Equation" r:id="rId20" imgW="152268" imgH="215713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3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19" y="1434"/>
                                <a:ext cx="315" cy="451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xtLst>
                                <a:ext uri="{909E8E84-426E-40dd-AFC4-6F175D3DCCD1}">
                                  <a14:hiddenFill xmlns=""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=""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9" name="Rounded Rectangle 8"/>
              <p:cNvSpPr/>
              <p:nvPr/>
            </p:nvSpPr>
            <p:spPr>
              <a:xfrm>
                <a:off x="495" y="495"/>
                <a:ext cx="5130" cy="945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484590" y="1775054"/>
              <a:ext cx="395451" cy="3885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TextBox 2"/>
          <p:cNvSpPr txBox="1"/>
          <p:nvPr/>
        </p:nvSpPr>
        <p:spPr>
          <a:xfrm>
            <a:off x="457200" y="102041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 smtClean="0">
                <a:solidFill>
                  <a:srgbClr val="0432FF"/>
                </a:solidFill>
              </a:rPr>
              <a:t>To reconcile, at least to some extent, saturation, effective mass and more, we assume </a:t>
            </a:r>
            <a:r>
              <a:rPr lang="en-GB" b="1" u="sng" dirty="0" smtClean="0">
                <a:solidFill>
                  <a:srgbClr val="0432FF"/>
                </a:solidFill>
              </a:rPr>
              <a:t>V to be a function of the density</a:t>
            </a:r>
            <a:r>
              <a:rPr lang="en-GB" b="1" dirty="0" smtClean="0">
                <a:solidFill>
                  <a:srgbClr val="0432FF"/>
                </a:solidFill>
              </a:rPr>
              <a:t>.</a:t>
            </a:r>
            <a:endParaRPr lang="en-GB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8622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Nuclear </a:t>
            </a:r>
            <a:r>
              <a:rPr lang="en-US" smtClean="0"/>
              <a:t>Density Functional Theory (DFT)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42026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14</a:t>
            </a:fld>
            <a:endParaRPr lang="uk-U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115" y="2710852"/>
            <a:ext cx="2544970" cy="848323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040086"/>
            <a:ext cx="8229600" cy="1223754"/>
          </a:xfrm>
          <a:solidFill>
            <a:srgbClr val="A8FFAD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If the </a:t>
            </a:r>
            <a:r>
              <a:rPr lang="en-GB" sz="2400" dirty="0">
                <a:solidFill>
                  <a:srgbClr val="FF0000"/>
                </a:solidFill>
              </a:rPr>
              <a:t>only way to reconcile </a:t>
            </a:r>
            <a:r>
              <a:rPr lang="en-GB" sz="2400" b="1" dirty="0" smtClean="0">
                <a:solidFill>
                  <a:srgbClr val="FF0000"/>
                </a:solidFill>
              </a:rPr>
              <a:t>to some extent</a:t>
            </a:r>
            <a:r>
              <a:rPr lang="en-GB" sz="2400" dirty="0" smtClean="0">
                <a:solidFill>
                  <a:srgbClr val="FF0000"/>
                </a:solidFill>
              </a:rPr>
              <a:t> different properties </a:t>
            </a:r>
            <a:r>
              <a:rPr lang="en-GB" sz="2400" dirty="0">
                <a:solidFill>
                  <a:srgbClr val="FF0000"/>
                </a:solidFill>
              </a:rPr>
              <a:t>of </a:t>
            </a:r>
            <a:r>
              <a:rPr lang="en-GB" sz="2400" dirty="0" smtClean="0">
                <a:solidFill>
                  <a:srgbClr val="FF0000"/>
                </a:solidFill>
              </a:rPr>
              <a:t>nuclei are </a:t>
            </a:r>
            <a:r>
              <a:rPr lang="en-GB" sz="2400" b="1" dirty="0">
                <a:solidFill>
                  <a:srgbClr val="FF0000"/>
                </a:solidFill>
              </a:rPr>
              <a:t>density-dependent </a:t>
            </a:r>
            <a:r>
              <a:rPr lang="en-GB" sz="2400" b="1" dirty="0" smtClean="0">
                <a:solidFill>
                  <a:srgbClr val="FF0000"/>
                </a:solidFill>
              </a:rPr>
              <a:t>interactions, ultimately these are just “</a:t>
            </a:r>
            <a:r>
              <a:rPr lang="en-GB" sz="2400" b="1" i="1" dirty="0" smtClean="0">
                <a:solidFill>
                  <a:srgbClr val="FF0000"/>
                </a:solidFill>
              </a:rPr>
              <a:t>EDF generators”</a:t>
            </a:r>
            <a:r>
              <a:rPr lang="en-GB" sz="2400" b="1" dirty="0" smtClean="0">
                <a:solidFill>
                  <a:srgbClr val="FF0000"/>
                </a:solidFill>
              </a:rPr>
              <a:t> !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3787910"/>
            <a:ext cx="8229600" cy="814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dirty="0" smtClean="0">
                <a:solidFill>
                  <a:srgbClr val="0432FF"/>
                </a:solidFill>
              </a:rPr>
              <a:t>Mechanism for saturation</a:t>
            </a:r>
          </a:p>
          <a:p>
            <a:pPr algn="just"/>
            <a:r>
              <a:rPr lang="en-GB" sz="2400" dirty="0" smtClean="0">
                <a:solidFill>
                  <a:srgbClr val="0432FF"/>
                </a:solidFill>
              </a:rPr>
              <a:t>Flexibility (i.e., enough terms) to account for the many features of finite nuclei</a:t>
            </a:r>
          </a:p>
          <a:p>
            <a:pPr algn="just"/>
            <a:r>
              <a:rPr lang="en-GB" sz="2400" dirty="0" smtClean="0">
                <a:solidFill>
                  <a:srgbClr val="0432FF"/>
                </a:solidFill>
              </a:rPr>
              <a:t>Suitable for extensive computational efforts</a:t>
            </a:r>
          </a:p>
          <a:p>
            <a:pPr algn="just"/>
            <a:r>
              <a:rPr lang="en-GB" sz="2400" dirty="0" smtClean="0">
                <a:solidFill>
                  <a:srgbClr val="3CAC15"/>
                </a:solidFill>
              </a:rPr>
              <a:t>“Guaranteed” by the </a:t>
            </a:r>
            <a:r>
              <a:rPr lang="en-GB" sz="2400" dirty="0" err="1" smtClean="0">
                <a:solidFill>
                  <a:srgbClr val="3CAC15"/>
                </a:solidFill>
              </a:rPr>
              <a:t>Hohenberg</a:t>
            </a:r>
            <a:r>
              <a:rPr lang="en-GB" sz="2400" dirty="0" smtClean="0">
                <a:solidFill>
                  <a:srgbClr val="3CAC15"/>
                </a:solidFill>
              </a:rPr>
              <a:t>-Kohn theorem</a:t>
            </a:r>
          </a:p>
          <a:p>
            <a:pPr marL="0" indent="0" algn="just">
              <a:buFont typeface="Arial"/>
              <a:buNone/>
            </a:pPr>
            <a:endParaRPr lang="en-GB" sz="2400" dirty="0">
              <a:solidFill>
                <a:srgbClr val="0432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361043" y="2989647"/>
            <a:ext cx="2325757" cy="646331"/>
            <a:chOff x="6361043" y="2989647"/>
            <a:chExt cx="2325757" cy="646331"/>
          </a:xfrm>
        </p:grpSpPr>
        <p:sp>
          <p:nvSpPr>
            <p:cNvPr id="3" name="TextBox 2"/>
            <p:cNvSpPr txBox="1"/>
            <p:nvPr/>
          </p:nvSpPr>
          <p:spPr>
            <a:xfrm>
              <a:off x="6361043" y="2989647"/>
              <a:ext cx="2325757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Energy density = </a:t>
              </a:r>
            </a:p>
            <a:p>
              <a:r>
                <a:rPr lang="en-GB" dirty="0" smtClean="0"/>
                <a:t>E is a functional</a:t>
              </a:r>
              <a:endParaRPr lang="en-GB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3226" y="3101009"/>
              <a:ext cx="158853" cy="2118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Hohenberg</a:t>
            </a:r>
            <a:r>
              <a:rPr lang="en-GB" dirty="0" smtClean="0"/>
              <a:t>-Kohn theorem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28774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15</a:t>
            </a:fld>
            <a:endParaRPr lang="uk-UA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0988" y="1052513"/>
            <a:ext cx="8624887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just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The original theorem and its proof can be found in P. </a:t>
            </a:r>
            <a:r>
              <a:rPr lang="en-US" sz="2000" dirty="0" err="1" smtClean="0">
                <a:latin typeface="Arial"/>
                <a:cs typeface="Arial"/>
              </a:rPr>
              <a:t>Hohenberg</a:t>
            </a:r>
            <a:r>
              <a:rPr lang="en-US" sz="2000" dirty="0" smtClean="0">
                <a:latin typeface="Arial"/>
                <a:cs typeface="Arial"/>
              </a:rPr>
              <a:t>, W. Kohn, Phys. Rev. 136, B864 (1964)</a:t>
            </a:r>
            <a:r>
              <a:rPr lang="en-US" sz="2000" baseline="30000" dirty="0" smtClean="0">
                <a:latin typeface="Arial"/>
                <a:cs typeface="Arial"/>
              </a:rPr>
              <a:t>1</a:t>
            </a:r>
            <a:r>
              <a:rPr lang="en-US" sz="2000" dirty="0" smtClean="0">
                <a:latin typeface="Arial"/>
                <a:cs typeface="Arial"/>
              </a:rPr>
              <a:t>. We have in mind a system of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interacting fermions</a:t>
            </a:r>
            <a:r>
              <a:rPr lang="en-US" sz="2000" dirty="0" smtClean="0">
                <a:latin typeface="Arial"/>
                <a:cs typeface="Arial"/>
              </a:rPr>
              <a:t> (</a:t>
            </a:r>
            <a:r>
              <a:rPr lang="en-US" sz="2000" i="1" dirty="0" smtClean="0">
                <a:latin typeface="Arial"/>
                <a:cs typeface="Arial"/>
              </a:rPr>
              <a:t>H = T + V</a:t>
            </a:r>
            <a:r>
              <a:rPr lang="en-US" sz="2000" dirty="0" smtClean="0">
                <a:latin typeface="Arial"/>
                <a:cs typeface="Arial"/>
              </a:rPr>
              <a:t>) in some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external potential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i="1" dirty="0" err="1" smtClean="0">
                <a:latin typeface="Arial"/>
                <a:cs typeface="Arial"/>
              </a:rPr>
              <a:t>V</a:t>
            </a:r>
            <a:r>
              <a:rPr lang="en-US" sz="2000" baseline="-25000" dirty="0" err="1" smtClean="0">
                <a:latin typeface="Arial"/>
                <a:cs typeface="Arial"/>
              </a:rPr>
              <a:t>ext</a:t>
            </a:r>
            <a:r>
              <a:rPr lang="en-US" sz="2000" dirty="0" smtClean="0">
                <a:latin typeface="Arial"/>
                <a:cs typeface="Arial"/>
              </a:rPr>
              <a:t>. </a:t>
            </a:r>
          </a:p>
          <a:p>
            <a:pPr algn="just" eaLnBrk="1" hangingPunct="1"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marL="342900" indent="-342900" algn="just" eaLnBrk="1" hangingPunct="1">
              <a:buFontTx/>
              <a:buAutoNum type="alphaLcParenR"/>
              <a:defRPr/>
            </a:pPr>
            <a:r>
              <a:rPr lang="en-US" sz="2000" dirty="0" smtClean="0">
                <a:latin typeface="Arial"/>
                <a:cs typeface="Arial"/>
              </a:rPr>
              <a:t>There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exist a functional of the fermion density</a:t>
            </a:r>
          </a:p>
          <a:p>
            <a:pPr algn="just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algn="just" eaLnBrk="1" hangingPunct="1"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algn="just" eaLnBrk="1" hangingPunct="1"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algn="just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and the part denoted by </a:t>
            </a:r>
            <a:r>
              <a:rPr lang="en-US" sz="2000" i="1" dirty="0" smtClean="0">
                <a:latin typeface="Arial"/>
                <a:cs typeface="Arial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 is universal (for nuclei, it would be the only part).</a:t>
            </a:r>
          </a:p>
          <a:p>
            <a:pPr algn="just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 </a:t>
            </a:r>
          </a:p>
          <a:p>
            <a:pPr algn="just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b) It holds:</a:t>
            </a:r>
          </a:p>
          <a:p>
            <a:pPr algn="just" eaLnBrk="1" hangingPunct="1"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algn="just" eaLnBrk="1" hangingPunct="1">
              <a:defRPr/>
            </a:pPr>
            <a:endParaRPr lang="en-US" sz="2000" dirty="0" smtClean="0">
              <a:latin typeface="Arial"/>
              <a:cs typeface="Arial"/>
            </a:endParaRPr>
          </a:p>
          <a:p>
            <a:pPr algn="just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or, in other words, at least in principle </a:t>
            </a: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this functional has a minimum at the exact ground-state density where it assumes the exact energy as a value.</a:t>
            </a:r>
          </a:p>
        </p:txBody>
      </p:sp>
      <p:pic>
        <p:nvPicPr>
          <p:cNvPr id="8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703513"/>
            <a:ext cx="83534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4597400"/>
            <a:ext cx="65659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80022" y="4504289"/>
            <a:ext cx="6968917" cy="491090"/>
          </a:xfrm>
          <a:prstGeom prst="roundRect">
            <a:avLst/>
          </a:prstGeom>
          <a:noFill/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66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874"/>
            <a:ext cx="8229600" cy="724429"/>
          </a:xfrm>
        </p:spPr>
        <p:txBody>
          <a:bodyPr/>
          <a:lstStyle/>
          <a:p>
            <a:r>
              <a:rPr lang="en-GB" dirty="0" smtClean="0"/>
              <a:t>Advantages of DFT (I)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336" y="1028506"/>
            <a:ext cx="8551327" cy="5031395"/>
          </a:xfrm>
        </p:spPr>
        <p:txBody>
          <a:bodyPr>
            <a:noAutofit/>
          </a:bodyPr>
          <a:lstStyle/>
          <a:p>
            <a:pPr algn="just"/>
            <a:r>
              <a:rPr lang="en-GB" sz="2200" dirty="0" smtClean="0">
                <a:solidFill>
                  <a:srgbClr val="0432FF"/>
                </a:solidFill>
              </a:rPr>
              <a:t>The principle is relatively </a:t>
            </a:r>
            <a:r>
              <a:rPr lang="en-GB" sz="2200" b="1" dirty="0" smtClean="0">
                <a:solidFill>
                  <a:srgbClr val="FF0000"/>
                </a:solidFill>
              </a:rPr>
              <a:t>simple</a:t>
            </a:r>
            <a:r>
              <a:rPr lang="en-GB" sz="2200" dirty="0" smtClean="0">
                <a:solidFill>
                  <a:srgbClr val="0432FF"/>
                </a:solidFill>
              </a:rPr>
              <a:t>: </a:t>
            </a:r>
            <a:r>
              <a:rPr lang="en-GB" sz="2200" u="sng" dirty="0" smtClean="0">
                <a:solidFill>
                  <a:srgbClr val="0432FF"/>
                </a:solidFill>
              </a:rPr>
              <a:t>write the energy of a system as a functional of the density and minimize</a:t>
            </a:r>
            <a:r>
              <a:rPr lang="en-GB" sz="2200" dirty="0" smtClean="0">
                <a:solidFill>
                  <a:srgbClr val="0432FF"/>
                </a:solidFill>
              </a:rPr>
              <a:t> !</a:t>
            </a: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endParaRPr lang="en-GB" sz="2200" dirty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r>
              <a:rPr lang="en-GB" sz="2200" dirty="0" smtClean="0">
                <a:solidFill>
                  <a:srgbClr val="0432FF"/>
                </a:solidFill>
              </a:rPr>
              <a:t>Aims at being a theory that reconciles </a:t>
            </a:r>
            <a:r>
              <a:rPr lang="en-GB" sz="2200" b="1" dirty="0" smtClean="0">
                <a:solidFill>
                  <a:srgbClr val="FF0000"/>
                </a:solidFill>
              </a:rPr>
              <a:t>all observables</a:t>
            </a:r>
            <a:r>
              <a:rPr lang="en-GB" sz="2200" dirty="0" smtClean="0">
                <a:solidFill>
                  <a:srgbClr val="0432FF"/>
                </a:solidFill>
              </a:rPr>
              <a:t>: total energy of the nucleus, collective rotations and vibrations, single-particle states (to some extent) </a:t>
            </a:r>
            <a:r>
              <a:rPr lang="mr-IN" sz="2200" dirty="0" smtClean="0">
                <a:solidFill>
                  <a:srgbClr val="0432FF"/>
                </a:solidFill>
              </a:rPr>
              <a:t>…</a:t>
            </a:r>
            <a:endParaRPr lang="en-GB" sz="2200" dirty="0">
              <a:solidFill>
                <a:srgbClr val="0432FF"/>
              </a:solidFill>
            </a:endParaRPr>
          </a:p>
          <a:p>
            <a:pPr algn="just"/>
            <a:r>
              <a:rPr lang="en-GB" sz="2200" dirty="0" smtClean="0">
                <a:solidFill>
                  <a:srgbClr val="0432FF"/>
                </a:solidFill>
              </a:rPr>
              <a:t>To be confronted with more accurate theories having more limited goals !</a:t>
            </a:r>
            <a:endParaRPr lang="en-GB" sz="2200" dirty="0">
              <a:solidFill>
                <a:srgbClr val="0432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669748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16</a:t>
            </a:fld>
            <a:endParaRPr lang="uk-UA"/>
          </a:p>
        </p:txBody>
      </p:sp>
      <p:grpSp>
        <p:nvGrpSpPr>
          <p:cNvPr id="13" name="Group 12"/>
          <p:cNvGrpSpPr/>
          <p:nvPr/>
        </p:nvGrpSpPr>
        <p:grpSpPr>
          <a:xfrm>
            <a:off x="457200" y="2098375"/>
            <a:ext cx="2964905" cy="1355291"/>
            <a:chOff x="457200" y="2098375"/>
            <a:chExt cx="2964905" cy="1355291"/>
          </a:xfrm>
        </p:grpSpPr>
        <p:grpSp>
          <p:nvGrpSpPr>
            <p:cNvPr id="11" name="Group 10"/>
            <p:cNvGrpSpPr/>
            <p:nvPr/>
          </p:nvGrpSpPr>
          <p:grpSpPr>
            <a:xfrm>
              <a:off x="457200" y="2098375"/>
              <a:ext cx="2964905" cy="1355291"/>
              <a:chOff x="1607095" y="2025393"/>
              <a:chExt cx="2964905" cy="135529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07095" y="2025393"/>
                <a:ext cx="951396" cy="135529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17900" y="2377384"/>
                <a:ext cx="1054100" cy="10033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329069" y="2139282"/>
                <a:ext cx="17360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aseline="30000" smtClean="0"/>
                  <a:t>154</a:t>
                </a:r>
                <a:r>
                  <a:rPr lang="en-GB" smtClean="0"/>
                  <a:t>Sm vs. </a:t>
                </a:r>
                <a:r>
                  <a:rPr lang="en-GB" baseline="30000" dirty="0" smtClean="0"/>
                  <a:t>40</a:t>
                </a:r>
                <a:r>
                  <a:rPr lang="en-GB" dirty="0" smtClean="0"/>
                  <a:t>Ca</a:t>
                </a:r>
                <a:endParaRPr lang="en-GB" dirty="0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358349" y="2985026"/>
              <a:ext cx="1059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P. Flip</a:t>
              </a:r>
              <a:endParaRPr lang="en-GB" sz="14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56311" y="1963454"/>
            <a:ext cx="3815898" cy="1707723"/>
            <a:chOff x="4656311" y="1963454"/>
            <a:chExt cx="3815898" cy="1707723"/>
          </a:xfrm>
        </p:grpSpPr>
        <p:sp>
          <p:nvSpPr>
            <p:cNvPr id="15" name="Text Box 137"/>
            <p:cNvSpPr txBox="1">
              <a:spLocks noChangeArrowheads="1"/>
            </p:cNvSpPr>
            <p:nvPr/>
          </p:nvSpPr>
          <p:spPr bwMode="auto">
            <a:xfrm>
              <a:off x="4656311" y="2728198"/>
              <a:ext cx="462859" cy="267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baseline="30000" dirty="0">
                  <a:latin typeface="Arial" charset="0"/>
                  <a:ea typeface="Arial" charset="0"/>
                  <a:cs typeface="Arial" charset="0"/>
                </a:rPr>
                <a:t>11</a:t>
              </a:r>
              <a:r>
                <a:rPr lang="en-US" altLang="ja-JP" dirty="0">
                  <a:latin typeface="Arial" charset="0"/>
                  <a:ea typeface="Arial" charset="0"/>
                  <a:cs typeface="Arial" charset="0"/>
                </a:rPr>
                <a:t>Li</a:t>
              </a:r>
            </a:p>
          </p:txBody>
        </p:sp>
        <p:sp>
          <p:nvSpPr>
            <p:cNvPr id="16" name="Text Box 139"/>
            <p:cNvSpPr txBox="1">
              <a:spLocks noChangeArrowheads="1"/>
            </p:cNvSpPr>
            <p:nvPr/>
          </p:nvSpPr>
          <p:spPr bwMode="auto">
            <a:xfrm>
              <a:off x="6821481" y="1963454"/>
              <a:ext cx="1650728" cy="269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ja-JP" dirty="0">
                  <a:latin typeface="Arial" charset="0"/>
                  <a:ea typeface="Arial" charset="0"/>
                  <a:cs typeface="Arial" charset="0"/>
                </a:rPr>
                <a:t>2n halo nucleus</a:t>
              </a:r>
            </a:p>
          </p:txBody>
        </p:sp>
        <p:sp>
          <p:nvSpPr>
            <p:cNvPr id="24" name="Text Box 155"/>
            <p:cNvSpPr txBox="1">
              <a:spLocks noChangeArrowheads="1"/>
            </p:cNvSpPr>
            <p:nvPr/>
          </p:nvSpPr>
          <p:spPr bwMode="auto">
            <a:xfrm>
              <a:off x="6863663" y="2320488"/>
              <a:ext cx="160854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kumimoji="1" lang="en-US" altLang="ja-JP" sz="1800" dirty="0">
                  <a:latin typeface="Arial" charset="0"/>
                  <a:ea typeface="ＭＳ Ｐゴシック" charset="-128"/>
                </a:rPr>
                <a:t>S</a:t>
              </a:r>
              <a:r>
                <a:rPr kumimoji="1" lang="en-US" altLang="ja-JP" sz="1800" baseline="-25000" dirty="0">
                  <a:latin typeface="Arial" charset="0"/>
                  <a:ea typeface="ＭＳ Ｐゴシック" charset="-128"/>
                </a:rPr>
                <a:t>2n</a:t>
              </a:r>
              <a:r>
                <a:rPr kumimoji="1" lang="en-US" altLang="ja-JP" sz="1800" dirty="0" smtClean="0">
                  <a:latin typeface="Arial" charset="0"/>
                  <a:ea typeface="ＭＳ Ｐゴシック" charset="-128"/>
                </a:rPr>
                <a:t>= 300 </a:t>
              </a:r>
              <a:r>
                <a:rPr kumimoji="1" lang="en-US" altLang="ja-JP" sz="1800" dirty="0" err="1">
                  <a:latin typeface="Arial" charset="0"/>
                  <a:ea typeface="ＭＳ Ｐゴシック" charset="-128"/>
                </a:rPr>
                <a:t>keV</a:t>
              </a:r>
              <a:endParaRPr kumimoji="1" lang="en-US" altLang="ja-JP" sz="1800" dirty="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6" name="Oval 142"/>
            <p:cNvSpPr>
              <a:spLocks noChangeArrowheads="1"/>
            </p:cNvSpPr>
            <p:nvPr/>
          </p:nvSpPr>
          <p:spPr bwMode="auto">
            <a:xfrm>
              <a:off x="5314868" y="2212264"/>
              <a:ext cx="1579140" cy="1458913"/>
            </a:xfrm>
            <a:prstGeom prst="ellipse">
              <a:avLst/>
            </a:prstGeom>
            <a:gradFill rotWithShape="1">
              <a:gsLst>
                <a:gs pos="0">
                  <a:srgbClr val="0000FF"/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kumimoji="1" lang="it-IT" altLang="x-none" sz="2000">
                <a:latin typeface="Arial" charset="0"/>
                <a:ea typeface="ＭＳ Ｐゴシック" charset="-128"/>
              </a:endParaRPr>
            </a:p>
          </p:txBody>
        </p:sp>
        <p:sp>
          <p:nvSpPr>
            <p:cNvPr id="27" name="Oval 143"/>
            <p:cNvSpPr>
              <a:spLocks noChangeArrowheads="1"/>
            </p:cNvSpPr>
            <p:nvPr/>
          </p:nvSpPr>
          <p:spPr bwMode="auto">
            <a:xfrm>
              <a:off x="5939716" y="2771570"/>
              <a:ext cx="376854" cy="348162"/>
            </a:xfrm>
            <a:prstGeom prst="ellipse">
              <a:avLst/>
            </a:prstGeom>
            <a:gradFill rotWithShape="1">
              <a:gsLst>
                <a:gs pos="0">
                  <a:srgbClr val="0099FF"/>
                </a:gs>
                <a:gs pos="100000">
                  <a:srgbClr val="0099FF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" name="Oval 144"/>
            <p:cNvSpPr>
              <a:spLocks noChangeArrowheads="1"/>
            </p:cNvSpPr>
            <p:nvPr/>
          </p:nvSpPr>
          <p:spPr bwMode="auto">
            <a:xfrm>
              <a:off x="6197436" y="3334246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Oval 145"/>
            <p:cNvSpPr>
              <a:spLocks noChangeArrowheads="1"/>
            </p:cNvSpPr>
            <p:nvPr/>
          </p:nvSpPr>
          <p:spPr bwMode="auto">
            <a:xfrm>
              <a:off x="5607841" y="2718784"/>
              <a:ext cx="99684" cy="9209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Text Box 146"/>
            <p:cNvSpPr txBox="1">
              <a:spLocks noChangeArrowheads="1"/>
            </p:cNvSpPr>
            <p:nvPr/>
          </p:nvSpPr>
          <p:spPr bwMode="auto">
            <a:xfrm>
              <a:off x="5913332" y="2789093"/>
              <a:ext cx="430343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 baseline="300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9</a:t>
              </a:r>
              <a:r>
                <a:rPr lang="en-US" altLang="ja-JP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L</a:t>
              </a:r>
              <a:r>
                <a:rPr kumimoji="1" lang="en-US" altLang="ja-JP" sz="1600" dirty="0">
                  <a:solidFill>
                    <a:schemeClr val="bg1"/>
                  </a:solidFill>
                  <a:latin typeface="Arial" charset="0"/>
                  <a:ea typeface="ＭＳ Ｐゴシック" charset="-128"/>
                </a:rPr>
                <a:t>i</a:t>
              </a:r>
            </a:p>
          </p:txBody>
        </p:sp>
        <p:sp>
          <p:nvSpPr>
            <p:cNvPr id="31" name="Text Box 147"/>
            <p:cNvSpPr txBox="1">
              <a:spLocks noChangeArrowheads="1"/>
            </p:cNvSpPr>
            <p:nvPr/>
          </p:nvSpPr>
          <p:spPr bwMode="auto">
            <a:xfrm>
              <a:off x="6049126" y="3373554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 dirty="0">
                  <a:latin typeface="Arial" charset="0"/>
                  <a:ea typeface="ＭＳ Ｐゴシック" charset="-128"/>
                </a:rPr>
                <a:t>n</a:t>
              </a:r>
            </a:p>
          </p:txBody>
        </p:sp>
        <p:sp>
          <p:nvSpPr>
            <p:cNvPr id="32" name="Text Box 148"/>
            <p:cNvSpPr txBox="1">
              <a:spLocks noChangeArrowheads="1"/>
            </p:cNvSpPr>
            <p:nvPr/>
          </p:nvSpPr>
          <p:spPr bwMode="auto">
            <a:xfrm>
              <a:off x="5515451" y="2767078"/>
              <a:ext cx="228567" cy="239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 altLang="ja-JP" sz="1600" dirty="0">
                  <a:latin typeface="Arial" charset="0"/>
                  <a:ea typeface="ＭＳ Ｐゴシック" charset="-128"/>
                </a:rPr>
                <a:t>n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63663" y="3226404"/>
              <a:ext cx="14511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T. Nakamura</a:t>
              </a:r>
              <a:endParaRPr lang="en-GB" sz="14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475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26"/>
            <a:ext cx="8229600" cy="724429"/>
          </a:xfrm>
        </p:spPr>
        <p:txBody>
          <a:bodyPr/>
          <a:lstStyle/>
          <a:p>
            <a:r>
              <a:rPr lang="en-GB" dirty="0" smtClean="0"/>
              <a:t>Advantages of DFT (II)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921539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17</a:t>
            </a:fld>
            <a:endParaRPr lang="uk-UA"/>
          </a:p>
        </p:txBody>
      </p:sp>
      <p:grpSp>
        <p:nvGrpSpPr>
          <p:cNvPr id="11" name="Group 10"/>
          <p:cNvGrpSpPr/>
          <p:nvPr/>
        </p:nvGrpSpPr>
        <p:grpSpPr>
          <a:xfrm>
            <a:off x="231195" y="1044771"/>
            <a:ext cx="7640602" cy="5038196"/>
            <a:chOff x="231195" y="1044771"/>
            <a:chExt cx="7640602" cy="50381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195" y="1044771"/>
              <a:ext cx="7640602" cy="50381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71565" y="5238876"/>
              <a:ext cx="19480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D. </a:t>
              </a:r>
              <a:r>
                <a:rPr lang="en-GB" sz="1400" dirty="0" err="1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Vretenar</a:t>
              </a:r>
              <a:endParaRPr lang="en-GB" sz="14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8483" y="1205947"/>
            <a:ext cx="3957909" cy="1323439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Can access a very large part of the </a:t>
            </a:r>
            <a:r>
              <a:rPr lang="en-GB" sz="1600" b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nuclear chart</a:t>
            </a:r>
            <a:r>
              <a:rPr lang="en-GB" sz="16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, if </a:t>
            </a:r>
            <a:r>
              <a:rPr lang="en-GB" sz="160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not all</a:t>
            </a:r>
            <a:endParaRPr lang="en-GB" sz="1600" dirty="0" smtClean="0">
              <a:solidFill>
                <a:srgbClr val="FF0000"/>
              </a:solidFill>
              <a:latin typeface="Book Antiqua" charset="0"/>
              <a:ea typeface="Book Antiqua" charset="0"/>
              <a:cs typeface="Book Antiqua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1600" b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Excited states</a:t>
            </a:r>
            <a:r>
              <a:rPr lang="en-GB" sz="16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 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GB" sz="1600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Link with nuclear matter and compact objects like </a:t>
            </a:r>
            <a:r>
              <a:rPr lang="en-GB" sz="1600" b="1" dirty="0" smtClean="0">
                <a:solidFill>
                  <a:srgbClr val="FF0000"/>
                </a:solidFill>
                <a:latin typeface="Book Antiqua" charset="0"/>
                <a:ea typeface="Book Antiqua" charset="0"/>
                <a:cs typeface="Book Antiqua" charset="0"/>
              </a:rPr>
              <a:t>neutron stars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808" y="1709627"/>
            <a:ext cx="2304192" cy="22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36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good, the bad and </a:t>
            </a:r>
            <a:r>
              <a:rPr lang="it-IT" dirty="0" smtClean="0"/>
              <a:t>the </a:t>
            </a:r>
            <a:r>
              <a:rPr lang="it-IT" dirty="0" err="1" smtClean="0"/>
              <a:t>ugly</a:t>
            </a:r>
            <a:r>
              <a:rPr lang="it-IT" dirty="0" smtClean="0"/>
              <a:t> 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6853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18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1060177"/>
            <a:ext cx="82296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GB" dirty="0" smtClean="0">
                <a:solidFill>
                  <a:srgbClr val="0432FF"/>
                </a:solidFill>
              </a:rPr>
              <a:t>The HK theorem has been </a:t>
            </a:r>
            <a:r>
              <a:rPr lang="en-GB" b="1" dirty="0" smtClean="0">
                <a:solidFill>
                  <a:srgbClr val="0432FF"/>
                </a:solidFill>
              </a:rPr>
              <a:t>generalised</a:t>
            </a:r>
            <a:r>
              <a:rPr lang="en-GB" dirty="0" smtClean="0">
                <a:solidFill>
                  <a:srgbClr val="0432FF"/>
                </a:solidFill>
              </a:rPr>
              <a:t> in (almost all) possible ways: degenerate ground-state, magnetic systems (</a:t>
            </a:r>
            <a:r>
              <a:rPr lang="en-GB" b="1" dirty="0" smtClean="0">
                <a:solidFill>
                  <a:srgbClr val="0432FF"/>
                </a:solidFill>
              </a:rPr>
              <a:t>m</a:t>
            </a:r>
            <a:r>
              <a:rPr lang="en-GB" dirty="0" smtClean="0">
                <a:solidFill>
                  <a:srgbClr val="0432FF"/>
                </a:solidFill>
              </a:rPr>
              <a:t> or spin densities), finite T, relativistic case … (the list might be not exhaustive).</a:t>
            </a:r>
          </a:p>
          <a:p>
            <a:pPr marL="285750" indent="-285750" algn="just">
              <a:buFont typeface="Arial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b="1" dirty="0" smtClean="0">
                <a:solidFill>
                  <a:srgbClr val="0432FF"/>
                </a:solidFill>
              </a:rPr>
              <a:t>In all cases one then build the energy functional E and solves:</a:t>
            </a:r>
          </a:p>
          <a:p>
            <a:pPr marL="285750" indent="-285750" algn="just">
              <a:buFont typeface="Arial" charset="0"/>
              <a:buChar char="•"/>
            </a:pPr>
            <a:endParaRPr lang="en-GB" b="1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b="1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dirty="0" smtClean="0">
                <a:solidFill>
                  <a:srgbClr val="0432FF"/>
                </a:solidFill>
              </a:rPr>
              <a:t>Then, all quantities are in principle given (!).</a:t>
            </a:r>
          </a:p>
          <a:p>
            <a:pPr marL="285750" indent="-285750" algn="just">
              <a:buFont typeface="Arial" charset="0"/>
              <a:buChar char="•"/>
            </a:pPr>
            <a:endParaRPr lang="en-GB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altLang="x-none" b="1" dirty="0">
                <a:solidFill>
                  <a:srgbClr val="FF0000"/>
                </a:solidFill>
                <a:latin typeface="Arial" charset="0"/>
              </a:rPr>
              <a:t>The REAL weak point is that the various proofs of HK </a:t>
            </a:r>
            <a:r>
              <a:rPr lang="en-US" altLang="x-none" b="1" dirty="0" smtClean="0">
                <a:solidFill>
                  <a:srgbClr val="FF0000"/>
                </a:solidFill>
                <a:latin typeface="Arial" charset="0"/>
              </a:rPr>
              <a:t>theorems </a:t>
            </a:r>
            <a:r>
              <a:rPr lang="en-US" altLang="x-none" b="1" dirty="0">
                <a:solidFill>
                  <a:srgbClr val="FF0000"/>
                </a:solidFill>
                <a:latin typeface="Arial" charset="0"/>
              </a:rPr>
              <a:t>do not give any clue on HOW to build the functional </a:t>
            </a:r>
            <a:r>
              <a:rPr lang="en-US" altLang="x-none" b="1" i="1" dirty="0">
                <a:solidFill>
                  <a:srgbClr val="FF0000"/>
                </a:solidFill>
                <a:latin typeface="Arial" charset="0"/>
              </a:rPr>
              <a:t>F</a:t>
            </a:r>
            <a:r>
              <a:rPr lang="en-US" altLang="x-none" b="1" dirty="0">
                <a:solidFill>
                  <a:srgbClr val="FF0000"/>
                </a:solidFill>
                <a:latin typeface="Arial" charset="0"/>
              </a:rPr>
              <a:t>. </a:t>
            </a:r>
            <a:endParaRPr lang="en-US" altLang="x-none" b="1" dirty="0" smtClean="0">
              <a:solidFill>
                <a:srgbClr val="FF0000"/>
              </a:solidFill>
              <a:latin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US" altLang="x-none" b="1" dirty="0" smtClean="0">
              <a:solidFill>
                <a:srgbClr val="FF0000"/>
              </a:solidFill>
              <a:latin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altLang="x-none" b="1" dirty="0" smtClean="0">
                <a:solidFill>
                  <a:srgbClr val="FF0000"/>
                </a:solidFill>
                <a:latin typeface="Arial" charset="0"/>
              </a:rPr>
              <a:t>Since there are many approaches to build it, the real disadvantage of DFT is that there are many realizations of such theory !</a:t>
            </a:r>
            <a:endParaRPr lang="en-US" altLang="x-none" b="1" dirty="0">
              <a:solidFill>
                <a:srgbClr val="FF0000"/>
              </a:solidFill>
              <a:latin typeface="Arial" charset="0"/>
            </a:endParaRPr>
          </a:p>
          <a:p>
            <a:pPr marL="285750" indent="-285750" algn="just">
              <a:buFont typeface="Arial" charset="0"/>
              <a:buChar char="•"/>
            </a:pPr>
            <a:endParaRPr lang="en-GB" dirty="0">
              <a:solidFill>
                <a:srgbClr val="0432FF"/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20" y="2885799"/>
            <a:ext cx="3747880" cy="79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76557" y="2804700"/>
            <a:ext cx="3639836" cy="954107"/>
            <a:chOff x="293688" y="904875"/>
            <a:chExt cx="5995597" cy="1296651"/>
          </a:xfrm>
        </p:grpSpPr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293690" y="904875"/>
              <a:ext cx="5995595" cy="1296651"/>
            </a:xfrm>
            <a:prstGeom prst="rect">
              <a:avLst/>
            </a:prstGeom>
            <a:solidFill>
              <a:srgbClr val="A8F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457200" indent="-4572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marL="0" indent="0" algn="just" eaLnBrk="1" hangingPunct="1">
                <a:spcBef>
                  <a:spcPct val="0"/>
                </a:spcBef>
                <a:buNone/>
              </a:pPr>
              <a:r>
                <a:rPr lang="en-GB" altLang="x-none" sz="1600" dirty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One must use the functional derivative:</a:t>
              </a:r>
            </a:p>
            <a:p>
              <a:pPr algn="just" eaLnBrk="1" hangingPunct="1">
                <a:spcBef>
                  <a:spcPct val="0"/>
                </a:spcBef>
              </a:pPr>
              <a:endParaRPr lang="en-GB" altLang="x-none" sz="20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</a:pPr>
              <a:endParaRPr lang="en-GB" altLang="x-none" sz="2000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11" name="Pictur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1323975"/>
              <a:ext cx="5759325" cy="798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34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8378"/>
            <a:ext cx="8229600" cy="724429"/>
          </a:xfrm>
        </p:spPr>
        <p:txBody>
          <a:bodyPr/>
          <a:lstStyle/>
          <a:p>
            <a:r>
              <a:rPr lang="en-GB" dirty="0" smtClean="0"/>
              <a:t>A note on exchange operators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961296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19</a:t>
            </a:fld>
            <a:endParaRPr lang="uk-UA"/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112423"/>
            <a:ext cx="7046913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87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nucleons, many problems </a:t>
            </a:r>
            <a:r>
              <a:rPr lang="mr-IN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400" dirty="0" smtClean="0">
                <a:solidFill>
                  <a:srgbClr val="0432FF"/>
                </a:solidFill>
              </a:rPr>
              <a:t>One big wish is to derive the behaviour of nucleons from Quantum Chromo Dynamics (QCD). Unfortunately, this theory tells us that </a:t>
            </a:r>
            <a:r>
              <a:rPr lang="en-GB" sz="2400" b="1" u="sng" dirty="0" smtClean="0">
                <a:solidFill>
                  <a:srgbClr val="0432FF"/>
                </a:solidFill>
              </a:rPr>
              <a:t>the strong force is not perturbative at the nuclear scale (MeV).</a:t>
            </a:r>
          </a:p>
          <a:p>
            <a:pPr algn="just"/>
            <a:endParaRPr lang="en-GB" sz="2400" dirty="0" smtClean="0">
              <a:solidFill>
                <a:srgbClr val="0432FF"/>
              </a:solidFill>
            </a:endParaRPr>
          </a:p>
          <a:p>
            <a:pPr algn="just"/>
            <a:r>
              <a:rPr lang="en-GB" sz="2400" dirty="0" smtClean="0">
                <a:solidFill>
                  <a:srgbClr val="0432FF"/>
                </a:solidFill>
              </a:rPr>
              <a:t>Even in the case of </a:t>
            </a:r>
            <a:r>
              <a:rPr lang="en-GB" sz="2400" b="1" u="sng" dirty="0" smtClean="0">
                <a:solidFill>
                  <a:srgbClr val="0432FF"/>
                </a:solidFill>
              </a:rPr>
              <a:t>electronic systems</a:t>
            </a:r>
            <a:r>
              <a:rPr lang="en-GB" sz="2400" dirty="0" smtClean="0">
                <a:solidFill>
                  <a:srgbClr val="0432FF"/>
                </a:solidFill>
              </a:rPr>
              <a:t> (governed by the electromagnetic interaction) </a:t>
            </a:r>
            <a:r>
              <a:rPr lang="en-GB" sz="2400" b="1" u="sng" dirty="0" smtClean="0">
                <a:solidFill>
                  <a:srgbClr val="0432FF"/>
                </a:solidFill>
              </a:rPr>
              <a:t>the many-body Coulomb problem is hard, or sometimes intractable</a:t>
            </a:r>
            <a:r>
              <a:rPr lang="en-GB" sz="2400" b="1" dirty="0" smtClean="0">
                <a:solidFill>
                  <a:srgbClr val="0432FF"/>
                </a:solidFill>
              </a:rPr>
              <a:t>, </a:t>
            </a:r>
            <a:r>
              <a:rPr lang="en-GB" sz="2400" dirty="0" smtClean="0">
                <a:solidFill>
                  <a:srgbClr val="0432FF"/>
                </a:solidFill>
              </a:rPr>
              <a:t>even if we know the interaction much better.</a:t>
            </a:r>
          </a:p>
          <a:p>
            <a:pPr algn="just"/>
            <a:endParaRPr lang="en-GB" sz="2400" dirty="0" smtClean="0">
              <a:solidFill>
                <a:srgbClr val="0432FF"/>
              </a:solidFill>
            </a:endParaRPr>
          </a:p>
          <a:p>
            <a:pPr algn="just"/>
            <a:r>
              <a:rPr lang="en-GB" sz="2400" b="1" dirty="0" smtClean="0">
                <a:solidFill>
                  <a:srgbClr val="0432FF"/>
                </a:solidFill>
              </a:rPr>
              <a:t>Many-particle systems have </a:t>
            </a:r>
            <a:r>
              <a:rPr lang="en-GB" sz="2400" b="1" u="sng" dirty="0" smtClean="0">
                <a:solidFill>
                  <a:srgbClr val="FF0000"/>
                </a:solidFill>
              </a:rPr>
              <a:t>emergent</a:t>
            </a:r>
            <a:r>
              <a:rPr lang="en-GB" sz="2400" b="1" dirty="0" smtClean="0">
                <a:solidFill>
                  <a:srgbClr val="0432FF"/>
                </a:solidFill>
              </a:rPr>
              <a:t> properties.</a:t>
            </a:r>
            <a:endParaRPr lang="en-GB" sz="2400" b="1" dirty="0">
              <a:solidFill>
                <a:srgbClr val="0432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64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874"/>
            <a:ext cx="8229600" cy="72442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Gogny</a:t>
            </a:r>
            <a:r>
              <a:rPr lang="en-US" dirty="0" smtClean="0"/>
              <a:t> force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938587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20</a:t>
            </a:fld>
            <a:endParaRPr lang="uk-UA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63156"/>
            <a:ext cx="802798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794000"/>
            <a:ext cx="2108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401888" y="2552285"/>
            <a:ext cx="6503987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There are two Gaussians with different </a:t>
            </a:r>
            <a:r>
              <a:rPr lang="en-GB" altLang="x-none" sz="2000" dirty="0" smtClean="0">
                <a:solidFill>
                  <a:srgbClr val="0000FF"/>
                </a:solidFill>
                <a:latin typeface="Arial" charset="0"/>
              </a:rPr>
              <a:t>ranges and spin/isospin dependence</a:t>
            </a:r>
          </a:p>
          <a:p>
            <a:pPr algn="just" eaLnBrk="1" hangingPunct="1">
              <a:spcBef>
                <a:spcPct val="0"/>
              </a:spcBef>
            </a:pPr>
            <a:endParaRPr lang="en-GB" altLang="x-none" sz="2000" dirty="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The introduction of a density-dependent term seemed unavoidable. This must be zero-range.</a:t>
            </a:r>
          </a:p>
          <a:p>
            <a:pPr algn="just" eaLnBrk="1" hangingPunct="1">
              <a:spcBef>
                <a:spcPct val="0"/>
              </a:spcBef>
            </a:pPr>
            <a:endParaRPr lang="en-GB" altLang="x-none" sz="2000" dirty="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The last term (spin-orbit) is zero-range for simplicity.</a:t>
            </a:r>
          </a:p>
          <a:p>
            <a:pPr algn="just" eaLnBrk="1" hangingPunct="1">
              <a:spcBef>
                <a:spcPct val="0"/>
              </a:spcBef>
            </a:pPr>
            <a:endParaRPr lang="en-GB" altLang="x-none" sz="2000" dirty="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The great advantage of the </a:t>
            </a:r>
            <a:r>
              <a:rPr lang="en-GB" altLang="x-none" sz="2000" dirty="0" err="1">
                <a:solidFill>
                  <a:srgbClr val="0000FF"/>
                </a:solidFill>
                <a:latin typeface="Arial" charset="0"/>
              </a:rPr>
              <a:t>Gogny</a:t>
            </a: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 force is that it seems adequate not only to enter the HF equations but to describe also </a:t>
            </a:r>
            <a:r>
              <a:rPr lang="en-GB" altLang="x-none" sz="2000" i="1" dirty="0">
                <a:solidFill>
                  <a:srgbClr val="0000FF"/>
                </a:solidFill>
                <a:latin typeface="Arial" charset="0"/>
              </a:rPr>
              <a:t>nuclear </a:t>
            </a:r>
            <a:r>
              <a:rPr lang="en-GB" altLang="x-none" sz="2000" i="1" dirty="0" err="1">
                <a:solidFill>
                  <a:srgbClr val="0000FF"/>
                </a:solidFill>
                <a:latin typeface="Arial" charset="0"/>
              </a:rPr>
              <a:t>superfluidity</a:t>
            </a:r>
            <a:r>
              <a:rPr lang="en-GB" altLang="x-none" sz="2000" i="1" dirty="0">
                <a:solidFill>
                  <a:srgbClr val="0000FF"/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7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724429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Skyrme</a:t>
            </a:r>
            <a:r>
              <a:rPr lang="en-US" dirty="0" smtClean="0"/>
              <a:t> force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4175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21</a:t>
            </a:fld>
            <a:endParaRPr lang="uk-UA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79538"/>
            <a:ext cx="7488237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2195513" y="1004888"/>
            <a:ext cx="1800225" cy="911225"/>
            <a:chOff x="1383" y="633"/>
            <a:chExt cx="1134" cy="574"/>
          </a:xfrm>
        </p:grpSpPr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1655" y="633"/>
              <a:ext cx="862" cy="2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1800" b="1">
                  <a:solidFill>
                    <a:srgbClr val="FF0000"/>
                  </a:solidFill>
                  <a:latin typeface="Arial" charset="0"/>
                </a:rPr>
                <a:t>attraction</a:t>
              </a: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1383" y="1207"/>
              <a:ext cx="113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Line 18"/>
          <p:cNvSpPr>
            <a:spLocks noChangeShapeType="1"/>
          </p:cNvSpPr>
          <p:nvPr/>
        </p:nvSpPr>
        <p:spPr bwMode="auto">
          <a:xfrm>
            <a:off x="4500563" y="1916113"/>
            <a:ext cx="324008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051050" y="2708275"/>
            <a:ext cx="23050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4787900" y="2708275"/>
            <a:ext cx="3960813" cy="504825"/>
            <a:chOff x="3016" y="1706"/>
            <a:chExt cx="2495" cy="318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3878" y="1787"/>
              <a:ext cx="1633" cy="2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1800" b="1">
                  <a:solidFill>
                    <a:srgbClr val="FF0000"/>
                  </a:solidFill>
                  <a:latin typeface="Arial" charset="0"/>
                </a:rPr>
                <a:t>short-range repulsion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3016" y="1706"/>
              <a:ext cx="195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755650" y="3450536"/>
            <a:ext cx="7993063" cy="1493838"/>
            <a:chOff x="476" y="2069"/>
            <a:chExt cx="5035" cy="941"/>
          </a:xfrm>
        </p:grpSpPr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2069"/>
              <a:ext cx="1559" cy="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76" y="2564"/>
              <a:ext cx="5035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Char char="•"/>
              </a:pPr>
              <a:r>
                <a:rPr lang="it-IT" altLang="x-none" sz="1800" dirty="0">
                  <a:solidFill>
                    <a:srgbClr val="0000FF"/>
                  </a:solidFill>
                </a:rPr>
                <a:t> </a:t>
              </a:r>
              <a:r>
                <a:rPr lang="it-IT" altLang="x-none" sz="1800" dirty="0" err="1">
                  <a:solidFill>
                    <a:srgbClr val="0000FF"/>
                  </a:solidFill>
                  <a:latin typeface="Arial" charset="0"/>
                </a:rPr>
                <a:t>T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here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are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velocity-dependent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terms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which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mimick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the finite-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range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.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They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are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related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to m*.</a:t>
              </a:r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2843213" y="5038520"/>
            <a:ext cx="5761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The last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term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is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a zero-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range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spin-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orbit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.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843213" y="5678145"/>
            <a:ext cx="60626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In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total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: 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10 free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parameters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to be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fitted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(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typically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2669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118"/>
            <a:ext cx="8229600" cy="724429"/>
          </a:xfrm>
        </p:spPr>
        <p:txBody>
          <a:bodyPr/>
          <a:lstStyle/>
          <a:p>
            <a:r>
              <a:rPr lang="en-GB" dirty="0" smtClean="0"/>
              <a:t>A note on the functional derivative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961296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22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62579"/>
            <a:ext cx="7488031" cy="4119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0" y="4651513"/>
            <a:ext cx="702365" cy="5433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83" y="5295113"/>
            <a:ext cx="5485198" cy="6168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7444" y="5149341"/>
            <a:ext cx="6182139" cy="831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36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5286" y="109538"/>
            <a:ext cx="8756737" cy="646331"/>
          </a:xfrm>
          <a:prstGeom prst="roundRect">
            <a:avLst/>
          </a:prstGeom>
          <a:solidFill>
            <a:srgbClr val="F5FF5C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4014304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23</a:t>
            </a:fld>
            <a:endParaRPr lang="uk-UA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51790" y="109538"/>
            <a:ext cx="868587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n-US" altLang="x-none" sz="1800" dirty="0">
                <a:latin typeface="Arial" charset="0"/>
              </a:rPr>
              <a:t>Let us see how it works in practice </a:t>
            </a:r>
            <a:r>
              <a:rPr lang="en-US" altLang="x-none" sz="1800" dirty="0" smtClean="0">
                <a:latin typeface="Arial" charset="0"/>
              </a:rPr>
              <a:t>in </a:t>
            </a:r>
            <a:r>
              <a:rPr lang="en-US" altLang="x-none" sz="1800" dirty="0">
                <a:latin typeface="Arial" charset="0"/>
              </a:rPr>
              <a:t>a simplified case.</a:t>
            </a:r>
            <a:r>
              <a:rPr lang="en-US" altLang="x-none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x-none" sz="1800" b="1" dirty="0" smtClean="0">
                <a:solidFill>
                  <a:srgbClr val="FF0000"/>
                </a:solidFill>
                <a:latin typeface="Arial" charset="0"/>
              </a:rPr>
              <a:t>A simple two-body force generates E ~ ϱ</a:t>
            </a:r>
            <a:r>
              <a:rPr lang="en-US" altLang="x-none" sz="1800" b="1" baseline="30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x-none" sz="1800" b="1" dirty="0" smtClean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en-US" altLang="x-none" sz="1600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NOTE</a:t>
            </a:r>
            <a:r>
              <a:rPr lang="en-US" altLang="x-none" sz="1600" dirty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: In this slide we call E </a:t>
            </a:r>
            <a:r>
              <a:rPr lang="en-US" altLang="x-none" sz="1600" i="1" dirty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only</a:t>
            </a:r>
            <a:r>
              <a:rPr lang="en-US" altLang="x-none" sz="1600" dirty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 the potential energy part</a:t>
            </a:r>
            <a:r>
              <a:rPr lang="en-US" altLang="x-none" sz="1600" dirty="0" smtClean="0">
                <a:solidFill>
                  <a:srgbClr val="00B05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  <a:r>
              <a:rPr lang="en-US" altLang="x-none" sz="1800" dirty="0" smtClean="0">
                <a:solidFill>
                  <a:srgbClr val="00B050"/>
                </a:solidFill>
                <a:latin typeface="Arial" charset="0"/>
              </a:rPr>
              <a:t> </a:t>
            </a:r>
            <a:endParaRPr lang="en-US" altLang="x-none" sz="1800" baseline="3000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9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4" y="944934"/>
            <a:ext cx="2266973" cy="42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1" y="1442207"/>
            <a:ext cx="8498603" cy="47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4" y="2643629"/>
            <a:ext cx="6633831" cy="119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1162751" y="3272295"/>
            <a:ext cx="6457669" cy="764669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x-none" altLang="x-none" sz="1800" smtClean="0">
              <a:solidFill>
                <a:srgbClr val="FFFFFF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225286" y="4210007"/>
            <a:ext cx="86858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x-none" sz="2000" dirty="0" smtClean="0">
                <a:latin typeface="Arial" charset="0"/>
              </a:rPr>
              <a:t>E = </a:t>
            </a:r>
            <a:r>
              <a:rPr lang="en-US" altLang="x-none" sz="2000" dirty="0" smtClean="0">
                <a:latin typeface="Arial" charset="0"/>
              </a:rPr>
              <a:t>potential </a:t>
            </a:r>
            <a:r>
              <a:rPr lang="en-US" altLang="x-none" sz="2000" dirty="0" smtClean="0">
                <a:latin typeface="Arial" charset="0"/>
              </a:rPr>
              <a:t>energy. </a:t>
            </a:r>
            <a:r>
              <a:rPr lang="en-US" altLang="x-none" sz="2000" dirty="0">
                <a:latin typeface="Arial" charset="0"/>
              </a:rPr>
              <a:t>The </a:t>
            </a:r>
            <a:r>
              <a:rPr lang="en-US" altLang="x-none" sz="2000" dirty="0" smtClean="0">
                <a:latin typeface="Arial" charset="0"/>
              </a:rPr>
              <a:t>equation for </a:t>
            </a:r>
            <a:r>
              <a:rPr lang="en-US" altLang="x-none" sz="2000" dirty="0" err="1" smtClean="0">
                <a:latin typeface="Arial" charset="0"/>
              </a:rPr>
              <a:t>s.p</a:t>
            </a:r>
            <a:r>
              <a:rPr lang="en-US" altLang="x-none" sz="2000" dirty="0" smtClean="0">
                <a:latin typeface="Arial" charset="0"/>
              </a:rPr>
              <a:t>. states (</a:t>
            </a:r>
            <a:r>
              <a:rPr lang="en-US" altLang="x-none" sz="2000" dirty="0" smtClean="0">
                <a:latin typeface="Arial" charset="0"/>
              </a:rPr>
              <a:t>HF/Kohn-Sham) </a:t>
            </a:r>
            <a:r>
              <a:rPr lang="en-US" altLang="x-none" sz="2000" dirty="0" smtClean="0">
                <a:latin typeface="Arial" charset="0"/>
              </a:rPr>
              <a:t>reads:</a:t>
            </a:r>
            <a:endParaRPr lang="en-US" altLang="x-none" sz="2000" dirty="0">
              <a:latin typeface="Arial" charset="0"/>
            </a:endParaRPr>
          </a:p>
        </p:txBody>
      </p:sp>
      <p:pic>
        <p:nvPicPr>
          <p:cNvPr id="15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28" y="5324826"/>
            <a:ext cx="7221036" cy="47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1648386" y="5217966"/>
            <a:ext cx="7427351" cy="692504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endParaRPr lang="x-none" altLang="x-none" sz="1800" smtClean="0">
              <a:solidFill>
                <a:srgbClr val="FFFFFF"/>
              </a:solidFill>
            </a:endParaRPr>
          </a:p>
        </p:txBody>
      </p:sp>
      <p:pic>
        <p:nvPicPr>
          <p:cNvPr id="17" name="Picture 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90" y="4610117"/>
            <a:ext cx="3264542" cy="63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061" y="2053208"/>
            <a:ext cx="3254608" cy="44933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15270" y="4610117"/>
            <a:ext cx="2186608" cy="518950"/>
            <a:chOff x="6215270" y="4610117"/>
            <a:chExt cx="2186608" cy="518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98677" y="4717647"/>
              <a:ext cx="1791166" cy="362629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6215270" y="4610117"/>
              <a:ext cx="2186608" cy="518950"/>
            </a:xfrm>
            <a:prstGeom prst="roundRect">
              <a:avLst/>
            </a:prstGeom>
            <a:noFill/>
            <a:ln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057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simplest model for saturation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24</a:t>
            </a:fld>
            <a:endParaRPr lang="uk-U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766" y="1381539"/>
            <a:ext cx="7176052" cy="7176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2329332"/>
            <a:ext cx="37591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432FF"/>
                </a:solidFill>
              </a:rPr>
              <a:t>Restricting to the case in which</a:t>
            </a: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 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One arrives at</a:t>
            </a: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Add kinetic energy !</a:t>
            </a: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If the two terms have opposite sign, one can get </a:t>
            </a:r>
            <a:r>
              <a:rPr lang="en-GB" b="1" dirty="0" smtClean="0">
                <a:solidFill>
                  <a:srgbClr val="0432FF"/>
                </a:solidFill>
              </a:rPr>
              <a:t>saturation.</a:t>
            </a: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710" y="3028813"/>
            <a:ext cx="3723033" cy="648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2" y="2257667"/>
            <a:ext cx="1573696" cy="5409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828" y="3725176"/>
            <a:ext cx="3732972" cy="2353518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2082794" y="2957148"/>
            <a:ext cx="3973450" cy="76802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59273"/>
            <a:ext cx="8229600" cy="724429"/>
          </a:xfrm>
        </p:spPr>
        <p:txBody>
          <a:bodyPr/>
          <a:lstStyle/>
          <a:p>
            <a:r>
              <a:rPr lang="en-US" dirty="0" smtClean="0"/>
              <a:t>Realistic </a:t>
            </a:r>
            <a:r>
              <a:rPr lang="en-US" dirty="0" err="1" smtClean="0"/>
              <a:t>functionals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552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25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31800" y="992535"/>
            <a:ext cx="8229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One has to consider </a:t>
            </a:r>
            <a:r>
              <a:rPr lang="en-US" sz="2000" b="1" dirty="0" smtClean="0">
                <a:solidFill>
                  <a:srgbClr val="0432FF"/>
                </a:solidFill>
              </a:rPr>
              <a:t>several possible densities</a:t>
            </a:r>
            <a:r>
              <a:rPr lang="en-US" sz="2000" dirty="0" smtClean="0">
                <a:solidFill>
                  <a:srgbClr val="0432FF"/>
                </a:solidFill>
              </a:rPr>
              <a:t> (including spin densities, isospin densities, gradients </a:t>
            </a:r>
            <a:r>
              <a:rPr lang="mr-IN" sz="2000" dirty="0" smtClean="0">
                <a:solidFill>
                  <a:srgbClr val="0432FF"/>
                </a:solidFill>
              </a:rPr>
              <a:t>…</a:t>
            </a:r>
            <a:r>
              <a:rPr lang="it-IT" sz="2000" dirty="0" smtClean="0">
                <a:solidFill>
                  <a:srgbClr val="0432FF"/>
                </a:solidFill>
              </a:rPr>
              <a:t>).</a:t>
            </a:r>
          </a:p>
          <a:p>
            <a:pPr marL="285750" indent="-285750" algn="just">
              <a:buFont typeface="Arial" charset="0"/>
              <a:buChar char="•"/>
            </a:pPr>
            <a:endParaRPr lang="it-IT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sz="2000" b="1" dirty="0" err="1" smtClean="0">
                <a:solidFill>
                  <a:srgbClr val="0432FF"/>
                </a:solidFill>
              </a:rPr>
              <a:t>Functionals</a:t>
            </a:r>
            <a:r>
              <a:rPr lang="it-IT" sz="2000" b="1" dirty="0" smtClean="0">
                <a:solidFill>
                  <a:srgbClr val="0432FF"/>
                </a:solidFill>
              </a:rPr>
              <a:t> </a:t>
            </a:r>
            <a:r>
              <a:rPr lang="it-IT" sz="2000" b="1" dirty="0" err="1" smtClean="0">
                <a:solidFill>
                  <a:srgbClr val="0432FF"/>
                </a:solidFill>
              </a:rPr>
              <a:t>will</a:t>
            </a:r>
            <a:r>
              <a:rPr lang="it-IT" sz="2000" b="1" dirty="0" smtClean="0">
                <a:solidFill>
                  <a:srgbClr val="0432FF"/>
                </a:solidFill>
              </a:rPr>
              <a:t> include </a:t>
            </a:r>
            <a:r>
              <a:rPr lang="it-IT" sz="2000" b="1" dirty="0" err="1" smtClean="0">
                <a:solidFill>
                  <a:srgbClr val="0432FF"/>
                </a:solidFill>
              </a:rPr>
              <a:t>all</a:t>
            </a:r>
            <a:r>
              <a:rPr lang="it-IT" sz="2000" b="1" dirty="0" smtClean="0">
                <a:solidFill>
                  <a:srgbClr val="0432FF"/>
                </a:solidFill>
              </a:rPr>
              <a:t> </a:t>
            </a:r>
            <a:r>
              <a:rPr lang="it-IT" sz="2000" b="1" dirty="0" err="1" smtClean="0">
                <a:solidFill>
                  <a:srgbClr val="0432FF"/>
                </a:solidFill>
              </a:rPr>
              <a:t>possible</a:t>
            </a:r>
            <a:r>
              <a:rPr lang="it-IT" sz="2000" b="1" dirty="0" smtClean="0">
                <a:solidFill>
                  <a:srgbClr val="0432FF"/>
                </a:solidFill>
              </a:rPr>
              <a:t> </a:t>
            </a:r>
            <a:r>
              <a:rPr lang="it-IT" sz="2000" b="1" dirty="0" err="1" smtClean="0">
                <a:solidFill>
                  <a:srgbClr val="0432FF"/>
                </a:solidFill>
              </a:rPr>
              <a:t>scalars</a:t>
            </a:r>
            <a:r>
              <a:rPr lang="it-IT" sz="2000" b="1" dirty="0" smtClean="0">
                <a:solidFill>
                  <a:srgbClr val="0432FF"/>
                </a:solidFill>
              </a:rPr>
              <a:t> made up with </a:t>
            </a:r>
            <a:r>
              <a:rPr lang="it-IT" sz="2000" b="1" dirty="0" err="1" smtClean="0">
                <a:solidFill>
                  <a:srgbClr val="0432FF"/>
                </a:solidFill>
              </a:rPr>
              <a:t>these</a:t>
            </a:r>
            <a:r>
              <a:rPr lang="it-IT" sz="2000" b="1" dirty="0" smtClean="0">
                <a:solidFill>
                  <a:srgbClr val="0432FF"/>
                </a:solidFill>
              </a:rPr>
              <a:t> </a:t>
            </a:r>
            <a:r>
              <a:rPr lang="it-IT" sz="2000" b="1" dirty="0" err="1" smtClean="0">
                <a:solidFill>
                  <a:srgbClr val="0432FF"/>
                </a:solidFill>
              </a:rPr>
              <a:t>quantities</a:t>
            </a:r>
            <a:r>
              <a:rPr lang="it-IT" sz="2000" b="1" dirty="0" smtClean="0">
                <a:solidFill>
                  <a:srgbClr val="0432FF"/>
                </a:solidFill>
              </a:rPr>
              <a:t>.</a:t>
            </a:r>
            <a:endParaRPr lang="it-IT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it-IT" dirty="0">
              <a:solidFill>
                <a:srgbClr val="0432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84" y="1729356"/>
            <a:ext cx="445470" cy="460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84" y="2309856"/>
            <a:ext cx="2094657" cy="82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24" y="3427232"/>
            <a:ext cx="3876537" cy="878517"/>
          </a:xfrm>
          <a:prstGeom prst="rect">
            <a:avLst/>
          </a:prstGeom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6323468" y="2875899"/>
            <a:ext cx="12753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x-none" sz="1400" dirty="0" err="1">
                <a:latin typeface="Arial" charset="0"/>
              </a:rPr>
              <a:t>r</a:t>
            </a:r>
            <a:r>
              <a:rPr lang="it-IT" altLang="x-none" sz="1400" dirty="0">
                <a:latin typeface="Arial" charset="0"/>
              </a:rPr>
              <a:t> [fm]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484" y="3371491"/>
            <a:ext cx="2140491" cy="165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99" y="1770519"/>
            <a:ext cx="2087162" cy="146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615933" y="2593059"/>
            <a:ext cx="711057" cy="25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x-none" sz="2000" baseline="30000">
                <a:solidFill>
                  <a:srgbClr val="FF0000"/>
                </a:solidFill>
                <a:latin typeface="Arial" charset="0"/>
              </a:rPr>
              <a:t>48</a:t>
            </a:r>
            <a:r>
              <a:rPr lang="it-IT" altLang="x-none" sz="2000">
                <a:solidFill>
                  <a:srgbClr val="FF0000"/>
                </a:solidFill>
                <a:latin typeface="Arial" charset="0"/>
              </a:rPr>
              <a:t>Ca</a:t>
            </a:r>
          </a:p>
        </p:txBody>
      </p:sp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85" y="1945576"/>
            <a:ext cx="2542915" cy="529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994" y="3946265"/>
            <a:ext cx="3523549" cy="5399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62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927630"/>
          </a:xfrm>
        </p:spPr>
        <p:txBody>
          <a:bodyPr>
            <a:normAutofit fontScale="90000"/>
          </a:bodyPr>
          <a:lstStyle/>
          <a:p>
            <a:r>
              <a:rPr lang="en-GB" dirty="0"/>
              <a:t>Summary of modern </a:t>
            </a:r>
            <a:r>
              <a:rPr lang="en-GB" dirty="0" err="1"/>
              <a:t>functionals</a:t>
            </a:r>
            <a:r>
              <a:rPr lang="en-GB" dirty="0"/>
              <a:t>               and applications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26</a:t>
            </a:fld>
            <a:endParaRPr lang="uk-UA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956" y="1311299"/>
            <a:ext cx="8828088" cy="1385887"/>
            <a:chOff x="276225" y="966444"/>
            <a:chExt cx="8827608" cy="1385695"/>
          </a:xfrm>
        </p:grpSpPr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276225" y="1028347"/>
              <a:ext cx="8629181" cy="1323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indent="0" algn="just" eaLnBrk="1" hangingPunct="1">
                <a:defRPr/>
              </a:pPr>
              <a:r>
                <a:rPr lang="en-US" sz="20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Skyrme</a:t>
              </a:r>
              <a:r>
                <a:rPr lang="en-US" sz="20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 (SEDF)                             </a:t>
              </a:r>
              <a:endParaRPr lang="en-US" sz="2000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marL="0" indent="0" algn="just" eaLnBrk="1" hangingPunct="1">
                <a:defRPr/>
              </a:pPr>
              <a:r>
                <a:rPr lang="en-US" sz="2000" b="1" dirty="0" err="1">
                  <a:solidFill>
                    <a:srgbClr val="0000FF"/>
                  </a:solidFill>
                  <a:latin typeface="Arial"/>
                  <a:cs typeface="Arial"/>
                </a:rPr>
                <a:t>Gogny</a:t>
              </a:r>
              <a:r>
                <a:rPr lang="en-US" sz="2000" b="1" dirty="0">
                  <a:solidFill>
                    <a:srgbClr val="0000FF"/>
                  </a:solidFill>
                  <a:latin typeface="Arial"/>
                  <a:cs typeface="Arial"/>
                </a:rPr>
                <a:t> (GEDF)                              </a:t>
              </a:r>
              <a:endParaRPr lang="en-US" sz="2000" dirty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pPr marL="0" indent="0" algn="just" eaLnBrk="1" hangingPunct="1">
                <a:defRPr/>
              </a:pPr>
              <a:r>
                <a:rPr lang="en-US" sz="20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Relativistic MF or HF</a:t>
              </a:r>
            </a:p>
            <a:p>
              <a:pPr marL="0" indent="0" algn="just" eaLnBrk="1" hangingPunct="1">
                <a:defRPr/>
              </a:pPr>
              <a:r>
                <a:rPr lang="en-US" sz="20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(</a:t>
              </a:r>
              <a:r>
                <a:rPr lang="en-US" sz="2000" b="1" dirty="0">
                  <a:solidFill>
                    <a:srgbClr val="0000FF"/>
                  </a:solidFill>
                  <a:latin typeface="Arial"/>
                  <a:cs typeface="Arial"/>
                </a:rPr>
                <a:t>CEDF)</a:t>
              </a:r>
              <a:r>
                <a:rPr lang="en-US" sz="20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       </a:t>
              </a:r>
              <a:r>
                <a:rPr lang="en-US" sz="2000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9" name="TextBox 1"/>
            <p:cNvSpPr txBox="1">
              <a:spLocks noChangeArrowheads="1"/>
            </p:cNvSpPr>
            <p:nvPr/>
          </p:nvSpPr>
          <p:spPr bwMode="auto">
            <a:xfrm>
              <a:off x="3451359" y="966444"/>
              <a:ext cx="5652474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/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local </a:t>
              </a:r>
              <a:r>
                <a:rPr lang="en-US" altLang="x-none" sz="2000" dirty="0" err="1">
                  <a:solidFill>
                    <a:srgbClr val="0000FF"/>
                  </a:solidFill>
                  <a:latin typeface="Arial" charset="0"/>
                </a:rPr>
                <a:t>functionals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 (evolved from </a:t>
              </a:r>
              <a:r>
                <a:rPr lang="en-US" altLang="x-none" sz="2000" dirty="0" err="1">
                  <a:solidFill>
                    <a:srgbClr val="0000FF"/>
                  </a:solidFill>
                  <a:latin typeface="Arial" charset="0"/>
                </a:rPr>
                <a:t>V</a:t>
              </a:r>
              <a:r>
                <a:rPr lang="en-US" altLang="x-none" sz="2000" baseline="-25000" dirty="0" err="1">
                  <a:solidFill>
                    <a:srgbClr val="0000FF"/>
                  </a:solidFill>
                  <a:latin typeface="Arial" charset="0"/>
                </a:rPr>
                <a:t>eff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 ÷ </a:t>
              </a:r>
              <a:r>
                <a:rPr lang="en-US" altLang="x-none" dirty="0" err="1">
                  <a:solidFill>
                    <a:srgbClr val="0000FF"/>
                  </a:solidFill>
                  <a:latin typeface="Times New Roman" charset="0"/>
                </a:rPr>
                <a:t>δ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(</a:t>
              </a:r>
              <a:r>
                <a:rPr lang="en-US" altLang="x-none" sz="2000" b="1" dirty="0">
                  <a:solidFill>
                    <a:srgbClr val="0000FF"/>
                  </a:solidFill>
                  <a:latin typeface="Arial" charset="0"/>
                </a:rPr>
                <a:t>r</a:t>
              </a:r>
              <a:r>
                <a:rPr lang="en-US" altLang="x-none" sz="2000" baseline="-25000" dirty="0">
                  <a:solidFill>
                    <a:srgbClr val="0000FF"/>
                  </a:solidFill>
                  <a:latin typeface="Arial" charset="0"/>
                </a:rPr>
                <a:t>1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-</a:t>
              </a:r>
              <a:r>
                <a:rPr lang="en-US" altLang="x-none" sz="2000" b="1" dirty="0">
                  <a:solidFill>
                    <a:srgbClr val="0000FF"/>
                  </a:solidFill>
                  <a:latin typeface="Arial" charset="0"/>
                </a:rPr>
                <a:t>r</a:t>
              </a:r>
              <a:r>
                <a:rPr lang="en-US" altLang="x-none" sz="2000" baseline="-25000" dirty="0">
                  <a:solidFill>
                    <a:srgbClr val="0000FF"/>
                  </a:solidFill>
                  <a:latin typeface="Arial" charset="0"/>
                </a:rPr>
                <a:t>2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))</a:t>
              </a:r>
            </a:p>
            <a:p>
              <a:pPr algn="just" eaLnBrk="1" hangingPunct="1"/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non-local from </a:t>
              </a:r>
              <a:r>
                <a:rPr lang="en-US" altLang="x-none" sz="2000" dirty="0" err="1">
                  <a:solidFill>
                    <a:srgbClr val="0000FF"/>
                  </a:solidFill>
                  <a:latin typeface="Arial" charset="0"/>
                </a:rPr>
                <a:t>V</a:t>
              </a:r>
              <a:r>
                <a:rPr lang="en-US" altLang="x-none" sz="2000" baseline="-25000" dirty="0" err="1">
                  <a:solidFill>
                    <a:srgbClr val="0000FF"/>
                  </a:solidFill>
                  <a:latin typeface="Arial" charset="0"/>
                </a:rPr>
                <a:t>eff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 having Gaussian shape</a:t>
              </a:r>
            </a:p>
            <a:p>
              <a:pPr algn="just" eaLnBrk="1" hangingPunct="1"/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covariant </a:t>
              </a:r>
              <a:r>
                <a:rPr lang="en-US" altLang="x-none" sz="2000" dirty="0" err="1">
                  <a:solidFill>
                    <a:srgbClr val="0000FF"/>
                  </a:solidFill>
                  <a:latin typeface="Arial" charset="0"/>
                </a:rPr>
                <a:t>functionals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</a:p>
            <a:p>
              <a:pPr algn="just" eaLnBrk="1" hangingPunct="1"/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(Dirac nucleons exchanging effective mesons)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57200" y="2833386"/>
            <a:ext cx="8229600" cy="31700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Typical number of parameters ~ 10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Error on masses of the order of 1 MeV (can go further down</a:t>
            </a:r>
            <a:r>
              <a:rPr lang="en-US" dirty="0" smtClean="0">
                <a:solidFill>
                  <a:srgbClr val="0432FF"/>
                </a:solidFill>
              </a:rPr>
              <a:t>).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Trends of charge radii and deformations fairly well reproduced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Good </a:t>
            </a:r>
            <a:r>
              <a:rPr lang="en-US" dirty="0" smtClean="0">
                <a:solidFill>
                  <a:srgbClr val="0432FF"/>
                </a:solidFill>
              </a:rPr>
              <a:t>description of excitations such as giant resonances, rotational bands</a:t>
            </a:r>
            <a:r>
              <a:rPr lang="en-US" dirty="0" smtClean="0">
                <a:solidFill>
                  <a:srgbClr val="0432FF"/>
                </a:solidFill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</a:rPr>
              <a:t>They can also be applied to </a:t>
            </a:r>
            <a:r>
              <a:rPr lang="en-US" sz="20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dirty="0" smtClean="0">
                <a:solidFill>
                  <a:srgbClr val="0432FF"/>
                </a:solidFill>
              </a:rPr>
              <a:t> and </a:t>
            </a:r>
            <a:r>
              <a:rPr lang="en-US" sz="20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ββ </a:t>
            </a:r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transitions</a:t>
            </a:r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en-US" dirty="0" smtClean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There is current interest in large amplitude motion, reactions etc</a:t>
            </a:r>
            <a:r>
              <a:rPr lang="en-US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.</a:t>
            </a:r>
            <a:endParaRPr lang="it-IT" dirty="0" smtClean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Masses/binding energies of nuclei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0227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27</a:t>
            </a:fld>
            <a:endParaRPr lang="uk-UA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65906" y="1161452"/>
            <a:ext cx="86121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Typical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energy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density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functionals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have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errors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≈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MeV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for the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masses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.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It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means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about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0.1 % to 1 % (!).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altLang="x-none" sz="2000" dirty="0" smtClean="0">
                <a:solidFill>
                  <a:srgbClr val="0000FF"/>
                </a:solidFill>
                <a:latin typeface="Arial" charset="0"/>
              </a:rPr>
              <a:t>The 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Bruxelles-Montréal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collaboration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designed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specific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Skyrme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forces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for mass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systematics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.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Quite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successful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at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the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expense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of </a:t>
            </a:r>
            <a:r>
              <a:rPr lang="it-IT" altLang="x-none" sz="2000" i="1" dirty="0">
                <a:solidFill>
                  <a:srgbClr val="0000FF"/>
                </a:solidFill>
                <a:latin typeface="Arial" charset="0"/>
              </a:rPr>
              <a:t>ad hoc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000FF"/>
                </a:solidFill>
                <a:latin typeface="Arial" charset="0"/>
              </a:rPr>
              <a:t>terms</a:t>
            </a:r>
            <a:r>
              <a:rPr lang="it-IT" altLang="x-none" sz="2000" dirty="0">
                <a:solidFill>
                  <a:srgbClr val="0000FF"/>
                </a:solidFill>
                <a:latin typeface="Arial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5906" y="2886569"/>
            <a:ext cx="4138661" cy="2991803"/>
            <a:chOff x="4913693" y="531094"/>
            <a:chExt cx="4138661" cy="29918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3693" y="531094"/>
              <a:ext cx="4138661" cy="2991803"/>
            </a:xfrm>
            <a:prstGeom prst="rect">
              <a:avLst/>
            </a:prstGeom>
          </p:spPr>
        </p:pic>
        <p:sp>
          <p:nvSpPr>
            <p:cNvPr id="16" name="TextBox 12"/>
            <p:cNvSpPr txBox="1">
              <a:spLocks noChangeArrowheads="1"/>
            </p:cNvSpPr>
            <p:nvPr/>
          </p:nvSpPr>
          <p:spPr bwMode="auto">
            <a:xfrm>
              <a:off x="5242354" y="547066"/>
              <a:ext cx="1260529" cy="461811"/>
            </a:xfrm>
            <a:prstGeom prst="rect">
              <a:avLst/>
            </a:prstGeom>
            <a:solidFill>
              <a:srgbClr val="A5F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2400" b="1" dirty="0" smtClean="0">
                  <a:solidFill>
                    <a:srgbClr val="FF0000"/>
                  </a:solidFill>
                  <a:latin typeface="Arial" charset="0"/>
                </a:rPr>
                <a:t>HFB17</a:t>
              </a:r>
              <a:endParaRPr lang="en-US" altLang="x-none" sz="2400" b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733228" y="2902541"/>
            <a:ext cx="3953572" cy="2703129"/>
            <a:chOff x="5299559" y="3558926"/>
            <a:chExt cx="3579812" cy="2536825"/>
          </a:xfrm>
        </p:grpSpPr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9559" y="3654413"/>
              <a:ext cx="3478231" cy="2441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2"/>
            <p:cNvSpPr txBox="1">
              <a:spLocks noChangeArrowheads="1"/>
            </p:cNvSpPr>
            <p:nvPr/>
          </p:nvSpPr>
          <p:spPr bwMode="auto">
            <a:xfrm>
              <a:off x="7618842" y="3558926"/>
              <a:ext cx="1260529" cy="461811"/>
            </a:xfrm>
            <a:prstGeom prst="rect">
              <a:avLst/>
            </a:prstGeom>
            <a:solidFill>
              <a:srgbClr val="A5F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x-none" sz="2400" b="1" dirty="0">
                  <a:solidFill>
                    <a:srgbClr val="FF0000"/>
                  </a:solidFill>
                  <a:latin typeface="Arial" charset="0"/>
                </a:rPr>
                <a:t>HFB16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68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749261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28</a:t>
            </a:fld>
            <a:endParaRPr lang="uk-UA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4" y="1100038"/>
            <a:ext cx="7421424" cy="4686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02960" y="5048202"/>
            <a:ext cx="1041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400" dirty="0">
                <a:solidFill>
                  <a:srgbClr val="FF0000"/>
                </a:solidFill>
                <a:latin typeface="Arial Narrow" charset="0"/>
              </a:rPr>
              <a:t>Figure: J. Enders, P. Van </a:t>
            </a:r>
            <a:r>
              <a:rPr lang="en-GB" altLang="x-none" sz="1400" dirty="0" err="1">
                <a:solidFill>
                  <a:srgbClr val="FF0000"/>
                </a:solidFill>
                <a:latin typeface="Arial Narrow" charset="0"/>
              </a:rPr>
              <a:t>Duppen</a:t>
            </a:r>
            <a:endParaRPr lang="en-GB" altLang="x-none" sz="1400" dirty="0">
              <a:solidFill>
                <a:srgbClr val="FF0000"/>
              </a:solidFill>
              <a:latin typeface="Arial Narrow" charset="0"/>
            </a:endParaRPr>
          </a:p>
        </p:txBody>
      </p:sp>
      <p:sp>
        <p:nvSpPr>
          <p:cNvPr id="120" name="TextBox 119"/>
          <p:cNvSpPr txBox="1">
            <a:spLocks noChangeArrowheads="1"/>
          </p:cNvSpPr>
          <p:nvPr/>
        </p:nvSpPr>
        <p:spPr bwMode="auto">
          <a:xfrm>
            <a:off x="2174692" y="4755814"/>
            <a:ext cx="3883025" cy="1323439"/>
          </a:xfrm>
          <a:prstGeom prst="rect">
            <a:avLst/>
          </a:prstGeom>
          <a:solidFill>
            <a:srgbClr val="A8FFAD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sz="2000" b="1" i="1" dirty="0">
                <a:solidFill>
                  <a:srgbClr val="FF0000"/>
                </a:solidFill>
                <a:latin typeface="Arial" charset="0"/>
              </a:rPr>
              <a:t>Drip lines</a:t>
            </a:r>
            <a:r>
              <a:rPr lang="en-GB" altLang="x-none" sz="2000" b="1" dirty="0">
                <a:solidFill>
                  <a:srgbClr val="FF0000"/>
                </a:solidFill>
                <a:latin typeface="Arial" charset="0"/>
              </a:rPr>
              <a:t>: </a:t>
            </a:r>
            <a:endParaRPr lang="en-GB" altLang="x-none" sz="2000" b="1" dirty="0" smtClean="0">
              <a:solidFill>
                <a:srgbClr val="FF0000"/>
              </a:solidFill>
              <a:latin typeface="Arial" charset="0"/>
            </a:endParaRPr>
          </a:p>
          <a:p>
            <a:pPr algn="ctr" eaLnBrk="1" hangingPunct="1"/>
            <a:r>
              <a:rPr lang="en-GB" altLang="x-none" sz="2000" b="1" dirty="0" smtClean="0">
                <a:solidFill>
                  <a:srgbClr val="FF0000"/>
                </a:solidFill>
                <a:latin typeface="Arial" charset="0"/>
              </a:rPr>
              <a:t>limits of nuclear stability with respect to the strong interaction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9008527" cy="2227262"/>
            <a:chOff x="0" y="0"/>
            <a:chExt cx="9008527" cy="2227262"/>
          </a:xfrm>
        </p:grpSpPr>
        <p:pic>
          <p:nvPicPr>
            <p:cNvPr id="12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00625" cy="2227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" name="TextBox 122"/>
            <p:cNvSpPr txBox="1">
              <a:spLocks noChangeArrowheads="1"/>
            </p:cNvSpPr>
            <p:nvPr/>
          </p:nvSpPr>
          <p:spPr bwMode="auto">
            <a:xfrm>
              <a:off x="4702676" y="124042"/>
              <a:ext cx="1923412" cy="64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800" dirty="0">
                  <a:solidFill>
                    <a:srgbClr val="FF0000"/>
                  </a:solidFill>
                  <a:latin typeface="Arial Narrow" charset="0"/>
                </a:rPr>
                <a:t>J. </a:t>
              </a:r>
              <a:r>
                <a:rPr lang="en-GB" altLang="x-none" sz="1800" dirty="0" err="1">
                  <a:solidFill>
                    <a:srgbClr val="FF0000"/>
                  </a:solidFill>
                  <a:latin typeface="Arial Narrow" charset="0"/>
                </a:rPr>
                <a:t>Erler</a:t>
              </a:r>
              <a:r>
                <a:rPr lang="en-GB" altLang="x-none" sz="1800" dirty="0">
                  <a:solidFill>
                    <a:srgbClr val="FF0000"/>
                  </a:solidFill>
                  <a:latin typeface="Arial Narrow" charset="0"/>
                </a:rPr>
                <a:t> </a:t>
              </a:r>
              <a:r>
                <a:rPr lang="en-GB" altLang="x-none" sz="1800" i="1" dirty="0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en-GB" altLang="x-none" sz="1800" dirty="0">
                  <a:solidFill>
                    <a:srgbClr val="FF0000"/>
                  </a:solidFill>
                  <a:latin typeface="Arial Narrow" charset="0"/>
                </a:rPr>
                <a:t>, Nature 486, 509 (</a:t>
              </a:r>
              <a:r>
                <a:rPr lang="en-GB" altLang="x-none" sz="1800" dirty="0" smtClean="0">
                  <a:solidFill>
                    <a:srgbClr val="FF0000"/>
                  </a:solidFill>
                  <a:latin typeface="Arial Narrow" charset="0"/>
                </a:rPr>
                <a:t>2012)</a:t>
              </a:r>
              <a:endParaRPr lang="en-GB" altLang="x-none" sz="18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591765" y="88354"/>
              <a:ext cx="2416762" cy="923330"/>
            </a:xfrm>
            <a:prstGeom prst="rect">
              <a:avLst/>
            </a:prstGeom>
            <a:solidFill>
              <a:srgbClr val="A8FFAD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 smtClean="0"/>
                <a:t>Statistical uncertainty around </a:t>
              </a:r>
              <a:r>
                <a:rPr lang="en-GB" dirty="0" smtClean="0"/>
                <a:t>10</a:t>
              </a:r>
              <a:r>
                <a:rPr lang="en-GB" dirty="0" smtClean="0"/>
                <a:t> </a:t>
              </a:r>
              <a:r>
                <a:rPr lang="en-GB" dirty="0" smtClean="0"/>
                <a:t>mass units for large A.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3571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Single-particle states towards the drip lines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921539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29</a:t>
            </a:fld>
            <a:endParaRPr lang="uk-UA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52777" y="1123239"/>
            <a:ext cx="8234024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Arial" charset="0"/>
              <a:buChar char="•"/>
            </a:pP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pp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and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nn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force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is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active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only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in T=1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channel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: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not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so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much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attractive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.</a:t>
            </a:r>
          </a:p>
          <a:p>
            <a:pPr marL="342900" indent="-342900" algn="just">
              <a:spcBef>
                <a:spcPct val="50000"/>
              </a:spcBef>
              <a:buFont typeface="Arial" charset="0"/>
              <a:buChar char="•"/>
            </a:pP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pn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force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is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active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also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in the T=0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channel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: strong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attraction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.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This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is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known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from the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fact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that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the </a:t>
            </a:r>
            <a:r>
              <a:rPr lang="it-IT" altLang="x-none" sz="2000" dirty="0" err="1">
                <a:solidFill>
                  <a:srgbClr val="0432FF"/>
                </a:solidFill>
                <a:latin typeface="Arial" charset="0"/>
              </a:rPr>
              <a:t>deuteron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is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the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only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bound</a:t>
            </a:r>
            <a:r>
              <a:rPr lang="it-IT" altLang="x-none" sz="2000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NN </a:t>
            </a:r>
            <a:r>
              <a:rPr lang="it-IT" altLang="x-none" sz="2000" dirty="0" err="1" smtClean="0">
                <a:solidFill>
                  <a:srgbClr val="0432FF"/>
                </a:solidFill>
                <a:latin typeface="Arial" charset="0"/>
              </a:rPr>
              <a:t>system</a:t>
            </a:r>
            <a:r>
              <a:rPr lang="it-IT" altLang="x-none" sz="2000" dirty="0" smtClean="0">
                <a:solidFill>
                  <a:srgbClr val="0432FF"/>
                </a:solidFill>
                <a:latin typeface="Arial" charset="0"/>
              </a:rPr>
              <a:t>. </a:t>
            </a:r>
          </a:p>
          <a:p>
            <a:pPr marL="342900" indent="-342900" algn="just">
              <a:spcBef>
                <a:spcPct val="50000"/>
              </a:spcBef>
              <a:buFont typeface="Arial" charset="0"/>
              <a:buChar char="•"/>
            </a:pPr>
            <a:r>
              <a:rPr lang="it-IT" altLang="x-none" sz="2000" dirty="0" smtClean="0">
                <a:solidFill>
                  <a:srgbClr val="FF0000"/>
                </a:solidFill>
                <a:latin typeface="Arial" charset="0"/>
              </a:rPr>
              <a:t>In 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a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system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with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increasing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N-Z, the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neutrons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become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less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bound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with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respect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to the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protons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.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This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leads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 to </a:t>
            </a:r>
            <a:r>
              <a:rPr lang="el-GR" altLang="x-none" sz="2000" dirty="0">
                <a:solidFill>
                  <a:srgbClr val="FF0000"/>
                </a:solidFill>
                <a:latin typeface="Arial" charset="0"/>
                <a:ea typeface="Times New Roman" charset="0"/>
                <a:cs typeface="Times New Roman" charset="0"/>
              </a:rPr>
              <a:t>β</a:t>
            </a:r>
            <a:r>
              <a:rPr lang="it-IT" altLang="x-none" sz="2000" baseline="30000" dirty="0">
                <a:solidFill>
                  <a:srgbClr val="FF0000"/>
                </a:solidFill>
                <a:latin typeface="Arial" charset="0"/>
                <a:ea typeface="Times New Roman" charset="0"/>
                <a:cs typeface="Times New Roman" charset="0"/>
              </a:rPr>
              <a:t>-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it-IT" altLang="x-none" sz="2000" dirty="0" err="1">
                <a:solidFill>
                  <a:srgbClr val="FF0000"/>
                </a:solidFill>
                <a:latin typeface="Arial" charset="0"/>
              </a:rPr>
              <a:t>instability</a:t>
            </a:r>
            <a:r>
              <a:rPr lang="it-IT" altLang="x-none" sz="2000" dirty="0">
                <a:solidFill>
                  <a:srgbClr val="FF0000"/>
                </a:solidFill>
                <a:latin typeface="Arial" charset="0"/>
              </a:rPr>
              <a:t>. </a:t>
            </a:r>
            <a:endParaRPr lang="it-IT" altLang="x-none" sz="2000" dirty="0" smtClean="0">
              <a:solidFill>
                <a:srgbClr val="FF0000"/>
              </a:solidFill>
              <a:latin typeface="Arial" charset="0"/>
            </a:endParaRPr>
          </a:p>
          <a:p>
            <a:pPr marL="342900" indent="-342900" algn="just">
              <a:spcBef>
                <a:spcPct val="50000"/>
              </a:spcBef>
              <a:buFont typeface="Arial" charset="0"/>
              <a:buChar char="•"/>
            </a:pPr>
            <a:r>
              <a:rPr lang="it-IT" altLang="x-none" sz="2000" dirty="0" err="1" smtClean="0">
                <a:solidFill>
                  <a:srgbClr val="FF0000"/>
                </a:solidFill>
                <a:latin typeface="Arial" charset="0"/>
              </a:rPr>
              <a:t>Analogous</a:t>
            </a:r>
            <a:r>
              <a:rPr lang="it-IT" altLang="x-none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FF0000"/>
                </a:solidFill>
                <a:latin typeface="Arial" charset="0"/>
              </a:rPr>
              <a:t>behaviour</a:t>
            </a:r>
            <a:r>
              <a:rPr lang="it-IT" altLang="x-none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FF0000"/>
                </a:solidFill>
                <a:latin typeface="Arial" charset="0"/>
              </a:rPr>
              <a:t>is</a:t>
            </a:r>
            <a:r>
              <a:rPr lang="it-IT" altLang="x-none" sz="20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it-IT" altLang="x-none" sz="2000" dirty="0" err="1" smtClean="0">
                <a:solidFill>
                  <a:srgbClr val="FF0000"/>
                </a:solidFill>
                <a:latin typeface="Arial" charset="0"/>
              </a:rPr>
              <a:t>found</a:t>
            </a:r>
            <a:r>
              <a:rPr lang="it-IT" altLang="x-none" sz="2000" dirty="0" smtClean="0">
                <a:solidFill>
                  <a:srgbClr val="FF0000"/>
                </a:solidFill>
                <a:latin typeface="Arial" charset="0"/>
              </a:rPr>
              <a:t> for </a:t>
            </a:r>
            <a:r>
              <a:rPr lang="it-IT" altLang="x-none" sz="2000" dirty="0" err="1" smtClean="0">
                <a:solidFill>
                  <a:srgbClr val="FF0000"/>
                </a:solidFill>
                <a:latin typeface="Arial" charset="0"/>
              </a:rPr>
              <a:t>neutron-deficient</a:t>
            </a:r>
            <a:r>
              <a:rPr lang="it-IT" altLang="x-none" sz="2000" dirty="0" smtClean="0">
                <a:solidFill>
                  <a:srgbClr val="FF0000"/>
                </a:solidFill>
                <a:latin typeface="Arial" charset="0"/>
              </a:rPr>
              <a:t> nuclei.</a:t>
            </a:r>
            <a:endParaRPr lang="it-IT" altLang="x-none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3" y="3831673"/>
            <a:ext cx="3292754" cy="214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258" y="3831673"/>
            <a:ext cx="3333086" cy="238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27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5522" cy="684212"/>
          </a:xfrm>
        </p:spPr>
        <p:txBody>
          <a:bodyPr/>
          <a:lstStyle/>
          <a:p>
            <a:r>
              <a:rPr lang="en-GB" dirty="0" smtClean="0"/>
              <a:t>Rewriting nuclear physics textbooks, Pisa, July 24th-28th, 2017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</a:t>
            </a:fld>
            <a:endParaRPr lang="uk-UA"/>
          </a:p>
        </p:txBody>
      </p:sp>
      <p:grpSp>
        <p:nvGrpSpPr>
          <p:cNvPr id="10" name="Group 9"/>
          <p:cNvGrpSpPr/>
          <p:nvPr/>
        </p:nvGrpSpPr>
        <p:grpSpPr>
          <a:xfrm>
            <a:off x="-218670" y="879994"/>
            <a:ext cx="5384800" cy="5187276"/>
            <a:chOff x="457193" y="879994"/>
            <a:chExt cx="5384800" cy="51872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193" y="879994"/>
              <a:ext cx="5384800" cy="508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18880" y="2197270"/>
              <a:ext cx="515517" cy="387000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405" y="3961906"/>
            <a:ext cx="2088322" cy="17839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098" y="5775328"/>
            <a:ext cx="366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432FF"/>
                </a:solidFill>
              </a:rPr>
              <a:t>M. G. Mayer, J. H. D. Jensen</a:t>
            </a:r>
            <a:endParaRPr lang="en-GB" dirty="0">
              <a:solidFill>
                <a:srgbClr val="0432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66130" y="1027116"/>
            <a:ext cx="3885372" cy="2590248"/>
            <a:chOff x="5166130" y="1027116"/>
            <a:chExt cx="3885372" cy="25902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6130" y="1027116"/>
              <a:ext cx="3885372" cy="2590248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7686261" y="2001078"/>
              <a:ext cx="1322266" cy="10734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mtClean="0"/>
                <a:t>Red = HO</a:t>
              </a:r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31" y="179896"/>
            <a:ext cx="8822996" cy="78832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Independent particle model </a:t>
            </a:r>
            <a:r>
              <a:rPr lang="en-GB" sz="3100" dirty="0" smtClean="0"/>
              <a:t>(cf. previous talks)  </a:t>
            </a:r>
            <a:endParaRPr lang="en-GB" sz="3100" dirty="0"/>
          </a:p>
        </p:txBody>
      </p:sp>
    </p:spTree>
    <p:extLst>
      <p:ext uri="{BB962C8B-B14F-4D97-AF65-F5344CB8AC3E}">
        <p14:creationId xmlns:p14="http://schemas.microsoft.com/office/powerpoint/2010/main" val="164767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86"/>
            <a:ext cx="8229600" cy="724429"/>
          </a:xfrm>
        </p:spPr>
        <p:txBody>
          <a:bodyPr/>
          <a:lstStyle/>
          <a:p>
            <a:r>
              <a:rPr lang="en-GB" dirty="0" smtClean="0"/>
              <a:t>Deformation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55278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30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2" y="1046172"/>
            <a:ext cx="481488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272085" y="5391151"/>
            <a:ext cx="3797300" cy="646112"/>
          </a:xfrm>
          <a:prstGeom prst="rect">
            <a:avLst/>
          </a:prstGeom>
          <a:solidFill>
            <a:srgbClr val="F7FF8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x-none" sz="1800" b="1" dirty="0">
                <a:solidFill>
                  <a:srgbClr val="0070C0"/>
                </a:solidFill>
                <a:latin typeface="Arial" charset="0"/>
              </a:rPr>
              <a:t>INTEREST in OCTUPOLE </a:t>
            </a:r>
            <a:r>
              <a:rPr lang="mr-IN" altLang="x-none" sz="1800" b="1" dirty="0">
                <a:solidFill>
                  <a:srgbClr val="0070C0"/>
                </a:solidFill>
                <a:latin typeface="Arial" charset="0"/>
                <a:ea typeface="Mangal" charset="0"/>
              </a:rPr>
              <a:t>…</a:t>
            </a:r>
            <a:endParaRPr lang="it-IT" altLang="x-none" sz="1800" b="1" dirty="0">
              <a:solidFill>
                <a:srgbClr val="0070C0"/>
              </a:solidFill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it-IT" altLang="x-none" sz="1800" b="1" dirty="0">
                <a:solidFill>
                  <a:srgbClr val="0070C0"/>
                </a:solidFill>
                <a:latin typeface="Arial" charset="0"/>
              </a:rPr>
              <a:t>FISSION </a:t>
            </a:r>
            <a:r>
              <a:rPr lang="mr-IN" altLang="x-none" sz="1800" b="1" dirty="0">
                <a:solidFill>
                  <a:srgbClr val="0070C0"/>
                </a:solidFill>
                <a:latin typeface="Arial" charset="0"/>
                <a:ea typeface="Mangal" charset="0"/>
              </a:rPr>
              <a:t>…</a:t>
            </a:r>
            <a:endParaRPr lang="en-US" altLang="x-none" sz="1800" b="1" dirty="0">
              <a:solidFill>
                <a:srgbClr val="0070C0"/>
              </a:solidFill>
              <a:latin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86464" y="2726312"/>
            <a:ext cx="5241235" cy="3416320"/>
            <a:chOff x="457200" y="2834014"/>
            <a:chExt cx="5241235" cy="3416320"/>
          </a:xfrm>
        </p:grpSpPr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457200" y="2834014"/>
              <a:ext cx="5241235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In the case of axial quadrupole deformations: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800" dirty="0">
                  <a:solidFill>
                    <a:srgbClr val="0000FF"/>
                  </a:solidFill>
                  <a:latin typeface="Arial" charset="0"/>
                </a:rPr>
                <a:t>There are non-axial deformations: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0000FF"/>
                </a:solidFill>
                <a:latin typeface="Arial" charset="0"/>
              </a:endParaRPr>
            </a:p>
          </p:txBody>
        </p:sp>
        <p:pic>
          <p:nvPicPr>
            <p:cNvPr id="10" name="Picture 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527" y="3271356"/>
              <a:ext cx="874713" cy="56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4660" y="4402804"/>
              <a:ext cx="4359965" cy="1718942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2438400" y="3271356"/>
              <a:ext cx="2478157" cy="646331"/>
              <a:chOff x="2438400" y="3271356"/>
              <a:chExt cx="2478157" cy="64633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438400" y="3271356"/>
                <a:ext cx="2478157" cy="646331"/>
              </a:xfrm>
              <a:prstGeom prst="rect">
                <a:avLst/>
              </a:prstGeom>
              <a:solidFill>
                <a:srgbClr val="A8FFAD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Intrinsic quadrupole moment </a:t>
                </a:r>
                <a:endParaRPr lang="en-GB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38620" y="3617844"/>
                <a:ext cx="857584" cy="260087"/>
              </a:xfrm>
              <a:prstGeom prst="rect">
                <a:avLst/>
              </a:prstGeom>
            </p:spPr>
          </p:pic>
        </p:grpSp>
      </p:grpSp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889" y="1126809"/>
            <a:ext cx="4375396" cy="197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5301216" y="3307743"/>
            <a:ext cx="370731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x-none" sz="1800" dirty="0">
                <a:solidFill>
                  <a:srgbClr val="0000FF"/>
                </a:solidFill>
                <a:latin typeface="Arial" charset="0"/>
              </a:rPr>
              <a:t>The overall trend of </a:t>
            </a:r>
            <a:r>
              <a:rPr lang="en-US" altLang="x-none" sz="1800" dirty="0" smtClean="0">
                <a:solidFill>
                  <a:srgbClr val="0000FF"/>
                </a:solidFill>
                <a:latin typeface="Arial" charset="0"/>
              </a:rPr>
              <a:t>deformation </a:t>
            </a:r>
            <a:r>
              <a:rPr lang="en-US" altLang="x-none" sz="1800" dirty="0">
                <a:solidFill>
                  <a:srgbClr val="0000FF"/>
                </a:solidFill>
                <a:latin typeface="Arial" charset="0"/>
              </a:rPr>
              <a:t>is </a:t>
            </a:r>
            <a:r>
              <a:rPr lang="en-US" altLang="x-none" sz="1800" dirty="0" smtClean="0">
                <a:solidFill>
                  <a:srgbClr val="0000FF"/>
                </a:solidFill>
                <a:latin typeface="Arial" charset="0"/>
              </a:rPr>
              <a:t>often reproduced </a:t>
            </a:r>
            <a:r>
              <a:rPr lang="en-US" altLang="x-none" sz="1800" dirty="0">
                <a:solidFill>
                  <a:srgbClr val="0000FF"/>
                </a:solidFill>
                <a:latin typeface="Arial" charset="0"/>
              </a:rPr>
              <a:t>by </a:t>
            </a:r>
            <a:r>
              <a:rPr lang="en-US" altLang="x-none" sz="1800" dirty="0" smtClean="0">
                <a:solidFill>
                  <a:srgbClr val="0000FF"/>
                </a:solidFill>
                <a:latin typeface="Arial" charset="0"/>
              </a:rPr>
              <a:t>DFT. Specific </a:t>
            </a:r>
            <a:r>
              <a:rPr lang="en-US" altLang="x-none" sz="1800" dirty="0">
                <a:solidFill>
                  <a:srgbClr val="0000FF"/>
                </a:solidFill>
                <a:latin typeface="Arial" charset="0"/>
              </a:rPr>
              <a:t>transitional (“soft”) systems that lie between spherical and deformed shapes may be difficult to account for. </a:t>
            </a:r>
          </a:p>
        </p:txBody>
      </p:sp>
    </p:spTree>
    <p:extLst>
      <p:ext uri="{BB962C8B-B14F-4D97-AF65-F5344CB8AC3E}">
        <p14:creationId xmlns:p14="http://schemas.microsoft.com/office/powerpoint/2010/main" val="148090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1874"/>
            <a:ext cx="8229600" cy="724429"/>
          </a:xfrm>
        </p:spPr>
        <p:txBody>
          <a:bodyPr/>
          <a:lstStyle/>
          <a:p>
            <a:r>
              <a:rPr lang="en-GB" dirty="0" smtClean="0"/>
              <a:t>Symmetry </a:t>
            </a:r>
            <a:r>
              <a:rPr lang="en-GB" dirty="0" smtClean="0"/>
              <a:t>breaking and restoration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552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31</a:t>
            </a:fld>
            <a:endParaRPr lang="uk-UA"/>
          </a:p>
        </p:txBody>
      </p:sp>
      <p:grpSp>
        <p:nvGrpSpPr>
          <p:cNvPr id="17" name="Group 16"/>
          <p:cNvGrpSpPr/>
          <p:nvPr/>
        </p:nvGrpSpPr>
        <p:grpSpPr>
          <a:xfrm>
            <a:off x="4323268" y="1079696"/>
            <a:ext cx="4363532" cy="5053711"/>
            <a:chOff x="4323268" y="1079696"/>
            <a:chExt cx="4363532" cy="5053711"/>
          </a:xfrm>
        </p:grpSpPr>
        <p:grpSp>
          <p:nvGrpSpPr>
            <p:cNvPr id="11" name="Group 10"/>
            <p:cNvGrpSpPr/>
            <p:nvPr/>
          </p:nvGrpSpPr>
          <p:grpSpPr>
            <a:xfrm>
              <a:off x="4323268" y="1079696"/>
              <a:ext cx="4363532" cy="4661038"/>
              <a:chOff x="4323268" y="1173093"/>
              <a:chExt cx="4363532" cy="466103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23268" y="3097833"/>
                <a:ext cx="4363532" cy="2736298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075582" y="1173093"/>
                <a:ext cx="3611217" cy="1846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b="1" dirty="0" smtClean="0">
                    <a:solidFill>
                      <a:srgbClr val="0432FF"/>
                    </a:solidFill>
                  </a:rPr>
                  <a:t>Rotational motion restores the symmetry in the lab system.</a:t>
                </a:r>
              </a:p>
              <a:p>
                <a:pPr algn="just"/>
                <a:endParaRPr lang="en-GB" dirty="0" smtClean="0">
                  <a:solidFill>
                    <a:srgbClr val="0432FF"/>
                  </a:solidFill>
                </a:endParaRPr>
              </a:p>
              <a:p>
                <a:pPr algn="just"/>
                <a:r>
                  <a:rPr lang="en-GB" dirty="0" smtClean="0">
                    <a:solidFill>
                      <a:srgbClr val="0432FF"/>
                    </a:solidFill>
                  </a:rPr>
                  <a:t>T</a:t>
                </a:r>
                <a:r>
                  <a:rPr lang="en-GB" dirty="0" smtClean="0">
                    <a:solidFill>
                      <a:srgbClr val="0432FF"/>
                    </a:solidFill>
                  </a:rPr>
                  <a:t>his may happen </a:t>
                </a:r>
                <a:r>
                  <a:rPr lang="en-GB" dirty="0" smtClean="0">
                    <a:solidFill>
                      <a:srgbClr val="0432FF"/>
                    </a:solidFill>
                  </a:rPr>
                  <a:t>on a time scale which is significantly larger than</a:t>
                </a:r>
              </a:p>
              <a:p>
                <a:pPr algn="just"/>
                <a:r>
                  <a:rPr lang="en-GB" sz="2400" dirty="0">
                    <a:solidFill>
                      <a:srgbClr val="0432FF"/>
                    </a:solidFill>
                  </a:rPr>
                  <a:t>𝜏</a:t>
                </a:r>
                <a:r>
                  <a:rPr lang="en-GB" baseline="-25000" dirty="0" smtClean="0">
                    <a:solidFill>
                      <a:srgbClr val="0432FF"/>
                    </a:solidFill>
                  </a:rPr>
                  <a:t>F</a:t>
                </a:r>
                <a:r>
                  <a:rPr lang="en-GB" dirty="0" smtClean="0">
                    <a:solidFill>
                      <a:srgbClr val="0432FF"/>
                    </a:solidFill>
                  </a:rPr>
                  <a:t> ~ 10</a:t>
                </a:r>
                <a:r>
                  <a:rPr lang="en-GB" baseline="30000" dirty="0" smtClean="0">
                    <a:solidFill>
                      <a:srgbClr val="0432FF"/>
                    </a:solidFill>
                  </a:rPr>
                  <a:t>-22</a:t>
                </a:r>
                <a:r>
                  <a:rPr lang="en-GB" dirty="0" smtClean="0">
                    <a:solidFill>
                      <a:srgbClr val="0432FF"/>
                    </a:solidFill>
                  </a:rPr>
                  <a:t> s</a:t>
                </a:r>
                <a:endParaRPr lang="en-GB" dirty="0">
                  <a:solidFill>
                    <a:srgbClr val="0432FF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779039" y="5794853"/>
              <a:ext cx="19077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T. </a:t>
              </a:r>
              <a:r>
                <a:rPr lang="en-GB" sz="1600" dirty="0" err="1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Nakatsukasa</a:t>
              </a:r>
              <a:endParaRPr lang="en-GB" sz="16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91202"/>
            <a:ext cx="1795670" cy="3774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096" y="1186732"/>
            <a:ext cx="1066800" cy="533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36511" y="4346712"/>
            <a:ext cx="2389007" cy="1192697"/>
            <a:chOff x="1336511" y="4346712"/>
            <a:chExt cx="2389007" cy="11926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8096" y="4346712"/>
              <a:ext cx="1237422" cy="61871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6511" y="5307535"/>
              <a:ext cx="2389007" cy="231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6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025" y="129509"/>
            <a:ext cx="8229600" cy="724429"/>
          </a:xfrm>
        </p:spPr>
        <p:txBody>
          <a:bodyPr/>
          <a:lstStyle/>
          <a:p>
            <a:r>
              <a:rPr lang="en-GB" dirty="0" smtClean="0"/>
              <a:t>Evidences of pairing in nuclei (I)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789017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32</a:t>
            </a:fld>
            <a:endParaRPr lang="uk-UA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1302" y="919188"/>
            <a:ext cx="74898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 algn="just">
              <a:spcBef>
                <a:spcPct val="50000"/>
              </a:spcBef>
            </a:pPr>
            <a:r>
              <a:rPr lang="it-IT" altLang="x-none" sz="1800" dirty="0" err="1" smtClean="0">
                <a:solidFill>
                  <a:srgbClr val="0033CC"/>
                </a:solidFill>
                <a:latin typeface="Comic Sans MS" charset="0"/>
              </a:rPr>
              <a:t>Odd-even</a:t>
            </a:r>
            <a:r>
              <a:rPr lang="it-IT" altLang="x-none" sz="1800" dirty="0" smtClean="0">
                <a:solidFill>
                  <a:srgbClr val="0033CC"/>
                </a:solidFill>
                <a:latin typeface="Comic Sans MS" charset="0"/>
              </a:rPr>
              <a:t>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staggering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in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binding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</a:t>
            </a:r>
            <a:r>
              <a:rPr lang="it-IT" altLang="x-none" sz="1800" dirty="0" err="1" smtClean="0">
                <a:solidFill>
                  <a:srgbClr val="0033CC"/>
                </a:solidFill>
                <a:latin typeface="Comic Sans MS" charset="0"/>
              </a:rPr>
              <a:t>energies</a:t>
            </a:r>
            <a:endParaRPr lang="it-IT" altLang="x-none" sz="1800" dirty="0" smtClean="0">
              <a:solidFill>
                <a:srgbClr val="0033CC"/>
              </a:solidFill>
              <a:latin typeface="Comic Sans MS" charset="0"/>
            </a:endParaRPr>
          </a:p>
          <a:p>
            <a:pPr marL="285750" indent="-285750" algn="just">
              <a:spcBef>
                <a:spcPct val="50000"/>
              </a:spcBef>
            </a:pPr>
            <a:r>
              <a:rPr lang="it-IT" altLang="x-none" sz="1800" dirty="0" smtClean="0">
                <a:solidFill>
                  <a:srgbClr val="0033CC"/>
                </a:solidFill>
                <a:latin typeface="Comic Sans MS" charset="0"/>
              </a:rPr>
              <a:t>Enhancement 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of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two-particle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transfer cross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sections</a:t>
            </a:r>
            <a:endParaRPr lang="it-IT" altLang="x-none" sz="1800" dirty="0">
              <a:solidFill>
                <a:srgbClr val="0033CC"/>
              </a:solidFill>
              <a:latin typeface="Comic Sans MS" charset="0"/>
            </a:endParaRPr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01058" y="2211527"/>
            <a:ext cx="4657725" cy="3846612"/>
            <a:chOff x="177799" y="2008948"/>
            <a:chExt cx="4657437" cy="3846133"/>
          </a:xfrm>
        </p:grpSpPr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99" y="2008948"/>
              <a:ext cx="4293409" cy="2885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908" y="4999038"/>
              <a:ext cx="4051300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3"/>
            <p:cNvSpPr txBox="1">
              <a:spLocks noChangeArrowheads="1"/>
            </p:cNvSpPr>
            <p:nvPr/>
          </p:nvSpPr>
          <p:spPr bwMode="auto">
            <a:xfrm>
              <a:off x="177799" y="4777997"/>
              <a:ext cx="4657437" cy="1077084"/>
            </a:xfrm>
            <a:prstGeom prst="rect">
              <a:avLst/>
            </a:prstGeom>
            <a:solidFill>
              <a:srgbClr val="F5FF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x-none" sz="1600" dirty="0">
                  <a:solidFill>
                    <a:srgbClr val="FF0000"/>
                  </a:solidFill>
                  <a:latin typeface="Arial" charset="0"/>
                </a:rPr>
                <a:t>Already known from the </a:t>
              </a:r>
              <a:r>
                <a:rPr lang="en-US" altLang="x-none" sz="1600" b="1" dirty="0">
                  <a:solidFill>
                    <a:srgbClr val="FF0000"/>
                  </a:solidFill>
                  <a:latin typeface="Arial" charset="0"/>
                </a:rPr>
                <a:t>pairing term of the semi-empirical mass formula: </a:t>
              </a:r>
              <a:r>
                <a:rPr lang="en-US" altLang="x-none" sz="1600" dirty="0">
                  <a:solidFill>
                    <a:srgbClr val="FF0000"/>
                  </a:solidFill>
                  <a:latin typeface="Arial" charset="0"/>
                </a:rPr>
                <a:t>it costs more energy to extract a neutron from an </a:t>
              </a:r>
              <a:r>
                <a:rPr lang="en-US" altLang="x-none" sz="1600" dirty="0" smtClean="0">
                  <a:solidFill>
                    <a:srgbClr val="FF0000"/>
                  </a:solidFill>
                  <a:latin typeface="Arial" charset="0"/>
                </a:rPr>
                <a:t>even-even system </a:t>
              </a:r>
              <a:r>
                <a:rPr lang="en-US" altLang="x-none" sz="1600" dirty="0">
                  <a:solidFill>
                    <a:srgbClr val="FF0000"/>
                  </a:solidFill>
                  <a:latin typeface="Arial" charset="0"/>
                </a:rPr>
                <a:t>than from an odd system.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81090" y="1957082"/>
            <a:ext cx="3627437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x-none" sz="1800" dirty="0">
                <a:latin typeface="Arial" charset="0"/>
              </a:rPr>
              <a:t>(</a:t>
            </a:r>
            <a:r>
              <a:rPr lang="en-US" altLang="x-none" sz="1800" dirty="0" err="1">
                <a:latin typeface="Arial" charset="0"/>
              </a:rPr>
              <a:t>t,p</a:t>
            </a:r>
            <a:r>
              <a:rPr lang="en-US" altLang="x-none" sz="1800" dirty="0">
                <a:latin typeface="Arial" charset="0"/>
              </a:rPr>
              <a:t>) and (</a:t>
            </a:r>
            <a:r>
              <a:rPr lang="en-US" altLang="x-none" sz="1800" dirty="0" err="1">
                <a:latin typeface="Arial" charset="0"/>
              </a:rPr>
              <a:t>p,t</a:t>
            </a:r>
            <a:r>
              <a:rPr lang="en-US" altLang="x-none" sz="1800" dirty="0">
                <a:latin typeface="Arial" charset="0"/>
              </a:rPr>
              <a:t>) reactions: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x-none" sz="1800" dirty="0">
              <a:latin typeface="Arial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x-none" sz="1800" dirty="0">
                <a:latin typeface="Arial" charset="0"/>
              </a:rPr>
              <a:t>The cross section is larger than it would be deduced from the transfer of uncorrelated neutrons.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x-none" sz="1800" dirty="0">
              <a:latin typeface="Arial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x-none" sz="1800" dirty="0">
                <a:latin typeface="Arial" charset="0"/>
              </a:rPr>
              <a:t>[evidences in the literature: cf. R.A. </a:t>
            </a:r>
            <a:r>
              <a:rPr lang="en-US" altLang="x-none" sz="1800" dirty="0" err="1">
                <a:latin typeface="Arial" charset="0"/>
              </a:rPr>
              <a:t>Broglia</a:t>
            </a:r>
            <a:r>
              <a:rPr lang="en-US" altLang="x-none" sz="1800" dirty="0">
                <a:latin typeface="Arial" charset="0"/>
              </a:rPr>
              <a:t>, O. Hansen, C. Riedel, </a:t>
            </a:r>
            <a:r>
              <a:rPr lang="en-US" altLang="x-none" sz="1800" dirty="0" err="1">
                <a:latin typeface="Arial" charset="0"/>
              </a:rPr>
              <a:t>Nucl</a:t>
            </a:r>
            <a:r>
              <a:rPr lang="en-US" altLang="x-none" sz="1800" dirty="0">
                <a:latin typeface="Arial" charset="0"/>
              </a:rPr>
              <a:t>. Phys. 6, 287 (1973) and references therein</a:t>
            </a:r>
            <a:r>
              <a:rPr lang="en-US" altLang="x-none" sz="1800" dirty="0" smtClean="0">
                <a:latin typeface="Arial" charset="0"/>
              </a:rPr>
              <a:t>].</a:t>
            </a:r>
            <a:endParaRPr lang="en-US" altLang="x-none" sz="1800" dirty="0">
              <a:latin typeface="Arial" charset="0"/>
            </a:endParaRPr>
          </a:p>
        </p:txBody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6066096" y="5188744"/>
            <a:ext cx="2735262" cy="701675"/>
            <a:chOff x="431" y="1979"/>
            <a:chExt cx="1723" cy="442"/>
          </a:xfrm>
        </p:grpSpPr>
        <p:grpSp>
          <p:nvGrpSpPr>
            <p:cNvPr id="14" name="Group 10"/>
            <p:cNvGrpSpPr>
              <a:grpSpLocks/>
            </p:cNvGrpSpPr>
            <p:nvPr/>
          </p:nvGrpSpPr>
          <p:grpSpPr bwMode="auto">
            <a:xfrm>
              <a:off x="1732" y="1979"/>
              <a:ext cx="422" cy="442"/>
              <a:chOff x="1852" y="1842"/>
              <a:chExt cx="422" cy="442"/>
            </a:xfrm>
          </p:grpSpPr>
          <p:sp>
            <p:nvSpPr>
              <p:cNvPr id="16" name="Oval 11"/>
              <p:cNvSpPr>
                <a:spLocks noChangeAspect="1" noChangeArrowheads="1"/>
              </p:cNvSpPr>
              <p:nvPr/>
            </p:nvSpPr>
            <p:spPr bwMode="auto">
              <a:xfrm rot="-5400000">
                <a:off x="1842" y="1852"/>
                <a:ext cx="442" cy="42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63500" dist="29783" dir="1514402" algn="ctr" rotWithShape="0">
                  <a:schemeClr val="tx1">
                    <a:alpha val="74997"/>
                  </a:schemeClr>
                </a:outerShdw>
              </a:effec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endParaRPr lang="x-none" altLang="x-none" sz="1800" smtClean="0"/>
              </a:p>
            </p:txBody>
          </p:sp>
          <p:sp>
            <p:nvSpPr>
              <p:cNvPr id="17" name="Line 12"/>
              <p:cNvSpPr>
                <a:spLocks noChangeAspect="1" noChangeShapeType="1"/>
              </p:cNvSpPr>
              <p:nvPr/>
            </p:nvSpPr>
            <p:spPr bwMode="auto">
              <a:xfrm rot="-5400000">
                <a:off x="1834" y="2048"/>
                <a:ext cx="32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8" name="Line 13"/>
              <p:cNvSpPr>
                <a:spLocks noChangeAspect="1" noChangeShapeType="1"/>
              </p:cNvSpPr>
              <p:nvPr/>
            </p:nvSpPr>
            <p:spPr bwMode="auto">
              <a:xfrm rot="-5400000">
                <a:off x="1972" y="2063"/>
                <a:ext cx="32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9" name="Oval 14"/>
              <p:cNvSpPr>
                <a:spLocks noChangeArrowheads="1"/>
              </p:cNvSpPr>
              <p:nvPr/>
            </p:nvSpPr>
            <p:spPr bwMode="auto">
              <a:xfrm>
                <a:off x="1944" y="2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  <p:sp>
            <p:nvSpPr>
              <p:cNvPr id="20" name="Oval 15"/>
              <p:cNvSpPr>
                <a:spLocks noChangeArrowheads="1"/>
              </p:cNvSpPr>
              <p:nvPr/>
            </p:nvSpPr>
            <p:spPr bwMode="auto">
              <a:xfrm>
                <a:off x="2082" y="201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431" y="1983"/>
              <a:ext cx="1225" cy="404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it-IT" altLang="x-none" sz="1800" dirty="0" err="1">
                  <a:solidFill>
                    <a:srgbClr val="009900"/>
                  </a:solidFill>
                </a:rPr>
                <a:t>Nucleons</a:t>
              </a:r>
              <a:r>
                <a:rPr lang="it-IT" altLang="x-none" sz="1800" dirty="0">
                  <a:solidFill>
                    <a:srgbClr val="009900"/>
                  </a:solidFill>
                </a:rPr>
                <a:t> → Cooper </a:t>
              </a:r>
              <a:r>
                <a:rPr lang="it-IT" altLang="x-none" sz="1800" dirty="0" err="1">
                  <a:solidFill>
                    <a:srgbClr val="009900"/>
                  </a:solidFill>
                </a:rPr>
                <a:t>pairs</a:t>
              </a:r>
              <a:r>
                <a:rPr lang="it-IT" altLang="x-none" sz="1800" dirty="0">
                  <a:solidFill>
                    <a:srgbClr val="009900"/>
                  </a:solidFill>
                </a:rPr>
                <a:t> </a:t>
              </a:r>
              <a:r>
                <a:rPr lang="it-IT" altLang="x-none" sz="1800" baseline="30000" dirty="0">
                  <a:solidFill>
                    <a:srgbClr val="009900"/>
                  </a:solidFill>
                </a:rPr>
                <a:t>1</a:t>
              </a:r>
              <a:r>
                <a:rPr lang="it-IT" altLang="x-none" sz="1800" dirty="0">
                  <a:solidFill>
                    <a:srgbClr val="009900"/>
                  </a:solidFill>
                </a:rPr>
                <a:t>S</a:t>
              </a:r>
              <a:r>
                <a:rPr lang="it-IT" altLang="x-none" sz="1800" baseline="-25000" dirty="0">
                  <a:solidFill>
                    <a:srgbClr val="009900"/>
                  </a:solidFill>
                </a:rPr>
                <a:t>0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010" y="1802427"/>
            <a:ext cx="3496773" cy="874193"/>
          </a:xfrm>
          <a:prstGeom prst="rect">
            <a:avLst/>
          </a:prstGeom>
          <a:solidFill>
            <a:srgbClr val="A8FFAD"/>
          </a:solidFill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593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614"/>
            <a:ext cx="8229600" cy="724429"/>
          </a:xfrm>
        </p:spPr>
        <p:txBody>
          <a:bodyPr/>
          <a:lstStyle/>
          <a:p>
            <a:r>
              <a:rPr lang="en-GB" dirty="0" smtClean="0"/>
              <a:t>Evidences of pairing in nuclei (II)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921539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33</a:t>
            </a:fld>
            <a:endParaRPr lang="uk-UA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57200" y="950963"/>
            <a:ext cx="748982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285750" indent="-285750" algn="just" eaLnBrk="1" hangingPunct="1">
              <a:spcBef>
                <a:spcPct val="50000"/>
              </a:spcBef>
            </a:pPr>
            <a:r>
              <a:rPr lang="it-IT" altLang="x-none" sz="1800" dirty="0" smtClean="0">
                <a:solidFill>
                  <a:srgbClr val="0033CC"/>
                </a:solidFill>
                <a:latin typeface="Comic Sans MS" charset="0"/>
              </a:rPr>
              <a:t>Gap 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in the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excitation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spectrum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of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even-even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vs.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odd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</a:t>
            </a:r>
            <a:r>
              <a:rPr lang="it-IT" altLang="x-none" sz="1800" dirty="0" smtClean="0">
                <a:solidFill>
                  <a:srgbClr val="0033CC"/>
                </a:solidFill>
                <a:latin typeface="Comic Sans MS" charset="0"/>
              </a:rPr>
              <a:t>nuclei</a:t>
            </a:r>
          </a:p>
          <a:p>
            <a:pPr marL="285750" indent="-285750" algn="just" eaLnBrk="1" hangingPunct="1">
              <a:spcBef>
                <a:spcPct val="50000"/>
              </a:spcBef>
            </a:pPr>
            <a:r>
              <a:rPr lang="it-IT" altLang="x-none" sz="1800" dirty="0" smtClean="0">
                <a:solidFill>
                  <a:srgbClr val="0033CC"/>
                </a:solidFill>
                <a:latin typeface="Comic Sans MS" charset="0"/>
              </a:rPr>
              <a:t>Moment 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of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inertia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of </a:t>
            </a:r>
            <a:r>
              <a:rPr lang="it-IT" altLang="x-none" sz="1800" dirty="0" err="1">
                <a:solidFill>
                  <a:srgbClr val="0033CC"/>
                </a:solidFill>
                <a:latin typeface="Comic Sans MS" charset="0"/>
              </a:rPr>
              <a:t>deformed</a:t>
            </a:r>
            <a:r>
              <a:rPr lang="it-IT" altLang="x-none" sz="1800" dirty="0">
                <a:solidFill>
                  <a:srgbClr val="0033CC"/>
                </a:solidFill>
                <a:latin typeface="Comic Sans MS" charset="0"/>
              </a:rPr>
              <a:t> nuclei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200" y="1913556"/>
            <a:ext cx="4552122" cy="4323050"/>
            <a:chOff x="363538" y="1976438"/>
            <a:chExt cx="4565650" cy="4585667"/>
          </a:xfrm>
        </p:grpSpPr>
        <p:pic>
          <p:nvPicPr>
            <p:cNvPr id="9" name="Picture 17" descr="boh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8" y="1976438"/>
              <a:ext cx="4416425" cy="627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8" y="2730500"/>
              <a:ext cx="4416425" cy="322421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363538" y="6007100"/>
              <a:ext cx="4565650" cy="555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>
                <a:spcBef>
                  <a:spcPct val="50000"/>
                </a:spcBef>
                <a:buFontTx/>
                <a:buNone/>
              </a:pPr>
              <a:r>
                <a:rPr lang="it-IT" altLang="x-none" sz="1400" dirty="0">
                  <a:solidFill>
                    <a:srgbClr val="FF0000"/>
                  </a:solidFill>
                  <a:latin typeface="Comic Sans MS" charset="0"/>
                </a:rPr>
                <a:t>ANALOGY WITH SUPERCONDUCTING METALS.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2597150"/>
            <a:ext cx="4010025" cy="29575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6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75" y="1006936"/>
            <a:ext cx="6765235" cy="507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783"/>
            <a:ext cx="8229600" cy="100348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Electron-phonon interaction </a:t>
            </a:r>
            <a:r>
              <a:rPr lang="en-GB" smtClean="0"/>
              <a:t>and superconductivity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552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15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108"/>
            <a:ext cx="8229600" cy="724429"/>
          </a:xfrm>
        </p:spPr>
        <p:txBody>
          <a:bodyPr/>
          <a:lstStyle/>
          <a:p>
            <a:r>
              <a:rPr lang="en-GB" dirty="0" smtClean="0"/>
              <a:t>Theories for pairing: BCS or HFB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55278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35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392596" y="874628"/>
            <a:ext cx="8383588" cy="5543025"/>
            <a:chOff x="419100" y="468541"/>
            <a:chExt cx="8383588" cy="5543025"/>
          </a:xfrm>
        </p:grpSpPr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419100" y="468541"/>
              <a:ext cx="838358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x-none" sz="1800" dirty="0">
                  <a:solidFill>
                    <a:srgbClr val="0432FF"/>
                  </a:solidFill>
                  <a:latin typeface="Arial" charset="0"/>
                </a:rPr>
                <a:t>If the pairing interaction </a:t>
              </a:r>
              <a:r>
                <a:rPr lang="en-US" altLang="x-none" sz="1800" dirty="0" err="1" smtClean="0">
                  <a:solidFill>
                    <a:srgbClr val="0432FF"/>
                  </a:solidFill>
                  <a:latin typeface="Arial" charset="0"/>
                </a:rPr>
                <a:t>favours</a:t>
              </a:r>
              <a:r>
                <a:rPr lang="en-US" altLang="x-none" sz="1800" dirty="0" smtClean="0">
                  <a:solidFill>
                    <a:srgbClr val="0432FF"/>
                  </a:solidFill>
                  <a:latin typeface="Arial" charset="0"/>
                </a:rPr>
                <a:t> </a:t>
              </a:r>
              <a:r>
                <a:rPr lang="en-US" altLang="x-none" sz="1800" dirty="0">
                  <a:solidFill>
                    <a:srgbClr val="0432FF"/>
                  </a:solidFill>
                  <a:latin typeface="Arial" charset="0"/>
                </a:rPr>
                <a:t>the </a:t>
              </a:r>
              <a:r>
                <a:rPr lang="en-US" altLang="x-none" sz="1800" b="1" dirty="0">
                  <a:solidFill>
                    <a:srgbClr val="0432FF"/>
                  </a:solidFill>
                  <a:latin typeface="Arial" charset="0"/>
                </a:rPr>
                <a:t>Cooper pairs</a:t>
              </a:r>
              <a:r>
                <a:rPr lang="en-US" altLang="x-none" sz="1800" dirty="0">
                  <a:solidFill>
                    <a:srgbClr val="0432FF"/>
                  </a:solidFill>
                  <a:latin typeface="Arial" charset="0"/>
                </a:rPr>
                <a:t>, the system gains energy by forming such pairs even if they are made up with nucleons on higher lying states.</a:t>
              </a:r>
            </a:p>
          </p:txBody>
        </p:sp>
        <p:pic>
          <p:nvPicPr>
            <p:cNvPr id="9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50" y="1189038"/>
              <a:ext cx="5532438" cy="212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765550" y="1565275"/>
              <a:ext cx="946150" cy="433388"/>
            </a:xfrm>
            <a:prstGeom prst="ellipse">
              <a:avLst/>
            </a:prstGeom>
            <a:noFill/>
            <a:ln w="57150">
              <a:solidFill>
                <a:srgbClr val="FFC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527050" y="3426243"/>
              <a:ext cx="8275638" cy="2585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>
                <a:spcBef>
                  <a:spcPct val="0"/>
                </a:spcBef>
                <a:buFontTx/>
                <a:buNone/>
              </a:pPr>
              <a:r>
                <a:rPr lang="en-US" altLang="x-none" sz="1800" dirty="0" smtClean="0">
                  <a:solidFill>
                    <a:srgbClr val="0432FF"/>
                  </a:solidFill>
                  <a:latin typeface="Arial" charset="0"/>
                </a:rPr>
                <a:t>BCS = Bardeen-Cooper-Schrieffer / HFB = </a:t>
              </a:r>
              <a:r>
                <a:rPr lang="en-US" altLang="x-none" sz="1800" dirty="0" err="1" smtClean="0">
                  <a:solidFill>
                    <a:srgbClr val="0432FF"/>
                  </a:solidFill>
                  <a:latin typeface="Arial" charset="0"/>
                </a:rPr>
                <a:t>Hartree-Fock-Bogoliubov</a:t>
              </a:r>
              <a:r>
                <a:rPr lang="en-US" altLang="x-none" sz="1800" dirty="0" smtClean="0">
                  <a:solidFill>
                    <a:srgbClr val="0432FF"/>
                  </a:solidFill>
                  <a:latin typeface="Arial" charset="0"/>
                </a:rPr>
                <a:t>.</a:t>
              </a:r>
              <a:endParaRPr lang="en-US" altLang="x-none" sz="1800" dirty="0">
                <a:solidFill>
                  <a:srgbClr val="0432FF"/>
                </a:solidFill>
                <a:latin typeface="Arial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x-none" sz="1800" b="1" dirty="0">
                <a:solidFill>
                  <a:srgbClr val="FF0000"/>
                </a:solidFill>
                <a:latin typeface="Arial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x-none" sz="1800" b="1" dirty="0">
                  <a:solidFill>
                    <a:srgbClr val="FF0000"/>
                  </a:solidFill>
                  <a:latin typeface="Arial" charset="0"/>
                </a:rPr>
                <a:t>P</a:t>
              </a:r>
              <a:r>
                <a:rPr lang="en-US" altLang="x-none" sz="1800" b="1" dirty="0" smtClean="0">
                  <a:solidFill>
                    <a:srgbClr val="FF0000"/>
                  </a:solidFill>
                  <a:latin typeface="Arial" charset="0"/>
                </a:rPr>
                <a:t>airing can </a:t>
              </a:r>
              <a:r>
                <a:rPr lang="en-US" altLang="x-none" sz="1800" b="1" dirty="0">
                  <a:solidFill>
                    <a:srgbClr val="FF0000"/>
                  </a:solidFill>
                  <a:latin typeface="Arial" charset="0"/>
                </a:rPr>
                <a:t>be understood as an extension of existing methods like HF or DFT.</a:t>
              </a:r>
            </a:p>
            <a:p>
              <a:pPr>
                <a:spcBef>
                  <a:spcPct val="0"/>
                </a:spcBef>
              </a:pPr>
              <a:endParaRPr lang="en-US" altLang="x-none" sz="1800" b="1" dirty="0">
                <a:solidFill>
                  <a:srgbClr val="FF0000"/>
                </a:solidFill>
                <a:latin typeface="Arial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x-none" sz="1800" b="1" dirty="0">
                  <a:solidFill>
                    <a:srgbClr val="FF0000"/>
                  </a:solidFill>
                  <a:latin typeface="Arial" charset="0"/>
                </a:rPr>
                <a:t>There is debate on the origin of pairing.</a:t>
              </a:r>
            </a:p>
            <a:p>
              <a:pPr>
                <a:spcBef>
                  <a:spcPct val="0"/>
                </a:spcBef>
              </a:pPr>
              <a:endParaRPr lang="en-US" altLang="x-none" sz="1800" b="1" dirty="0">
                <a:solidFill>
                  <a:srgbClr val="FF0000"/>
                </a:solidFill>
                <a:latin typeface="Arial" charset="0"/>
              </a:endParaRPr>
            </a:p>
            <a:p>
              <a:pPr>
                <a:spcBef>
                  <a:spcPct val="0"/>
                </a:spcBef>
              </a:pPr>
              <a:r>
                <a:rPr lang="en-US" altLang="x-none" sz="1800" b="1" dirty="0">
                  <a:solidFill>
                    <a:srgbClr val="FF0000"/>
                  </a:solidFill>
                  <a:latin typeface="Arial" charset="0"/>
                </a:rPr>
                <a:t>A rather open question is the existence of p-n pairing.</a:t>
              </a:r>
            </a:p>
            <a:p>
              <a:pPr algn="just">
                <a:spcBef>
                  <a:spcPct val="0"/>
                </a:spcBef>
                <a:buFontTx/>
                <a:buNone/>
              </a:pPr>
              <a:endParaRPr lang="en-US" altLang="x-none" sz="1800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6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117"/>
            <a:ext cx="8229600" cy="724429"/>
          </a:xfrm>
        </p:spPr>
        <p:txBody>
          <a:bodyPr/>
          <a:lstStyle/>
          <a:p>
            <a:r>
              <a:rPr lang="en-GB" dirty="0" smtClean="0"/>
              <a:t>Excited states: vibrations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126162"/>
            <a:ext cx="3789017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36</a:t>
            </a:fld>
            <a:endParaRPr lang="uk-UA"/>
          </a:p>
        </p:txBody>
      </p:sp>
      <p:grpSp>
        <p:nvGrpSpPr>
          <p:cNvPr id="20" name="Group 19"/>
          <p:cNvGrpSpPr/>
          <p:nvPr/>
        </p:nvGrpSpPr>
        <p:grpSpPr>
          <a:xfrm>
            <a:off x="1414621" y="3072809"/>
            <a:ext cx="6840538" cy="1555750"/>
            <a:chOff x="1380589" y="3242057"/>
            <a:chExt cx="6840538" cy="1555750"/>
          </a:xfrm>
        </p:grpSpPr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1380589" y="3503928"/>
              <a:ext cx="6840538" cy="1192213"/>
              <a:chOff x="884" y="3249"/>
              <a:chExt cx="4309" cy="751"/>
            </a:xfrm>
          </p:grpSpPr>
          <p:sp>
            <p:nvSpPr>
              <p:cNvPr id="14" name="Text Box 11"/>
              <p:cNvSpPr txBox="1">
                <a:spLocks noChangeArrowheads="1"/>
              </p:cNvSpPr>
              <p:nvPr/>
            </p:nvSpPr>
            <p:spPr bwMode="auto">
              <a:xfrm>
                <a:off x="1743" y="3748"/>
                <a:ext cx="3450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endParaRPr lang="it-IT" altLang="x-none" sz="2000" dirty="0">
                  <a:solidFill>
                    <a:srgbClr val="669900"/>
                  </a:solidFill>
                  <a:latin typeface="Arial" charset="0"/>
                </a:endParaRPr>
              </a:p>
            </p:txBody>
          </p:sp>
          <p:grpSp>
            <p:nvGrpSpPr>
              <p:cNvPr id="15" name="Group 12"/>
              <p:cNvGrpSpPr>
                <a:grpSpLocks/>
              </p:cNvGrpSpPr>
              <p:nvPr/>
            </p:nvGrpSpPr>
            <p:grpSpPr bwMode="auto">
              <a:xfrm>
                <a:off x="884" y="3249"/>
                <a:ext cx="837" cy="666"/>
                <a:chOff x="895" y="3249"/>
                <a:chExt cx="837" cy="666"/>
              </a:xfrm>
            </p:grpSpPr>
            <p:sp>
              <p:nvSpPr>
                <p:cNvPr id="16" name="Arc 13"/>
                <p:cNvSpPr>
                  <a:spLocks/>
                </p:cNvSpPr>
                <p:nvPr/>
              </p:nvSpPr>
              <p:spPr bwMode="auto">
                <a:xfrm>
                  <a:off x="1135" y="3339"/>
                  <a:ext cx="597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17 w 21600"/>
                    <a:gd name="T3" fmla="*/ 15 h 21600"/>
                    <a:gd name="T4" fmla="*/ 0 w 21600"/>
                    <a:gd name="T5" fmla="*/ 15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0" y="-1"/>
                      </a:moveTo>
                      <a:cubicBezTo>
                        <a:pt x="11929" y="-1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0" y="-1"/>
                      </a:lnTo>
                      <a:close/>
                    </a:path>
                  </a:pathLst>
                </a:cu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" name="Oval 14"/>
                <p:cNvSpPr>
                  <a:spLocks noChangeArrowheads="1"/>
                </p:cNvSpPr>
                <p:nvPr/>
              </p:nvSpPr>
              <p:spPr bwMode="auto">
                <a:xfrm>
                  <a:off x="895" y="3249"/>
                  <a:ext cx="199" cy="192"/>
                </a:xfrm>
                <a:prstGeom prst="ellipse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x-none" altLang="x-none" sz="1800"/>
                </a:p>
              </p:txBody>
            </p:sp>
          </p:grpSp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2464852" y="3242057"/>
              <a:ext cx="3019425" cy="1555750"/>
              <a:chOff x="1976" y="927"/>
              <a:chExt cx="1902" cy="980"/>
            </a:xfrm>
          </p:grpSpPr>
          <p:sp>
            <p:nvSpPr>
              <p:cNvPr id="10" name="Text Box 17"/>
              <p:cNvSpPr txBox="1">
                <a:spLocks noChangeArrowheads="1"/>
              </p:cNvSpPr>
              <p:nvPr/>
            </p:nvSpPr>
            <p:spPr bwMode="auto">
              <a:xfrm>
                <a:off x="3053" y="1619"/>
                <a:ext cx="108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x-none" sz="1800"/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/>
            </p:nvSpPr>
            <p:spPr bwMode="auto">
              <a:xfrm>
                <a:off x="2696" y="1119"/>
                <a:ext cx="249" cy="192"/>
              </a:xfrm>
              <a:prstGeom prst="leftRightArrow">
                <a:avLst>
                  <a:gd name="adj1" fmla="val 50000"/>
                  <a:gd name="adj2" fmla="val 25938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  <p:sp>
            <p:nvSpPr>
              <p:cNvPr id="12" name="Oval 19" descr="Punti sparsi"/>
              <p:cNvSpPr>
                <a:spLocks noChangeArrowheads="1"/>
              </p:cNvSpPr>
              <p:nvPr/>
            </p:nvSpPr>
            <p:spPr bwMode="auto">
              <a:xfrm>
                <a:off x="1976" y="927"/>
                <a:ext cx="597" cy="576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  <p:sp>
            <p:nvSpPr>
              <p:cNvPr id="13" name="Oval 20" descr="Punti sparsi"/>
              <p:cNvSpPr>
                <a:spLocks noChangeArrowheads="1"/>
              </p:cNvSpPr>
              <p:nvPr/>
            </p:nvSpPr>
            <p:spPr bwMode="auto">
              <a:xfrm>
                <a:off x="3032" y="1023"/>
                <a:ext cx="846" cy="432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590" y="2736850"/>
            <a:ext cx="3097210" cy="189170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" y="97155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GB" sz="2000" dirty="0" smtClean="0">
                <a:solidFill>
                  <a:srgbClr val="0432FF"/>
                </a:solidFill>
              </a:rPr>
              <a:t>We would like </a:t>
            </a:r>
            <a:r>
              <a:rPr lang="en-GB" sz="2000" b="1" dirty="0" smtClean="0">
                <a:solidFill>
                  <a:srgbClr val="0432FF"/>
                </a:solidFill>
              </a:rPr>
              <a:t>the same theory to describe both ground state and excited states</a:t>
            </a:r>
            <a:r>
              <a:rPr lang="en-GB" sz="2000" dirty="0" smtClean="0">
                <a:solidFill>
                  <a:srgbClr val="0432FF"/>
                </a:solidFill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2000" dirty="0" smtClean="0">
                <a:solidFill>
                  <a:srgbClr val="0432FF"/>
                </a:solidFill>
              </a:rPr>
              <a:t>In this lecture, </a:t>
            </a:r>
            <a:r>
              <a:rPr lang="en-GB" sz="2000" dirty="0" smtClean="0">
                <a:solidFill>
                  <a:srgbClr val="0432FF"/>
                </a:solidFill>
              </a:rPr>
              <a:t>we shall </a:t>
            </a:r>
            <a:r>
              <a:rPr lang="en-GB" sz="2000" dirty="0" smtClean="0">
                <a:solidFill>
                  <a:srgbClr val="0432FF"/>
                </a:solidFill>
              </a:rPr>
              <a:t>restrict </a:t>
            </a:r>
            <a:r>
              <a:rPr lang="en-GB" sz="2000" dirty="0" smtClean="0">
                <a:solidFill>
                  <a:srgbClr val="0432FF"/>
                </a:solidFill>
              </a:rPr>
              <a:t>ourselves</a:t>
            </a:r>
            <a:r>
              <a:rPr lang="en-GB" sz="2000" dirty="0" smtClean="0">
                <a:solidFill>
                  <a:srgbClr val="0432FF"/>
                </a:solidFill>
              </a:rPr>
              <a:t> </a:t>
            </a:r>
            <a:r>
              <a:rPr lang="en-GB" sz="2000" dirty="0" smtClean="0">
                <a:solidFill>
                  <a:srgbClr val="0432FF"/>
                </a:solidFill>
              </a:rPr>
              <a:t>to </a:t>
            </a:r>
            <a:r>
              <a:rPr lang="en-GB" sz="2000" b="1" dirty="0" smtClean="0">
                <a:solidFill>
                  <a:srgbClr val="FF0000"/>
                </a:solidFill>
              </a:rPr>
              <a:t>collective excitations of spherical nuclei </a:t>
            </a:r>
            <a:r>
              <a:rPr lang="en-GB" sz="2000" dirty="0" smtClean="0">
                <a:solidFill>
                  <a:srgbClr val="0432FF"/>
                </a:solidFill>
              </a:rPr>
              <a:t>(vibrations </a:t>
            </a:r>
            <a:r>
              <a:rPr lang="mr-IN" sz="2000" dirty="0" smtClean="0">
                <a:solidFill>
                  <a:srgbClr val="0432FF"/>
                </a:solidFill>
              </a:rPr>
              <a:t>–</a:t>
            </a:r>
            <a:r>
              <a:rPr lang="en-GB" sz="2000" dirty="0" smtClean="0">
                <a:solidFill>
                  <a:srgbClr val="0432FF"/>
                </a:solidFill>
              </a:rPr>
              <a:t> yet in a broad sense).</a:t>
            </a: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DFT</a:t>
            </a:r>
            <a:r>
              <a:rPr lang="en-GB" sz="2000" dirty="0" smtClean="0">
                <a:solidFill>
                  <a:srgbClr val="0432FF"/>
                </a:solidFill>
              </a:rPr>
              <a:t> can be </a:t>
            </a:r>
            <a:r>
              <a:rPr lang="en-GB" sz="2000" dirty="0" smtClean="0">
                <a:solidFill>
                  <a:srgbClr val="0432FF"/>
                </a:solidFill>
              </a:rPr>
              <a:t>applied to excited </a:t>
            </a:r>
            <a:r>
              <a:rPr lang="en-GB" sz="2000" dirty="0" smtClean="0">
                <a:solidFill>
                  <a:srgbClr val="0432FF"/>
                </a:solidFill>
              </a:rPr>
              <a:t>states.</a:t>
            </a:r>
            <a:endParaRPr lang="en-GB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GB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1"/>
            <a:ext cx="8229600" cy="602072"/>
          </a:xfrm>
        </p:spPr>
        <p:txBody>
          <a:bodyPr>
            <a:normAutofit fontScale="90000"/>
          </a:bodyPr>
          <a:lstStyle/>
          <a:p>
            <a:r>
              <a:rPr lang="en-GB" smtClean="0"/>
              <a:t>T</a:t>
            </a:r>
            <a:r>
              <a:rPr lang="en-GB" smtClean="0"/>
              <a:t>ime-dependent DFT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7168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37</a:t>
            </a:fld>
            <a:endParaRPr lang="uk-UA"/>
          </a:p>
        </p:txBody>
      </p:sp>
      <p:grpSp>
        <p:nvGrpSpPr>
          <p:cNvPr id="24" name="Group 23"/>
          <p:cNvGrpSpPr/>
          <p:nvPr/>
        </p:nvGrpSpPr>
        <p:grpSpPr>
          <a:xfrm>
            <a:off x="601311" y="3072754"/>
            <a:ext cx="6573693" cy="1841421"/>
            <a:chOff x="495293" y="3582670"/>
            <a:chExt cx="6659887" cy="18414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5293" y="3582670"/>
              <a:ext cx="4682497" cy="27544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293" y="4174321"/>
              <a:ext cx="2072617" cy="3409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293" y="5060543"/>
              <a:ext cx="6659887" cy="363548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57200" y="809038"/>
            <a:ext cx="8229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432FF"/>
                </a:solidFill>
              </a:rPr>
              <a:t>In practice, everybody uses so far the </a:t>
            </a:r>
            <a:r>
              <a:rPr lang="en-GB" b="1" dirty="0" smtClean="0">
                <a:solidFill>
                  <a:srgbClr val="0432FF"/>
                </a:solidFill>
              </a:rPr>
              <a:t>same functional used for the </a:t>
            </a:r>
            <a:r>
              <a:rPr lang="en-GB" b="1" dirty="0" smtClean="0">
                <a:solidFill>
                  <a:srgbClr val="0432FF"/>
                </a:solidFill>
              </a:rPr>
              <a:t>ground-state.</a:t>
            </a:r>
          </a:p>
          <a:p>
            <a:pPr algn="just"/>
            <a:endParaRPr lang="en-GB" b="1" dirty="0">
              <a:solidFill>
                <a:srgbClr val="0432FF"/>
              </a:solidFill>
            </a:endParaRP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Density-dependent forces can be used </a:t>
            </a:r>
            <a:r>
              <a:rPr lang="en-GB" b="1" dirty="0" smtClean="0">
                <a:solidFill>
                  <a:srgbClr val="0432FF"/>
                </a:solidFill>
              </a:rPr>
              <a:t>(“TD-DFT is an exactification of time-dependent HF”).</a:t>
            </a:r>
          </a:p>
          <a:p>
            <a:pPr algn="just"/>
            <a:endParaRPr lang="en-GB" b="1" dirty="0" smtClean="0">
              <a:solidFill>
                <a:srgbClr val="0432FF"/>
              </a:solidFill>
            </a:endParaRP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One can solve the evolution equation for the density directly.</a:t>
            </a: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endParaRPr lang="en-GB" dirty="0">
              <a:solidFill>
                <a:srgbClr val="0432FF"/>
              </a:solidFill>
            </a:endParaRPr>
          </a:p>
          <a:p>
            <a:pPr algn="just"/>
            <a:endParaRPr lang="en-GB" dirty="0" smtClean="0">
              <a:solidFill>
                <a:srgbClr val="0432FF"/>
              </a:solidFill>
            </a:endParaRPr>
          </a:p>
          <a:p>
            <a:pPr algn="just"/>
            <a:r>
              <a:rPr lang="en-GB" dirty="0" smtClean="0">
                <a:solidFill>
                  <a:srgbClr val="0432FF"/>
                </a:solidFill>
              </a:rPr>
              <a:t>Often the equation for the density is linearized and solved on a basis (</a:t>
            </a:r>
            <a:r>
              <a:rPr lang="en-GB" b="1" dirty="0" smtClean="0">
                <a:solidFill>
                  <a:srgbClr val="0432FF"/>
                </a:solidFill>
              </a:rPr>
              <a:t>Random Phase Approximation or RPA</a:t>
            </a:r>
            <a:r>
              <a:rPr lang="en-GB" dirty="0" smtClean="0">
                <a:solidFill>
                  <a:srgbClr val="0432FF"/>
                </a:solidFill>
              </a:rPr>
              <a:t>).</a:t>
            </a:r>
            <a:endParaRPr lang="en-GB" dirty="0">
              <a:solidFill>
                <a:srgbClr val="0432FF"/>
              </a:solidFill>
            </a:endParaRPr>
          </a:p>
        </p:txBody>
      </p:sp>
      <p:grpSp>
        <p:nvGrpSpPr>
          <p:cNvPr id="27" name="Group 2"/>
          <p:cNvGrpSpPr>
            <a:grpSpLocks/>
          </p:cNvGrpSpPr>
          <p:nvPr/>
        </p:nvGrpSpPr>
        <p:grpSpPr bwMode="auto">
          <a:xfrm>
            <a:off x="6583998" y="2697099"/>
            <a:ext cx="2560002" cy="1614717"/>
            <a:chOff x="73" y="2830"/>
            <a:chExt cx="2036" cy="1371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" y="2830"/>
              <a:ext cx="2036" cy="1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AutoShape 4"/>
            <p:cNvSpPr>
              <a:spLocks noChangeArrowheads="1"/>
            </p:cNvSpPr>
            <p:nvPr/>
          </p:nvSpPr>
          <p:spPr bwMode="auto">
            <a:xfrm>
              <a:off x="793" y="3708"/>
              <a:ext cx="255" cy="130"/>
            </a:xfrm>
            <a:prstGeom prst="curvedUpArrow">
              <a:avLst>
                <a:gd name="adj1" fmla="val 39231"/>
                <a:gd name="adj2" fmla="val 78462"/>
                <a:gd name="adj3" fmla="val 3333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x-none" sz="1800"/>
            </a:p>
          </p:txBody>
        </p:sp>
      </p:grpSp>
    </p:spTree>
    <p:extLst>
      <p:ext uri="{BB962C8B-B14F-4D97-AF65-F5344CB8AC3E}">
        <p14:creationId xmlns:p14="http://schemas.microsoft.com/office/powerpoint/2010/main" val="125477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70"/>
            <a:ext cx="8229600" cy="718765"/>
          </a:xfrm>
        </p:spPr>
        <p:txBody>
          <a:bodyPr>
            <a:normAutofit/>
          </a:bodyPr>
          <a:lstStyle/>
          <a:p>
            <a:r>
              <a:rPr lang="en-GB" smtClean="0"/>
              <a:t>Dipole oscillation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7168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38</a:t>
            </a:fld>
            <a:endParaRPr lang="uk-UA"/>
          </a:p>
        </p:txBody>
      </p:sp>
      <p:graphicFrame>
        <p:nvGraphicFramePr>
          <p:cNvPr id="25" name="Object 3"/>
          <p:cNvGraphicFramePr>
            <a:graphicFrameLocks noChangeAspect="1"/>
          </p:cNvGraphicFramePr>
          <p:nvPr/>
        </p:nvGraphicFramePr>
        <p:xfrm>
          <a:off x="457200" y="1378585"/>
          <a:ext cx="3977101" cy="234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Documento Imaging" r:id="rId3" imgW="3657600" imgH="1828800" progId="Imaging.Document">
                  <p:embed/>
                </p:oleObj>
              </mc:Choice>
              <mc:Fallback>
                <p:oleObj name="Documento Imaging" r:id="rId3" imgW="3657600" imgH="1828800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378585"/>
                        <a:ext cx="3977101" cy="23475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3952042"/>
            <a:ext cx="49720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  <a:buFontTx/>
              <a:buChar char="•"/>
            </a:pPr>
            <a:r>
              <a:rPr lang="it-IT" altLang="x-none" dirty="0">
                <a:solidFill>
                  <a:srgbClr val="000090"/>
                </a:solidFill>
                <a:latin typeface="Arial" charset="0"/>
              </a:rPr>
              <a:t> </a:t>
            </a:r>
            <a:r>
              <a:rPr lang="en-GB" altLang="x-none" sz="1600" dirty="0" smtClean="0">
                <a:solidFill>
                  <a:srgbClr val="000090"/>
                </a:solidFill>
                <a:latin typeface="Arial" charset="0"/>
              </a:rPr>
              <a:t>GDR (Giant Dipole Resonance): excited by e.g. a photon beam impinging on a nucleus. 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GB" altLang="x-none" sz="1600" dirty="0" smtClean="0">
                <a:solidFill>
                  <a:srgbClr val="000090"/>
                </a:solidFill>
                <a:latin typeface="Arial" charset="0"/>
              </a:rPr>
              <a:t> E≈10-20 MeV implies that </a:t>
            </a:r>
            <a:r>
              <a:rPr lang="en-GB" altLang="x-none" sz="1600" dirty="0" err="1" smtClean="0">
                <a:solidFill>
                  <a:srgbClr val="000090"/>
                </a:solidFill>
                <a:latin typeface="Times New Roman" charset="0"/>
              </a:rPr>
              <a:t>λ</a:t>
            </a:r>
            <a:r>
              <a:rPr lang="en-GB" altLang="x-none" baseline="-25000" dirty="0" err="1" smtClean="0">
                <a:solidFill>
                  <a:srgbClr val="000090"/>
                </a:solidFill>
                <a:latin typeface="Arial" charset="0"/>
                <a:ea typeface="Arial" charset="0"/>
                <a:cs typeface="Arial" charset="0"/>
              </a:rPr>
              <a:t>el.field</a:t>
            </a:r>
            <a:r>
              <a:rPr lang="en-GB" altLang="x-none" sz="1600" dirty="0" smtClean="0">
                <a:solidFill>
                  <a:srgbClr val="000090"/>
                </a:solidFill>
                <a:latin typeface="Arial" charset="0"/>
              </a:rPr>
              <a:t> = </a:t>
            </a:r>
            <a:r>
              <a:rPr lang="en-GB" altLang="x-none" sz="1600" dirty="0" err="1" smtClean="0">
                <a:solidFill>
                  <a:srgbClr val="000090"/>
                </a:solidFill>
                <a:latin typeface="Arial" charset="0"/>
              </a:rPr>
              <a:t>hc</a:t>
            </a:r>
            <a:r>
              <a:rPr lang="en-GB" altLang="x-none" sz="1600" dirty="0" smtClean="0">
                <a:solidFill>
                  <a:srgbClr val="000090"/>
                </a:solidFill>
                <a:latin typeface="Arial" charset="0"/>
              </a:rPr>
              <a:t> / E &gt;&gt; R (nuclear dimension).</a:t>
            </a:r>
          </a:p>
          <a:p>
            <a:pPr algn="just">
              <a:spcBef>
                <a:spcPct val="50000"/>
              </a:spcBef>
              <a:buFontTx/>
              <a:buChar char="•"/>
            </a:pPr>
            <a:r>
              <a:rPr lang="en-GB" altLang="x-none" sz="1600" dirty="0" smtClean="0">
                <a:solidFill>
                  <a:srgbClr val="000090"/>
                </a:solidFill>
                <a:latin typeface="Arial" charset="0"/>
              </a:rPr>
              <a:t> Consequently, the </a:t>
            </a:r>
            <a:r>
              <a:rPr lang="en-GB" altLang="x-none" sz="1600" dirty="0" err="1" smtClean="0">
                <a:solidFill>
                  <a:srgbClr val="000090"/>
                </a:solidFill>
                <a:latin typeface="Arial" charset="0"/>
              </a:rPr>
              <a:t>e.m</a:t>
            </a:r>
            <a:r>
              <a:rPr lang="en-GB" altLang="x-none" sz="1600" dirty="0" smtClean="0">
                <a:solidFill>
                  <a:srgbClr val="000090"/>
                </a:solidFill>
                <a:latin typeface="Arial" charset="0"/>
              </a:rPr>
              <a:t>. field in the nuclear region can be considered constant (dipole approximation).</a:t>
            </a:r>
            <a:endParaRPr lang="en-GB" altLang="x-none" sz="1600" dirty="0">
              <a:solidFill>
                <a:srgbClr val="000090"/>
              </a:solidFill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52124" y="1368880"/>
            <a:ext cx="3456403" cy="4668383"/>
            <a:chOff x="5552124" y="1368880"/>
            <a:chExt cx="3456403" cy="46683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124" y="1368880"/>
              <a:ext cx="3456403" cy="301859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195060" y="5113933"/>
              <a:ext cx="26403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 smtClean="0">
                  <a:solidFill>
                    <a:srgbClr val="FF0000"/>
                  </a:solidFill>
                </a:rPr>
                <a:t>The Fourier transform will give the energy of the mode(s).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9320" y="4572417"/>
              <a:ext cx="284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P. Stevenson (U. Surrey)</a:t>
              </a:r>
              <a:endParaRPr lang="en-GB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1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08"/>
            <a:ext cx="8229600" cy="724429"/>
          </a:xfrm>
        </p:spPr>
        <p:txBody>
          <a:bodyPr/>
          <a:lstStyle/>
          <a:p>
            <a:r>
              <a:rPr lang="en-GB" dirty="0" smtClean="0"/>
              <a:t>Nuclear excitations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1729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39</a:t>
            </a:fld>
            <a:endParaRPr lang="uk-UA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57201" y="948643"/>
            <a:ext cx="8218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2000">
                <a:solidFill>
                  <a:srgbClr val="0000FF"/>
                </a:solidFill>
                <a:latin typeface="Arial" charset="0"/>
                <a:cs typeface="Arial" charset="0"/>
              </a:rPr>
              <a:t>Single-particle: one nucleon from below to above the Fermi surface.</a:t>
            </a:r>
          </a:p>
          <a:p>
            <a:pPr algn="just" eaLnBrk="1" hangingPunct="1"/>
            <a:r>
              <a:rPr lang="en-GB" sz="2000" dirty="0">
                <a:solidFill>
                  <a:srgbClr val="0000FF"/>
                </a:solidFill>
                <a:latin typeface="Arial" charset="0"/>
                <a:cs typeface="Arial" charset="0"/>
              </a:rPr>
              <a:t>Collective: 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vibrations</a:t>
            </a:r>
            <a:r>
              <a:rPr lang="en-GB" sz="2000" dirty="0">
                <a:solidFill>
                  <a:srgbClr val="0000FF"/>
                </a:solidFill>
                <a:latin typeface="Arial" charset="0"/>
                <a:cs typeface="Arial" charset="0"/>
              </a:rPr>
              <a:t> (spherical nuclei), </a:t>
            </a:r>
            <a:r>
              <a:rPr lang="en-GB" sz="2000" b="1" dirty="0">
                <a:solidFill>
                  <a:srgbClr val="0000FF"/>
                </a:solidFill>
                <a:latin typeface="Arial" charset="0"/>
                <a:cs typeface="Arial" charset="0"/>
              </a:rPr>
              <a:t>rotations</a:t>
            </a:r>
            <a:r>
              <a:rPr lang="en-GB" sz="2000" dirty="0">
                <a:solidFill>
                  <a:srgbClr val="0000FF"/>
                </a:solidFill>
                <a:latin typeface="Arial" charset="0"/>
                <a:cs typeface="Arial" charset="0"/>
              </a:rPr>
              <a:t> (deformed nuclei).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8514" y="1299664"/>
            <a:ext cx="8844827" cy="4876103"/>
            <a:chOff x="188514" y="1356814"/>
            <a:chExt cx="8844827" cy="4876103"/>
          </a:xfrm>
        </p:grpSpPr>
        <p:sp>
          <p:nvSpPr>
            <p:cNvPr id="19" name="Rectangle 18"/>
            <p:cNvSpPr/>
            <p:nvPr/>
          </p:nvSpPr>
          <p:spPr>
            <a:xfrm>
              <a:off x="1757040" y="1356814"/>
              <a:ext cx="1269939" cy="3341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514" y="1796475"/>
              <a:ext cx="5969823" cy="421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328" y="2158155"/>
              <a:ext cx="2767013" cy="3576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613009" y="5894363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Figure by M. </a:t>
              </a:r>
              <a:r>
                <a:rPr lang="en-US" sz="1600" dirty="0" err="1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Harakeh</a:t>
              </a:r>
              <a:endParaRPr lang="en-US" sz="16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1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572000" y="4016113"/>
            <a:ext cx="4436528" cy="2152243"/>
            <a:chOff x="4572000" y="4016113"/>
            <a:chExt cx="4436528" cy="2152243"/>
          </a:xfrm>
        </p:grpSpPr>
        <p:grpSp>
          <p:nvGrpSpPr>
            <p:cNvPr id="21" name="Group 20"/>
            <p:cNvGrpSpPr/>
            <p:nvPr/>
          </p:nvGrpSpPr>
          <p:grpSpPr>
            <a:xfrm>
              <a:off x="4572000" y="4016113"/>
              <a:ext cx="4436528" cy="2152243"/>
              <a:chOff x="4571999" y="3931853"/>
              <a:chExt cx="4461927" cy="223650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1999" y="3931853"/>
                <a:ext cx="3791689" cy="2236504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5254299" y="4153013"/>
                <a:ext cx="3779627" cy="338554"/>
              </a:xfrm>
              <a:prstGeom prst="rect">
                <a:avLst/>
              </a:prstGeom>
              <a:solidFill>
                <a:srgbClr val="A8FFAD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 smtClean="0">
                    <a:solidFill>
                      <a:srgbClr val="FF0000"/>
                    </a:solidFill>
                    <a:latin typeface="Arial Narrow" charset="0"/>
                    <a:ea typeface="Arial Narrow" charset="0"/>
                    <a:cs typeface="Arial Narrow" charset="0"/>
                  </a:rPr>
                  <a:t>A. Bohr, B.R. Mottelson, Nuclear Structure, vol. I</a:t>
                </a:r>
                <a:endParaRPr lang="en-GB" sz="1600" dirty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359597" y="4539539"/>
              <a:ext cx="1648930" cy="338554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dirty="0" smtClean="0">
                  <a:solidFill>
                    <a:srgbClr val="0432FF"/>
                  </a:solidFill>
                  <a:latin typeface="Arial Narrow" charset="0"/>
                  <a:ea typeface="Arial Narrow" charset="0"/>
                  <a:cs typeface="Arial Narrow" charset="0"/>
                </a:rPr>
                <a:t>Here </a:t>
              </a:r>
              <a:r>
                <a:rPr lang="mr-IN" sz="1600" dirty="0" smtClean="0">
                  <a:solidFill>
                    <a:srgbClr val="0432FF"/>
                  </a:solidFill>
                  <a:latin typeface="Arial Narrow" charset="0"/>
                  <a:ea typeface="Arial Narrow" charset="0"/>
                  <a:cs typeface="Arial Narrow" charset="0"/>
                </a:rPr>
                <a:t>–</a:t>
              </a:r>
              <a:r>
                <a:rPr lang="en-GB" sz="1600" dirty="0" smtClean="0">
                  <a:solidFill>
                    <a:srgbClr val="0432FF"/>
                  </a:solidFill>
                  <a:latin typeface="Arial Narrow" charset="0"/>
                  <a:ea typeface="Arial Narrow" charset="0"/>
                  <a:cs typeface="Arial Narrow" charset="0"/>
                </a:rPr>
                <a:t>V   and </a:t>
              </a:r>
              <a:r>
                <a:rPr lang="mr-IN" sz="1600" dirty="0" smtClean="0">
                  <a:solidFill>
                    <a:srgbClr val="0432FF"/>
                  </a:solidFill>
                  <a:latin typeface="Arial Narrow" charset="0"/>
                  <a:ea typeface="Arial Narrow" charset="0"/>
                  <a:cs typeface="Arial Narrow" charset="0"/>
                </a:rPr>
                <a:t>–</a:t>
              </a:r>
              <a:r>
                <a:rPr lang="en-GB" sz="1600" dirty="0" smtClean="0">
                  <a:solidFill>
                    <a:srgbClr val="0432FF"/>
                  </a:solidFill>
                  <a:latin typeface="Arial Narrow" charset="0"/>
                  <a:ea typeface="Arial Narrow" charset="0"/>
                  <a:cs typeface="Arial Narrow" charset="0"/>
                </a:rPr>
                <a:t>W !</a:t>
              </a:r>
              <a:endParaRPr lang="en-GB" sz="1600" dirty="0">
                <a:solidFill>
                  <a:srgbClr val="0432FF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765"/>
            <a:ext cx="8229600" cy="104806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Nuclear transparency                                and independent particle motion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22" y="1240694"/>
            <a:ext cx="8551327" cy="5031395"/>
          </a:xfrm>
        </p:spPr>
        <p:txBody>
          <a:bodyPr>
            <a:noAutofit/>
          </a:bodyPr>
          <a:lstStyle/>
          <a:p>
            <a:pPr algn="just"/>
            <a:r>
              <a:rPr lang="en-GB" sz="2200" dirty="0" smtClean="0">
                <a:solidFill>
                  <a:srgbClr val="0432FF"/>
                </a:solidFill>
              </a:rPr>
              <a:t>The </a:t>
            </a:r>
            <a:r>
              <a:rPr lang="en-GB" sz="2200" b="1" u="sng" dirty="0" smtClean="0">
                <a:solidFill>
                  <a:srgbClr val="0432FF"/>
                </a:solidFill>
              </a:rPr>
              <a:t>imaginary part of the potential</a:t>
            </a:r>
            <a:r>
              <a:rPr lang="en-GB" sz="2200" b="1" dirty="0" smtClean="0">
                <a:solidFill>
                  <a:srgbClr val="0432FF"/>
                </a:solidFill>
              </a:rPr>
              <a:t> </a:t>
            </a:r>
            <a:r>
              <a:rPr lang="en-GB" sz="2200" dirty="0" smtClean="0">
                <a:solidFill>
                  <a:srgbClr val="0432FF"/>
                </a:solidFill>
              </a:rPr>
              <a:t>that a particle feels is related to its mean free path</a:t>
            </a:r>
          </a:p>
          <a:p>
            <a:pPr algn="just"/>
            <a:endParaRPr lang="en-GB" sz="2200" dirty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endParaRPr lang="en-GB" sz="2200" dirty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endParaRPr lang="en-GB" sz="2200" dirty="0">
              <a:solidFill>
                <a:srgbClr val="0432FF"/>
              </a:solidFill>
            </a:endParaRPr>
          </a:p>
          <a:p>
            <a:pPr algn="just"/>
            <a:endParaRPr lang="en-GB" sz="2200" dirty="0" smtClean="0">
              <a:solidFill>
                <a:srgbClr val="0432FF"/>
              </a:solidFill>
            </a:endParaRPr>
          </a:p>
          <a:p>
            <a:pPr algn="just"/>
            <a:r>
              <a:rPr lang="en-GB" sz="2200" b="1" u="sng" dirty="0" smtClean="0">
                <a:solidFill>
                  <a:srgbClr val="0432FF"/>
                </a:solidFill>
              </a:rPr>
              <a:t>At low E</a:t>
            </a:r>
            <a:r>
              <a:rPr lang="en-GB" sz="2200" dirty="0" smtClean="0">
                <a:solidFill>
                  <a:srgbClr val="0432FF"/>
                </a:solidFill>
              </a:rPr>
              <a:t>: </a:t>
            </a:r>
            <a:endParaRPr lang="en-GB" sz="2200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en-GB" sz="2200" dirty="0" smtClean="0">
                <a:solidFill>
                  <a:srgbClr val="FF0000"/>
                </a:solidFill>
              </a:rPr>
              <a:t>the neutron mean free path </a:t>
            </a:r>
          </a:p>
          <a:p>
            <a:pPr marL="0" indent="0" algn="just">
              <a:buNone/>
            </a:pPr>
            <a:r>
              <a:rPr lang="en-GB" sz="2200" dirty="0" smtClean="0">
                <a:solidFill>
                  <a:srgbClr val="FF0000"/>
                </a:solidFill>
              </a:rPr>
              <a:t>becomes larger than the nucleus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669748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</a:t>
            </a:fld>
            <a:endParaRPr lang="uk-UA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411" y="1757157"/>
            <a:ext cx="2352261" cy="5844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83" y="2476578"/>
            <a:ext cx="6976527" cy="6163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43" y="3202102"/>
            <a:ext cx="8004313" cy="62055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7433727" y="3092901"/>
            <a:ext cx="1378969" cy="8389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1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Example: Giant Monopole Resonance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4015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40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7518"/>
            <a:ext cx="4106964" cy="451019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52059" y="1138811"/>
            <a:ext cx="2282825" cy="1561674"/>
            <a:chOff x="6416675" y="1310378"/>
            <a:chExt cx="2282825" cy="1561674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6416675" y="1721115"/>
              <a:ext cx="2282825" cy="1150937"/>
              <a:chOff x="3771900" y="3263900"/>
              <a:chExt cx="2282825" cy="1150938"/>
            </a:xfrm>
          </p:grpSpPr>
          <p:grpSp>
            <p:nvGrpSpPr>
              <p:cNvPr id="9" name="Group 6"/>
              <p:cNvGrpSpPr>
                <a:grpSpLocks/>
              </p:cNvGrpSpPr>
              <p:nvPr/>
            </p:nvGrpSpPr>
            <p:grpSpPr bwMode="auto">
              <a:xfrm>
                <a:off x="3771900" y="3479800"/>
                <a:ext cx="741363" cy="735013"/>
                <a:chOff x="2928" y="3838"/>
                <a:chExt cx="1968" cy="1154"/>
              </a:xfrm>
            </p:grpSpPr>
            <p:sp>
              <p:nvSpPr>
                <p:cNvPr id="16" name="Oval 7"/>
                <p:cNvSpPr>
                  <a:spLocks noChangeArrowheads="1"/>
                </p:cNvSpPr>
                <p:nvPr/>
              </p:nvSpPr>
              <p:spPr bwMode="auto">
                <a:xfrm>
                  <a:off x="2928" y="3840"/>
                  <a:ext cx="1968" cy="115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3CCFF">
                        <a:gamma/>
                        <a:shade val="46275"/>
                        <a:invGamma/>
                      </a:srgbClr>
                    </a:gs>
                    <a:gs pos="50000">
                      <a:srgbClr val="B3CCFF"/>
                    </a:gs>
                    <a:gs pos="100000">
                      <a:srgbClr val="B3CC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7" name="Line 8"/>
                <p:cNvSpPr>
                  <a:spLocks noChangeShapeType="1"/>
                </p:cNvSpPr>
                <p:nvPr/>
              </p:nvSpPr>
              <p:spPr bwMode="auto">
                <a:xfrm>
                  <a:off x="2928" y="4416"/>
                  <a:ext cx="1968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 type="stealth" w="lg" len="med"/>
                  <a:tailEnd type="stealth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8" name="Oval 9"/>
                <p:cNvSpPr>
                  <a:spLocks noChangeArrowheads="1"/>
                </p:cNvSpPr>
                <p:nvPr/>
              </p:nvSpPr>
              <p:spPr bwMode="auto">
                <a:xfrm>
                  <a:off x="3598" y="3840"/>
                  <a:ext cx="674" cy="115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9" name="Line 10"/>
                <p:cNvSpPr>
                  <a:spLocks noChangeShapeType="1"/>
                </p:cNvSpPr>
                <p:nvPr/>
              </p:nvSpPr>
              <p:spPr bwMode="auto">
                <a:xfrm rot="18894807" flipH="1">
                  <a:off x="3528" y="4392"/>
                  <a:ext cx="840" cy="25"/>
                </a:xfrm>
                <a:prstGeom prst="line">
                  <a:avLst/>
                </a:prstGeom>
                <a:noFill/>
                <a:ln w="57150">
                  <a:solidFill>
                    <a:srgbClr val="008000"/>
                  </a:solidFill>
                  <a:round/>
                  <a:headEnd type="stealth" w="lg" len="med"/>
                  <a:tailEnd type="stealth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0" name="Line 11"/>
                <p:cNvSpPr>
                  <a:spLocks noChangeShapeType="1"/>
                </p:cNvSpPr>
                <p:nvPr/>
              </p:nvSpPr>
              <p:spPr bwMode="auto">
                <a:xfrm rot="5318573" flipH="1">
                  <a:off x="3358" y="4415"/>
                  <a:ext cx="115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stealth" w="lg" len="med"/>
                  <a:tailEnd type="stealth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" name="Group 12"/>
              <p:cNvGrpSpPr>
                <a:grpSpLocks/>
              </p:cNvGrpSpPr>
              <p:nvPr/>
            </p:nvGrpSpPr>
            <p:grpSpPr bwMode="auto">
              <a:xfrm>
                <a:off x="4881563" y="3263900"/>
                <a:ext cx="1173162" cy="1150938"/>
                <a:chOff x="2928" y="3838"/>
                <a:chExt cx="1968" cy="1154"/>
              </a:xfrm>
            </p:grpSpPr>
            <p:sp>
              <p:nvSpPr>
                <p:cNvPr id="11" name="Oval 13"/>
                <p:cNvSpPr>
                  <a:spLocks noChangeArrowheads="1"/>
                </p:cNvSpPr>
                <p:nvPr/>
              </p:nvSpPr>
              <p:spPr bwMode="auto">
                <a:xfrm>
                  <a:off x="2928" y="3840"/>
                  <a:ext cx="1968" cy="115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B3CCFF">
                        <a:gamma/>
                        <a:shade val="46275"/>
                        <a:invGamma/>
                      </a:srgbClr>
                    </a:gs>
                    <a:gs pos="50000">
                      <a:srgbClr val="B3CCFF"/>
                    </a:gs>
                    <a:gs pos="100000">
                      <a:srgbClr val="B3CC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2" name="Line 14"/>
                <p:cNvSpPr>
                  <a:spLocks noChangeShapeType="1"/>
                </p:cNvSpPr>
                <p:nvPr/>
              </p:nvSpPr>
              <p:spPr bwMode="auto">
                <a:xfrm>
                  <a:off x="2928" y="4416"/>
                  <a:ext cx="1968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 type="stealth" w="lg" len="med"/>
                  <a:tailEnd type="stealth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3" name="Oval 15"/>
                <p:cNvSpPr>
                  <a:spLocks noChangeArrowheads="1"/>
                </p:cNvSpPr>
                <p:nvPr/>
              </p:nvSpPr>
              <p:spPr bwMode="auto">
                <a:xfrm>
                  <a:off x="3599" y="3840"/>
                  <a:ext cx="674" cy="115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4" name="Line 16"/>
                <p:cNvSpPr>
                  <a:spLocks noChangeShapeType="1"/>
                </p:cNvSpPr>
                <p:nvPr/>
              </p:nvSpPr>
              <p:spPr bwMode="auto">
                <a:xfrm rot="18894807" flipH="1">
                  <a:off x="3528" y="4394"/>
                  <a:ext cx="840" cy="21"/>
                </a:xfrm>
                <a:prstGeom prst="line">
                  <a:avLst/>
                </a:prstGeom>
                <a:noFill/>
                <a:ln w="57150">
                  <a:solidFill>
                    <a:srgbClr val="008000"/>
                  </a:solidFill>
                  <a:round/>
                  <a:headEnd type="stealth" w="lg" len="med"/>
                  <a:tailEnd type="stealth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5" name="Line 17"/>
                <p:cNvSpPr>
                  <a:spLocks noChangeShapeType="1"/>
                </p:cNvSpPr>
                <p:nvPr/>
              </p:nvSpPr>
              <p:spPr bwMode="auto">
                <a:xfrm rot="5318573" flipH="1">
                  <a:off x="3361" y="4414"/>
                  <a:ext cx="1151" cy="3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stealth" w="lg" len="med"/>
                  <a:tailEnd type="stealth" w="lg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GB"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6787317" y="1310378"/>
              <a:ext cx="1894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Breathing mode: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37809" y="2842150"/>
            <a:ext cx="42496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 smtClean="0">
                <a:solidFill>
                  <a:srgbClr val="0432FF"/>
                </a:solidFill>
              </a:rPr>
              <a:t>This is a clear example in which the knowledge of a specific nuclear excitation may shed light on a more general property: the (in)compressibility of nuclear matter. </a:t>
            </a:r>
            <a:endParaRPr lang="en-GB" dirty="0">
              <a:solidFill>
                <a:srgbClr val="0432FF"/>
              </a:solidFill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6687448" y="4123479"/>
            <a:ext cx="2109139" cy="2067594"/>
            <a:chOff x="6628042" y="3850632"/>
            <a:chExt cx="2515973" cy="2302703"/>
          </a:xfrm>
        </p:grpSpPr>
        <p:pic>
          <p:nvPicPr>
            <p:cNvPr id="25" name="Picture 1638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395" y="3850632"/>
              <a:ext cx="2511620" cy="1889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"/>
            <p:cNvSpPr txBox="1">
              <a:spLocks noChangeArrowheads="1"/>
            </p:cNvSpPr>
            <p:nvPr/>
          </p:nvSpPr>
          <p:spPr bwMode="auto">
            <a:xfrm>
              <a:off x="6628042" y="5845517"/>
              <a:ext cx="2515973" cy="307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400" dirty="0" smtClean="0">
                  <a:solidFill>
                    <a:srgbClr val="FF0000"/>
                  </a:solidFill>
                  <a:latin typeface="Arial Narrow" charset="0"/>
                </a:rPr>
                <a:t>Supernova SN1987a</a:t>
              </a:r>
              <a:endParaRPr lang="en-GB" altLang="x-none" sz="1400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98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14879"/>
          </a:xfrm>
        </p:spPr>
        <p:txBody>
          <a:bodyPr>
            <a:normAutofit fontScale="90000"/>
          </a:bodyPr>
          <a:lstStyle/>
          <a:p>
            <a:r>
              <a:rPr lang="en-GB" smtClean="0"/>
              <a:t>Charge-exchange transitions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66014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41</a:t>
            </a:fld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293688" y="1038225"/>
            <a:ext cx="8612187" cy="4616312"/>
            <a:chOff x="293688" y="1038225"/>
            <a:chExt cx="8612187" cy="4616312"/>
          </a:xfrm>
        </p:grpSpPr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07975" y="1038225"/>
              <a:ext cx="8597900" cy="1230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Some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transitions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may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be inside the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allowed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400" dirty="0">
                  <a:solidFill>
                    <a:srgbClr val="0000FF"/>
                  </a:solidFill>
                  <a:latin typeface="Times New Roman" charset="0"/>
                </a:rPr>
                <a:t>β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-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decay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window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.</a:t>
              </a:r>
            </a:p>
            <a:p>
              <a:pPr algn="just" eaLnBrk="1" hangingPunct="1">
                <a:spcBef>
                  <a:spcPct val="50000"/>
                </a:spcBef>
              </a:pP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However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,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most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of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them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require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external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energy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so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that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they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are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induced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by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charge-exchange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reactions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, 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like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 (</a:t>
              </a:r>
              <a:r>
                <a:rPr lang="it-IT" altLang="x-none" sz="2000" dirty="0" err="1">
                  <a:solidFill>
                    <a:srgbClr val="0000FF"/>
                  </a:solidFill>
                  <a:latin typeface="Arial" charset="0"/>
                </a:rPr>
                <a:t>p,n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) or (</a:t>
              </a:r>
              <a:r>
                <a:rPr lang="it-IT" altLang="x-none" sz="2000" baseline="30000" dirty="0">
                  <a:solidFill>
                    <a:srgbClr val="0000FF"/>
                  </a:solidFill>
                  <a:latin typeface="Arial" charset="0"/>
                </a:rPr>
                <a:t>3</a:t>
              </a:r>
              <a:r>
                <a:rPr lang="it-IT" altLang="x-none" sz="2000" dirty="0">
                  <a:solidFill>
                    <a:srgbClr val="0000FF"/>
                  </a:solidFill>
                  <a:latin typeface="Arial" charset="0"/>
                </a:rPr>
                <a:t>He,t).</a:t>
              </a:r>
            </a:p>
          </p:txBody>
        </p:sp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4808538" y="2571750"/>
              <a:ext cx="4097337" cy="3005138"/>
              <a:chOff x="3168" y="2304"/>
              <a:chExt cx="2402" cy="1893"/>
            </a:xfrm>
          </p:grpSpPr>
          <p:grpSp>
            <p:nvGrpSpPr>
              <p:cNvPr id="21" name="Group 6"/>
              <p:cNvGrpSpPr>
                <a:grpSpLocks/>
              </p:cNvGrpSpPr>
              <p:nvPr/>
            </p:nvGrpSpPr>
            <p:grpSpPr bwMode="auto">
              <a:xfrm>
                <a:off x="3168" y="2304"/>
                <a:ext cx="2402" cy="1893"/>
                <a:chOff x="3008" y="2160"/>
                <a:chExt cx="2565" cy="2039"/>
              </a:xfrm>
            </p:grpSpPr>
            <p:grpSp>
              <p:nvGrpSpPr>
                <p:cNvPr id="24" name="Group 7"/>
                <p:cNvGrpSpPr>
                  <a:grpSpLocks/>
                </p:cNvGrpSpPr>
                <p:nvPr/>
              </p:nvGrpSpPr>
              <p:grpSpPr bwMode="auto">
                <a:xfrm>
                  <a:off x="3024" y="2160"/>
                  <a:ext cx="2400" cy="1584"/>
                  <a:chOff x="3024" y="2256"/>
                  <a:chExt cx="1968" cy="1008"/>
                </a:xfrm>
              </p:grpSpPr>
              <p:sp>
                <p:nvSpPr>
                  <p:cNvPr id="28" name="Line 8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2256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9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2448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0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3024" y="2640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2496"/>
                    <a:ext cx="43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2688"/>
                    <a:ext cx="43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560" y="2736"/>
                    <a:ext cx="43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3792" y="3264"/>
                    <a:ext cx="43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256"/>
                    <a:ext cx="336" cy="24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448"/>
                    <a:ext cx="336" cy="24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4224" y="2496"/>
                    <a:ext cx="336" cy="240"/>
                  </a:xfrm>
                  <a:prstGeom prst="line">
                    <a:avLst/>
                  </a:prstGeom>
                  <a:noFill/>
                  <a:ln w="9525" cap="rnd">
                    <a:solidFill>
                      <a:schemeClr val="tx1"/>
                    </a:solidFill>
                    <a:prstDash val="sysDot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" name="Line 1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12" y="2640"/>
                    <a:ext cx="528" cy="62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9" name="Line 19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60" y="2448"/>
                    <a:ext cx="528" cy="81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0" name="Line 2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360" y="2256"/>
                    <a:ext cx="576" cy="10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32" y="2688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2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28" y="2496"/>
                    <a:ext cx="0" cy="76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4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76" y="2736"/>
                    <a:ext cx="480" cy="52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5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008" y="3888"/>
                  <a:ext cx="837" cy="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x-none" sz="2400">
                      <a:latin typeface="Times New Roman" charset="0"/>
                    </a:rPr>
                    <a:t>Z+1,N-1</a:t>
                  </a:r>
                </a:p>
              </p:txBody>
            </p:sp>
            <p:sp>
              <p:nvSpPr>
                <p:cNvPr id="26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4032" y="3888"/>
                  <a:ext cx="449" cy="3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x-none" sz="2400">
                      <a:latin typeface="Times New Roman" charset="0"/>
                    </a:rPr>
                    <a:t>Z,N</a:t>
                  </a:r>
                </a:p>
              </p:txBody>
            </p:sp>
            <p:sp>
              <p:nvSpPr>
                <p:cNvPr id="2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736" y="3888"/>
                  <a:ext cx="837" cy="3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charset="0"/>
                    <a:buChar char="•"/>
                    <a:defRPr sz="32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charset="0"/>
                    <a:buChar char="–"/>
                    <a:defRPr sz="28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charset="0"/>
                    <a:buChar char="•"/>
                    <a:defRPr sz="24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charset="0"/>
                    <a:buChar char="–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charset="0"/>
                      <a:ea typeface="ＭＳ Ｐゴシック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x-none" sz="2400">
                      <a:latin typeface="Times New Roman" charset="0"/>
                    </a:rPr>
                    <a:t>Z-1,N+1</a:t>
                  </a:r>
                </a:p>
              </p:txBody>
            </p:sp>
          </p:grpSp>
          <p:sp>
            <p:nvSpPr>
              <p:cNvPr id="22" name="Text Box 27"/>
              <p:cNvSpPr txBox="1">
                <a:spLocks noChangeArrowheads="1"/>
              </p:cNvSpPr>
              <p:nvPr/>
            </p:nvSpPr>
            <p:spPr bwMode="auto">
              <a:xfrm>
                <a:off x="4848" y="3350"/>
                <a:ext cx="4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x-none" sz="2000">
                    <a:latin typeface="Times New Roman" charset="0"/>
                  </a:rPr>
                  <a:t>(n,p)</a:t>
                </a:r>
                <a:endParaRPr lang="en-GB" altLang="x-none" sz="2000">
                  <a:latin typeface="Times New Roman" charset="0"/>
                </a:endParaRPr>
              </a:p>
            </p:txBody>
          </p:sp>
          <p:sp>
            <p:nvSpPr>
              <p:cNvPr id="23" name="Text Box 28"/>
              <p:cNvSpPr txBox="1">
                <a:spLocks noChangeArrowheads="1"/>
              </p:cNvSpPr>
              <p:nvPr/>
            </p:nvSpPr>
            <p:spPr bwMode="auto">
              <a:xfrm>
                <a:off x="3264" y="3350"/>
                <a:ext cx="423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x-none" sz="2000">
                    <a:latin typeface="Times New Roman" charset="0"/>
                  </a:rPr>
                  <a:t>(p,n)</a:t>
                </a:r>
                <a:endParaRPr lang="en-GB" altLang="x-none" sz="2000">
                  <a:latin typeface="Times New Roman" charset="0"/>
                </a:endParaRPr>
              </a:p>
            </p:txBody>
          </p:sp>
        </p:grp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293688" y="2484438"/>
              <a:ext cx="4116387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800" dirty="0">
                  <a:solidFill>
                    <a:srgbClr val="FF0000"/>
                  </a:solidFill>
                  <a:latin typeface="Arial" charset="0"/>
                </a:rPr>
                <a:t>The study of their properties can greatly improve our knowledge of the charge-changing part of the nuclear H.</a:t>
              </a: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FF0000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FF0000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FF0000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endParaRPr lang="en-GB" altLang="x-none" sz="1800" dirty="0">
                <a:solidFill>
                  <a:srgbClr val="FF0000"/>
                </a:solidFill>
                <a:latin typeface="Arial" charset="0"/>
              </a:endParaRPr>
            </a:p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800" dirty="0">
                  <a:solidFill>
                    <a:srgbClr val="FF0000"/>
                  </a:solidFill>
                  <a:latin typeface="Arial" charset="0"/>
                </a:rPr>
                <a:t>At the same time the matrix elements of the transitions involved in double-</a:t>
              </a:r>
              <a:r>
                <a:rPr lang="en-GB" altLang="x-none" sz="2000" dirty="0">
                  <a:solidFill>
                    <a:srgbClr val="FF0000"/>
                  </a:solidFill>
                  <a:latin typeface="Times New Roman" charset="0"/>
                </a:rPr>
                <a:t>β </a:t>
              </a:r>
              <a:r>
                <a:rPr lang="en-GB" altLang="x-none" sz="1800" dirty="0">
                  <a:solidFill>
                    <a:srgbClr val="FF0000"/>
                  </a:solidFill>
                  <a:latin typeface="Arial" charset="0"/>
                </a:rPr>
                <a:t>decays must be known to extract the neutrino mass</a:t>
              </a:r>
              <a:r>
                <a:rPr lang="en-GB" altLang="x-none" sz="1800" dirty="0" smtClean="0">
                  <a:solidFill>
                    <a:srgbClr val="FF0000"/>
                  </a:solidFill>
                  <a:latin typeface="Arial" charset="0"/>
                </a:rPr>
                <a:t>.</a:t>
              </a:r>
              <a:endParaRPr lang="en-GB" altLang="x-none" sz="1800" dirty="0">
                <a:solidFill>
                  <a:srgbClr val="FF0000"/>
                </a:solidFill>
                <a:latin typeface="Arial" charset="0"/>
              </a:endParaRPr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187450" y="3525838"/>
              <a:ext cx="2092325" cy="817562"/>
              <a:chOff x="1188018" y="3606985"/>
              <a:chExt cx="2091421" cy="818733"/>
            </a:xfrm>
          </p:grpSpPr>
          <p:cxnSp>
            <p:nvCxnSpPr>
              <p:cNvPr id="12" name="Straight Connector 11"/>
              <p:cNvCxnSpPr>
                <a:cxnSpLocks noChangeShapeType="1"/>
              </p:cNvCxnSpPr>
              <p:nvPr/>
            </p:nvCxnSpPr>
            <p:spPr bwMode="auto">
              <a:xfrm flipV="1">
                <a:off x="1487926" y="3986940"/>
                <a:ext cx="314189" cy="34180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3" name="Straight Connector 12"/>
              <p:cNvCxnSpPr>
                <a:cxnSpLocks noChangeShapeType="1"/>
              </p:cNvCxnSpPr>
              <p:nvPr/>
            </p:nvCxnSpPr>
            <p:spPr bwMode="auto">
              <a:xfrm flipV="1">
                <a:off x="2570134" y="3606985"/>
                <a:ext cx="312602" cy="34180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1492829" y="3622835"/>
                <a:ext cx="314074" cy="34136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scene3d>
                <a:camera prst="orthographicFront">
                  <a:rot lat="0" lon="0" rev="516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546459" y="3980060"/>
                <a:ext cx="314074" cy="34136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scene3d>
                <a:camera prst="orthographicFront">
                  <a:rot lat="0" lon="0" rev="516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802116" y="3975813"/>
                <a:ext cx="74421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prstDash val="sysDash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7" name="Oval 16"/>
              <p:cNvSpPr>
                <a:spLocks noChangeAspect="1"/>
              </p:cNvSpPr>
              <p:nvPr/>
            </p:nvSpPr>
            <p:spPr bwMode="auto">
              <a:xfrm>
                <a:off x="1721188" y="3893144"/>
                <a:ext cx="153921" cy="15579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x-none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Oval 17"/>
              <p:cNvSpPr>
                <a:spLocks noChangeAspect="1"/>
              </p:cNvSpPr>
              <p:nvPr/>
            </p:nvSpPr>
            <p:spPr bwMode="auto">
              <a:xfrm>
                <a:off x="2487619" y="3896324"/>
                <a:ext cx="153920" cy="1542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</p:spPr>
            <p:txBody>
              <a:bodyPr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GB" altLang="x-none" sz="180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TextBox 14"/>
              <p:cNvSpPr txBox="1">
                <a:spLocks noChangeArrowheads="1"/>
              </p:cNvSpPr>
              <p:nvPr/>
            </p:nvSpPr>
            <p:spPr bwMode="auto">
              <a:xfrm>
                <a:off x="1188018" y="3982448"/>
                <a:ext cx="36869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x-none" sz="2000">
                    <a:latin typeface="Arial" charset="0"/>
                  </a:rPr>
                  <a:t>p</a:t>
                </a:r>
              </a:p>
            </p:txBody>
          </p:sp>
          <p:sp>
            <p:nvSpPr>
              <p:cNvPr id="20" name="TextBox 97"/>
              <p:cNvSpPr txBox="1">
                <a:spLocks noChangeArrowheads="1"/>
              </p:cNvSpPr>
              <p:nvPr/>
            </p:nvSpPr>
            <p:spPr bwMode="auto">
              <a:xfrm>
                <a:off x="2910743" y="4025608"/>
                <a:ext cx="36869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x-none" sz="2000">
                    <a:latin typeface="Arial" charset="0"/>
                  </a:rPr>
                  <a:t>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326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18"/>
            <a:ext cx="8229600" cy="724429"/>
          </a:xfrm>
        </p:spPr>
        <p:txBody>
          <a:bodyPr/>
          <a:lstStyle/>
          <a:p>
            <a:r>
              <a:rPr lang="en-GB" dirty="0" smtClean="0"/>
              <a:t>Gamow-Teller resonance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4302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42</a:t>
            </a:fld>
            <a:endParaRPr lang="uk-UA"/>
          </a:p>
        </p:txBody>
      </p:sp>
      <p:grpSp>
        <p:nvGrpSpPr>
          <p:cNvPr id="3" name="Group 2"/>
          <p:cNvGrpSpPr/>
          <p:nvPr/>
        </p:nvGrpSpPr>
        <p:grpSpPr>
          <a:xfrm>
            <a:off x="186651" y="1015115"/>
            <a:ext cx="3048000" cy="2314575"/>
            <a:chOff x="587375" y="1064895"/>
            <a:chExt cx="3048000" cy="2314575"/>
          </a:xfrm>
        </p:grpSpPr>
        <p:sp>
          <p:nvSpPr>
            <p:cNvPr id="66" name="Rectangle 35"/>
            <p:cNvSpPr>
              <a:spLocks noChangeAspect="1" noChangeArrowheads="1"/>
            </p:cNvSpPr>
            <p:nvPr/>
          </p:nvSpPr>
          <p:spPr bwMode="auto">
            <a:xfrm>
              <a:off x="1881188" y="2276158"/>
              <a:ext cx="609600" cy="65087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67" name="Rectangle 36"/>
            <p:cNvSpPr>
              <a:spLocks noChangeAspect="1" noChangeArrowheads="1"/>
            </p:cNvSpPr>
            <p:nvPr/>
          </p:nvSpPr>
          <p:spPr bwMode="auto">
            <a:xfrm>
              <a:off x="2490788" y="1787208"/>
              <a:ext cx="609600" cy="1139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1800"/>
            </a:p>
          </p:txBody>
        </p:sp>
        <p:sp>
          <p:nvSpPr>
            <p:cNvPr id="68" name="Text Box 37"/>
            <p:cNvSpPr txBox="1">
              <a:spLocks noChangeAspect="1" noChangeArrowheads="1"/>
            </p:cNvSpPr>
            <p:nvPr/>
          </p:nvSpPr>
          <p:spPr bwMode="auto">
            <a:xfrm>
              <a:off x="2084388" y="2981008"/>
              <a:ext cx="204787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Z</a:t>
              </a:r>
            </a:p>
          </p:txBody>
        </p:sp>
        <p:sp>
          <p:nvSpPr>
            <p:cNvPr id="69" name="Text Box 38"/>
            <p:cNvSpPr txBox="1">
              <a:spLocks noChangeAspect="1" noChangeArrowheads="1"/>
            </p:cNvSpPr>
            <p:nvPr/>
          </p:nvSpPr>
          <p:spPr bwMode="auto">
            <a:xfrm>
              <a:off x="2693988" y="2982595"/>
              <a:ext cx="252412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x-none" sz="2000">
                  <a:latin typeface="Times New Roman" charset="0"/>
                </a:rPr>
                <a:t>N</a:t>
              </a:r>
            </a:p>
          </p:txBody>
        </p:sp>
        <p:grpSp>
          <p:nvGrpSpPr>
            <p:cNvPr id="70" name="Group 39"/>
            <p:cNvGrpSpPr>
              <a:grpSpLocks noChangeAspect="1"/>
            </p:cNvGrpSpPr>
            <p:nvPr/>
          </p:nvGrpSpPr>
          <p:grpSpPr bwMode="auto">
            <a:xfrm>
              <a:off x="2592388" y="2384108"/>
              <a:ext cx="406400" cy="109537"/>
              <a:chOff x="1872" y="2592"/>
              <a:chExt cx="384" cy="96"/>
            </a:xfrm>
          </p:grpSpPr>
          <p:sp>
            <p:nvSpPr>
              <p:cNvPr id="92" name="Line 40"/>
              <p:cNvSpPr>
                <a:spLocks noChangeAspect="1" noChangeShapeType="1"/>
              </p:cNvSpPr>
              <p:nvPr/>
            </p:nvSpPr>
            <p:spPr bwMode="auto">
              <a:xfrm>
                <a:off x="1872" y="2641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" name="Oval 41"/>
              <p:cNvSpPr>
                <a:spLocks noChangeAspect="1" noChangeArrowheads="1"/>
              </p:cNvSpPr>
              <p:nvPr/>
            </p:nvSpPr>
            <p:spPr bwMode="auto">
              <a:xfrm>
                <a:off x="2016" y="2592"/>
                <a:ext cx="96" cy="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grpSp>
          <p:nvGrpSpPr>
            <p:cNvPr id="71" name="Group 42"/>
            <p:cNvGrpSpPr>
              <a:grpSpLocks noChangeAspect="1"/>
            </p:cNvGrpSpPr>
            <p:nvPr/>
          </p:nvGrpSpPr>
          <p:grpSpPr bwMode="auto">
            <a:xfrm>
              <a:off x="1944688" y="1310958"/>
              <a:ext cx="406400" cy="107950"/>
              <a:chOff x="1296" y="2256"/>
              <a:chExt cx="384" cy="96"/>
            </a:xfrm>
          </p:grpSpPr>
          <p:sp>
            <p:nvSpPr>
              <p:cNvPr id="90" name="Line 43"/>
              <p:cNvSpPr>
                <a:spLocks noChangeAspect="1" noChangeShapeType="1"/>
              </p:cNvSpPr>
              <p:nvPr/>
            </p:nvSpPr>
            <p:spPr bwMode="auto">
              <a:xfrm>
                <a:off x="1296" y="23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" name="Oval 44"/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sp>
          <p:nvSpPr>
            <p:cNvPr id="72" name="Line 45"/>
            <p:cNvSpPr>
              <a:spLocks noChangeAspect="1" noChangeShapeType="1"/>
            </p:cNvSpPr>
            <p:nvPr/>
          </p:nvSpPr>
          <p:spPr bwMode="auto">
            <a:xfrm flipH="1" flipV="1">
              <a:off x="2147888" y="1472883"/>
              <a:ext cx="596900" cy="85725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aphicFrame>
          <p:nvGraphicFramePr>
            <p:cNvPr id="73" name="Object 4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7508749"/>
                </p:ext>
              </p:extLst>
            </p:nvPr>
          </p:nvGraphicFramePr>
          <p:xfrm>
            <a:off x="2351088" y="1414145"/>
            <a:ext cx="441325" cy="347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26" name="Equation" r:id="rId3" imgW="291847" imgH="215713" progId="Equation.3">
                    <p:embed/>
                  </p:oleObj>
                </mc:Choice>
                <mc:Fallback>
                  <p:oleObj name="Equation" r:id="rId3" imgW="291847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1088" y="1414145"/>
                          <a:ext cx="441325" cy="3476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4" name="Picture 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796733"/>
              <a:ext cx="115093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375" y="1064895"/>
              <a:ext cx="1150938" cy="50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6" name="Group 42"/>
            <p:cNvGrpSpPr>
              <a:grpSpLocks noChangeAspect="1"/>
            </p:cNvGrpSpPr>
            <p:nvPr/>
          </p:nvGrpSpPr>
          <p:grpSpPr bwMode="auto">
            <a:xfrm>
              <a:off x="1951038" y="2015808"/>
              <a:ext cx="406400" cy="109537"/>
              <a:chOff x="1296" y="2256"/>
              <a:chExt cx="384" cy="96"/>
            </a:xfrm>
          </p:grpSpPr>
          <p:sp>
            <p:nvSpPr>
              <p:cNvPr id="88" name="Line 43"/>
              <p:cNvSpPr>
                <a:spLocks noChangeAspect="1" noChangeShapeType="1"/>
              </p:cNvSpPr>
              <p:nvPr/>
            </p:nvSpPr>
            <p:spPr bwMode="auto">
              <a:xfrm>
                <a:off x="1296" y="2305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Oval 44"/>
              <p:cNvSpPr>
                <a:spLocks noChangeAspect="1" noChangeArrowheads="1"/>
              </p:cNvSpPr>
              <p:nvPr/>
            </p:nvSpPr>
            <p:spPr bwMode="auto">
              <a:xfrm>
                <a:off x="1440" y="2256"/>
                <a:ext cx="96" cy="9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pic>
          <p:nvPicPr>
            <p:cNvPr id="77" name="Picture 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738" y="2242820"/>
              <a:ext cx="274637" cy="25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Line 45"/>
            <p:cNvSpPr>
              <a:spLocks noChangeAspect="1" noChangeShapeType="1"/>
            </p:cNvSpPr>
            <p:nvPr/>
          </p:nvSpPr>
          <p:spPr bwMode="auto">
            <a:xfrm flipH="1" flipV="1">
              <a:off x="2341562" y="2152173"/>
              <a:ext cx="230073" cy="330316"/>
            </a:xfrm>
            <a:prstGeom prst="line">
              <a:avLst/>
            </a:prstGeom>
            <a:noFill/>
            <a:ln w="38100" cmpd="sng">
              <a:solidFill>
                <a:srgbClr val="FF3300"/>
              </a:solidFill>
              <a:round/>
              <a:headEnd/>
              <a:tailEnd type="triangle" w="med" len="med"/>
            </a:ln>
            <a:effectLst/>
            <a:scene3d>
              <a:camera prst="orthographicFront">
                <a:rot lat="0" lon="0" rev="1680000"/>
              </a:camera>
              <a:lightRig rig="threePt" dir="t"/>
            </a:scene3d>
            <a:extLst>
              <a:ext uri="{909E8E84-426E-40dd-AFC4-6F175D3DCCD1}"/>
              <a:ext uri="{AF507438-7753-43e0-B8FC-AC1667EBCBE1}"/>
            </a:extLst>
          </p:spPr>
          <p:txBody>
            <a:bodyPr/>
            <a:lstStyle/>
            <a:p>
              <a:pPr eaLnBrk="1" hangingPunct="1"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81899" y="1287039"/>
            <a:ext cx="5043218" cy="1157287"/>
            <a:chOff x="3933825" y="914083"/>
            <a:chExt cx="5086350" cy="1157287"/>
          </a:xfrm>
        </p:grpSpPr>
        <p:pic>
          <p:nvPicPr>
            <p:cNvPr id="79" name="Picture 2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3825" y="914083"/>
              <a:ext cx="1282700" cy="50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2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1566545"/>
              <a:ext cx="3354388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Box 30"/>
            <p:cNvSpPr txBox="1">
              <a:spLocks noChangeArrowheads="1"/>
            </p:cNvSpPr>
            <p:nvPr/>
          </p:nvSpPr>
          <p:spPr bwMode="auto">
            <a:xfrm>
              <a:off x="5795963" y="914083"/>
              <a:ext cx="322421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x-none" sz="1800">
                  <a:latin typeface="Arial" charset="0"/>
                </a:rPr>
                <a:t>Highest and lowest particle-hole transitions in the picture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149593" y="3221642"/>
            <a:ext cx="5775524" cy="2699868"/>
            <a:chOff x="3233003" y="3031377"/>
            <a:chExt cx="5775524" cy="2699868"/>
          </a:xfrm>
        </p:grpSpPr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3348990" y="3031377"/>
              <a:ext cx="5337810" cy="369332"/>
            </a:xfrm>
            <a:prstGeom prst="rect">
              <a:avLst/>
            </a:prstGeom>
            <a:solidFill>
              <a:srgbClr val="A8FFAD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it-IT" dirty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X. Roca-Maza, G.C., H. Sagawa, PRC 86, 031306(R) (2012). </a:t>
              </a:r>
              <a:endParaRPr lang="it-IT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3233003" y="3724520"/>
              <a:ext cx="5775524" cy="2006725"/>
              <a:chOff x="0" y="1176338"/>
              <a:chExt cx="9144000" cy="2925762"/>
            </a:xfrm>
          </p:grpSpPr>
          <p:pic>
            <p:nvPicPr>
              <p:cNvPr id="41" name="Picture 1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176338"/>
                <a:ext cx="4586288" cy="2825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8538" y="1295400"/>
                <a:ext cx="4335462" cy="2806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457200" y="3367111"/>
            <a:ext cx="2242464" cy="2451705"/>
            <a:chOff x="457200" y="3367111"/>
            <a:chExt cx="2242464" cy="2451705"/>
          </a:xfrm>
        </p:grpSpPr>
        <p:sp>
          <p:nvSpPr>
            <p:cNvPr id="8" name="TextBox 7"/>
            <p:cNvSpPr txBox="1"/>
            <p:nvPr/>
          </p:nvSpPr>
          <p:spPr>
            <a:xfrm>
              <a:off x="457200" y="3367111"/>
              <a:ext cx="2242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“Vibration” in spin-isospin space</a:t>
              </a:r>
              <a:endParaRPr lang="en-GB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7077" y="4125042"/>
              <a:ext cx="1693774" cy="1693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56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18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Low-lying dipole strength vs. threshold effect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43</a:t>
            </a:fld>
            <a:endParaRPr lang="uk-UA"/>
          </a:p>
        </p:txBody>
      </p:sp>
      <p:grpSp>
        <p:nvGrpSpPr>
          <p:cNvPr id="33" name="Group 32"/>
          <p:cNvGrpSpPr/>
          <p:nvPr/>
        </p:nvGrpSpPr>
        <p:grpSpPr>
          <a:xfrm>
            <a:off x="457200" y="884767"/>
            <a:ext cx="8321040" cy="2714949"/>
            <a:chOff x="457200" y="884767"/>
            <a:chExt cx="8321040" cy="2714949"/>
          </a:xfrm>
        </p:grpSpPr>
        <p:grpSp>
          <p:nvGrpSpPr>
            <p:cNvPr id="7" name="Group 6"/>
            <p:cNvGrpSpPr/>
            <p:nvPr/>
          </p:nvGrpSpPr>
          <p:grpSpPr>
            <a:xfrm>
              <a:off x="457200" y="1141095"/>
              <a:ext cx="3634740" cy="2025114"/>
              <a:chOff x="250825" y="295275"/>
              <a:chExt cx="4249738" cy="2025114"/>
            </a:xfrm>
          </p:grpSpPr>
          <p:sp>
            <p:nvSpPr>
              <p:cNvPr id="8" name="Text Box 4"/>
              <p:cNvSpPr txBox="1">
                <a:spLocks noChangeArrowheads="1"/>
              </p:cNvSpPr>
              <p:nvPr/>
            </p:nvSpPr>
            <p:spPr bwMode="auto">
              <a:xfrm>
                <a:off x="250825" y="295275"/>
                <a:ext cx="4249738" cy="1323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GB" altLang="x-none" sz="2000" dirty="0" smtClean="0">
                    <a:solidFill>
                      <a:srgbClr val="0432FF"/>
                    </a:solidFill>
                    <a:latin typeface="Arial" charset="0"/>
                  </a:rPr>
                  <a:t>Increasing (N-Z)/A, we expect decoupling of neutron and proton excitations, and low-lying neutron strength.</a:t>
                </a:r>
                <a:endParaRPr lang="en-GB" altLang="x-none" sz="2000" dirty="0">
                  <a:solidFill>
                    <a:srgbClr val="0432FF"/>
                  </a:solidFill>
                  <a:latin typeface="Arial" charset="0"/>
                </a:endParaRPr>
              </a:p>
            </p:txBody>
          </p: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250825" y="1618714"/>
                <a:ext cx="4176713" cy="7016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GB" altLang="x-none" sz="2000" dirty="0" smtClean="0">
                    <a:latin typeface="Arial" charset="0"/>
                  </a:rPr>
                  <a:t>Favoured in </a:t>
                </a:r>
                <a:r>
                  <a:rPr lang="en-GB" altLang="x-none" sz="2000" b="1" dirty="0" smtClean="0">
                    <a:latin typeface="Arial" charset="0"/>
                  </a:rPr>
                  <a:t>light nuclei </a:t>
                </a:r>
                <a:r>
                  <a:rPr lang="en-GB" altLang="x-none" sz="2000" dirty="0" smtClean="0">
                    <a:latin typeface="Arial" charset="0"/>
                    <a:ea typeface="Arial" charset="0"/>
                    <a:cs typeface="Arial" charset="0"/>
                  </a:rPr>
                  <a:t>↔ </a:t>
                </a:r>
                <a:r>
                  <a:rPr lang="en-GB" altLang="x-none" sz="2000" dirty="0" smtClean="0">
                    <a:latin typeface="Arial" charset="0"/>
                  </a:rPr>
                  <a:t>low angular momenta.</a:t>
                </a:r>
                <a:endParaRPr lang="en-GB" altLang="x-none" sz="2000" dirty="0">
                  <a:latin typeface="Arial" charset="0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8356" y="1216759"/>
              <a:ext cx="3406524" cy="217424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903470" y="884767"/>
              <a:ext cx="38747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74920" y="3291939"/>
              <a:ext cx="1786698" cy="307777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From. T. Nakamura</a:t>
              </a:r>
              <a:endParaRPr lang="en-GB" sz="14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57200" y="3658904"/>
            <a:ext cx="8636003" cy="2578894"/>
            <a:chOff x="457200" y="3658904"/>
            <a:chExt cx="8636003" cy="2578894"/>
          </a:xfrm>
        </p:grpSpPr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457200" y="3658904"/>
              <a:ext cx="82296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GB" altLang="x-none" sz="2000" dirty="0" smtClean="0">
                  <a:solidFill>
                    <a:srgbClr val="0432FF"/>
                  </a:solidFill>
                  <a:latin typeface="Arial" charset="0"/>
                </a:rPr>
                <a:t>After its discovery in light nuclei, low-lying dipole strength has been identified also in </a:t>
              </a:r>
              <a:r>
                <a:rPr lang="en-GB" altLang="x-none" sz="2000" b="1" dirty="0" smtClean="0">
                  <a:solidFill>
                    <a:srgbClr val="0432FF"/>
                  </a:solidFill>
                  <a:latin typeface="Arial" charset="0"/>
                </a:rPr>
                <a:t>medium-heavy</a:t>
              </a:r>
              <a:r>
                <a:rPr lang="en-GB" altLang="x-none" sz="2000" dirty="0" smtClean="0">
                  <a:solidFill>
                    <a:srgbClr val="0432FF"/>
                  </a:solidFill>
                  <a:latin typeface="Arial" charset="0"/>
                </a:rPr>
                <a:t> systems.</a:t>
              </a:r>
              <a:endParaRPr lang="en-GB" altLang="x-none" sz="2000" dirty="0">
                <a:solidFill>
                  <a:srgbClr val="0432FF"/>
                </a:solidFill>
                <a:latin typeface="Arial" charset="0"/>
              </a:endParaRPr>
            </a:p>
          </p:txBody>
        </p:sp>
        <p:grpSp>
          <p:nvGrpSpPr>
            <p:cNvPr id="20" name="Group 9"/>
            <p:cNvGrpSpPr>
              <a:grpSpLocks/>
            </p:cNvGrpSpPr>
            <p:nvPr/>
          </p:nvGrpSpPr>
          <p:grpSpPr bwMode="auto">
            <a:xfrm>
              <a:off x="601663" y="4623310"/>
              <a:ext cx="2913063" cy="1614488"/>
              <a:chOff x="1051" y="3173"/>
              <a:chExt cx="1835" cy="1017"/>
            </a:xfrm>
          </p:grpSpPr>
          <p:sp>
            <p:nvSpPr>
              <p:cNvPr id="22" name="Oval 21" descr="Puntini ravvicinati"/>
              <p:cNvSpPr>
                <a:spLocks noChangeArrowheads="1"/>
              </p:cNvSpPr>
              <p:nvPr/>
            </p:nvSpPr>
            <p:spPr bwMode="auto">
              <a:xfrm>
                <a:off x="1051" y="3507"/>
                <a:ext cx="411" cy="371"/>
              </a:xfrm>
              <a:prstGeom prst="ellipse">
                <a:avLst/>
              </a:prstGeom>
              <a:pattFill prst="smConfetti">
                <a:fgClr>
                  <a:srgbClr val="3366CC"/>
                </a:fgClr>
                <a:bgClr>
                  <a:srgbClr val="99FFCC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" name="Oval 22" descr="Punti sparsi"/>
              <p:cNvSpPr>
                <a:spLocks noChangeArrowheads="1"/>
              </p:cNvSpPr>
              <p:nvPr/>
            </p:nvSpPr>
            <p:spPr bwMode="auto">
              <a:xfrm>
                <a:off x="1105" y="3555"/>
                <a:ext cx="310" cy="275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" name="Text Box 12"/>
              <p:cNvSpPr txBox="1">
                <a:spLocks noChangeArrowheads="1"/>
              </p:cNvSpPr>
              <p:nvPr/>
            </p:nvSpPr>
            <p:spPr bwMode="auto">
              <a:xfrm>
                <a:off x="1786" y="3902"/>
                <a:ext cx="11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endParaRPr lang="it-IT" altLang="x-none"/>
              </a:p>
            </p:txBody>
          </p:sp>
          <p:sp>
            <p:nvSpPr>
              <p:cNvPr id="25" name="AutoShape 13"/>
              <p:cNvSpPr>
                <a:spLocks noChangeArrowheads="1"/>
              </p:cNvSpPr>
              <p:nvPr/>
            </p:nvSpPr>
            <p:spPr bwMode="auto">
              <a:xfrm>
                <a:off x="1682" y="3634"/>
                <a:ext cx="177" cy="118"/>
              </a:xfrm>
              <a:prstGeom prst="leftRightArrow">
                <a:avLst>
                  <a:gd name="adj1" fmla="val 50000"/>
                  <a:gd name="adj2" fmla="val 30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" name="Text Box 14"/>
              <p:cNvSpPr txBox="1">
                <a:spLocks noChangeArrowheads="1"/>
              </p:cNvSpPr>
              <p:nvPr/>
            </p:nvSpPr>
            <p:spPr bwMode="auto">
              <a:xfrm>
                <a:off x="1501" y="3881"/>
                <a:ext cx="138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x-none" sz="1800">
                    <a:solidFill>
                      <a:srgbClr val="FF0000"/>
                    </a:solidFill>
                    <a:latin typeface="Arial" charset="0"/>
                  </a:rPr>
                  <a:t>“core” </a:t>
                </a:r>
              </a:p>
            </p:txBody>
          </p:sp>
          <p:sp>
            <p:nvSpPr>
              <p:cNvPr id="27" name="Text Box 15"/>
              <p:cNvSpPr txBox="1">
                <a:spLocks noChangeArrowheads="1"/>
              </p:cNvSpPr>
              <p:nvPr/>
            </p:nvSpPr>
            <p:spPr bwMode="auto">
              <a:xfrm>
                <a:off x="1336" y="3173"/>
                <a:ext cx="138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x-none" sz="1800">
                    <a:solidFill>
                      <a:srgbClr val="FF0000"/>
                    </a:solidFill>
                    <a:latin typeface="Arial" charset="0"/>
                  </a:rPr>
                  <a:t>excess neutrons </a:t>
                </a:r>
              </a:p>
            </p:txBody>
          </p:sp>
          <p:sp>
            <p:nvSpPr>
              <p:cNvPr id="28" name="Oval 27" descr="Puntini ravvicinati"/>
              <p:cNvSpPr>
                <a:spLocks noChangeArrowheads="1"/>
              </p:cNvSpPr>
              <p:nvPr/>
            </p:nvSpPr>
            <p:spPr bwMode="auto">
              <a:xfrm>
                <a:off x="1974" y="3507"/>
                <a:ext cx="410" cy="371"/>
              </a:xfrm>
              <a:prstGeom prst="ellipse">
                <a:avLst/>
              </a:prstGeom>
              <a:pattFill prst="smConfetti">
                <a:fgClr>
                  <a:srgbClr val="3366CC"/>
                </a:fgClr>
                <a:bgClr>
                  <a:srgbClr val="99FFCC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9" name="Oval 28" descr="Punti sparsi"/>
              <p:cNvSpPr>
                <a:spLocks noChangeArrowheads="1"/>
              </p:cNvSpPr>
              <p:nvPr/>
            </p:nvSpPr>
            <p:spPr bwMode="auto">
              <a:xfrm>
                <a:off x="2174" y="3567"/>
                <a:ext cx="311" cy="274"/>
              </a:xfrm>
              <a:prstGeom prst="ellipse">
                <a:avLst/>
              </a:prstGeom>
              <a:pattFill prst="lgConfetti">
                <a:fgClr>
                  <a:srgbClr val="FF00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" name="Line 18"/>
              <p:cNvSpPr>
                <a:spLocks noChangeShapeType="1"/>
              </p:cNvSpPr>
              <p:nvPr/>
            </p:nvSpPr>
            <p:spPr bwMode="auto">
              <a:xfrm flipH="1">
                <a:off x="1419" y="3359"/>
                <a:ext cx="168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 flipH="1" flipV="1">
                <a:off x="1293" y="3730"/>
                <a:ext cx="294" cy="3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6" name="Group 26"/>
            <p:cNvGrpSpPr>
              <a:grpSpLocks/>
            </p:cNvGrpSpPr>
            <p:nvPr/>
          </p:nvGrpSpPr>
          <p:grpSpPr bwMode="auto">
            <a:xfrm>
              <a:off x="4273551" y="4140715"/>
              <a:ext cx="4819652" cy="1944687"/>
              <a:chOff x="2562" y="2627"/>
              <a:chExt cx="3036" cy="1225"/>
            </a:xfrm>
          </p:grpSpPr>
          <p:pic>
            <p:nvPicPr>
              <p:cNvPr id="17" name="Picture 2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59" y="2627"/>
                <a:ext cx="2239" cy="12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Text Box 23"/>
              <p:cNvSpPr txBox="1">
                <a:spLocks noChangeArrowheads="1"/>
              </p:cNvSpPr>
              <p:nvPr/>
            </p:nvSpPr>
            <p:spPr bwMode="auto">
              <a:xfrm>
                <a:off x="2562" y="3471"/>
                <a:ext cx="1180" cy="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x-none" sz="1400" dirty="0">
                    <a:solidFill>
                      <a:srgbClr val="FF0000"/>
                    </a:solidFill>
                    <a:latin typeface="Arial Narrow" charset="0"/>
                  </a:rPr>
                  <a:t>A. </a:t>
                </a:r>
                <a:r>
                  <a:rPr lang="it-IT" altLang="x-none" sz="1400" dirty="0" err="1">
                    <a:solidFill>
                      <a:srgbClr val="FF0000"/>
                    </a:solidFill>
                    <a:latin typeface="Arial Narrow" charset="0"/>
                  </a:rPr>
                  <a:t>Klimkiewicz</a:t>
                </a:r>
                <a:r>
                  <a:rPr lang="it-IT" altLang="x-none" sz="1400" dirty="0">
                    <a:solidFill>
                      <a:srgbClr val="FF0000"/>
                    </a:solidFill>
                    <a:latin typeface="Arial Narrow" charset="0"/>
                  </a:rPr>
                  <a:t> </a:t>
                </a:r>
                <a:r>
                  <a:rPr lang="it-IT" altLang="x-none" sz="1400" i="1" dirty="0">
                    <a:solidFill>
                      <a:srgbClr val="FF0000"/>
                    </a:solidFill>
                    <a:latin typeface="Arial Narrow" charset="0"/>
                  </a:rPr>
                  <a:t>et al.</a:t>
                </a:r>
                <a:r>
                  <a:rPr lang="it-IT" altLang="x-none" sz="1400" dirty="0">
                    <a:solidFill>
                      <a:srgbClr val="FF0000"/>
                    </a:solidFill>
                    <a:latin typeface="Arial Narrow" charset="0"/>
                  </a:rPr>
                  <a:t>, PRC 76, 051603(</a:t>
                </a:r>
                <a:r>
                  <a:rPr lang="it-IT" altLang="x-none" sz="1400" dirty="0" err="1">
                    <a:solidFill>
                      <a:srgbClr val="FF0000"/>
                    </a:solidFill>
                    <a:latin typeface="Arial Narrow" charset="0"/>
                  </a:rPr>
                  <a:t>R</a:t>
                </a:r>
                <a:r>
                  <a:rPr lang="it-IT" altLang="x-none" sz="1400" dirty="0">
                    <a:solidFill>
                      <a:srgbClr val="FF0000"/>
                    </a:solidFill>
                    <a:latin typeface="Arial Narrow" charset="0"/>
                  </a:rPr>
                  <a:t>) (2007).</a:t>
                </a:r>
              </a:p>
            </p:txBody>
          </p:sp>
        </p:grpSp>
      </p:grp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79730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1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sz="4400" b="1" dirty="0" smtClean="0">
                <a:solidFill>
                  <a:srgbClr val="0432FF"/>
                </a:solidFill>
              </a:rPr>
              <a:t>Backup</a:t>
            </a:r>
            <a:endParaRPr lang="en-GB" sz="4400" b="1" dirty="0">
              <a:solidFill>
                <a:srgbClr val="0432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34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8866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would we like to explain theoretically 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45</a:t>
            </a:fld>
            <a:endParaRPr lang="uk-UA"/>
          </a:p>
        </p:txBody>
      </p:sp>
      <p:sp>
        <p:nvSpPr>
          <p:cNvPr id="7" name="TextBox 6"/>
          <p:cNvSpPr txBox="1"/>
          <p:nvPr/>
        </p:nvSpPr>
        <p:spPr>
          <a:xfrm>
            <a:off x="457200" y="1043725"/>
            <a:ext cx="8229600" cy="48936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Masses</a:t>
            </a:r>
          </a:p>
          <a:p>
            <a:pPr marL="285750" indent="-285750" algn="just">
              <a:buFont typeface="Arial" charset="0"/>
              <a:buChar char="•"/>
            </a:pPr>
            <a:endParaRPr lang="en-US" sz="24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Radii</a:t>
            </a:r>
          </a:p>
          <a:p>
            <a:pPr marL="285750" indent="-285750" algn="just">
              <a:buFont typeface="Arial" charset="0"/>
              <a:buChar char="•"/>
            </a:pPr>
            <a:endParaRPr lang="en-US" sz="24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Deformations</a:t>
            </a:r>
          </a:p>
          <a:p>
            <a:pPr marL="285750" indent="-285750" algn="just">
              <a:buFont typeface="Arial" charset="0"/>
              <a:buChar char="•"/>
            </a:pPr>
            <a:endParaRPr lang="en-US" sz="24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Excited states: single-particle states, vibrations, rotations.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4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dirty="0" smtClean="0">
                <a:solidFill>
                  <a:srgbClr val="0432FF"/>
                </a:solidFill>
              </a:rPr>
              <a:t>Decays (for instance, </a:t>
            </a:r>
            <a:r>
              <a:rPr lang="en-US" sz="24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β</a:t>
            </a:r>
            <a:r>
              <a:rPr lang="en-US" sz="2400" dirty="0" smtClean="0">
                <a:solidFill>
                  <a:srgbClr val="0432FF"/>
                </a:solidFill>
              </a:rPr>
              <a:t> and </a:t>
            </a:r>
            <a:r>
              <a:rPr lang="en-US" sz="2400" dirty="0" smtClean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ββ </a:t>
            </a:r>
            <a:r>
              <a:rPr lang="en-US" sz="2400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transitions).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400" dirty="0" smtClean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4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L</a:t>
            </a:r>
            <a:r>
              <a:rPr lang="en-US" sz="2400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arge amplitude motion</a:t>
            </a:r>
            <a:r>
              <a:rPr lang="en-US" sz="2400" dirty="0">
                <a:solidFill>
                  <a:srgbClr val="0432FF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(fission).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400" dirty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  <a:p>
            <a:pPr algn="just"/>
            <a:r>
              <a:rPr lang="mr-IN" sz="2400" dirty="0" smtClean="0">
                <a:solidFill>
                  <a:srgbClr val="0432FF"/>
                </a:solidFill>
                <a:ea typeface="Times New Roman" charset="0"/>
                <a:cs typeface="Times New Roman" charset="0"/>
              </a:rPr>
              <a:t>…</a:t>
            </a:r>
            <a:endParaRPr lang="en-US" sz="2400" dirty="0" smtClean="0">
              <a:solidFill>
                <a:srgbClr val="0432FF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78" y="1143685"/>
            <a:ext cx="5504949" cy="3625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88835" y="1925164"/>
            <a:ext cx="2810565" cy="1166501"/>
            <a:chOff x="457200" y="2098375"/>
            <a:chExt cx="2964905" cy="1355291"/>
          </a:xfrm>
        </p:grpSpPr>
        <p:grpSp>
          <p:nvGrpSpPr>
            <p:cNvPr id="9" name="Group 8"/>
            <p:cNvGrpSpPr/>
            <p:nvPr/>
          </p:nvGrpSpPr>
          <p:grpSpPr>
            <a:xfrm>
              <a:off x="457200" y="2098375"/>
              <a:ext cx="2964905" cy="1355291"/>
              <a:chOff x="1607095" y="2025393"/>
              <a:chExt cx="2964905" cy="135529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07095" y="2025393"/>
                <a:ext cx="951396" cy="135529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17900" y="2377384"/>
                <a:ext cx="1054100" cy="100330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329069" y="2031504"/>
                <a:ext cx="2004108" cy="435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aseline="30000" dirty="0" smtClean="0"/>
                  <a:t>154</a:t>
                </a:r>
                <a:r>
                  <a:rPr lang="en-GB" dirty="0" smtClean="0"/>
                  <a:t>Sm vs. </a:t>
                </a:r>
                <a:r>
                  <a:rPr lang="en-GB" baseline="30000" dirty="0" smtClean="0"/>
                  <a:t>40</a:t>
                </a:r>
                <a:r>
                  <a:rPr lang="en-GB" dirty="0" smtClean="0"/>
                  <a:t>Ca</a:t>
                </a:r>
                <a:endParaRPr lang="en-GB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358349" y="2985026"/>
              <a:ext cx="10599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  <a:latin typeface="Arial Narrow" charset="0"/>
                  <a:ea typeface="Arial Narrow" charset="0"/>
                  <a:cs typeface="Arial Narrow" charset="0"/>
                </a:rPr>
                <a:t>From: P. Flip</a:t>
              </a:r>
              <a:endParaRPr lang="en-GB" sz="14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788" y="4105537"/>
            <a:ext cx="2245055" cy="15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79896"/>
            <a:ext cx="8229600" cy="63553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Independent particle model (I)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552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46</a:t>
            </a:fld>
            <a:endParaRPr lang="uk-U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1045614"/>
            <a:ext cx="7001927" cy="414275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89983" y="1329154"/>
            <a:ext cx="2671417" cy="369332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Figure taken from R. </a:t>
            </a:r>
            <a:r>
              <a:rPr lang="en-GB" dirty="0" err="1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Casten</a:t>
            </a:r>
            <a:r>
              <a:rPr lang="en-GB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.</a:t>
            </a:r>
            <a:endParaRPr lang="en-GB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7" y="5418552"/>
            <a:ext cx="3937513" cy="29313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6393" y="5319751"/>
            <a:ext cx="444500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Emergence of magic numbers:</a:t>
            </a:r>
          </a:p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b="1" dirty="0" smtClean="0">
                <a:solidFill>
                  <a:srgbClr val="FF0000"/>
                </a:solidFill>
              </a:rPr>
              <a:t>hell structure in a self-bound system ! 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6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47</a:t>
            </a:fld>
            <a:endParaRPr lang="uk-UA"/>
          </a:p>
        </p:txBody>
      </p:sp>
      <p:grpSp>
        <p:nvGrpSpPr>
          <p:cNvPr id="21" name="Group 20"/>
          <p:cNvGrpSpPr/>
          <p:nvPr/>
        </p:nvGrpSpPr>
        <p:grpSpPr>
          <a:xfrm>
            <a:off x="33925" y="1063059"/>
            <a:ext cx="9080095" cy="4906962"/>
            <a:chOff x="36513" y="823913"/>
            <a:chExt cx="9080095" cy="4906962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13" y="823913"/>
              <a:ext cx="6148387" cy="4906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6333331" y="1238926"/>
              <a:ext cx="2578100" cy="646113"/>
            </a:xfrm>
            <a:prstGeom prst="rect">
              <a:avLst/>
            </a:prstGeom>
            <a:solidFill>
              <a:srgbClr val="F7FF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>
                  <a:solidFill>
                    <a:srgbClr val="FF0000"/>
                  </a:solidFill>
                  <a:latin typeface="Arial Narrow" charset="0"/>
                </a:rPr>
                <a:t>J. Perdew, K. Schmidt, AIP Conf. Proc. 577, 1 (2001).</a:t>
              </a:r>
            </a:p>
          </p:txBody>
        </p:sp>
        <p:grpSp>
          <p:nvGrpSpPr>
            <p:cNvPr id="24" name="Group 23"/>
            <p:cNvGrpSpPr>
              <a:grpSpLocks/>
            </p:cNvGrpSpPr>
            <p:nvPr/>
          </p:nvGrpSpPr>
          <p:grpSpPr bwMode="auto">
            <a:xfrm>
              <a:off x="2693583" y="3340473"/>
              <a:ext cx="6403975" cy="611187"/>
              <a:chOff x="2712910" y="3398490"/>
              <a:chExt cx="6404605" cy="611999"/>
            </a:xfrm>
          </p:grpSpPr>
          <p:pic>
            <p:nvPicPr>
              <p:cNvPr id="32" name="Picture 10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4772" y="3398490"/>
                <a:ext cx="4092743" cy="611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3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712910" y="3690978"/>
                <a:ext cx="2078241" cy="0"/>
              </a:xfrm>
              <a:prstGeom prst="lin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5" name="Group 24"/>
            <p:cNvGrpSpPr>
              <a:grpSpLocks/>
            </p:cNvGrpSpPr>
            <p:nvPr/>
          </p:nvGrpSpPr>
          <p:grpSpPr bwMode="auto">
            <a:xfrm>
              <a:off x="2693583" y="2764210"/>
              <a:ext cx="6403975" cy="576263"/>
              <a:chOff x="2712910" y="2822491"/>
              <a:chExt cx="6404605" cy="575999"/>
            </a:xfrm>
          </p:grpSpPr>
          <p:pic>
            <p:nvPicPr>
              <p:cNvPr id="30" name="Picture 14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5920" y="2822491"/>
                <a:ext cx="2721595" cy="575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1" name="Straight Connector 30"/>
              <p:cNvCxnSpPr>
                <a:cxnSpLocks noChangeShapeType="1"/>
              </p:cNvCxnSpPr>
              <p:nvPr/>
            </p:nvCxnSpPr>
            <p:spPr bwMode="auto">
              <a:xfrm>
                <a:off x="2712910" y="3246160"/>
                <a:ext cx="2311627" cy="0"/>
              </a:xfrm>
              <a:prstGeom prst="line">
                <a:avLst/>
              </a:prstGeom>
              <a:noFill/>
              <a:ln w="25400">
                <a:solidFill>
                  <a:srgbClr val="0000FF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2672945" y="2222468"/>
              <a:ext cx="6443663" cy="576262"/>
              <a:chOff x="2711390" y="2301006"/>
              <a:chExt cx="6444605" cy="575999"/>
            </a:xfrm>
          </p:grpSpPr>
          <p:pic>
            <p:nvPicPr>
              <p:cNvPr id="28" name="Picture 13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3601" y="2301006"/>
                <a:ext cx="3722394" cy="575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9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2711390" y="2821468"/>
                <a:ext cx="2683267" cy="158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950"/>
            <a:ext cx="8229600" cy="999067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nalogies with electronic DFT</a:t>
            </a:r>
            <a:endParaRPr lang="en-US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381552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5380" y="1472883"/>
            <a:ext cx="5268595" cy="45872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15" y="1457003"/>
            <a:ext cx="2399242" cy="34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93688" y="934832"/>
            <a:ext cx="8616950" cy="5278438"/>
            <a:chOff x="293688" y="1054100"/>
            <a:chExt cx="8616950" cy="5278438"/>
          </a:xfrm>
        </p:grpSpPr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293688" y="4500563"/>
              <a:ext cx="861218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2000" dirty="0">
                  <a:solidFill>
                    <a:srgbClr val="0000FF"/>
                  </a:solidFill>
                  <a:latin typeface="Arial" charset="0"/>
                </a:rPr>
                <a:t>The figure 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shows </a:t>
              </a:r>
              <a:r>
                <a:rPr lang="en-US" altLang="x-none" sz="2000" dirty="0" err="1">
                  <a:solidFill>
                    <a:srgbClr val="0000FF"/>
                  </a:solidFill>
                  <a:latin typeface="Arial" charset="0"/>
                </a:rPr>
                <a:t>r.m.s</a:t>
              </a:r>
              <a:r>
                <a:rPr lang="en-US" altLang="x-none" sz="2000" dirty="0">
                  <a:solidFill>
                    <a:srgbClr val="0000FF"/>
                  </a:solidFill>
                  <a:latin typeface="Arial" charset="0"/>
                </a:rPr>
                <a:t>. radii extracted from the charge distributions (point protons distributions convoluted with the charge form factor of the proton). </a:t>
              </a:r>
              <a:r>
                <a:rPr lang="en-US" altLang="x-none" sz="2000" dirty="0" smtClean="0">
                  <a:solidFill>
                    <a:srgbClr val="0000FF"/>
                  </a:solidFill>
                  <a:latin typeface="Arial" charset="0"/>
                </a:rPr>
                <a:t>Symbols: direct measurement (filled), isotope shift (empty).</a:t>
              </a:r>
              <a:r>
                <a:rPr lang="en-GB" altLang="x-none" sz="2000" dirty="0" smtClean="0">
                  <a:solidFill>
                    <a:srgbClr val="0000FF"/>
                  </a:solidFill>
                  <a:latin typeface="Arial" charset="0"/>
                </a:rPr>
                <a:t>                                                   </a:t>
              </a:r>
              <a:endParaRPr lang="en-GB" altLang="x-none" sz="2000" dirty="0">
                <a:solidFill>
                  <a:srgbClr val="FF0000"/>
                </a:solidFill>
                <a:latin typeface="Arial" charset="0"/>
              </a:endParaRPr>
            </a:p>
          </p:txBody>
        </p:sp>
        <p:pic>
          <p:nvPicPr>
            <p:cNvPr id="9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1054100"/>
              <a:ext cx="8616950" cy="344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087" y="5516563"/>
              <a:ext cx="6300788" cy="81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Charge radii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39414"/>
            <a:ext cx="3815522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48</a:t>
            </a:fld>
            <a:endParaRPr lang="uk-UA"/>
          </a:p>
        </p:txBody>
      </p:sp>
      <p:sp>
        <p:nvSpPr>
          <p:cNvPr id="11" name="TextBox 10"/>
          <p:cNvSpPr txBox="1"/>
          <p:nvPr/>
        </p:nvSpPr>
        <p:spPr>
          <a:xfrm>
            <a:off x="7023651" y="1103979"/>
            <a:ext cx="1984875" cy="523220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M. Bender </a:t>
            </a:r>
            <a:r>
              <a:rPr lang="en-GB" sz="1400" i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GB" sz="14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 Rev. Mod. Phys. 75, 121 (2003)</a:t>
            </a:r>
            <a:endParaRPr lang="en-GB" sz="1400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07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saturation (I)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1122755"/>
            <a:ext cx="8229600" cy="4588931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rgbClr val="0432FF"/>
                </a:solidFill>
              </a:rPr>
              <a:t>D</a:t>
            </a:r>
            <a:r>
              <a:rPr lang="en-GB" sz="2400" dirty="0" smtClean="0">
                <a:solidFill>
                  <a:srgbClr val="0432FF"/>
                </a:solidFill>
              </a:rPr>
              <a:t>escribed by the Bethe-</a:t>
            </a:r>
            <a:r>
              <a:rPr lang="en-GB" sz="2400" dirty="0" err="1" smtClean="0">
                <a:solidFill>
                  <a:srgbClr val="0432FF"/>
                </a:solidFill>
              </a:rPr>
              <a:t>Weiszäcker</a:t>
            </a:r>
            <a:r>
              <a:rPr lang="en-GB" sz="2400" dirty="0" smtClean="0">
                <a:solidFill>
                  <a:srgbClr val="0432FF"/>
                </a:solidFill>
              </a:rPr>
              <a:t> mass formula:</a:t>
            </a:r>
          </a:p>
          <a:p>
            <a:endParaRPr lang="en-GB" sz="2400" dirty="0" smtClean="0">
              <a:solidFill>
                <a:srgbClr val="0432FF"/>
              </a:solidFill>
            </a:endParaRPr>
          </a:p>
          <a:p>
            <a:endParaRPr lang="en-GB" sz="2400" dirty="0">
              <a:solidFill>
                <a:srgbClr val="0432FF"/>
              </a:solidFill>
            </a:endParaRPr>
          </a:p>
          <a:p>
            <a:endParaRPr lang="en-GB" sz="2400" dirty="0">
              <a:solidFill>
                <a:srgbClr val="0432FF"/>
              </a:solidFill>
            </a:endParaRPr>
          </a:p>
          <a:p>
            <a:r>
              <a:rPr lang="en-GB" sz="2400" dirty="0" smtClean="0">
                <a:solidFill>
                  <a:srgbClr val="0432FF"/>
                </a:solidFill>
              </a:rPr>
              <a:t>B/A is ~ 8 MeV</a:t>
            </a:r>
          </a:p>
          <a:p>
            <a:r>
              <a:rPr lang="en-GB" sz="2400" dirty="0" smtClean="0">
                <a:solidFill>
                  <a:srgbClr val="0432FF"/>
                </a:solidFill>
              </a:rPr>
              <a:t>The volume part is ~16 MeV</a:t>
            </a:r>
          </a:p>
          <a:p>
            <a:endParaRPr lang="en-GB" sz="2400" dirty="0">
              <a:solidFill>
                <a:srgbClr val="0432FF"/>
              </a:solidFill>
            </a:endParaRPr>
          </a:p>
          <a:p>
            <a:endParaRPr lang="en-GB" sz="2400" dirty="0" smtClean="0">
              <a:solidFill>
                <a:srgbClr val="0432FF"/>
              </a:solidFill>
            </a:endParaRPr>
          </a:p>
          <a:p>
            <a:r>
              <a:rPr lang="en-GB" sz="2400" dirty="0" smtClean="0">
                <a:solidFill>
                  <a:srgbClr val="0432FF"/>
                </a:solidFill>
              </a:rPr>
              <a:t>How to obtain this liquid-drop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432FF"/>
                </a:solidFill>
              </a:rPr>
              <a:t>behaviour from the independent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0432FF"/>
                </a:solidFill>
              </a:rPr>
              <a:t>particle motion 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414020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5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1" y="1625027"/>
            <a:ext cx="8214869" cy="75193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691175" y="4196852"/>
            <a:ext cx="3148024" cy="1837166"/>
            <a:chOff x="5691175" y="4196852"/>
            <a:chExt cx="3148024" cy="183716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91175" y="4196852"/>
              <a:ext cx="3012558" cy="183716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80242" y="4956312"/>
              <a:ext cx="1258957" cy="923330"/>
            </a:xfrm>
            <a:prstGeom prst="rect">
              <a:avLst/>
            </a:prstGeom>
            <a:solidFill>
              <a:srgbClr val="F5FF5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A particles in </a:t>
              </a:r>
            </a:p>
            <a:p>
              <a:pPr algn="ctr"/>
              <a:r>
                <a:rPr lang="en-GB" dirty="0" smtClean="0">
                  <a:solidFill>
                    <a:srgbClr val="FF0000"/>
                  </a:solidFill>
                </a:rPr>
                <a:t>shells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2350" y="2566173"/>
            <a:ext cx="3594450" cy="28848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78296" y="1532263"/>
            <a:ext cx="8560903" cy="1078416"/>
          </a:xfrm>
          <a:prstGeom prst="roundRect">
            <a:avLst/>
          </a:prstGeom>
          <a:noFill/>
          <a:ln>
            <a:solidFill>
              <a:srgbClr val="3CAC1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16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Nuclear saturation (II)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600" y="6126162"/>
            <a:ext cx="4140200" cy="684212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6</a:t>
            </a:fld>
            <a:endParaRPr lang="uk-UA"/>
          </a:p>
        </p:txBody>
      </p:sp>
      <p:grpSp>
        <p:nvGrpSpPr>
          <p:cNvPr id="8" name="Group 7"/>
          <p:cNvGrpSpPr/>
          <p:nvPr/>
        </p:nvGrpSpPr>
        <p:grpSpPr>
          <a:xfrm>
            <a:off x="4872037" y="1177434"/>
            <a:ext cx="3814763" cy="2297112"/>
            <a:chOff x="130175" y="1363663"/>
            <a:chExt cx="3814763" cy="2297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5" y="1363663"/>
              <a:ext cx="3814763" cy="229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111250" y="1518523"/>
              <a:ext cx="2833688" cy="523875"/>
            </a:xfrm>
            <a:prstGeom prst="rect">
              <a:avLst/>
            </a:prstGeom>
            <a:solidFill>
              <a:srgbClr val="A8FF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M. </a:t>
              </a:r>
              <a:r>
                <a:rPr lang="en-GB" altLang="x-none" sz="1400" dirty="0" err="1">
                  <a:solidFill>
                    <a:srgbClr val="FF0000"/>
                  </a:solidFill>
                  <a:latin typeface="Arial Narrow" charset="0"/>
                </a:rPr>
                <a:t>Waroquier</a:t>
              </a:r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 </a:t>
              </a:r>
              <a:r>
                <a:rPr lang="en-GB" altLang="x-none" sz="1400" i="1" dirty="0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, Phys. Rep. 148, 249 (1987</a:t>
              </a:r>
              <a:r>
                <a:rPr lang="en-GB" altLang="x-none" sz="1400" dirty="0" smtClean="0">
                  <a:solidFill>
                    <a:srgbClr val="FF0000"/>
                  </a:solidFill>
                  <a:latin typeface="Arial Narrow" charset="0"/>
                </a:rPr>
                <a:t>).</a:t>
              </a:r>
              <a:endParaRPr lang="en-GB" altLang="x-none" sz="1400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57200" y="1284577"/>
            <a:ext cx="4414837" cy="1808492"/>
            <a:chOff x="474133" y="4006274"/>
            <a:chExt cx="4414837" cy="1808492"/>
          </a:xfrm>
        </p:grpSpPr>
        <p:sp>
          <p:nvSpPr>
            <p:cNvPr id="11" name="TextBox 10"/>
            <p:cNvSpPr txBox="1"/>
            <p:nvPr/>
          </p:nvSpPr>
          <p:spPr>
            <a:xfrm>
              <a:off x="474133" y="4006274"/>
              <a:ext cx="44148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GB" sz="2400" dirty="0" smtClean="0">
                  <a:solidFill>
                    <a:srgbClr val="0432FF"/>
                  </a:solidFill>
                </a:rPr>
                <a:t>Saturation density: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1027" y="4554244"/>
              <a:ext cx="2083722" cy="126052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45167" y="3550061"/>
            <a:ext cx="3107634" cy="2041448"/>
            <a:chOff x="457200" y="4157115"/>
            <a:chExt cx="3617498" cy="2041448"/>
          </a:xfrm>
        </p:grpSpPr>
        <p:grpSp>
          <p:nvGrpSpPr>
            <p:cNvPr id="17" name="Group 16"/>
            <p:cNvGrpSpPr/>
            <p:nvPr/>
          </p:nvGrpSpPr>
          <p:grpSpPr>
            <a:xfrm>
              <a:off x="457200" y="4157115"/>
              <a:ext cx="3617498" cy="1076138"/>
              <a:chOff x="1254539" y="3933184"/>
              <a:chExt cx="5054600" cy="164636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54539" y="3933184"/>
                <a:ext cx="2235200" cy="5080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4539" y="4627053"/>
                <a:ext cx="5054600" cy="952500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457200" y="5275233"/>
              <a:ext cx="330616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 smtClean="0">
                  <a:solidFill>
                    <a:srgbClr val="0432FF"/>
                  </a:solidFill>
                </a:rPr>
                <a:t>Keep in mind the time for a nucleon to go through the nucleus !</a:t>
              </a:r>
              <a:endParaRPr lang="en-GB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875916" y="3887952"/>
            <a:ext cx="5144272" cy="1795971"/>
            <a:chOff x="3875916" y="4206000"/>
            <a:chExt cx="5144272" cy="1795971"/>
          </a:xfrm>
        </p:grpSpPr>
        <p:sp>
          <p:nvSpPr>
            <p:cNvPr id="20" name="TextBox 19"/>
            <p:cNvSpPr txBox="1"/>
            <p:nvPr/>
          </p:nvSpPr>
          <p:spPr>
            <a:xfrm>
              <a:off x="4748225" y="4206000"/>
              <a:ext cx="42719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 smtClean="0">
                  <a:solidFill>
                    <a:srgbClr val="FF0000"/>
                  </a:solidFill>
                </a:rPr>
                <a:t>The inner part of a heavy nucleus resembles a piece of matter with N = Z, having saturation density and E/A = -16 MeV.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5916" y="5531099"/>
              <a:ext cx="5144272" cy="470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2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3065" y="95151"/>
            <a:ext cx="7772400" cy="646971"/>
          </a:xfrm>
        </p:spPr>
        <p:txBody>
          <a:bodyPr>
            <a:normAutofit/>
          </a:bodyPr>
          <a:lstStyle/>
          <a:p>
            <a:r>
              <a:rPr lang="en-US" dirty="0" smtClean="0"/>
              <a:t>Saturation as a minimum in E/A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78865" cy="493713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7</a:t>
            </a:fld>
            <a:endParaRPr lang="uk-UA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93688" y="914400"/>
            <a:ext cx="861218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n-GB" altLang="x-none" sz="2000" dirty="0">
                <a:solidFill>
                  <a:srgbClr val="0000FF"/>
                </a:solidFill>
                <a:latin typeface="Arial" charset="0"/>
              </a:rPr>
              <a:t>The </a:t>
            </a:r>
            <a:r>
              <a:rPr lang="en-GB" altLang="x-none" sz="2000" b="1" dirty="0">
                <a:solidFill>
                  <a:srgbClr val="FF0000"/>
                </a:solidFill>
                <a:latin typeface="Arial" charset="0"/>
              </a:rPr>
              <a:t>empirical saturation point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altLang="x-none" sz="2000" dirty="0" smtClean="0">
                <a:solidFill>
                  <a:srgbClr val="0000FF"/>
                </a:solidFill>
                <a:latin typeface="Arial" charset="0"/>
              </a:rPr>
              <a:t>is a stable point for matter with N=Z .</a:t>
            </a:r>
            <a:endParaRPr lang="en-GB" altLang="x-none" sz="2000" dirty="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 smtClean="0">
              <a:solidFill>
                <a:srgbClr val="0000FF"/>
              </a:solidFill>
              <a:latin typeface="Arial" charset="0"/>
            </a:endParaRPr>
          </a:p>
          <a:p>
            <a:pPr algn="just">
              <a:spcBef>
                <a:spcPct val="0"/>
              </a:spcBef>
            </a:pP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E/A 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OF SYMMETRIC 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MATTER HAS A MINIMUM AT </a:t>
            </a:r>
            <a:r>
              <a:rPr lang="en-GB" altLang="x-none" sz="24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ϱ</a:t>
            </a:r>
            <a:r>
              <a:rPr lang="en-GB" altLang="x-none" sz="2400" baseline="-25000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0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 = 0.16 fm</a:t>
            </a:r>
            <a:r>
              <a:rPr lang="en-GB" altLang="x-none" sz="2000" baseline="30000" dirty="0" smtClean="0">
                <a:solidFill>
                  <a:srgbClr val="FF0000"/>
                </a:solidFill>
                <a:latin typeface="Arial" charset="0"/>
              </a:rPr>
              <a:t>-3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; THE VALUE </a:t>
            </a:r>
            <a:r>
              <a:rPr lang="en-GB" altLang="x-none" sz="2000" dirty="0">
                <a:solidFill>
                  <a:srgbClr val="FF0000"/>
                </a:solidFill>
                <a:latin typeface="Arial" charset="0"/>
              </a:rPr>
              <a:t>AT THE </a:t>
            </a:r>
            <a:r>
              <a:rPr lang="en-GB" altLang="x-none" sz="2000" dirty="0" smtClean="0">
                <a:solidFill>
                  <a:srgbClr val="FF0000"/>
                </a:solidFill>
                <a:latin typeface="Arial" charset="0"/>
              </a:rPr>
              <a:t>MINIMUM IS -16 MeV (E/A without mass = -B/A).</a:t>
            </a:r>
          </a:p>
          <a:p>
            <a:pPr algn="just">
              <a:spcBef>
                <a:spcPct val="0"/>
              </a:spcBef>
            </a:pPr>
            <a:endParaRPr lang="en-GB" altLang="x-none" sz="2000" dirty="0" smtClean="0">
              <a:solidFill>
                <a:srgbClr val="0432FF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 smtClean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 smtClean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 smtClean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 smtClean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 smtClean="0">
              <a:solidFill>
                <a:srgbClr val="FF0000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x-none" sz="2000" dirty="0">
              <a:solidFill>
                <a:srgbClr val="0000FF"/>
              </a:solidFill>
              <a:latin typeface="Arial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n-GB" altLang="x-none" sz="2000" dirty="0" smtClean="0">
                <a:solidFill>
                  <a:srgbClr val="0000FF"/>
                </a:solidFill>
                <a:latin typeface="Arial" charset="0"/>
              </a:rPr>
              <a:t>We will see that </a:t>
            </a:r>
            <a:r>
              <a:rPr lang="en-GB" altLang="x-none" sz="2000" b="1" dirty="0" smtClean="0">
                <a:solidFill>
                  <a:srgbClr val="FF0000"/>
                </a:solidFill>
                <a:latin typeface="Arial" charset="0"/>
              </a:rPr>
              <a:t>naïve mean-field does not provide saturation while </a:t>
            </a:r>
            <a:r>
              <a:rPr lang="en-GB" altLang="x-none" sz="2000" b="1" smtClean="0">
                <a:solidFill>
                  <a:srgbClr val="FF0000"/>
                </a:solidFill>
                <a:latin typeface="Arial" charset="0"/>
              </a:rPr>
              <a:t>Density Functional Theory (DFT) </a:t>
            </a:r>
            <a:r>
              <a:rPr lang="en-GB" altLang="x-none" sz="2000" b="1" dirty="0" smtClean="0">
                <a:solidFill>
                  <a:srgbClr val="FF0000"/>
                </a:solidFill>
                <a:latin typeface="Arial" charset="0"/>
              </a:rPr>
              <a:t>does</a:t>
            </a:r>
            <a:r>
              <a:rPr lang="en-GB" altLang="x-none" sz="2000" dirty="0" smtClean="0">
                <a:solidFill>
                  <a:srgbClr val="0000FF"/>
                </a:solidFill>
                <a:latin typeface="Arial" charset="0"/>
              </a:rPr>
              <a:t>. </a:t>
            </a:r>
            <a:endParaRPr lang="en-GB" altLang="x-none" sz="2000" dirty="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48837" y="2593965"/>
            <a:ext cx="3814763" cy="2297112"/>
            <a:chOff x="130175" y="1363663"/>
            <a:chExt cx="3814763" cy="22971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175" y="1363663"/>
              <a:ext cx="3814763" cy="229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1111250" y="1518523"/>
              <a:ext cx="2833688" cy="523875"/>
            </a:xfrm>
            <a:prstGeom prst="rect">
              <a:avLst/>
            </a:prstGeom>
            <a:solidFill>
              <a:srgbClr val="A8FFAD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M. </a:t>
              </a:r>
              <a:r>
                <a:rPr lang="en-GB" altLang="x-none" sz="1400" dirty="0" err="1">
                  <a:solidFill>
                    <a:srgbClr val="FF0000"/>
                  </a:solidFill>
                  <a:latin typeface="Arial Narrow" charset="0"/>
                </a:rPr>
                <a:t>Waroquier</a:t>
              </a:r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 </a:t>
              </a:r>
              <a:r>
                <a:rPr lang="en-GB" altLang="x-none" sz="1400" i="1" dirty="0">
                  <a:solidFill>
                    <a:srgbClr val="FF0000"/>
                  </a:solidFill>
                  <a:latin typeface="Arial Narrow" charset="0"/>
                </a:rPr>
                <a:t>et al.</a:t>
              </a:r>
              <a:r>
                <a:rPr lang="en-GB" altLang="x-none" sz="1400" dirty="0">
                  <a:solidFill>
                    <a:srgbClr val="FF0000"/>
                  </a:solidFill>
                  <a:latin typeface="Arial Narrow" charset="0"/>
                </a:rPr>
                <a:t>, Phys. Rep. 148, 249 (1987</a:t>
              </a:r>
              <a:r>
                <a:rPr lang="en-GB" altLang="x-none" sz="1400" dirty="0" smtClean="0">
                  <a:solidFill>
                    <a:srgbClr val="FF0000"/>
                  </a:solidFill>
                  <a:latin typeface="Arial Narrow" charset="0"/>
                </a:rPr>
                <a:t>).</a:t>
              </a:r>
              <a:endParaRPr lang="en-GB" altLang="x-none" sz="1400" dirty="0">
                <a:solidFill>
                  <a:srgbClr val="FF0000"/>
                </a:solidFill>
                <a:latin typeface="Arial Narrow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550624" y="2383621"/>
            <a:ext cx="2774840" cy="2717800"/>
            <a:chOff x="5550624" y="2383621"/>
            <a:chExt cx="2774840" cy="27178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0624" y="2383621"/>
              <a:ext cx="2603500" cy="2717800"/>
            </a:xfrm>
            <a:prstGeom prst="rect">
              <a:avLst/>
            </a:prstGeom>
          </p:spPr>
        </p:pic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6547102" y="2593965"/>
              <a:ext cx="1778362" cy="523220"/>
            </a:xfrm>
            <a:prstGeom prst="rect">
              <a:avLst/>
            </a:prstGeom>
            <a:solidFill>
              <a:srgbClr val="A8FFAD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G.C., 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Phys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. Part. </a:t>
              </a:r>
              <a:r>
                <a:rPr lang="it-IT" sz="1400" dirty="0" err="1">
                  <a:solidFill>
                    <a:srgbClr val="FF0000"/>
                  </a:solidFill>
                  <a:latin typeface="Arial Narrow" charset="0"/>
                </a:rPr>
                <a:t>Nucl</a:t>
              </a:r>
              <a:r>
                <a:rPr lang="it-IT" sz="1400" dirty="0">
                  <a:solidFill>
                    <a:srgbClr val="FF0000"/>
                  </a:solidFill>
                  <a:latin typeface="Arial Narrow" charset="0"/>
                </a:rPr>
                <a:t>. 39, 557 (2008).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52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126"/>
            <a:ext cx="8229600" cy="724429"/>
          </a:xfrm>
        </p:spPr>
        <p:txBody>
          <a:bodyPr/>
          <a:lstStyle/>
          <a:p>
            <a:r>
              <a:rPr lang="en-GB" dirty="0" smtClean="0"/>
              <a:t>Mean-field: </a:t>
            </a:r>
            <a:r>
              <a:rPr lang="en-GB" dirty="0" err="1" smtClean="0"/>
              <a:t>Hartree-Fock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33" y="950480"/>
            <a:ext cx="8229600" cy="4741332"/>
          </a:xfrm>
        </p:spPr>
        <p:txBody>
          <a:bodyPr>
            <a:norm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err="1" smtClean="0">
                <a:solidFill>
                  <a:srgbClr val="0432FF"/>
                </a:solidFill>
              </a:rPr>
              <a:t>Let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us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consider</a:t>
            </a:r>
            <a:r>
              <a:rPr lang="it-IT" sz="2400" dirty="0" smtClean="0">
                <a:solidFill>
                  <a:srgbClr val="0432FF"/>
                </a:solidFill>
              </a:rPr>
              <a:t> an </a:t>
            </a:r>
            <a:r>
              <a:rPr lang="it-IT" sz="2400" dirty="0" err="1" smtClean="0">
                <a:solidFill>
                  <a:srgbClr val="0432FF"/>
                </a:solidFill>
              </a:rPr>
              <a:t>Hamiltonian</a:t>
            </a:r>
            <a:r>
              <a:rPr lang="it-IT" sz="2400" dirty="0" smtClean="0">
                <a:solidFill>
                  <a:srgbClr val="0432FF"/>
                </a:solidFill>
              </a:rPr>
              <a:t>: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rgbClr val="0432FF"/>
              </a:solidFill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 smtClean="0">
              <a:solidFill>
                <a:srgbClr val="0432FF"/>
              </a:solidFill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err="1">
                <a:solidFill>
                  <a:srgbClr val="0432FF"/>
                </a:solidFill>
              </a:rPr>
              <a:t>L</a:t>
            </a:r>
            <a:r>
              <a:rPr lang="it-IT" sz="2400" dirty="0" err="1" smtClean="0">
                <a:solidFill>
                  <a:srgbClr val="0432FF"/>
                </a:solidFill>
              </a:rPr>
              <a:t>et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us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then</a:t>
            </a:r>
            <a:r>
              <a:rPr lang="it-IT" sz="2400" dirty="0" smtClean="0">
                <a:solidFill>
                  <a:srgbClr val="0432FF"/>
                </a:solidFill>
              </a:rPr>
              <a:t> assume </a:t>
            </a:r>
            <a:r>
              <a:rPr lang="it-IT" sz="2400" dirty="0" err="1" smtClean="0">
                <a:solidFill>
                  <a:srgbClr val="0432FF"/>
                </a:solidFill>
              </a:rPr>
              <a:t>that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N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particles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move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independently</a:t>
            </a:r>
            <a:r>
              <a:rPr lang="it-IT" sz="2400" dirty="0" smtClean="0">
                <a:solidFill>
                  <a:srgbClr val="0432FF"/>
                </a:solidFill>
              </a:rPr>
              <a:t> (i.e. </a:t>
            </a:r>
            <a:r>
              <a:rPr lang="it-IT" sz="2400" dirty="0" err="1" smtClean="0">
                <a:solidFill>
                  <a:srgbClr val="0432FF"/>
                </a:solidFill>
              </a:rPr>
              <a:t>each</a:t>
            </a:r>
            <a:r>
              <a:rPr lang="it-IT" sz="2400" dirty="0" smtClean="0">
                <a:solidFill>
                  <a:srgbClr val="0432FF"/>
                </a:solidFill>
              </a:rPr>
              <a:t> of </a:t>
            </a:r>
            <a:r>
              <a:rPr lang="it-IT" sz="2400" dirty="0" err="1" smtClean="0">
                <a:solidFill>
                  <a:srgbClr val="0432FF"/>
                </a:solidFill>
              </a:rPr>
              <a:t>them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moves</a:t>
            </a:r>
            <a:r>
              <a:rPr lang="it-IT" sz="2400" dirty="0" smtClean="0">
                <a:solidFill>
                  <a:srgbClr val="0432FF"/>
                </a:solidFill>
              </a:rPr>
              <a:t> in the </a:t>
            </a:r>
            <a:r>
              <a:rPr lang="it-IT" sz="2400" dirty="0" err="1" smtClean="0">
                <a:solidFill>
                  <a:srgbClr val="0432FF"/>
                </a:solidFill>
              </a:rPr>
              <a:t>average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field</a:t>
            </a:r>
            <a:r>
              <a:rPr lang="it-IT" sz="2400" dirty="0" smtClean="0">
                <a:solidFill>
                  <a:srgbClr val="0432FF"/>
                </a:solidFill>
              </a:rPr>
              <a:t> </a:t>
            </a:r>
            <a:r>
              <a:rPr lang="it-IT" sz="2400" dirty="0" err="1" smtClean="0">
                <a:solidFill>
                  <a:srgbClr val="0432FF"/>
                </a:solidFill>
              </a:rPr>
              <a:t>generated</a:t>
            </a:r>
            <a:r>
              <a:rPr lang="it-IT" sz="2400" dirty="0" smtClean="0">
                <a:solidFill>
                  <a:srgbClr val="0432FF"/>
                </a:solidFill>
              </a:rPr>
              <a:t> by the </a:t>
            </a:r>
            <a:r>
              <a:rPr lang="it-IT" sz="2400" dirty="0" err="1" smtClean="0">
                <a:solidFill>
                  <a:srgbClr val="0432FF"/>
                </a:solidFill>
              </a:rPr>
              <a:t>others</a:t>
            </a:r>
            <a:r>
              <a:rPr lang="it-IT" sz="2400" dirty="0" smtClean="0">
                <a:solidFill>
                  <a:srgbClr val="0432FF"/>
                </a:solidFill>
              </a:rPr>
              <a:t>):</a:t>
            </a:r>
            <a:endParaRPr lang="en-GB" sz="2400" dirty="0">
              <a:solidFill>
                <a:srgbClr val="0432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8</a:t>
            </a:fld>
            <a:endParaRPr lang="uk-U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438" y="1271005"/>
            <a:ext cx="3949700" cy="649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4227318"/>
            <a:ext cx="4244568" cy="6619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" y="5169752"/>
            <a:ext cx="7822838" cy="64360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344349" y="3128873"/>
            <a:ext cx="4327939" cy="817945"/>
            <a:chOff x="1868557" y="3787620"/>
            <a:chExt cx="4327939" cy="81794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82793" y="3906888"/>
              <a:ext cx="3774299" cy="6986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868557" y="3787620"/>
              <a:ext cx="4327939" cy="795862"/>
            </a:xfrm>
            <a:prstGeom prst="rect">
              <a:avLst/>
            </a:prstGeom>
            <a:noFill/>
            <a:ln>
              <a:solidFill>
                <a:srgbClr val="3CAC1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" y="5155102"/>
            <a:ext cx="5484369" cy="54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9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968" y="168891"/>
            <a:ext cx="8524567" cy="77500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Nuclear saturation with constant V: </a:t>
            </a:r>
            <a:r>
              <a:rPr lang="en-US" smtClean="0"/>
              <a:t>no way 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Università degli Studi and INFN, MIlano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6599" y="6227762"/>
            <a:ext cx="3778865" cy="493713"/>
          </a:xfrm>
        </p:spPr>
        <p:txBody>
          <a:bodyPr/>
          <a:lstStyle/>
          <a:p>
            <a:r>
              <a:rPr lang="en-GB" smtClean="0"/>
              <a:t>Rewriting nuclear physics textbooks, Pisa, July 24th-28th, 2017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CED45-76CC-6840-AD97-6F8CF890C35A}" type="slidenum">
              <a:rPr lang="uk-UA" smtClean="0"/>
              <a:t>9</a:t>
            </a:fld>
            <a:endParaRPr lang="uk-UA"/>
          </a:p>
        </p:txBody>
      </p:sp>
      <p:sp>
        <p:nvSpPr>
          <p:cNvPr id="3" name="TextBox 2"/>
          <p:cNvSpPr txBox="1"/>
          <p:nvPr/>
        </p:nvSpPr>
        <p:spPr>
          <a:xfrm>
            <a:off x="553065" y="1129238"/>
            <a:ext cx="77723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Let us assume that we wish to obtain saturation in a naïve mean-field picture with a constant V.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A two-body potential with constant matrix elements (a 𝛿-force which is a constant in </a:t>
            </a:r>
            <a:r>
              <a:rPr lang="en-US" sz="2000" b="1" dirty="0" smtClean="0">
                <a:solidFill>
                  <a:srgbClr val="0432FF"/>
                </a:solidFill>
              </a:rPr>
              <a:t>k</a:t>
            </a:r>
            <a:r>
              <a:rPr lang="en-US" sz="2000" dirty="0" smtClean="0">
                <a:solidFill>
                  <a:srgbClr val="0432FF"/>
                </a:solidFill>
              </a:rPr>
              <a:t>-space) would give at the Fermi energy: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The same potential would give in mean-field (</a:t>
            </a:r>
            <a:r>
              <a:rPr lang="en-US" sz="2000" dirty="0" err="1" smtClean="0">
                <a:solidFill>
                  <a:srgbClr val="0432FF"/>
                </a:solidFill>
              </a:rPr>
              <a:t>Hartree-Fock</a:t>
            </a:r>
            <a:r>
              <a:rPr lang="en-US" sz="2000" dirty="0" smtClean="0">
                <a:solidFill>
                  <a:srgbClr val="0432FF"/>
                </a:solidFill>
              </a:rPr>
              <a:t>):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>
                <a:solidFill>
                  <a:srgbClr val="0432FF"/>
                </a:solidFill>
              </a:rPr>
              <a:t>The two equations are incompatible !</a:t>
            </a:r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77" y="4357789"/>
            <a:ext cx="5446457" cy="89363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45330" y="5798274"/>
            <a:ext cx="41281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03652" y="5530443"/>
            <a:ext cx="3604875" cy="584775"/>
          </a:xfrm>
          <a:prstGeom prst="rect">
            <a:avLst/>
          </a:prstGeom>
          <a:solidFill>
            <a:srgbClr val="A8FFAD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T. 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Nakatsukasa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600" i="1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et al.</a:t>
            </a:r>
            <a:r>
              <a:rPr lang="en-US" sz="16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,</a:t>
            </a:r>
            <a:r>
              <a:rPr lang="en-US" sz="1600" dirty="0" smtClean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 Rev. Mod. Phys. 88, 045004 (2016)</a:t>
            </a:r>
            <a:endParaRPr lang="en-US" sz="1600" dirty="0">
              <a:solidFill>
                <a:srgbClr val="FF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330" y="2926035"/>
            <a:ext cx="4575236" cy="3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3;&#10;\begin{document}&#13;&#10;\noindent~$P_\tau={1+\vec\tau_1\cdot\vec\tau_2\over 2}$&#13;&#10;\\&#13;&#10;\vspace{0.5cm}&#13;&#10;\\&#13;&#10;13 free parameters.&#13;&#10;\end{document}&#13;&#10;"/>
  <p:tag name="EXTERNALNAME" val="txp_fig"/>
  <p:tag name="BLEND" val="Falso"/>
  <p:tag name="TRANSPARENT" val="Falso"/>
  <p:tag name="KEEPFILES" val="Falso"/>
  <p:tag name="DEBUGPAUSE" val="Falso"/>
  <p:tag name="RESOLUTION" val="1200"/>
  <p:tag name="TIMEOUT" val="(none)"/>
  <p:tag name="BOXWIDTH" val="348"/>
  <p:tag name="BOXHEIGHT" val="200"/>
  <p:tag name="BOXFONT" val="10"/>
  <p:tag name="BOXWRAP" val="Falso"/>
  <p:tag name="WORKAROUNDTRANSPARENCYBUG" val="Falso"/>
  <p:tag name="ALLOWFONTSUBSTITUTION" val="Falso"/>
  <p:tag name="BITMAPFORMAT" val="pngmono"/>
  <p:tag name="ORIGWIDTH" val="83"/>
  <p:tag name="PICTUREFILESIZE" val="58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55172</TotalTime>
  <Words>3580</Words>
  <Application>Microsoft Macintosh PowerPoint</Application>
  <PresentationFormat>On-screen Show (4:3)</PresentationFormat>
  <Paragraphs>540</Paragraphs>
  <Slides>48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 Narrow</vt:lpstr>
      <vt:lpstr>Book Antiqua</vt:lpstr>
      <vt:lpstr>Calibri</vt:lpstr>
      <vt:lpstr>Comic Sans MS</vt:lpstr>
      <vt:lpstr>Mangal</vt:lpstr>
      <vt:lpstr>ＭＳ Ｐゴシック</vt:lpstr>
      <vt:lpstr>Times New Roman</vt:lpstr>
      <vt:lpstr>Arial</vt:lpstr>
      <vt:lpstr>Office Theme</vt:lpstr>
      <vt:lpstr>Microsoft Equation 3.0</vt:lpstr>
      <vt:lpstr>Equation</vt:lpstr>
      <vt:lpstr>Documento Imaging</vt:lpstr>
      <vt:lpstr> Heavy nuclei (variations on the theme                                                   of Density Functional Theory) </vt:lpstr>
      <vt:lpstr>Many nucleons, many problems …</vt:lpstr>
      <vt:lpstr>Independent particle model (cf. previous talks)  </vt:lpstr>
      <vt:lpstr>Nuclear transparency                                and independent particle motion</vt:lpstr>
      <vt:lpstr>Nuclear saturation (I)</vt:lpstr>
      <vt:lpstr>Nuclear saturation (II)</vt:lpstr>
      <vt:lpstr>Saturation as a minimum in E/A</vt:lpstr>
      <vt:lpstr>Mean-field: Hartree-Fock</vt:lpstr>
      <vt:lpstr>Nuclear saturation with constant V: no way !</vt:lpstr>
      <vt:lpstr>Finite-range is not enough</vt:lpstr>
      <vt:lpstr>Reminder on effective mass</vt:lpstr>
      <vt:lpstr>Effective mass vs. levels in finite nuclei</vt:lpstr>
      <vt:lpstr>PowerPoint Presentation</vt:lpstr>
      <vt:lpstr>Nuclear Density Functional Theory (DFT)</vt:lpstr>
      <vt:lpstr>The Hohenberg-Kohn theorem</vt:lpstr>
      <vt:lpstr>Advantages of DFT (I)</vt:lpstr>
      <vt:lpstr>Advantages of DFT (II)</vt:lpstr>
      <vt:lpstr>The good, the bad and the ugly !</vt:lpstr>
      <vt:lpstr>A note on exchange operators</vt:lpstr>
      <vt:lpstr>The Gogny force</vt:lpstr>
      <vt:lpstr>The Skyrme force</vt:lpstr>
      <vt:lpstr>A note on the functional derivative</vt:lpstr>
      <vt:lpstr>PowerPoint Presentation</vt:lpstr>
      <vt:lpstr>The simplest model for saturation</vt:lpstr>
      <vt:lpstr>Realistic functionals</vt:lpstr>
      <vt:lpstr>Summary of modern functionals               and applications</vt:lpstr>
      <vt:lpstr>Masses/binding energies of nuclei</vt:lpstr>
      <vt:lpstr>PowerPoint Presentation</vt:lpstr>
      <vt:lpstr>Single-particle states towards the drip lines</vt:lpstr>
      <vt:lpstr>Deformation</vt:lpstr>
      <vt:lpstr>Symmetry breaking and restoration </vt:lpstr>
      <vt:lpstr>Evidences of pairing in nuclei (I)</vt:lpstr>
      <vt:lpstr>Evidences of pairing in nuclei (II)</vt:lpstr>
      <vt:lpstr>Electron-phonon interaction and superconductivity</vt:lpstr>
      <vt:lpstr>Theories for pairing: BCS or HFB</vt:lpstr>
      <vt:lpstr>Excited states: vibrations</vt:lpstr>
      <vt:lpstr>Time-dependent DFT</vt:lpstr>
      <vt:lpstr>Dipole oscillation</vt:lpstr>
      <vt:lpstr>Nuclear excitations</vt:lpstr>
      <vt:lpstr>Example: Giant Monopole Resonance</vt:lpstr>
      <vt:lpstr>Charge-exchange transitions</vt:lpstr>
      <vt:lpstr>Gamow-Teller resonance</vt:lpstr>
      <vt:lpstr>Low-lying dipole strength vs. threshold effect</vt:lpstr>
      <vt:lpstr>PowerPoint Presentation</vt:lpstr>
      <vt:lpstr>What would we like to explain theoretically ?</vt:lpstr>
      <vt:lpstr>Independent particle model (I)</vt:lpstr>
      <vt:lpstr>Analogies with electronic DFT</vt:lpstr>
      <vt:lpstr>Charge radii</vt:lpstr>
    </vt:vector>
  </TitlesOfParts>
  <Company>Università degli Studi di Milano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Colò</dc:creator>
  <cp:lastModifiedBy>Microsoft Office User</cp:lastModifiedBy>
  <cp:revision>506</cp:revision>
  <dcterms:created xsi:type="dcterms:W3CDTF">2016-03-05T12:33:35Z</dcterms:created>
  <dcterms:modified xsi:type="dcterms:W3CDTF">2017-07-25T09:13:17Z</dcterms:modified>
</cp:coreProperties>
</file>