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Default Extension="bin" ContentType="application/vnd.openxmlformats-officedocument.presentationml.printerSettings"/>
  <Override PartName="/ppt/embeddings/Microsoft_Equation5.bin" ContentType="application/vnd.openxmlformats-officedocument.oleObject"/>
  <Default Extension="wmf" ContentType="image/x-wmf"/>
  <Override PartName="/ppt/embeddings/Microsoft_Equation25.bin" ContentType="application/vnd.openxmlformats-officedocument.oleObject"/>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embeddings/Microsoft_Equation9.bin" ContentType="application/vnd.openxmlformats-officedocument.oleObject"/>
  <Override PartName="/ppt/slides/slide23.xml" ContentType="application/vnd.openxmlformats-officedocument.presentationml.slide+xml"/>
  <Override PartName="/ppt/slides/slide42.xml" ContentType="application/vnd.openxmlformats-officedocument.presentationml.slide+xml"/>
  <Override PartName="/ppt/embeddings/Microsoft_Equation27.bin" ContentType="application/vnd.openxmlformats-officedocument.oleObject"/>
  <Override PartName="/ppt/theme/theme1.xml" ContentType="application/vnd.openxmlformats-officedocument.theme+xml"/>
  <Override PartName="/ppt/embeddings/Microsoft_Equation13.bin" ContentType="application/vnd.openxmlformats-officedocument.oleObject"/>
  <Override PartName="/ppt/embeddings/Microsoft_Equation32.bin" ContentType="application/vnd.openxmlformats-officedocument.oleObject"/>
  <Override PartName="/ppt/slideLayouts/slideLayout10.xml" ContentType="application/vnd.openxmlformats-officedocument.presentationml.slideLayout+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Default Extension="tiff" ContentType="image/tiff"/>
  <Override PartName="/ppt/slides/slide46.xml" ContentType="application/vnd.openxmlformats-officedocument.presentationml.slide+xml"/>
  <Override PartName="/ppt/embeddings/Microsoft_Equation2.bin" ContentType="application/vnd.openxmlformats-officedocument.oleObject"/>
  <Override PartName="/ppt/embeddings/Microsoft_Equation17.bin" ContentType="application/vnd.openxmlformats-officedocument.oleObject"/>
  <Override PartName="/ppt/embeddings/Microsoft_Equation36.bin" ContentType="application/vnd.openxmlformats-officedocument.oleObject"/>
  <Override PartName="/ppt/embeddings/Microsoft_Equation22.bin" ContentType="application/vnd.openxmlformats-officedocument.oleObject"/>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embeddings/Microsoft_Equation6.bin" ContentType="application/vnd.openxmlformats-officedocument.oleObject"/>
  <Override PartName="/ppt/slides/slide20.xml" ContentType="application/vnd.openxmlformats-officedocument.presentationml.slide+xml"/>
  <Override PartName="/ppt/presProps.xml" ContentType="application/vnd.openxmlformats-officedocument.presentationml.presProps+xml"/>
  <Override PartName="/ppt/embeddings/Microsoft_Equation10.bin" ContentType="application/vnd.openxmlformats-officedocument.oleObject"/>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embeddings/Microsoft_Equation28.bin" ContentType="application/vnd.openxmlformats-officedocument.oleObject"/>
  <Override PartName="/ppt/theme/theme2.xml" ContentType="application/vnd.openxmlformats-officedocument.theme+xml"/>
  <Override PartName="/ppt/embeddings/Microsoft_Equation14.bin" ContentType="application/vnd.openxmlformats-officedocument.oleObject"/>
  <Override PartName="/ppt/embeddings/Microsoft_Equation33.bin" ContentType="application/vnd.openxmlformats-officedocument.oleObject"/>
  <Override PartName="/ppt/slideLayouts/slideLayout11.xml" ContentType="application/vnd.openxmlformats-officedocument.presentationml.slideLayout+xml"/>
  <Override PartName="/docProps/core.xml" ContentType="application/vnd.openxmlformats-package.core-properties+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embeddings/Microsoft_Equation3.bin" ContentType="application/vnd.openxmlformats-officedocument.oleObject"/>
  <Override PartName="/ppt/embeddings/Microsoft_Equation18.bin" ContentType="application/vnd.openxmlformats-officedocument.oleObject"/>
  <Override PartName="/ppt/embeddings/Microsoft_Equation37.bin" ContentType="application/vnd.openxmlformats-officedocument.oleObject"/>
  <Override PartName="/ppt/embeddings/Microsoft_Equation23.bin" ContentType="application/vnd.openxmlformats-officedocument.oleObject"/>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embeddings/Microsoft_Equation7.bin" ContentType="application/vnd.openxmlformats-officedocument.oleObject"/>
  <Override PartName="/ppt/slides/slide21.xml" ContentType="application/vnd.openxmlformats-officedocument.presentationml.slide+xml"/>
  <Override PartName="/ppt/slides/slide40.xml" ContentType="application/vnd.openxmlformats-officedocument.presentationml.slide+xml"/>
  <Override PartName="/ppt/embeddings/Microsoft_Equation11.bin" ContentType="application/vnd.openxmlformats-officedocument.oleObject"/>
  <Override PartName="/ppt/embeddings/Microsoft_Equation30.bin" ContentType="application/vnd.openxmlformats-officedocument.oleObject"/>
  <Override PartName="/ppt/notesSlides/notesSlide4.xml" ContentType="application/vnd.openxmlformats-officedocument.presentationml.notesSlide+xml"/>
  <Override PartName="/ppt/slides/slide39.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embeddings/Microsoft_Equation29.bin" ContentType="application/vnd.openxmlformats-officedocument.oleObject"/>
  <Default Extension="mp4" ContentType="video/mp4"/>
  <Override PartName="/ppt/embeddings/Microsoft_Equation15.bin" ContentType="application/vnd.openxmlformats-officedocument.oleObject"/>
  <Override PartName="/ppt/embeddings/Microsoft_Equation34.bin" ContentType="application/vnd.openxmlformats-officedocument.oleObject"/>
  <Override PartName="/ppt/embeddings/Microsoft_Equation20.bin" ContentType="application/vnd.openxmlformats-officedocument.oleObject"/>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Layouts/slideLayout7.xml" ContentType="application/vnd.openxmlformats-officedocument.presentationml.slideLayout+xml"/>
  <Override PartName="/ppt/slides/slide32.xml" ContentType="application/vnd.openxmlformats-officedocument.presentationml.slide+xml"/>
  <Override PartName="/ppt/slides/slide29.xml" ContentType="application/vnd.openxmlformats-officedocument.presentationml.slide+xml"/>
  <Override PartName="/ppt/embeddings/Microsoft_Equation4.bin" ContentType="application/vnd.openxmlformats-officedocument.oleObject"/>
  <Override PartName="/docProps/app.xml" ContentType="application/vnd.openxmlformats-officedocument.extended-properties+xml"/>
  <Override PartName="/ppt/viewProps.xml" ContentType="application/vnd.openxmlformats-officedocument.presentationml.viewProps+xml"/>
  <Override PartName="/ppt/embeddings/Microsoft_Equation19.bin" ContentType="application/vnd.openxmlformats-officedocument.oleObject"/>
  <Override PartName="/ppt/embeddings/Microsoft_Equation38.bin" ContentType="application/vnd.openxmlformats-officedocument.oleObject"/>
  <Override PartName="/ppt/notesMasters/notesMaster1.xml" ContentType="application/vnd.openxmlformats-officedocument.presentationml.notesMaster+xml"/>
  <Override PartName="/ppt/embeddings/Microsoft_Equation24.bin" ContentType="application/vnd.openxmlformats-officedocument.oleObject"/>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embeddings/Microsoft_Equation8.bin" ContentType="application/vnd.openxmlformats-officedocument.oleObject"/>
  <Override PartName="/ppt/slides/slide22.xml" ContentType="application/vnd.openxmlformats-officedocument.presentationml.slide+xml"/>
  <Override PartName="/ppt/slides/slide41.xml" ContentType="application/vnd.openxmlformats-officedocument.presentationml.slide+xml"/>
  <Override PartName="/ppt/embeddings/Microsoft_Equation26.bin" ContentType="application/vnd.openxmlformats-officedocument.oleObject"/>
  <Override PartName="/ppt/embeddings/Microsoft_Equation12.bin" ContentType="application/vnd.openxmlformats-officedocument.oleObject"/>
  <Override PartName="/ppt/embeddings/Microsoft_Equation31.bin" ContentType="application/vnd.openxmlformats-officedocument.oleObject"/>
  <Default Extension="pict" ContentType="image/pict"/>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embeddings/Microsoft_Equation1.bin" ContentType="application/vnd.openxmlformats-officedocument.oleObject"/>
  <Override PartName="/ppt/embeddings/oleObject1.bin" ContentType="application/vnd.openxmlformats-officedocument.oleObject"/>
  <Override PartName="/ppt/embeddings/Microsoft_Equation16.bin" ContentType="application/vnd.openxmlformats-officedocument.oleObject"/>
  <Override PartName="/ppt/embeddings/Microsoft_Equation35.bin" ContentType="application/vnd.openxmlformats-officedocument.oleObject"/>
  <Default Extension="png" ContentType="image/png"/>
  <Override PartName="/ppt/embeddings/Microsoft_Equation21.bin" ContentType="application/vnd.openxmlformats-officedocument.oleObject"/>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49"/>
  </p:notesMasterIdLst>
  <p:sldIdLst>
    <p:sldId id="256" r:id="rId2"/>
    <p:sldId id="276" r:id="rId3"/>
    <p:sldId id="289" r:id="rId4"/>
    <p:sldId id="295" r:id="rId5"/>
    <p:sldId id="287" r:id="rId6"/>
    <p:sldId id="318" r:id="rId7"/>
    <p:sldId id="296" r:id="rId8"/>
    <p:sldId id="322" r:id="rId9"/>
    <p:sldId id="277" r:id="rId10"/>
    <p:sldId id="278" r:id="rId11"/>
    <p:sldId id="261" r:id="rId12"/>
    <p:sldId id="262" r:id="rId13"/>
    <p:sldId id="317" r:id="rId14"/>
    <p:sldId id="260" r:id="rId15"/>
    <p:sldId id="258" r:id="rId16"/>
    <p:sldId id="279" r:id="rId17"/>
    <p:sldId id="290" r:id="rId18"/>
    <p:sldId id="263" r:id="rId19"/>
    <p:sldId id="264" r:id="rId20"/>
    <p:sldId id="265" r:id="rId21"/>
    <p:sldId id="267" r:id="rId22"/>
    <p:sldId id="321" r:id="rId23"/>
    <p:sldId id="257" r:id="rId24"/>
    <p:sldId id="308" r:id="rId25"/>
    <p:sldId id="307" r:id="rId26"/>
    <p:sldId id="281" r:id="rId27"/>
    <p:sldId id="282" r:id="rId28"/>
    <p:sldId id="299" r:id="rId29"/>
    <p:sldId id="302" r:id="rId30"/>
    <p:sldId id="305" r:id="rId31"/>
    <p:sldId id="309" r:id="rId32"/>
    <p:sldId id="320" r:id="rId33"/>
    <p:sldId id="297" r:id="rId34"/>
    <p:sldId id="312" r:id="rId35"/>
    <p:sldId id="310" r:id="rId36"/>
    <p:sldId id="298" r:id="rId37"/>
    <p:sldId id="311" r:id="rId38"/>
    <p:sldId id="292" r:id="rId39"/>
    <p:sldId id="268" r:id="rId40"/>
    <p:sldId id="288" r:id="rId41"/>
    <p:sldId id="313" r:id="rId42"/>
    <p:sldId id="314" r:id="rId43"/>
    <p:sldId id="315" r:id="rId44"/>
    <p:sldId id="301" r:id="rId45"/>
    <p:sldId id="280" r:id="rId46"/>
    <p:sldId id="319" r:id="rId47"/>
    <p:sldId id="269" r:id="rId4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BEBE00"/>
    <a:srgbClr val="00FF00"/>
    <a:srgbClr val="FF2427"/>
    <a:srgbClr val="8668AD"/>
    <a:srgbClr val="FFFEB8"/>
    <a:srgbClr val="009D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00" d="100"/>
          <a:sy n="100" d="100"/>
        </p:scale>
        <p:origin x="-768" y="106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ict"/><Relationship Id="rId2" Type="http://schemas.openxmlformats.org/officeDocument/2006/relationships/image" Target="../media/image7.wmf"/><Relationship Id="rId3"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7.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7.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7.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3.pict"/></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7.pict"/></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9.pict"/></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2.pict"/><Relationship Id="rId2" Type="http://schemas.openxmlformats.org/officeDocument/2006/relationships/image" Target="../media/image73.pict"/></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8.pict"/></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4.jpeg"/><Relationship Id="rId2" Type="http://schemas.openxmlformats.org/officeDocument/2006/relationships/image" Target="../media/image8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 Id="rId2" Type="http://schemas.openxmlformats.org/officeDocument/2006/relationships/image" Target="../media/image15.wmf"/><Relationship Id="rId3" Type="http://schemas.openxmlformats.org/officeDocument/2006/relationships/image" Target="../media/image16.pict"/></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4.wmf"/><Relationship Id="rId4" Type="http://schemas.openxmlformats.org/officeDocument/2006/relationships/image" Target="../media/image105.wmf"/><Relationship Id="rId5" Type="http://schemas.openxmlformats.org/officeDocument/2006/relationships/image" Target="../media/image106.wmf"/><Relationship Id="rId6" Type="http://schemas.openxmlformats.org/officeDocument/2006/relationships/image" Target="../media/image107.wmf"/><Relationship Id="rId7" Type="http://schemas.openxmlformats.org/officeDocument/2006/relationships/image" Target="../media/image108.wmf"/><Relationship Id="rId8" Type="http://schemas.openxmlformats.org/officeDocument/2006/relationships/image" Target="../media/image109.wmf"/><Relationship Id="rId1" Type="http://schemas.openxmlformats.org/officeDocument/2006/relationships/image" Target="../media/image102.wmf"/><Relationship Id="rId2" Type="http://schemas.openxmlformats.org/officeDocument/2006/relationships/image" Target="../media/image10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wmf"/><Relationship Id="rId2" Type="http://schemas.openxmlformats.org/officeDocument/2006/relationships/image" Target="../media/image42.wmf"/><Relationship Id="rId3" Type="http://schemas.openxmlformats.org/officeDocument/2006/relationships/image" Target="../media/image43.pict"/></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6.wmf"/><Relationship Id="rId4" Type="http://schemas.openxmlformats.org/officeDocument/2006/relationships/image" Target="../media/image47.wmf"/><Relationship Id="rId1" Type="http://schemas.openxmlformats.org/officeDocument/2006/relationships/image" Target="../media/image44.pict"/><Relationship Id="rId2" Type="http://schemas.openxmlformats.org/officeDocument/2006/relationships/image" Target="../media/image45.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pict"/><Relationship Id="rId2" Type="http://schemas.openxmlformats.org/officeDocument/2006/relationships/image" Target="../media/image51.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35B944-A91A-904F-B66D-0390F28C7CEE}" type="datetimeFigureOut">
              <a:rPr lang="en-US" smtClean="0"/>
              <a:pPr/>
              <a:t>7/24/17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C4AD16-031B-684A-A245-E7F5991FAFC2}"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smtClean="0"/>
              <a:t>Sl</a:t>
            </a:r>
            <a:r>
              <a:rPr lang="en-GB" dirty="0" smtClean="0"/>
              <a:t> partial</a:t>
            </a:r>
            <a:r>
              <a:rPr lang="en-GB" baseline="0" dirty="0" smtClean="0"/>
              <a:t> wave scattering amplitudes or scattering matrix</a:t>
            </a:r>
            <a:endParaRPr lang="en-GB" dirty="0"/>
          </a:p>
        </p:txBody>
      </p:sp>
      <p:sp>
        <p:nvSpPr>
          <p:cNvPr id="4" name="Slide Number Placeholder 3"/>
          <p:cNvSpPr>
            <a:spLocks noGrp="1"/>
          </p:cNvSpPr>
          <p:nvPr>
            <p:ph type="sldNum" sz="quarter" idx="10"/>
          </p:nvPr>
        </p:nvSpPr>
        <p:spPr/>
        <p:txBody>
          <a:bodyPr/>
          <a:lstStyle/>
          <a:p>
            <a:fld id="{B3C4AD16-031B-684A-A245-E7F5991FAFC2}" type="slidenum">
              <a:rPr lang="en-GB" smtClean="0"/>
              <a:pPr/>
              <a:t>18</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as </a:t>
            </a:r>
            <a:r>
              <a:rPr lang="en-GB" dirty="0" err="1" smtClean="0">
                <a:latin typeface="Symbol" charset="2"/>
                <a:cs typeface="Symbol" charset="2"/>
              </a:rPr>
              <a:t>n</a:t>
            </a:r>
            <a:r>
              <a:rPr lang="en-GB" baseline="-25000" dirty="0" err="1" smtClean="0"/>
              <a:t>NN</a:t>
            </a:r>
            <a:r>
              <a:rPr lang="en-GB" dirty="0" err="1" smtClean="0"/>
              <a:t>(s</a:t>
            </a:r>
            <a:r>
              <a:rPr lang="en-GB" dirty="0" smtClean="0"/>
              <a:t>) </a:t>
            </a:r>
            <a:r>
              <a:rPr lang="en-US" dirty="0" smtClean="0"/>
              <a:t> is used the the nucleon-nucleon interaction the folding models </a:t>
            </a:r>
            <a:r>
              <a:rPr lang="en-US" dirty="0" err="1" smtClean="0"/>
              <a:t>overpredict</a:t>
            </a:r>
            <a:r>
              <a:rPr lang="en-US" dirty="0" smtClean="0"/>
              <a:t> the data (NN interaction strongly repulsive at short distance).</a:t>
            </a:r>
          </a:p>
          <a:p>
            <a:endParaRPr lang="en-US" dirty="0" smtClean="0"/>
          </a:p>
          <a:p>
            <a:r>
              <a:rPr lang="en-GB" dirty="0" err="1" smtClean="0">
                <a:latin typeface="Symbol" charset="2"/>
                <a:cs typeface="Symbol" charset="2"/>
              </a:rPr>
              <a:t>n</a:t>
            </a:r>
            <a:r>
              <a:rPr lang="en-GB" baseline="-25000" dirty="0" err="1" smtClean="0"/>
              <a:t>NN</a:t>
            </a:r>
            <a:r>
              <a:rPr lang="en-GB" dirty="0" err="1" smtClean="0"/>
              <a:t>(s</a:t>
            </a:r>
            <a:r>
              <a:rPr lang="en-GB" dirty="0" smtClean="0"/>
              <a:t>) is transformed into an </a:t>
            </a:r>
            <a:r>
              <a:rPr lang="en-US" dirty="0" smtClean="0"/>
              <a:t>effective interaction (G-matrix) which is based upon a realistic nucleon-nucleon force.</a:t>
            </a:r>
            <a:endParaRPr lang="en-GB" dirty="0" smtClean="0"/>
          </a:p>
          <a:p>
            <a:endParaRPr lang="en-GB" dirty="0"/>
          </a:p>
        </p:txBody>
      </p:sp>
      <p:sp>
        <p:nvSpPr>
          <p:cNvPr id="4" name="Slide Number Placeholder 3"/>
          <p:cNvSpPr>
            <a:spLocks noGrp="1"/>
          </p:cNvSpPr>
          <p:nvPr>
            <p:ph type="sldNum" sz="quarter" idx="10"/>
          </p:nvPr>
        </p:nvSpPr>
        <p:spPr/>
        <p:txBody>
          <a:bodyPr/>
          <a:lstStyle/>
          <a:p>
            <a:fld id="{B3C4AD16-031B-684A-A245-E7F5991FAFC2}"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range of the effective nucleon-nucleon interaction is negligible in comparison with the diffuseness of the nuclear densities: zero-range approach, </a:t>
            </a:r>
            <a:endParaRPr lang="en-GB" dirty="0"/>
          </a:p>
        </p:txBody>
      </p:sp>
      <p:sp>
        <p:nvSpPr>
          <p:cNvPr id="4" name="Slide Number Placeholder 3"/>
          <p:cNvSpPr>
            <a:spLocks noGrp="1"/>
          </p:cNvSpPr>
          <p:nvPr>
            <p:ph type="sldNum" sz="quarter" idx="10"/>
          </p:nvPr>
        </p:nvSpPr>
        <p:spPr/>
        <p:txBody>
          <a:bodyPr/>
          <a:lstStyle/>
          <a:p>
            <a:fld id="{B3C4AD16-031B-684A-A245-E7F5991FAFC2}" type="slidenum">
              <a:rPr lang="en-GB" smtClean="0"/>
              <a:pPr/>
              <a:t>30</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Large imaginary a</a:t>
            </a:r>
            <a:r>
              <a:rPr lang="en-GB" baseline="0" dirty="0" smtClean="0"/>
              <a:t> is required &gt;0.6 fm</a:t>
            </a:r>
            <a:endParaRPr lang="en-GB" dirty="0"/>
          </a:p>
        </p:txBody>
      </p:sp>
      <p:sp>
        <p:nvSpPr>
          <p:cNvPr id="4" name="Slide Number Placeholder 3"/>
          <p:cNvSpPr>
            <a:spLocks noGrp="1"/>
          </p:cNvSpPr>
          <p:nvPr>
            <p:ph type="sldNum" sz="quarter" idx="10"/>
          </p:nvPr>
        </p:nvSpPr>
        <p:spPr/>
        <p:txBody>
          <a:bodyPr/>
          <a:lstStyle/>
          <a:p>
            <a:fld id="{B3C4AD16-031B-684A-A245-E7F5991FAFC2}" type="slidenum">
              <a:rPr lang="en-GB" smtClean="0"/>
              <a:pPr/>
              <a:t>32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56389AF2-67C2-45CF-9ADC-A745115B469C}" type="datetimeFigureOut">
              <a:rPr lang="it-IT" smtClean="0"/>
              <a:pPr/>
              <a:t>7/24/17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B8CE01B-851D-40C3-98A2-061B77A75BDC}"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56389AF2-67C2-45CF-9ADC-A745115B469C}" type="datetimeFigureOut">
              <a:rPr lang="it-IT" smtClean="0"/>
              <a:pPr/>
              <a:t>7/24/17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B8CE01B-851D-40C3-98A2-061B77A75BDC}"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56389AF2-67C2-45CF-9ADC-A745115B469C}" type="datetimeFigureOut">
              <a:rPr lang="it-IT" smtClean="0"/>
              <a:pPr/>
              <a:t>7/24/17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B8CE01B-851D-40C3-98A2-061B77A75BDC}"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56389AF2-67C2-45CF-9ADC-A745115B469C}" type="datetimeFigureOut">
              <a:rPr lang="it-IT" smtClean="0"/>
              <a:pPr/>
              <a:t>7/24/17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B8CE01B-851D-40C3-98A2-061B77A75BDC}"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389AF2-67C2-45CF-9ADC-A745115B469C}" type="datetimeFigureOut">
              <a:rPr lang="it-IT" smtClean="0"/>
              <a:pPr/>
              <a:t>7/24/17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B8CE01B-851D-40C3-98A2-061B77A75BDC}"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56389AF2-67C2-45CF-9ADC-A745115B469C}" type="datetimeFigureOut">
              <a:rPr lang="it-IT" smtClean="0"/>
              <a:pPr/>
              <a:t>7/24/17</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B8CE01B-851D-40C3-98A2-061B77A75BDC}"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56389AF2-67C2-45CF-9ADC-A745115B469C}" type="datetimeFigureOut">
              <a:rPr lang="it-IT" smtClean="0"/>
              <a:pPr/>
              <a:t>7/24/17</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2B8CE01B-851D-40C3-98A2-061B77A75BDC}"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56389AF2-67C2-45CF-9ADC-A745115B469C}" type="datetimeFigureOut">
              <a:rPr lang="it-IT" smtClean="0"/>
              <a:pPr/>
              <a:t>7/24/17</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2B8CE01B-851D-40C3-98A2-061B77A75BDC}"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389AF2-67C2-45CF-9ADC-A745115B469C}" type="datetimeFigureOut">
              <a:rPr lang="it-IT" smtClean="0"/>
              <a:pPr/>
              <a:t>7/24/17</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2B8CE01B-851D-40C3-98A2-061B77A75BDC}"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389AF2-67C2-45CF-9ADC-A745115B469C}" type="datetimeFigureOut">
              <a:rPr lang="it-IT" smtClean="0"/>
              <a:pPr/>
              <a:t>7/24/17</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B8CE01B-851D-40C3-98A2-061B77A75BDC}"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389AF2-67C2-45CF-9ADC-A745115B469C}" type="datetimeFigureOut">
              <a:rPr lang="it-IT" smtClean="0"/>
              <a:pPr/>
              <a:t>7/24/17</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B8CE01B-851D-40C3-98A2-061B77A75BDC}"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389AF2-67C2-45CF-9ADC-A745115B469C}" type="datetimeFigureOut">
              <a:rPr lang="it-IT" smtClean="0"/>
              <a:pPr/>
              <a:t>7/24/17</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CE01B-851D-40C3-98A2-061B77A75BDC}"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oleObject" Target="../embeddings/Microsoft_Equation9.bin"/><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Equation10.bin"/><Relationship Id="rId4" Type="http://schemas.openxmlformats.org/officeDocument/2006/relationships/image" Target="../media/image23.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tiff"/><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tiff"/><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vmlDrawing" Target="../drawings/vmlDrawing6.vml"/><Relationship Id="rId2" Type="http://schemas.openxmlformats.org/officeDocument/2006/relationships/slideLayout" Target="../slideLayouts/slideLayout7.xml"/><Relationship Id="rId3" Type="http://schemas.openxmlformats.org/officeDocument/2006/relationships/oleObject" Target="../embeddings/Microsoft_Equation1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Microsoft_Equation12.bin"/><Relationship Id="rId5" Type="http://schemas.openxmlformats.org/officeDocument/2006/relationships/oleObject" Target="../embeddings/Microsoft_Equation13.bin"/><Relationship Id="rId6" Type="http://schemas.openxmlformats.org/officeDocument/2006/relationships/oleObject" Target="../embeddings/Microsoft_Equation14.bin"/><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Microsoft_Equation15.bin"/><Relationship Id="rId4" Type="http://schemas.openxmlformats.org/officeDocument/2006/relationships/oleObject" Target="../embeddings/Microsoft_Equation16.bin"/><Relationship Id="rId5" Type="http://schemas.openxmlformats.org/officeDocument/2006/relationships/oleObject" Target="../embeddings/Microsoft_Equation17.bin"/><Relationship Id="rId6" Type="http://schemas.openxmlformats.org/officeDocument/2006/relationships/oleObject" Target="../embeddings/Microsoft_Equation18.bin"/><Relationship Id="rId7" Type="http://schemas.openxmlformats.org/officeDocument/2006/relationships/image" Target="../media/image48.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Microsoft_Equation19.bin"/><Relationship Id="rId4" Type="http://schemas.openxmlformats.org/officeDocument/2006/relationships/oleObject" Target="../embeddings/Microsoft_Equation20.bin"/><Relationship Id="rId5" Type="http://schemas.openxmlformats.org/officeDocument/2006/relationships/image" Target="../media/image52.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oleObject" Target="../embeddings/Microsoft_Equation21.bin"/><Relationship Id="rId5" Type="http://schemas.openxmlformats.org/officeDocument/2006/relationships/image" Target="../media/image55.tiff"/><Relationship Id="rId6" Type="http://schemas.openxmlformats.org/officeDocument/2006/relationships/image" Target="../media/image56.tiff"/><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vmlDrawing" Target="../drawings/vmlDrawing11.vml"/><Relationship Id="rId2" Type="http://schemas.openxmlformats.org/officeDocument/2006/relationships/slideLayout" Target="../slideLayouts/slideLayout7.xml"/><Relationship Id="rId3" Type="http://schemas.openxmlformats.org/officeDocument/2006/relationships/oleObject" Target="../embeddings/Microsoft_Equation22.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Microsoft_Equation23.bin"/><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Equation24.bin"/><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oleObject" Target="../embeddings/Microsoft_Equation25.bin"/><Relationship Id="rId6" Type="http://schemas.openxmlformats.org/officeDocument/2006/relationships/image" Target="../media/image66.jpeg"/><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Microsoft_Equation26.bin"/><Relationship Id="rId4" Type="http://schemas.openxmlformats.org/officeDocument/2006/relationships/image" Target="../media/image68.png"/><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70.png"/><Relationship Id="rId5" Type="http://schemas.openxmlformats.org/officeDocument/2006/relationships/oleObject" Target="../embeddings/Microsoft_Equation27.bin"/><Relationship Id="rId6" Type="http://schemas.openxmlformats.org/officeDocument/2006/relationships/image" Target="../media/image71.png"/><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Equation28.bin"/><Relationship Id="rId5" Type="http://schemas.openxmlformats.org/officeDocument/2006/relationships/oleObject" Target="../embeddings/Microsoft_Equation29.bin"/><Relationship Id="rId6" Type="http://schemas.openxmlformats.org/officeDocument/2006/relationships/image" Target="../media/image74.png"/><Relationship Id="rId1" Type="http://schemas.openxmlformats.org/officeDocument/2006/relationships/vmlDrawing" Target="../drawings/vmlDrawing17.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 Id="rId3"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oleObject" Target="../embeddings/Microsoft_Equation30.bin"/><Relationship Id="rId1" Type="http://schemas.openxmlformats.org/officeDocument/2006/relationships/vmlDrawing" Target="../drawings/vmlDrawing18.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3.png"/><Relationship Id="rId5"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1" Type="http://schemas.openxmlformats.org/officeDocument/2006/relationships/vmlDrawing" Target="../drawings/vmlDrawing19.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 Id="rId3" Type="http://schemas.openxmlformats.org/officeDocument/2006/relationships/image" Target="../media/image8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 Id="rId3"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microsoft.com/office/2007/relationships/media" Target="../media/media3.mp4"/><Relationship Id="rId4" Type="http://schemas.openxmlformats.org/officeDocument/2006/relationships/image" Target="../media/image5.png"/><Relationship Id="rId1" Type="http://schemas.openxmlformats.org/officeDocument/2006/relationships/video" Target="../media/media3.mp4"/><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png"/><Relationship Id="rId3" Type="http://schemas.openxmlformats.org/officeDocument/2006/relationships/image" Target="../media/image9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Microsoft_Equation31.bin"/><Relationship Id="rId4" Type="http://schemas.openxmlformats.org/officeDocument/2006/relationships/oleObject" Target="../embeddings/Microsoft_Equation32.bin"/><Relationship Id="rId5" Type="http://schemas.openxmlformats.org/officeDocument/2006/relationships/oleObject" Target="../embeddings/Microsoft_Equation33.bin"/><Relationship Id="rId6" Type="http://schemas.openxmlformats.org/officeDocument/2006/relationships/oleObject" Target="../embeddings/Microsoft_Equation34.bin"/><Relationship Id="rId7" Type="http://schemas.openxmlformats.org/officeDocument/2006/relationships/oleObject" Target="../embeddings/Microsoft_Equation35.bin"/><Relationship Id="rId8" Type="http://schemas.openxmlformats.org/officeDocument/2006/relationships/oleObject" Target="../embeddings/Microsoft_Equation36.bin"/><Relationship Id="rId9" Type="http://schemas.openxmlformats.org/officeDocument/2006/relationships/oleObject" Target="../embeddings/Microsoft_Equation37.bin"/><Relationship Id="rId10" Type="http://schemas.openxmlformats.org/officeDocument/2006/relationships/oleObject" Target="../embeddings/Microsoft_Equation38.bin"/><Relationship Id="rId1" Type="http://schemas.openxmlformats.org/officeDocument/2006/relationships/vmlDrawing" Target="../drawings/vmlDrawing20.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oleObject" Target="../embeddings/Microsoft_Equation2.bin"/><Relationship Id="rId5" Type="http://schemas.openxmlformats.org/officeDocument/2006/relationships/oleObject" Target="../embeddings/Microsoft_Equation3.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oleObject" Target="../embeddings/Microsoft_Equation4.bin"/><Relationship Id="rId5" Type="http://schemas.openxmlformats.org/officeDocument/2006/relationships/image" Target="../media/image18.png"/><Relationship Id="rId6" Type="http://schemas.openxmlformats.org/officeDocument/2006/relationships/image" Target="../media/image11.png"/><Relationship Id="rId7" Type="http://schemas.openxmlformats.org/officeDocument/2006/relationships/image" Target="../media/image19.png"/><Relationship Id="rId8" Type="http://schemas.openxmlformats.org/officeDocument/2006/relationships/oleObject" Target="../embeddings/Microsoft_Equation5.bin"/><Relationship Id="rId9" Type="http://schemas.openxmlformats.org/officeDocument/2006/relationships/oleObject" Target="../embeddings/Microsoft_Equation6.bin"/><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oleObject" Target="../embeddings/Microsoft_Equation7.bin"/><Relationship Id="rId5" Type="http://schemas.openxmlformats.org/officeDocument/2006/relationships/image" Target="../media/image23.png"/><Relationship Id="rId6" Type="http://schemas.openxmlformats.org/officeDocument/2006/relationships/oleObject" Target="../embeddings/Microsoft_Equation8.bin"/><Relationship Id="rId7" Type="http://schemas.openxmlformats.org/officeDocument/2006/relationships/image" Target="../media/image24.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22010" y="2785408"/>
            <a:ext cx="7760658" cy="2369880"/>
          </a:xfrm>
          <a:prstGeom prst="rect">
            <a:avLst/>
          </a:prstGeom>
          <a:noFill/>
        </p:spPr>
        <p:txBody>
          <a:bodyPr wrap="none" rtlCol="0">
            <a:spAutoFit/>
          </a:bodyPr>
          <a:lstStyle/>
          <a:p>
            <a:pPr algn="ctr"/>
            <a:r>
              <a:rPr lang="en-GB" sz="3600" b="1" dirty="0" smtClean="0">
                <a:solidFill>
                  <a:srgbClr val="000090"/>
                </a:solidFill>
                <a:latin typeface="Matura MT Script Capitals"/>
                <a:cs typeface="Matura MT Script Capitals"/>
              </a:rPr>
              <a:t>Phenomenological</a:t>
            </a:r>
            <a:r>
              <a:rPr lang="en-GB" sz="3600" b="1" dirty="0" smtClean="0">
                <a:latin typeface="Matura MT Script Capitals"/>
                <a:cs typeface="Matura MT Script Capitals"/>
              </a:rPr>
              <a:t> </a:t>
            </a:r>
            <a:r>
              <a:rPr lang="en-GB" sz="3600" b="1" dirty="0" smtClean="0">
                <a:solidFill>
                  <a:srgbClr val="FF0000"/>
                </a:solidFill>
                <a:latin typeface="Matura MT Script Capitals"/>
                <a:cs typeface="Matura MT Script Capitals"/>
              </a:rPr>
              <a:t>Optical</a:t>
            </a:r>
            <a:r>
              <a:rPr lang="en-GB" sz="3600" b="1" dirty="0" smtClean="0">
                <a:solidFill>
                  <a:srgbClr val="FF6600"/>
                </a:solidFill>
                <a:latin typeface="Matura MT Script Capitals"/>
                <a:cs typeface="Matura MT Script Capitals"/>
              </a:rPr>
              <a:t> </a:t>
            </a:r>
            <a:r>
              <a:rPr lang="en-GB" sz="3600" b="1" dirty="0" smtClean="0">
                <a:solidFill>
                  <a:srgbClr val="009D00"/>
                </a:solidFill>
                <a:latin typeface="Matura MT Script Capitals"/>
                <a:cs typeface="Matura MT Script Capitals"/>
              </a:rPr>
              <a:t>Potentials</a:t>
            </a:r>
          </a:p>
          <a:p>
            <a:pPr algn="ctr"/>
            <a:r>
              <a:rPr lang="en-GB" sz="2800" dirty="0" smtClean="0">
                <a:latin typeface="Matura MT Script Capitals"/>
                <a:cs typeface="Matura MT Script Capitals"/>
              </a:rPr>
              <a:t>(an experimentalist view)</a:t>
            </a:r>
          </a:p>
          <a:p>
            <a:pPr algn="ctr"/>
            <a:endParaRPr lang="en-GB" sz="3600" b="1" dirty="0" smtClean="0"/>
          </a:p>
          <a:p>
            <a:pPr algn="ctr"/>
            <a:r>
              <a:rPr lang="en-GB" sz="2400" dirty="0" smtClean="0">
                <a:solidFill>
                  <a:srgbClr val="FF6600"/>
                </a:solidFill>
              </a:rPr>
              <a:t>Alessia Di Pietro</a:t>
            </a:r>
          </a:p>
          <a:p>
            <a:pPr algn="ctr"/>
            <a:r>
              <a:rPr lang="en-GB" sz="2400" dirty="0" smtClean="0">
                <a:solidFill>
                  <a:srgbClr val="FF6600"/>
                </a:solidFill>
              </a:rPr>
              <a:t>INFN-</a:t>
            </a:r>
            <a:r>
              <a:rPr lang="en-GB" sz="2400" dirty="0" err="1" smtClean="0">
                <a:solidFill>
                  <a:srgbClr val="FF6600"/>
                </a:solidFill>
              </a:rPr>
              <a:t>Laboratori</a:t>
            </a:r>
            <a:r>
              <a:rPr lang="en-GB" sz="2400" dirty="0" smtClean="0">
                <a:solidFill>
                  <a:srgbClr val="FF6600"/>
                </a:solidFill>
              </a:rPr>
              <a:t> </a:t>
            </a:r>
            <a:r>
              <a:rPr lang="en-GB" sz="2400" dirty="0" err="1" smtClean="0">
                <a:solidFill>
                  <a:srgbClr val="FF6600"/>
                </a:solidFill>
              </a:rPr>
              <a:t>Nazionali</a:t>
            </a:r>
            <a:r>
              <a:rPr lang="en-GB" sz="2400" dirty="0" smtClean="0">
                <a:solidFill>
                  <a:srgbClr val="FF6600"/>
                </a:solidFill>
              </a:rPr>
              <a:t> del </a:t>
            </a:r>
            <a:r>
              <a:rPr lang="en-GB" sz="2400" dirty="0" err="1" smtClean="0">
                <a:solidFill>
                  <a:srgbClr val="FF6600"/>
                </a:solidFill>
              </a:rPr>
              <a:t>Sud</a:t>
            </a:r>
            <a:endParaRPr lang="en-GB" sz="2400" dirty="0">
              <a:solidFill>
                <a:srgbClr val="FF6600"/>
              </a:solidFill>
            </a:endParaRPr>
          </a:p>
        </p:txBody>
      </p:sp>
      <p:pic>
        <p:nvPicPr>
          <p:cNvPr id="3" name="Picture 2"/>
          <p:cNvPicPr>
            <a:picLocks noChangeAspect="1"/>
          </p:cNvPicPr>
          <p:nvPr/>
        </p:nvPicPr>
        <p:blipFill>
          <a:blip r:embed="rId2"/>
          <a:stretch>
            <a:fillRect/>
          </a:stretch>
        </p:blipFill>
        <p:spPr>
          <a:xfrm>
            <a:off x="6858000" y="0"/>
            <a:ext cx="2286000" cy="1845733"/>
          </a:xfrm>
          <a:prstGeom prst="rect">
            <a:avLst/>
          </a:prstGeom>
        </p:spPr>
      </p:pic>
      <p:pic>
        <p:nvPicPr>
          <p:cNvPr id="5" name="Picture 4"/>
          <p:cNvPicPr>
            <a:picLocks noChangeAspect="1"/>
          </p:cNvPicPr>
          <p:nvPr/>
        </p:nvPicPr>
        <p:blipFill>
          <a:blip r:embed="rId3"/>
          <a:stretch>
            <a:fillRect/>
          </a:stretch>
        </p:blipFill>
        <p:spPr>
          <a:xfrm>
            <a:off x="381000" y="381000"/>
            <a:ext cx="2743200" cy="14729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9" name="Group 18"/>
          <p:cNvGrpSpPr/>
          <p:nvPr/>
        </p:nvGrpSpPr>
        <p:grpSpPr>
          <a:xfrm>
            <a:off x="533400" y="1066800"/>
            <a:ext cx="3657600" cy="2768600"/>
            <a:chOff x="533400" y="1981200"/>
            <a:chExt cx="3657600" cy="2768600"/>
          </a:xfrm>
        </p:grpSpPr>
        <p:pic>
          <p:nvPicPr>
            <p:cNvPr id="7" name="Picture 6"/>
            <p:cNvPicPr>
              <a:picLocks noChangeAspect="1" noChangeArrowheads="1"/>
            </p:cNvPicPr>
            <p:nvPr/>
          </p:nvPicPr>
          <p:blipFill>
            <a:blip r:embed="rId3">
              <a:lum contrast="37000"/>
              <a:alphaModFix/>
            </a:blip>
            <a:srcRect/>
            <a:stretch>
              <a:fillRect/>
            </a:stretch>
          </p:blipFill>
          <p:spPr bwMode="auto">
            <a:xfrm>
              <a:off x="1752600" y="1981200"/>
              <a:ext cx="2438400" cy="720064"/>
            </a:xfrm>
            <a:prstGeom prst="rect">
              <a:avLst/>
            </a:prstGeom>
            <a:solidFill>
              <a:srgbClr val="FFFFFF"/>
            </a:solidFill>
            <a:ln w="9525">
              <a:noFill/>
              <a:miter lim="800000"/>
              <a:headEnd/>
              <a:tailEnd/>
            </a:ln>
          </p:spPr>
        </p:pic>
        <p:pic>
          <p:nvPicPr>
            <p:cNvPr id="13" name="Picture 12"/>
            <p:cNvPicPr>
              <a:picLocks noChangeAspect="1"/>
            </p:cNvPicPr>
            <p:nvPr/>
          </p:nvPicPr>
          <p:blipFill>
            <a:blip r:embed="rId4"/>
            <a:stretch>
              <a:fillRect/>
            </a:stretch>
          </p:blipFill>
          <p:spPr>
            <a:xfrm>
              <a:off x="533400" y="2057400"/>
              <a:ext cx="2923464" cy="2692400"/>
            </a:xfrm>
            <a:prstGeom prst="rect">
              <a:avLst/>
            </a:prstGeom>
          </p:spPr>
        </p:pic>
        <p:pic>
          <p:nvPicPr>
            <p:cNvPr id="16" name="Picture 15"/>
            <p:cNvPicPr preferRelativeResize="0">
              <a:picLocks noChangeAspect="1"/>
            </p:cNvPicPr>
            <p:nvPr/>
          </p:nvPicPr>
          <p:blipFill>
            <a:blip r:embed="rId5"/>
            <a:srcRect t="20443" r="13736" b="12500"/>
            <a:stretch>
              <a:fillRect/>
            </a:stretch>
          </p:blipFill>
          <p:spPr>
            <a:xfrm>
              <a:off x="1390650" y="2855194"/>
              <a:ext cx="1246730" cy="255600"/>
            </a:xfrm>
            <a:prstGeom prst="rect">
              <a:avLst/>
            </a:prstGeom>
          </p:spPr>
        </p:pic>
      </p:grpSp>
      <p:pic>
        <p:nvPicPr>
          <p:cNvPr id="6" name="Picture 4"/>
          <p:cNvPicPr>
            <a:picLocks noChangeAspect="1" noChangeArrowheads="1"/>
          </p:cNvPicPr>
          <p:nvPr/>
        </p:nvPicPr>
        <p:blipFill>
          <a:blip r:embed="rId6" cstate="print"/>
          <a:srcRect/>
          <a:stretch>
            <a:fillRect/>
          </a:stretch>
        </p:blipFill>
        <p:spPr bwMode="auto">
          <a:xfrm>
            <a:off x="4858984" y="2133600"/>
            <a:ext cx="3904017" cy="2895600"/>
          </a:xfrm>
          <a:prstGeom prst="rect">
            <a:avLst/>
          </a:prstGeom>
          <a:noFill/>
          <a:ln w="9525">
            <a:noFill/>
            <a:miter lim="800000"/>
            <a:headEnd/>
            <a:tailEnd/>
          </a:ln>
          <a:effectLst>
            <a:outerShdw blurRad="50800" dist="38100" dir="2700000">
              <a:srgbClr val="000000">
                <a:alpha val="43000"/>
              </a:srgbClr>
            </a:outerShdw>
          </a:effectLst>
        </p:spPr>
      </p:pic>
      <p:sp>
        <p:nvSpPr>
          <p:cNvPr id="10" name="Rectangle 9"/>
          <p:cNvSpPr/>
          <p:nvPr/>
        </p:nvSpPr>
        <p:spPr>
          <a:xfrm>
            <a:off x="381000" y="228600"/>
            <a:ext cx="5562600" cy="685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1" name="Object 5"/>
          <p:cNvGraphicFramePr>
            <a:graphicFrameLocks noChangeAspect="1"/>
          </p:cNvGraphicFramePr>
          <p:nvPr/>
        </p:nvGraphicFramePr>
        <p:xfrm>
          <a:off x="654050" y="228600"/>
          <a:ext cx="825500" cy="676275"/>
        </p:xfrm>
        <a:graphic>
          <a:graphicData uri="http://schemas.openxmlformats.org/presentationml/2006/ole">
            <p:oleObj spid="_x0000_s35842" name="Equation" r:id="rId7" imgW="571500" imgH="419100" progId="Equation.3">
              <p:embed/>
            </p:oleObj>
          </a:graphicData>
        </a:graphic>
      </p:graphicFrame>
      <p:sp>
        <p:nvSpPr>
          <p:cNvPr id="12" name="TextBox 11"/>
          <p:cNvSpPr txBox="1"/>
          <p:nvPr/>
        </p:nvSpPr>
        <p:spPr>
          <a:xfrm>
            <a:off x="2151066" y="381000"/>
            <a:ext cx="3339376" cy="400110"/>
          </a:xfrm>
          <a:prstGeom prst="rect">
            <a:avLst/>
          </a:prstGeom>
          <a:noFill/>
        </p:spPr>
        <p:txBody>
          <a:bodyPr wrap="none" rtlCol="0">
            <a:spAutoFit/>
          </a:bodyPr>
          <a:lstStyle/>
          <a:p>
            <a:pPr algn="ctr"/>
            <a:r>
              <a:rPr lang="en-US" sz="2000" dirty="0" err="1" smtClean="0"/>
              <a:t>Sommerfeld</a:t>
            </a:r>
            <a:r>
              <a:rPr lang="en-US" sz="2000" dirty="0" smtClean="0"/>
              <a:t> parameter </a:t>
            </a:r>
            <a:r>
              <a:rPr lang="en-US" sz="2000" dirty="0" err="1" smtClean="0">
                <a:sym typeface="Symbol"/>
              </a:rPr>
              <a:t></a:t>
            </a:r>
            <a:r>
              <a:rPr lang="en-US" sz="2000" dirty="0" smtClean="0">
                <a:sym typeface="Symbol"/>
              </a:rPr>
              <a:t>&gt;&gt;&gt;1</a:t>
            </a:r>
            <a:r>
              <a:rPr lang="en-US" sz="2000" dirty="0" smtClean="0"/>
              <a:t> </a:t>
            </a:r>
            <a:endParaRPr lang="en-US" sz="2000" dirty="0"/>
          </a:p>
        </p:txBody>
      </p:sp>
      <p:sp>
        <p:nvSpPr>
          <p:cNvPr id="17" name="TextBox 16"/>
          <p:cNvSpPr txBox="1"/>
          <p:nvPr/>
        </p:nvSpPr>
        <p:spPr>
          <a:xfrm>
            <a:off x="4800600" y="1085671"/>
            <a:ext cx="4114800" cy="1200329"/>
          </a:xfrm>
          <a:prstGeom prst="rect">
            <a:avLst/>
          </a:prstGeom>
          <a:noFill/>
        </p:spPr>
        <p:txBody>
          <a:bodyPr wrap="square" rtlCol="0">
            <a:spAutoFit/>
          </a:bodyPr>
          <a:lstStyle/>
          <a:p>
            <a:pPr algn="ctr"/>
            <a:r>
              <a:rPr lang="en-GB" dirty="0" smtClean="0"/>
              <a:t>Generally </a:t>
            </a:r>
            <a:r>
              <a:rPr lang="en-GB" dirty="0" err="1" smtClean="0">
                <a:latin typeface="Symbol" charset="2"/>
                <a:cs typeface="Symbol" charset="2"/>
              </a:rPr>
              <a:t>s</a:t>
            </a:r>
            <a:r>
              <a:rPr lang="en-GB" baseline="-25000" dirty="0" err="1" smtClean="0"/>
              <a:t>elastic</a:t>
            </a:r>
            <a:r>
              <a:rPr lang="en-GB" dirty="0" err="1" smtClean="0"/>
              <a:t>/</a:t>
            </a:r>
            <a:r>
              <a:rPr lang="en-GB" dirty="0" err="1" smtClean="0">
                <a:latin typeface="Symbol" charset="2"/>
                <a:cs typeface="Symbol" charset="2"/>
              </a:rPr>
              <a:t>s</a:t>
            </a:r>
            <a:r>
              <a:rPr lang="en-GB" baseline="-25000" dirty="0" err="1" smtClean="0"/>
              <a:t>Rutherford</a:t>
            </a:r>
            <a:r>
              <a:rPr lang="en-GB" dirty="0" smtClean="0"/>
              <a:t> is </a:t>
            </a:r>
            <a:r>
              <a:rPr lang="en-GB" dirty="0" smtClean="0"/>
              <a:t>plotted to see variations from the Ruth. scattering.</a:t>
            </a:r>
          </a:p>
          <a:p>
            <a:pPr algn="ctr"/>
            <a:r>
              <a:rPr lang="en-US" dirty="0" smtClean="0">
                <a:sym typeface="Symbol"/>
              </a:rPr>
              <a:t>If </a:t>
            </a:r>
            <a:r>
              <a:rPr lang="en-US" dirty="0" err="1" smtClean="0">
                <a:sym typeface="Symbol"/>
              </a:rPr>
              <a:t></a:t>
            </a:r>
            <a:r>
              <a:rPr lang="en-US" dirty="0" smtClean="0">
                <a:sym typeface="Symbol"/>
              </a:rPr>
              <a:t>&gt;&gt;&gt;1</a:t>
            </a:r>
            <a:r>
              <a:rPr lang="en-US" dirty="0" smtClean="0"/>
              <a:t> </a:t>
            </a:r>
            <a:r>
              <a:rPr lang="en-GB" dirty="0" err="1" smtClean="0">
                <a:latin typeface="Symbol" charset="2"/>
                <a:cs typeface="Symbol" charset="2"/>
              </a:rPr>
              <a:t>s</a:t>
            </a:r>
            <a:r>
              <a:rPr lang="en-GB" baseline="-25000" dirty="0" err="1" smtClean="0"/>
              <a:t>elastic</a:t>
            </a:r>
            <a:r>
              <a:rPr lang="en-GB" dirty="0" err="1" smtClean="0"/>
              <a:t>/</a:t>
            </a:r>
            <a:r>
              <a:rPr lang="en-GB" dirty="0" err="1" smtClean="0">
                <a:latin typeface="Symbol" charset="2"/>
                <a:cs typeface="Symbol" charset="2"/>
              </a:rPr>
              <a:t>s</a:t>
            </a:r>
            <a:r>
              <a:rPr lang="en-GB" baseline="-25000" dirty="0" err="1" smtClean="0"/>
              <a:t>Rutherford</a:t>
            </a:r>
            <a:r>
              <a:rPr lang="en-GB" dirty="0" smtClean="0"/>
              <a:t> ≈ </a:t>
            </a:r>
            <a:r>
              <a:rPr lang="en-US" dirty="0" smtClean="0"/>
              <a:t>1</a:t>
            </a:r>
          </a:p>
          <a:p>
            <a:pPr algn="ctr"/>
            <a:r>
              <a:rPr lang="en-GB" dirty="0" smtClean="0"/>
              <a:t> </a:t>
            </a:r>
            <a:endParaRPr lang="en-GB" dirty="0"/>
          </a:p>
        </p:txBody>
      </p:sp>
      <p:pic>
        <p:nvPicPr>
          <p:cNvPr id="18" name="Picture 17"/>
          <p:cNvPicPr>
            <a:picLocks noChangeAspect="1"/>
          </p:cNvPicPr>
          <p:nvPr/>
        </p:nvPicPr>
        <p:blipFill>
          <a:blip r:embed="rId8"/>
          <a:stretch>
            <a:fillRect/>
          </a:stretch>
        </p:blipFill>
        <p:spPr>
          <a:xfrm>
            <a:off x="533400" y="4191000"/>
            <a:ext cx="2895600" cy="2575841"/>
          </a:xfrm>
          <a:prstGeom prst="rect">
            <a:avLst/>
          </a:prstGeom>
          <a:effectLst/>
        </p:spPr>
      </p:pic>
      <p:sp>
        <p:nvSpPr>
          <p:cNvPr id="20" name="Left Arrow Callout 19"/>
          <p:cNvSpPr/>
          <p:nvPr/>
        </p:nvSpPr>
        <p:spPr>
          <a:xfrm>
            <a:off x="3657600" y="5486400"/>
            <a:ext cx="3505200" cy="1219200"/>
          </a:xfrm>
          <a:prstGeom prst="leftArrowCallout">
            <a:avLst>
              <a:gd name="adj1" fmla="val 25000"/>
              <a:gd name="adj2" fmla="val 25000"/>
              <a:gd name="adj3" fmla="val 25000"/>
              <a:gd name="adj4" fmla="val 77199"/>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As </a:t>
            </a:r>
            <a:r>
              <a:rPr lang="en-GB" dirty="0" err="1" smtClean="0"/>
              <a:t>E</a:t>
            </a:r>
            <a:r>
              <a:rPr lang="en-GB" baseline="-25000" dirty="0" err="1" smtClean="0"/>
              <a:t>c.m</a:t>
            </a:r>
            <a:r>
              <a:rPr lang="en-GB" baseline="-25000" dirty="0" smtClean="0"/>
              <a:t>.</a:t>
            </a:r>
            <a:r>
              <a:rPr lang="en-GB" dirty="0" smtClean="0"/>
              <a:t> increases elastic cross-section starts to deviate from Rutherford at large angles</a:t>
            </a:r>
            <a:endParaRPr lang="en-GB" dirty="0"/>
          </a:p>
        </p:txBody>
      </p:sp>
      <p:sp>
        <p:nvSpPr>
          <p:cNvPr id="15" name="TextBox 14"/>
          <p:cNvSpPr txBox="1"/>
          <p:nvPr/>
        </p:nvSpPr>
        <p:spPr>
          <a:xfrm>
            <a:off x="6553200" y="4800600"/>
            <a:ext cx="1091202" cy="369332"/>
          </a:xfrm>
          <a:prstGeom prst="rect">
            <a:avLst/>
          </a:prstGeom>
          <a:solidFill>
            <a:srgbClr val="FFFFFF"/>
          </a:solidFill>
        </p:spPr>
        <p:txBody>
          <a:bodyPr wrap="none" rtlCol="0">
            <a:spAutoFit/>
          </a:bodyPr>
          <a:lstStyle/>
          <a:p>
            <a:r>
              <a:rPr lang="en-GB" dirty="0" err="1" smtClean="0">
                <a:latin typeface="Symbol" charset="2"/>
                <a:cs typeface="Symbol" charset="2"/>
              </a:rPr>
              <a:t>q</a:t>
            </a:r>
            <a:r>
              <a:rPr lang="en-GB" baseline="-25000" dirty="0" err="1" smtClean="0"/>
              <a:t>c.m</a:t>
            </a:r>
            <a:r>
              <a:rPr lang="en-GB" baseline="-25000" dirty="0" smtClean="0"/>
              <a:t>. </a:t>
            </a:r>
            <a:r>
              <a:rPr lang="en-GB" dirty="0" smtClean="0"/>
              <a:t>(deg)</a:t>
            </a:r>
            <a:endParaRPr lang="en-GB" dirty="0"/>
          </a:p>
        </p:txBody>
      </p:sp>
      <p:pic>
        <p:nvPicPr>
          <p:cNvPr id="22" name="Picture 21"/>
          <p:cNvPicPr>
            <a:picLocks noChangeAspect="1"/>
          </p:cNvPicPr>
          <p:nvPr/>
        </p:nvPicPr>
        <p:blipFill>
          <a:blip r:embed="rId9"/>
          <a:stretch>
            <a:fillRect/>
          </a:stretch>
        </p:blipFill>
        <p:spPr>
          <a:xfrm rot="16200000">
            <a:off x="4216400" y="3225799"/>
            <a:ext cx="1371600" cy="5588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 name="Rectangle 138"/>
          <p:cNvSpPr/>
          <p:nvPr/>
        </p:nvSpPr>
        <p:spPr>
          <a:xfrm>
            <a:off x="611560" y="5949280"/>
            <a:ext cx="3816424" cy="79208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533400" y="1295400"/>
            <a:ext cx="3600400" cy="2502140"/>
            <a:chOff x="971600" y="476672"/>
            <a:chExt cx="3600400" cy="2502140"/>
          </a:xfrm>
        </p:grpSpPr>
        <p:sp>
          <p:nvSpPr>
            <p:cNvPr id="2" name="Oval 1"/>
            <p:cNvSpPr/>
            <p:nvPr/>
          </p:nvSpPr>
          <p:spPr>
            <a:xfrm>
              <a:off x="2195736" y="1412776"/>
              <a:ext cx="1368152" cy="1368152"/>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971600" y="476672"/>
              <a:ext cx="3528392" cy="864096"/>
              <a:chOff x="971600" y="476672"/>
              <a:chExt cx="3528392" cy="864096"/>
            </a:xfrm>
          </p:grpSpPr>
          <p:cxnSp>
            <p:nvCxnSpPr>
              <p:cNvPr id="13" name="Straight Arrow Connector 12"/>
              <p:cNvCxnSpPr/>
              <p:nvPr/>
            </p:nvCxnSpPr>
            <p:spPr>
              <a:xfrm>
                <a:off x="1115616" y="1340768"/>
                <a:ext cx="165618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flipV="1">
                <a:off x="971600" y="476672"/>
                <a:ext cx="3528392" cy="864096"/>
              </a:xfrm>
              <a:prstGeom prst="arc">
                <a:avLst>
                  <a:gd name="adj1" fmla="val 16200000"/>
                  <a:gd name="adj2" fmla="val 21422348"/>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3" name="Straight Arrow Connector 22"/>
            <p:cNvCxnSpPr/>
            <p:nvPr/>
          </p:nvCxnSpPr>
          <p:spPr>
            <a:xfrm>
              <a:off x="1121226" y="1412776"/>
              <a:ext cx="100811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a:off x="2123728" y="1412776"/>
              <a:ext cx="2448272" cy="360040"/>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1" name="Freeform 50"/>
            <p:cNvSpPr/>
            <p:nvPr/>
          </p:nvSpPr>
          <p:spPr>
            <a:xfrm>
              <a:off x="2081242" y="1574489"/>
              <a:ext cx="1339811" cy="978912"/>
            </a:xfrm>
            <a:custGeom>
              <a:avLst/>
              <a:gdLst>
                <a:gd name="connsiteX0" fmla="*/ 0 w 1339811"/>
                <a:gd name="connsiteY0" fmla="*/ 142115 h 978912"/>
                <a:gd name="connsiteX1" fmla="*/ 314149 w 1339811"/>
                <a:gd name="connsiteY1" fmla="*/ 153334 h 978912"/>
                <a:gd name="connsiteX2" fmla="*/ 566591 w 1339811"/>
                <a:gd name="connsiteY2" fmla="*/ 35528 h 978912"/>
                <a:gd name="connsiteX3" fmla="*/ 701227 w 1339811"/>
                <a:gd name="connsiteY3" fmla="*/ 13089 h 978912"/>
                <a:gd name="connsiteX4" fmla="*/ 948059 w 1339811"/>
                <a:gd name="connsiteY4" fmla="*/ 24309 h 978912"/>
                <a:gd name="connsiteX5" fmla="*/ 1194891 w 1339811"/>
                <a:gd name="connsiteY5" fmla="*/ 158944 h 978912"/>
                <a:gd name="connsiteX6" fmla="*/ 1323916 w 1339811"/>
                <a:gd name="connsiteY6" fmla="*/ 377727 h 978912"/>
                <a:gd name="connsiteX7" fmla="*/ 1279038 w 1339811"/>
                <a:gd name="connsiteY7" fmla="*/ 736755 h 978912"/>
                <a:gd name="connsiteX8" fmla="*/ 959278 w 1339811"/>
                <a:gd name="connsiteY8" fmla="*/ 949928 h 978912"/>
                <a:gd name="connsiteX9" fmla="*/ 448785 w 1339811"/>
                <a:gd name="connsiteY9" fmla="*/ 888220 h 978912"/>
                <a:gd name="connsiteX10" fmla="*/ 252441 w 1339811"/>
                <a:gd name="connsiteY10" fmla="*/ 405776 h 97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811" h="978912">
                  <a:moveTo>
                    <a:pt x="0" y="142115"/>
                  </a:moveTo>
                  <a:cubicBezTo>
                    <a:pt x="109858" y="156606"/>
                    <a:pt x="219717" y="171098"/>
                    <a:pt x="314149" y="153334"/>
                  </a:cubicBezTo>
                  <a:cubicBezTo>
                    <a:pt x="408581" y="135570"/>
                    <a:pt x="502078" y="58902"/>
                    <a:pt x="566591" y="35528"/>
                  </a:cubicBezTo>
                  <a:cubicBezTo>
                    <a:pt x="631104" y="12154"/>
                    <a:pt x="637649" y="14959"/>
                    <a:pt x="701227" y="13089"/>
                  </a:cubicBezTo>
                  <a:cubicBezTo>
                    <a:pt x="764805" y="11219"/>
                    <a:pt x="865782" y="0"/>
                    <a:pt x="948059" y="24309"/>
                  </a:cubicBezTo>
                  <a:cubicBezTo>
                    <a:pt x="1030336" y="48618"/>
                    <a:pt x="1132248" y="100041"/>
                    <a:pt x="1194891" y="158944"/>
                  </a:cubicBezTo>
                  <a:cubicBezTo>
                    <a:pt x="1257534" y="217847"/>
                    <a:pt x="1309892" y="281425"/>
                    <a:pt x="1323916" y="377727"/>
                  </a:cubicBezTo>
                  <a:cubicBezTo>
                    <a:pt x="1337940" y="474029"/>
                    <a:pt x="1339811" y="641388"/>
                    <a:pt x="1279038" y="736755"/>
                  </a:cubicBezTo>
                  <a:cubicBezTo>
                    <a:pt x="1218265" y="832122"/>
                    <a:pt x="1097654" y="924684"/>
                    <a:pt x="959278" y="949928"/>
                  </a:cubicBezTo>
                  <a:cubicBezTo>
                    <a:pt x="820903" y="975172"/>
                    <a:pt x="566591" y="978912"/>
                    <a:pt x="448785" y="888220"/>
                  </a:cubicBezTo>
                  <a:cubicBezTo>
                    <a:pt x="330979" y="797528"/>
                    <a:pt x="291710" y="601652"/>
                    <a:pt x="252441" y="405776"/>
                  </a:cubicBezTo>
                </a:path>
              </a:pathLst>
            </a:cu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2" name="Straight Arrow Connector 51"/>
            <p:cNvCxnSpPr/>
            <p:nvPr/>
          </p:nvCxnSpPr>
          <p:spPr>
            <a:xfrm>
              <a:off x="1149276" y="1716716"/>
              <a:ext cx="93610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4" name="Freeform 53"/>
            <p:cNvSpPr/>
            <p:nvPr/>
          </p:nvSpPr>
          <p:spPr>
            <a:xfrm>
              <a:off x="2064412" y="1767092"/>
              <a:ext cx="2187828" cy="1211720"/>
            </a:xfrm>
            <a:custGeom>
              <a:avLst/>
              <a:gdLst>
                <a:gd name="connsiteX0" fmla="*/ 0 w 2187828"/>
                <a:gd name="connsiteY0" fmla="*/ 117806 h 1211720"/>
                <a:gd name="connsiteX1" fmla="*/ 258052 w 2187828"/>
                <a:gd name="connsiteY1" fmla="*/ 117806 h 1211720"/>
                <a:gd name="connsiteX2" fmla="*/ 521713 w 2187828"/>
                <a:gd name="connsiteY2" fmla="*/ 44879 h 1211720"/>
                <a:gd name="connsiteX3" fmla="*/ 751716 w 2187828"/>
                <a:gd name="connsiteY3" fmla="*/ 5610 h 1211720"/>
                <a:gd name="connsiteX4" fmla="*/ 1004157 w 2187828"/>
                <a:gd name="connsiteY4" fmla="*/ 78537 h 1211720"/>
                <a:gd name="connsiteX5" fmla="*/ 1110744 w 2187828"/>
                <a:gd name="connsiteY5" fmla="*/ 426346 h 1211720"/>
                <a:gd name="connsiteX6" fmla="*/ 1200501 w 2187828"/>
                <a:gd name="connsiteY6" fmla="*/ 639519 h 1211720"/>
                <a:gd name="connsiteX7" fmla="*/ 1295868 w 2187828"/>
                <a:gd name="connsiteY7" fmla="*/ 734886 h 1211720"/>
                <a:gd name="connsiteX8" fmla="*/ 1368795 w 2187828"/>
                <a:gd name="connsiteY8" fmla="*/ 774155 h 1211720"/>
                <a:gd name="connsiteX9" fmla="*/ 2187828 w 2187828"/>
                <a:gd name="connsiteY9" fmla="*/ 1211720 h 121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7828" h="1211720">
                  <a:moveTo>
                    <a:pt x="0" y="117806"/>
                  </a:moveTo>
                  <a:cubicBezTo>
                    <a:pt x="85550" y="123883"/>
                    <a:pt x="171100" y="129960"/>
                    <a:pt x="258052" y="117806"/>
                  </a:cubicBezTo>
                  <a:cubicBezTo>
                    <a:pt x="345004" y="105652"/>
                    <a:pt x="439436" y="63578"/>
                    <a:pt x="521713" y="44879"/>
                  </a:cubicBezTo>
                  <a:cubicBezTo>
                    <a:pt x="603990" y="26180"/>
                    <a:pt x="671309" y="0"/>
                    <a:pt x="751716" y="5610"/>
                  </a:cubicBezTo>
                  <a:cubicBezTo>
                    <a:pt x="832123" y="11220"/>
                    <a:pt x="944319" y="8414"/>
                    <a:pt x="1004157" y="78537"/>
                  </a:cubicBezTo>
                  <a:cubicBezTo>
                    <a:pt x="1063995" y="148660"/>
                    <a:pt x="1078020" y="332849"/>
                    <a:pt x="1110744" y="426346"/>
                  </a:cubicBezTo>
                  <a:cubicBezTo>
                    <a:pt x="1143468" y="519843"/>
                    <a:pt x="1169647" y="588096"/>
                    <a:pt x="1200501" y="639519"/>
                  </a:cubicBezTo>
                  <a:cubicBezTo>
                    <a:pt x="1231355" y="690942"/>
                    <a:pt x="1267819" y="712447"/>
                    <a:pt x="1295868" y="734886"/>
                  </a:cubicBezTo>
                  <a:cubicBezTo>
                    <a:pt x="1323917" y="757325"/>
                    <a:pt x="1368795" y="774155"/>
                    <a:pt x="1368795" y="774155"/>
                  </a:cubicBezTo>
                  <a:lnTo>
                    <a:pt x="2187828" y="1211720"/>
                  </a:lnTo>
                </a:path>
              </a:pathLst>
            </a:cu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Arrow Connector 54"/>
            <p:cNvCxnSpPr/>
            <p:nvPr/>
          </p:nvCxnSpPr>
          <p:spPr>
            <a:xfrm>
              <a:off x="1165184" y="1878484"/>
              <a:ext cx="93610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152400" y="496669"/>
            <a:ext cx="5626541" cy="646331"/>
          </a:xfrm>
          <a:prstGeom prst="rect">
            <a:avLst/>
          </a:prstGeom>
          <a:solidFill>
            <a:srgbClr val="FF0000"/>
          </a:solidFill>
        </p:spPr>
        <p:txBody>
          <a:bodyPr wrap="none" rtlCol="0">
            <a:spAutoFit/>
          </a:bodyPr>
          <a:lstStyle/>
          <a:p>
            <a:pPr algn="ctr"/>
            <a:r>
              <a:rPr lang="en-US" dirty="0" smtClean="0">
                <a:solidFill>
                  <a:schemeClr val="bg1"/>
                </a:solidFill>
              </a:rPr>
              <a:t>Effect of </a:t>
            </a:r>
            <a:r>
              <a:rPr lang="en-US" smtClean="0">
                <a:solidFill>
                  <a:schemeClr val="bg1"/>
                </a:solidFill>
              </a:rPr>
              <a:t>repulsive Coulomb + </a:t>
            </a:r>
            <a:r>
              <a:rPr lang="en-US" dirty="0" err="1" smtClean="0">
                <a:solidFill>
                  <a:schemeClr val="bg1"/>
                </a:solidFill>
              </a:rPr>
              <a:t>attactive</a:t>
            </a:r>
            <a:r>
              <a:rPr lang="en-US" dirty="0" smtClean="0">
                <a:solidFill>
                  <a:schemeClr val="bg1"/>
                </a:solidFill>
              </a:rPr>
              <a:t> nuclear potential. </a:t>
            </a:r>
          </a:p>
          <a:p>
            <a:pPr algn="ctr"/>
            <a:r>
              <a:rPr lang="en-US" dirty="0" err="1" smtClean="0">
                <a:solidFill>
                  <a:schemeClr val="bg1"/>
                </a:solidFill>
              </a:rPr>
              <a:t>E</a:t>
            </a:r>
            <a:r>
              <a:rPr lang="en-US" baseline="-25000" dirty="0" err="1" smtClean="0">
                <a:solidFill>
                  <a:schemeClr val="bg1"/>
                </a:solidFill>
              </a:rPr>
              <a:t>cm</a:t>
            </a:r>
            <a:r>
              <a:rPr lang="en-US" dirty="0" smtClean="0">
                <a:solidFill>
                  <a:schemeClr val="bg1"/>
                </a:solidFill>
              </a:rPr>
              <a:t>&gt;V</a:t>
            </a:r>
            <a:r>
              <a:rPr lang="en-US" baseline="-25000" dirty="0" smtClean="0">
                <a:solidFill>
                  <a:schemeClr val="bg1"/>
                </a:solidFill>
              </a:rPr>
              <a:t>C   </a:t>
            </a:r>
            <a:r>
              <a:rPr lang="en-US" dirty="0" smtClean="0">
                <a:solidFill>
                  <a:schemeClr val="bg1"/>
                </a:solidFill>
              </a:rPr>
              <a:t>and NO </a:t>
            </a:r>
            <a:r>
              <a:rPr lang="en-US" dirty="0" err="1" smtClean="0">
                <a:solidFill>
                  <a:schemeClr val="bg1"/>
                </a:solidFill>
              </a:rPr>
              <a:t>ABSORPTION</a:t>
            </a:r>
            <a:r>
              <a:rPr lang="en-US" dirty="0" err="1" smtClean="0">
                <a:solidFill>
                  <a:schemeClr val="bg1"/>
                </a:solidFill>
                <a:sym typeface="Wingdings" pitchFamily="2" charset="2"/>
              </a:rPr>
              <a:t>V(r</a:t>
            </a:r>
            <a:r>
              <a:rPr lang="en-US" dirty="0" smtClean="0">
                <a:solidFill>
                  <a:schemeClr val="bg1"/>
                </a:solidFill>
                <a:sym typeface="Wingdings" pitchFamily="2" charset="2"/>
              </a:rPr>
              <a:t>) real</a:t>
            </a:r>
            <a:r>
              <a:rPr lang="en-US" dirty="0" smtClean="0">
                <a:solidFill>
                  <a:schemeClr val="bg1"/>
                </a:solidFill>
              </a:rPr>
              <a:t>!</a:t>
            </a:r>
            <a:endParaRPr lang="en-US" dirty="0">
              <a:solidFill>
                <a:schemeClr val="bg1"/>
              </a:solidFill>
            </a:endParaRPr>
          </a:p>
        </p:txBody>
      </p:sp>
      <p:sp>
        <p:nvSpPr>
          <p:cNvPr id="98" name="TextBox 97"/>
          <p:cNvSpPr txBox="1"/>
          <p:nvPr/>
        </p:nvSpPr>
        <p:spPr>
          <a:xfrm>
            <a:off x="0" y="1447800"/>
            <a:ext cx="5176530" cy="369332"/>
          </a:xfrm>
          <a:prstGeom prst="rect">
            <a:avLst/>
          </a:prstGeom>
          <a:noFill/>
        </p:spPr>
        <p:txBody>
          <a:bodyPr wrap="none" rtlCol="0">
            <a:spAutoFit/>
          </a:bodyPr>
          <a:lstStyle/>
          <a:p>
            <a:r>
              <a:rPr lang="en-US" dirty="0" smtClean="0"/>
              <a:t>Example of classical trajectories for real potential </a:t>
            </a:r>
            <a:r>
              <a:rPr lang="en-US" dirty="0" err="1" smtClean="0"/>
              <a:t>V(r</a:t>
            </a:r>
            <a:r>
              <a:rPr lang="en-US" dirty="0" smtClean="0"/>
              <a:t>)  </a:t>
            </a:r>
            <a:endParaRPr lang="en-US" dirty="0"/>
          </a:p>
        </p:txBody>
      </p:sp>
      <p:grpSp>
        <p:nvGrpSpPr>
          <p:cNvPr id="115" name="Group 114"/>
          <p:cNvGrpSpPr/>
          <p:nvPr/>
        </p:nvGrpSpPr>
        <p:grpSpPr>
          <a:xfrm>
            <a:off x="3779912" y="2636912"/>
            <a:ext cx="1371625" cy="369332"/>
            <a:chOff x="2754270" y="4725144"/>
            <a:chExt cx="1371625" cy="369332"/>
          </a:xfrm>
        </p:grpSpPr>
        <p:sp>
          <p:nvSpPr>
            <p:cNvPr id="99" name="TextBox 98"/>
            <p:cNvSpPr txBox="1"/>
            <p:nvPr/>
          </p:nvSpPr>
          <p:spPr>
            <a:xfrm>
              <a:off x="3203848" y="4725144"/>
              <a:ext cx="922047" cy="369332"/>
            </a:xfrm>
            <a:prstGeom prst="rect">
              <a:avLst/>
            </a:prstGeom>
            <a:noFill/>
          </p:spPr>
          <p:txBody>
            <a:bodyPr wrap="none" rtlCol="0">
              <a:spAutoFit/>
            </a:bodyPr>
            <a:lstStyle/>
            <a:p>
              <a:r>
                <a:rPr lang="en-US" smtClean="0"/>
                <a:t>orbiting</a:t>
              </a:r>
              <a:endParaRPr lang="en-US"/>
            </a:p>
          </p:txBody>
        </p:sp>
        <p:sp>
          <p:nvSpPr>
            <p:cNvPr id="102" name="Right Arrow 101"/>
            <p:cNvSpPr/>
            <p:nvPr/>
          </p:nvSpPr>
          <p:spPr>
            <a:xfrm rot="11792101" flipV="1">
              <a:off x="2754270" y="4835821"/>
              <a:ext cx="48289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p:cNvGrpSpPr/>
          <p:nvPr/>
        </p:nvGrpSpPr>
        <p:grpSpPr>
          <a:xfrm>
            <a:off x="4572000" y="3501008"/>
            <a:ext cx="4542634" cy="2304256"/>
            <a:chOff x="4860032" y="3140968"/>
            <a:chExt cx="4542634" cy="2304256"/>
          </a:xfrm>
        </p:grpSpPr>
        <p:grpSp>
          <p:nvGrpSpPr>
            <p:cNvPr id="97" name="Group 96"/>
            <p:cNvGrpSpPr/>
            <p:nvPr/>
          </p:nvGrpSpPr>
          <p:grpSpPr>
            <a:xfrm>
              <a:off x="4860032" y="3140968"/>
              <a:ext cx="3528392" cy="2304256"/>
              <a:chOff x="4860032" y="3140968"/>
              <a:chExt cx="3528392" cy="2304256"/>
            </a:xfrm>
          </p:grpSpPr>
          <p:grpSp>
            <p:nvGrpSpPr>
              <p:cNvPr id="77" name="Group 76"/>
              <p:cNvGrpSpPr/>
              <p:nvPr/>
            </p:nvGrpSpPr>
            <p:grpSpPr>
              <a:xfrm>
                <a:off x="4860032" y="3140968"/>
                <a:ext cx="3528392" cy="2304256"/>
                <a:chOff x="4860032" y="836712"/>
                <a:chExt cx="3528392" cy="2304256"/>
              </a:xfrm>
            </p:grpSpPr>
            <p:sp>
              <p:nvSpPr>
                <p:cNvPr id="59" name="Oval 58"/>
                <p:cNvSpPr/>
                <p:nvPr/>
              </p:nvSpPr>
              <p:spPr>
                <a:xfrm>
                  <a:off x="6084168" y="1772816"/>
                  <a:ext cx="1368152" cy="1368152"/>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15"/>
                <p:cNvGrpSpPr/>
                <p:nvPr/>
              </p:nvGrpSpPr>
              <p:grpSpPr>
                <a:xfrm>
                  <a:off x="4860032" y="836712"/>
                  <a:ext cx="3528392" cy="864096"/>
                  <a:chOff x="971600" y="476672"/>
                  <a:chExt cx="3528392" cy="864096"/>
                </a:xfrm>
              </p:grpSpPr>
              <p:cxnSp>
                <p:nvCxnSpPr>
                  <p:cNvPr id="67" name="Straight Arrow Connector 66"/>
                  <p:cNvCxnSpPr/>
                  <p:nvPr/>
                </p:nvCxnSpPr>
                <p:spPr>
                  <a:xfrm>
                    <a:off x="1115616" y="1340768"/>
                    <a:ext cx="165618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8" name="Arc 67"/>
                  <p:cNvSpPr/>
                  <p:nvPr/>
                </p:nvSpPr>
                <p:spPr>
                  <a:xfrm flipV="1">
                    <a:off x="971600" y="476672"/>
                    <a:ext cx="3528392" cy="864096"/>
                  </a:xfrm>
                  <a:prstGeom prst="arc">
                    <a:avLst>
                      <a:gd name="adj1" fmla="val 16200000"/>
                      <a:gd name="adj2" fmla="val 21422348"/>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61" name="Straight Arrow Connector 60"/>
                <p:cNvCxnSpPr/>
                <p:nvPr/>
              </p:nvCxnSpPr>
              <p:spPr>
                <a:xfrm>
                  <a:off x="5029538" y="1760888"/>
                  <a:ext cx="100811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5" name="Freeform 64"/>
                <p:cNvSpPr/>
                <p:nvPr/>
              </p:nvSpPr>
              <p:spPr>
                <a:xfrm>
                  <a:off x="5952844" y="2204864"/>
                  <a:ext cx="2435580" cy="600067"/>
                </a:xfrm>
                <a:custGeom>
                  <a:avLst/>
                  <a:gdLst>
                    <a:gd name="connsiteX0" fmla="*/ 0 w 2187828"/>
                    <a:gd name="connsiteY0" fmla="*/ 117806 h 1211720"/>
                    <a:gd name="connsiteX1" fmla="*/ 258052 w 2187828"/>
                    <a:gd name="connsiteY1" fmla="*/ 117806 h 1211720"/>
                    <a:gd name="connsiteX2" fmla="*/ 521713 w 2187828"/>
                    <a:gd name="connsiteY2" fmla="*/ 44879 h 1211720"/>
                    <a:gd name="connsiteX3" fmla="*/ 751716 w 2187828"/>
                    <a:gd name="connsiteY3" fmla="*/ 5610 h 1211720"/>
                    <a:gd name="connsiteX4" fmla="*/ 1004157 w 2187828"/>
                    <a:gd name="connsiteY4" fmla="*/ 78537 h 1211720"/>
                    <a:gd name="connsiteX5" fmla="*/ 1110744 w 2187828"/>
                    <a:gd name="connsiteY5" fmla="*/ 426346 h 1211720"/>
                    <a:gd name="connsiteX6" fmla="*/ 1200501 w 2187828"/>
                    <a:gd name="connsiteY6" fmla="*/ 639519 h 1211720"/>
                    <a:gd name="connsiteX7" fmla="*/ 1295868 w 2187828"/>
                    <a:gd name="connsiteY7" fmla="*/ 734886 h 1211720"/>
                    <a:gd name="connsiteX8" fmla="*/ 1368795 w 2187828"/>
                    <a:gd name="connsiteY8" fmla="*/ 774155 h 1211720"/>
                    <a:gd name="connsiteX9" fmla="*/ 2187828 w 2187828"/>
                    <a:gd name="connsiteY9" fmla="*/ 1211720 h 1211720"/>
                    <a:gd name="connsiteX0" fmla="*/ 0 w 2187828"/>
                    <a:gd name="connsiteY0" fmla="*/ 184070 h 1277984"/>
                    <a:gd name="connsiteX1" fmla="*/ 258052 w 2187828"/>
                    <a:gd name="connsiteY1" fmla="*/ 184070 h 1277984"/>
                    <a:gd name="connsiteX2" fmla="*/ 491364 w 2187828"/>
                    <a:gd name="connsiteY2" fmla="*/ 576044 h 1277984"/>
                    <a:gd name="connsiteX3" fmla="*/ 751716 w 2187828"/>
                    <a:gd name="connsiteY3" fmla="*/ 71874 h 1277984"/>
                    <a:gd name="connsiteX4" fmla="*/ 1004157 w 2187828"/>
                    <a:gd name="connsiteY4" fmla="*/ 144801 h 1277984"/>
                    <a:gd name="connsiteX5" fmla="*/ 1110744 w 2187828"/>
                    <a:gd name="connsiteY5" fmla="*/ 492610 h 1277984"/>
                    <a:gd name="connsiteX6" fmla="*/ 1200501 w 2187828"/>
                    <a:gd name="connsiteY6" fmla="*/ 705783 h 1277984"/>
                    <a:gd name="connsiteX7" fmla="*/ 1295868 w 2187828"/>
                    <a:gd name="connsiteY7" fmla="*/ 801150 h 1277984"/>
                    <a:gd name="connsiteX8" fmla="*/ 1368795 w 2187828"/>
                    <a:gd name="connsiteY8" fmla="*/ 840419 h 1277984"/>
                    <a:gd name="connsiteX9" fmla="*/ 2187828 w 2187828"/>
                    <a:gd name="connsiteY9" fmla="*/ 1277984 h 1277984"/>
                    <a:gd name="connsiteX0" fmla="*/ 0 w 2187828"/>
                    <a:gd name="connsiteY0" fmla="*/ 65329 h 1159243"/>
                    <a:gd name="connsiteX1" fmla="*/ 258052 w 2187828"/>
                    <a:gd name="connsiteY1" fmla="*/ 65329 h 1159243"/>
                    <a:gd name="connsiteX2" fmla="*/ 491364 w 2187828"/>
                    <a:gd name="connsiteY2" fmla="*/ 457303 h 1159243"/>
                    <a:gd name="connsiteX3" fmla="*/ 779396 w 2187828"/>
                    <a:gd name="connsiteY3" fmla="*/ 529311 h 1159243"/>
                    <a:gd name="connsiteX4" fmla="*/ 1004157 w 2187828"/>
                    <a:gd name="connsiteY4" fmla="*/ 26060 h 1159243"/>
                    <a:gd name="connsiteX5" fmla="*/ 1110744 w 2187828"/>
                    <a:gd name="connsiteY5" fmla="*/ 373869 h 1159243"/>
                    <a:gd name="connsiteX6" fmla="*/ 1200501 w 2187828"/>
                    <a:gd name="connsiteY6" fmla="*/ 587042 h 1159243"/>
                    <a:gd name="connsiteX7" fmla="*/ 1295868 w 2187828"/>
                    <a:gd name="connsiteY7" fmla="*/ 682409 h 1159243"/>
                    <a:gd name="connsiteX8" fmla="*/ 1368795 w 2187828"/>
                    <a:gd name="connsiteY8" fmla="*/ 721678 h 1159243"/>
                    <a:gd name="connsiteX9" fmla="*/ 2187828 w 2187828"/>
                    <a:gd name="connsiteY9" fmla="*/ 1159243 h 1159243"/>
                    <a:gd name="connsiteX0" fmla="*/ 0 w 2187828"/>
                    <a:gd name="connsiteY0" fmla="*/ 65329 h 1159243"/>
                    <a:gd name="connsiteX1" fmla="*/ 258052 w 2187828"/>
                    <a:gd name="connsiteY1" fmla="*/ 65329 h 1159243"/>
                    <a:gd name="connsiteX2" fmla="*/ 491364 w 2187828"/>
                    <a:gd name="connsiteY2" fmla="*/ 457303 h 1159243"/>
                    <a:gd name="connsiteX3" fmla="*/ 779396 w 2187828"/>
                    <a:gd name="connsiteY3" fmla="*/ 529311 h 1159243"/>
                    <a:gd name="connsiteX4" fmla="*/ 1139436 w 2187828"/>
                    <a:gd name="connsiteY4" fmla="*/ 529311 h 1159243"/>
                    <a:gd name="connsiteX5" fmla="*/ 1110744 w 2187828"/>
                    <a:gd name="connsiteY5" fmla="*/ 373869 h 1159243"/>
                    <a:gd name="connsiteX6" fmla="*/ 1200501 w 2187828"/>
                    <a:gd name="connsiteY6" fmla="*/ 587042 h 1159243"/>
                    <a:gd name="connsiteX7" fmla="*/ 1295868 w 2187828"/>
                    <a:gd name="connsiteY7" fmla="*/ 682409 h 1159243"/>
                    <a:gd name="connsiteX8" fmla="*/ 1368795 w 2187828"/>
                    <a:gd name="connsiteY8" fmla="*/ 721678 h 1159243"/>
                    <a:gd name="connsiteX9" fmla="*/ 2187828 w 2187828"/>
                    <a:gd name="connsiteY9" fmla="*/ 1159243 h 1159243"/>
                    <a:gd name="connsiteX0" fmla="*/ 0 w 2187828"/>
                    <a:gd name="connsiteY0" fmla="*/ 65329 h 1159243"/>
                    <a:gd name="connsiteX1" fmla="*/ 258052 w 2187828"/>
                    <a:gd name="connsiteY1" fmla="*/ 65329 h 1159243"/>
                    <a:gd name="connsiteX2" fmla="*/ 491364 w 2187828"/>
                    <a:gd name="connsiteY2" fmla="*/ 457303 h 1159243"/>
                    <a:gd name="connsiteX3" fmla="*/ 779396 w 2187828"/>
                    <a:gd name="connsiteY3" fmla="*/ 529311 h 1159243"/>
                    <a:gd name="connsiteX4" fmla="*/ 1139436 w 2187828"/>
                    <a:gd name="connsiteY4" fmla="*/ 529311 h 1159243"/>
                    <a:gd name="connsiteX5" fmla="*/ 1110744 w 2187828"/>
                    <a:gd name="connsiteY5" fmla="*/ 373869 h 1159243"/>
                    <a:gd name="connsiteX6" fmla="*/ 1499476 w 2187828"/>
                    <a:gd name="connsiteY6" fmla="*/ 601319 h 1159243"/>
                    <a:gd name="connsiteX7" fmla="*/ 1295868 w 2187828"/>
                    <a:gd name="connsiteY7" fmla="*/ 682409 h 1159243"/>
                    <a:gd name="connsiteX8" fmla="*/ 1368795 w 2187828"/>
                    <a:gd name="connsiteY8" fmla="*/ 721678 h 1159243"/>
                    <a:gd name="connsiteX9" fmla="*/ 2187828 w 2187828"/>
                    <a:gd name="connsiteY9" fmla="*/ 1159243 h 1159243"/>
                    <a:gd name="connsiteX0" fmla="*/ 0 w 2187828"/>
                    <a:gd name="connsiteY0" fmla="*/ 65329 h 1159243"/>
                    <a:gd name="connsiteX1" fmla="*/ 258052 w 2187828"/>
                    <a:gd name="connsiteY1" fmla="*/ 65329 h 1159243"/>
                    <a:gd name="connsiteX2" fmla="*/ 491364 w 2187828"/>
                    <a:gd name="connsiteY2" fmla="*/ 457303 h 1159243"/>
                    <a:gd name="connsiteX3" fmla="*/ 779396 w 2187828"/>
                    <a:gd name="connsiteY3" fmla="*/ 529311 h 1159243"/>
                    <a:gd name="connsiteX4" fmla="*/ 1139436 w 2187828"/>
                    <a:gd name="connsiteY4" fmla="*/ 529311 h 1159243"/>
                    <a:gd name="connsiteX5" fmla="*/ 1283452 w 2187828"/>
                    <a:gd name="connsiteY5" fmla="*/ 529311 h 1159243"/>
                    <a:gd name="connsiteX6" fmla="*/ 1499476 w 2187828"/>
                    <a:gd name="connsiteY6" fmla="*/ 601319 h 1159243"/>
                    <a:gd name="connsiteX7" fmla="*/ 1295868 w 2187828"/>
                    <a:gd name="connsiteY7" fmla="*/ 682409 h 1159243"/>
                    <a:gd name="connsiteX8" fmla="*/ 1368795 w 2187828"/>
                    <a:gd name="connsiteY8" fmla="*/ 721678 h 1159243"/>
                    <a:gd name="connsiteX9" fmla="*/ 2187828 w 2187828"/>
                    <a:gd name="connsiteY9" fmla="*/ 1159243 h 1159243"/>
                    <a:gd name="connsiteX0" fmla="*/ 0 w 2187828"/>
                    <a:gd name="connsiteY0" fmla="*/ 65329 h 1159243"/>
                    <a:gd name="connsiteX1" fmla="*/ 258052 w 2187828"/>
                    <a:gd name="connsiteY1" fmla="*/ 65329 h 1159243"/>
                    <a:gd name="connsiteX2" fmla="*/ 491364 w 2187828"/>
                    <a:gd name="connsiteY2" fmla="*/ 457303 h 1159243"/>
                    <a:gd name="connsiteX3" fmla="*/ 779396 w 2187828"/>
                    <a:gd name="connsiteY3" fmla="*/ 529311 h 1159243"/>
                    <a:gd name="connsiteX4" fmla="*/ 1139436 w 2187828"/>
                    <a:gd name="connsiteY4" fmla="*/ 529311 h 1159243"/>
                    <a:gd name="connsiteX5" fmla="*/ 1283452 w 2187828"/>
                    <a:gd name="connsiteY5" fmla="*/ 529311 h 1159243"/>
                    <a:gd name="connsiteX6" fmla="*/ 1427468 w 2187828"/>
                    <a:gd name="connsiteY6" fmla="*/ 385295 h 1159243"/>
                    <a:gd name="connsiteX7" fmla="*/ 1295868 w 2187828"/>
                    <a:gd name="connsiteY7" fmla="*/ 682409 h 1159243"/>
                    <a:gd name="connsiteX8" fmla="*/ 1368795 w 2187828"/>
                    <a:gd name="connsiteY8" fmla="*/ 721678 h 1159243"/>
                    <a:gd name="connsiteX9" fmla="*/ 2187828 w 2187828"/>
                    <a:gd name="connsiteY9" fmla="*/ 1159243 h 1159243"/>
                    <a:gd name="connsiteX0" fmla="*/ 0 w 2187828"/>
                    <a:gd name="connsiteY0" fmla="*/ 65329 h 1159243"/>
                    <a:gd name="connsiteX1" fmla="*/ 258052 w 2187828"/>
                    <a:gd name="connsiteY1" fmla="*/ 65329 h 1159243"/>
                    <a:gd name="connsiteX2" fmla="*/ 491364 w 2187828"/>
                    <a:gd name="connsiteY2" fmla="*/ 457303 h 1159243"/>
                    <a:gd name="connsiteX3" fmla="*/ 779396 w 2187828"/>
                    <a:gd name="connsiteY3" fmla="*/ 529311 h 1159243"/>
                    <a:gd name="connsiteX4" fmla="*/ 1139436 w 2187828"/>
                    <a:gd name="connsiteY4" fmla="*/ 529311 h 1159243"/>
                    <a:gd name="connsiteX5" fmla="*/ 1283452 w 2187828"/>
                    <a:gd name="connsiteY5" fmla="*/ 529311 h 1159243"/>
                    <a:gd name="connsiteX6" fmla="*/ 1427468 w 2187828"/>
                    <a:gd name="connsiteY6" fmla="*/ 385295 h 1159243"/>
                    <a:gd name="connsiteX7" fmla="*/ 1643492 w 2187828"/>
                    <a:gd name="connsiteY7" fmla="*/ 313287 h 1159243"/>
                    <a:gd name="connsiteX8" fmla="*/ 1368795 w 2187828"/>
                    <a:gd name="connsiteY8" fmla="*/ 721678 h 1159243"/>
                    <a:gd name="connsiteX9" fmla="*/ 2187828 w 2187828"/>
                    <a:gd name="connsiteY9" fmla="*/ 1159243 h 1159243"/>
                    <a:gd name="connsiteX0" fmla="*/ 0 w 2187828"/>
                    <a:gd name="connsiteY0" fmla="*/ 65329 h 1159243"/>
                    <a:gd name="connsiteX1" fmla="*/ 258052 w 2187828"/>
                    <a:gd name="connsiteY1" fmla="*/ 65329 h 1159243"/>
                    <a:gd name="connsiteX2" fmla="*/ 491364 w 2187828"/>
                    <a:gd name="connsiteY2" fmla="*/ 457303 h 1159243"/>
                    <a:gd name="connsiteX3" fmla="*/ 779396 w 2187828"/>
                    <a:gd name="connsiteY3" fmla="*/ 529311 h 1159243"/>
                    <a:gd name="connsiteX4" fmla="*/ 1139436 w 2187828"/>
                    <a:gd name="connsiteY4" fmla="*/ 529311 h 1159243"/>
                    <a:gd name="connsiteX5" fmla="*/ 1283452 w 2187828"/>
                    <a:gd name="connsiteY5" fmla="*/ 529311 h 1159243"/>
                    <a:gd name="connsiteX6" fmla="*/ 1427468 w 2187828"/>
                    <a:gd name="connsiteY6" fmla="*/ 385295 h 1159243"/>
                    <a:gd name="connsiteX7" fmla="*/ 1643492 w 2187828"/>
                    <a:gd name="connsiteY7" fmla="*/ 313287 h 1159243"/>
                    <a:gd name="connsiteX8" fmla="*/ 2003532 w 2187828"/>
                    <a:gd name="connsiteY8" fmla="*/ 25255 h 1159243"/>
                    <a:gd name="connsiteX9" fmla="*/ 2187828 w 2187828"/>
                    <a:gd name="connsiteY9" fmla="*/ 1159243 h 1159243"/>
                    <a:gd name="connsiteX0" fmla="*/ 0 w 2435580"/>
                    <a:gd name="connsiteY0" fmla="*/ 65329 h 553314"/>
                    <a:gd name="connsiteX1" fmla="*/ 258052 w 2435580"/>
                    <a:gd name="connsiteY1" fmla="*/ 65329 h 553314"/>
                    <a:gd name="connsiteX2" fmla="*/ 491364 w 2435580"/>
                    <a:gd name="connsiteY2" fmla="*/ 457303 h 553314"/>
                    <a:gd name="connsiteX3" fmla="*/ 779396 w 2435580"/>
                    <a:gd name="connsiteY3" fmla="*/ 529311 h 553314"/>
                    <a:gd name="connsiteX4" fmla="*/ 1139436 w 2435580"/>
                    <a:gd name="connsiteY4" fmla="*/ 529311 h 553314"/>
                    <a:gd name="connsiteX5" fmla="*/ 1283452 w 2435580"/>
                    <a:gd name="connsiteY5" fmla="*/ 529311 h 553314"/>
                    <a:gd name="connsiteX6" fmla="*/ 1427468 w 2435580"/>
                    <a:gd name="connsiteY6" fmla="*/ 385295 h 553314"/>
                    <a:gd name="connsiteX7" fmla="*/ 1643492 w 2435580"/>
                    <a:gd name="connsiteY7" fmla="*/ 313287 h 553314"/>
                    <a:gd name="connsiteX8" fmla="*/ 2003532 w 2435580"/>
                    <a:gd name="connsiteY8" fmla="*/ 25255 h 553314"/>
                    <a:gd name="connsiteX9" fmla="*/ 2435580 w 2435580"/>
                    <a:gd name="connsiteY9" fmla="*/ 25255 h 553314"/>
                    <a:gd name="connsiteX0" fmla="*/ 0 w 2435580"/>
                    <a:gd name="connsiteY0" fmla="*/ 65329 h 553314"/>
                    <a:gd name="connsiteX1" fmla="*/ 258052 w 2435580"/>
                    <a:gd name="connsiteY1" fmla="*/ 65329 h 553314"/>
                    <a:gd name="connsiteX2" fmla="*/ 491364 w 2435580"/>
                    <a:gd name="connsiteY2" fmla="*/ 457303 h 553314"/>
                    <a:gd name="connsiteX3" fmla="*/ 779396 w 2435580"/>
                    <a:gd name="connsiteY3" fmla="*/ 529311 h 553314"/>
                    <a:gd name="connsiteX4" fmla="*/ 1139436 w 2435580"/>
                    <a:gd name="connsiteY4" fmla="*/ 529311 h 553314"/>
                    <a:gd name="connsiteX5" fmla="*/ 1283452 w 2435580"/>
                    <a:gd name="connsiteY5" fmla="*/ 529311 h 553314"/>
                    <a:gd name="connsiteX6" fmla="*/ 1427468 w 2435580"/>
                    <a:gd name="connsiteY6" fmla="*/ 385295 h 553314"/>
                    <a:gd name="connsiteX7" fmla="*/ 1643492 w 2435580"/>
                    <a:gd name="connsiteY7" fmla="*/ 313287 h 553314"/>
                    <a:gd name="connsiteX8" fmla="*/ 2003532 w 2435580"/>
                    <a:gd name="connsiteY8" fmla="*/ 169271 h 553314"/>
                    <a:gd name="connsiteX9" fmla="*/ 2435580 w 2435580"/>
                    <a:gd name="connsiteY9" fmla="*/ 25255 h 553314"/>
                    <a:gd name="connsiteX0" fmla="*/ 0 w 2435580"/>
                    <a:gd name="connsiteY0" fmla="*/ 65329 h 685328"/>
                    <a:gd name="connsiteX1" fmla="*/ 258052 w 2435580"/>
                    <a:gd name="connsiteY1" fmla="*/ 65329 h 685328"/>
                    <a:gd name="connsiteX2" fmla="*/ 491364 w 2435580"/>
                    <a:gd name="connsiteY2" fmla="*/ 457303 h 685328"/>
                    <a:gd name="connsiteX3" fmla="*/ 779396 w 2435580"/>
                    <a:gd name="connsiteY3" fmla="*/ 673327 h 685328"/>
                    <a:gd name="connsiteX4" fmla="*/ 1139436 w 2435580"/>
                    <a:gd name="connsiteY4" fmla="*/ 529311 h 685328"/>
                    <a:gd name="connsiteX5" fmla="*/ 1283452 w 2435580"/>
                    <a:gd name="connsiteY5" fmla="*/ 529311 h 685328"/>
                    <a:gd name="connsiteX6" fmla="*/ 1427468 w 2435580"/>
                    <a:gd name="connsiteY6" fmla="*/ 385295 h 685328"/>
                    <a:gd name="connsiteX7" fmla="*/ 1643492 w 2435580"/>
                    <a:gd name="connsiteY7" fmla="*/ 313287 h 685328"/>
                    <a:gd name="connsiteX8" fmla="*/ 2003532 w 2435580"/>
                    <a:gd name="connsiteY8" fmla="*/ 169271 h 685328"/>
                    <a:gd name="connsiteX9" fmla="*/ 2435580 w 2435580"/>
                    <a:gd name="connsiteY9" fmla="*/ 25255 h 685328"/>
                    <a:gd name="connsiteX0" fmla="*/ 0 w 2435580"/>
                    <a:gd name="connsiteY0" fmla="*/ 65329 h 697330"/>
                    <a:gd name="connsiteX1" fmla="*/ 258052 w 2435580"/>
                    <a:gd name="connsiteY1" fmla="*/ 65329 h 697330"/>
                    <a:gd name="connsiteX2" fmla="*/ 491364 w 2435580"/>
                    <a:gd name="connsiteY2" fmla="*/ 457303 h 697330"/>
                    <a:gd name="connsiteX3" fmla="*/ 779396 w 2435580"/>
                    <a:gd name="connsiteY3" fmla="*/ 673327 h 697330"/>
                    <a:gd name="connsiteX4" fmla="*/ 1139436 w 2435580"/>
                    <a:gd name="connsiteY4" fmla="*/ 601319 h 697330"/>
                    <a:gd name="connsiteX5" fmla="*/ 1283452 w 2435580"/>
                    <a:gd name="connsiteY5" fmla="*/ 529311 h 697330"/>
                    <a:gd name="connsiteX6" fmla="*/ 1427468 w 2435580"/>
                    <a:gd name="connsiteY6" fmla="*/ 385295 h 697330"/>
                    <a:gd name="connsiteX7" fmla="*/ 1643492 w 2435580"/>
                    <a:gd name="connsiteY7" fmla="*/ 313287 h 697330"/>
                    <a:gd name="connsiteX8" fmla="*/ 2003532 w 2435580"/>
                    <a:gd name="connsiteY8" fmla="*/ 169271 h 697330"/>
                    <a:gd name="connsiteX9" fmla="*/ 2435580 w 2435580"/>
                    <a:gd name="connsiteY9" fmla="*/ 25255 h 697330"/>
                    <a:gd name="connsiteX0" fmla="*/ 0 w 2435580"/>
                    <a:gd name="connsiteY0" fmla="*/ 65329 h 697330"/>
                    <a:gd name="connsiteX1" fmla="*/ 258052 w 2435580"/>
                    <a:gd name="connsiteY1" fmla="*/ 65329 h 697330"/>
                    <a:gd name="connsiteX2" fmla="*/ 491364 w 2435580"/>
                    <a:gd name="connsiteY2" fmla="*/ 457303 h 697330"/>
                    <a:gd name="connsiteX3" fmla="*/ 779396 w 2435580"/>
                    <a:gd name="connsiteY3" fmla="*/ 673327 h 697330"/>
                    <a:gd name="connsiteX4" fmla="*/ 1139436 w 2435580"/>
                    <a:gd name="connsiteY4" fmla="*/ 601319 h 697330"/>
                    <a:gd name="connsiteX5" fmla="*/ 1283452 w 2435580"/>
                    <a:gd name="connsiteY5" fmla="*/ 529311 h 697330"/>
                    <a:gd name="connsiteX6" fmla="*/ 1427468 w 2435580"/>
                    <a:gd name="connsiteY6" fmla="*/ 457303 h 697330"/>
                    <a:gd name="connsiteX7" fmla="*/ 1643492 w 2435580"/>
                    <a:gd name="connsiteY7" fmla="*/ 313287 h 697330"/>
                    <a:gd name="connsiteX8" fmla="*/ 2003532 w 2435580"/>
                    <a:gd name="connsiteY8" fmla="*/ 169271 h 697330"/>
                    <a:gd name="connsiteX9" fmla="*/ 2435580 w 2435580"/>
                    <a:gd name="connsiteY9" fmla="*/ 25255 h 697330"/>
                    <a:gd name="connsiteX0" fmla="*/ 0 w 2435580"/>
                    <a:gd name="connsiteY0" fmla="*/ 65329 h 697330"/>
                    <a:gd name="connsiteX1" fmla="*/ 258052 w 2435580"/>
                    <a:gd name="connsiteY1" fmla="*/ 65329 h 697330"/>
                    <a:gd name="connsiteX2" fmla="*/ 491364 w 2435580"/>
                    <a:gd name="connsiteY2" fmla="*/ 457303 h 697330"/>
                    <a:gd name="connsiteX3" fmla="*/ 779396 w 2435580"/>
                    <a:gd name="connsiteY3" fmla="*/ 673327 h 697330"/>
                    <a:gd name="connsiteX4" fmla="*/ 1067428 w 2435580"/>
                    <a:gd name="connsiteY4" fmla="*/ 601319 h 697330"/>
                    <a:gd name="connsiteX5" fmla="*/ 1283452 w 2435580"/>
                    <a:gd name="connsiteY5" fmla="*/ 529311 h 697330"/>
                    <a:gd name="connsiteX6" fmla="*/ 1427468 w 2435580"/>
                    <a:gd name="connsiteY6" fmla="*/ 457303 h 697330"/>
                    <a:gd name="connsiteX7" fmla="*/ 1643492 w 2435580"/>
                    <a:gd name="connsiteY7" fmla="*/ 313287 h 697330"/>
                    <a:gd name="connsiteX8" fmla="*/ 2003532 w 2435580"/>
                    <a:gd name="connsiteY8" fmla="*/ 169271 h 697330"/>
                    <a:gd name="connsiteX9" fmla="*/ 2435580 w 2435580"/>
                    <a:gd name="connsiteY9" fmla="*/ 25255 h 697330"/>
                    <a:gd name="connsiteX0" fmla="*/ 0 w 2435580"/>
                    <a:gd name="connsiteY0" fmla="*/ 65329 h 625322"/>
                    <a:gd name="connsiteX1" fmla="*/ 258052 w 2435580"/>
                    <a:gd name="connsiteY1" fmla="*/ 65329 h 625322"/>
                    <a:gd name="connsiteX2" fmla="*/ 491364 w 2435580"/>
                    <a:gd name="connsiteY2" fmla="*/ 457303 h 625322"/>
                    <a:gd name="connsiteX3" fmla="*/ 851404 w 2435580"/>
                    <a:gd name="connsiteY3" fmla="*/ 601319 h 625322"/>
                    <a:gd name="connsiteX4" fmla="*/ 1067428 w 2435580"/>
                    <a:gd name="connsiteY4" fmla="*/ 601319 h 625322"/>
                    <a:gd name="connsiteX5" fmla="*/ 1283452 w 2435580"/>
                    <a:gd name="connsiteY5" fmla="*/ 529311 h 625322"/>
                    <a:gd name="connsiteX6" fmla="*/ 1427468 w 2435580"/>
                    <a:gd name="connsiteY6" fmla="*/ 457303 h 625322"/>
                    <a:gd name="connsiteX7" fmla="*/ 1643492 w 2435580"/>
                    <a:gd name="connsiteY7" fmla="*/ 313287 h 625322"/>
                    <a:gd name="connsiteX8" fmla="*/ 2003532 w 2435580"/>
                    <a:gd name="connsiteY8" fmla="*/ 169271 h 625322"/>
                    <a:gd name="connsiteX9" fmla="*/ 2435580 w 2435580"/>
                    <a:gd name="connsiteY9" fmla="*/ 25255 h 625322"/>
                    <a:gd name="connsiteX0" fmla="*/ 0 w 2435580"/>
                    <a:gd name="connsiteY0" fmla="*/ 40074 h 600067"/>
                    <a:gd name="connsiteX1" fmla="*/ 275340 w 2435580"/>
                    <a:gd name="connsiteY1" fmla="*/ 144016 h 600067"/>
                    <a:gd name="connsiteX2" fmla="*/ 491364 w 2435580"/>
                    <a:gd name="connsiteY2" fmla="*/ 432048 h 600067"/>
                    <a:gd name="connsiteX3" fmla="*/ 851404 w 2435580"/>
                    <a:gd name="connsiteY3" fmla="*/ 576064 h 600067"/>
                    <a:gd name="connsiteX4" fmla="*/ 1067428 w 2435580"/>
                    <a:gd name="connsiteY4" fmla="*/ 576064 h 600067"/>
                    <a:gd name="connsiteX5" fmla="*/ 1283452 w 2435580"/>
                    <a:gd name="connsiteY5" fmla="*/ 504056 h 600067"/>
                    <a:gd name="connsiteX6" fmla="*/ 1427468 w 2435580"/>
                    <a:gd name="connsiteY6" fmla="*/ 432048 h 600067"/>
                    <a:gd name="connsiteX7" fmla="*/ 1643492 w 2435580"/>
                    <a:gd name="connsiteY7" fmla="*/ 288032 h 600067"/>
                    <a:gd name="connsiteX8" fmla="*/ 2003532 w 2435580"/>
                    <a:gd name="connsiteY8" fmla="*/ 144016 h 600067"/>
                    <a:gd name="connsiteX9" fmla="*/ 2435580 w 2435580"/>
                    <a:gd name="connsiteY9" fmla="*/ 0 h 60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5580" h="600067">
                      <a:moveTo>
                        <a:pt x="0" y="40074"/>
                      </a:moveTo>
                      <a:cubicBezTo>
                        <a:pt x="85550" y="46151"/>
                        <a:pt x="193446" y="78687"/>
                        <a:pt x="275340" y="144016"/>
                      </a:cubicBezTo>
                      <a:cubicBezTo>
                        <a:pt x="357234" y="209345"/>
                        <a:pt x="395353" y="360040"/>
                        <a:pt x="491364" y="432048"/>
                      </a:cubicBezTo>
                      <a:cubicBezTo>
                        <a:pt x="587375" y="504056"/>
                        <a:pt x="755393" y="552061"/>
                        <a:pt x="851404" y="576064"/>
                      </a:cubicBezTo>
                      <a:cubicBezTo>
                        <a:pt x="947415" y="600067"/>
                        <a:pt x="995420" y="588065"/>
                        <a:pt x="1067428" y="576064"/>
                      </a:cubicBezTo>
                      <a:cubicBezTo>
                        <a:pt x="1139436" y="564063"/>
                        <a:pt x="1223445" y="528059"/>
                        <a:pt x="1283452" y="504056"/>
                      </a:cubicBezTo>
                      <a:cubicBezTo>
                        <a:pt x="1343459" y="480053"/>
                        <a:pt x="1367462" y="468052"/>
                        <a:pt x="1427468" y="432048"/>
                      </a:cubicBezTo>
                      <a:cubicBezTo>
                        <a:pt x="1487474" y="396044"/>
                        <a:pt x="1547481" y="336037"/>
                        <a:pt x="1643492" y="288032"/>
                      </a:cubicBezTo>
                      <a:cubicBezTo>
                        <a:pt x="1739503" y="240027"/>
                        <a:pt x="2003532" y="144016"/>
                        <a:pt x="2003532" y="144016"/>
                      </a:cubicBezTo>
                      <a:lnTo>
                        <a:pt x="2435580" y="0"/>
                      </a:lnTo>
                    </a:path>
                  </a:pathLst>
                </a:cu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6" name="Straight Arrow Connector 65"/>
                <p:cNvCxnSpPr/>
                <p:nvPr/>
              </p:nvCxnSpPr>
              <p:spPr>
                <a:xfrm>
                  <a:off x="5041688" y="2246476"/>
                  <a:ext cx="93610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5076056" y="3573016"/>
                <a:ext cx="301686" cy="369332"/>
              </a:xfrm>
              <a:prstGeom prst="rect">
                <a:avLst/>
              </a:prstGeom>
              <a:noFill/>
            </p:spPr>
            <p:txBody>
              <a:bodyPr wrap="none" rtlCol="0">
                <a:spAutoFit/>
              </a:bodyPr>
              <a:lstStyle/>
              <a:p>
                <a:r>
                  <a:rPr lang="en-US" smtClean="0"/>
                  <a:t>1</a:t>
                </a:r>
                <a:endParaRPr lang="en-US"/>
              </a:p>
            </p:txBody>
          </p:sp>
          <p:sp>
            <p:nvSpPr>
              <p:cNvPr id="79" name="TextBox 78"/>
              <p:cNvSpPr txBox="1"/>
              <p:nvPr/>
            </p:nvSpPr>
            <p:spPr>
              <a:xfrm>
                <a:off x="5076056" y="4077072"/>
                <a:ext cx="301686" cy="369332"/>
              </a:xfrm>
              <a:prstGeom prst="rect">
                <a:avLst/>
              </a:prstGeom>
              <a:noFill/>
            </p:spPr>
            <p:txBody>
              <a:bodyPr wrap="square" rtlCol="0">
                <a:spAutoFit/>
              </a:bodyPr>
              <a:lstStyle/>
              <a:p>
                <a:r>
                  <a:rPr lang="en-US" smtClean="0"/>
                  <a:t>2</a:t>
                </a:r>
                <a:endParaRPr lang="en-US"/>
              </a:p>
            </p:txBody>
          </p:sp>
          <p:sp>
            <p:nvSpPr>
              <p:cNvPr id="80" name="TextBox 79"/>
              <p:cNvSpPr txBox="1"/>
              <p:nvPr/>
            </p:nvSpPr>
            <p:spPr>
              <a:xfrm>
                <a:off x="5076056" y="4581128"/>
                <a:ext cx="301686" cy="369332"/>
              </a:xfrm>
              <a:prstGeom prst="rect">
                <a:avLst/>
              </a:prstGeom>
              <a:noFill/>
            </p:spPr>
            <p:txBody>
              <a:bodyPr wrap="none" rtlCol="0">
                <a:spAutoFit/>
              </a:bodyPr>
              <a:lstStyle/>
              <a:p>
                <a:r>
                  <a:rPr lang="en-US" smtClean="0"/>
                  <a:t>3</a:t>
                </a:r>
                <a:endParaRPr lang="en-US"/>
              </a:p>
            </p:txBody>
          </p:sp>
        </p:grpSp>
        <p:sp>
          <p:nvSpPr>
            <p:cNvPr id="103" name="TextBox 102"/>
            <p:cNvSpPr txBox="1"/>
            <p:nvPr/>
          </p:nvSpPr>
          <p:spPr>
            <a:xfrm>
              <a:off x="8060432" y="3949606"/>
              <a:ext cx="1342234" cy="338554"/>
            </a:xfrm>
            <a:prstGeom prst="rect">
              <a:avLst/>
            </a:prstGeom>
            <a:noFill/>
          </p:spPr>
          <p:txBody>
            <a:bodyPr wrap="none" rtlCol="0">
              <a:spAutoFit/>
            </a:bodyPr>
            <a:lstStyle/>
            <a:p>
              <a:r>
                <a:rPr lang="en-US" sz="1600" dirty="0" smtClean="0"/>
                <a:t>Grazing orbits</a:t>
              </a:r>
              <a:endParaRPr lang="en-US" sz="1600" dirty="0"/>
            </a:p>
          </p:txBody>
        </p:sp>
        <p:sp>
          <p:nvSpPr>
            <p:cNvPr id="104" name="Freeform 103"/>
            <p:cNvSpPr/>
            <p:nvPr/>
          </p:nvSpPr>
          <p:spPr>
            <a:xfrm>
              <a:off x="6014852" y="3861048"/>
              <a:ext cx="2373572" cy="284430"/>
            </a:xfrm>
            <a:custGeom>
              <a:avLst/>
              <a:gdLst>
                <a:gd name="connsiteX0" fmla="*/ 0 w 2297875"/>
                <a:gd name="connsiteY0" fmla="*/ 195942 h 268184"/>
                <a:gd name="connsiteX1" fmla="*/ 534390 w 2297875"/>
                <a:gd name="connsiteY1" fmla="*/ 219693 h 268184"/>
                <a:gd name="connsiteX2" fmla="*/ 783771 w 2297875"/>
                <a:gd name="connsiteY2" fmla="*/ 249381 h 268184"/>
                <a:gd name="connsiteX3" fmla="*/ 1157844 w 2297875"/>
                <a:gd name="connsiteY3" fmla="*/ 261257 h 268184"/>
                <a:gd name="connsiteX4" fmla="*/ 1609106 w 2297875"/>
                <a:gd name="connsiteY4" fmla="*/ 207818 h 268184"/>
                <a:gd name="connsiteX5" fmla="*/ 2297875 w 2297875"/>
                <a:gd name="connsiteY5" fmla="*/ 0 h 268184"/>
                <a:gd name="connsiteX6" fmla="*/ 2297875 w 2297875"/>
                <a:gd name="connsiteY6" fmla="*/ 0 h 26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7875" h="268184">
                  <a:moveTo>
                    <a:pt x="0" y="195942"/>
                  </a:moveTo>
                  <a:lnTo>
                    <a:pt x="534390" y="219693"/>
                  </a:lnTo>
                  <a:cubicBezTo>
                    <a:pt x="665019" y="228600"/>
                    <a:pt x="679862" y="242454"/>
                    <a:pt x="783771" y="249381"/>
                  </a:cubicBezTo>
                  <a:cubicBezTo>
                    <a:pt x="887680" y="256308"/>
                    <a:pt x="1020288" y="268184"/>
                    <a:pt x="1157844" y="261257"/>
                  </a:cubicBezTo>
                  <a:cubicBezTo>
                    <a:pt x="1295400" y="254330"/>
                    <a:pt x="1419101" y="251361"/>
                    <a:pt x="1609106" y="207818"/>
                  </a:cubicBezTo>
                  <a:cubicBezTo>
                    <a:pt x="1799111" y="164275"/>
                    <a:pt x="2297875" y="0"/>
                    <a:pt x="2297875" y="0"/>
                  </a:cubicBezTo>
                  <a:lnTo>
                    <a:pt x="2297875" y="0"/>
                  </a:lnTo>
                </a:path>
              </a:pathLst>
            </a:cu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5" name="TextBox 104"/>
          <p:cNvSpPr txBox="1"/>
          <p:nvPr/>
        </p:nvSpPr>
        <p:spPr>
          <a:xfrm>
            <a:off x="5029200" y="5867400"/>
            <a:ext cx="3456384" cy="923330"/>
          </a:xfrm>
          <a:prstGeom prst="rect">
            <a:avLst/>
          </a:prstGeom>
          <a:solidFill>
            <a:schemeClr val="accent2">
              <a:lumMod val="40000"/>
              <a:lumOff val="60000"/>
            </a:schemeClr>
          </a:solidFill>
        </p:spPr>
        <p:txBody>
          <a:bodyPr wrap="square" rtlCol="0">
            <a:spAutoFit/>
          </a:bodyPr>
          <a:lstStyle/>
          <a:p>
            <a:pPr algn="ctr"/>
            <a:r>
              <a:rPr lang="en-US" dirty="0" smtClean="0"/>
              <a:t>Trajectories 1,2 and 3 emerge with the same scattering angle.</a:t>
            </a:r>
          </a:p>
          <a:p>
            <a:pPr algn="ctr"/>
            <a:r>
              <a:rPr lang="en-US" dirty="0" smtClean="0"/>
              <a:t>Interference effects of these orbits</a:t>
            </a:r>
            <a:endParaRPr lang="en-US" dirty="0"/>
          </a:p>
        </p:txBody>
      </p:sp>
      <p:grpSp>
        <p:nvGrpSpPr>
          <p:cNvPr id="129" name="Group 128"/>
          <p:cNvGrpSpPr/>
          <p:nvPr/>
        </p:nvGrpSpPr>
        <p:grpSpPr>
          <a:xfrm>
            <a:off x="683568" y="3645024"/>
            <a:ext cx="3343873" cy="2385556"/>
            <a:chOff x="683568" y="4365104"/>
            <a:chExt cx="3343873" cy="2385556"/>
          </a:xfrm>
        </p:grpSpPr>
        <p:grpSp>
          <p:nvGrpSpPr>
            <p:cNvPr id="107" name="Group 267"/>
            <p:cNvGrpSpPr>
              <a:grpSpLocks/>
            </p:cNvGrpSpPr>
            <p:nvPr/>
          </p:nvGrpSpPr>
          <p:grpSpPr bwMode="auto">
            <a:xfrm>
              <a:off x="827584" y="4437112"/>
              <a:ext cx="2952685" cy="2301839"/>
              <a:chOff x="5730240" y="2143900"/>
              <a:chExt cx="3410577" cy="2629356"/>
            </a:xfrm>
          </p:grpSpPr>
          <p:grpSp>
            <p:nvGrpSpPr>
              <p:cNvPr id="109" name="Group 81"/>
              <p:cNvGrpSpPr>
                <a:grpSpLocks/>
              </p:cNvGrpSpPr>
              <p:nvPr/>
            </p:nvGrpSpPr>
            <p:grpSpPr bwMode="auto">
              <a:xfrm>
                <a:off x="6022848" y="2347378"/>
                <a:ext cx="3117969" cy="2425878"/>
                <a:chOff x="1214" y="5954"/>
                <a:chExt cx="3761" cy="2420"/>
              </a:xfrm>
            </p:grpSpPr>
            <p:cxnSp>
              <p:nvCxnSpPr>
                <p:cNvPr id="112" name="AutoShape 3"/>
                <p:cNvCxnSpPr>
                  <a:cxnSpLocks noChangeShapeType="1"/>
                </p:cNvCxnSpPr>
                <p:nvPr/>
              </p:nvCxnSpPr>
              <p:spPr bwMode="auto">
                <a:xfrm>
                  <a:off x="1214" y="7228"/>
                  <a:ext cx="3259" cy="0"/>
                </a:xfrm>
                <a:prstGeom prst="straightConnector1">
                  <a:avLst/>
                </a:prstGeom>
                <a:noFill/>
                <a:ln w="9525">
                  <a:solidFill>
                    <a:srgbClr val="000000"/>
                  </a:solidFill>
                  <a:round/>
                  <a:headEnd/>
                  <a:tailEnd type="triangle" w="med" len="med"/>
                </a:ln>
              </p:spPr>
            </p:cxnSp>
            <p:cxnSp>
              <p:nvCxnSpPr>
                <p:cNvPr id="113" name="AutoShape 4"/>
                <p:cNvCxnSpPr>
                  <a:cxnSpLocks noChangeShapeType="1"/>
                </p:cNvCxnSpPr>
                <p:nvPr/>
              </p:nvCxnSpPr>
              <p:spPr bwMode="auto">
                <a:xfrm flipV="1">
                  <a:off x="1328" y="5954"/>
                  <a:ext cx="0" cy="2420"/>
                </a:xfrm>
                <a:prstGeom prst="straightConnector1">
                  <a:avLst/>
                </a:prstGeom>
                <a:noFill/>
                <a:ln w="9525">
                  <a:solidFill>
                    <a:srgbClr val="000000"/>
                  </a:solidFill>
                  <a:round/>
                  <a:headEnd/>
                  <a:tailEnd type="triangle" w="med" len="med"/>
                </a:ln>
              </p:spPr>
            </p:cxnSp>
            <p:sp>
              <p:nvSpPr>
                <p:cNvPr id="114" name="Freeform 5"/>
                <p:cNvSpPr>
                  <a:spLocks/>
                </p:cNvSpPr>
                <p:nvPr/>
              </p:nvSpPr>
              <p:spPr bwMode="auto">
                <a:xfrm>
                  <a:off x="1363" y="6024"/>
                  <a:ext cx="3612" cy="2189"/>
                </a:xfrm>
                <a:custGeom>
                  <a:avLst/>
                  <a:gdLst>
                    <a:gd name="T0" fmla="*/ 0 w 1354"/>
                    <a:gd name="T1" fmla="*/ 1887 h 1887"/>
                    <a:gd name="T2" fmla="*/ 228 w 1354"/>
                    <a:gd name="T3" fmla="*/ 150 h 1887"/>
                    <a:gd name="T4" fmla="*/ 527 w 1354"/>
                    <a:gd name="T5" fmla="*/ 988 h 1887"/>
                    <a:gd name="T6" fmla="*/ 909 w 1354"/>
                    <a:gd name="T7" fmla="*/ 1345 h 1887"/>
                    <a:gd name="T8" fmla="*/ 1354 w 1354"/>
                    <a:gd name="T9" fmla="*/ 1478 h 1887"/>
                    <a:gd name="T10" fmla="*/ 0 60000 65536"/>
                    <a:gd name="T11" fmla="*/ 0 60000 65536"/>
                    <a:gd name="T12" fmla="*/ 0 60000 65536"/>
                    <a:gd name="T13" fmla="*/ 0 60000 65536"/>
                    <a:gd name="T14" fmla="*/ 0 60000 65536"/>
                    <a:gd name="T15" fmla="*/ 0 w 1354"/>
                    <a:gd name="T16" fmla="*/ 0 h 1887"/>
                    <a:gd name="T17" fmla="*/ 1354 w 1354"/>
                    <a:gd name="T18" fmla="*/ 1887 h 1887"/>
                    <a:gd name="connsiteX0" fmla="*/ 0 w 10000"/>
                    <a:gd name="connsiteY0" fmla="*/ 10690 h 10690"/>
                    <a:gd name="connsiteX1" fmla="*/ 1684 w 10000"/>
                    <a:gd name="connsiteY1" fmla="*/ 1485 h 10690"/>
                    <a:gd name="connsiteX2" fmla="*/ 4706 w 10000"/>
                    <a:gd name="connsiteY2" fmla="*/ 1779 h 10690"/>
                    <a:gd name="connsiteX3" fmla="*/ 6713 w 10000"/>
                    <a:gd name="connsiteY3" fmla="*/ 7818 h 10690"/>
                    <a:gd name="connsiteX4" fmla="*/ 10000 w 10000"/>
                    <a:gd name="connsiteY4" fmla="*/ 8523 h 10690"/>
                    <a:gd name="connsiteX0" fmla="*/ 0 w 10000"/>
                    <a:gd name="connsiteY0" fmla="*/ 10690 h 10690"/>
                    <a:gd name="connsiteX1" fmla="*/ 1684 w 10000"/>
                    <a:gd name="connsiteY1" fmla="*/ 1485 h 10690"/>
                    <a:gd name="connsiteX2" fmla="*/ 4706 w 10000"/>
                    <a:gd name="connsiteY2" fmla="*/ 1779 h 10690"/>
                    <a:gd name="connsiteX3" fmla="*/ 5846 w 10000"/>
                    <a:gd name="connsiteY3" fmla="*/ 3953 h 10690"/>
                    <a:gd name="connsiteX4" fmla="*/ 10000 w 10000"/>
                    <a:gd name="connsiteY4" fmla="*/ 8523 h 10690"/>
                    <a:gd name="connsiteX0" fmla="*/ 0 w 10000"/>
                    <a:gd name="connsiteY0" fmla="*/ 10690 h 10690"/>
                    <a:gd name="connsiteX1" fmla="*/ 1684 w 10000"/>
                    <a:gd name="connsiteY1" fmla="*/ 1485 h 10690"/>
                    <a:gd name="connsiteX2" fmla="*/ 4706 w 10000"/>
                    <a:gd name="connsiteY2" fmla="*/ 1779 h 10690"/>
                    <a:gd name="connsiteX3" fmla="*/ 5846 w 10000"/>
                    <a:gd name="connsiteY3" fmla="*/ 3953 h 10690"/>
                    <a:gd name="connsiteX4" fmla="*/ 10000 w 10000"/>
                    <a:gd name="connsiteY4" fmla="*/ 8523 h 10690"/>
                    <a:gd name="connsiteX0" fmla="*/ 0 w 10000"/>
                    <a:gd name="connsiteY0" fmla="*/ 10690 h 10690"/>
                    <a:gd name="connsiteX1" fmla="*/ 1684 w 10000"/>
                    <a:gd name="connsiteY1" fmla="*/ 1485 h 10690"/>
                    <a:gd name="connsiteX2" fmla="*/ 4706 w 10000"/>
                    <a:gd name="connsiteY2" fmla="*/ 1779 h 10690"/>
                    <a:gd name="connsiteX3" fmla="*/ 6606 w 10000"/>
                    <a:gd name="connsiteY3" fmla="*/ 2648 h 10690"/>
                    <a:gd name="connsiteX4" fmla="*/ 10000 w 10000"/>
                    <a:gd name="connsiteY4" fmla="*/ 8523 h 10690"/>
                    <a:gd name="connsiteX0" fmla="*/ 0 w 12304"/>
                    <a:gd name="connsiteY0" fmla="*/ 10690 h 10690"/>
                    <a:gd name="connsiteX1" fmla="*/ 1684 w 12304"/>
                    <a:gd name="connsiteY1" fmla="*/ 1485 h 10690"/>
                    <a:gd name="connsiteX2" fmla="*/ 4706 w 12304"/>
                    <a:gd name="connsiteY2" fmla="*/ 1779 h 10690"/>
                    <a:gd name="connsiteX3" fmla="*/ 6606 w 12304"/>
                    <a:gd name="connsiteY3" fmla="*/ 2648 h 10690"/>
                    <a:gd name="connsiteX4" fmla="*/ 12304 w 12304"/>
                    <a:gd name="connsiteY4" fmla="*/ 4823 h 10690"/>
                    <a:gd name="connsiteX0" fmla="*/ 0 w 12304"/>
                    <a:gd name="connsiteY0" fmla="*/ 10690 h 10690"/>
                    <a:gd name="connsiteX1" fmla="*/ 1684 w 12304"/>
                    <a:gd name="connsiteY1" fmla="*/ 1485 h 10690"/>
                    <a:gd name="connsiteX2" fmla="*/ 4706 w 12304"/>
                    <a:gd name="connsiteY2" fmla="*/ 1779 h 10690"/>
                    <a:gd name="connsiteX3" fmla="*/ 6606 w 12304"/>
                    <a:gd name="connsiteY3" fmla="*/ 2648 h 10690"/>
                    <a:gd name="connsiteX4" fmla="*/ 12304 w 12304"/>
                    <a:gd name="connsiteY4" fmla="*/ 4823 h 10690"/>
                    <a:gd name="connsiteX0" fmla="*/ 0 w 12304"/>
                    <a:gd name="connsiteY0" fmla="*/ 10690 h 10690"/>
                    <a:gd name="connsiteX1" fmla="*/ 1684 w 12304"/>
                    <a:gd name="connsiteY1" fmla="*/ 1485 h 10690"/>
                    <a:gd name="connsiteX2" fmla="*/ 4706 w 12304"/>
                    <a:gd name="connsiteY2" fmla="*/ 1779 h 10690"/>
                    <a:gd name="connsiteX3" fmla="*/ 6986 w 12304"/>
                    <a:gd name="connsiteY3" fmla="*/ 2648 h 10690"/>
                    <a:gd name="connsiteX4" fmla="*/ 12304 w 12304"/>
                    <a:gd name="connsiteY4" fmla="*/ 4823 h 10690"/>
                    <a:gd name="connsiteX0" fmla="*/ 0 w 12304"/>
                    <a:gd name="connsiteY0" fmla="*/ 10690 h 10690"/>
                    <a:gd name="connsiteX1" fmla="*/ 1684 w 12304"/>
                    <a:gd name="connsiteY1" fmla="*/ 1485 h 10690"/>
                    <a:gd name="connsiteX2" fmla="*/ 4706 w 12304"/>
                    <a:gd name="connsiteY2" fmla="*/ 1779 h 10690"/>
                    <a:gd name="connsiteX3" fmla="*/ 6986 w 12304"/>
                    <a:gd name="connsiteY3" fmla="*/ 2648 h 10690"/>
                    <a:gd name="connsiteX4" fmla="*/ 12304 w 12304"/>
                    <a:gd name="connsiteY4" fmla="*/ 4823 h 10690"/>
                    <a:gd name="connsiteX0" fmla="*/ 0 w 12304"/>
                    <a:gd name="connsiteY0" fmla="*/ 10690 h 10690"/>
                    <a:gd name="connsiteX1" fmla="*/ 1684 w 12304"/>
                    <a:gd name="connsiteY1" fmla="*/ 1485 h 10690"/>
                    <a:gd name="connsiteX2" fmla="*/ 4706 w 12304"/>
                    <a:gd name="connsiteY2" fmla="*/ 1779 h 10690"/>
                    <a:gd name="connsiteX3" fmla="*/ 6986 w 12304"/>
                    <a:gd name="connsiteY3" fmla="*/ 2648 h 10690"/>
                    <a:gd name="connsiteX4" fmla="*/ 12304 w 12304"/>
                    <a:gd name="connsiteY4" fmla="*/ 4823 h 10690"/>
                    <a:gd name="connsiteX0" fmla="*/ 0 w 12304"/>
                    <a:gd name="connsiteY0" fmla="*/ 10220 h 10221"/>
                    <a:gd name="connsiteX1" fmla="*/ 528 w 12304"/>
                    <a:gd name="connsiteY1" fmla="*/ 7397 h 10221"/>
                    <a:gd name="connsiteX2" fmla="*/ 1684 w 12304"/>
                    <a:gd name="connsiteY2" fmla="*/ 1015 h 10221"/>
                    <a:gd name="connsiteX3" fmla="*/ 4706 w 12304"/>
                    <a:gd name="connsiteY3" fmla="*/ 1309 h 10221"/>
                    <a:gd name="connsiteX4" fmla="*/ 6986 w 12304"/>
                    <a:gd name="connsiteY4" fmla="*/ 2178 h 10221"/>
                    <a:gd name="connsiteX5" fmla="*/ 12304 w 12304"/>
                    <a:gd name="connsiteY5" fmla="*/ 4353 h 10221"/>
                    <a:gd name="connsiteX0" fmla="*/ 0 w 12304"/>
                    <a:gd name="connsiteY0" fmla="*/ 10220 h 10221"/>
                    <a:gd name="connsiteX1" fmla="*/ 528 w 12304"/>
                    <a:gd name="connsiteY1" fmla="*/ 7397 h 10221"/>
                    <a:gd name="connsiteX2" fmla="*/ 1684 w 12304"/>
                    <a:gd name="connsiteY2" fmla="*/ 1015 h 10221"/>
                    <a:gd name="connsiteX3" fmla="*/ 4706 w 12304"/>
                    <a:gd name="connsiteY3" fmla="*/ 1309 h 10221"/>
                    <a:gd name="connsiteX4" fmla="*/ 6986 w 12304"/>
                    <a:gd name="connsiteY4" fmla="*/ 2178 h 10221"/>
                    <a:gd name="connsiteX5" fmla="*/ 12304 w 12304"/>
                    <a:gd name="connsiteY5" fmla="*/ 4353 h 10221"/>
                    <a:gd name="connsiteX0" fmla="*/ 0 w 12304"/>
                    <a:gd name="connsiteY0" fmla="*/ 10655 h 13185"/>
                    <a:gd name="connsiteX1" fmla="*/ 528 w 12304"/>
                    <a:gd name="connsiteY1" fmla="*/ 10441 h 13185"/>
                    <a:gd name="connsiteX2" fmla="*/ 1684 w 12304"/>
                    <a:gd name="connsiteY2" fmla="*/ 1450 h 13185"/>
                    <a:gd name="connsiteX3" fmla="*/ 4706 w 12304"/>
                    <a:gd name="connsiteY3" fmla="*/ 1744 h 13185"/>
                    <a:gd name="connsiteX4" fmla="*/ 6986 w 12304"/>
                    <a:gd name="connsiteY4" fmla="*/ 2613 h 13185"/>
                    <a:gd name="connsiteX5" fmla="*/ 12304 w 12304"/>
                    <a:gd name="connsiteY5" fmla="*/ 4788 h 13185"/>
                    <a:gd name="connsiteX0" fmla="*/ 0 w 12156"/>
                    <a:gd name="connsiteY0" fmla="*/ 5657 h 13185"/>
                    <a:gd name="connsiteX1" fmla="*/ 380 w 12156"/>
                    <a:gd name="connsiteY1" fmla="*/ 10441 h 13185"/>
                    <a:gd name="connsiteX2" fmla="*/ 1536 w 12156"/>
                    <a:gd name="connsiteY2" fmla="*/ 1450 h 13185"/>
                    <a:gd name="connsiteX3" fmla="*/ 4558 w 12156"/>
                    <a:gd name="connsiteY3" fmla="*/ 1744 h 13185"/>
                    <a:gd name="connsiteX4" fmla="*/ 6838 w 12156"/>
                    <a:gd name="connsiteY4" fmla="*/ 2613 h 13185"/>
                    <a:gd name="connsiteX5" fmla="*/ 12156 w 12156"/>
                    <a:gd name="connsiteY5" fmla="*/ 4788 h 13185"/>
                    <a:gd name="connsiteX0" fmla="*/ 0 w 12156"/>
                    <a:gd name="connsiteY0" fmla="*/ 5729 h 13691"/>
                    <a:gd name="connsiteX1" fmla="*/ 380 w 12156"/>
                    <a:gd name="connsiteY1" fmla="*/ 10947 h 13691"/>
                    <a:gd name="connsiteX2" fmla="*/ 1536 w 12156"/>
                    <a:gd name="connsiteY2" fmla="*/ 1522 h 13691"/>
                    <a:gd name="connsiteX3" fmla="*/ 4558 w 12156"/>
                    <a:gd name="connsiteY3" fmla="*/ 1816 h 13691"/>
                    <a:gd name="connsiteX4" fmla="*/ 6838 w 12156"/>
                    <a:gd name="connsiteY4" fmla="*/ 2685 h 13691"/>
                    <a:gd name="connsiteX5" fmla="*/ 12156 w 12156"/>
                    <a:gd name="connsiteY5" fmla="*/ 4860 h 13691"/>
                    <a:gd name="connsiteX0" fmla="*/ 0 w 12156"/>
                    <a:gd name="connsiteY0" fmla="*/ 5729 h 13691"/>
                    <a:gd name="connsiteX1" fmla="*/ 380 w 12156"/>
                    <a:gd name="connsiteY1" fmla="*/ 10947 h 13691"/>
                    <a:gd name="connsiteX2" fmla="*/ 1536 w 12156"/>
                    <a:gd name="connsiteY2" fmla="*/ 1522 h 13691"/>
                    <a:gd name="connsiteX3" fmla="*/ 4558 w 12156"/>
                    <a:gd name="connsiteY3" fmla="*/ 1816 h 13691"/>
                    <a:gd name="connsiteX4" fmla="*/ 6838 w 12156"/>
                    <a:gd name="connsiteY4" fmla="*/ 2685 h 13691"/>
                    <a:gd name="connsiteX5" fmla="*/ 12156 w 12156"/>
                    <a:gd name="connsiteY5" fmla="*/ 4860 h 13691"/>
                    <a:gd name="connsiteX0" fmla="*/ 0 w 12156"/>
                    <a:gd name="connsiteY0" fmla="*/ 5729 h 13691"/>
                    <a:gd name="connsiteX1" fmla="*/ 380 w 12156"/>
                    <a:gd name="connsiteY1" fmla="*/ 10947 h 13691"/>
                    <a:gd name="connsiteX2" fmla="*/ 1536 w 12156"/>
                    <a:gd name="connsiteY2" fmla="*/ 1522 h 13691"/>
                    <a:gd name="connsiteX3" fmla="*/ 4558 w 12156"/>
                    <a:gd name="connsiteY3" fmla="*/ 1816 h 13691"/>
                    <a:gd name="connsiteX4" fmla="*/ 6838 w 12156"/>
                    <a:gd name="connsiteY4" fmla="*/ 2685 h 13691"/>
                    <a:gd name="connsiteX5" fmla="*/ 12156 w 12156"/>
                    <a:gd name="connsiteY5" fmla="*/ 4860 h 13691"/>
                    <a:gd name="connsiteX0" fmla="*/ 0 w 12156"/>
                    <a:gd name="connsiteY0" fmla="*/ 5729 h 13691"/>
                    <a:gd name="connsiteX1" fmla="*/ 380 w 12156"/>
                    <a:gd name="connsiteY1" fmla="*/ 10947 h 13691"/>
                    <a:gd name="connsiteX2" fmla="*/ 1536 w 12156"/>
                    <a:gd name="connsiteY2" fmla="*/ 1522 h 13691"/>
                    <a:gd name="connsiteX3" fmla="*/ 4558 w 12156"/>
                    <a:gd name="connsiteY3" fmla="*/ 1816 h 13691"/>
                    <a:gd name="connsiteX4" fmla="*/ 6838 w 12156"/>
                    <a:gd name="connsiteY4" fmla="*/ 2685 h 13691"/>
                    <a:gd name="connsiteX5" fmla="*/ 12156 w 12156"/>
                    <a:gd name="connsiteY5" fmla="*/ 4860 h 13691"/>
                    <a:gd name="connsiteX0" fmla="*/ 0 w 12156"/>
                    <a:gd name="connsiteY0" fmla="*/ 5729 h 13691"/>
                    <a:gd name="connsiteX1" fmla="*/ 380 w 12156"/>
                    <a:gd name="connsiteY1" fmla="*/ 10947 h 13691"/>
                    <a:gd name="connsiteX2" fmla="*/ 1536 w 12156"/>
                    <a:gd name="connsiteY2" fmla="*/ 1522 h 13691"/>
                    <a:gd name="connsiteX3" fmla="*/ 4558 w 12156"/>
                    <a:gd name="connsiteY3" fmla="*/ 1816 h 13691"/>
                    <a:gd name="connsiteX4" fmla="*/ 7218 w 12156"/>
                    <a:gd name="connsiteY4" fmla="*/ 3120 h 13691"/>
                    <a:gd name="connsiteX5" fmla="*/ 12156 w 12156"/>
                    <a:gd name="connsiteY5" fmla="*/ 4860 h 13691"/>
                    <a:gd name="connsiteX0" fmla="*/ 0 w 12156"/>
                    <a:gd name="connsiteY0" fmla="*/ 5729 h 13691"/>
                    <a:gd name="connsiteX1" fmla="*/ 380 w 12156"/>
                    <a:gd name="connsiteY1" fmla="*/ 10947 h 13691"/>
                    <a:gd name="connsiteX2" fmla="*/ 1536 w 12156"/>
                    <a:gd name="connsiteY2" fmla="*/ 1522 h 13691"/>
                    <a:gd name="connsiteX3" fmla="*/ 4558 w 12156"/>
                    <a:gd name="connsiteY3" fmla="*/ 1816 h 13691"/>
                    <a:gd name="connsiteX4" fmla="*/ 7218 w 12156"/>
                    <a:gd name="connsiteY4" fmla="*/ 3120 h 13691"/>
                    <a:gd name="connsiteX5" fmla="*/ 12156 w 12156"/>
                    <a:gd name="connsiteY5" fmla="*/ 4860 h 13691"/>
                    <a:gd name="connsiteX0" fmla="*/ 0 w 13676"/>
                    <a:gd name="connsiteY0" fmla="*/ 9208 h 13691"/>
                    <a:gd name="connsiteX1" fmla="*/ 1900 w 13676"/>
                    <a:gd name="connsiteY1" fmla="*/ 10947 h 13691"/>
                    <a:gd name="connsiteX2" fmla="*/ 3056 w 13676"/>
                    <a:gd name="connsiteY2" fmla="*/ 1522 h 13691"/>
                    <a:gd name="connsiteX3" fmla="*/ 6078 w 13676"/>
                    <a:gd name="connsiteY3" fmla="*/ 1816 h 13691"/>
                    <a:gd name="connsiteX4" fmla="*/ 8738 w 13676"/>
                    <a:gd name="connsiteY4" fmla="*/ 3120 h 13691"/>
                    <a:gd name="connsiteX5" fmla="*/ 13676 w 13676"/>
                    <a:gd name="connsiteY5" fmla="*/ 4860 h 13691"/>
                    <a:gd name="connsiteX0" fmla="*/ 0 w 13676"/>
                    <a:gd name="connsiteY0" fmla="*/ 9425 h 15213"/>
                    <a:gd name="connsiteX1" fmla="*/ 1900 w 13676"/>
                    <a:gd name="connsiteY1" fmla="*/ 12469 h 15213"/>
                    <a:gd name="connsiteX2" fmla="*/ 3056 w 13676"/>
                    <a:gd name="connsiteY2" fmla="*/ 1739 h 15213"/>
                    <a:gd name="connsiteX3" fmla="*/ 6078 w 13676"/>
                    <a:gd name="connsiteY3" fmla="*/ 2033 h 15213"/>
                    <a:gd name="connsiteX4" fmla="*/ 8738 w 13676"/>
                    <a:gd name="connsiteY4" fmla="*/ 3337 h 15213"/>
                    <a:gd name="connsiteX5" fmla="*/ 13676 w 13676"/>
                    <a:gd name="connsiteY5" fmla="*/ 5077 h 15213"/>
                    <a:gd name="connsiteX0" fmla="*/ 0 w 13676"/>
                    <a:gd name="connsiteY0" fmla="*/ 9425 h 15213"/>
                    <a:gd name="connsiteX1" fmla="*/ 1140 w 13676"/>
                    <a:gd name="connsiteY1" fmla="*/ 10730 h 15213"/>
                    <a:gd name="connsiteX2" fmla="*/ 1900 w 13676"/>
                    <a:gd name="connsiteY2" fmla="*/ 12469 h 15213"/>
                    <a:gd name="connsiteX3" fmla="*/ 3056 w 13676"/>
                    <a:gd name="connsiteY3" fmla="*/ 1739 h 15213"/>
                    <a:gd name="connsiteX4" fmla="*/ 6078 w 13676"/>
                    <a:gd name="connsiteY4" fmla="*/ 2033 h 15213"/>
                    <a:gd name="connsiteX5" fmla="*/ 8738 w 13676"/>
                    <a:gd name="connsiteY5" fmla="*/ 3337 h 15213"/>
                    <a:gd name="connsiteX6" fmla="*/ 13676 w 13676"/>
                    <a:gd name="connsiteY6" fmla="*/ 5077 h 15213"/>
                    <a:gd name="connsiteX0" fmla="*/ 0 w 12916"/>
                    <a:gd name="connsiteY0" fmla="*/ 7686 h 15213"/>
                    <a:gd name="connsiteX1" fmla="*/ 380 w 12916"/>
                    <a:gd name="connsiteY1" fmla="*/ 10730 h 15213"/>
                    <a:gd name="connsiteX2" fmla="*/ 1140 w 12916"/>
                    <a:gd name="connsiteY2" fmla="*/ 12469 h 15213"/>
                    <a:gd name="connsiteX3" fmla="*/ 2296 w 12916"/>
                    <a:gd name="connsiteY3" fmla="*/ 1739 h 15213"/>
                    <a:gd name="connsiteX4" fmla="*/ 5318 w 12916"/>
                    <a:gd name="connsiteY4" fmla="*/ 2033 h 15213"/>
                    <a:gd name="connsiteX5" fmla="*/ 7978 w 12916"/>
                    <a:gd name="connsiteY5" fmla="*/ 3337 h 15213"/>
                    <a:gd name="connsiteX6" fmla="*/ 12916 w 12916"/>
                    <a:gd name="connsiteY6" fmla="*/ 5077 h 15213"/>
                    <a:gd name="connsiteX0" fmla="*/ 0 w 12916"/>
                    <a:gd name="connsiteY0" fmla="*/ 7686 h 12469"/>
                    <a:gd name="connsiteX1" fmla="*/ 380 w 12916"/>
                    <a:gd name="connsiteY1" fmla="*/ 10730 h 12469"/>
                    <a:gd name="connsiteX2" fmla="*/ 1140 w 12916"/>
                    <a:gd name="connsiteY2" fmla="*/ 12469 h 12469"/>
                    <a:gd name="connsiteX3" fmla="*/ 1140 w 12916"/>
                    <a:gd name="connsiteY3" fmla="*/ 12469 h 12469"/>
                    <a:gd name="connsiteX4" fmla="*/ 2296 w 12916"/>
                    <a:gd name="connsiteY4" fmla="*/ 1739 h 12469"/>
                    <a:gd name="connsiteX5" fmla="*/ 5318 w 12916"/>
                    <a:gd name="connsiteY5" fmla="*/ 2033 h 12469"/>
                    <a:gd name="connsiteX6" fmla="*/ 7978 w 12916"/>
                    <a:gd name="connsiteY6" fmla="*/ 3337 h 12469"/>
                    <a:gd name="connsiteX7" fmla="*/ 12916 w 12916"/>
                    <a:gd name="connsiteY7" fmla="*/ 5077 h 12469"/>
                    <a:gd name="connsiteX0" fmla="*/ 0 w 12916"/>
                    <a:gd name="connsiteY0" fmla="*/ 7686 h 12469"/>
                    <a:gd name="connsiteX1" fmla="*/ 760 w 12916"/>
                    <a:gd name="connsiteY1" fmla="*/ 10730 h 12469"/>
                    <a:gd name="connsiteX2" fmla="*/ 1140 w 12916"/>
                    <a:gd name="connsiteY2" fmla="*/ 12469 h 12469"/>
                    <a:gd name="connsiteX3" fmla="*/ 1140 w 12916"/>
                    <a:gd name="connsiteY3" fmla="*/ 12469 h 12469"/>
                    <a:gd name="connsiteX4" fmla="*/ 2296 w 12916"/>
                    <a:gd name="connsiteY4" fmla="*/ 1739 h 12469"/>
                    <a:gd name="connsiteX5" fmla="*/ 5318 w 12916"/>
                    <a:gd name="connsiteY5" fmla="*/ 2033 h 12469"/>
                    <a:gd name="connsiteX6" fmla="*/ 7978 w 12916"/>
                    <a:gd name="connsiteY6" fmla="*/ 3337 h 12469"/>
                    <a:gd name="connsiteX7" fmla="*/ 12916 w 12916"/>
                    <a:gd name="connsiteY7" fmla="*/ 5077 h 12469"/>
                    <a:gd name="connsiteX0" fmla="*/ 0 w 12916"/>
                    <a:gd name="connsiteY0" fmla="*/ 7686 h 12469"/>
                    <a:gd name="connsiteX1" fmla="*/ 760 w 12916"/>
                    <a:gd name="connsiteY1" fmla="*/ 10730 h 12469"/>
                    <a:gd name="connsiteX2" fmla="*/ 1140 w 12916"/>
                    <a:gd name="connsiteY2" fmla="*/ 12469 h 12469"/>
                    <a:gd name="connsiteX3" fmla="*/ 1140 w 12916"/>
                    <a:gd name="connsiteY3" fmla="*/ 12469 h 12469"/>
                    <a:gd name="connsiteX4" fmla="*/ 2296 w 12916"/>
                    <a:gd name="connsiteY4" fmla="*/ 1739 h 12469"/>
                    <a:gd name="connsiteX5" fmla="*/ 5318 w 12916"/>
                    <a:gd name="connsiteY5" fmla="*/ 2033 h 12469"/>
                    <a:gd name="connsiteX6" fmla="*/ 7978 w 12916"/>
                    <a:gd name="connsiteY6" fmla="*/ 3337 h 12469"/>
                    <a:gd name="connsiteX7" fmla="*/ 12916 w 12916"/>
                    <a:gd name="connsiteY7" fmla="*/ 5077 h 12469"/>
                    <a:gd name="connsiteX0" fmla="*/ 0 w 12916"/>
                    <a:gd name="connsiteY0" fmla="*/ 7686 h 12469"/>
                    <a:gd name="connsiteX1" fmla="*/ 760 w 12916"/>
                    <a:gd name="connsiteY1" fmla="*/ 10730 h 12469"/>
                    <a:gd name="connsiteX2" fmla="*/ 1140 w 12916"/>
                    <a:gd name="connsiteY2" fmla="*/ 12469 h 12469"/>
                    <a:gd name="connsiteX3" fmla="*/ 1140 w 12916"/>
                    <a:gd name="connsiteY3" fmla="*/ 12469 h 12469"/>
                    <a:gd name="connsiteX4" fmla="*/ 2296 w 12916"/>
                    <a:gd name="connsiteY4" fmla="*/ 1739 h 12469"/>
                    <a:gd name="connsiteX5" fmla="*/ 5318 w 12916"/>
                    <a:gd name="connsiteY5" fmla="*/ 2033 h 12469"/>
                    <a:gd name="connsiteX6" fmla="*/ 7978 w 12916"/>
                    <a:gd name="connsiteY6" fmla="*/ 3337 h 12469"/>
                    <a:gd name="connsiteX7" fmla="*/ 12916 w 12916"/>
                    <a:gd name="connsiteY7" fmla="*/ 5077 h 12469"/>
                    <a:gd name="connsiteX0" fmla="*/ 0 w 12916"/>
                    <a:gd name="connsiteY0" fmla="*/ 7686 h 12469"/>
                    <a:gd name="connsiteX1" fmla="*/ 380 w 12916"/>
                    <a:gd name="connsiteY1" fmla="*/ 8555 h 12469"/>
                    <a:gd name="connsiteX2" fmla="*/ 760 w 12916"/>
                    <a:gd name="connsiteY2" fmla="*/ 10730 h 12469"/>
                    <a:gd name="connsiteX3" fmla="*/ 1140 w 12916"/>
                    <a:gd name="connsiteY3" fmla="*/ 12469 h 12469"/>
                    <a:gd name="connsiteX4" fmla="*/ 1140 w 12916"/>
                    <a:gd name="connsiteY4" fmla="*/ 12469 h 12469"/>
                    <a:gd name="connsiteX5" fmla="*/ 2296 w 12916"/>
                    <a:gd name="connsiteY5" fmla="*/ 1739 h 12469"/>
                    <a:gd name="connsiteX6" fmla="*/ 5318 w 12916"/>
                    <a:gd name="connsiteY6" fmla="*/ 2033 h 12469"/>
                    <a:gd name="connsiteX7" fmla="*/ 7978 w 12916"/>
                    <a:gd name="connsiteY7" fmla="*/ 3337 h 12469"/>
                    <a:gd name="connsiteX8" fmla="*/ 12916 w 12916"/>
                    <a:gd name="connsiteY8" fmla="*/ 5077 h 12469"/>
                    <a:gd name="connsiteX0" fmla="*/ 0 w 12916"/>
                    <a:gd name="connsiteY0" fmla="*/ 7686 h 12469"/>
                    <a:gd name="connsiteX1" fmla="*/ 380 w 12916"/>
                    <a:gd name="connsiteY1" fmla="*/ 8555 h 12469"/>
                    <a:gd name="connsiteX2" fmla="*/ 760 w 12916"/>
                    <a:gd name="connsiteY2" fmla="*/ 10730 h 12469"/>
                    <a:gd name="connsiteX3" fmla="*/ 1140 w 12916"/>
                    <a:gd name="connsiteY3" fmla="*/ 12469 h 12469"/>
                    <a:gd name="connsiteX4" fmla="*/ 1140 w 12916"/>
                    <a:gd name="connsiteY4" fmla="*/ 12469 h 12469"/>
                    <a:gd name="connsiteX5" fmla="*/ 2296 w 12916"/>
                    <a:gd name="connsiteY5" fmla="*/ 1739 h 12469"/>
                    <a:gd name="connsiteX6" fmla="*/ 5318 w 12916"/>
                    <a:gd name="connsiteY6" fmla="*/ 2033 h 12469"/>
                    <a:gd name="connsiteX7" fmla="*/ 7978 w 12916"/>
                    <a:gd name="connsiteY7" fmla="*/ 3337 h 12469"/>
                    <a:gd name="connsiteX8" fmla="*/ 12916 w 12916"/>
                    <a:gd name="connsiteY8" fmla="*/ 5077 h 12469"/>
                    <a:gd name="connsiteX0" fmla="*/ 0 w 12916"/>
                    <a:gd name="connsiteY0" fmla="*/ 7686 h 12469"/>
                    <a:gd name="connsiteX1" fmla="*/ 380 w 12916"/>
                    <a:gd name="connsiteY1" fmla="*/ 8555 h 12469"/>
                    <a:gd name="connsiteX2" fmla="*/ 1140 w 12916"/>
                    <a:gd name="connsiteY2" fmla="*/ 10730 h 12469"/>
                    <a:gd name="connsiteX3" fmla="*/ 1140 w 12916"/>
                    <a:gd name="connsiteY3" fmla="*/ 12469 h 12469"/>
                    <a:gd name="connsiteX4" fmla="*/ 1140 w 12916"/>
                    <a:gd name="connsiteY4" fmla="*/ 12469 h 12469"/>
                    <a:gd name="connsiteX5" fmla="*/ 2296 w 12916"/>
                    <a:gd name="connsiteY5" fmla="*/ 1739 h 12469"/>
                    <a:gd name="connsiteX6" fmla="*/ 5318 w 12916"/>
                    <a:gd name="connsiteY6" fmla="*/ 2033 h 12469"/>
                    <a:gd name="connsiteX7" fmla="*/ 7978 w 12916"/>
                    <a:gd name="connsiteY7" fmla="*/ 3337 h 12469"/>
                    <a:gd name="connsiteX8" fmla="*/ 12916 w 12916"/>
                    <a:gd name="connsiteY8" fmla="*/ 5077 h 12469"/>
                    <a:gd name="connsiteX0" fmla="*/ 0 w 12916"/>
                    <a:gd name="connsiteY0" fmla="*/ 7686 h 12469"/>
                    <a:gd name="connsiteX1" fmla="*/ 380 w 12916"/>
                    <a:gd name="connsiteY1" fmla="*/ 8555 h 12469"/>
                    <a:gd name="connsiteX2" fmla="*/ 1140 w 12916"/>
                    <a:gd name="connsiteY2" fmla="*/ 10730 h 12469"/>
                    <a:gd name="connsiteX3" fmla="*/ 1140 w 12916"/>
                    <a:gd name="connsiteY3" fmla="*/ 12469 h 12469"/>
                    <a:gd name="connsiteX4" fmla="*/ 1519 w 12916"/>
                    <a:gd name="connsiteY4" fmla="*/ 12469 h 12469"/>
                    <a:gd name="connsiteX5" fmla="*/ 2296 w 12916"/>
                    <a:gd name="connsiteY5" fmla="*/ 1739 h 12469"/>
                    <a:gd name="connsiteX6" fmla="*/ 5318 w 12916"/>
                    <a:gd name="connsiteY6" fmla="*/ 2033 h 12469"/>
                    <a:gd name="connsiteX7" fmla="*/ 7978 w 12916"/>
                    <a:gd name="connsiteY7" fmla="*/ 3337 h 12469"/>
                    <a:gd name="connsiteX8" fmla="*/ 12916 w 12916"/>
                    <a:gd name="connsiteY8" fmla="*/ 5077 h 12469"/>
                    <a:gd name="connsiteX0" fmla="*/ 0 w 12916"/>
                    <a:gd name="connsiteY0" fmla="*/ 7686 h 12469"/>
                    <a:gd name="connsiteX1" fmla="*/ 380 w 12916"/>
                    <a:gd name="connsiteY1" fmla="*/ 8555 h 12469"/>
                    <a:gd name="connsiteX2" fmla="*/ 1140 w 12916"/>
                    <a:gd name="connsiteY2" fmla="*/ 10730 h 12469"/>
                    <a:gd name="connsiteX3" fmla="*/ 1519 w 12916"/>
                    <a:gd name="connsiteY3" fmla="*/ 11599 h 12469"/>
                    <a:gd name="connsiteX4" fmla="*/ 1519 w 12916"/>
                    <a:gd name="connsiteY4" fmla="*/ 12469 h 12469"/>
                    <a:gd name="connsiteX5" fmla="*/ 2296 w 12916"/>
                    <a:gd name="connsiteY5" fmla="*/ 1739 h 12469"/>
                    <a:gd name="connsiteX6" fmla="*/ 5318 w 12916"/>
                    <a:gd name="connsiteY6" fmla="*/ 2033 h 12469"/>
                    <a:gd name="connsiteX7" fmla="*/ 7978 w 12916"/>
                    <a:gd name="connsiteY7" fmla="*/ 3337 h 12469"/>
                    <a:gd name="connsiteX8" fmla="*/ 12916 w 12916"/>
                    <a:gd name="connsiteY8" fmla="*/ 5077 h 12469"/>
                    <a:gd name="connsiteX0" fmla="*/ 0 w 12916"/>
                    <a:gd name="connsiteY0" fmla="*/ 7686 h 12469"/>
                    <a:gd name="connsiteX1" fmla="*/ 380 w 12916"/>
                    <a:gd name="connsiteY1" fmla="*/ 8555 h 12469"/>
                    <a:gd name="connsiteX2" fmla="*/ 1140 w 12916"/>
                    <a:gd name="connsiteY2" fmla="*/ 10730 h 12469"/>
                    <a:gd name="connsiteX3" fmla="*/ 1519 w 12916"/>
                    <a:gd name="connsiteY3" fmla="*/ 11599 h 12469"/>
                    <a:gd name="connsiteX4" fmla="*/ 1519 w 12916"/>
                    <a:gd name="connsiteY4" fmla="*/ 12469 h 12469"/>
                    <a:gd name="connsiteX5" fmla="*/ 2296 w 12916"/>
                    <a:gd name="connsiteY5" fmla="*/ 1739 h 12469"/>
                    <a:gd name="connsiteX6" fmla="*/ 5318 w 12916"/>
                    <a:gd name="connsiteY6" fmla="*/ 2033 h 12469"/>
                    <a:gd name="connsiteX7" fmla="*/ 7978 w 12916"/>
                    <a:gd name="connsiteY7" fmla="*/ 3337 h 12469"/>
                    <a:gd name="connsiteX8" fmla="*/ 12916 w 12916"/>
                    <a:gd name="connsiteY8" fmla="*/ 5077 h 12469"/>
                    <a:gd name="connsiteX0" fmla="*/ 0 w 12916"/>
                    <a:gd name="connsiteY0" fmla="*/ 7686 h 12469"/>
                    <a:gd name="connsiteX1" fmla="*/ 380 w 12916"/>
                    <a:gd name="connsiteY1" fmla="*/ 8555 h 12469"/>
                    <a:gd name="connsiteX2" fmla="*/ 1140 w 12916"/>
                    <a:gd name="connsiteY2" fmla="*/ 9425 h 12469"/>
                    <a:gd name="connsiteX3" fmla="*/ 1519 w 12916"/>
                    <a:gd name="connsiteY3" fmla="*/ 11599 h 12469"/>
                    <a:gd name="connsiteX4" fmla="*/ 1519 w 12916"/>
                    <a:gd name="connsiteY4" fmla="*/ 12469 h 12469"/>
                    <a:gd name="connsiteX5" fmla="*/ 2296 w 12916"/>
                    <a:gd name="connsiteY5" fmla="*/ 1739 h 12469"/>
                    <a:gd name="connsiteX6" fmla="*/ 5318 w 12916"/>
                    <a:gd name="connsiteY6" fmla="*/ 2033 h 12469"/>
                    <a:gd name="connsiteX7" fmla="*/ 7978 w 12916"/>
                    <a:gd name="connsiteY7" fmla="*/ 3337 h 12469"/>
                    <a:gd name="connsiteX8" fmla="*/ 12916 w 12916"/>
                    <a:gd name="connsiteY8" fmla="*/ 5077 h 12469"/>
                    <a:gd name="connsiteX0" fmla="*/ 0 w 12916"/>
                    <a:gd name="connsiteY0" fmla="*/ 7686 h 12469"/>
                    <a:gd name="connsiteX1" fmla="*/ 760 w 12916"/>
                    <a:gd name="connsiteY1" fmla="*/ 7686 h 12469"/>
                    <a:gd name="connsiteX2" fmla="*/ 1140 w 12916"/>
                    <a:gd name="connsiteY2" fmla="*/ 9425 h 12469"/>
                    <a:gd name="connsiteX3" fmla="*/ 1519 w 12916"/>
                    <a:gd name="connsiteY3" fmla="*/ 11599 h 12469"/>
                    <a:gd name="connsiteX4" fmla="*/ 1519 w 12916"/>
                    <a:gd name="connsiteY4" fmla="*/ 12469 h 12469"/>
                    <a:gd name="connsiteX5" fmla="*/ 2296 w 12916"/>
                    <a:gd name="connsiteY5" fmla="*/ 1739 h 12469"/>
                    <a:gd name="connsiteX6" fmla="*/ 5318 w 12916"/>
                    <a:gd name="connsiteY6" fmla="*/ 2033 h 12469"/>
                    <a:gd name="connsiteX7" fmla="*/ 7978 w 12916"/>
                    <a:gd name="connsiteY7" fmla="*/ 3337 h 12469"/>
                    <a:gd name="connsiteX8" fmla="*/ 12916 w 12916"/>
                    <a:gd name="connsiteY8" fmla="*/ 5077 h 12469"/>
                    <a:gd name="connsiteX0" fmla="*/ 0 w 13676"/>
                    <a:gd name="connsiteY0" fmla="*/ 6381 h 12469"/>
                    <a:gd name="connsiteX1" fmla="*/ 1520 w 13676"/>
                    <a:gd name="connsiteY1" fmla="*/ 7686 h 12469"/>
                    <a:gd name="connsiteX2" fmla="*/ 1900 w 13676"/>
                    <a:gd name="connsiteY2" fmla="*/ 9425 h 12469"/>
                    <a:gd name="connsiteX3" fmla="*/ 2279 w 13676"/>
                    <a:gd name="connsiteY3" fmla="*/ 11599 h 12469"/>
                    <a:gd name="connsiteX4" fmla="*/ 2279 w 13676"/>
                    <a:gd name="connsiteY4" fmla="*/ 12469 h 12469"/>
                    <a:gd name="connsiteX5" fmla="*/ 3056 w 13676"/>
                    <a:gd name="connsiteY5" fmla="*/ 1739 h 12469"/>
                    <a:gd name="connsiteX6" fmla="*/ 6078 w 13676"/>
                    <a:gd name="connsiteY6" fmla="*/ 2033 h 12469"/>
                    <a:gd name="connsiteX7" fmla="*/ 8738 w 13676"/>
                    <a:gd name="connsiteY7" fmla="*/ 3337 h 12469"/>
                    <a:gd name="connsiteX8" fmla="*/ 13676 w 13676"/>
                    <a:gd name="connsiteY8" fmla="*/ 5077 h 12469"/>
                    <a:gd name="connsiteX0" fmla="*/ 0 w 13676"/>
                    <a:gd name="connsiteY0" fmla="*/ 6381 h 12469"/>
                    <a:gd name="connsiteX1" fmla="*/ 1520 w 13676"/>
                    <a:gd name="connsiteY1" fmla="*/ 7686 h 12469"/>
                    <a:gd name="connsiteX2" fmla="*/ 1900 w 13676"/>
                    <a:gd name="connsiteY2" fmla="*/ 9425 h 12469"/>
                    <a:gd name="connsiteX3" fmla="*/ 2279 w 13676"/>
                    <a:gd name="connsiteY3" fmla="*/ 11599 h 12469"/>
                    <a:gd name="connsiteX4" fmla="*/ 2279 w 13676"/>
                    <a:gd name="connsiteY4" fmla="*/ 12469 h 12469"/>
                    <a:gd name="connsiteX5" fmla="*/ 3056 w 13676"/>
                    <a:gd name="connsiteY5" fmla="*/ 1739 h 12469"/>
                    <a:gd name="connsiteX6" fmla="*/ 6078 w 13676"/>
                    <a:gd name="connsiteY6" fmla="*/ 2033 h 12469"/>
                    <a:gd name="connsiteX7" fmla="*/ 8738 w 13676"/>
                    <a:gd name="connsiteY7" fmla="*/ 3337 h 12469"/>
                    <a:gd name="connsiteX8" fmla="*/ 13676 w 13676"/>
                    <a:gd name="connsiteY8" fmla="*/ 5077 h 12469"/>
                    <a:gd name="connsiteX0" fmla="*/ 0 w 13676"/>
                    <a:gd name="connsiteY0" fmla="*/ 6381 h 11599"/>
                    <a:gd name="connsiteX1" fmla="*/ 1520 w 13676"/>
                    <a:gd name="connsiteY1" fmla="*/ 7686 h 11599"/>
                    <a:gd name="connsiteX2" fmla="*/ 1900 w 13676"/>
                    <a:gd name="connsiteY2" fmla="*/ 9425 h 11599"/>
                    <a:gd name="connsiteX3" fmla="*/ 2279 w 13676"/>
                    <a:gd name="connsiteY3" fmla="*/ 11599 h 11599"/>
                    <a:gd name="connsiteX4" fmla="*/ 3056 w 13676"/>
                    <a:gd name="connsiteY4" fmla="*/ 1739 h 11599"/>
                    <a:gd name="connsiteX5" fmla="*/ 6078 w 13676"/>
                    <a:gd name="connsiteY5" fmla="*/ 2033 h 11599"/>
                    <a:gd name="connsiteX6" fmla="*/ 8738 w 13676"/>
                    <a:gd name="connsiteY6" fmla="*/ 3337 h 11599"/>
                    <a:gd name="connsiteX7" fmla="*/ 13676 w 13676"/>
                    <a:gd name="connsiteY7" fmla="*/ 5077 h 11599"/>
                    <a:gd name="connsiteX0" fmla="*/ 0 w 13676"/>
                    <a:gd name="connsiteY0" fmla="*/ 6381 h 11597"/>
                    <a:gd name="connsiteX1" fmla="*/ 1520 w 13676"/>
                    <a:gd name="connsiteY1" fmla="*/ 7686 h 11597"/>
                    <a:gd name="connsiteX2" fmla="*/ 1900 w 13676"/>
                    <a:gd name="connsiteY2" fmla="*/ 9425 h 11597"/>
                    <a:gd name="connsiteX3" fmla="*/ 2658 w 13676"/>
                    <a:gd name="connsiteY3" fmla="*/ 11597 h 11597"/>
                    <a:gd name="connsiteX4" fmla="*/ 3056 w 13676"/>
                    <a:gd name="connsiteY4" fmla="*/ 1739 h 11597"/>
                    <a:gd name="connsiteX5" fmla="*/ 6078 w 13676"/>
                    <a:gd name="connsiteY5" fmla="*/ 2033 h 11597"/>
                    <a:gd name="connsiteX6" fmla="*/ 8738 w 13676"/>
                    <a:gd name="connsiteY6" fmla="*/ 3337 h 11597"/>
                    <a:gd name="connsiteX7" fmla="*/ 13676 w 13676"/>
                    <a:gd name="connsiteY7" fmla="*/ 5077 h 11597"/>
                    <a:gd name="connsiteX0" fmla="*/ 0 w 13676"/>
                    <a:gd name="connsiteY0" fmla="*/ 6381 h 11597"/>
                    <a:gd name="connsiteX1" fmla="*/ 1520 w 13676"/>
                    <a:gd name="connsiteY1" fmla="*/ 7686 h 11597"/>
                    <a:gd name="connsiteX2" fmla="*/ 2278 w 13676"/>
                    <a:gd name="connsiteY2" fmla="*/ 9423 h 11597"/>
                    <a:gd name="connsiteX3" fmla="*/ 2658 w 13676"/>
                    <a:gd name="connsiteY3" fmla="*/ 11597 h 11597"/>
                    <a:gd name="connsiteX4" fmla="*/ 3056 w 13676"/>
                    <a:gd name="connsiteY4" fmla="*/ 1739 h 11597"/>
                    <a:gd name="connsiteX5" fmla="*/ 6078 w 13676"/>
                    <a:gd name="connsiteY5" fmla="*/ 2033 h 11597"/>
                    <a:gd name="connsiteX6" fmla="*/ 8738 w 13676"/>
                    <a:gd name="connsiteY6" fmla="*/ 3337 h 11597"/>
                    <a:gd name="connsiteX7" fmla="*/ 13676 w 13676"/>
                    <a:gd name="connsiteY7" fmla="*/ 5077 h 1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76" h="11597">
                      <a:moveTo>
                        <a:pt x="0" y="6381"/>
                      </a:moveTo>
                      <a:cubicBezTo>
                        <a:pt x="0" y="6395"/>
                        <a:pt x="1393" y="7179"/>
                        <a:pt x="1520" y="7686"/>
                      </a:cubicBezTo>
                      <a:cubicBezTo>
                        <a:pt x="1876" y="8068"/>
                        <a:pt x="2088" y="8640"/>
                        <a:pt x="2278" y="9423"/>
                      </a:cubicBezTo>
                      <a:cubicBezTo>
                        <a:pt x="2468" y="10220"/>
                        <a:pt x="2531" y="11307"/>
                        <a:pt x="2658" y="11597"/>
                      </a:cubicBezTo>
                      <a:cubicBezTo>
                        <a:pt x="2791" y="8311"/>
                        <a:pt x="2923" y="5025"/>
                        <a:pt x="3056" y="1739"/>
                      </a:cubicBezTo>
                      <a:cubicBezTo>
                        <a:pt x="3689" y="0"/>
                        <a:pt x="5367" y="1750"/>
                        <a:pt x="6078" y="2033"/>
                      </a:cubicBezTo>
                      <a:cubicBezTo>
                        <a:pt x="7078" y="2539"/>
                        <a:pt x="7472" y="2830"/>
                        <a:pt x="8738" y="3337"/>
                      </a:cubicBezTo>
                      <a:cubicBezTo>
                        <a:pt x="10004" y="3844"/>
                        <a:pt x="12989" y="4928"/>
                        <a:pt x="13676" y="5077"/>
                      </a:cubicBezTo>
                    </a:path>
                  </a:pathLst>
                </a:custGeom>
                <a:noFill/>
                <a:ln w="9525">
                  <a:solidFill>
                    <a:srgbClr val="000000"/>
                  </a:solidFill>
                  <a:round/>
                  <a:headEnd/>
                  <a:tailEnd/>
                </a:ln>
              </p:spPr>
              <p:txBody>
                <a:bodyPr/>
                <a:lstStyle/>
                <a:p>
                  <a:endParaRPr lang="en-US"/>
                </a:p>
              </p:txBody>
            </p:sp>
          </p:grpSp>
          <p:sp>
            <p:nvSpPr>
              <p:cNvPr id="110" name="TextBox 67"/>
              <p:cNvSpPr txBox="1">
                <a:spLocks noChangeArrowheads="1"/>
              </p:cNvSpPr>
              <p:nvPr/>
            </p:nvSpPr>
            <p:spPr bwMode="auto">
              <a:xfrm>
                <a:off x="5730240" y="2143900"/>
                <a:ext cx="365760" cy="386725"/>
              </a:xfrm>
              <a:prstGeom prst="rect">
                <a:avLst/>
              </a:prstGeom>
              <a:noFill/>
              <a:ln w="9525">
                <a:noFill/>
                <a:miter lim="800000"/>
                <a:headEnd/>
                <a:tailEnd/>
              </a:ln>
            </p:spPr>
            <p:txBody>
              <a:bodyPr>
                <a:spAutoFit/>
              </a:bodyPr>
              <a:lstStyle/>
              <a:p>
                <a:r>
                  <a:rPr lang="en-US" sz="1600">
                    <a:latin typeface="Symbol" pitchFamily="18" charset="2"/>
                  </a:rPr>
                  <a:t>Q</a:t>
                </a:r>
              </a:p>
            </p:txBody>
          </p:sp>
          <p:sp>
            <p:nvSpPr>
              <p:cNvPr id="111" name="TextBox 68"/>
              <p:cNvSpPr txBox="1">
                <a:spLocks noChangeArrowheads="1"/>
              </p:cNvSpPr>
              <p:nvPr/>
            </p:nvSpPr>
            <p:spPr bwMode="auto">
              <a:xfrm>
                <a:off x="8391832" y="3706718"/>
                <a:ext cx="296626" cy="386725"/>
              </a:xfrm>
              <a:prstGeom prst="rect">
                <a:avLst/>
              </a:prstGeom>
              <a:noFill/>
              <a:ln w="9525">
                <a:noFill/>
                <a:miter lim="800000"/>
                <a:headEnd/>
                <a:tailEnd/>
              </a:ln>
            </p:spPr>
            <p:txBody>
              <a:bodyPr wrap="square">
                <a:spAutoFit/>
              </a:bodyPr>
              <a:lstStyle/>
              <a:p>
                <a:r>
                  <a:rPr lang="en-US" sz="1600" smtClean="0">
                    <a:latin typeface="Calibri" pitchFamily="34" charset="0"/>
                  </a:rPr>
                  <a:t>J</a:t>
                </a:r>
                <a:endParaRPr lang="en-US" sz="1600">
                  <a:latin typeface="Calibri" pitchFamily="34" charset="0"/>
                </a:endParaRPr>
              </a:p>
            </p:txBody>
          </p:sp>
        </p:grpSp>
        <p:cxnSp>
          <p:nvCxnSpPr>
            <p:cNvPr id="117" name="Straight Connector 116"/>
            <p:cNvCxnSpPr/>
            <p:nvPr/>
          </p:nvCxnSpPr>
          <p:spPr>
            <a:xfrm>
              <a:off x="1187624" y="5229200"/>
              <a:ext cx="2232248"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8" name="TextBox 67"/>
            <p:cNvSpPr txBox="1">
              <a:spLocks noChangeArrowheads="1"/>
            </p:cNvSpPr>
            <p:nvPr/>
          </p:nvSpPr>
          <p:spPr bwMode="auto">
            <a:xfrm>
              <a:off x="827584" y="5013176"/>
              <a:ext cx="316654" cy="338554"/>
            </a:xfrm>
            <a:prstGeom prst="rect">
              <a:avLst/>
            </a:prstGeom>
            <a:noFill/>
            <a:ln w="9525">
              <a:noFill/>
              <a:miter lim="800000"/>
              <a:headEnd/>
              <a:tailEnd/>
            </a:ln>
          </p:spPr>
          <p:txBody>
            <a:bodyPr>
              <a:spAutoFit/>
            </a:bodyPr>
            <a:lstStyle/>
            <a:p>
              <a:r>
                <a:rPr lang="en-US" sz="1600" smtClean="0">
                  <a:latin typeface="Symbol" pitchFamily="18" charset="2"/>
                </a:rPr>
                <a:t>q</a:t>
              </a:r>
              <a:endParaRPr lang="en-US" sz="1600">
                <a:latin typeface="Symbol" pitchFamily="18" charset="2"/>
              </a:endParaRPr>
            </a:p>
          </p:txBody>
        </p:sp>
        <p:cxnSp>
          <p:nvCxnSpPr>
            <p:cNvPr id="119" name="Straight Connector 118"/>
            <p:cNvCxnSpPr/>
            <p:nvPr/>
          </p:nvCxnSpPr>
          <p:spPr>
            <a:xfrm>
              <a:off x="1187624" y="6309320"/>
              <a:ext cx="2232248"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0" name="TextBox 67"/>
            <p:cNvSpPr txBox="1">
              <a:spLocks noChangeArrowheads="1"/>
            </p:cNvSpPr>
            <p:nvPr/>
          </p:nvSpPr>
          <p:spPr bwMode="auto">
            <a:xfrm>
              <a:off x="683568" y="6093296"/>
              <a:ext cx="460670" cy="338554"/>
            </a:xfrm>
            <a:prstGeom prst="rect">
              <a:avLst/>
            </a:prstGeom>
            <a:noFill/>
            <a:ln w="9525">
              <a:noFill/>
              <a:miter lim="800000"/>
              <a:headEnd/>
              <a:tailEnd/>
            </a:ln>
          </p:spPr>
          <p:txBody>
            <a:bodyPr wrap="square">
              <a:spAutoFit/>
            </a:bodyPr>
            <a:lstStyle/>
            <a:p>
              <a:r>
                <a:rPr lang="en-US" sz="1600" smtClean="0">
                  <a:latin typeface="Symbol" pitchFamily="18" charset="2"/>
                </a:rPr>
                <a:t>-q</a:t>
              </a:r>
              <a:endParaRPr lang="en-US" sz="1600">
                <a:latin typeface="Symbol" pitchFamily="18" charset="2"/>
              </a:endParaRPr>
            </a:p>
          </p:txBody>
        </p:sp>
        <p:sp>
          <p:nvSpPr>
            <p:cNvPr id="122" name="TextBox 121"/>
            <p:cNvSpPr txBox="1"/>
            <p:nvPr/>
          </p:nvSpPr>
          <p:spPr>
            <a:xfrm>
              <a:off x="2771800" y="4869160"/>
              <a:ext cx="301686" cy="369332"/>
            </a:xfrm>
            <a:prstGeom prst="rect">
              <a:avLst/>
            </a:prstGeom>
            <a:noFill/>
          </p:spPr>
          <p:txBody>
            <a:bodyPr wrap="none" rtlCol="0">
              <a:spAutoFit/>
            </a:bodyPr>
            <a:lstStyle/>
            <a:p>
              <a:r>
                <a:rPr lang="en-US" smtClean="0"/>
                <a:t>1</a:t>
              </a:r>
              <a:endParaRPr lang="en-US"/>
            </a:p>
          </p:txBody>
        </p:sp>
        <p:sp>
          <p:nvSpPr>
            <p:cNvPr id="123" name="TextBox 122"/>
            <p:cNvSpPr txBox="1"/>
            <p:nvPr/>
          </p:nvSpPr>
          <p:spPr>
            <a:xfrm>
              <a:off x="1475656" y="4869160"/>
              <a:ext cx="301686" cy="369332"/>
            </a:xfrm>
            <a:prstGeom prst="rect">
              <a:avLst/>
            </a:prstGeom>
            <a:noFill/>
          </p:spPr>
          <p:txBody>
            <a:bodyPr wrap="none" rtlCol="0">
              <a:spAutoFit/>
            </a:bodyPr>
            <a:lstStyle/>
            <a:p>
              <a:r>
                <a:rPr lang="en-US" smtClean="0"/>
                <a:t>2</a:t>
              </a:r>
              <a:endParaRPr lang="en-US"/>
            </a:p>
          </p:txBody>
        </p:sp>
        <p:sp>
          <p:nvSpPr>
            <p:cNvPr id="124" name="TextBox 123"/>
            <p:cNvSpPr txBox="1"/>
            <p:nvPr/>
          </p:nvSpPr>
          <p:spPr>
            <a:xfrm>
              <a:off x="1691680" y="5949280"/>
              <a:ext cx="301686" cy="369332"/>
            </a:xfrm>
            <a:prstGeom prst="rect">
              <a:avLst/>
            </a:prstGeom>
            <a:noFill/>
          </p:spPr>
          <p:txBody>
            <a:bodyPr wrap="none" rtlCol="0">
              <a:spAutoFit/>
            </a:bodyPr>
            <a:lstStyle/>
            <a:p>
              <a:r>
                <a:rPr lang="en-US" smtClean="0"/>
                <a:t>3</a:t>
              </a:r>
              <a:endParaRPr lang="en-US"/>
            </a:p>
          </p:txBody>
        </p:sp>
        <p:sp>
          <p:nvSpPr>
            <p:cNvPr id="125" name="TextBox 124"/>
            <p:cNvSpPr txBox="1"/>
            <p:nvPr/>
          </p:nvSpPr>
          <p:spPr>
            <a:xfrm>
              <a:off x="1259632" y="4365104"/>
              <a:ext cx="2767809" cy="369332"/>
            </a:xfrm>
            <a:prstGeom prst="rect">
              <a:avLst/>
            </a:prstGeom>
            <a:noFill/>
          </p:spPr>
          <p:txBody>
            <a:bodyPr wrap="none" rtlCol="0">
              <a:spAutoFit/>
            </a:bodyPr>
            <a:lstStyle/>
            <a:p>
              <a:r>
                <a:rPr lang="en-US" smtClean="0"/>
                <a:t>Coulomb Rainbow d</a:t>
              </a:r>
              <a:r>
                <a:rPr lang="en-US" smtClean="0">
                  <a:latin typeface="Symbol" pitchFamily="18" charset="2"/>
                </a:rPr>
                <a:t>Q</a:t>
              </a:r>
              <a:r>
                <a:rPr lang="en-US" smtClean="0"/>
                <a:t>/dJ=0</a:t>
              </a:r>
              <a:endParaRPr lang="en-US"/>
            </a:p>
          </p:txBody>
        </p:sp>
        <p:sp>
          <p:nvSpPr>
            <p:cNvPr id="126" name="TextBox 125"/>
            <p:cNvSpPr txBox="1"/>
            <p:nvPr/>
          </p:nvSpPr>
          <p:spPr>
            <a:xfrm>
              <a:off x="1691680" y="6381328"/>
              <a:ext cx="952505" cy="369332"/>
            </a:xfrm>
            <a:prstGeom prst="rect">
              <a:avLst/>
            </a:prstGeom>
            <a:noFill/>
          </p:spPr>
          <p:txBody>
            <a:bodyPr wrap="none" rtlCol="0">
              <a:spAutoFit/>
            </a:bodyPr>
            <a:lstStyle/>
            <a:p>
              <a:r>
                <a:rPr lang="en-US" smtClean="0"/>
                <a:t>Orbiting</a:t>
              </a:r>
              <a:endParaRPr lang="en-US"/>
            </a:p>
          </p:txBody>
        </p:sp>
        <p:sp>
          <p:nvSpPr>
            <p:cNvPr id="127" name="TextBox 126"/>
            <p:cNvSpPr txBox="1"/>
            <p:nvPr/>
          </p:nvSpPr>
          <p:spPr>
            <a:xfrm>
              <a:off x="1691680" y="5445224"/>
              <a:ext cx="690767" cy="369332"/>
            </a:xfrm>
            <a:prstGeom prst="rect">
              <a:avLst/>
            </a:prstGeom>
            <a:noFill/>
          </p:spPr>
          <p:txBody>
            <a:bodyPr wrap="none" rtlCol="0">
              <a:spAutoFit/>
            </a:bodyPr>
            <a:lstStyle/>
            <a:p>
              <a:r>
                <a:rPr lang="en-US" smtClean="0"/>
                <a:t>Glory</a:t>
              </a:r>
              <a:endParaRPr lang="en-US"/>
            </a:p>
          </p:txBody>
        </p:sp>
        <p:sp>
          <p:nvSpPr>
            <p:cNvPr id="128" name="Oval 127"/>
            <p:cNvSpPr/>
            <p:nvPr/>
          </p:nvSpPr>
          <p:spPr>
            <a:xfrm>
              <a:off x="1691680" y="5693063"/>
              <a:ext cx="72008"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2" name="Straight Arrow Connector 131"/>
          <p:cNvCxnSpPr/>
          <p:nvPr/>
        </p:nvCxnSpPr>
        <p:spPr>
          <a:xfrm>
            <a:off x="1907704" y="4005064"/>
            <a:ext cx="0" cy="144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827584" y="4797152"/>
            <a:ext cx="301686" cy="369332"/>
          </a:xfrm>
          <a:prstGeom prst="rect">
            <a:avLst/>
          </a:prstGeom>
          <a:noFill/>
        </p:spPr>
        <p:txBody>
          <a:bodyPr wrap="none" rtlCol="0">
            <a:spAutoFit/>
          </a:bodyPr>
          <a:lstStyle/>
          <a:p>
            <a:r>
              <a:rPr lang="en-US" smtClean="0"/>
              <a:t>0</a:t>
            </a:r>
            <a:endParaRPr lang="en-US"/>
          </a:p>
        </p:txBody>
      </p:sp>
      <p:graphicFrame>
        <p:nvGraphicFramePr>
          <p:cNvPr id="137" name="Object 136"/>
          <p:cNvGraphicFramePr>
            <a:graphicFrameLocks noChangeAspect="1"/>
          </p:cNvGraphicFramePr>
          <p:nvPr/>
        </p:nvGraphicFramePr>
        <p:xfrm>
          <a:off x="755576" y="6093296"/>
          <a:ext cx="1241425" cy="584200"/>
        </p:xfrm>
        <a:graphic>
          <a:graphicData uri="http://schemas.openxmlformats.org/presentationml/2006/ole">
            <p:oleObj spid="_x0000_s17413" name="Equation" r:id="rId3" imgW="1041120" imgH="583920" progId="Equation.3">
              <p:embed/>
            </p:oleObj>
          </a:graphicData>
        </a:graphic>
      </p:graphicFrame>
      <p:sp>
        <p:nvSpPr>
          <p:cNvPr id="138" name="TextBox 137"/>
          <p:cNvSpPr txBox="1"/>
          <p:nvPr/>
        </p:nvSpPr>
        <p:spPr>
          <a:xfrm>
            <a:off x="2123728" y="6021288"/>
            <a:ext cx="2258952" cy="646331"/>
          </a:xfrm>
          <a:prstGeom prst="rect">
            <a:avLst/>
          </a:prstGeom>
          <a:noFill/>
        </p:spPr>
        <p:txBody>
          <a:bodyPr wrap="none" rtlCol="0">
            <a:spAutoFit/>
          </a:bodyPr>
          <a:lstStyle/>
          <a:p>
            <a:r>
              <a:rPr lang="en-US" smtClean="0"/>
              <a:t>Singularities in d</a:t>
            </a:r>
            <a:r>
              <a:rPr lang="en-US" smtClean="0">
                <a:latin typeface="Symbol" pitchFamily="18" charset="2"/>
              </a:rPr>
              <a:t>s</a:t>
            </a:r>
            <a:r>
              <a:rPr lang="en-US" smtClean="0"/>
              <a:t>/d</a:t>
            </a:r>
            <a:r>
              <a:rPr lang="en-US" smtClean="0">
                <a:latin typeface="Symbol" pitchFamily="18" charset="2"/>
              </a:rPr>
              <a:t>W</a:t>
            </a:r>
          </a:p>
          <a:p>
            <a:pPr algn="ctr"/>
            <a:r>
              <a:rPr lang="en-US" smtClean="0"/>
              <a:t>J=pb</a:t>
            </a:r>
            <a:endParaRPr lang="en-US"/>
          </a:p>
        </p:txBody>
      </p:sp>
      <p:sp>
        <p:nvSpPr>
          <p:cNvPr id="69" name="Rectangle 68"/>
          <p:cNvSpPr/>
          <p:nvPr/>
        </p:nvSpPr>
        <p:spPr>
          <a:xfrm>
            <a:off x="228600" y="0"/>
            <a:ext cx="8915400" cy="461665"/>
          </a:xfrm>
          <a:prstGeom prst="rect">
            <a:avLst/>
          </a:prstGeom>
        </p:spPr>
        <p:txBody>
          <a:bodyPr wrap="square">
            <a:spAutoFit/>
          </a:bodyPr>
          <a:lstStyle/>
          <a:p>
            <a:r>
              <a:rPr lang="en-GB" sz="2400" dirty="0" smtClean="0">
                <a:solidFill>
                  <a:srgbClr val="FF0000"/>
                </a:solidFill>
              </a:rPr>
              <a:t>Case 2 </a:t>
            </a:r>
            <a:r>
              <a:rPr lang="en-US" sz="2400" dirty="0" err="1" smtClean="0">
                <a:solidFill>
                  <a:srgbClr val="FF0000"/>
                </a:solidFill>
                <a:sym typeface="Wingdings"/>
              </a:rPr>
              <a:t></a:t>
            </a:r>
            <a:r>
              <a:rPr lang="en-US" sz="2400" dirty="0" smtClean="0">
                <a:solidFill>
                  <a:srgbClr val="FF0000"/>
                </a:solidFill>
                <a:sym typeface="Wingdings"/>
              </a:rPr>
              <a:t> scattering by a Coulomb + Nuclear potential</a:t>
            </a:r>
            <a:endParaRPr lang="en-GB" sz="2400" dirty="0">
              <a:solidFill>
                <a:srgbClr val="FF0000"/>
              </a:solidFill>
            </a:endParaRPr>
          </a:p>
        </p:txBody>
      </p:sp>
      <p:pic>
        <p:nvPicPr>
          <p:cNvPr id="70" name="Picture 69"/>
          <p:cNvPicPr>
            <a:picLocks noChangeAspect="1"/>
          </p:cNvPicPr>
          <p:nvPr/>
        </p:nvPicPr>
        <p:blipFill>
          <a:blip r:embed="rId4"/>
          <a:stretch>
            <a:fillRect/>
          </a:stretch>
        </p:blipFill>
        <p:spPr>
          <a:xfrm>
            <a:off x="5334000" y="1412631"/>
            <a:ext cx="3276600" cy="2016369"/>
          </a:xfrm>
          <a:prstGeom prst="rect">
            <a:avLst/>
          </a:prstGeom>
        </p:spPr>
      </p:pic>
      <p:cxnSp>
        <p:nvCxnSpPr>
          <p:cNvPr id="71" name="Straight Arrow Connector 70"/>
          <p:cNvCxnSpPr/>
          <p:nvPr/>
        </p:nvCxnSpPr>
        <p:spPr>
          <a:xfrm>
            <a:off x="5791200" y="1600200"/>
            <a:ext cx="2514600" cy="1588"/>
          </a:xfrm>
          <a:prstGeom prst="straightConnector1">
            <a:avLst/>
          </a:prstGeom>
          <a:ln w="25400" cap="flat" cmpd="sng" algn="ctr">
            <a:solidFill>
              <a:srgbClr val="000000"/>
            </a:solidFill>
            <a:prstDash val="lgDash"/>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7924800" y="1230868"/>
            <a:ext cx="892717" cy="369332"/>
          </a:xfrm>
          <a:prstGeom prst="rect">
            <a:avLst/>
          </a:prstGeom>
          <a:noFill/>
        </p:spPr>
        <p:txBody>
          <a:bodyPr wrap="none" rtlCol="0">
            <a:spAutoFit/>
          </a:bodyPr>
          <a:lstStyle/>
          <a:p>
            <a:r>
              <a:rPr lang="en-GB" dirty="0" err="1" smtClean="0"/>
              <a:t>E</a:t>
            </a:r>
            <a:r>
              <a:rPr lang="en-GB" baseline="-25000" dirty="0" err="1" smtClean="0"/>
              <a:t>c.m</a:t>
            </a:r>
            <a:r>
              <a:rPr lang="en-GB" baseline="-25000" dirty="0" smtClean="0"/>
              <a:t>.</a:t>
            </a:r>
            <a:r>
              <a:rPr lang="en-GB" dirty="0" smtClean="0"/>
              <a:t>&gt;V</a:t>
            </a:r>
            <a:r>
              <a:rPr lang="en-GB" baseline="-25000" dirty="0" smtClean="0"/>
              <a:t>B</a:t>
            </a:r>
            <a:endParaRPr lang="en-GB" baseline="-25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p:nvPr/>
        </p:nvSpPr>
        <p:spPr>
          <a:xfrm>
            <a:off x="1066800" y="152400"/>
            <a:ext cx="5897017" cy="461665"/>
          </a:xfrm>
          <a:prstGeom prst="rect">
            <a:avLst/>
          </a:prstGeom>
          <a:noFill/>
        </p:spPr>
        <p:txBody>
          <a:bodyPr wrap="none" rtlCol="0">
            <a:spAutoFit/>
          </a:bodyPr>
          <a:lstStyle/>
          <a:p>
            <a:pPr algn="ctr"/>
            <a:r>
              <a:rPr lang="it-IT" sz="2400" dirty="0" err="1" smtClean="0"/>
              <a:t>Elastic</a:t>
            </a:r>
            <a:r>
              <a:rPr lang="it-IT" sz="2400" dirty="0" smtClean="0"/>
              <a:t> </a:t>
            </a:r>
            <a:r>
              <a:rPr lang="it-IT" sz="2400" dirty="0" err="1" smtClean="0"/>
              <a:t>cross-section</a:t>
            </a:r>
            <a:r>
              <a:rPr lang="it-IT" sz="2400" dirty="0" smtClean="0"/>
              <a:t> relative </a:t>
            </a:r>
            <a:r>
              <a:rPr lang="it-IT" sz="2400" dirty="0" err="1" smtClean="0"/>
              <a:t>to</a:t>
            </a:r>
            <a:r>
              <a:rPr lang="it-IT" sz="2400" dirty="0" smtClean="0"/>
              <a:t> </a:t>
            </a:r>
            <a:r>
              <a:rPr lang="it-IT" sz="2400" dirty="0" smtClean="0"/>
              <a:t>Rutherford i.e.</a:t>
            </a:r>
            <a:endParaRPr lang="it-IT" sz="2400" dirty="0" smtClean="0"/>
          </a:p>
        </p:txBody>
      </p:sp>
      <p:grpSp>
        <p:nvGrpSpPr>
          <p:cNvPr id="16" name="Group 15"/>
          <p:cNvGrpSpPr/>
          <p:nvPr/>
        </p:nvGrpSpPr>
        <p:grpSpPr>
          <a:xfrm>
            <a:off x="1981200" y="914400"/>
            <a:ext cx="4705548" cy="3904770"/>
            <a:chOff x="1981200" y="914400"/>
            <a:chExt cx="4705548" cy="3904770"/>
          </a:xfrm>
        </p:grpSpPr>
        <p:grpSp>
          <p:nvGrpSpPr>
            <p:cNvPr id="11" name="Group 10"/>
            <p:cNvGrpSpPr/>
            <p:nvPr/>
          </p:nvGrpSpPr>
          <p:grpSpPr>
            <a:xfrm>
              <a:off x="1981200" y="914400"/>
              <a:ext cx="4705548" cy="3904770"/>
              <a:chOff x="971600" y="1177994"/>
              <a:chExt cx="3754164" cy="3439930"/>
            </a:xfrm>
          </p:grpSpPr>
          <p:grpSp>
            <p:nvGrpSpPr>
              <p:cNvPr id="7" name="Group 6"/>
              <p:cNvGrpSpPr/>
              <p:nvPr/>
            </p:nvGrpSpPr>
            <p:grpSpPr>
              <a:xfrm>
                <a:off x="971600" y="1268760"/>
                <a:ext cx="3754164" cy="3349164"/>
                <a:chOff x="971600" y="1268760"/>
                <a:chExt cx="3754164" cy="3349164"/>
              </a:xfrm>
            </p:grpSpPr>
            <p:pic>
              <p:nvPicPr>
                <p:cNvPr id="2" name="Picture 3"/>
                <p:cNvPicPr>
                  <a:picLocks noChangeAspect="1" noChangeArrowheads="1"/>
                </p:cNvPicPr>
                <p:nvPr/>
              </p:nvPicPr>
              <p:blipFill>
                <a:blip r:embed="rId2" cstate="print"/>
                <a:srcRect t="9707"/>
                <a:stretch>
                  <a:fillRect/>
                </a:stretch>
              </p:blipFill>
              <p:spPr bwMode="auto">
                <a:xfrm>
                  <a:off x="971600" y="1268760"/>
                  <a:ext cx="3754164" cy="3349164"/>
                </a:xfrm>
                <a:prstGeom prst="rect">
                  <a:avLst/>
                </a:prstGeom>
                <a:noFill/>
                <a:ln w="9525">
                  <a:noFill/>
                  <a:miter lim="800000"/>
                  <a:headEnd/>
                  <a:tailEnd/>
                </a:ln>
              </p:spPr>
            </p:pic>
            <p:sp>
              <p:nvSpPr>
                <p:cNvPr id="4" name="Rectangle 3"/>
                <p:cNvSpPr/>
                <p:nvPr/>
              </p:nvSpPr>
              <p:spPr>
                <a:xfrm>
                  <a:off x="2987824" y="2276872"/>
                  <a:ext cx="1368152"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6" name="Straight Connector 5"/>
                <p:cNvCxnSpPr/>
                <p:nvPr/>
              </p:nvCxnSpPr>
              <p:spPr>
                <a:xfrm>
                  <a:off x="2974243" y="2411834"/>
                  <a:ext cx="864096" cy="1440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561723" y="1177994"/>
                <a:ext cx="2928115" cy="2707057"/>
                <a:chOff x="1561723" y="1177994"/>
                <a:chExt cx="2928115" cy="2707057"/>
              </a:xfrm>
            </p:grpSpPr>
            <p:sp>
              <p:nvSpPr>
                <p:cNvPr id="3" name="Freeform 2"/>
                <p:cNvSpPr/>
                <p:nvPr/>
              </p:nvSpPr>
              <p:spPr>
                <a:xfrm>
                  <a:off x="1561723" y="1177994"/>
                  <a:ext cx="2616451" cy="2707057"/>
                </a:xfrm>
                <a:custGeom>
                  <a:avLst/>
                  <a:gdLst>
                    <a:gd name="connsiteX0" fmla="*/ 0 w 2616451"/>
                    <a:gd name="connsiteY0" fmla="*/ 774825 h 2946148"/>
                    <a:gd name="connsiteX1" fmla="*/ 525101 w 2616451"/>
                    <a:gd name="connsiteY1" fmla="*/ 792932 h 2946148"/>
                    <a:gd name="connsiteX2" fmla="*/ 760491 w 2616451"/>
                    <a:gd name="connsiteY2" fmla="*/ 543962 h 2946148"/>
                    <a:gd name="connsiteX3" fmla="*/ 823865 w 2616451"/>
                    <a:gd name="connsiteY3" fmla="*/ 335732 h 2946148"/>
                    <a:gd name="connsiteX4" fmla="*/ 855552 w 2616451"/>
                    <a:gd name="connsiteY4" fmla="*/ 2558358 h 2946148"/>
                    <a:gd name="connsiteX5" fmla="*/ 1140736 w 2616451"/>
                    <a:gd name="connsiteY5" fmla="*/ 2662473 h 2946148"/>
                    <a:gd name="connsiteX6" fmla="*/ 1321806 w 2616451"/>
                    <a:gd name="connsiteY6" fmla="*/ 2481404 h 2946148"/>
                    <a:gd name="connsiteX7" fmla="*/ 1914808 w 2616451"/>
                    <a:gd name="connsiteY7" fmla="*/ 2517617 h 2946148"/>
                    <a:gd name="connsiteX8" fmla="*/ 2616451 w 2616451"/>
                    <a:gd name="connsiteY8" fmla="*/ 2766588 h 2946148"/>
                    <a:gd name="connsiteX9" fmla="*/ 2616451 w 2616451"/>
                    <a:gd name="connsiteY9" fmla="*/ 2766588 h 2946148"/>
                    <a:gd name="connsiteX0" fmla="*/ 0 w 2616451"/>
                    <a:gd name="connsiteY0" fmla="*/ 774825 h 2949333"/>
                    <a:gd name="connsiteX1" fmla="*/ 525101 w 2616451"/>
                    <a:gd name="connsiteY1" fmla="*/ 792932 h 2949333"/>
                    <a:gd name="connsiteX2" fmla="*/ 760491 w 2616451"/>
                    <a:gd name="connsiteY2" fmla="*/ 543962 h 2949333"/>
                    <a:gd name="connsiteX3" fmla="*/ 823865 w 2616451"/>
                    <a:gd name="connsiteY3" fmla="*/ 335732 h 2949333"/>
                    <a:gd name="connsiteX4" fmla="*/ 855552 w 2616451"/>
                    <a:gd name="connsiteY4" fmla="*/ 2558358 h 2949333"/>
                    <a:gd name="connsiteX5" fmla="*/ 994053 w 2616451"/>
                    <a:gd name="connsiteY5" fmla="*/ 2681584 h 2949333"/>
                    <a:gd name="connsiteX6" fmla="*/ 1321806 w 2616451"/>
                    <a:gd name="connsiteY6" fmla="*/ 2481404 h 2949333"/>
                    <a:gd name="connsiteX7" fmla="*/ 1914808 w 2616451"/>
                    <a:gd name="connsiteY7" fmla="*/ 2517617 h 2949333"/>
                    <a:gd name="connsiteX8" fmla="*/ 2616451 w 2616451"/>
                    <a:gd name="connsiteY8" fmla="*/ 2766588 h 2949333"/>
                    <a:gd name="connsiteX9" fmla="*/ 2616451 w 2616451"/>
                    <a:gd name="connsiteY9" fmla="*/ 2766588 h 2949333"/>
                    <a:gd name="connsiteX0" fmla="*/ 0 w 2616451"/>
                    <a:gd name="connsiteY0" fmla="*/ 774825 h 2949333"/>
                    <a:gd name="connsiteX1" fmla="*/ 525101 w 2616451"/>
                    <a:gd name="connsiteY1" fmla="*/ 792932 h 2949333"/>
                    <a:gd name="connsiteX2" fmla="*/ 760491 w 2616451"/>
                    <a:gd name="connsiteY2" fmla="*/ 543962 h 2949333"/>
                    <a:gd name="connsiteX3" fmla="*/ 823865 w 2616451"/>
                    <a:gd name="connsiteY3" fmla="*/ 335732 h 2949333"/>
                    <a:gd name="connsiteX4" fmla="*/ 855552 w 2616451"/>
                    <a:gd name="connsiteY4" fmla="*/ 2558358 h 2949333"/>
                    <a:gd name="connsiteX5" fmla="*/ 994053 w 2616451"/>
                    <a:gd name="connsiteY5" fmla="*/ 2681584 h 2949333"/>
                    <a:gd name="connsiteX6" fmla="*/ 1321806 w 2616451"/>
                    <a:gd name="connsiteY6" fmla="*/ 2481404 h 2949333"/>
                    <a:gd name="connsiteX7" fmla="*/ 1914808 w 2616451"/>
                    <a:gd name="connsiteY7" fmla="*/ 2517617 h 2949333"/>
                    <a:gd name="connsiteX8" fmla="*/ 2616451 w 2616451"/>
                    <a:gd name="connsiteY8" fmla="*/ 2766588 h 2949333"/>
                    <a:gd name="connsiteX9" fmla="*/ 2616451 w 2616451"/>
                    <a:gd name="connsiteY9" fmla="*/ 2766588 h 2949333"/>
                    <a:gd name="connsiteX0" fmla="*/ 0 w 2616451"/>
                    <a:gd name="connsiteY0" fmla="*/ 774825 h 2949333"/>
                    <a:gd name="connsiteX1" fmla="*/ 562005 w 2616451"/>
                    <a:gd name="connsiteY1" fmla="*/ 737368 h 2949333"/>
                    <a:gd name="connsiteX2" fmla="*/ 760491 w 2616451"/>
                    <a:gd name="connsiteY2" fmla="*/ 543962 h 2949333"/>
                    <a:gd name="connsiteX3" fmla="*/ 823865 w 2616451"/>
                    <a:gd name="connsiteY3" fmla="*/ 335732 h 2949333"/>
                    <a:gd name="connsiteX4" fmla="*/ 855552 w 2616451"/>
                    <a:gd name="connsiteY4" fmla="*/ 2558358 h 2949333"/>
                    <a:gd name="connsiteX5" fmla="*/ 994053 w 2616451"/>
                    <a:gd name="connsiteY5" fmla="*/ 2681584 h 2949333"/>
                    <a:gd name="connsiteX6" fmla="*/ 1321806 w 2616451"/>
                    <a:gd name="connsiteY6" fmla="*/ 2481404 h 2949333"/>
                    <a:gd name="connsiteX7" fmla="*/ 1914808 w 2616451"/>
                    <a:gd name="connsiteY7" fmla="*/ 2517617 h 2949333"/>
                    <a:gd name="connsiteX8" fmla="*/ 2616451 w 2616451"/>
                    <a:gd name="connsiteY8" fmla="*/ 2766588 h 2949333"/>
                    <a:gd name="connsiteX9" fmla="*/ 2616451 w 2616451"/>
                    <a:gd name="connsiteY9" fmla="*/ 2766588 h 2949333"/>
                    <a:gd name="connsiteX0" fmla="*/ 0 w 2616451"/>
                    <a:gd name="connsiteY0" fmla="*/ 774825 h 2949333"/>
                    <a:gd name="connsiteX1" fmla="*/ 562005 w 2616451"/>
                    <a:gd name="connsiteY1" fmla="*/ 737368 h 2949333"/>
                    <a:gd name="connsiteX2" fmla="*/ 760491 w 2616451"/>
                    <a:gd name="connsiteY2" fmla="*/ 543962 h 2949333"/>
                    <a:gd name="connsiteX3" fmla="*/ 823865 w 2616451"/>
                    <a:gd name="connsiteY3" fmla="*/ 335732 h 2949333"/>
                    <a:gd name="connsiteX4" fmla="*/ 855552 w 2616451"/>
                    <a:gd name="connsiteY4" fmla="*/ 2558358 h 2949333"/>
                    <a:gd name="connsiteX5" fmla="*/ 994053 w 2616451"/>
                    <a:gd name="connsiteY5" fmla="*/ 2681584 h 2949333"/>
                    <a:gd name="connsiteX6" fmla="*/ 1321806 w 2616451"/>
                    <a:gd name="connsiteY6" fmla="*/ 2481404 h 2949333"/>
                    <a:gd name="connsiteX7" fmla="*/ 1914808 w 2616451"/>
                    <a:gd name="connsiteY7" fmla="*/ 2517617 h 2949333"/>
                    <a:gd name="connsiteX8" fmla="*/ 2616451 w 2616451"/>
                    <a:gd name="connsiteY8" fmla="*/ 2766588 h 2949333"/>
                    <a:gd name="connsiteX9" fmla="*/ 2616451 w 2616451"/>
                    <a:gd name="connsiteY9" fmla="*/ 2766588 h 2949333"/>
                    <a:gd name="connsiteX0" fmla="*/ 0 w 2616451"/>
                    <a:gd name="connsiteY0" fmla="*/ 733229 h 2900805"/>
                    <a:gd name="connsiteX1" fmla="*/ 562005 w 2616451"/>
                    <a:gd name="connsiteY1" fmla="*/ 695772 h 2900805"/>
                    <a:gd name="connsiteX2" fmla="*/ 760491 w 2616451"/>
                    <a:gd name="connsiteY2" fmla="*/ 502366 h 2900805"/>
                    <a:gd name="connsiteX3" fmla="*/ 994053 w 2616451"/>
                    <a:gd name="connsiteY3" fmla="*/ 335732 h 2900805"/>
                    <a:gd name="connsiteX4" fmla="*/ 855552 w 2616451"/>
                    <a:gd name="connsiteY4" fmla="*/ 2516762 h 2900805"/>
                    <a:gd name="connsiteX5" fmla="*/ 994053 w 2616451"/>
                    <a:gd name="connsiteY5" fmla="*/ 2639988 h 2900805"/>
                    <a:gd name="connsiteX6" fmla="*/ 1321806 w 2616451"/>
                    <a:gd name="connsiteY6" fmla="*/ 2439808 h 2900805"/>
                    <a:gd name="connsiteX7" fmla="*/ 1914808 w 2616451"/>
                    <a:gd name="connsiteY7" fmla="*/ 2476021 h 2900805"/>
                    <a:gd name="connsiteX8" fmla="*/ 2616451 w 2616451"/>
                    <a:gd name="connsiteY8" fmla="*/ 2724992 h 2900805"/>
                    <a:gd name="connsiteX9" fmla="*/ 2616451 w 2616451"/>
                    <a:gd name="connsiteY9" fmla="*/ 2724992 h 2900805"/>
                    <a:gd name="connsiteX0" fmla="*/ 0 w 2616451"/>
                    <a:gd name="connsiteY0" fmla="*/ 729765 h 2876551"/>
                    <a:gd name="connsiteX1" fmla="*/ 562005 w 2616451"/>
                    <a:gd name="connsiteY1" fmla="*/ 692308 h 2876551"/>
                    <a:gd name="connsiteX2" fmla="*/ 760491 w 2616451"/>
                    <a:gd name="connsiteY2" fmla="*/ 498902 h 2876551"/>
                    <a:gd name="connsiteX3" fmla="*/ 994053 w 2616451"/>
                    <a:gd name="connsiteY3" fmla="*/ 332268 h 2876551"/>
                    <a:gd name="connsiteX4" fmla="*/ 1066061 w 2616451"/>
                    <a:gd name="connsiteY4" fmla="*/ 2492508 h 2876551"/>
                    <a:gd name="connsiteX5" fmla="*/ 994053 w 2616451"/>
                    <a:gd name="connsiteY5" fmla="*/ 2636524 h 2876551"/>
                    <a:gd name="connsiteX6" fmla="*/ 1321806 w 2616451"/>
                    <a:gd name="connsiteY6" fmla="*/ 2436344 h 2876551"/>
                    <a:gd name="connsiteX7" fmla="*/ 1914808 w 2616451"/>
                    <a:gd name="connsiteY7" fmla="*/ 2472557 h 2876551"/>
                    <a:gd name="connsiteX8" fmla="*/ 2616451 w 2616451"/>
                    <a:gd name="connsiteY8" fmla="*/ 2721528 h 2876551"/>
                    <a:gd name="connsiteX9" fmla="*/ 2616451 w 2616451"/>
                    <a:gd name="connsiteY9" fmla="*/ 2721528 h 2876551"/>
                    <a:gd name="connsiteX0" fmla="*/ 0 w 2616451"/>
                    <a:gd name="connsiteY0" fmla="*/ 729765 h 2876551"/>
                    <a:gd name="connsiteX1" fmla="*/ 562005 w 2616451"/>
                    <a:gd name="connsiteY1" fmla="*/ 692308 h 2876551"/>
                    <a:gd name="connsiteX2" fmla="*/ 760491 w 2616451"/>
                    <a:gd name="connsiteY2" fmla="*/ 498902 h 2876551"/>
                    <a:gd name="connsiteX3" fmla="*/ 994053 w 2616451"/>
                    <a:gd name="connsiteY3" fmla="*/ 332268 h 2876551"/>
                    <a:gd name="connsiteX4" fmla="*/ 1066061 w 2616451"/>
                    <a:gd name="connsiteY4" fmla="*/ 2492508 h 2876551"/>
                    <a:gd name="connsiteX5" fmla="*/ 1138069 w 2616451"/>
                    <a:gd name="connsiteY5" fmla="*/ 2636524 h 2876551"/>
                    <a:gd name="connsiteX6" fmla="*/ 1321806 w 2616451"/>
                    <a:gd name="connsiteY6" fmla="*/ 2436344 h 2876551"/>
                    <a:gd name="connsiteX7" fmla="*/ 1914808 w 2616451"/>
                    <a:gd name="connsiteY7" fmla="*/ 2472557 h 2876551"/>
                    <a:gd name="connsiteX8" fmla="*/ 2616451 w 2616451"/>
                    <a:gd name="connsiteY8" fmla="*/ 2721528 h 2876551"/>
                    <a:gd name="connsiteX9" fmla="*/ 2616451 w 2616451"/>
                    <a:gd name="connsiteY9" fmla="*/ 2721528 h 2876551"/>
                    <a:gd name="connsiteX0" fmla="*/ 0 w 2616451"/>
                    <a:gd name="connsiteY0" fmla="*/ 729765 h 2876551"/>
                    <a:gd name="connsiteX1" fmla="*/ 562005 w 2616451"/>
                    <a:gd name="connsiteY1" fmla="*/ 692308 h 2876551"/>
                    <a:gd name="connsiteX2" fmla="*/ 760491 w 2616451"/>
                    <a:gd name="connsiteY2" fmla="*/ 498902 h 2876551"/>
                    <a:gd name="connsiteX3" fmla="*/ 994053 w 2616451"/>
                    <a:gd name="connsiteY3" fmla="*/ 332268 h 2876551"/>
                    <a:gd name="connsiteX4" fmla="*/ 1066061 w 2616451"/>
                    <a:gd name="connsiteY4" fmla="*/ 2492508 h 2876551"/>
                    <a:gd name="connsiteX5" fmla="*/ 1138069 w 2616451"/>
                    <a:gd name="connsiteY5" fmla="*/ 2636524 h 2876551"/>
                    <a:gd name="connsiteX6" fmla="*/ 1321806 w 2616451"/>
                    <a:gd name="connsiteY6" fmla="*/ 2436344 h 2876551"/>
                    <a:gd name="connsiteX7" fmla="*/ 1914808 w 2616451"/>
                    <a:gd name="connsiteY7" fmla="*/ 2472557 h 2876551"/>
                    <a:gd name="connsiteX8" fmla="*/ 2616451 w 2616451"/>
                    <a:gd name="connsiteY8" fmla="*/ 2721528 h 2876551"/>
                    <a:gd name="connsiteX9" fmla="*/ 2616451 w 2616451"/>
                    <a:gd name="connsiteY9" fmla="*/ 2721528 h 2876551"/>
                    <a:gd name="connsiteX0" fmla="*/ 0 w 2616451"/>
                    <a:gd name="connsiteY0" fmla="*/ 729765 h 2876551"/>
                    <a:gd name="connsiteX1" fmla="*/ 562005 w 2616451"/>
                    <a:gd name="connsiteY1" fmla="*/ 692308 h 2876551"/>
                    <a:gd name="connsiteX2" fmla="*/ 760491 w 2616451"/>
                    <a:gd name="connsiteY2" fmla="*/ 498902 h 2876551"/>
                    <a:gd name="connsiteX3" fmla="*/ 994053 w 2616451"/>
                    <a:gd name="connsiteY3" fmla="*/ 332268 h 2876551"/>
                    <a:gd name="connsiteX4" fmla="*/ 1066061 w 2616451"/>
                    <a:gd name="connsiteY4" fmla="*/ 2492508 h 2876551"/>
                    <a:gd name="connsiteX5" fmla="*/ 1138069 w 2616451"/>
                    <a:gd name="connsiteY5" fmla="*/ 2636524 h 2876551"/>
                    <a:gd name="connsiteX6" fmla="*/ 1321806 w 2616451"/>
                    <a:gd name="connsiteY6" fmla="*/ 2436344 h 2876551"/>
                    <a:gd name="connsiteX7" fmla="*/ 1914808 w 2616451"/>
                    <a:gd name="connsiteY7" fmla="*/ 2472557 h 2876551"/>
                    <a:gd name="connsiteX8" fmla="*/ 2616451 w 2616451"/>
                    <a:gd name="connsiteY8" fmla="*/ 2721528 h 2876551"/>
                    <a:gd name="connsiteX9" fmla="*/ 2616451 w 2616451"/>
                    <a:gd name="connsiteY9" fmla="*/ 2721528 h 2876551"/>
                    <a:gd name="connsiteX0" fmla="*/ 0 w 2616451"/>
                    <a:gd name="connsiteY0" fmla="*/ 729765 h 2876551"/>
                    <a:gd name="connsiteX1" fmla="*/ 562005 w 2616451"/>
                    <a:gd name="connsiteY1" fmla="*/ 692308 h 2876551"/>
                    <a:gd name="connsiteX2" fmla="*/ 760491 w 2616451"/>
                    <a:gd name="connsiteY2" fmla="*/ 498902 h 2876551"/>
                    <a:gd name="connsiteX3" fmla="*/ 994053 w 2616451"/>
                    <a:gd name="connsiteY3" fmla="*/ 332268 h 2876551"/>
                    <a:gd name="connsiteX4" fmla="*/ 1066061 w 2616451"/>
                    <a:gd name="connsiteY4" fmla="*/ 2492508 h 2876551"/>
                    <a:gd name="connsiteX5" fmla="*/ 1138069 w 2616451"/>
                    <a:gd name="connsiteY5" fmla="*/ 2636524 h 2876551"/>
                    <a:gd name="connsiteX6" fmla="*/ 1321806 w 2616451"/>
                    <a:gd name="connsiteY6" fmla="*/ 2436344 h 2876551"/>
                    <a:gd name="connsiteX7" fmla="*/ 1914808 w 2616451"/>
                    <a:gd name="connsiteY7" fmla="*/ 2472557 h 2876551"/>
                    <a:gd name="connsiteX8" fmla="*/ 2616451 w 2616451"/>
                    <a:gd name="connsiteY8" fmla="*/ 2721528 h 2876551"/>
                    <a:gd name="connsiteX9" fmla="*/ 2616451 w 2616451"/>
                    <a:gd name="connsiteY9" fmla="*/ 2721528 h 2876551"/>
                    <a:gd name="connsiteX0" fmla="*/ 0 w 2616451"/>
                    <a:gd name="connsiteY0" fmla="*/ 729765 h 2876551"/>
                    <a:gd name="connsiteX1" fmla="*/ 562005 w 2616451"/>
                    <a:gd name="connsiteY1" fmla="*/ 692308 h 2876551"/>
                    <a:gd name="connsiteX2" fmla="*/ 760491 w 2616451"/>
                    <a:gd name="connsiteY2" fmla="*/ 498902 h 2876551"/>
                    <a:gd name="connsiteX3" fmla="*/ 994053 w 2616451"/>
                    <a:gd name="connsiteY3" fmla="*/ 332268 h 2876551"/>
                    <a:gd name="connsiteX4" fmla="*/ 1066061 w 2616451"/>
                    <a:gd name="connsiteY4" fmla="*/ 2492508 h 2876551"/>
                    <a:gd name="connsiteX5" fmla="*/ 1138069 w 2616451"/>
                    <a:gd name="connsiteY5" fmla="*/ 2636524 h 2876551"/>
                    <a:gd name="connsiteX6" fmla="*/ 1354093 w 2616451"/>
                    <a:gd name="connsiteY6" fmla="*/ 2492508 h 2876551"/>
                    <a:gd name="connsiteX7" fmla="*/ 1914808 w 2616451"/>
                    <a:gd name="connsiteY7" fmla="*/ 2472557 h 2876551"/>
                    <a:gd name="connsiteX8" fmla="*/ 2616451 w 2616451"/>
                    <a:gd name="connsiteY8" fmla="*/ 2721528 h 2876551"/>
                    <a:gd name="connsiteX9" fmla="*/ 2616451 w 2616451"/>
                    <a:gd name="connsiteY9" fmla="*/ 2721528 h 2876551"/>
                    <a:gd name="connsiteX0" fmla="*/ 0 w 2616451"/>
                    <a:gd name="connsiteY0" fmla="*/ 709531 h 2856317"/>
                    <a:gd name="connsiteX1" fmla="*/ 562005 w 2616451"/>
                    <a:gd name="connsiteY1" fmla="*/ 672074 h 2856317"/>
                    <a:gd name="connsiteX2" fmla="*/ 850037 w 2616451"/>
                    <a:gd name="connsiteY2" fmla="*/ 600066 h 2856317"/>
                    <a:gd name="connsiteX3" fmla="*/ 994053 w 2616451"/>
                    <a:gd name="connsiteY3" fmla="*/ 312034 h 2856317"/>
                    <a:gd name="connsiteX4" fmla="*/ 1066061 w 2616451"/>
                    <a:gd name="connsiteY4" fmla="*/ 2472274 h 2856317"/>
                    <a:gd name="connsiteX5" fmla="*/ 1138069 w 2616451"/>
                    <a:gd name="connsiteY5" fmla="*/ 2616290 h 2856317"/>
                    <a:gd name="connsiteX6" fmla="*/ 1354093 w 2616451"/>
                    <a:gd name="connsiteY6" fmla="*/ 2472274 h 2856317"/>
                    <a:gd name="connsiteX7" fmla="*/ 1914808 w 2616451"/>
                    <a:gd name="connsiteY7" fmla="*/ 2452323 h 2856317"/>
                    <a:gd name="connsiteX8" fmla="*/ 2616451 w 2616451"/>
                    <a:gd name="connsiteY8" fmla="*/ 2701294 h 2856317"/>
                    <a:gd name="connsiteX9" fmla="*/ 2616451 w 2616451"/>
                    <a:gd name="connsiteY9" fmla="*/ 2701294 h 2856317"/>
                    <a:gd name="connsiteX0" fmla="*/ 0 w 2616451"/>
                    <a:gd name="connsiteY0" fmla="*/ 709531 h 2856317"/>
                    <a:gd name="connsiteX1" fmla="*/ 562005 w 2616451"/>
                    <a:gd name="connsiteY1" fmla="*/ 672074 h 2856317"/>
                    <a:gd name="connsiteX2" fmla="*/ 850037 w 2616451"/>
                    <a:gd name="connsiteY2" fmla="*/ 600066 h 2856317"/>
                    <a:gd name="connsiteX3" fmla="*/ 994053 w 2616451"/>
                    <a:gd name="connsiteY3" fmla="*/ 312034 h 2856317"/>
                    <a:gd name="connsiteX4" fmla="*/ 1066061 w 2616451"/>
                    <a:gd name="connsiteY4" fmla="*/ 2472274 h 2856317"/>
                    <a:gd name="connsiteX5" fmla="*/ 1138069 w 2616451"/>
                    <a:gd name="connsiteY5" fmla="*/ 2616290 h 2856317"/>
                    <a:gd name="connsiteX6" fmla="*/ 1354093 w 2616451"/>
                    <a:gd name="connsiteY6" fmla="*/ 2472274 h 2856317"/>
                    <a:gd name="connsiteX7" fmla="*/ 1914808 w 2616451"/>
                    <a:gd name="connsiteY7" fmla="*/ 2452323 h 2856317"/>
                    <a:gd name="connsiteX8" fmla="*/ 2616451 w 2616451"/>
                    <a:gd name="connsiteY8" fmla="*/ 2701294 h 2856317"/>
                    <a:gd name="connsiteX9" fmla="*/ 2616451 w 2616451"/>
                    <a:gd name="connsiteY9" fmla="*/ 2701294 h 2856317"/>
                    <a:gd name="connsiteX0" fmla="*/ 0 w 2616451"/>
                    <a:gd name="connsiteY0" fmla="*/ 544996 h 2691782"/>
                    <a:gd name="connsiteX1" fmla="*/ 562005 w 2616451"/>
                    <a:gd name="connsiteY1" fmla="*/ 507539 h 2691782"/>
                    <a:gd name="connsiteX2" fmla="*/ 850037 w 2616451"/>
                    <a:gd name="connsiteY2" fmla="*/ 435531 h 2691782"/>
                    <a:gd name="connsiteX3" fmla="*/ 994053 w 2616451"/>
                    <a:gd name="connsiteY3" fmla="*/ 147499 h 2691782"/>
                    <a:gd name="connsiteX4" fmla="*/ 1066061 w 2616451"/>
                    <a:gd name="connsiteY4" fmla="*/ 2307739 h 2691782"/>
                    <a:gd name="connsiteX5" fmla="*/ 1138069 w 2616451"/>
                    <a:gd name="connsiteY5" fmla="*/ 2451755 h 2691782"/>
                    <a:gd name="connsiteX6" fmla="*/ 1354093 w 2616451"/>
                    <a:gd name="connsiteY6" fmla="*/ 2307739 h 2691782"/>
                    <a:gd name="connsiteX7" fmla="*/ 1914808 w 2616451"/>
                    <a:gd name="connsiteY7" fmla="*/ 2287788 h 2691782"/>
                    <a:gd name="connsiteX8" fmla="*/ 2616451 w 2616451"/>
                    <a:gd name="connsiteY8" fmla="*/ 2536759 h 2691782"/>
                    <a:gd name="connsiteX9" fmla="*/ 2616451 w 2616451"/>
                    <a:gd name="connsiteY9" fmla="*/ 2536759 h 2691782"/>
                    <a:gd name="connsiteX0" fmla="*/ 0 w 2616451"/>
                    <a:gd name="connsiteY0" fmla="*/ 560271 h 2707057"/>
                    <a:gd name="connsiteX1" fmla="*/ 562005 w 2616451"/>
                    <a:gd name="connsiteY1" fmla="*/ 522814 h 2707057"/>
                    <a:gd name="connsiteX2" fmla="*/ 850037 w 2616451"/>
                    <a:gd name="connsiteY2" fmla="*/ 450806 h 2707057"/>
                    <a:gd name="connsiteX3" fmla="*/ 994053 w 2616451"/>
                    <a:gd name="connsiteY3" fmla="*/ 162774 h 2707057"/>
                    <a:gd name="connsiteX4" fmla="*/ 1066061 w 2616451"/>
                    <a:gd name="connsiteY4" fmla="*/ 2323014 h 2707057"/>
                    <a:gd name="connsiteX5" fmla="*/ 1138069 w 2616451"/>
                    <a:gd name="connsiteY5" fmla="*/ 2467030 h 2707057"/>
                    <a:gd name="connsiteX6" fmla="*/ 1354093 w 2616451"/>
                    <a:gd name="connsiteY6" fmla="*/ 2323014 h 2707057"/>
                    <a:gd name="connsiteX7" fmla="*/ 1914808 w 2616451"/>
                    <a:gd name="connsiteY7" fmla="*/ 2303063 h 2707057"/>
                    <a:gd name="connsiteX8" fmla="*/ 2616451 w 2616451"/>
                    <a:gd name="connsiteY8" fmla="*/ 2552034 h 2707057"/>
                    <a:gd name="connsiteX9" fmla="*/ 2616451 w 2616451"/>
                    <a:gd name="connsiteY9" fmla="*/ 2552034 h 2707057"/>
                    <a:gd name="connsiteX0" fmla="*/ 0 w 2616451"/>
                    <a:gd name="connsiteY0" fmla="*/ 560271 h 2707057"/>
                    <a:gd name="connsiteX1" fmla="*/ 562005 w 2616451"/>
                    <a:gd name="connsiteY1" fmla="*/ 522814 h 2707057"/>
                    <a:gd name="connsiteX2" fmla="*/ 850037 w 2616451"/>
                    <a:gd name="connsiteY2" fmla="*/ 450806 h 2707057"/>
                    <a:gd name="connsiteX3" fmla="*/ 994053 w 2616451"/>
                    <a:gd name="connsiteY3" fmla="*/ 162774 h 2707057"/>
                    <a:gd name="connsiteX4" fmla="*/ 1066061 w 2616451"/>
                    <a:gd name="connsiteY4" fmla="*/ 2323014 h 2707057"/>
                    <a:gd name="connsiteX5" fmla="*/ 1138069 w 2616451"/>
                    <a:gd name="connsiteY5" fmla="*/ 2467030 h 2707057"/>
                    <a:gd name="connsiteX6" fmla="*/ 1354093 w 2616451"/>
                    <a:gd name="connsiteY6" fmla="*/ 2323014 h 2707057"/>
                    <a:gd name="connsiteX7" fmla="*/ 1914808 w 2616451"/>
                    <a:gd name="connsiteY7" fmla="*/ 2303063 h 2707057"/>
                    <a:gd name="connsiteX8" fmla="*/ 2616451 w 2616451"/>
                    <a:gd name="connsiteY8" fmla="*/ 2552034 h 2707057"/>
                    <a:gd name="connsiteX9" fmla="*/ 2616451 w 2616451"/>
                    <a:gd name="connsiteY9" fmla="*/ 2552034 h 2707057"/>
                    <a:gd name="connsiteX0" fmla="*/ 0 w 2616451"/>
                    <a:gd name="connsiteY0" fmla="*/ 560271 h 2707057"/>
                    <a:gd name="connsiteX1" fmla="*/ 562005 w 2616451"/>
                    <a:gd name="connsiteY1" fmla="*/ 522814 h 2707057"/>
                    <a:gd name="connsiteX2" fmla="*/ 850037 w 2616451"/>
                    <a:gd name="connsiteY2" fmla="*/ 450806 h 2707057"/>
                    <a:gd name="connsiteX3" fmla="*/ 994053 w 2616451"/>
                    <a:gd name="connsiteY3" fmla="*/ 162774 h 2707057"/>
                    <a:gd name="connsiteX4" fmla="*/ 1066061 w 2616451"/>
                    <a:gd name="connsiteY4" fmla="*/ 2323014 h 2707057"/>
                    <a:gd name="connsiteX5" fmla="*/ 1138069 w 2616451"/>
                    <a:gd name="connsiteY5" fmla="*/ 2467030 h 2707057"/>
                    <a:gd name="connsiteX6" fmla="*/ 1354093 w 2616451"/>
                    <a:gd name="connsiteY6" fmla="*/ 2323014 h 2707057"/>
                    <a:gd name="connsiteX7" fmla="*/ 1914808 w 2616451"/>
                    <a:gd name="connsiteY7" fmla="*/ 2303063 h 2707057"/>
                    <a:gd name="connsiteX8" fmla="*/ 2616451 w 2616451"/>
                    <a:gd name="connsiteY8" fmla="*/ 2552034 h 2707057"/>
                    <a:gd name="connsiteX9" fmla="*/ 2616451 w 2616451"/>
                    <a:gd name="connsiteY9" fmla="*/ 2552034 h 2707057"/>
                    <a:gd name="connsiteX0" fmla="*/ 0 w 2616451"/>
                    <a:gd name="connsiteY0" fmla="*/ 560271 h 2707057"/>
                    <a:gd name="connsiteX1" fmla="*/ 562005 w 2616451"/>
                    <a:gd name="connsiteY1" fmla="*/ 522814 h 2707057"/>
                    <a:gd name="connsiteX2" fmla="*/ 850037 w 2616451"/>
                    <a:gd name="connsiteY2" fmla="*/ 450806 h 2707057"/>
                    <a:gd name="connsiteX3" fmla="*/ 994053 w 2616451"/>
                    <a:gd name="connsiteY3" fmla="*/ 162774 h 2707057"/>
                    <a:gd name="connsiteX4" fmla="*/ 1066061 w 2616451"/>
                    <a:gd name="connsiteY4" fmla="*/ 2323014 h 2707057"/>
                    <a:gd name="connsiteX5" fmla="*/ 1138069 w 2616451"/>
                    <a:gd name="connsiteY5" fmla="*/ 2467030 h 2707057"/>
                    <a:gd name="connsiteX6" fmla="*/ 1354093 w 2616451"/>
                    <a:gd name="connsiteY6" fmla="*/ 2323014 h 2707057"/>
                    <a:gd name="connsiteX7" fmla="*/ 1914808 w 2616451"/>
                    <a:gd name="connsiteY7" fmla="*/ 2303063 h 2707057"/>
                    <a:gd name="connsiteX8" fmla="*/ 2616451 w 2616451"/>
                    <a:gd name="connsiteY8" fmla="*/ 2552034 h 2707057"/>
                    <a:gd name="connsiteX9" fmla="*/ 2616451 w 2616451"/>
                    <a:gd name="connsiteY9" fmla="*/ 2552034 h 2707057"/>
                    <a:gd name="connsiteX0" fmla="*/ 0 w 2616451"/>
                    <a:gd name="connsiteY0" fmla="*/ 560271 h 2707057"/>
                    <a:gd name="connsiteX1" fmla="*/ 634013 w 2616451"/>
                    <a:gd name="connsiteY1" fmla="*/ 522814 h 2707057"/>
                    <a:gd name="connsiteX2" fmla="*/ 850037 w 2616451"/>
                    <a:gd name="connsiteY2" fmla="*/ 450806 h 2707057"/>
                    <a:gd name="connsiteX3" fmla="*/ 994053 w 2616451"/>
                    <a:gd name="connsiteY3" fmla="*/ 162774 h 2707057"/>
                    <a:gd name="connsiteX4" fmla="*/ 1066061 w 2616451"/>
                    <a:gd name="connsiteY4" fmla="*/ 2323014 h 2707057"/>
                    <a:gd name="connsiteX5" fmla="*/ 1138069 w 2616451"/>
                    <a:gd name="connsiteY5" fmla="*/ 2467030 h 2707057"/>
                    <a:gd name="connsiteX6" fmla="*/ 1354093 w 2616451"/>
                    <a:gd name="connsiteY6" fmla="*/ 2323014 h 2707057"/>
                    <a:gd name="connsiteX7" fmla="*/ 1914808 w 2616451"/>
                    <a:gd name="connsiteY7" fmla="*/ 2303063 h 2707057"/>
                    <a:gd name="connsiteX8" fmla="*/ 2616451 w 2616451"/>
                    <a:gd name="connsiteY8" fmla="*/ 2552034 h 2707057"/>
                    <a:gd name="connsiteX9" fmla="*/ 2616451 w 2616451"/>
                    <a:gd name="connsiteY9" fmla="*/ 2552034 h 2707057"/>
                    <a:gd name="connsiteX0" fmla="*/ 0 w 2616451"/>
                    <a:gd name="connsiteY0" fmla="*/ 560271 h 2707057"/>
                    <a:gd name="connsiteX1" fmla="*/ 634013 w 2616451"/>
                    <a:gd name="connsiteY1" fmla="*/ 522814 h 2707057"/>
                    <a:gd name="connsiteX2" fmla="*/ 922045 w 2616451"/>
                    <a:gd name="connsiteY2" fmla="*/ 450806 h 2707057"/>
                    <a:gd name="connsiteX3" fmla="*/ 994053 w 2616451"/>
                    <a:gd name="connsiteY3" fmla="*/ 162774 h 2707057"/>
                    <a:gd name="connsiteX4" fmla="*/ 1066061 w 2616451"/>
                    <a:gd name="connsiteY4" fmla="*/ 2323014 h 2707057"/>
                    <a:gd name="connsiteX5" fmla="*/ 1138069 w 2616451"/>
                    <a:gd name="connsiteY5" fmla="*/ 2467030 h 2707057"/>
                    <a:gd name="connsiteX6" fmla="*/ 1354093 w 2616451"/>
                    <a:gd name="connsiteY6" fmla="*/ 2323014 h 2707057"/>
                    <a:gd name="connsiteX7" fmla="*/ 1914808 w 2616451"/>
                    <a:gd name="connsiteY7" fmla="*/ 2303063 h 2707057"/>
                    <a:gd name="connsiteX8" fmla="*/ 2616451 w 2616451"/>
                    <a:gd name="connsiteY8" fmla="*/ 2552034 h 2707057"/>
                    <a:gd name="connsiteX9" fmla="*/ 2616451 w 2616451"/>
                    <a:gd name="connsiteY9" fmla="*/ 2552034 h 2707057"/>
                    <a:gd name="connsiteX0" fmla="*/ 0 w 2616451"/>
                    <a:gd name="connsiteY0" fmla="*/ 560271 h 2707057"/>
                    <a:gd name="connsiteX1" fmla="*/ 634013 w 2616451"/>
                    <a:gd name="connsiteY1" fmla="*/ 522814 h 2707057"/>
                    <a:gd name="connsiteX2" fmla="*/ 922045 w 2616451"/>
                    <a:gd name="connsiteY2" fmla="*/ 450806 h 2707057"/>
                    <a:gd name="connsiteX3" fmla="*/ 994053 w 2616451"/>
                    <a:gd name="connsiteY3" fmla="*/ 162774 h 2707057"/>
                    <a:gd name="connsiteX4" fmla="*/ 1066061 w 2616451"/>
                    <a:gd name="connsiteY4" fmla="*/ 2323014 h 2707057"/>
                    <a:gd name="connsiteX5" fmla="*/ 1138069 w 2616451"/>
                    <a:gd name="connsiteY5" fmla="*/ 2467030 h 2707057"/>
                    <a:gd name="connsiteX6" fmla="*/ 1354093 w 2616451"/>
                    <a:gd name="connsiteY6" fmla="*/ 2323014 h 2707057"/>
                    <a:gd name="connsiteX7" fmla="*/ 1914808 w 2616451"/>
                    <a:gd name="connsiteY7" fmla="*/ 2303063 h 2707057"/>
                    <a:gd name="connsiteX8" fmla="*/ 2616451 w 2616451"/>
                    <a:gd name="connsiteY8" fmla="*/ 2552034 h 2707057"/>
                    <a:gd name="connsiteX9" fmla="*/ 2616451 w 2616451"/>
                    <a:gd name="connsiteY9" fmla="*/ 2552034 h 270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6451" h="2707057">
                      <a:moveTo>
                        <a:pt x="0" y="560271"/>
                      </a:moveTo>
                      <a:cubicBezTo>
                        <a:pt x="199176" y="588563"/>
                        <a:pt x="590633" y="595885"/>
                        <a:pt x="634013" y="522814"/>
                      </a:cubicBezTo>
                      <a:cubicBezTo>
                        <a:pt x="760761" y="484337"/>
                        <a:pt x="862038" y="510813"/>
                        <a:pt x="922045" y="450806"/>
                      </a:cubicBezTo>
                      <a:cubicBezTo>
                        <a:pt x="982052" y="390799"/>
                        <a:pt x="1001607" y="0"/>
                        <a:pt x="994053" y="162774"/>
                      </a:cubicBezTo>
                      <a:cubicBezTo>
                        <a:pt x="1030057" y="474808"/>
                        <a:pt x="1042058" y="1938971"/>
                        <a:pt x="1066061" y="2323014"/>
                      </a:cubicBezTo>
                      <a:cubicBezTo>
                        <a:pt x="1090064" y="2707057"/>
                        <a:pt x="1080715" y="2510539"/>
                        <a:pt x="1138069" y="2467030"/>
                      </a:cubicBezTo>
                      <a:cubicBezTo>
                        <a:pt x="1207532" y="2397455"/>
                        <a:pt x="1224637" y="2350342"/>
                        <a:pt x="1354093" y="2323014"/>
                      </a:cubicBezTo>
                      <a:cubicBezTo>
                        <a:pt x="1483550" y="2295686"/>
                        <a:pt x="1704415" y="2264893"/>
                        <a:pt x="1914808" y="2303063"/>
                      </a:cubicBezTo>
                      <a:cubicBezTo>
                        <a:pt x="2125201" y="2341233"/>
                        <a:pt x="2616451" y="2552034"/>
                        <a:pt x="2616451" y="2552034"/>
                      </a:cubicBezTo>
                      <a:lnTo>
                        <a:pt x="2616451" y="2552034"/>
                      </a:lnTo>
                    </a:path>
                  </a:pathLst>
                </a:cu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8" name="TextBox 7"/>
                <p:cNvSpPr txBox="1"/>
                <p:nvPr/>
              </p:nvSpPr>
              <p:spPr>
                <a:xfrm>
                  <a:off x="2627784" y="1340768"/>
                  <a:ext cx="963405" cy="325365"/>
                </a:xfrm>
                <a:prstGeom prst="rect">
                  <a:avLst/>
                </a:prstGeom>
                <a:noFill/>
              </p:spPr>
              <p:txBody>
                <a:bodyPr wrap="square" rtlCol="0">
                  <a:spAutoFit/>
                </a:bodyPr>
                <a:lstStyle/>
                <a:p>
                  <a:r>
                    <a:rPr lang="it-IT" dirty="0" smtClean="0"/>
                    <a:t>Classical</a:t>
                  </a:r>
                  <a:endParaRPr lang="it-IT" dirty="0"/>
                </a:p>
              </p:txBody>
            </p:sp>
            <p:sp>
              <p:nvSpPr>
                <p:cNvPr id="9" name="TextBox 8"/>
                <p:cNvSpPr txBox="1"/>
                <p:nvPr/>
              </p:nvSpPr>
              <p:spPr>
                <a:xfrm>
                  <a:off x="2987824" y="2060848"/>
                  <a:ext cx="1502014" cy="325365"/>
                </a:xfrm>
                <a:prstGeom prst="rect">
                  <a:avLst/>
                </a:prstGeom>
                <a:noFill/>
              </p:spPr>
              <p:txBody>
                <a:bodyPr wrap="square" rtlCol="0">
                  <a:spAutoFit/>
                </a:bodyPr>
                <a:lstStyle/>
                <a:p>
                  <a:r>
                    <a:rPr lang="it-IT" dirty="0" smtClean="0"/>
                    <a:t>Semiclassical  </a:t>
                  </a:r>
                  <a:endParaRPr lang="it-IT" dirty="0"/>
                </a:p>
              </p:txBody>
            </p:sp>
          </p:grpSp>
        </p:grpSp>
        <p:sp>
          <p:nvSpPr>
            <p:cNvPr id="14" name="TextBox 13"/>
            <p:cNvSpPr txBox="1"/>
            <p:nvPr/>
          </p:nvSpPr>
          <p:spPr>
            <a:xfrm>
              <a:off x="4114800" y="1219200"/>
              <a:ext cx="2057400" cy="369332"/>
            </a:xfrm>
            <a:prstGeom prst="rect">
              <a:avLst/>
            </a:prstGeom>
            <a:solidFill>
              <a:schemeClr val="bg1"/>
            </a:solidFill>
            <a:ln>
              <a:solidFill>
                <a:srgbClr val="FFFFFF"/>
              </a:solidFill>
            </a:ln>
          </p:spPr>
          <p:txBody>
            <a:bodyPr wrap="square" rtlCol="0">
              <a:spAutoFit/>
            </a:bodyPr>
            <a:lstStyle/>
            <a:p>
              <a:r>
                <a:rPr lang="en-GB" dirty="0" smtClean="0"/>
                <a:t>--Rainbow - classical</a:t>
              </a:r>
              <a:endParaRPr lang="en-GB" dirty="0"/>
            </a:p>
          </p:txBody>
        </p:sp>
      </p:grpSp>
      <p:sp>
        <p:nvSpPr>
          <p:cNvPr id="15" name="Rectangle 14"/>
          <p:cNvSpPr/>
          <p:nvPr/>
        </p:nvSpPr>
        <p:spPr>
          <a:xfrm>
            <a:off x="609600" y="5715000"/>
            <a:ext cx="7924800" cy="830997"/>
          </a:xfrm>
          <a:prstGeom prst="rect">
            <a:avLst/>
          </a:prstGeom>
        </p:spPr>
        <p:txBody>
          <a:bodyPr wrap="square">
            <a:spAutoFit/>
          </a:bodyPr>
          <a:lstStyle/>
          <a:p>
            <a:pPr algn="ctr"/>
            <a:r>
              <a:rPr lang="en-US" sz="2400" b="1" dirty="0" smtClean="0">
                <a:solidFill>
                  <a:srgbClr val="FF0000"/>
                </a:solidFill>
              </a:rPr>
              <a:t>As the energy increases absorption from elastic channel occurs </a:t>
            </a:r>
            <a:r>
              <a:rPr lang="en-US" sz="2400" b="1" dirty="0" err="1" smtClean="0">
                <a:solidFill>
                  <a:srgbClr val="FF0000"/>
                </a:solidFill>
                <a:sym typeface="Wingdings"/>
              </a:rPr>
              <a:t></a:t>
            </a:r>
            <a:r>
              <a:rPr lang="en-US" sz="2400" b="1" dirty="0" smtClean="0">
                <a:solidFill>
                  <a:srgbClr val="FF0000"/>
                </a:solidFill>
              </a:rPr>
              <a:t> </a:t>
            </a:r>
            <a:r>
              <a:rPr lang="en-US" sz="2400" b="1" dirty="0" err="1" smtClean="0">
                <a:solidFill>
                  <a:srgbClr val="FF0000"/>
                </a:solidFill>
              </a:rPr>
              <a:t>V(r</a:t>
            </a:r>
            <a:r>
              <a:rPr lang="en-US" sz="2400" b="1" dirty="0" smtClean="0">
                <a:solidFill>
                  <a:srgbClr val="FF0000"/>
                </a:solidFill>
              </a:rPr>
              <a:t>) is imaginary</a:t>
            </a:r>
          </a:p>
        </p:txBody>
      </p:sp>
      <p:sp>
        <p:nvSpPr>
          <p:cNvPr id="17" name="Line Callout 3 16"/>
          <p:cNvSpPr/>
          <p:nvPr/>
        </p:nvSpPr>
        <p:spPr>
          <a:xfrm>
            <a:off x="2819400" y="1143000"/>
            <a:ext cx="990600" cy="838200"/>
          </a:xfrm>
          <a:prstGeom prst="borderCallout3">
            <a:avLst>
              <a:gd name="adj1" fmla="val 18750"/>
              <a:gd name="adj2" fmla="val -8333"/>
              <a:gd name="adj3" fmla="val 18750"/>
              <a:gd name="adj4" fmla="val -1282"/>
              <a:gd name="adj5" fmla="val 81818"/>
              <a:gd name="adj6" fmla="val -107693"/>
              <a:gd name="adj7" fmla="val 405387"/>
              <a:gd name="adj8" fmla="val -83974"/>
            </a:avLst>
          </a:prstGeom>
          <a:noFill/>
          <a:ln>
            <a:solidFill>
              <a:schemeClr val="tx1"/>
            </a:solidFill>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914400" y="4648200"/>
            <a:ext cx="7488832" cy="646331"/>
          </a:xfrm>
          <a:prstGeom prst="rect">
            <a:avLst/>
          </a:prstGeom>
          <a:noFill/>
          <a:ln>
            <a:solidFill>
              <a:srgbClr val="000000"/>
            </a:solidFill>
          </a:ln>
        </p:spPr>
        <p:txBody>
          <a:bodyPr wrap="square" rtlCol="0">
            <a:spAutoFit/>
          </a:bodyPr>
          <a:lstStyle/>
          <a:p>
            <a:pPr algn="ctr"/>
            <a:r>
              <a:rPr lang="it-IT" dirty="0" err="1" smtClean="0"/>
              <a:t>Oscillations</a:t>
            </a:r>
            <a:r>
              <a:rPr lang="it-IT" dirty="0" smtClean="0"/>
              <a:t> are caused by </a:t>
            </a:r>
            <a:r>
              <a:rPr lang="it-IT" dirty="0" err="1" smtClean="0"/>
              <a:t>interference</a:t>
            </a:r>
            <a:r>
              <a:rPr lang="it-IT" dirty="0" smtClean="0"/>
              <a:t> </a:t>
            </a:r>
            <a:r>
              <a:rPr lang="it-IT" dirty="0" err="1" smtClean="0"/>
              <a:t>between</a:t>
            </a:r>
            <a:r>
              <a:rPr lang="it-IT" dirty="0" smtClean="0"/>
              <a:t> contributions from the various orbits which result in the same scattering angle</a:t>
            </a:r>
            <a:endParaRPr lang="it-IT" dirty="0"/>
          </a:p>
        </p:txBody>
      </p:sp>
      <p:cxnSp>
        <p:nvCxnSpPr>
          <p:cNvPr id="19" name="Straight Arrow Connector 18"/>
          <p:cNvCxnSpPr/>
          <p:nvPr/>
        </p:nvCxnSpPr>
        <p:spPr>
          <a:xfrm>
            <a:off x="2819400" y="2743200"/>
            <a:ext cx="1143000"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267200" y="2743200"/>
            <a:ext cx="1752600"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743200" y="3200400"/>
            <a:ext cx="1242911" cy="369332"/>
          </a:xfrm>
          <a:prstGeom prst="rect">
            <a:avLst/>
          </a:prstGeom>
          <a:noFill/>
        </p:spPr>
        <p:txBody>
          <a:bodyPr wrap="none" rtlCol="0">
            <a:spAutoFit/>
          </a:bodyPr>
          <a:lstStyle/>
          <a:p>
            <a:r>
              <a:rPr lang="en-GB" dirty="0" smtClean="0"/>
              <a:t>illuminated</a:t>
            </a:r>
            <a:endParaRPr lang="en-GB" dirty="0"/>
          </a:p>
        </p:txBody>
      </p:sp>
      <p:sp>
        <p:nvSpPr>
          <p:cNvPr id="23" name="TextBox 22"/>
          <p:cNvSpPr txBox="1"/>
          <p:nvPr/>
        </p:nvSpPr>
        <p:spPr>
          <a:xfrm>
            <a:off x="4319689" y="3200400"/>
            <a:ext cx="913907" cy="369332"/>
          </a:xfrm>
          <a:prstGeom prst="rect">
            <a:avLst/>
          </a:prstGeom>
          <a:noFill/>
        </p:spPr>
        <p:txBody>
          <a:bodyPr wrap="none" rtlCol="0">
            <a:spAutoFit/>
          </a:bodyPr>
          <a:lstStyle/>
          <a:p>
            <a:r>
              <a:rPr lang="en-GB" dirty="0" smtClean="0"/>
              <a:t>shadow</a:t>
            </a:r>
            <a:endParaRPr lang="en-GB" dirty="0"/>
          </a:p>
        </p:txBody>
      </p:sp>
      <p:pic>
        <p:nvPicPr>
          <p:cNvPr id="24" name="Picture 23"/>
          <p:cNvPicPr>
            <a:picLocks noChangeAspect="1"/>
          </p:cNvPicPr>
          <p:nvPr/>
        </p:nvPicPr>
        <p:blipFill>
          <a:blip r:embed="rId3"/>
          <a:stretch>
            <a:fillRect/>
          </a:stretch>
        </p:blipFill>
        <p:spPr>
          <a:xfrm>
            <a:off x="6934200" y="141111"/>
            <a:ext cx="1524000" cy="62088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lot_lezione.jpg"/>
          <p:cNvPicPr>
            <a:picLocks noChangeAspect="1"/>
          </p:cNvPicPr>
          <p:nvPr/>
        </p:nvPicPr>
        <p:blipFill>
          <a:blip r:embed="rId2" cstate="print"/>
          <a:stretch>
            <a:fillRect/>
          </a:stretch>
        </p:blipFill>
        <p:spPr>
          <a:xfrm>
            <a:off x="539552" y="3838136"/>
            <a:ext cx="3528392" cy="272648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57200" y="228600"/>
            <a:ext cx="8599830" cy="461665"/>
          </a:xfrm>
          <a:prstGeom prst="rect">
            <a:avLst/>
          </a:prstGeom>
          <a:noFill/>
        </p:spPr>
        <p:txBody>
          <a:bodyPr wrap="none" rtlCol="0">
            <a:spAutoFit/>
          </a:bodyPr>
          <a:lstStyle/>
          <a:p>
            <a:r>
              <a:rPr lang="it-IT" sz="2400" dirty="0" smtClean="0"/>
              <a:t>e.g. optical model calculations </a:t>
            </a:r>
            <a:r>
              <a:rPr lang="it-IT" sz="2400" baseline="30000" dirty="0" smtClean="0"/>
              <a:t>14</a:t>
            </a:r>
            <a:r>
              <a:rPr lang="it-IT" sz="2400" dirty="0" smtClean="0"/>
              <a:t>N+</a:t>
            </a:r>
            <a:r>
              <a:rPr lang="it-IT" sz="2400" baseline="30000" dirty="0" smtClean="0"/>
              <a:t>12</a:t>
            </a:r>
            <a:r>
              <a:rPr lang="it-IT" sz="2400" dirty="0" smtClean="0"/>
              <a:t>C with and without absorption</a:t>
            </a:r>
            <a:endParaRPr lang="it-IT" sz="2400" dirty="0"/>
          </a:p>
        </p:txBody>
      </p:sp>
      <p:cxnSp>
        <p:nvCxnSpPr>
          <p:cNvPr id="5" name="Straight Connector 4"/>
          <p:cNvCxnSpPr/>
          <p:nvPr/>
        </p:nvCxnSpPr>
        <p:spPr>
          <a:xfrm>
            <a:off x="5796136" y="2780928"/>
            <a:ext cx="7200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796136" y="3573016"/>
            <a:ext cx="720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04249" y="2564904"/>
            <a:ext cx="2339752" cy="646331"/>
          </a:xfrm>
          <a:prstGeom prst="rect">
            <a:avLst/>
          </a:prstGeom>
          <a:noFill/>
        </p:spPr>
        <p:txBody>
          <a:bodyPr wrap="square" rtlCol="0">
            <a:spAutoFit/>
          </a:bodyPr>
          <a:lstStyle/>
          <a:p>
            <a:pPr algn="ctr"/>
            <a:r>
              <a:rPr lang="it-IT" dirty="0" smtClean="0"/>
              <a:t>With absorption (complex potential)</a:t>
            </a:r>
            <a:endParaRPr lang="it-IT" dirty="0"/>
          </a:p>
        </p:txBody>
      </p:sp>
      <p:sp>
        <p:nvSpPr>
          <p:cNvPr id="8" name="TextBox 7"/>
          <p:cNvSpPr txBox="1"/>
          <p:nvPr/>
        </p:nvSpPr>
        <p:spPr>
          <a:xfrm>
            <a:off x="6932137" y="3356992"/>
            <a:ext cx="2032351" cy="646331"/>
          </a:xfrm>
          <a:prstGeom prst="rect">
            <a:avLst/>
          </a:prstGeom>
          <a:noFill/>
        </p:spPr>
        <p:txBody>
          <a:bodyPr wrap="none" rtlCol="0">
            <a:spAutoFit/>
          </a:bodyPr>
          <a:lstStyle/>
          <a:p>
            <a:pPr algn="ctr"/>
            <a:r>
              <a:rPr lang="it-IT" dirty="0" smtClean="0">
                <a:solidFill>
                  <a:srgbClr val="FF0000"/>
                </a:solidFill>
              </a:rPr>
              <a:t>Without absorption</a:t>
            </a:r>
          </a:p>
          <a:p>
            <a:pPr algn="ctr"/>
            <a:r>
              <a:rPr lang="it-IT" dirty="0" smtClean="0">
                <a:solidFill>
                  <a:srgbClr val="FF0000"/>
                </a:solidFill>
              </a:rPr>
              <a:t>(real potential)</a:t>
            </a:r>
            <a:endParaRPr lang="it-IT" dirty="0">
              <a:solidFill>
                <a:srgbClr val="FF0000"/>
              </a:solidFill>
            </a:endParaRPr>
          </a:p>
        </p:txBody>
      </p:sp>
      <p:pic>
        <p:nvPicPr>
          <p:cNvPr id="9" name="Picture 8" descr="plot_lezione1.jpg"/>
          <p:cNvPicPr>
            <a:picLocks noChangeAspect="1"/>
          </p:cNvPicPr>
          <p:nvPr/>
        </p:nvPicPr>
        <p:blipFill>
          <a:blip r:embed="rId3" cstate="print"/>
          <a:stretch>
            <a:fillRect/>
          </a:stretch>
        </p:blipFill>
        <p:spPr>
          <a:xfrm>
            <a:off x="539552" y="980728"/>
            <a:ext cx="3585526" cy="2770634"/>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828800" y="990600"/>
            <a:ext cx="1141696" cy="369332"/>
          </a:xfrm>
          <a:prstGeom prst="rect">
            <a:avLst/>
          </a:prstGeom>
          <a:solidFill>
            <a:srgbClr val="FFFFFF"/>
          </a:solidFill>
        </p:spPr>
        <p:txBody>
          <a:bodyPr wrap="none" rtlCol="0">
            <a:spAutoFit/>
          </a:bodyPr>
          <a:lstStyle/>
          <a:p>
            <a:r>
              <a:rPr lang="en-GB" dirty="0" smtClean="0"/>
              <a:t>E=12 </a:t>
            </a:r>
            <a:r>
              <a:rPr lang="en-GB" dirty="0" err="1" smtClean="0"/>
              <a:t>MeV</a:t>
            </a:r>
            <a:endParaRPr lang="en-GB" dirty="0"/>
          </a:p>
        </p:txBody>
      </p:sp>
      <p:sp>
        <p:nvSpPr>
          <p:cNvPr id="11" name="TextBox 10"/>
          <p:cNvSpPr txBox="1"/>
          <p:nvPr/>
        </p:nvSpPr>
        <p:spPr>
          <a:xfrm>
            <a:off x="1676400" y="3872468"/>
            <a:ext cx="1261884" cy="369332"/>
          </a:xfrm>
          <a:prstGeom prst="rect">
            <a:avLst/>
          </a:prstGeom>
          <a:solidFill>
            <a:srgbClr val="FFFFFF"/>
          </a:solidFill>
        </p:spPr>
        <p:txBody>
          <a:bodyPr wrap="none" rtlCol="0">
            <a:spAutoFit/>
          </a:bodyPr>
          <a:lstStyle/>
          <a:p>
            <a:r>
              <a:rPr lang="en-GB" dirty="0" smtClean="0"/>
              <a:t>E=112 </a:t>
            </a:r>
            <a:r>
              <a:rPr lang="en-GB" dirty="0" err="1" smtClean="0"/>
              <a:t>MeV</a:t>
            </a:r>
            <a:endParaRPr lang="en-GB" dirty="0"/>
          </a:p>
        </p:txBody>
      </p:sp>
      <p:pic>
        <p:nvPicPr>
          <p:cNvPr id="12" name="Picture 11"/>
          <p:cNvPicPr>
            <a:picLocks noChangeAspect="1"/>
          </p:cNvPicPr>
          <p:nvPr/>
        </p:nvPicPr>
        <p:blipFill>
          <a:blip r:embed="rId4"/>
          <a:stretch>
            <a:fillRect/>
          </a:stretch>
        </p:blipFill>
        <p:spPr>
          <a:xfrm rot="16200000">
            <a:off x="-177800" y="4902200"/>
            <a:ext cx="1371600" cy="558800"/>
          </a:xfrm>
          <a:prstGeom prst="rect">
            <a:avLst/>
          </a:prstGeom>
        </p:spPr>
      </p:pic>
      <p:pic>
        <p:nvPicPr>
          <p:cNvPr id="13" name="Picture 12"/>
          <p:cNvPicPr>
            <a:picLocks noChangeAspect="1"/>
          </p:cNvPicPr>
          <p:nvPr/>
        </p:nvPicPr>
        <p:blipFill>
          <a:blip r:embed="rId4"/>
          <a:stretch>
            <a:fillRect/>
          </a:stretch>
        </p:blipFill>
        <p:spPr>
          <a:xfrm rot="16200000">
            <a:off x="-101600" y="2006600"/>
            <a:ext cx="1371600" cy="558800"/>
          </a:xfrm>
          <a:prstGeom prst="rect">
            <a:avLst/>
          </a:prstGeom>
        </p:spPr>
      </p:pic>
      <p:sp>
        <p:nvSpPr>
          <p:cNvPr id="14" name="TextBox 13"/>
          <p:cNvSpPr txBox="1"/>
          <p:nvPr/>
        </p:nvSpPr>
        <p:spPr>
          <a:xfrm>
            <a:off x="2133600" y="3352800"/>
            <a:ext cx="305943" cy="369332"/>
          </a:xfrm>
          <a:prstGeom prst="rect">
            <a:avLst/>
          </a:prstGeom>
          <a:noFill/>
        </p:spPr>
        <p:txBody>
          <a:bodyPr wrap="none" rtlCol="0">
            <a:spAutoFit/>
          </a:bodyPr>
          <a:lstStyle/>
          <a:p>
            <a:r>
              <a:rPr lang="en-GB" dirty="0" err="1" smtClean="0">
                <a:latin typeface="Symbol" charset="2"/>
                <a:cs typeface="Symbol" charset="2"/>
              </a:rPr>
              <a:t>q</a:t>
            </a:r>
            <a:endParaRPr lang="en-GB" dirty="0">
              <a:latin typeface="Symbol" charset="2"/>
              <a:cs typeface="Symbol" charset="2"/>
            </a:endParaRPr>
          </a:p>
        </p:txBody>
      </p:sp>
      <p:sp>
        <p:nvSpPr>
          <p:cNvPr id="15" name="TextBox 14"/>
          <p:cNvSpPr txBox="1"/>
          <p:nvPr/>
        </p:nvSpPr>
        <p:spPr>
          <a:xfrm>
            <a:off x="2133600" y="6183868"/>
            <a:ext cx="305943" cy="369332"/>
          </a:xfrm>
          <a:prstGeom prst="rect">
            <a:avLst/>
          </a:prstGeom>
          <a:noFill/>
        </p:spPr>
        <p:txBody>
          <a:bodyPr wrap="none" rtlCol="0">
            <a:spAutoFit/>
          </a:bodyPr>
          <a:lstStyle/>
          <a:p>
            <a:r>
              <a:rPr lang="en-GB" dirty="0" err="1" smtClean="0">
                <a:latin typeface="Symbol" charset="2"/>
                <a:cs typeface="Symbol" charset="2"/>
              </a:rPr>
              <a:t>q</a:t>
            </a:r>
            <a:endParaRPr lang="en-GB" dirty="0">
              <a:latin typeface="Symbol" charset="2"/>
              <a:cs typeface="Symbol"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457200" y="1509153"/>
            <a:ext cx="3422898" cy="2834247"/>
          </a:xfrm>
          <a:prstGeom prst="rect">
            <a:avLst/>
          </a:prstGeom>
          <a:noFill/>
          <a:ln w="9525">
            <a:noFill/>
            <a:miter lim="800000"/>
            <a:headEnd/>
            <a:tailEnd/>
          </a:ln>
        </p:spPr>
      </p:pic>
      <p:sp>
        <p:nvSpPr>
          <p:cNvPr id="4" name="TextBox 3"/>
          <p:cNvSpPr txBox="1"/>
          <p:nvPr/>
        </p:nvSpPr>
        <p:spPr>
          <a:xfrm>
            <a:off x="762000" y="762000"/>
            <a:ext cx="3232225" cy="461665"/>
          </a:xfrm>
          <a:prstGeom prst="rect">
            <a:avLst/>
          </a:prstGeom>
          <a:solidFill>
            <a:schemeClr val="accent2">
              <a:lumMod val="75000"/>
            </a:schemeClr>
          </a:solidFill>
        </p:spPr>
        <p:txBody>
          <a:bodyPr wrap="none" rtlCol="0">
            <a:spAutoFit/>
          </a:bodyPr>
          <a:lstStyle/>
          <a:p>
            <a:r>
              <a:rPr lang="en-US" sz="2400" b="1" dirty="0" smtClean="0">
                <a:solidFill>
                  <a:srgbClr val="FFFFFF"/>
                </a:solidFill>
              </a:rPr>
              <a:t>Fresnel scattering: </a:t>
            </a:r>
            <a:r>
              <a:rPr lang="en-US" sz="2400" b="1" dirty="0" err="1" smtClean="0">
                <a:solidFill>
                  <a:srgbClr val="FFFFFF"/>
                </a:solidFill>
                <a:sym typeface="Symbol"/>
              </a:rPr>
              <a:t></a:t>
            </a:r>
            <a:r>
              <a:rPr lang="en-US" sz="2400" b="1" dirty="0" smtClean="0">
                <a:solidFill>
                  <a:srgbClr val="FFFFFF"/>
                </a:solidFill>
                <a:sym typeface="Symbol"/>
              </a:rPr>
              <a:t>&gt;&gt;1</a:t>
            </a:r>
            <a:endParaRPr lang="en-US" sz="2400" b="1" dirty="0">
              <a:solidFill>
                <a:srgbClr val="FFFFFF"/>
              </a:solidFill>
            </a:endParaRPr>
          </a:p>
        </p:txBody>
      </p:sp>
      <p:sp>
        <p:nvSpPr>
          <p:cNvPr id="5" name="TextBox 4"/>
          <p:cNvSpPr txBox="1"/>
          <p:nvPr/>
        </p:nvSpPr>
        <p:spPr>
          <a:xfrm>
            <a:off x="179512" y="4509120"/>
            <a:ext cx="6106736" cy="1938992"/>
          </a:xfrm>
          <a:prstGeom prst="rect">
            <a:avLst/>
          </a:prstGeom>
          <a:solidFill>
            <a:schemeClr val="accent2">
              <a:lumMod val="60000"/>
              <a:lumOff val="40000"/>
            </a:schemeClr>
          </a:solidFill>
        </p:spPr>
        <p:txBody>
          <a:bodyPr wrap="none" rtlCol="0">
            <a:spAutoFit/>
          </a:bodyPr>
          <a:lstStyle/>
          <a:p>
            <a:pPr>
              <a:lnSpc>
                <a:spcPct val="150000"/>
              </a:lnSpc>
            </a:pPr>
            <a:r>
              <a:rPr lang="en-US" sz="2000" b="1" dirty="0" smtClean="0">
                <a:solidFill>
                  <a:srgbClr val="000000"/>
                </a:solidFill>
              </a:rPr>
              <a:t>Strong Coulomb potential </a:t>
            </a:r>
          </a:p>
          <a:p>
            <a:pPr>
              <a:lnSpc>
                <a:spcPct val="150000"/>
              </a:lnSpc>
              <a:buFont typeface="Arial" pitchFamily="34" charset="0"/>
              <a:buChar char="•"/>
            </a:pPr>
            <a:r>
              <a:rPr lang="en-US" sz="2000" dirty="0" err="1" smtClean="0"/>
              <a:t>E</a:t>
            </a:r>
            <a:r>
              <a:rPr lang="en-US" sz="2000" baseline="-25000" dirty="0" err="1" smtClean="0"/>
              <a:t>c.m</a:t>
            </a:r>
            <a:r>
              <a:rPr lang="en-US" sz="2000" baseline="-25000" dirty="0" smtClean="0"/>
              <a:t>.</a:t>
            </a:r>
            <a:r>
              <a:rPr lang="en-US" sz="2000" dirty="0" smtClean="0"/>
              <a:t>≈ V</a:t>
            </a:r>
            <a:r>
              <a:rPr lang="en-US" sz="2000" baseline="-25000" dirty="0" smtClean="0"/>
              <a:t>B </a:t>
            </a:r>
            <a:r>
              <a:rPr lang="en-US" sz="2000" dirty="0" smtClean="0"/>
              <a:t>Coulomb barrier</a:t>
            </a:r>
          </a:p>
          <a:p>
            <a:pPr>
              <a:lnSpc>
                <a:spcPct val="150000"/>
              </a:lnSpc>
              <a:buFont typeface="Arial" pitchFamily="34" charset="0"/>
              <a:buChar char="•"/>
            </a:pPr>
            <a:r>
              <a:rPr lang="en-US" sz="2000" dirty="0" smtClean="0"/>
              <a:t> “Illuminated” region </a:t>
            </a:r>
            <a:r>
              <a:rPr lang="en-US" sz="2000" dirty="0" err="1" smtClean="0">
                <a:sym typeface="Wingdings" pitchFamily="2" charset="2"/>
              </a:rPr>
              <a:t></a:t>
            </a:r>
            <a:r>
              <a:rPr lang="en-US" sz="2000" dirty="0" smtClean="0">
                <a:sym typeface="Wingdings" pitchFamily="2" charset="2"/>
              </a:rPr>
              <a:t> interference (Coulomb-nuclear)</a:t>
            </a:r>
          </a:p>
          <a:p>
            <a:pPr>
              <a:lnSpc>
                <a:spcPct val="150000"/>
              </a:lnSpc>
              <a:buFont typeface="Arial" pitchFamily="34" charset="0"/>
              <a:buChar char="•"/>
            </a:pPr>
            <a:r>
              <a:rPr lang="en-US" sz="2000" dirty="0" smtClean="0">
                <a:sym typeface="Wingdings" pitchFamily="2" charset="2"/>
              </a:rPr>
              <a:t>“Shadow region” </a:t>
            </a:r>
            <a:r>
              <a:rPr lang="en-US" sz="2000" dirty="0" err="1" smtClean="0">
                <a:sym typeface="Wingdings" pitchFamily="2" charset="2"/>
              </a:rPr>
              <a:t></a:t>
            </a:r>
            <a:r>
              <a:rPr lang="en-US" sz="2000" dirty="0" smtClean="0">
                <a:sym typeface="Wingdings" pitchFamily="2" charset="2"/>
              </a:rPr>
              <a:t> strong absorption</a:t>
            </a:r>
            <a:endParaRPr lang="en-US" sz="2000" dirty="0"/>
          </a:p>
        </p:txBody>
      </p:sp>
      <p:sp>
        <p:nvSpPr>
          <p:cNvPr id="11" name="TextBox 10"/>
          <p:cNvSpPr txBox="1"/>
          <p:nvPr/>
        </p:nvSpPr>
        <p:spPr>
          <a:xfrm>
            <a:off x="1066800" y="71735"/>
            <a:ext cx="6940572" cy="461665"/>
          </a:xfrm>
          <a:prstGeom prst="rect">
            <a:avLst/>
          </a:prstGeom>
          <a:noFill/>
          <a:effectLst>
            <a:outerShdw blurRad="50800" dist="38100" dir="2700000">
              <a:srgbClr val="000000">
                <a:alpha val="43000"/>
              </a:srgbClr>
            </a:outerShdw>
          </a:effectLst>
        </p:spPr>
        <p:txBody>
          <a:bodyPr wrap="none" rtlCol="0">
            <a:spAutoFit/>
          </a:bodyPr>
          <a:lstStyle/>
          <a:p>
            <a:r>
              <a:rPr lang="en-GB" sz="2400" dirty="0" smtClean="0">
                <a:solidFill>
                  <a:srgbClr val="000000"/>
                </a:solidFill>
              </a:rPr>
              <a:t>Evolution of elastic scattering with </a:t>
            </a:r>
            <a:r>
              <a:rPr lang="en-GB" sz="2400" dirty="0" smtClean="0">
                <a:solidFill>
                  <a:srgbClr val="000000"/>
                </a:solidFill>
              </a:rPr>
              <a:t>energy (V complex)</a:t>
            </a:r>
            <a:endParaRPr lang="en-GB" sz="2400" dirty="0">
              <a:solidFill>
                <a:srgbClr val="000000"/>
              </a:solidFill>
            </a:endParaRPr>
          </a:p>
        </p:txBody>
      </p:sp>
      <p:pic>
        <p:nvPicPr>
          <p:cNvPr id="15" name="Picture 1"/>
          <p:cNvPicPr>
            <a:picLocks noChangeAspect="1" noChangeArrowheads="1"/>
          </p:cNvPicPr>
          <p:nvPr/>
        </p:nvPicPr>
        <p:blipFill>
          <a:blip r:embed="rId3" cstate="print"/>
          <a:srcRect l="12206" t="25633" r="52357" b="30267"/>
          <a:stretch>
            <a:fillRect/>
          </a:stretch>
        </p:blipFill>
        <p:spPr bwMode="auto">
          <a:xfrm>
            <a:off x="4355109" y="1143000"/>
            <a:ext cx="4789714" cy="3352800"/>
          </a:xfrm>
          <a:prstGeom prst="rect">
            <a:avLst/>
          </a:prstGeom>
          <a:noFill/>
          <a:ln w="9525">
            <a:noFill/>
            <a:miter lim="800000"/>
            <a:headEnd/>
            <a:tailEnd/>
          </a:ln>
        </p:spPr>
      </p:pic>
      <p:sp>
        <p:nvSpPr>
          <p:cNvPr id="16" name="Line Callout 3 15"/>
          <p:cNvSpPr/>
          <p:nvPr/>
        </p:nvSpPr>
        <p:spPr>
          <a:xfrm flipH="1">
            <a:off x="5181600" y="2133600"/>
            <a:ext cx="1981200" cy="1600200"/>
          </a:xfrm>
          <a:prstGeom prst="borderCallout3">
            <a:avLst>
              <a:gd name="adj1" fmla="val 20866"/>
              <a:gd name="adj2" fmla="val -1436"/>
              <a:gd name="adj3" fmla="val 84359"/>
              <a:gd name="adj4" fmla="val -25214"/>
              <a:gd name="adj5" fmla="val 148678"/>
              <a:gd name="adj6" fmla="val -26069"/>
              <a:gd name="adj7" fmla="val 193386"/>
              <a:gd name="adj8" fmla="val -14463"/>
            </a:avLst>
          </a:prstGeom>
          <a:noFill/>
          <a:ln>
            <a:solidFill>
              <a:srgbClr val="10253F"/>
            </a:solidFill>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p:cNvSpPr txBox="1"/>
          <p:nvPr/>
        </p:nvSpPr>
        <p:spPr>
          <a:xfrm>
            <a:off x="6503831" y="5257800"/>
            <a:ext cx="2335369" cy="646331"/>
          </a:xfrm>
          <a:prstGeom prst="rect">
            <a:avLst/>
          </a:prstGeom>
          <a:noFill/>
          <a:ln>
            <a:solidFill>
              <a:srgbClr val="10253F"/>
            </a:solidFill>
          </a:ln>
        </p:spPr>
        <p:txBody>
          <a:bodyPr wrap="square" rtlCol="0">
            <a:spAutoFit/>
          </a:bodyPr>
          <a:lstStyle/>
          <a:p>
            <a:pPr algn="ctr"/>
            <a:r>
              <a:rPr lang="en-GB" dirty="0" smtClean="0"/>
              <a:t>Coulomb – nuclear interference</a:t>
            </a:r>
            <a:endParaRPr lang="en-GB"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066800" y="2133600"/>
            <a:ext cx="4049234" cy="2221607"/>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867400" y="2133600"/>
            <a:ext cx="3054275" cy="2769341"/>
          </a:xfrm>
          <a:prstGeom prst="rect">
            <a:avLst/>
          </a:prstGeom>
          <a:noFill/>
          <a:ln w="9525">
            <a:noFill/>
            <a:miter lim="800000"/>
            <a:headEnd/>
            <a:tailEnd/>
          </a:ln>
        </p:spPr>
      </p:pic>
      <p:sp>
        <p:nvSpPr>
          <p:cNvPr id="6" name="TextBox 5"/>
          <p:cNvSpPr txBox="1"/>
          <p:nvPr/>
        </p:nvSpPr>
        <p:spPr>
          <a:xfrm>
            <a:off x="914400" y="1143000"/>
            <a:ext cx="3571410" cy="461665"/>
          </a:xfrm>
          <a:prstGeom prst="rect">
            <a:avLst/>
          </a:prstGeom>
          <a:solidFill>
            <a:srgbClr val="660066"/>
          </a:solidFill>
        </p:spPr>
        <p:txBody>
          <a:bodyPr wrap="none" rtlCol="0">
            <a:spAutoFit/>
          </a:bodyPr>
          <a:lstStyle/>
          <a:p>
            <a:r>
              <a:rPr lang="en-US" sz="2400" b="1" dirty="0" err="1" smtClean="0">
                <a:solidFill>
                  <a:schemeClr val="bg1"/>
                </a:solidFill>
              </a:rPr>
              <a:t>Fraunhofer</a:t>
            </a:r>
            <a:r>
              <a:rPr lang="en-US" sz="2400" b="1" dirty="0" smtClean="0">
                <a:solidFill>
                  <a:schemeClr val="bg1"/>
                </a:solidFill>
              </a:rPr>
              <a:t> scattering: </a:t>
            </a:r>
            <a:r>
              <a:rPr lang="en-US" sz="2400" b="1" dirty="0" smtClean="0">
                <a:solidFill>
                  <a:schemeClr val="bg1"/>
                </a:solidFill>
                <a:sym typeface="Symbol"/>
              </a:rPr>
              <a:t>≤1         </a:t>
            </a:r>
            <a:endParaRPr lang="en-US" sz="2400" b="1" dirty="0">
              <a:solidFill>
                <a:schemeClr val="bg1"/>
              </a:solidFill>
            </a:endParaRPr>
          </a:p>
        </p:txBody>
      </p:sp>
      <p:sp>
        <p:nvSpPr>
          <p:cNvPr id="10" name="TextBox 9"/>
          <p:cNvSpPr txBox="1"/>
          <p:nvPr/>
        </p:nvSpPr>
        <p:spPr>
          <a:xfrm>
            <a:off x="609600" y="4953000"/>
            <a:ext cx="4878259" cy="1451679"/>
          </a:xfrm>
          <a:prstGeom prst="rect">
            <a:avLst/>
          </a:prstGeom>
          <a:solidFill>
            <a:schemeClr val="accent4">
              <a:lumMod val="40000"/>
              <a:lumOff val="60000"/>
            </a:schemeClr>
          </a:solidFill>
        </p:spPr>
        <p:txBody>
          <a:bodyPr wrap="none" rtlCol="0">
            <a:spAutoFit/>
          </a:bodyPr>
          <a:lstStyle/>
          <a:p>
            <a:pPr>
              <a:lnSpc>
                <a:spcPct val="150000"/>
              </a:lnSpc>
            </a:pPr>
            <a:r>
              <a:rPr lang="en-US" sz="2000" b="1" dirty="0" smtClean="0"/>
              <a:t>Weak Coulomb</a:t>
            </a:r>
          </a:p>
          <a:p>
            <a:pPr>
              <a:lnSpc>
                <a:spcPct val="150000"/>
              </a:lnSpc>
              <a:buFont typeface="Arial" pitchFamily="34" charset="0"/>
              <a:buChar char="•"/>
            </a:pPr>
            <a:r>
              <a:rPr lang="en-US" sz="2000" dirty="0" err="1" smtClean="0"/>
              <a:t>E</a:t>
            </a:r>
            <a:r>
              <a:rPr lang="en-US" sz="2000" baseline="-25000" dirty="0" err="1" smtClean="0"/>
              <a:t>c.m</a:t>
            </a:r>
            <a:r>
              <a:rPr lang="en-US" sz="2000" baseline="-25000" dirty="0" smtClean="0"/>
              <a:t>.</a:t>
            </a:r>
            <a:r>
              <a:rPr lang="en-US" sz="2000" dirty="0" smtClean="0"/>
              <a:t>&gt; V</a:t>
            </a:r>
            <a:r>
              <a:rPr lang="en-US" sz="2000" baseline="-25000" dirty="0" smtClean="0"/>
              <a:t>B</a:t>
            </a:r>
            <a:r>
              <a:rPr lang="en-US" sz="2000" dirty="0" smtClean="0"/>
              <a:t> Coulomb barrier</a:t>
            </a:r>
          </a:p>
          <a:p>
            <a:pPr>
              <a:lnSpc>
                <a:spcPct val="150000"/>
              </a:lnSpc>
              <a:buFont typeface="Arial" pitchFamily="34" charset="0"/>
              <a:buChar char="•"/>
            </a:pPr>
            <a:r>
              <a:rPr lang="en-US" sz="2000" dirty="0" smtClean="0"/>
              <a:t>Near-side/far-side interference (diffraction)</a:t>
            </a:r>
            <a:endParaRPr lang="en-US" sz="2000" dirty="0"/>
          </a:p>
        </p:txBody>
      </p:sp>
      <p:sp>
        <p:nvSpPr>
          <p:cNvPr id="7" name="TextBox 6"/>
          <p:cNvSpPr txBox="1"/>
          <p:nvPr/>
        </p:nvSpPr>
        <p:spPr>
          <a:xfrm>
            <a:off x="1066800" y="152400"/>
            <a:ext cx="6940572" cy="461665"/>
          </a:xfrm>
          <a:prstGeom prst="rect">
            <a:avLst/>
          </a:prstGeom>
          <a:noFill/>
          <a:effectLst>
            <a:outerShdw blurRad="50800" dist="38100" dir="2700000">
              <a:srgbClr val="000000">
                <a:alpha val="43000"/>
              </a:srgbClr>
            </a:outerShdw>
          </a:effectLst>
        </p:spPr>
        <p:txBody>
          <a:bodyPr wrap="none" rtlCol="0">
            <a:spAutoFit/>
          </a:bodyPr>
          <a:lstStyle/>
          <a:p>
            <a:r>
              <a:rPr lang="en-GB" sz="2400" dirty="0" smtClean="0">
                <a:solidFill>
                  <a:srgbClr val="000000"/>
                </a:solidFill>
              </a:rPr>
              <a:t>Evolution of elastic scattering with </a:t>
            </a:r>
            <a:r>
              <a:rPr lang="en-GB" sz="2400" dirty="0" smtClean="0">
                <a:solidFill>
                  <a:srgbClr val="000000"/>
                </a:solidFill>
              </a:rPr>
              <a:t>energy (V complex)</a:t>
            </a:r>
            <a:endParaRPr lang="en-GB" sz="2400" dirty="0">
              <a:solidFill>
                <a:srgbClr val="000000"/>
              </a:solidFill>
            </a:endParaRPr>
          </a:p>
        </p:txBody>
      </p:sp>
      <p:sp>
        <p:nvSpPr>
          <p:cNvPr id="8" name="Line Callout 1 7"/>
          <p:cNvSpPr/>
          <p:nvPr/>
        </p:nvSpPr>
        <p:spPr>
          <a:xfrm>
            <a:off x="7391400" y="3276600"/>
            <a:ext cx="1371600" cy="1600200"/>
          </a:xfrm>
          <a:prstGeom prst="borderCallout1">
            <a:avLst>
              <a:gd name="adj1" fmla="val 19544"/>
              <a:gd name="adj2" fmla="val -2777"/>
              <a:gd name="adj3" fmla="val 165410"/>
              <a:gd name="adj4" fmla="val -63024"/>
            </a:avLst>
          </a:prstGeom>
          <a:noFill/>
          <a:ln>
            <a:solidFill>
              <a:srgbClr val="660066"/>
            </a:solidFill>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5791200" y="5943600"/>
            <a:ext cx="3210622" cy="369332"/>
          </a:xfrm>
          <a:prstGeom prst="rect">
            <a:avLst/>
          </a:prstGeom>
          <a:noFill/>
        </p:spPr>
        <p:txBody>
          <a:bodyPr wrap="none" rtlCol="0">
            <a:spAutoFit/>
          </a:bodyPr>
          <a:lstStyle/>
          <a:p>
            <a:r>
              <a:rPr lang="en-GB" dirty="0" smtClean="0">
                <a:solidFill>
                  <a:srgbClr val="660066"/>
                </a:solidFill>
              </a:rPr>
              <a:t>Far-side / Near-side interference</a:t>
            </a:r>
            <a:endParaRPr lang="en-GB" dirty="0">
              <a:solidFill>
                <a:srgbClr val="660066"/>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533400" y="4343400"/>
            <a:ext cx="8077200" cy="762000"/>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rPr>
              <a:t>• The combined effects of many complex states are averaged into a single nucleus-nucleus effective potential called the </a:t>
            </a:r>
            <a:r>
              <a:rPr lang="en-US" sz="2000" b="1" dirty="0" smtClean="0">
                <a:solidFill>
                  <a:srgbClr val="000000"/>
                </a:solidFill>
              </a:rPr>
              <a:t>Optical Potential</a:t>
            </a:r>
          </a:p>
        </p:txBody>
      </p:sp>
      <p:sp>
        <p:nvSpPr>
          <p:cNvPr id="6" name="Rectangle 5"/>
          <p:cNvSpPr/>
          <p:nvPr/>
        </p:nvSpPr>
        <p:spPr>
          <a:xfrm>
            <a:off x="533400" y="5562600"/>
            <a:ext cx="8077200" cy="1066800"/>
          </a:xfrm>
          <a:prstGeom prst="rect">
            <a:avLst/>
          </a:prstGeom>
          <a:solidFill>
            <a:srgbClr val="8668AD"/>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rPr>
              <a:t>• The </a:t>
            </a:r>
            <a:r>
              <a:rPr lang="en-US" sz="2000" b="1" dirty="0" smtClean="0">
                <a:solidFill>
                  <a:srgbClr val="000000"/>
                </a:solidFill>
              </a:rPr>
              <a:t>Optical Potential </a:t>
            </a:r>
            <a:r>
              <a:rPr lang="en-US" dirty="0" smtClean="0">
                <a:solidFill>
                  <a:srgbClr val="000000"/>
                </a:solidFill>
              </a:rPr>
              <a:t>is complex. It has an imaginary term which allows to consider absorption of the incoming flux. The </a:t>
            </a:r>
            <a:r>
              <a:rPr lang="en-US" sz="2000" b="1" dirty="0" smtClean="0">
                <a:solidFill>
                  <a:srgbClr val="000000"/>
                </a:solidFill>
              </a:rPr>
              <a:t>Optical Potential</a:t>
            </a:r>
            <a:r>
              <a:rPr lang="en-US" b="1" dirty="0" smtClean="0">
                <a:solidFill>
                  <a:srgbClr val="000000"/>
                </a:solidFill>
              </a:rPr>
              <a:t> </a:t>
            </a:r>
            <a:r>
              <a:rPr lang="en-US" dirty="0" smtClean="0">
                <a:solidFill>
                  <a:srgbClr val="000000"/>
                </a:solidFill>
              </a:rPr>
              <a:t>is deduced from </a:t>
            </a:r>
            <a:r>
              <a:rPr lang="en-US" sz="2000" b="1" dirty="0" smtClean="0">
                <a:solidFill>
                  <a:srgbClr val="000000"/>
                </a:solidFill>
              </a:rPr>
              <a:t>elastic scattering </a:t>
            </a:r>
            <a:r>
              <a:rPr lang="en-US" dirty="0" smtClean="0">
                <a:solidFill>
                  <a:srgbClr val="000000"/>
                </a:solidFill>
              </a:rPr>
              <a:t>data.</a:t>
            </a:r>
          </a:p>
        </p:txBody>
      </p:sp>
      <p:sp>
        <p:nvSpPr>
          <p:cNvPr id="3" name="Rectangle 2"/>
          <p:cNvSpPr/>
          <p:nvPr/>
        </p:nvSpPr>
        <p:spPr>
          <a:xfrm>
            <a:off x="533400" y="2514600"/>
            <a:ext cx="8077200" cy="1295400"/>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smtClean="0">
                <a:solidFill>
                  <a:srgbClr val="000000"/>
                </a:solidFill>
              </a:rPr>
              <a:t>• It is called “optical” because it treats the incident and outgoing particles as waves scattered by some “spherical” region. Sometimes those waves can be absorbed (“cloudy ball”) and we can lose flux, reducing the elastic scattering cross section</a:t>
            </a:r>
          </a:p>
        </p:txBody>
      </p:sp>
      <p:sp>
        <p:nvSpPr>
          <p:cNvPr id="4" name="Rectangle 3"/>
          <p:cNvSpPr/>
          <p:nvPr/>
        </p:nvSpPr>
        <p:spPr>
          <a:xfrm>
            <a:off x="533400" y="1295400"/>
            <a:ext cx="8077200" cy="8382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 The optical model is a schematic model of nuclear scattering that neglects the microscopic nuclear structure</a:t>
            </a:r>
          </a:p>
        </p:txBody>
      </p:sp>
      <p:sp>
        <p:nvSpPr>
          <p:cNvPr id="7" name="Rectangle 6"/>
          <p:cNvSpPr/>
          <p:nvPr/>
        </p:nvSpPr>
        <p:spPr>
          <a:xfrm>
            <a:off x="3245658" y="304800"/>
            <a:ext cx="2534468" cy="461665"/>
          </a:xfrm>
          <a:prstGeom prst="rect">
            <a:avLst/>
          </a:prstGeom>
        </p:spPr>
        <p:txBody>
          <a:bodyPr wrap="none">
            <a:spAutoFit/>
          </a:bodyPr>
          <a:lstStyle/>
          <a:p>
            <a:pPr algn="ctr"/>
            <a:r>
              <a:rPr lang="en-US" sz="2400" dirty="0" smtClean="0"/>
              <a:t>The Optical 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3124200" y="228600"/>
            <a:ext cx="3015218" cy="461665"/>
          </a:xfrm>
          <a:prstGeom prst="rect">
            <a:avLst/>
          </a:prstGeom>
          <a:noFill/>
        </p:spPr>
        <p:txBody>
          <a:bodyPr wrap="none" rtlCol="0">
            <a:spAutoFit/>
          </a:bodyPr>
          <a:lstStyle/>
          <a:p>
            <a:r>
              <a:rPr lang="en-GB" sz="2400" dirty="0" smtClean="0"/>
              <a:t>Why the optical model</a:t>
            </a:r>
            <a:endParaRPr lang="en-GB" sz="2400" dirty="0"/>
          </a:p>
        </p:txBody>
      </p:sp>
      <p:grpSp>
        <p:nvGrpSpPr>
          <p:cNvPr id="7" name="Group 52"/>
          <p:cNvGrpSpPr>
            <a:grpSpLocks/>
          </p:cNvGrpSpPr>
          <p:nvPr/>
        </p:nvGrpSpPr>
        <p:grpSpPr bwMode="auto">
          <a:xfrm>
            <a:off x="4953000" y="838200"/>
            <a:ext cx="1016000" cy="1027113"/>
            <a:chOff x="697" y="12966"/>
            <a:chExt cx="1602" cy="1618"/>
          </a:xfrm>
        </p:grpSpPr>
        <p:grpSp>
          <p:nvGrpSpPr>
            <p:cNvPr id="8" name="Group 53"/>
            <p:cNvGrpSpPr>
              <a:grpSpLocks/>
            </p:cNvGrpSpPr>
            <p:nvPr/>
          </p:nvGrpSpPr>
          <p:grpSpPr bwMode="auto">
            <a:xfrm>
              <a:off x="692" y="12970"/>
              <a:ext cx="1603" cy="1617"/>
              <a:chOff x="692" y="12970"/>
              <a:chExt cx="1603" cy="1617"/>
            </a:xfrm>
          </p:grpSpPr>
          <p:grpSp>
            <p:nvGrpSpPr>
              <p:cNvPr id="16" name="Group 54"/>
              <p:cNvGrpSpPr>
                <a:grpSpLocks/>
              </p:cNvGrpSpPr>
              <p:nvPr/>
            </p:nvGrpSpPr>
            <p:grpSpPr bwMode="auto">
              <a:xfrm>
                <a:off x="692" y="12970"/>
                <a:ext cx="1603" cy="1617"/>
                <a:chOff x="4403" y="6278"/>
                <a:chExt cx="4828" cy="5166"/>
              </a:xfrm>
            </p:grpSpPr>
            <p:sp>
              <p:nvSpPr>
                <p:cNvPr id="27" name="Oval 55"/>
                <p:cNvSpPr>
                  <a:spLocks noChangeArrowheads="1"/>
                </p:cNvSpPr>
                <p:nvPr/>
              </p:nvSpPr>
              <p:spPr bwMode="auto">
                <a:xfrm rot="1949392">
                  <a:off x="7933" y="8122"/>
                  <a:ext cx="1298" cy="1364"/>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28" name="Oval 56"/>
                <p:cNvSpPr>
                  <a:spLocks noChangeArrowheads="1"/>
                </p:cNvSpPr>
                <p:nvPr/>
              </p:nvSpPr>
              <p:spPr bwMode="auto">
                <a:xfrm rot="1949392">
                  <a:off x="7346" y="6518"/>
                  <a:ext cx="1298" cy="1364"/>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29" name="Oval 57"/>
                <p:cNvSpPr>
                  <a:spLocks noChangeArrowheads="1"/>
                </p:cNvSpPr>
                <p:nvPr/>
              </p:nvSpPr>
              <p:spPr bwMode="auto">
                <a:xfrm rot="1949392">
                  <a:off x="6279" y="10080"/>
                  <a:ext cx="1298" cy="1364"/>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30" name="Oval 58"/>
                <p:cNvSpPr>
                  <a:spLocks noChangeArrowheads="1"/>
                </p:cNvSpPr>
                <p:nvPr/>
              </p:nvSpPr>
              <p:spPr bwMode="auto">
                <a:xfrm rot="1949392">
                  <a:off x="4403" y="8122"/>
                  <a:ext cx="1298" cy="1364"/>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31" name="Oval 59"/>
                <p:cNvSpPr>
                  <a:spLocks noChangeArrowheads="1"/>
                </p:cNvSpPr>
                <p:nvPr/>
              </p:nvSpPr>
              <p:spPr bwMode="auto">
                <a:xfrm rot="1949392">
                  <a:off x="7933" y="9107"/>
                  <a:ext cx="1298" cy="1364"/>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32" name="Oval 60"/>
                <p:cNvSpPr>
                  <a:spLocks noChangeArrowheads="1"/>
                </p:cNvSpPr>
                <p:nvPr/>
              </p:nvSpPr>
              <p:spPr bwMode="auto">
                <a:xfrm rot="1949392">
                  <a:off x="4579" y="9107"/>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33" name="Oval 61"/>
                <p:cNvSpPr>
                  <a:spLocks noChangeArrowheads="1"/>
                </p:cNvSpPr>
                <p:nvPr/>
              </p:nvSpPr>
              <p:spPr bwMode="auto">
                <a:xfrm rot="1949392">
                  <a:off x="5337" y="6518"/>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34" name="Oval 62"/>
                <p:cNvSpPr>
                  <a:spLocks noChangeArrowheads="1"/>
                </p:cNvSpPr>
                <p:nvPr/>
              </p:nvSpPr>
              <p:spPr bwMode="auto">
                <a:xfrm rot="1949392">
                  <a:off x="5337" y="9726"/>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35" name="Oval 63"/>
                <p:cNvSpPr>
                  <a:spLocks noChangeArrowheads="1"/>
                </p:cNvSpPr>
                <p:nvPr/>
              </p:nvSpPr>
              <p:spPr bwMode="auto">
                <a:xfrm rot="1949392">
                  <a:off x="7175" y="9726"/>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36" name="Oval 64"/>
                <p:cNvSpPr>
                  <a:spLocks noChangeArrowheads="1"/>
                </p:cNvSpPr>
                <p:nvPr/>
              </p:nvSpPr>
              <p:spPr bwMode="auto">
                <a:xfrm rot="1949392">
                  <a:off x="4579" y="6998"/>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37" name="Oval 65"/>
                <p:cNvSpPr>
                  <a:spLocks noChangeArrowheads="1"/>
                </p:cNvSpPr>
                <p:nvPr/>
              </p:nvSpPr>
              <p:spPr bwMode="auto">
                <a:xfrm rot="1949392">
                  <a:off x="7933" y="7238"/>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38" name="Oval 66"/>
                <p:cNvSpPr>
                  <a:spLocks noChangeArrowheads="1"/>
                </p:cNvSpPr>
                <p:nvPr/>
              </p:nvSpPr>
              <p:spPr bwMode="auto">
                <a:xfrm rot="1949392">
                  <a:off x="6279" y="6278"/>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grpSp>
          <p:grpSp>
            <p:nvGrpSpPr>
              <p:cNvPr id="17" name="Group 67"/>
              <p:cNvGrpSpPr>
                <a:grpSpLocks/>
              </p:cNvGrpSpPr>
              <p:nvPr/>
            </p:nvGrpSpPr>
            <p:grpSpPr bwMode="auto">
              <a:xfrm>
                <a:off x="871" y="13227"/>
                <a:ext cx="1295" cy="1147"/>
                <a:chOff x="4040" y="1132"/>
                <a:chExt cx="1295" cy="1147"/>
              </a:xfrm>
            </p:grpSpPr>
            <p:sp>
              <p:nvSpPr>
                <p:cNvPr id="18" name="Oval 68"/>
                <p:cNvSpPr>
                  <a:spLocks noChangeArrowheads="1"/>
                </p:cNvSpPr>
                <p:nvPr/>
              </p:nvSpPr>
              <p:spPr bwMode="auto">
                <a:xfrm rot="2994047">
                  <a:off x="4389" y="1850"/>
                  <a:ext cx="431" cy="427"/>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19" name="Oval 69"/>
                <p:cNvSpPr>
                  <a:spLocks noChangeArrowheads="1"/>
                </p:cNvSpPr>
                <p:nvPr/>
              </p:nvSpPr>
              <p:spPr bwMode="auto">
                <a:xfrm rot="2994047">
                  <a:off x="4858" y="1311"/>
                  <a:ext cx="430" cy="427"/>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20" name="Oval 70"/>
                <p:cNvSpPr>
                  <a:spLocks noChangeArrowheads="1"/>
                </p:cNvSpPr>
                <p:nvPr/>
              </p:nvSpPr>
              <p:spPr bwMode="auto">
                <a:xfrm rot="2994047">
                  <a:off x="4753" y="1850"/>
                  <a:ext cx="431" cy="427"/>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21" name="Oval 71"/>
                <p:cNvSpPr>
                  <a:spLocks noChangeArrowheads="1"/>
                </p:cNvSpPr>
                <p:nvPr/>
              </p:nvSpPr>
              <p:spPr bwMode="auto">
                <a:xfrm rot="2994047">
                  <a:off x="4038" y="1504"/>
                  <a:ext cx="431" cy="427"/>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22" name="Oval 72"/>
                <p:cNvSpPr>
                  <a:spLocks noChangeArrowheads="1"/>
                </p:cNvSpPr>
                <p:nvPr/>
              </p:nvSpPr>
              <p:spPr bwMode="auto">
                <a:xfrm rot="2994047">
                  <a:off x="4157" y="1731"/>
                  <a:ext cx="431" cy="427"/>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23" name="Oval 73"/>
                <p:cNvSpPr>
                  <a:spLocks noChangeArrowheads="1"/>
                </p:cNvSpPr>
                <p:nvPr/>
              </p:nvSpPr>
              <p:spPr bwMode="auto">
                <a:xfrm rot="2994047">
                  <a:off x="4426" y="1134"/>
                  <a:ext cx="431" cy="427"/>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24" name="Oval 74"/>
                <p:cNvSpPr>
                  <a:spLocks noChangeArrowheads="1"/>
                </p:cNvSpPr>
                <p:nvPr/>
              </p:nvSpPr>
              <p:spPr bwMode="auto">
                <a:xfrm rot="2994047">
                  <a:off x="4140" y="1181"/>
                  <a:ext cx="431" cy="427"/>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25" name="Oval 75"/>
                <p:cNvSpPr>
                  <a:spLocks noChangeArrowheads="1"/>
                </p:cNvSpPr>
                <p:nvPr/>
              </p:nvSpPr>
              <p:spPr bwMode="auto">
                <a:xfrm rot="2994047">
                  <a:off x="4906" y="1585"/>
                  <a:ext cx="431" cy="427"/>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26" name="Oval 76"/>
                <p:cNvSpPr>
                  <a:spLocks noChangeArrowheads="1"/>
                </p:cNvSpPr>
                <p:nvPr/>
              </p:nvSpPr>
              <p:spPr bwMode="auto">
                <a:xfrm rot="2994047">
                  <a:off x="4746" y="1134"/>
                  <a:ext cx="431" cy="427"/>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grpSp>
        </p:grpSp>
        <p:grpSp>
          <p:nvGrpSpPr>
            <p:cNvPr id="9" name="Group 77"/>
            <p:cNvGrpSpPr>
              <a:grpSpLocks/>
            </p:cNvGrpSpPr>
            <p:nvPr/>
          </p:nvGrpSpPr>
          <p:grpSpPr bwMode="auto">
            <a:xfrm>
              <a:off x="1018" y="13345"/>
              <a:ext cx="982" cy="893"/>
              <a:chOff x="6494" y="4560"/>
              <a:chExt cx="2959" cy="2854"/>
            </a:xfrm>
          </p:grpSpPr>
          <p:sp>
            <p:nvSpPr>
              <p:cNvPr id="10" name="Oval 78"/>
              <p:cNvSpPr>
                <a:spLocks noChangeArrowheads="1"/>
              </p:cNvSpPr>
              <p:nvPr/>
            </p:nvSpPr>
            <p:spPr bwMode="auto">
              <a:xfrm rot="1949392">
                <a:off x="7326" y="6050"/>
                <a:ext cx="1298" cy="1364"/>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11" name="Oval 79"/>
              <p:cNvSpPr>
                <a:spLocks noChangeArrowheads="1"/>
              </p:cNvSpPr>
              <p:nvPr/>
            </p:nvSpPr>
            <p:spPr bwMode="auto">
              <a:xfrm rot="1949392">
                <a:off x="7724" y="4686"/>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12" name="Oval 80"/>
              <p:cNvSpPr>
                <a:spLocks noChangeArrowheads="1"/>
              </p:cNvSpPr>
              <p:nvPr/>
            </p:nvSpPr>
            <p:spPr bwMode="auto">
              <a:xfrm rot="1949392">
                <a:off x="8155" y="5520"/>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13" name="Oval 81"/>
              <p:cNvSpPr>
                <a:spLocks noChangeArrowheads="1"/>
              </p:cNvSpPr>
              <p:nvPr/>
            </p:nvSpPr>
            <p:spPr bwMode="auto">
              <a:xfrm rot="1949392">
                <a:off x="6494" y="5520"/>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14" name="Oval 82"/>
              <p:cNvSpPr>
                <a:spLocks noChangeArrowheads="1"/>
              </p:cNvSpPr>
              <p:nvPr/>
            </p:nvSpPr>
            <p:spPr bwMode="auto">
              <a:xfrm rot="1949392">
                <a:off x="6857" y="4560"/>
                <a:ext cx="1298" cy="1364"/>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15" name="Oval 83"/>
              <p:cNvSpPr>
                <a:spLocks noChangeArrowheads="1"/>
              </p:cNvSpPr>
              <p:nvPr/>
            </p:nvSpPr>
            <p:spPr bwMode="auto">
              <a:xfrm rot="1949392">
                <a:off x="7326" y="5279"/>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grpSp>
      </p:grpSp>
      <p:grpSp>
        <p:nvGrpSpPr>
          <p:cNvPr id="39" name="Group 52"/>
          <p:cNvGrpSpPr>
            <a:grpSpLocks/>
          </p:cNvGrpSpPr>
          <p:nvPr/>
        </p:nvGrpSpPr>
        <p:grpSpPr bwMode="auto">
          <a:xfrm>
            <a:off x="2895600" y="1066800"/>
            <a:ext cx="901843" cy="728121"/>
            <a:chOff x="871" y="13227"/>
            <a:chExt cx="1422" cy="1147"/>
          </a:xfrm>
        </p:grpSpPr>
        <p:grpSp>
          <p:nvGrpSpPr>
            <p:cNvPr id="40" name="Group 53"/>
            <p:cNvGrpSpPr>
              <a:grpSpLocks/>
            </p:cNvGrpSpPr>
            <p:nvPr/>
          </p:nvGrpSpPr>
          <p:grpSpPr bwMode="auto">
            <a:xfrm>
              <a:off x="871" y="13227"/>
              <a:ext cx="1422" cy="1147"/>
              <a:chOff x="871" y="13227"/>
              <a:chExt cx="1422" cy="1147"/>
            </a:xfrm>
          </p:grpSpPr>
          <p:grpSp>
            <p:nvGrpSpPr>
              <p:cNvPr id="48" name="Group 54"/>
              <p:cNvGrpSpPr>
                <a:grpSpLocks/>
              </p:cNvGrpSpPr>
              <p:nvPr/>
            </p:nvGrpSpPr>
            <p:grpSpPr bwMode="auto">
              <a:xfrm>
                <a:off x="1552" y="13549"/>
                <a:ext cx="741" cy="796"/>
                <a:chOff x="7000" y="8122"/>
                <a:chExt cx="2231" cy="2544"/>
              </a:xfrm>
            </p:grpSpPr>
            <p:sp>
              <p:nvSpPr>
                <p:cNvPr id="59" name="Oval 55"/>
                <p:cNvSpPr>
                  <a:spLocks noChangeArrowheads="1"/>
                </p:cNvSpPr>
                <p:nvPr/>
              </p:nvSpPr>
              <p:spPr bwMode="auto">
                <a:xfrm rot="1949392">
                  <a:off x="7933" y="8122"/>
                  <a:ext cx="1298" cy="1364"/>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67" name="Oval 63"/>
                <p:cNvSpPr>
                  <a:spLocks noChangeArrowheads="1"/>
                </p:cNvSpPr>
                <p:nvPr/>
              </p:nvSpPr>
              <p:spPr bwMode="auto">
                <a:xfrm rot="1949392">
                  <a:off x="7000" y="9302"/>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grpSp>
          <p:grpSp>
            <p:nvGrpSpPr>
              <p:cNvPr id="49" name="Group 67"/>
              <p:cNvGrpSpPr>
                <a:grpSpLocks/>
              </p:cNvGrpSpPr>
              <p:nvPr/>
            </p:nvGrpSpPr>
            <p:grpSpPr bwMode="auto">
              <a:xfrm>
                <a:off x="871" y="13227"/>
                <a:ext cx="1295" cy="1147"/>
                <a:chOff x="4040" y="1132"/>
                <a:chExt cx="1295" cy="1147"/>
              </a:xfrm>
            </p:grpSpPr>
            <p:sp>
              <p:nvSpPr>
                <p:cNvPr id="50" name="Oval 68"/>
                <p:cNvSpPr>
                  <a:spLocks noChangeArrowheads="1"/>
                </p:cNvSpPr>
                <p:nvPr/>
              </p:nvSpPr>
              <p:spPr bwMode="auto">
                <a:xfrm rot="2994047">
                  <a:off x="4389" y="1850"/>
                  <a:ext cx="431" cy="427"/>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51" name="Oval 69"/>
                <p:cNvSpPr>
                  <a:spLocks noChangeArrowheads="1"/>
                </p:cNvSpPr>
                <p:nvPr/>
              </p:nvSpPr>
              <p:spPr bwMode="auto">
                <a:xfrm rot="2994047">
                  <a:off x="4858" y="1311"/>
                  <a:ext cx="430" cy="427"/>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53" name="Oval 71"/>
                <p:cNvSpPr>
                  <a:spLocks noChangeArrowheads="1"/>
                </p:cNvSpPr>
                <p:nvPr/>
              </p:nvSpPr>
              <p:spPr bwMode="auto">
                <a:xfrm rot="2994047">
                  <a:off x="4038" y="1504"/>
                  <a:ext cx="431" cy="427"/>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54" name="Oval 72"/>
                <p:cNvSpPr>
                  <a:spLocks noChangeArrowheads="1"/>
                </p:cNvSpPr>
                <p:nvPr/>
              </p:nvSpPr>
              <p:spPr bwMode="auto">
                <a:xfrm rot="2994047">
                  <a:off x="4157" y="1731"/>
                  <a:ext cx="431" cy="427"/>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55" name="Oval 73"/>
                <p:cNvSpPr>
                  <a:spLocks noChangeArrowheads="1"/>
                </p:cNvSpPr>
                <p:nvPr/>
              </p:nvSpPr>
              <p:spPr bwMode="auto">
                <a:xfrm rot="2994047">
                  <a:off x="4426" y="1134"/>
                  <a:ext cx="431" cy="427"/>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56" name="Oval 74"/>
                <p:cNvSpPr>
                  <a:spLocks noChangeArrowheads="1"/>
                </p:cNvSpPr>
                <p:nvPr/>
              </p:nvSpPr>
              <p:spPr bwMode="auto">
                <a:xfrm rot="2994047">
                  <a:off x="4140" y="1181"/>
                  <a:ext cx="431" cy="427"/>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57" name="Oval 75"/>
                <p:cNvSpPr>
                  <a:spLocks noChangeArrowheads="1"/>
                </p:cNvSpPr>
                <p:nvPr/>
              </p:nvSpPr>
              <p:spPr bwMode="auto">
                <a:xfrm rot="2994047">
                  <a:off x="4906" y="1585"/>
                  <a:ext cx="431" cy="427"/>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58" name="Oval 76"/>
                <p:cNvSpPr>
                  <a:spLocks noChangeArrowheads="1"/>
                </p:cNvSpPr>
                <p:nvPr/>
              </p:nvSpPr>
              <p:spPr bwMode="auto">
                <a:xfrm rot="2994047">
                  <a:off x="4746" y="1134"/>
                  <a:ext cx="431" cy="427"/>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grpSp>
        </p:grpSp>
        <p:grpSp>
          <p:nvGrpSpPr>
            <p:cNvPr id="41" name="Group 77"/>
            <p:cNvGrpSpPr>
              <a:grpSpLocks/>
            </p:cNvGrpSpPr>
            <p:nvPr/>
          </p:nvGrpSpPr>
          <p:grpSpPr bwMode="auto">
            <a:xfrm>
              <a:off x="1016" y="13345"/>
              <a:ext cx="982" cy="893"/>
              <a:chOff x="6494" y="4560"/>
              <a:chExt cx="2959" cy="2854"/>
            </a:xfrm>
          </p:grpSpPr>
          <p:sp>
            <p:nvSpPr>
              <p:cNvPr id="42" name="Oval 78"/>
              <p:cNvSpPr>
                <a:spLocks noChangeArrowheads="1"/>
              </p:cNvSpPr>
              <p:nvPr/>
            </p:nvSpPr>
            <p:spPr bwMode="auto">
              <a:xfrm rot="1949392">
                <a:off x="7326" y="6050"/>
                <a:ext cx="1298" cy="1364"/>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43" name="Oval 79"/>
              <p:cNvSpPr>
                <a:spLocks noChangeArrowheads="1"/>
              </p:cNvSpPr>
              <p:nvPr/>
            </p:nvSpPr>
            <p:spPr bwMode="auto">
              <a:xfrm rot="1949392">
                <a:off x="7724" y="4686"/>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44" name="Oval 80"/>
              <p:cNvSpPr>
                <a:spLocks noChangeArrowheads="1"/>
              </p:cNvSpPr>
              <p:nvPr/>
            </p:nvSpPr>
            <p:spPr bwMode="auto">
              <a:xfrm rot="1949392">
                <a:off x="8155" y="5520"/>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45" name="Oval 81"/>
              <p:cNvSpPr>
                <a:spLocks noChangeArrowheads="1"/>
              </p:cNvSpPr>
              <p:nvPr/>
            </p:nvSpPr>
            <p:spPr bwMode="auto">
              <a:xfrm rot="1949392">
                <a:off x="6494" y="5520"/>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46" name="Oval 82"/>
              <p:cNvSpPr>
                <a:spLocks noChangeArrowheads="1"/>
              </p:cNvSpPr>
              <p:nvPr/>
            </p:nvSpPr>
            <p:spPr bwMode="auto">
              <a:xfrm rot="1949392">
                <a:off x="6857" y="4560"/>
                <a:ext cx="1298" cy="1364"/>
              </a:xfrm>
              <a:prstGeom prst="ellipse">
                <a:avLst/>
              </a:prstGeom>
              <a:gradFill rotWithShape="0">
                <a:gsLst>
                  <a:gs pos="0">
                    <a:srgbClr val="00B050"/>
                  </a:gs>
                  <a:gs pos="100000">
                    <a:srgbClr val="00B05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sp>
            <p:nvSpPr>
              <p:cNvPr id="47" name="Oval 83"/>
              <p:cNvSpPr>
                <a:spLocks noChangeArrowheads="1"/>
              </p:cNvSpPr>
              <p:nvPr/>
            </p:nvSpPr>
            <p:spPr bwMode="auto">
              <a:xfrm rot="1949392">
                <a:off x="7326" y="5279"/>
                <a:ext cx="1298" cy="1364"/>
              </a:xfrm>
              <a:prstGeom prst="ellipse">
                <a:avLst/>
              </a:prstGeom>
              <a:gradFill rotWithShape="0">
                <a:gsLst>
                  <a:gs pos="0">
                    <a:srgbClr val="FF0000"/>
                  </a:gs>
                  <a:gs pos="100000">
                    <a:srgbClr val="FF0000">
                      <a:gamma/>
                      <a:shade val="50196"/>
                      <a:invGamma/>
                    </a:srgbClr>
                  </a:gs>
                </a:gsLst>
                <a:path path="shape">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a:cs typeface="Arial"/>
                </a:endParaRPr>
              </a:p>
            </p:txBody>
          </p:sp>
        </p:grpSp>
      </p:grpSp>
      <p:cxnSp>
        <p:nvCxnSpPr>
          <p:cNvPr id="72" name="Straight Arrow Connector 71"/>
          <p:cNvCxnSpPr/>
          <p:nvPr/>
        </p:nvCxnSpPr>
        <p:spPr>
          <a:xfrm>
            <a:off x="3886200" y="1447800"/>
            <a:ext cx="8382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2675612" y="1905000"/>
            <a:ext cx="1210588" cy="369332"/>
          </a:xfrm>
          <a:prstGeom prst="rect">
            <a:avLst/>
          </a:prstGeom>
          <a:noFill/>
        </p:spPr>
        <p:txBody>
          <a:bodyPr wrap="none" rtlCol="0">
            <a:spAutoFit/>
          </a:bodyPr>
          <a:lstStyle/>
          <a:p>
            <a:r>
              <a:rPr lang="en-GB" dirty="0" smtClean="0"/>
              <a:t>A</a:t>
            </a:r>
            <a:r>
              <a:rPr lang="en-GB" baseline="-25000" dirty="0" smtClean="0"/>
              <a:t>1</a:t>
            </a:r>
            <a:r>
              <a:rPr lang="en-GB" dirty="0" smtClean="0"/>
              <a:t> nucleus</a:t>
            </a:r>
            <a:endParaRPr lang="en-GB" dirty="0"/>
          </a:p>
        </p:txBody>
      </p:sp>
      <p:sp>
        <p:nvSpPr>
          <p:cNvPr id="74" name="TextBox 73"/>
          <p:cNvSpPr txBox="1"/>
          <p:nvPr/>
        </p:nvSpPr>
        <p:spPr>
          <a:xfrm>
            <a:off x="4953000" y="1981200"/>
            <a:ext cx="1172116" cy="369332"/>
          </a:xfrm>
          <a:prstGeom prst="rect">
            <a:avLst/>
          </a:prstGeom>
          <a:noFill/>
        </p:spPr>
        <p:txBody>
          <a:bodyPr wrap="none" rtlCol="0">
            <a:spAutoFit/>
          </a:bodyPr>
          <a:lstStyle/>
          <a:p>
            <a:r>
              <a:rPr lang="en-GB" dirty="0" smtClean="0"/>
              <a:t>A</a:t>
            </a:r>
            <a:r>
              <a:rPr lang="en-GB" baseline="-25000" dirty="0" smtClean="0"/>
              <a:t>2</a:t>
            </a:r>
            <a:r>
              <a:rPr lang="en-GB" dirty="0" smtClean="0"/>
              <a:t> nucleus</a:t>
            </a:r>
            <a:endParaRPr lang="en-GB" dirty="0"/>
          </a:p>
        </p:txBody>
      </p:sp>
      <p:sp>
        <p:nvSpPr>
          <p:cNvPr id="75" name="TextBox 74"/>
          <p:cNvSpPr txBox="1"/>
          <p:nvPr/>
        </p:nvSpPr>
        <p:spPr>
          <a:xfrm>
            <a:off x="914400" y="2971800"/>
            <a:ext cx="2829771" cy="923330"/>
          </a:xfrm>
          <a:prstGeom prst="rect">
            <a:avLst/>
          </a:prstGeom>
          <a:noFill/>
        </p:spPr>
        <p:txBody>
          <a:bodyPr wrap="none" rtlCol="0">
            <a:spAutoFit/>
          </a:bodyPr>
          <a:lstStyle/>
          <a:p>
            <a:pPr algn="ctr"/>
            <a:r>
              <a:rPr lang="en-GB" b="1" dirty="0" smtClean="0">
                <a:solidFill>
                  <a:srgbClr val="FF0000"/>
                </a:solidFill>
              </a:rPr>
              <a:t>N-body problem</a:t>
            </a:r>
          </a:p>
          <a:p>
            <a:pPr algn="ctr"/>
            <a:r>
              <a:rPr lang="en-GB" dirty="0" smtClean="0"/>
              <a:t>HΨ=EΨ   for each nucleus</a:t>
            </a:r>
          </a:p>
          <a:p>
            <a:pPr algn="ctr"/>
            <a:r>
              <a:rPr lang="en-GB" dirty="0" smtClean="0"/>
              <a:t>N=A</a:t>
            </a:r>
            <a:r>
              <a:rPr lang="en-GB" baseline="-25000" dirty="0" smtClean="0"/>
              <a:t>1</a:t>
            </a:r>
            <a:r>
              <a:rPr lang="en-GB" dirty="0" smtClean="0"/>
              <a:t>+A</a:t>
            </a:r>
            <a:r>
              <a:rPr lang="en-GB" baseline="-25000" dirty="0" smtClean="0"/>
              <a:t>2</a:t>
            </a:r>
            <a:r>
              <a:rPr lang="en-GB" dirty="0" smtClean="0"/>
              <a:t> equations to solve</a:t>
            </a:r>
            <a:endParaRPr lang="en-GB" dirty="0"/>
          </a:p>
        </p:txBody>
      </p:sp>
      <p:sp>
        <p:nvSpPr>
          <p:cNvPr id="76" name="Down Arrow 75"/>
          <p:cNvSpPr/>
          <p:nvPr/>
        </p:nvSpPr>
        <p:spPr>
          <a:xfrm rot="16200000">
            <a:off x="4114800" y="2971800"/>
            <a:ext cx="533400" cy="685800"/>
          </a:xfrm>
          <a:prstGeom prst="down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7" name="TextBox 76"/>
          <p:cNvSpPr txBox="1"/>
          <p:nvPr/>
        </p:nvSpPr>
        <p:spPr>
          <a:xfrm>
            <a:off x="6019800" y="2743200"/>
            <a:ext cx="1978126" cy="369332"/>
          </a:xfrm>
          <a:prstGeom prst="rect">
            <a:avLst/>
          </a:prstGeom>
          <a:noFill/>
        </p:spPr>
        <p:txBody>
          <a:bodyPr wrap="none" rtlCol="0">
            <a:spAutoFit/>
          </a:bodyPr>
          <a:lstStyle/>
          <a:p>
            <a:r>
              <a:rPr lang="en-GB" b="1" dirty="0" smtClean="0">
                <a:solidFill>
                  <a:srgbClr val="FF0000"/>
                </a:solidFill>
              </a:rPr>
              <a:t>One body problem</a:t>
            </a:r>
          </a:p>
        </p:txBody>
      </p:sp>
      <p:graphicFrame>
        <p:nvGraphicFramePr>
          <p:cNvPr id="78" name="Object 77"/>
          <p:cNvGraphicFramePr>
            <a:graphicFrameLocks noChangeAspect="1"/>
          </p:cNvGraphicFramePr>
          <p:nvPr/>
        </p:nvGraphicFramePr>
        <p:xfrm>
          <a:off x="5715000" y="3124200"/>
          <a:ext cx="2754312" cy="838200"/>
        </p:xfrm>
        <a:graphic>
          <a:graphicData uri="http://schemas.openxmlformats.org/presentationml/2006/ole">
            <p:oleObj spid="_x0000_s50178" name="Equation" r:id="rId3" imgW="1460500" imgH="444500" progId="Equation.3">
              <p:embed/>
            </p:oleObj>
          </a:graphicData>
        </a:graphic>
      </p:graphicFrame>
      <p:sp>
        <p:nvSpPr>
          <p:cNvPr id="79" name="TextBox 78"/>
          <p:cNvSpPr txBox="1"/>
          <p:nvPr/>
        </p:nvSpPr>
        <p:spPr>
          <a:xfrm>
            <a:off x="5181600" y="3962400"/>
            <a:ext cx="3962400" cy="923330"/>
          </a:xfrm>
          <a:prstGeom prst="rect">
            <a:avLst/>
          </a:prstGeom>
          <a:noFill/>
        </p:spPr>
        <p:txBody>
          <a:bodyPr wrap="square" rtlCol="0">
            <a:spAutoFit/>
          </a:bodyPr>
          <a:lstStyle/>
          <a:p>
            <a:pPr algn="just"/>
            <a:r>
              <a:rPr lang="en-GB" dirty="0" smtClean="0"/>
              <a:t>A particle of mass </a:t>
            </a:r>
            <a:r>
              <a:rPr lang="en-GB" dirty="0" err="1" smtClean="0">
                <a:latin typeface="Symbol" charset="2"/>
                <a:cs typeface="Symbol" charset="2"/>
              </a:rPr>
              <a:t>m</a:t>
            </a:r>
            <a:r>
              <a:rPr lang="en-GB" dirty="0" smtClean="0"/>
              <a:t> is in a potential well </a:t>
            </a:r>
            <a:r>
              <a:rPr lang="en-GB" dirty="0" err="1" smtClean="0"/>
              <a:t>V(r</a:t>
            </a:r>
            <a:r>
              <a:rPr lang="en-GB" dirty="0" smtClean="0"/>
              <a:t>) which replaces all interactions between the different nucleons </a:t>
            </a:r>
            <a:endParaRPr lang="en-GB" dirty="0"/>
          </a:p>
        </p:txBody>
      </p:sp>
      <p:sp>
        <p:nvSpPr>
          <p:cNvPr id="80" name="TextBox 79"/>
          <p:cNvSpPr txBox="1"/>
          <p:nvPr/>
        </p:nvSpPr>
        <p:spPr>
          <a:xfrm>
            <a:off x="762000" y="5562600"/>
            <a:ext cx="7620000" cy="707886"/>
          </a:xfrm>
          <a:prstGeom prst="rect">
            <a:avLst/>
          </a:prstGeom>
          <a:noFill/>
        </p:spPr>
        <p:txBody>
          <a:bodyPr wrap="square" rtlCol="0">
            <a:spAutoFit/>
          </a:bodyPr>
          <a:lstStyle/>
          <a:p>
            <a:pPr algn="just"/>
            <a:r>
              <a:rPr lang="en-GB" sz="2000" b="1" dirty="0" smtClean="0">
                <a:solidFill>
                  <a:srgbClr val="FF0000"/>
                </a:solidFill>
              </a:rPr>
              <a:t>Optical model: </a:t>
            </a:r>
            <a:r>
              <a:rPr lang="en-GB" sz="2000" dirty="0" smtClean="0"/>
              <a:t>All interactions are replaced by an effective central interaction </a:t>
            </a:r>
            <a:r>
              <a:rPr lang="en-GB" sz="2000" dirty="0" err="1" smtClean="0"/>
              <a:t>V(r</a:t>
            </a:r>
            <a:r>
              <a:rPr lang="en-GB" sz="2000" dirty="0" smtClean="0"/>
              <a:t>) between projectile and target</a:t>
            </a:r>
            <a:endParaRPr lang="en-GB"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685800" y="3429000"/>
          <a:ext cx="5680014" cy="1090240"/>
        </p:xfrm>
        <a:graphic>
          <a:graphicData uri="http://schemas.openxmlformats.org/presentationml/2006/ole">
            <p:oleObj spid="_x0000_s21506" name="Equation" r:id="rId4" imgW="2514600" imgH="482400" progId="Equation.3">
              <p:embed/>
            </p:oleObj>
          </a:graphicData>
        </a:graphic>
      </p:graphicFrame>
      <p:sp>
        <p:nvSpPr>
          <p:cNvPr id="4" name="TextBox 3"/>
          <p:cNvSpPr txBox="1"/>
          <p:nvPr/>
        </p:nvSpPr>
        <p:spPr>
          <a:xfrm>
            <a:off x="1791563" y="1057870"/>
            <a:ext cx="5647212" cy="923330"/>
          </a:xfrm>
          <a:prstGeom prst="rect">
            <a:avLst/>
          </a:prstGeom>
          <a:noFill/>
        </p:spPr>
        <p:txBody>
          <a:bodyPr wrap="none" rtlCol="0">
            <a:noAutofit/>
          </a:bodyPr>
          <a:lstStyle/>
          <a:p>
            <a:pPr algn="ctr"/>
            <a:r>
              <a:rPr lang="it-IT" sz="2000" dirty="0" smtClean="0"/>
              <a:t>Schrödinger equation:   </a:t>
            </a:r>
            <a:r>
              <a:rPr lang="it-IT" sz="2400" dirty="0" smtClean="0"/>
              <a:t>[H(</a:t>
            </a:r>
            <a:r>
              <a:rPr lang="it-IT" sz="2400" b="1" dirty="0" smtClean="0"/>
              <a:t>r</a:t>
            </a:r>
            <a:r>
              <a:rPr lang="it-IT" sz="2400" dirty="0" smtClean="0"/>
              <a:t>)-E]</a:t>
            </a:r>
            <a:r>
              <a:rPr lang="it-IT" sz="2400" dirty="0" smtClean="0">
                <a:sym typeface="Symbol"/>
              </a:rPr>
              <a:t>(</a:t>
            </a:r>
            <a:r>
              <a:rPr lang="it-IT" sz="2400" b="1" dirty="0" smtClean="0">
                <a:sym typeface="Symbol"/>
              </a:rPr>
              <a:t>r</a:t>
            </a:r>
            <a:r>
              <a:rPr lang="it-IT" sz="2400" dirty="0" smtClean="0">
                <a:sym typeface="Symbol"/>
              </a:rPr>
              <a:t>) = 0 </a:t>
            </a:r>
            <a:endParaRPr lang="it-IT" sz="2400" dirty="0" smtClean="0">
              <a:sym typeface="Symbol"/>
            </a:endParaRPr>
          </a:p>
          <a:p>
            <a:pPr algn="ctr"/>
            <a:r>
              <a:rPr lang="it-IT" sz="2000" b="1" dirty="0" smtClean="0">
                <a:sym typeface="Symbol"/>
              </a:rPr>
              <a:t> </a:t>
            </a:r>
            <a:endParaRPr lang="it-IT" sz="2000" dirty="0" smtClean="0">
              <a:sym typeface="Symbol"/>
            </a:endParaRPr>
          </a:p>
          <a:p>
            <a:pPr algn="ctr"/>
            <a:r>
              <a:rPr lang="it-IT" sz="2000" dirty="0" smtClean="0">
                <a:sym typeface="Symbol"/>
              </a:rPr>
              <a:t>wave function (</a:t>
            </a:r>
            <a:r>
              <a:rPr lang="it-IT" sz="2000" b="1" dirty="0" smtClean="0">
                <a:sym typeface="Symbol"/>
              </a:rPr>
              <a:t>r</a:t>
            </a:r>
            <a:r>
              <a:rPr lang="it-IT" sz="2000" dirty="0" smtClean="0">
                <a:sym typeface="Symbol"/>
              </a:rPr>
              <a:t>) </a:t>
            </a:r>
            <a:r>
              <a:rPr lang="it-IT" sz="2000" dirty="0" smtClean="0">
                <a:sym typeface="Wingdings" pitchFamily="2" charset="2"/>
              </a:rPr>
              <a:t></a:t>
            </a:r>
            <a:r>
              <a:rPr lang="it-IT" sz="2000" dirty="0" smtClean="0">
                <a:sym typeface="Symbol"/>
              </a:rPr>
              <a:t> solution of the Sch</a:t>
            </a:r>
            <a:r>
              <a:rPr lang="it-IT" sz="2000" dirty="0" smtClean="0"/>
              <a:t>rödinger equation</a:t>
            </a:r>
            <a:endParaRPr lang="it-IT" sz="2000" dirty="0"/>
          </a:p>
        </p:txBody>
      </p:sp>
      <p:graphicFrame>
        <p:nvGraphicFramePr>
          <p:cNvPr id="5" name="Object 4"/>
          <p:cNvGraphicFramePr>
            <a:graphicFrameLocks noChangeAspect="1"/>
          </p:cNvGraphicFramePr>
          <p:nvPr/>
        </p:nvGraphicFramePr>
        <p:xfrm>
          <a:off x="4953000" y="2205038"/>
          <a:ext cx="3351213" cy="719137"/>
        </p:xfrm>
        <a:graphic>
          <a:graphicData uri="http://schemas.openxmlformats.org/presentationml/2006/ole">
            <p:oleObj spid="_x0000_s21507" name="Equation" r:id="rId5" imgW="2070000" imgH="444240" progId="Equation.3">
              <p:embed/>
            </p:oleObj>
          </a:graphicData>
        </a:graphic>
      </p:graphicFrame>
      <p:sp>
        <p:nvSpPr>
          <p:cNvPr id="6" name="TextBox 5"/>
          <p:cNvSpPr txBox="1"/>
          <p:nvPr/>
        </p:nvSpPr>
        <p:spPr>
          <a:xfrm>
            <a:off x="457200" y="2311400"/>
            <a:ext cx="4648200" cy="400110"/>
          </a:xfrm>
          <a:prstGeom prst="rect">
            <a:avLst/>
          </a:prstGeom>
          <a:noFill/>
        </p:spPr>
        <p:txBody>
          <a:bodyPr wrap="square" rtlCol="0">
            <a:spAutoFit/>
          </a:bodyPr>
          <a:lstStyle/>
          <a:p>
            <a:pPr algn="ctr"/>
            <a:r>
              <a:rPr lang="it-IT" sz="2000" dirty="0" smtClean="0"/>
              <a:t>Partial wave expansion of wave </a:t>
            </a:r>
            <a:r>
              <a:rPr lang="it-IT" sz="2000" dirty="0" err="1" smtClean="0"/>
              <a:t>function</a:t>
            </a:r>
            <a:r>
              <a:rPr lang="it-IT" sz="2000" dirty="0" smtClean="0"/>
              <a:t>:</a:t>
            </a:r>
          </a:p>
        </p:txBody>
      </p:sp>
      <p:sp>
        <p:nvSpPr>
          <p:cNvPr id="8" name="Line Callout 2 7"/>
          <p:cNvSpPr/>
          <p:nvPr/>
        </p:nvSpPr>
        <p:spPr>
          <a:xfrm>
            <a:off x="6876256" y="2204864"/>
            <a:ext cx="576064" cy="360040"/>
          </a:xfrm>
          <a:prstGeom prst="borderCallout2">
            <a:avLst>
              <a:gd name="adj1" fmla="val 18750"/>
              <a:gd name="adj2" fmla="val -8333"/>
              <a:gd name="adj3" fmla="val 23330"/>
              <a:gd name="adj4" fmla="val -80601"/>
              <a:gd name="adj5" fmla="val 269550"/>
              <a:gd name="adj6" fmla="val -40601"/>
            </a:avLst>
          </a:prstGeom>
          <a:noFill/>
          <a:ln w="12700">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noFill/>
            </a:endParaRPr>
          </a:p>
        </p:txBody>
      </p:sp>
      <p:sp>
        <p:nvSpPr>
          <p:cNvPr id="9" name="TextBox 8"/>
          <p:cNvSpPr txBox="1"/>
          <p:nvPr/>
        </p:nvSpPr>
        <p:spPr>
          <a:xfrm>
            <a:off x="6019800" y="3124200"/>
            <a:ext cx="2660857" cy="369332"/>
          </a:xfrm>
          <a:prstGeom prst="rect">
            <a:avLst/>
          </a:prstGeom>
          <a:noFill/>
        </p:spPr>
        <p:txBody>
          <a:bodyPr wrap="none" rtlCol="0">
            <a:spAutoFit/>
          </a:bodyPr>
          <a:lstStyle/>
          <a:p>
            <a:r>
              <a:rPr lang="it-IT" dirty="0" smtClean="0"/>
              <a:t>solution of radial equation</a:t>
            </a:r>
            <a:endParaRPr lang="it-IT" dirty="0"/>
          </a:p>
        </p:txBody>
      </p:sp>
      <p:graphicFrame>
        <p:nvGraphicFramePr>
          <p:cNvPr id="10" name="Object 9"/>
          <p:cNvGraphicFramePr>
            <a:graphicFrameLocks noChangeAspect="1"/>
          </p:cNvGraphicFramePr>
          <p:nvPr/>
        </p:nvGraphicFramePr>
        <p:xfrm>
          <a:off x="3030538" y="5216525"/>
          <a:ext cx="3165475" cy="673100"/>
        </p:xfrm>
        <a:graphic>
          <a:graphicData uri="http://schemas.openxmlformats.org/presentationml/2006/ole">
            <p:oleObj spid="_x0000_s21508" name="Equation" r:id="rId6" imgW="1676400" imgH="355600" progId="Equation.3">
              <p:embed/>
            </p:oleObj>
          </a:graphicData>
        </a:graphic>
      </p:graphicFrame>
      <p:sp>
        <p:nvSpPr>
          <p:cNvPr id="11" name="Down Arrow Callout 10"/>
          <p:cNvSpPr/>
          <p:nvPr/>
        </p:nvSpPr>
        <p:spPr>
          <a:xfrm>
            <a:off x="3923928" y="5306712"/>
            <a:ext cx="343272" cy="949424"/>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Down Arrow Callout 11"/>
          <p:cNvSpPr/>
          <p:nvPr/>
        </p:nvSpPr>
        <p:spPr>
          <a:xfrm>
            <a:off x="5029200" y="5315840"/>
            <a:ext cx="533400" cy="936104"/>
          </a:xfrm>
          <a:prstGeom prst="down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p:cNvSpPr txBox="1"/>
          <p:nvPr/>
        </p:nvSpPr>
        <p:spPr>
          <a:xfrm>
            <a:off x="3275856" y="6251944"/>
            <a:ext cx="1381789" cy="369332"/>
          </a:xfrm>
          <a:prstGeom prst="rect">
            <a:avLst/>
          </a:prstGeom>
          <a:noFill/>
        </p:spPr>
        <p:txBody>
          <a:bodyPr wrap="none" rtlCol="0">
            <a:spAutoFit/>
          </a:bodyPr>
          <a:lstStyle/>
          <a:p>
            <a:r>
              <a:rPr lang="it-IT" dirty="0" smtClean="0"/>
              <a:t>Norm. factor</a:t>
            </a:r>
            <a:endParaRPr lang="it-IT" dirty="0"/>
          </a:p>
        </p:txBody>
      </p:sp>
      <p:sp>
        <p:nvSpPr>
          <p:cNvPr id="14" name="TextBox 13"/>
          <p:cNvSpPr txBox="1"/>
          <p:nvPr/>
        </p:nvSpPr>
        <p:spPr>
          <a:xfrm>
            <a:off x="4644008" y="6260068"/>
            <a:ext cx="1777346" cy="369332"/>
          </a:xfrm>
          <a:prstGeom prst="rect">
            <a:avLst/>
          </a:prstGeom>
          <a:noFill/>
        </p:spPr>
        <p:txBody>
          <a:bodyPr wrap="none" rtlCol="0">
            <a:spAutoFit/>
          </a:bodyPr>
          <a:lstStyle/>
          <a:p>
            <a:r>
              <a:rPr lang="it-IT" dirty="0" smtClean="0"/>
              <a:t>Scattering matrix</a:t>
            </a:r>
            <a:endParaRPr lang="it-IT" dirty="0"/>
          </a:p>
        </p:txBody>
      </p:sp>
      <p:grpSp>
        <p:nvGrpSpPr>
          <p:cNvPr id="20" name="Group 19"/>
          <p:cNvGrpSpPr/>
          <p:nvPr/>
        </p:nvGrpSpPr>
        <p:grpSpPr>
          <a:xfrm>
            <a:off x="7092280" y="5243832"/>
            <a:ext cx="1916296" cy="1008112"/>
            <a:chOff x="7092280" y="4509120"/>
            <a:chExt cx="1916296" cy="1008112"/>
          </a:xfrm>
        </p:grpSpPr>
        <p:sp>
          <p:nvSpPr>
            <p:cNvPr id="18" name="Rectangle 17"/>
            <p:cNvSpPr/>
            <p:nvPr/>
          </p:nvSpPr>
          <p:spPr>
            <a:xfrm>
              <a:off x="7092280" y="4509120"/>
              <a:ext cx="1872208" cy="1008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extBox 14"/>
            <p:cNvSpPr txBox="1"/>
            <p:nvPr/>
          </p:nvSpPr>
          <p:spPr>
            <a:xfrm>
              <a:off x="7137839" y="4509120"/>
              <a:ext cx="1159292" cy="369332"/>
            </a:xfrm>
            <a:prstGeom prst="rect">
              <a:avLst/>
            </a:prstGeom>
            <a:noFill/>
          </p:spPr>
          <p:txBody>
            <a:bodyPr wrap="none" rtlCol="0">
              <a:spAutoFit/>
            </a:bodyPr>
            <a:lstStyle/>
            <a:p>
              <a:pPr algn="ctr"/>
              <a:r>
                <a:rPr lang="it-IT" dirty="0" smtClean="0">
                  <a:sym typeface="Symbol"/>
                </a:rPr>
                <a:t>A+B</a:t>
              </a:r>
              <a:r>
                <a:rPr lang="it-IT" dirty="0" smtClean="0">
                  <a:sym typeface="Wingdings" pitchFamily="2" charset="2"/>
                </a:rPr>
                <a:t>A+B</a:t>
              </a:r>
              <a:endParaRPr lang="it-IT" dirty="0" smtClean="0">
                <a:sym typeface="Symbol"/>
              </a:endParaRPr>
            </a:p>
          </p:txBody>
        </p:sp>
        <p:sp>
          <p:nvSpPr>
            <p:cNvPr id="16" name="Left Brace 15"/>
            <p:cNvSpPr/>
            <p:nvPr/>
          </p:nvSpPr>
          <p:spPr>
            <a:xfrm rot="16200000">
              <a:off x="7308304" y="4797152"/>
              <a:ext cx="216024" cy="3600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7" name="TextBox 16"/>
            <p:cNvSpPr txBox="1"/>
            <p:nvPr/>
          </p:nvSpPr>
          <p:spPr>
            <a:xfrm>
              <a:off x="7236296" y="5085184"/>
              <a:ext cx="1772280" cy="369332"/>
            </a:xfrm>
            <a:prstGeom prst="rect">
              <a:avLst/>
            </a:prstGeom>
            <a:noFill/>
          </p:spPr>
          <p:txBody>
            <a:bodyPr wrap="none" rtlCol="0">
              <a:spAutoFit/>
            </a:bodyPr>
            <a:lstStyle/>
            <a:p>
              <a:r>
                <a:rPr lang="it-IT" dirty="0" smtClean="0">
                  <a:sym typeface="Symbol"/>
                </a:rPr>
                <a:t> elastic channel</a:t>
              </a:r>
              <a:endParaRPr lang="it-IT" dirty="0"/>
            </a:p>
          </p:txBody>
        </p:sp>
        <p:sp>
          <p:nvSpPr>
            <p:cNvPr id="19" name="Left Brace 18"/>
            <p:cNvSpPr/>
            <p:nvPr/>
          </p:nvSpPr>
          <p:spPr>
            <a:xfrm rot="16200000">
              <a:off x="7956376" y="4797152"/>
              <a:ext cx="216024" cy="3600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24" name="TextBox 23"/>
          <p:cNvSpPr txBox="1"/>
          <p:nvPr/>
        </p:nvSpPr>
        <p:spPr>
          <a:xfrm>
            <a:off x="0" y="5257800"/>
            <a:ext cx="3168352" cy="584775"/>
          </a:xfrm>
          <a:prstGeom prst="rect">
            <a:avLst/>
          </a:prstGeom>
          <a:noFill/>
        </p:spPr>
        <p:txBody>
          <a:bodyPr wrap="square" rtlCol="0">
            <a:spAutoFit/>
          </a:bodyPr>
          <a:lstStyle/>
          <a:p>
            <a:r>
              <a:rPr lang="it-IT" sz="1600" dirty="0" smtClean="0"/>
              <a:t>Radial part of the wave function</a:t>
            </a:r>
          </a:p>
          <a:p>
            <a:r>
              <a:rPr lang="it-IT" sz="1600" dirty="0" smtClean="0"/>
              <a:t>for r</a:t>
            </a:r>
            <a:r>
              <a:rPr lang="it-IT" sz="1600" dirty="0" smtClean="0">
                <a:sym typeface="Wingdings" pitchFamily="2" charset="2"/>
              </a:rPr>
              <a:t></a:t>
            </a:r>
            <a:r>
              <a:rPr lang="it-IT" sz="1600" dirty="0" smtClean="0">
                <a:sym typeface="Symbol"/>
              </a:rPr>
              <a:t> (asintotic region)</a:t>
            </a:r>
            <a:endParaRPr lang="it-IT" sz="1600" dirty="0"/>
          </a:p>
        </p:txBody>
      </p:sp>
      <p:sp>
        <p:nvSpPr>
          <p:cNvPr id="25" name="Right Arrow Callout 24"/>
          <p:cNvSpPr/>
          <p:nvPr/>
        </p:nvSpPr>
        <p:spPr>
          <a:xfrm>
            <a:off x="35496" y="5219328"/>
            <a:ext cx="3024000" cy="648072"/>
          </a:xfrm>
          <a:prstGeom prst="rightArrowCallout">
            <a:avLst>
              <a:gd name="adj1" fmla="val 25000"/>
              <a:gd name="adj2" fmla="val 21554"/>
              <a:gd name="adj3" fmla="val 24138"/>
              <a:gd name="adj4" fmla="val 904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ctangle 25"/>
          <p:cNvSpPr/>
          <p:nvPr/>
        </p:nvSpPr>
        <p:spPr>
          <a:xfrm rot="19741569">
            <a:off x="4438382" y="4744680"/>
            <a:ext cx="1069524" cy="369332"/>
          </a:xfrm>
          <a:prstGeom prst="rect">
            <a:avLst/>
          </a:prstGeom>
          <a:noFill/>
          <a:ln>
            <a:noFill/>
          </a:ln>
        </p:spPr>
        <p:txBody>
          <a:bodyPr wrap="none" lIns="91440" tIns="45720" rIns="91440" bIns="45720">
            <a:spAutoFit/>
          </a:bodyPr>
          <a:lstStyle/>
          <a:p>
            <a:pPr algn="ctr"/>
            <a:r>
              <a:rPr lang="en-US" b="1" dirty="0" smtClean="0">
                <a:ln w="1905"/>
                <a:solidFill>
                  <a:srgbClr val="000000"/>
                </a:solidFill>
                <a:effectLst>
                  <a:innerShdw blurRad="69850" dist="43180" dir="5400000">
                    <a:srgbClr val="000000">
                      <a:alpha val="65000"/>
                    </a:srgbClr>
                  </a:innerShdw>
                </a:effectLst>
              </a:rPr>
              <a:t>incoming</a:t>
            </a:r>
            <a:endParaRPr lang="en-US" b="1" dirty="0">
              <a:ln w="1905"/>
              <a:solidFill>
                <a:srgbClr val="000000"/>
              </a:solidFill>
              <a:effectLst>
                <a:innerShdw blurRad="69850" dist="43180" dir="5400000">
                  <a:srgbClr val="000000">
                    <a:alpha val="65000"/>
                  </a:srgbClr>
                </a:innerShdw>
              </a:effectLst>
            </a:endParaRPr>
          </a:p>
        </p:txBody>
      </p:sp>
      <p:sp>
        <p:nvSpPr>
          <p:cNvPr id="27" name="Rectangle 26"/>
          <p:cNvSpPr/>
          <p:nvPr/>
        </p:nvSpPr>
        <p:spPr>
          <a:xfrm rot="19741569">
            <a:off x="5659411" y="4738081"/>
            <a:ext cx="1043876" cy="369332"/>
          </a:xfrm>
          <a:prstGeom prst="rect">
            <a:avLst/>
          </a:prstGeom>
          <a:noFill/>
          <a:ln>
            <a:noFill/>
          </a:ln>
        </p:spPr>
        <p:txBody>
          <a:bodyPr wrap="none" lIns="91440" tIns="45720" rIns="91440" bIns="45720">
            <a:spAutoFit/>
          </a:bodyPr>
          <a:lstStyle/>
          <a:p>
            <a:pPr algn="ctr"/>
            <a:r>
              <a:rPr lang="en-US" b="1" dirty="0" smtClean="0">
                <a:ln w="1905"/>
                <a:solidFill>
                  <a:srgbClr val="000000"/>
                </a:solidFill>
                <a:effectLst>
                  <a:innerShdw blurRad="69850" dist="43180" dir="5400000">
                    <a:srgbClr val="000000">
                      <a:alpha val="65000"/>
                    </a:srgbClr>
                  </a:innerShdw>
                </a:effectLst>
              </a:rPr>
              <a:t>outgoing</a:t>
            </a:r>
            <a:endParaRPr lang="en-US" b="1" dirty="0">
              <a:ln w="1905"/>
              <a:solidFill>
                <a:srgbClr val="000000"/>
              </a:solidFill>
              <a:effectLst>
                <a:innerShdw blurRad="69850" dist="43180" dir="5400000">
                  <a:srgbClr val="000000">
                    <a:alpha val="65000"/>
                  </a:srgbClr>
                </a:innerShdw>
              </a:effectLst>
            </a:endParaRPr>
          </a:p>
        </p:txBody>
      </p:sp>
      <p:sp>
        <p:nvSpPr>
          <p:cNvPr id="28" name="Oval 27"/>
          <p:cNvSpPr/>
          <p:nvPr/>
        </p:nvSpPr>
        <p:spPr>
          <a:xfrm>
            <a:off x="4343400" y="5306712"/>
            <a:ext cx="533400" cy="5334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Oval 28"/>
          <p:cNvSpPr/>
          <p:nvPr/>
        </p:nvSpPr>
        <p:spPr>
          <a:xfrm>
            <a:off x="5562600" y="5306712"/>
            <a:ext cx="533400" cy="5334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TextBox 29"/>
          <p:cNvSpPr txBox="1"/>
          <p:nvPr/>
        </p:nvSpPr>
        <p:spPr>
          <a:xfrm>
            <a:off x="381000" y="152400"/>
            <a:ext cx="8534400" cy="707886"/>
          </a:xfrm>
          <a:prstGeom prst="rect">
            <a:avLst/>
          </a:prstGeom>
          <a:noFill/>
        </p:spPr>
        <p:txBody>
          <a:bodyPr wrap="square" rtlCol="0">
            <a:spAutoFit/>
          </a:bodyPr>
          <a:lstStyle/>
          <a:p>
            <a:pPr algn="ctr"/>
            <a:r>
              <a:rPr lang="en-GB" sz="2000" dirty="0" smtClean="0">
                <a:solidFill>
                  <a:srgbClr val="FF0000"/>
                </a:solidFill>
              </a:rPr>
              <a:t>How to calculate observables that are measured experimentally</a:t>
            </a:r>
            <a:endParaRPr lang="en-GB" sz="2000" dirty="0" smtClean="0">
              <a:solidFill>
                <a:srgbClr val="FF0000"/>
              </a:solidFill>
            </a:endParaRPr>
          </a:p>
          <a:p>
            <a:pPr algn="ctr"/>
            <a:r>
              <a:rPr lang="en-GB" sz="2000" dirty="0" smtClean="0">
                <a:solidFill>
                  <a:srgbClr val="FF0000"/>
                </a:solidFill>
              </a:rPr>
              <a:t>using </a:t>
            </a:r>
            <a:r>
              <a:rPr lang="en-GB" sz="2000" dirty="0" smtClean="0">
                <a:solidFill>
                  <a:srgbClr val="FF0000"/>
                </a:solidFill>
              </a:rPr>
              <a:t>the Optical </a:t>
            </a:r>
            <a:r>
              <a:rPr lang="en-GB" sz="2000" dirty="0" smtClean="0">
                <a:solidFill>
                  <a:srgbClr val="FF0000"/>
                </a:solidFill>
              </a:rPr>
              <a:t>Model?</a:t>
            </a:r>
            <a:endParaRPr lang="en-GB" sz="2000" dirty="0">
              <a:solidFill>
                <a:srgbClr val="FF0000"/>
              </a:solidFill>
            </a:endParaRPr>
          </a:p>
        </p:txBody>
      </p:sp>
      <p:sp>
        <p:nvSpPr>
          <p:cNvPr id="32" name="Up Arrow Callout 31"/>
          <p:cNvSpPr/>
          <p:nvPr/>
        </p:nvSpPr>
        <p:spPr>
          <a:xfrm>
            <a:off x="3733800" y="3505200"/>
            <a:ext cx="685800" cy="685800"/>
          </a:xfrm>
          <a:prstGeom prst="upArrowCallout">
            <a:avLst/>
          </a:prstGeom>
          <a:noFill/>
          <a:ln w="19050" cap="flat" cmpd="sng" algn="ctr">
            <a:solidFill>
              <a:srgbClr val="FF2427"/>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TextBox 32"/>
          <p:cNvSpPr txBox="1"/>
          <p:nvPr/>
        </p:nvSpPr>
        <p:spPr>
          <a:xfrm>
            <a:off x="2438400" y="3124200"/>
            <a:ext cx="3334604" cy="369332"/>
          </a:xfrm>
          <a:prstGeom prst="rect">
            <a:avLst/>
          </a:prstGeom>
          <a:noFill/>
        </p:spPr>
        <p:txBody>
          <a:bodyPr wrap="none" rtlCol="0">
            <a:spAutoFit/>
          </a:bodyPr>
          <a:lstStyle/>
          <a:p>
            <a:r>
              <a:rPr lang="en-GB" dirty="0" smtClean="0">
                <a:solidFill>
                  <a:srgbClr val="FF0000"/>
                </a:solidFill>
              </a:rPr>
              <a:t>Nucleus-nucleus Optical Potential</a:t>
            </a:r>
            <a:endParaRPr lang="en-GB"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136650" y="952500"/>
          <a:ext cx="1624013" cy="406400"/>
        </p:xfrm>
        <a:graphic>
          <a:graphicData uri="http://schemas.openxmlformats.org/presentationml/2006/ole">
            <p:oleObj spid="_x0000_s24578" name="Equation" r:id="rId3" imgW="812800" imgH="203200" progId="Equation.3">
              <p:embed/>
            </p:oleObj>
          </a:graphicData>
        </a:graphic>
      </p:graphicFrame>
      <p:sp>
        <p:nvSpPr>
          <p:cNvPr id="3" name="Left Brace 2"/>
          <p:cNvSpPr/>
          <p:nvPr/>
        </p:nvSpPr>
        <p:spPr>
          <a:xfrm>
            <a:off x="2915816" y="116632"/>
            <a:ext cx="216024" cy="20882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 name="TextBox 3"/>
          <p:cNvSpPr txBox="1"/>
          <p:nvPr/>
        </p:nvSpPr>
        <p:spPr>
          <a:xfrm>
            <a:off x="3275856" y="323364"/>
            <a:ext cx="3024336" cy="369332"/>
          </a:xfrm>
          <a:prstGeom prst="rect">
            <a:avLst/>
          </a:prstGeom>
          <a:noFill/>
        </p:spPr>
        <p:txBody>
          <a:bodyPr wrap="square" rtlCol="0">
            <a:spAutoFit/>
          </a:bodyPr>
          <a:lstStyle/>
          <a:p>
            <a:r>
              <a:rPr lang="it-IT" dirty="0" smtClean="0"/>
              <a:t>1     if  </a:t>
            </a:r>
            <a:r>
              <a:rPr lang="it-IT" dirty="0" smtClean="0">
                <a:sym typeface="Symbol"/>
              </a:rPr>
              <a:t>=  elastic channel</a:t>
            </a:r>
            <a:r>
              <a:rPr lang="it-IT" dirty="0" smtClean="0"/>
              <a:t> </a:t>
            </a:r>
            <a:endParaRPr lang="it-IT" dirty="0"/>
          </a:p>
        </p:txBody>
      </p:sp>
      <p:sp>
        <p:nvSpPr>
          <p:cNvPr id="5" name="TextBox 4"/>
          <p:cNvSpPr txBox="1"/>
          <p:nvPr/>
        </p:nvSpPr>
        <p:spPr>
          <a:xfrm>
            <a:off x="3275856" y="1475492"/>
            <a:ext cx="3168352" cy="369332"/>
          </a:xfrm>
          <a:prstGeom prst="rect">
            <a:avLst/>
          </a:prstGeom>
          <a:noFill/>
        </p:spPr>
        <p:txBody>
          <a:bodyPr wrap="square" rtlCol="0">
            <a:spAutoFit/>
          </a:bodyPr>
          <a:lstStyle/>
          <a:p>
            <a:r>
              <a:rPr lang="it-IT" dirty="0" smtClean="0"/>
              <a:t>0     if  </a:t>
            </a:r>
            <a:r>
              <a:rPr lang="it-IT" dirty="0" smtClean="0">
                <a:sym typeface="Symbol"/>
              </a:rPr>
              <a:t>  non elastic channel</a:t>
            </a:r>
            <a:r>
              <a:rPr lang="it-IT" dirty="0" smtClean="0"/>
              <a:t> </a:t>
            </a:r>
            <a:endParaRPr lang="it-IT" dirty="0"/>
          </a:p>
        </p:txBody>
      </p:sp>
      <p:grpSp>
        <p:nvGrpSpPr>
          <p:cNvPr id="6" name="Group 5"/>
          <p:cNvGrpSpPr/>
          <p:nvPr/>
        </p:nvGrpSpPr>
        <p:grpSpPr>
          <a:xfrm>
            <a:off x="6732240" y="116632"/>
            <a:ext cx="1916296" cy="1008112"/>
            <a:chOff x="7092280" y="4509120"/>
            <a:chExt cx="1916296" cy="1008112"/>
          </a:xfrm>
        </p:grpSpPr>
        <p:sp>
          <p:nvSpPr>
            <p:cNvPr id="7" name="Rectangle 6"/>
            <p:cNvSpPr/>
            <p:nvPr/>
          </p:nvSpPr>
          <p:spPr>
            <a:xfrm>
              <a:off x="7092280" y="4509120"/>
              <a:ext cx="1872208" cy="1008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p:cNvSpPr txBox="1"/>
            <p:nvPr/>
          </p:nvSpPr>
          <p:spPr>
            <a:xfrm>
              <a:off x="7164288" y="4509120"/>
              <a:ext cx="1106393" cy="369332"/>
            </a:xfrm>
            <a:prstGeom prst="rect">
              <a:avLst/>
            </a:prstGeom>
            <a:noFill/>
          </p:spPr>
          <p:txBody>
            <a:bodyPr wrap="none" rtlCol="0">
              <a:spAutoFit/>
            </a:bodyPr>
            <a:lstStyle/>
            <a:p>
              <a:pPr algn="ctr"/>
              <a:r>
                <a:rPr lang="it-IT" dirty="0" smtClean="0">
                  <a:sym typeface="Symbol"/>
                </a:rPr>
                <a:t>a+b</a:t>
              </a:r>
              <a:r>
                <a:rPr lang="it-IT" dirty="0" smtClean="0">
                  <a:sym typeface="Wingdings" pitchFamily="2" charset="2"/>
                </a:rPr>
                <a:t>a+b</a:t>
              </a:r>
              <a:endParaRPr lang="it-IT" dirty="0" smtClean="0">
                <a:sym typeface="Symbol"/>
              </a:endParaRPr>
            </a:p>
          </p:txBody>
        </p:sp>
        <p:sp>
          <p:nvSpPr>
            <p:cNvPr id="9" name="Left Brace 8"/>
            <p:cNvSpPr/>
            <p:nvPr/>
          </p:nvSpPr>
          <p:spPr>
            <a:xfrm rot="16200000">
              <a:off x="7308304" y="4797152"/>
              <a:ext cx="216024" cy="3600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0" name="TextBox 9"/>
            <p:cNvSpPr txBox="1"/>
            <p:nvPr/>
          </p:nvSpPr>
          <p:spPr>
            <a:xfrm>
              <a:off x="7236296" y="5085184"/>
              <a:ext cx="1772280" cy="369332"/>
            </a:xfrm>
            <a:prstGeom prst="rect">
              <a:avLst/>
            </a:prstGeom>
            <a:noFill/>
          </p:spPr>
          <p:txBody>
            <a:bodyPr wrap="none" rtlCol="0">
              <a:spAutoFit/>
            </a:bodyPr>
            <a:lstStyle/>
            <a:p>
              <a:r>
                <a:rPr lang="it-IT" dirty="0" smtClean="0">
                  <a:sym typeface="Symbol"/>
                </a:rPr>
                <a:t> elastic channel</a:t>
              </a:r>
              <a:endParaRPr lang="it-IT" dirty="0"/>
            </a:p>
          </p:txBody>
        </p:sp>
        <p:sp>
          <p:nvSpPr>
            <p:cNvPr id="11" name="Left Brace 10"/>
            <p:cNvSpPr/>
            <p:nvPr/>
          </p:nvSpPr>
          <p:spPr>
            <a:xfrm rot="16200000">
              <a:off x="7956376" y="4797152"/>
              <a:ext cx="216024" cy="3600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grpSp>
        <p:nvGrpSpPr>
          <p:cNvPr id="12" name="Group 11"/>
          <p:cNvGrpSpPr/>
          <p:nvPr/>
        </p:nvGrpSpPr>
        <p:grpSpPr>
          <a:xfrm>
            <a:off x="6732240" y="1268760"/>
            <a:ext cx="1872208" cy="1008112"/>
            <a:chOff x="7092280" y="4509120"/>
            <a:chExt cx="1872208" cy="1008112"/>
          </a:xfrm>
        </p:grpSpPr>
        <p:sp>
          <p:nvSpPr>
            <p:cNvPr id="13" name="Rectangle 12"/>
            <p:cNvSpPr/>
            <p:nvPr/>
          </p:nvSpPr>
          <p:spPr>
            <a:xfrm>
              <a:off x="7092280" y="4509120"/>
              <a:ext cx="1872208" cy="1008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extBox 13"/>
            <p:cNvSpPr txBox="1"/>
            <p:nvPr/>
          </p:nvSpPr>
          <p:spPr>
            <a:xfrm>
              <a:off x="7170700" y="4509120"/>
              <a:ext cx="1093569" cy="369332"/>
            </a:xfrm>
            <a:prstGeom prst="rect">
              <a:avLst/>
            </a:prstGeom>
            <a:noFill/>
          </p:spPr>
          <p:txBody>
            <a:bodyPr wrap="none" rtlCol="0">
              <a:spAutoFit/>
            </a:bodyPr>
            <a:lstStyle/>
            <a:p>
              <a:pPr algn="ctr"/>
              <a:r>
                <a:rPr lang="it-IT" dirty="0" smtClean="0">
                  <a:sym typeface="Symbol"/>
                </a:rPr>
                <a:t>a+b</a:t>
              </a:r>
              <a:r>
                <a:rPr lang="it-IT" dirty="0" smtClean="0">
                  <a:sym typeface="Wingdings" pitchFamily="2" charset="2"/>
                </a:rPr>
                <a:t>c+d</a:t>
              </a:r>
              <a:endParaRPr lang="it-IT" dirty="0" smtClean="0">
                <a:sym typeface="Symbol"/>
              </a:endParaRPr>
            </a:p>
          </p:txBody>
        </p:sp>
        <p:sp>
          <p:nvSpPr>
            <p:cNvPr id="16" name="TextBox 15"/>
            <p:cNvSpPr txBox="1"/>
            <p:nvPr/>
          </p:nvSpPr>
          <p:spPr>
            <a:xfrm>
              <a:off x="7236296" y="5085184"/>
              <a:ext cx="1725152" cy="369332"/>
            </a:xfrm>
            <a:prstGeom prst="rect">
              <a:avLst/>
            </a:prstGeom>
            <a:noFill/>
          </p:spPr>
          <p:txBody>
            <a:bodyPr wrap="none" rtlCol="0">
              <a:spAutoFit/>
            </a:bodyPr>
            <a:lstStyle/>
            <a:p>
              <a:r>
                <a:rPr lang="it-IT" dirty="0" smtClean="0">
                  <a:sym typeface="Symbol"/>
                </a:rPr>
                <a:t> non-ela. Chan.</a:t>
              </a:r>
              <a:endParaRPr lang="it-IT" dirty="0"/>
            </a:p>
          </p:txBody>
        </p:sp>
        <p:sp>
          <p:nvSpPr>
            <p:cNvPr id="17" name="Left Brace 16"/>
            <p:cNvSpPr/>
            <p:nvPr/>
          </p:nvSpPr>
          <p:spPr>
            <a:xfrm rot="16200000">
              <a:off x="7884368" y="4797152"/>
              <a:ext cx="216024" cy="3600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grpSp>
        <p:nvGrpSpPr>
          <p:cNvPr id="31" name="Group 30"/>
          <p:cNvGrpSpPr/>
          <p:nvPr/>
        </p:nvGrpSpPr>
        <p:grpSpPr>
          <a:xfrm>
            <a:off x="152400" y="3925669"/>
            <a:ext cx="8991600" cy="2792755"/>
            <a:chOff x="152400" y="3925669"/>
            <a:chExt cx="8991600" cy="2792755"/>
          </a:xfrm>
        </p:grpSpPr>
        <p:sp>
          <p:nvSpPr>
            <p:cNvPr id="21" name="TextBox 20"/>
            <p:cNvSpPr txBox="1"/>
            <p:nvPr/>
          </p:nvSpPr>
          <p:spPr>
            <a:xfrm>
              <a:off x="397496" y="3925669"/>
              <a:ext cx="8670304" cy="646331"/>
            </a:xfrm>
            <a:prstGeom prst="rect">
              <a:avLst/>
            </a:prstGeom>
            <a:noFill/>
          </p:spPr>
          <p:txBody>
            <a:bodyPr wrap="square" rtlCol="0">
              <a:spAutoFit/>
            </a:bodyPr>
            <a:lstStyle/>
            <a:p>
              <a:pPr algn="ctr"/>
              <a:r>
                <a:rPr lang="it-IT" dirty="0" smtClean="0">
                  <a:solidFill>
                    <a:srgbClr val="000000"/>
                  </a:solidFill>
                </a:rPr>
                <a:t>The Scattering matrix </a:t>
              </a:r>
              <a:r>
                <a:rPr lang="it-IT" dirty="0" err="1" smtClean="0">
                  <a:solidFill>
                    <a:srgbClr val="000000"/>
                  </a:solidFill>
                </a:rPr>
                <a:t>gives</a:t>
              </a:r>
              <a:r>
                <a:rPr lang="it-IT" dirty="0" smtClean="0">
                  <a:solidFill>
                    <a:srgbClr val="000000"/>
                  </a:solidFill>
                </a:rPr>
                <a:t> the </a:t>
              </a:r>
              <a:r>
                <a:rPr lang="it-IT" dirty="0" smtClean="0">
                  <a:solidFill>
                    <a:srgbClr val="000000"/>
                  </a:solidFill>
                </a:rPr>
                <a:t>reflected flux i.e. the flux which </a:t>
              </a:r>
              <a:r>
                <a:rPr lang="it-IT" dirty="0" err="1" smtClean="0">
                  <a:solidFill>
                    <a:srgbClr val="000000"/>
                  </a:solidFill>
                </a:rPr>
                <a:t>goes</a:t>
              </a:r>
              <a:r>
                <a:rPr lang="it-IT" dirty="0" smtClean="0">
                  <a:solidFill>
                    <a:srgbClr val="000000"/>
                  </a:solidFill>
                </a:rPr>
                <a:t> </a:t>
              </a:r>
              <a:r>
                <a:rPr lang="it-IT" dirty="0" err="1" smtClean="0">
                  <a:solidFill>
                    <a:srgbClr val="000000"/>
                  </a:solidFill>
                </a:rPr>
                <a:t>into</a:t>
              </a:r>
              <a:r>
                <a:rPr lang="it-IT" dirty="0" smtClean="0">
                  <a:solidFill>
                    <a:srgbClr val="000000"/>
                  </a:solidFill>
                </a:rPr>
                <a:t> elastic channel for each </a:t>
              </a:r>
              <a:r>
                <a:rPr lang="it-IT" dirty="0" err="1" smtClean="0">
                  <a:solidFill>
                    <a:srgbClr val="000000"/>
                  </a:solidFill>
                </a:rPr>
                <a:t>partial</a:t>
              </a:r>
              <a:r>
                <a:rPr lang="it-IT" dirty="0" smtClean="0">
                  <a:solidFill>
                    <a:srgbClr val="000000"/>
                  </a:solidFill>
                </a:rPr>
                <a:t> </a:t>
              </a:r>
              <a:r>
                <a:rPr lang="it-IT" dirty="0" err="1" smtClean="0">
                  <a:solidFill>
                    <a:srgbClr val="000000"/>
                  </a:solidFill>
                </a:rPr>
                <a:t>wave</a:t>
              </a:r>
              <a:r>
                <a:rPr lang="it-IT" dirty="0" smtClean="0">
                  <a:solidFill>
                    <a:srgbClr val="000000"/>
                  </a:solidFill>
                </a:rPr>
                <a:t>.</a:t>
              </a:r>
              <a:endParaRPr lang="it-IT" dirty="0">
                <a:solidFill>
                  <a:srgbClr val="000000"/>
                </a:solidFill>
              </a:endParaRPr>
            </a:p>
          </p:txBody>
        </p:sp>
        <p:sp>
          <p:nvSpPr>
            <p:cNvPr id="22" name="TextBox 21"/>
            <p:cNvSpPr txBox="1"/>
            <p:nvPr/>
          </p:nvSpPr>
          <p:spPr>
            <a:xfrm>
              <a:off x="152400" y="5715000"/>
              <a:ext cx="3463640" cy="369332"/>
            </a:xfrm>
            <a:prstGeom prst="rect">
              <a:avLst/>
            </a:prstGeom>
            <a:noFill/>
          </p:spPr>
          <p:txBody>
            <a:bodyPr wrap="none" rtlCol="0">
              <a:spAutoFit/>
            </a:bodyPr>
            <a:lstStyle/>
            <a:p>
              <a:r>
                <a:rPr lang="it-IT" dirty="0" smtClean="0"/>
                <a:t>The scattering matrix is unitary  </a:t>
              </a:r>
              <a:r>
                <a:rPr lang="it-IT" dirty="0" smtClean="0">
                  <a:sym typeface="Wingdings" pitchFamily="2" charset="2"/>
                </a:rPr>
                <a:t> </a:t>
              </a:r>
              <a:endParaRPr lang="it-IT" dirty="0"/>
            </a:p>
          </p:txBody>
        </p:sp>
        <p:graphicFrame>
          <p:nvGraphicFramePr>
            <p:cNvPr id="23" name="Object 22"/>
            <p:cNvGraphicFramePr>
              <a:graphicFrameLocks noChangeAspect="1"/>
            </p:cNvGraphicFramePr>
            <p:nvPr/>
          </p:nvGraphicFramePr>
          <p:xfrm>
            <a:off x="3505200" y="5576887"/>
            <a:ext cx="1209675" cy="595313"/>
          </p:xfrm>
          <a:graphic>
            <a:graphicData uri="http://schemas.openxmlformats.org/presentationml/2006/ole">
              <p:oleObj spid="_x0000_s24580" name="Equation" r:id="rId4" imgW="799920" imgH="406080" progId="Equation.3">
                <p:embed/>
              </p:oleObj>
            </a:graphicData>
          </a:graphic>
        </p:graphicFrame>
        <p:sp>
          <p:nvSpPr>
            <p:cNvPr id="24" name="TextBox 23"/>
            <p:cNvSpPr txBox="1"/>
            <p:nvPr/>
          </p:nvSpPr>
          <p:spPr>
            <a:xfrm>
              <a:off x="4860033" y="5525869"/>
              <a:ext cx="4283967" cy="646331"/>
            </a:xfrm>
            <a:prstGeom prst="rect">
              <a:avLst/>
            </a:prstGeom>
            <a:solidFill>
              <a:srgbClr val="FFFF00"/>
            </a:solidFill>
          </p:spPr>
          <p:txBody>
            <a:bodyPr wrap="square" rtlCol="0">
              <a:spAutoFit/>
            </a:bodyPr>
            <a:lstStyle/>
            <a:p>
              <a:pPr algn="ctr"/>
              <a:r>
                <a:rPr lang="it-IT" dirty="0" smtClean="0"/>
                <a:t>sum extended to all channels including </a:t>
              </a:r>
              <a:r>
                <a:rPr lang="it-IT" dirty="0" smtClean="0">
                  <a:sym typeface="Symbol"/>
                </a:rPr>
                <a:t></a:t>
              </a:r>
              <a:r>
                <a:rPr lang="it-IT" dirty="0" smtClean="0"/>
                <a:t>=</a:t>
              </a:r>
              <a:r>
                <a:rPr lang="it-IT" dirty="0" smtClean="0">
                  <a:sym typeface="Symbol"/>
                </a:rPr>
                <a:t></a:t>
              </a:r>
            </a:p>
            <a:p>
              <a:pPr algn="ctr"/>
              <a:r>
                <a:rPr lang="it-IT" dirty="0" smtClean="0">
                  <a:sym typeface="Symbol"/>
                </a:rPr>
                <a:t>conservation of flux</a:t>
              </a:r>
              <a:endParaRPr lang="it-IT" dirty="0"/>
            </a:p>
          </p:txBody>
        </p:sp>
        <p:graphicFrame>
          <p:nvGraphicFramePr>
            <p:cNvPr id="25" name="Object 24"/>
            <p:cNvGraphicFramePr>
              <a:graphicFrameLocks noChangeAspect="1"/>
            </p:cNvGraphicFramePr>
            <p:nvPr/>
          </p:nvGraphicFramePr>
          <p:xfrm>
            <a:off x="3657600" y="6248400"/>
            <a:ext cx="1292566" cy="470024"/>
          </p:xfrm>
          <a:graphic>
            <a:graphicData uri="http://schemas.openxmlformats.org/presentationml/2006/ole">
              <p:oleObj spid="_x0000_s24581" name="Equation" r:id="rId5" imgW="698400" imgH="253800" progId="Equation.3">
                <p:embed/>
              </p:oleObj>
            </a:graphicData>
          </a:graphic>
        </p:graphicFrame>
        <p:sp>
          <p:nvSpPr>
            <p:cNvPr id="26" name="TextBox 25"/>
            <p:cNvSpPr txBox="1"/>
            <p:nvPr/>
          </p:nvSpPr>
          <p:spPr>
            <a:xfrm>
              <a:off x="5181600" y="6324600"/>
              <a:ext cx="3460306" cy="369332"/>
            </a:xfrm>
            <a:prstGeom prst="rect">
              <a:avLst/>
            </a:prstGeom>
            <a:noFill/>
          </p:spPr>
          <p:txBody>
            <a:bodyPr wrap="none" rtlCol="0">
              <a:spAutoFit/>
            </a:bodyPr>
            <a:lstStyle/>
            <a:p>
              <a:r>
                <a:rPr lang="it-IT" dirty="0" smtClean="0"/>
                <a:t>reciprocity theorem (time reversal)</a:t>
              </a:r>
              <a:endParaRPr lang="it-IT" dirty="0"/>
            </a:p>
          </p:txBody>
        </p:sp>
        <p:sp>
          <p:nvSpPr>
            <p:cNvPr id="28" name="Rectangle 27"/>
            <p:cNvSpPr/>
            <p:nvPr/>
          </p:nvSpPr>
          <p:spPr>
            <a:xfrm>
              <a:off x="2743200" y="4800600"/>
              <a:ext cx="4124420" cy="523220"/>
            </a:xfrm>
            <a:prstGeom prst="rect">
              <a:avLst/>
            </a:prstGeom>
          </p:spPr>
          <p:txBody>
            <a:bodyPr wrap="none">
              <a:spAutoFit/>
            </a:bodyPr>
            <a:lstStyle/>
            <a:p>
              <a:r>
                <a:rPr lang="it-IT" sz="2800" dirty="0" smtClean="0"/>
                <a:t>|S</a:t>
              </a:r>
              <a:r>
                <a:rPr lang="it-IT" sz="2800" baseline="-25000" dirty="0" smtClean="0">
                  <a:latin typeface="Libian SC Regular"/>
                  <a:cs typeface="Libian SC Regular"/>
                </a:rPr>
                <a:t>l</a:t>
              </a:r>
              <a:r>
                <a:rPr lang="it-IT" sz="2800" dirty="0" smtClean="0"/>
                <a:t>|</a:t>
              </a:r>
              <a:r>
                <a:rPr lang="it-IT" sz="2800" baseline="30000" dirty="0" smtClean="0"/>
                <a:t>2</a:t>
              </a:r>
              <a:r>
                <a:rPr lang="it-IT" sz="2000" dirty="0" smtClean="0"/>
                <a:t> </a:t>
              </a:r>
              <a:r>
                <a:rPr lang="it-IT" sz="2000" dirty="0" err="1" smtClean="0"/>
                <a:t>probability</a:t>
              </a:r>
              <a:r>
                <a:rPr lang="it-IT" sz="2000" dirty="0" smtClean="0"/>
                <a:t> </a:t>
              </a:r>
              <a:r>
                <a:rPr lang="it-IT" sz="2000" dirty="0" err="1" smtClean="0"/>
                <a:t>of</a:t>
              </a:r>
              <a:r>
                <a:rPr lang="it-IT" sz="2000" dirty="0" smtClean="0"/>
                <a:t> </a:t>
              </a:r>
              <a:r>
                <a:rPr lang="it-IT" sz="2000" dirty="0" err="1" smtClean="0"/>
                <a:t>elastic</a:t>
              </a:r>
              <a:r>
                <a:rPr lang="it-IT" sz="2000" dirty="0" smtClean="0"/>
                <a:t> </a:t>
              </a:r>
              <a:r>
                <a:rPr lang="it-IT" sz="2000" dirty="0" err="1" smtClean="0"/>
                <a:t>scattering</a:t>
              </a:r>
              <a:endParaRPr lang="it-IT" sz="2000" dirty="0"/>
            </a:p>
          </p:txBody>
        </p:sp>
      </p:grpSp>
      <p:sp>
        <p:nvSpPr>
          <p:cNvPr id="27" name="TextBox 26"/>
          <p:cNvSpPr txBox="1"/>
          <p:nvPr/>
        </p:nvSpPr>
        <p:spPr>
          <a:xfrm>
            <a:off x="1295400" y="1371600"/>
            <a:ext cx="832880" cy="400110"/>
          </a:xfrm>
          <a:prstGeom prst="rect">
            <a:avLst/>
          </a:prstGeom>
          <a:noFill/>
        </p:spPr>
        <p:txBody>
          <a:bodyPr wrap="none" rtlCol="0">
            <a:spAutoFit/>
          </a:bodyPr>
          <a:lstStyle/>
          <a:p>
            <a:r>
              <a:rPr lang="en-GB" sz="2000" dirty="0" err="1" smtClean="0"/>
              <a:t>V(r</a:t>
            </a:r>
            <a:r>
              <a:rPr lang="en-GB" sz="2000" dirty="0" smtClean="0"/>
              <a:t>)=0</a:t>
            </a:r>
            <a:endParaRPr lang="en-GB" sz="2000" dirty="0"/>
          </a:p>
        </p:txBody>
      </p:sp>
      <p:grpSp>
        <p:nvGrpSpPr>
          <p:cNvPr id="34" name="Group 33"/>
          <p:cNvGrpSpPr/>
          <p:nvPr/>
        </p:nvGrpSpPr>
        <p:grpSpPr>
          <a:xfrm>
            <a:off x="198438" y="2251363"/>
            <a:ext cx="8793162" cy="1482437"/>
            <a:chOff x="198438" y="2251363"/>
            <a:chExt cx="8793162" cy="1482437"/>
          </a:xfrm>
        </p:grpSpPr>
        <p:grpSp>
          <p:nvGrpSpPr>
            <p:cNvPr id="30" name="Group 29"/>
            <p:cNvGrpSpPr/>
            <p:nvPr/>
          </p:nvGrpSpPr>
          <p:grpSpPr>
            <a:xfrm>
              <a:off x="198438" y="2251363"/>
              <a:ext cx="8793162" cy="1482437"/>
              <a:chOff x="198438" y="2251363"/>
              <a:chExt cx="8793162" cy="1482437"/>
            </a:xfrm>
          </p:grpSpPr>
          <p:graphicFrame>
            <p:nvGraphicFramePr>
              <p:cNvPr id="18" name="Object 17"/>
              <p:cNvGraphicFramePr>
                <a:graphicFrameLocks noChangeAspect="1"/>
              </p:cNvGraphicFramePr>
              <p:nvPr/>
            </p:nvGraphicFramePr>
            <p:xfrm>
              <a:off x="198438" y="2590800"/>
              <a:ext cx="2770187" cy="492125"/>
            </p:xfrm>
            <a:graphic>
              <a:graphicData uri="http://schemas.openxmlformats.org/presentationml/2006/ole">
                <p:oleObj spid="_x0000_s24579" name="Equation" r:id="rId6" imgW="1143000" imgH="203200" progId="Equation.3">
                  <p:embed/>
                </p:oleObj>
              </a:graphicData>
            </a:graphic>
          </p:graphicFrame>
          <p:sp>
            <p:nvSpPr>
              <p:cNvPr id="19" name="Right Arrow Callout 18"/>
              <p:cNvSpPr/>
              <p:nvPr/>
            </p:nvSpPr>
            <p:spPr>
              <a:xfrm>
                <a:off x="2697088" y="2590800"/>
                <a:ext cx="579512" cy="512440"/>
              </a:xfrm>
              <a:prstGeom prst="rightArrowCallou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p:cNvSpPr txBox="1"/>
              <p:nvPr/>
            </p:nvSpPr>
            <p:spPr>
              <a:xfrm>
                <a:off x="3217829" y="2678668"/>
                <a:ext cx="1201771" cy="369332"/>
              </a:xfrm>
              <a:prstGeom prst="rect">
                <a:avLst/>
              </a:prstGeom>
              <a:noFill/>
            </p:spPr>
            <p:txBody>
              <a:bodyPr wrap="none" rtlCol="0">
                <a:spAutoFit/>
              </a:bodyPr>
              <a:lstStyle/>
              <a:p>
                <a:r>
                  <a:rPr lang="it-IT" dirty="0" err="1" smtClean="0"/>
                  <a:t>p</a:t>
                </a:r>
                <a:r>
                  <a:rPr lang="it-IT" dirty="0" err="1" smtClean="0"/>
                  <a:t>hase</a:t>
                </a:r>
                <a:r>
                  <a:rPr lang="it-IT" dirty="0" smtClean="0"/>
                  <a:t> </a:t>
                </a:r>
                <a:r>
                  <a:rPr lang="it-IT" dirty="0" err="1" smtClean="0"/>
                  <a:t>shift</a:t>
                </a:r>
                <a:endParaRPr lang="it-IT" dirty="0"/>
              </a:p>
            </p:txBody>
          </p:sp>
          <p:pic>
            <p:nvPicPr>
              <p:cNvPr id="29" name="Picture 28"/>
              <p:cNvPicPr>
                <a:picLocks noChangeAspect="1"/>
              </p:cNvPicPr>
              <p:nvPr/>
            </p:nvPicPr>
            <p:blipFill>
              <a:blip r:embed="rId7"/>
              <a:stretch>
                <a:fillRect/>
              </a:stretch>
            </p:blipFill>
            <p:spPr>
              <a:xfrm>
                <a:off x="4419600" y="2251363"/>
                <a:ext cx="4572000" cy="1482437"/>
              </a:xfrm>
              <a:prstGeom prst="rect">
                <a:avLst/>
              </a:prstGeom>
            </p:spPr>
          </p:pic>
        </p:grpSp>
        <p:sp>
          <p:nvSpPr>
            <p:cNvPr id="33" name="TextBox 32"/>
            <p:cNvSpPr txBox="1"/>
            <p:nvPr/>
          </p:nvSpPr>
          <p:spPr>
            <a:xfrm>
              <a:off x="304800" y="3200400"/>
              <a:ext cx="832880" cy="400110"/>
            </a:xfrm>
            <a:prstGeom prst="rect">
              <a:avLst/>
            </a:prstGeom>
            <a:noFill/>
          </p:spPr>
          <p:txBody>
            <a:bodyPr wrap="none" rtlCol="0">
              <a:spAutoFit/>
            </a:bodyPr>
            <a:lstStyle/>
            <a:p>
              <a:r>
                <a:rPr lang="en-GB" sz="2000" dirty="0" smtClean="0"/>
                <a:t>V(r)≠0</a:t>
              </a:r>
              <a:endParaRPr lang="en-GB" sz="2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GB" dirty="0" smtClean="0"/>
              <a:t>Outline</a:t>
            </a:r>
            <a:endParaRPr lang="en-GB" dirty="0"/>
          </a:p>
        </p:txBody>
      </p:sp>
      <p:sp>
        <p:nvSpPr>
          <p:cNvPr id="3" name="Content Placeholder 2"/>
          <p:cNvSpPr>
            <a:spLocks noGrp="1"/>
          </p:cNvSpPr>
          <p:nvPr>
            <p:ph idx="1"/>
          </p:nvPr>
        </p:nvSpPr>
        <p:spPr>
          <a:xfrm>
            <a:off x="457200" y="762000"/>
            <a:ext cx="8229600" cy="4525963"/>
          </a:xfrm>
        </p:spPr>
        <p:txBody>
          <a:bodyPr vert="horz" wrap="none">
            <a:noAutofit/>
          </a:bodyPr>
          <a:lstStyle/>
          <a:p>
            <a:r>
              <a:rPr lang="en-GB" sz="2400" dirty="0" smtClean="0"/>
              <a:t>Definition of cross-</a:t>
            </a:r>
            <a:r>
              <a:rPr lang="en-GB" sz="2400" dirty="0" smtClean="0"/>
              <a:t>section</a:t>
            </a:r>
          </a:p>
          <a:p>
            <a:r>
              <a:rPr lang="en-GB" sz="2400" dirty="0" smtClean="0"/>
              <a:t>Elastic scattering </a:t>
            </a:r>
            <a:r>
              <a:rPr lang="en-GB" sz="2400" dirty="0" smtClean="0"/>
              <a:t>of nuclei</a:t>
            </a:r>
          </a:p>
          <a:p>
            <a:pPr lvl="1"/>
            <a:r>
              <a:rPr lang="en-GB" sz="2400" dirty="0" smtClean="0"/>
              <a:t>Rutherford scattering</a:t>
            </a:r>
          </a:p>
          <a:p>
            <a:pPr lvl="1"/>
            <a:r>
              <a:rPr lang="en-GB" sz="2400" dirty="0" smtClean="0"/>
              <a:t>Scattering by a real nuclear potential</a:t>
            </a:r>
          </a:p>
          <a:p>
            <a:pPr lvl="1"/>
            <a:r>
              <a:rPr lang="en-GB" sz="2400" dirty="0" smtClean="0"/>
              <a:t>Scattering by a complex </a:t>
            </a:r>
            <a:r>
              <a:rPr lang="en-GB" sz="2400" dirty="0" smtClean="0"/>
              <a:t>potential</a:t>
            </a:r>
            <a:endParaRPr lang="en-GB" sz="2400" dirty="0" smtClean="0"/>
          </a:p>
          <a:p>
            <a:r>
              <a:rPr lang="en-GB" sz="2400" dirty="0" smtClean="0"/>
              <a:t>Some basic formulas of scattering theory</a:t>
            </a:r>
          </a:p>
          <a:p>
            <a:r>
              <a:rPr lang="en-GB" sz="2400" dirty="0" smtClean="0"/>
              <a:t>The Optical Model</a:t>
            </a:r>
            <a:endParaRPr lang="en-GB" sz="2400" dirty="0" smtClean="0"/>
          </a:p>
          <a:p>
            <a:pPr marL="349250" lvl="1">
              <a:buFont typeface="Arial"/>
              <a:buChar char="•"/>
            </a:pPr>
            <a:r>
              <a:rPr lang="en-GB" sz="2400" dirty="0" smtClean="0"/>
              <a:t>Woods</a:t>
            </a:r>
            <a:r>
              <a:rPr lang="en-GB" sz="2400" dirty="0" smtClean="0"/>
              <a:t>-Saxon potential</a:t>
            </a:r>
          </a:p>
          <a:p>
            <a:pPr marL="349250" lvl="1">
              <a:buFont typeface="Arial"/>
              <a:buChar char="•"/>
            </a:pPr>
            <a:r>
              <a:rPr lang="en-GB" sz="2400" dirty="0" smtClean="0"/>
              <a:t>Single and Double-Folding potential</a:t>
            </a:r>
          </a:p>
          <a:p>
            <a:pPr marL="349250" lvl="1">
              <a:buNone/>
            </a:pPr>
            <a:r>
              <a:rPr lang="en-GB" sz="2400" dirty="0" smtClean="0"/>
              <a:t>	- </a:t>
            </a:r>
            <a:r>
              <a:rPr lang="en-GB" sz="2400" dirty="0" err="1" smtClean="0"/>
              <a:t>Saõ</a:t>
            </a:r>
            <a:r>
              <a:rPr lang="en-GB" sz="2400" dirty="0" smtClean="0"/>
              <a:t> Paulo potential</a:t>
            </a:r>
          </a:p>
          <a:p>
            <a:pPr marL="349250" lvl="1">
              <a:buFont typeface="Arial"/>
              <a:buChar char="•"/>
            </a:pPr>
            <a:r>
              <a:rPr lang="en-GB" sz="2400" dirty="0" smtClean="0"/>
              <a:t>Dynamic Polarisation potential</a:t>
            </a:r>
          </a:p>
          <a:p>
            <a:pPr marL="349250" lvl="1">
              <a:buFont typeface="Arial"/>
              <a:buChar char="•"/>
            </a:pPr>
            <a:r>
              <a:rPr lang="en-GB" sz="2400" dirty="0" smtClean="0"/>
              <a:t>Threshold anomaly</a:t>
            </a:r>
          </a:p>
          <a:p>
            <a:pPr marL="349250" lvl="1">
              <a:buFont typeface="Arial"/>
              <a:buChar char="•"/>
            </a:pPr>
            <a:r>
              <a:rPr lang="en-GB" sz="2400" dirty="0" smtClean="0"/>
              <a:t>Summary</a:t>
            </a:r>
          </a:p>
          <a:p>
            <a:pPr marL="723900" lvl="1" indent="-368300">
              <a:buFont typeface="Arial"/>
              <a:buChar char="•"/>
            </a:pPr>
            <a:endParaRPr lang="en-GB" sz="2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304800"/>
            <a:ext cx="9144000" cy="1913344"/>
          </a:xfrm>
          <a:prstGeom prst="rect">
            <a:avLst/>
          </a:prstGeom>
          <a:solidFill>
            <a:schemeClr val="bg1">
              <a:lumMod val="85000"/>
            </a:schemeClr>
          </a:solidFill>
        </p:spPr>
        <p:txBody>
          <a:bodyPr wrap="square">
            <a:spAutoFit/>
          </a:bodyPr>
          <a:lstStyle/>
          <a:p>
            <a:pPr marL="1079500">
              <a:lnSpc>
                <a:spcPct val="150000"/>
              </a:lnSpc>
              <a:buFont typeface="Wingdings" pitchFamily="2" charset="2"/>
              <a:buChar char="Ø"/>
            </a:pPr>
            <a:r>
              <a:rPr lang="it-IT" sz="2000" dirty="0" smtClean="0"/>
              <a:t>If  V(r) = 0 </a:t>
            </a:r>
            <a:r>
              <a:rPr lang="it-IT" sz="2000" dirty="0" smtClean="0">
                <a:sym typeface="Wingdings"/>
              </a:rPr>
              <a:t></a:t>
            </a:r>
            <a:r>
              <a:rPr lang="it-IT" sz="2000" dirty="0" smtClean="0"/>
              <a:t> No scattering </a:t>
            </a:r>
            <a:r>
              <a:rPr lang="it-IT" sz="2000" dirty="0" smtClean="0">
                <a:sym typeface="Wingdings"/>
              </a:rPr>
              <a:t></a:t>
            </a:r>
            <a:r>
              <a:rPr lang="it-IT" sz="2000" dirty="0" smtClean="0">
                <a:sym typeface="Wingdings" pitchFamily="2" charset="2"/>
              </a:rPr>
              <a:t> </a:t>
            </a:r>
            <a:r>
              <a:rPr lang="it-IT" sz="2000" dirty="0" smtClean="0"/>
              <a:t>S</a:t>
            </a:r>
            <a:r>
              <a:rPr lang="it-IT" sz="2000" baseline="-25000" dirty="0" smtClean="0">
                <a:latin typeface="Libian SC Regular"/>
                <a:cs typeface="Libian SC Regular"/>
              </a:rPr>
              <a:t>l</a:t>
            </a:r>
            <a:r>
              <a:rPr lang="it-IT" sz="2000" dirty="0" smtClean="0"/>
              <a:t> = 1 </a:t>
            </a:r>
            <a:r>
              <a:rPr lang="it-IT" sz="2000" dirty="0" smtClean="0">
                <a:sym typeface="Wingdings"/>
              </a:rPr>
              <a:t></a:t>
            </a:r>
            <a:r>
              <a:rPr lang="it-IT" sz="2000" dirty="0" smtClean="0"/>
              <a:t> </a:t>
            </a:r>
            <a:r>
              <a:rPr lang="it-IT" sz="2000" dirty="0" smtClean="0">
                <a:sym typeface="Symbol"/>
              </a:rPr>
              <a:t></a:t>
            </a:r>
            <a:r>
              <a:rPr lang="it-IT" sz="2000" baseline="-25000" dirty="0" smtClean="0">
                <a:latin typeface="Libian SC Regular"/>
                <a:cs typeface="Libian SC Regular"/>
              </a:rPr>
              <a:t>l</a:t>
            </a:r>
            <a:r>
              <a:rPr lang="it-IT" sz="2000" dirty="0" smtClean="0"/>
              <a:t> = 0</a:t>
            </a:r>
          </a:p>
          <a:p>
            <a:pPr marL="1079500">
              <a:lnSpc>
                <a:spcPct val="150000"/>
              </a:lnSpc>
              <a:buFont typeface="Wingdings" pitchFamily="2" charset="2"/>
              <a:buChar char="Ø"/>
            </a:pPr>
            <a:r>
              <a:rPr lang="es-ES" sz="2000" dirty="0" smtClean="0"/>
              <a:t>V(r) real </a:t>
            </a:r>
            <a:r>
              <a:rPr lang="it-IT" sz="2000" dirty="0" smtClean="0">
                <a:sym typeface="Wingdings"/>
              </a:rPr>
              <a:t></a:t>
            </a:r>
            <a:r>
              <a:rPr lang="es-ES" sz="2000" dirty="0" smtClean="0"/>
              <a:t> |</a:t>
            </a:r>
            <a:r>
              <a:rPr lang="es-ES" sz="2000" dirty="0" err="1" smtClean="0"/>
              <a:t>S</a:t>
            </a:r>
            <a:r>
              <a:rPr lang="es-ES" sz="2000" baseline="-25000" dirty="0" err="1" smtClean="0">
                <a:latin typeface="Libian SC Regular"/>
                <a:cs typeface="Libian SC Regular"/>
              </a:rPr>
              <a:t>l</a:t>
            </a:r>
            <a:r>
              <a:rPr lang="es-ES" sz="2000" dirty="0" smtClean="0"/>
              <a:t>| = 1 </a:t>
            </a:r>
            <a:r>
              <a:rPr lang="it-IT" sz="2000" dirty="0" smtClean="0">
                <a:sym typeface="Wingdings"/>
              </a:rPr>
              <a:t></a:t>
            </a:r>
            <a:r>
              <a:rPr lang="es-ES" sz="2000" dirty="0" smtClean="0"/>
              <a:t> </a:t>
            </a:r>
            <a:r>
              <a:rPr lang="it-IT" sz="2000" dirty="0" smtClean="0">
                <a:sym typeface="Symbol"/>
              </a:rPr>
              <a:t></a:t>
            </a:r>
            <a:r>
              <a:rPr lang="it-IT" sz="2000" baseline="-25000" dirty="0" smtClean="0">
                <a:latin typeface="Libian SC Regular"/>
                <a:cs typeface="Libian SC Regular"/>
              </a:rPr>
              <a:t>l</a:t>
            </a:r>
            <a:r>
              <a:rPr lang="es-ES" sz="2000" dirty="0" smtClean="0"/>
              <a:t> real</a:t>
            </a:r>
          </a:p>
          <a:p>
            <a:pPr marL="1079500">
              <a:lnSpc>
                <a:spcPct val="150000"/>
              </a:lnSpc>
              <a:buFont typeface="Wingdings" pitchFamily="2" charset="2"/>
              <a:buChar char="Ø"/>
            </a:pPr>
            <a:r>
              <a:rPr lang="it-IT" sz="2000" dirty="0" smtClean="0"/>
              <a:t>V(r) complex </a:t>
            </a:r>
            <a:r>
              <a:rPr lang="it-IT" sz="2000" dirty="0" smtClean="0">
                <a:sym typeface="Wingdings"/>
              </a:rPr>
              <a:t></a:t>
            </a:r>
            <a:r>
              <a:rPr lang="it-IT" sz="2000" dirty="0" smtClean="0"/>
              <a:t> </a:t>
            </a:r>
            <a:r>
              <a:rPr lang="es-ES" sz="2000" dirty="0" smtClean="0"/>
              <a:t>|</a:t>
            </a:r>
            <a:r>
              <a:rPr lang="es-ES" sz="2000" dirty="0" err="1" smtClean="0"/>
              <a:t>S</a:t>
            </a:r>
            <a:r>
              <a:rPr lang="es-ES" sz="2000" baseline="-25000" dirty="0" err="1" smtClean="0">
                <a:latin typeface="Libian SC Regular"/>
                <a:cs typeface="Libian SC Regular"/>
              </a:rPr>
              <a:t>l</a:t>
            </a:r>
            <a:r>
              <a:rPr lang="es-ES" sz="2000" dirty="0" smtClean="0"/>
              <a:t>|</a:t>
            </a:r>
            <a:r>
              <a:rPr lang="it-IT" sz="2000" dirty="0" smtClean="0"/>
              <a:t> &lt; 1 </a:t>
            </a:r>
            <a:r>
              <a:rPr lang="it-IT" sz="2000" dirty="0" smtClean="0">
                <a:sym typeface="Wingdings"/>
              </a:rPr>
              <a:t></a:t>
            </a:r>
            <a:r>
              <a:rPr lang="it-IT" sz="2000" dirty="0" smtClean="0">
                <a:sym typeface="Symbol"/>
              </a:rPr>
              <a:t> </a:t>
            </a:r>
            <a:r>
              <a:rPr lang="it-IT" sz="2000" baseline="-25000" dirty="0" smtClean="0">
                <a:latin typeface="Libian SC Regular"/>
                <a:cs typeface="Libian SC Regular"/>
              </a:rPr>
              <a:t>l</a:t>
            </a:r>
            <a:r>
              <a:rPr lang="it-IT" sz="2000" dirty="0" smtClean="0"/>
              <a:t> complex</a:t>
            </a:r>
          </a:p>
          <a:p>
            <a:pPr marL="1079500">
              <a:lnSpc>
                <a:spcPct val="150000"/>
              </a:lnSpc>
              <a:buFont typeface="Wingdings" pitchFamily="2" charset="2"/>
              <a:buChar char="Ø"/>
            </a:pPr>
            <a:r>
              <a:rPr lang="it-IT" sz="2000" dirty="0" smtClean="0"/>
              <a:t>For very large l </a:t>
            </a:r>
            <a:r>
              <a:rPr lang="it-IT" sz="2000" dirty="0" smtClean="0">
                <a:sym typeface="Wingdings"/>
              </a:rPr>
              <a:t></a:t>
            </a:r>
            <a:r>
              <a:rPr lang="it-IT" sz="2000" dirty="0" smtClean="0">
                <a:sym typeface="Wingdings" pitchFamily="2" charset="2"/>
              </a:rPr>
              <a:t> </a:t>
            </a:r>
            <a:r>
              <a:rPr lang="es-ES" sz="2000" dirty="0" smtClean="0"/>
              <a:t>|</a:t>
            </a:r>
            <a:r>
              <a:rPr lang="es-ES" sz="2000" dirty="0" err="1" smtClean="0"/>
              <a:t>S</a:t>
            </a:r>
            <a:r>
              <a:rPr lang="es-ES" sz="2000" baseline="-25000" dirty="0" err="1" smtClean="0">
                <a:latin typeface="Libian SC Regular"/>
                <a:cs typeface="Libian SC Regular"/>
              </a:rPr>
              <a:t>l</a:t>
            </a:r>
            <a:r>
              <a:rPr lang="es-ES" sz="2000" dirty="0" smtClean="0"/>
              <a:t>| </a:t>
            </a:r>
            <a:r>
              <a:rPr lang="es-ES" sz="2000" dirty="0" smtClean="0">
                <a:sym typeface="Wingdings" pitchFamily="2" charset="2"/>
              </a:rPr>
              <a:t></a:t>
            </a:r>
            <a:r>
              <a:rPr lang="it-IT" sz="2000" dirty="0" smtClean="0"/>
              <a:t>1</a:t>
            </a:r>
            <a:endParaRPr lang="it-IT" sz="2000" dirty="0"/>
          </a:p>
        </p:txBody>
      </p:sp>
      <p:pic>
        <p:nvPicPr>
          <p:cNvPr id="4" name="Picture 3"/>
          <p:cNvPicPr>
            <a:picLocks noChangeAspect="1"/>
          </p:cNvPicPr>
          <p:nvPr/>
        </p:nvPicPr>
        <p:blipFill>
          <a:blip r:embed="rId2"/>
          <a:stretch>
            <a:fillRect/>
          </a:stretch>
        </p:blipFill>
        <p:spPr>
          <a:xfrm>
            <a:off x="2178050" y="2743200"/>
            <a:ext cx="4451350" cy="321784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a:xfrm>
            <a:off x="539552" y="3886200"/>
            <a:ext cx="7920880" cy="2855168"/>
          </a:xfrm>
          <a:prstGeom prst="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accent3">
                  <a:lumMod val="40000"/>
                  <a:lumOff val="60000"/>
                </a:schemeClr>
              </a:solidFill>
            </a:endParaRPr>
          </a:p>
        </p:txBody>
      </p:sp>
      <p:sp>
        <p:nvSpPr>
          <p:cNvPr id="2" name="TextBox 1"/>
          <p:cNvSpPr txBox="1"/>
          <p:nvPr/>
        </p:nvSpPr>
        <p:spPr>
          <a:xfrm>
            <a:off x="2362200" y="3124200"/>
            <a:ext cx="4025654" cy="369332"/>
          </a:xfrm>
          <a:prstGeom prst="rect">
            <a:avLst/>
          </a:prstGeom>
          <a:noFill/>
        </p:spPr>
        <p:txBody>
          <a:bodyPr wrap="none" rtlCol="0">
            <a:spAutoFit/>
          </a:bodyPr>
          <a:lstStyle/>
          <a:p>
            <a:r>
              <a:rPr lang="it-IT" dirty="0" smtClean="0">
                <a:solidFill>
                  <a:srgbClr val="FF0000"/>
                </a:solidFill>
              </a:rPr>
              <a:t>The total asyntotic wave function will be:</a:t>
            </a:r>
            <a:endParaRPr lang="it-IT" dirty="0">
              <a:solidFill>
                <a:srgbClr val="FF0000"/>
              </a:solidFill>
            </a:endParaRPr>
          </a:p>
        </p:txBody>
      </p:sp>
      <p:graphicFrame>
        <p:nvGraphicFramePr>
          <p:cNvPr id="3" name="Object 2"/>
          <p:cNvGraphicFramePr>
            <a:graphicFrameLocks noChangeAspect="1"/>
          </p:cNvGraphicFramePr>
          <p:nvPr/>
        </p:nvGraphicFramePr>
        <p:xfrm>
          <a:off x="914400" y="2512622"/>
          <a:ext cx="7159624" cy="611578"/>
        </p:xfrm>
        <a:graphic>
          <a:graphicData uri="http://schemas.openxmlformats.org/presentationml/2006/ole">
            <p:oleObj spid="_x0000_s26626" name="Equation" r:id="rId3" imgW="4165600" imgH="355600" progId="Equation.3">
              <p:embed/>
            </p:oleObj>
          </a:graphicData>
        </a:graphic>
      </p:graphicFrame>
      <p:graphicFrame>
        <p:nvGraphicFramePr>
          <p:cNvPr id="6" name="Object 5"/>
          <p:cNvGraphicFramePr>
            <a:graphicFrameLocks noChangeAspect="1"/>
          </p:cNvGraphicFramePr>
          <p:nvPr/>
        </p:nvGraphicFramePr>
        <p:xfrm>
          <a:off x="811213" y="4191000"/>
          <a:ext cx="6604000" cy="2125663"/>
        </p:xfrm>
        <a:graphic>
          <a:graphicData uri="http://schemas.openxmlformats.org/presentationml/2006/ole">
            <p:oleObj spid="_x0000_s26628" name="Equation" r:id="rId4" imgW="2959100" imgH="1028700" progId="Equation.3">
              <p:embed/>
            </p:oleObj>
          </a:graphicData>
        </a:graphic>
      </p:graphicFrame>
      <p:sp>
        <p:nvSpPr>
          <p:cNvPr id="14" name="Down Arrow Callout 13"/>
          <p:cNvSpPr/>
          <p:nvPr/>
        </p:nvSpPr>
        <p:spPr>
          <a:xfrm flipH="1" flipV="1">
            <a:off x="2133600" y="2395736"/>
            <a:ext cx="990600" cy="576064"/>
          </a:xfrm>
          <a:prstGeom prst="downArrowCallou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noFill/>
            </a:endParaRPr>
          </a:p>
        </p:txBody>
      </p:sp>
      <p:sp>
        <p:nvSpPr>
          <p:cNvPr id="15" name="TextBox 14"/>
          <p:cNvSpPr txBox="1"/>
          <p:nvPr/>
        </p:nvSpPr>
        <p:spPr>
          <a:xfrm>
            <a:off x="1752600" y="2057400"/>
            <a:ext cx="1589538" cy="369332"/>
          </a:xfrm>
          <a:prstGeom prst="rect">
            <a:avLst/>
          </a:prstGeom>
          <a:noFill/>
          <a:ln>
            <a:solidFill>
              <a:schemeClr val="tx2"/>
            </a:solidFill>
          </a:ln>
        </p:spPr>
        <p:txBody>
          <a:bodyPr wrap="none" rtlCol="0">
            <a:spAutoFit/>
          </a:bodyPr>
          <a:lstStyle/>
          <a:p>
            <a:r>
              <a:rPr lang="it-IT" dirty="0" smtClean="0">
                <a:solidFill>
                  <a:schemeClr val="tx2"/>
                </a:solidFill>
              </a:rPr>
              <a:t>Incoming wave</a:t>
            </a:r>
            <a:endParaRPr lang="it-IT" dirty="0">
              <a:solidFill>
                <a:schemeClr val="tx2"/>
              </a:solidFill>
            </a:endParaRPr>
          </a:p>
        </p:txBody>
      </p:sp>
      <p:sp>
        <p:nvSpPr>
          <p:cNvPr id="16" name="Down Arrow Callout 15"/>
          <p:cNvSpPr/>
          <p:nvPr/>
        </p:nvSpPr>
        <p:spPr>
          <a:xfrm flipV="1">
            <a:off x="3352800" y="2514600"/>
            <a:ext cx="1066800" cy="457200"/>
          </a:xfrm>
          <a:prstGeom prst="downArrowCallou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extBox 16"/>
          <p:cNvSpPr txBox="1"/>
          <p:nvPr/>
        </p:nvSpPr>
        <p:spPr>
          <a:xfrm>
            <a:off x="3352800" y="2057400"/>
            <a:ext cx="1612301" cy="369332"/>
          </a:xfrm>
          <a:prstGeom prst="rect">
            <a:avLst/>
          </a:prstGeom>
          <a:noFill/>
          <a:ln>
            <a:solidFill>
              <a:srgbClr val="FF0000"/>
            </a:solidFill>
          </a:ln>
        </p:spPr>
        <p:txBody>
          <a:bodyPr wrap="none" rtlCol="0">
            <a:spAutoFit/>
          </a:bodyPr>
          <a:lstStyle/>
          <a:p>
            <a:r>
              <a:rPr lang="it-IT" dirty="0" smtClean="0">
                <a:solidFill>
                  <a:srgbClr val="FF0000"/>
                </a:solidFill>
              </a:rPr>
              <a:t>Scattered wave</a:t>
            </a:r>
            <a:endParaRPr lang="it-IT" dirty="0">
              <a:solidFill>
                <a:srgbClr val="FF0000"/>
              </a:solidFill>
            </a:endParaRPr>
          </a:p>
        </p:txBody>
      </p:sp>
      <p:pic>
        <p:nvPicPr>
          <p:cNvPr id="67" name="Picture 66"/>
          <p:cNvPicPr>
            <a:picLocks noChangeAspect="1"/>
          </p:cNvPicPr>
          <p:nvPr/>
        </p:nvPicPr>
        <p:blipFill>
          <a:blip r:embed="rId5"/>
          <a:stretch>
            <a:fillRect/>
          </a:stretch>
        </p:blipFill>
        <p:spPr>
          <a:xfrm>
            <a:off x="1295400" y="-1"/>
            <a:ext cx="6324600" cy="190685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200400" y="3048000"/>
            <a:ext cx="2757937" cy="461665"/>
          </a:xfrm>
          <a:prstGeom prst="rect">
            <a:avLst/>
          </a:prstGeom>
          <a:noFill/>
        </p:spPr>
        <p:txBody>
          <a:bodyPr wrap="none" rtlCol="0">
            <a:spAutoFit/>
          </a:bodyPr>
          <a:lstStyle/>
          <a:p>
            <a:r>
              <a:rPr lang="en-GB" sz="2400" dirty="0" smtClean="0"/>
              <a:t>The optical potential</a:t>
            </a:r>
            <a:endParaRPr lang="en-GB"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3276600" y="1600200"/>
            <a:ext cx="5930900" cy="4978400"/>
          </a:xfrm>
          <a:prstGeom prst="rect">
            <a:avLst/>
          </a:prstGeom>
        </p:spPr>
      </p:pic>
      <p:sp>
        <p:nvSpPr>
          <p:cNvPr id="4" name="TextBox 3"/>
          <p:cNvSpPr txBox="1"/>
          <p:nvPr/>
        </p:nvSpPr>
        <p:spPr>
          <a:xfrm>
            <a:off x="909233" y="152400"/>
            <a:ext cx="7680833" cy="523220"/>
          </a:xfrm>
          <a:prstGeom prst="rect">
            <a:avLst/>
          </a:prstGeom>
          <a:noFill/>
        </p:spPr>
        <p:txBody>
          <a:bodyPr wrap="none" rtlCol="0">
            <a:spAutoFit/>
          </a:bodyPr>
          <a:lstStyle/>
          <a:p>
            <a:r>
              <a:rPr lang="it-IT" sz="2800" dirty="0" smtClean="0"/>
              <a:t>The </a:t>
            </a:r>
            <a:r>
              <a:rPr lang="it-IT" sz="2800" dirty="0" err="1" smtClean="0"/>
              <a:t>Optical</a:t>
            </a:r>
            <a:r>
              <a:rPr lang="it-IT" sz="2800" dirty="0" smtClean="0"/>
              <a:t> </a:t>
            </a:r>
            <a:r>
              <a:rPr lang="it-IT" sz="2800" dirty="0" err="1" smtClean="0"/>
              <a:t>Potential</a:t>
            </a:r>
            <a:r>
              <a:rPr lang="it-IT" sz="2800" dirty="0" smtClean="0"/>
              <a:t>: </a:t>
            </a:r>
            <a:r>
              <a:rPr lang="it-IT" sz="2800" dirty="0" err="1" smtClean="0">
                <a:solidFill>
                  <a:srgbClr val="FF0000"/>
                </a:solidFill>
              </a:rPr>
              <a:t>V</a:t>
            </a:r>
            <a:r>
              <a:rPr lang="it-IT" sz="2800" baseline="-25000" dirty="0" err="1" smtClean="0">
                <a:solidFill>
                  <a:srgbClr val="FF0000"/>
                </a:solidFill>
              </a:rPr>
              <a:t>tot</a:t>
            </a:r>
            <a:r>
              <a:rPr lang="it-IT" sz="2800" dirty="0" smtClean="0">
                <a:solidFill>
                  <a:srgbClr val="FF0000"/>
                </a:solidFill>
              </a:rPr>
              <a:t>(r)</a:t>
            </a:r>
            <a:r>
              <a:rPr lang="it-IT" sz="2800" dirty="0" smtClean="0"/>
              <a:t>=</a:t>
            </a:r>
            <a:r>
              <a:rPr lang="it-IT" sz="2800" dirty="0" smtClean="0">
                <a:solidFill>
                  <a:srgbClr val="0000FF"/>
                </a:solidFill>
              </a:rPr>
              <a:t>V</a:t>
            </a:r>
            <a:r>
              <a:rPr lang="it-IT" sz="2800" baseline="-25000" dirty="0" smtClean="0">
                <a:solidFill>
                  <a:srgbClr val="0000FF"/>
                </a:solidFill>
              </a:rPr>
              <a:t>C</a:t>
            </a:r>
            <a:r>
              <a:rPr lang="it-IT" sz="2800" dirty="0" smtClean="0">
                <a:solidFill>
                  <a:srgbClr val="0000FF"/>
                </a:solidFill>
              </a:rPr>
              <a:t>(r)</a:t>
            </a:r>
            <a:r>
              <a:rPr lang="it-IT" sz="2800" dirty="0" smtClean="0"/>
              <a:t>+</a:t>
            </a:r>
            <a:r>
              <a:rPr lang="it-IT" sz="2800" dirty="0" smtClean="0">
                <a:solidFill>
                  <a:srgbClr val="008000"/>
                </a:solidFill>
              </a:rPr>
              <a:t>V</a:t>
            </a:r>
            <a:r>
              <a:rPr lang="it-IT" sz="2800" baseline="-25000" dirty="0" smtClean="0">
                <a:solidFill>
                  <a:srgbClr val="008000"/>
                </a:solidFill>
                <a:latin typeface="Freestyle Script" pitchFamily="66" charset="0"/>
              </a:rPr>
              <a:t>l</a:t>
            </a:r>
            <a:r>
              <a:rPr lang="it-IT" sz="2800" dirty="0" smtClean="0">
                <a:solidFill>
                  <a:srgbClr val="008000"/>
                </a:solidFill>
              </a:rPr>
              <a:t>(r)</a:t>
            </a:r>
            <a:r>
              <a:rPr lang="it-IT" sz="2800" dirty="0" err="1" smtClean="0"/>
              <a:t>+U</a:t>
            </a:r>
            <a:r>
              <a:rPr lang="it-IT" sz="2800" dirty="0" smtClean="0"/>
              <a:t>(</a:t>
            </a:r>
            <a:r>
              <a:rPr lang="it-IT" sz="2800" dirty="0" err="1" smtClean="0"/>
              <a:t>R</a:t>
            </a:r>
            <a:r>
              <a:rPr lang="it-IT" sz="2800" dirty="0" smtClean="0"/>
              <a:t>)</a:t>
            </a:r>
            <a:r>
              <a:rPr lang="it-IT" sz="2800" dirty="0" err="1" smtClean="0"/>
              <a:t>+</a:t>
            </a:r>
            <a:r>
              <a:rPr lang="it-IT" sz="2800" dirty="0" err="1" smtClean="0">
                <a:solidFill>
                  <a:schemeClr val="bg1">
                    <a:lumMod val="75000"/>
                  </a:schemeClr>
                </a:solidFill>
              </a:rPr>
              <a:t>V</a:t>
            </a:r>
            <a:r>
              <a:rPr lang="it-IT" sz="2800" baseline="-25000" dirty="0" err="1" smtClean="0">
                <a:solidFill>
                  <a:schemeClr val="bg1">
                    <a:lumMod val="75000"/>
                  </a:schemeClr>
                </a:solidFill>
              </a:rPr>
              <a:t>SO</a:t>
            </a:r>
            <a:r>
              <a:rPr lang="en-US" sz="2800" dirty="0" smtClean="0">
                <a:solidFill>
                  <a:schemeClr val="bg1">
                    <a:lumMod val="75000"/>
                  </a:schemeClr>
                </a:solidFill>
              </a:rPr>
              <a:t>(</a:t>
            </a:r>
            <a:r>
              <a:rPr lang="en-US" sz="2800" dirty="0" err="1" smtClean="0">
                <a:solidFill>
                  <a:schemeClr val="bg1">
                    <a:lumMod val="75000"/>
                  </a:schemeClr>
                </a:solidFill>
              </a:rPr>
              <a:t>r</a:t>
            </a:r>
            <a:r>
              <a:rPr lang="en-US" sz="2800" dirty="0" smtClean="0">
                <a:solidFill>
                  <a:schemeClr val="bg1">
                    <a:lumMod val="75000"/>
                  </a:schemeClr>
                </a:solidFill>
              </a:rPr>
              <a:t>)</a:t>
            </a:r>
            <a:endParaRPr lang="it-IT" sz="2800" dirty="0">
              <a:solidFill>
                <a:schemeClr val="bg1">
                  <a:lumMod val="75000"/>
                </a:schemeClr>
              </a:solidFill>
            </a:endParaRPr>
          </a:p>
        </p:txBody>
      </p:sp>
      <p:grpSp>
        <p:nvGrpSpPr>
          <p:cNvPr id="29" name="Group 28"/>
          <p:cNvGrpSpPr/>
          <p:nvPr/>
        </p:nvGrpSpPr>
        <p:grpSpPr>
          <a:xfrm>
            <a:off x="304800" y="3902153"/>
            <a:ext cx="6279638" cy="2879647"/>
            <a:chOff x="304800" y="3902153"/>
            <a:chExt cx="6279638" cy="2879647"/>
          </a:xfrm>
        </p:grpSpPr>
        <p:grpSp>
          <p:nvGrpSpPr>
            <p:cNvPr id="28" name="Group 27"/>
            <p:cNvGrpSpPr/>
            <p:nvPr/>
          </p:nvGrpSpPr>
          <p:grpSpPr>
            <a:xfrm>
              <a:off x="482600" y="3902153"/>
              <a:ext cx="2235200" cy="2019904"/>
              <a:chOff x="482600" y="3902153"/>
              <a:chExt cx="2235200" cy="2019904"/>
            </a:xfrm>
          </p:grpSpPr>
          <p:graphicFrame>
            <p:nvGraphicFramePr>
              <p:cNvPr id="14" name="Object 13"/>
              <p:cNvGraphicFramePr>
                <a:graphicFrameLocks noChangeAspect="1"/>
              </p:cNvGraphicFramePr>
              <p:nvPr/>
            </p:nvGraphicFramePr>
            <p:xfrm>
              <a:off x="482600" y="3962400"/>
              <a:ext cx="2235200" cy="1912938"/>
            </p:xfrm>
            <a:graphic>
              <a:graphicData uri="http://schemas.openxmlformats.org/presentationml/2006/ole">
                <p:oleObj spid="_x0000_s23557" name="Equation" r:id="rId4" imgW="1143000" imgH="977900" progId="Equation.3">
                  <p:embed/>
                </p:oleObj>
              </a:graphicData>
            </a:graphic>
          </p:graphicFrame>
          <p:sp>
            <p:nvSpPr>
              <p:cNvPr id="18" name="TextBox 17"/>
              <p:cNvSpPr txBox="1"/>
              <p:nvPr/>
            </p:nvSpPr>
            <p:spPr>
              <a:xfrm rot="17927732">
                <a:off x="-38641" y="4619717"/>
                <a:ext cx="2019904" cy="584776"/>
              </a:xfrm>
              <a:prstGeom prst="rect">
                <a:avLst/>
              </a:prstGeom>
              <a:noFill/>
            </p:spPr>
            <p:txBody>
              <a:bodyPr wrap="none" rtlCol="0">
                <a:spAutoFit/>
              </a:bodyPr>
              <a:lstStyle/>
              <a:p>
                <a:r>
                  <a:rPr lang="en-GB" sz="32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attractives</a:t>
                </a:r>
                <a:endParaRPr lang="en-GB" sz="3200" dirty="0"/>
              </a:p>
            </p:txBody>
          </p:sp>
        </p:grpSp>
        <p:sp>
          <p:nvSpPr>
            <p:cNvPr id="20" name="Line Callout 3 19"/>
            <p:cNvSpPr/>
            <p:nvPr/>
          </p:nvSpPr>
          <p:spPr>
            <a:xfrm flipH="1">
              <a:off x="304800" y="3962400"/>
              <a:ext cx="2743200" cy="2133600"/>
            </a:xfrm>
            <a:prstGeom prst="borderCallout3">
              <a:avLst>
                <a:gd name="adj1" fmla="val 17770"/>
                <a:gd name="adj2" fmla="val 0"/>
                <a:gd name="adj3" fmla="val 18750"/>
                <a:gd name="adj4" fmla="val -16667"/>
                <a:gd name="adj5" fmla="val 100000"/>
                <a:gd name="adj6" fmla="val -16667"/>
                <a:gd name="adj7" fmla="val 111877"/>
                <a:gd name="adj8" fmla="val -31945"/>
              </a:avLst>
            </a:prstGeom>
            <a:noFill/>
            <a:ln>
              <a:solidFill>
                <a:schemeClr val="tx1"/>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TextBox 20"/>
            <p:cNvSpPr txBox="1"/>
            <p:nvPr/>
          </p:nvSpPr>
          <p:spPr>
            <a:xfrm>
              <a:off x="3505200" y="6320135"/>
              <a:ext cx="3079238" cy="461665"/>
            </a:xfrm>
            <a:prstGeom prst="rect">
              <a:avLst/>
            </a:prstGeom>
            <a:noFill/>
          </p:spPr>
          <p:txBody>
            <a:bodyPr wrap="none" rtlCol="0">
              <a:spAutoFit/>
            </a:bodyPr>
            <a:lstStyle/>
            <a:p>
              <a:r>
                <a:rPr lang="en-GB" sz="2400" dirty="0" smtClean="0"/>
                <a:t>Woods-Saxon potential</a:t>
              </a:r>
              <a:endParaRPr lang="en-GB" sz="2400" dirty="0"/>
            </a:p>
          </p:txBody>
        </p:sp>
      </p:grpSp>
      <p:sp>
        <p:nvSpPr>
          <p:cNvPr id="22" name="Rectangle 21"/>
          <p:cNvSpPr/>
          <p:nvPr/>
        </p:nvSpPr>
        <p:spPr>
          <a:xfrm>
            <a:off x="6193630" y="914400"/>
            <a:ext cx="1654970" cy="523220"/>
          </a:xfrm>
          <a:prstGeom prst="rect">
            <a:avLst/>
          </a:prstGeom>
        </p:spPr>
        <p:txBody>
          <a:bodyPr wrap="none">
            <a:spAutoFit/>
          </a:bodyPr>
          <a:lstStyle/>
          <a:p>
            <a:r>
              <a:rPr lang="it-IT" sz="2800" dirty="0" err="1" smtClean="0"/>
              <a:t>V</a:t>
            </a:r>
            <a:r>
              <a:rPr lang="it-IT" sz="2800" dirty="0" smtClean="0"/>
              <a:t>(</a:t>
            </a:r>
            <a:r>
              <a:rPr lang="it-IT" sz="2800" dirty="0" err="1" smtClean="0"/>
              <a:t>r</a:t>
            </a:r>
            <a:r>
              <a:rPr lang="it-IT" sz="2800" dirty="0" smtClean="0"/>
              <a:t>)</a:t>
            </a:r>
            <a:r>
              <a:rPr lang="it-IT" sz="2800" dirty="0" err="1" smtClean="0"/>
              <a:t>+iW</a:t>
            </a:r>
            <a:r>
              <a:rPr lang="it-IT" sz="2800" dirty="0" smtClean="0"/>
              <a:t>(</a:t>
            </a:r>
            <a:r>
              <a:rPr lang="it-IT" sz="2800" dirty="0" err="1" smtClean="0"/>
              <a:t>r</a:t>
            </a:r>
            <a:r>
              <a:rPr lang="it-IT" sz="2800" dirty="0" smtClean="0"/>
              <a:t>)</a:t>
            </a:r>
            <a:endParaRPr lang="en-GB" sz="2800" dirty="0"/>
          </a:p>
        </p:txBody>
      </p:sp>
      <p:sp>
        <p:nvSpPr>
          <p:cNvPr id="23" name="Down Arrow 22"/>
          <p:cNvSpPr/>
          <p:nvPr/>
        </p:nvSpPr>
        <p:spPr>
          <a:xfrm>
            <a:off x="6934200" y="685800"/>
            <a:ext cx="304800" cy="304800"/>
          </a:xfrm>
          <a:prstGeom prst="downArrow">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34" name="Group 33"/>
          <p:cNvGrpSpPr/>
          <p:nvPr/>
        </p:nvGrpSpPr>
        <p:grpSpPr>
          <a:xfrm>
            <a:off x="448077" y="1524000"/>
            <a:ext cx="2455544" cy="2057400"/>
            <a:chOff x="448077" y="1524000"/>
            <a:chExt cx="2455544" cy="2057400"/>
          </a:xfrm>
        </p:grpSpPr>
        <p:pic>
          <p:nvPicPr>
            <p:cNvPr id="32" name="Picture 31"/>
            <p:cNvPicPr>
              <a:picLocks noChangeAspect="1"/>
            </p:cNvPicPr>
            <p:nvPr/>
          </p:nvPicPr>
          <p:blipFill>
            <a:blip r:embed="rId5"/>
            <a:stretch>
              <a:fillRect/>
            </a:stretch>
          </p:blipFill>
          <p:spPr>
            <a:xfrm>
              <a:off x="533400" y="1524000"/>
              <a:ext cx="2133600" cy="818064"/>
            </a:xfrm>
            <a:prstGeom prst="rect">
              <a:avLst/>
            </a:prstGeom>
          </p:spPr>
        </p:pic>
        <p:pic>
          <p:nvPicPr>
            <p:cNvPr id="33" name="Picture 32"/>
            <p:cNvPicPr>
              <a:picLocks noChangeAspect="1"/>
            </p:cNvPicPr>
            <p:nvPr/>
          </p:nvPicPr>
          <p:blipFill>
            <a:blip r:embed="rId6"/>
            <a:stretch>
              <a:fillRect/>
            </a:stretch>
          </p:blipFill>
          <p:spPr>
            <a:xfrm>
              <a:off x="457200" y="2565400"/>
              <a:ext cx="2446421" cy="1016000"/>
            </a:xfrm>
            <a:prstGeom prst="rect">
              <a:avLst/>
            </a:prstGeom>
          </p:spPr>
        </p:pic>
        <p:sp>
          <p:nvSpPr>
            <p:cNvPr id="17" name="Rectangle 16"/>
            <p:cNvSpPr/>
            <p:nvPr/>
          </p:nvSpPr>
          <p:spPr>
            <a:xfrm rot="18231519">
              <a:off x="-237828" y="2288668"/>
              <a:ext cx="1956585" cy="584776"/>
            </a:xfrm>
            <a:prstGeom prst="rect">
              <a:avLst/>
            </a:prstGeom>
            <a:noFill/>
          </p:spPr>
          <p:txBody>
            <a:bodyPr wrap="none" lIns="91440" tIns="45720" rIns="91440" bIns="45720">
              <a:spAutoFit/>
            </a:bodyPr>
            <a:lstStyle/>
            <a:p>
              <a:pPr algn="ctr"/>
              <a:r>
                <a:rPr lang="en-US" sz="32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repulsives</a:t>
              </a:r>
              <a:endParaRPr lang="en-US"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33400" y="76200"/>
            <a:ext cx="8077200" cy="830997"/>
          </a:xfrm>
          <a:prstGeom prst="rect">
            <a:avLst/>
          </a:prstGeom>
          <a:noFill/>
        </p:spPr>
        <p:txBody>
          <a:bodyPr wrap="square" rtlCol="0">
            <a:spAutoFit/>
          </a:bodyPr>
          <a:lstStyle/>
          <a:p>
            <a:pPr algn="ctr"/>
            <a:r>
              <a:rPr lang="en-GB" sz="2400" dirty="0" smtClean="0">
                <a:solidFill>
                  <a:srgbClr val="FF0000"/>
                </a:solidFill>
              </a:rPr>
              <a:t>The nuclear potential can</a:t>
            </a:r>
            <a:r>
              <a:rPr lang="en-US" sz="2400" dirty="0" smtClean="0">
                <a:solidFill>
                  <a:srgbClr val="FF0000"/>
                </a:solidFill>
              </a:rPr>
              <a:t> described by a Woods-Saxon shape </a:t>
            </a:r>
          </a:p>
          <a:p>
            <a:pPr algn="ctr"/>
            <a:r>
              <a:rPr lang="en-US" sz="2400" dirty="0" smtClean="0">
                <a:solidFill>
                  <a:srgbClr val="FF0000"/>
                </a:solidFill>
              </a:rPr>
              <a:t>to mimic the density distribution in nuclei </a:t>
            </a:r>
          </a:p>
        </p:txBody>
      </p:sp>
      <p:sp>
        <p:nvSpPr>
          <p:cNvPr id="5" name="Right Brace 4"/>
          <p:cNvSpPr/>
          <p:nvPr/>
        </p:nvSpPr>
        <p:spPr>
          <a:xfrm rot="5400000">
            <a:off x="3200400" y="1524000"/>
            <a:ext cx="533400" cy="1295400"/>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6" name="Right Brace 5"/>
          <p:cNvSpPr/>
          <p:nvPr/>
        </p:nvSpPr>
        <p:spPr>
          <a:xfrm rot="5400000">
            <a:off x="6324600" y="1600200"/>
            <a:ext cx="533400" cy="1295400"/>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8" name="TextBox 7"/>
          <p:cNvSpPr txBox="1"/>
          <p:nvPr/>
        </p:nvSpPr>
        <p:spPr>
          <a:xfrm>
            <a:off x="6050634" y="2438400"/>
            <a:ext cx="1112166" cy="369332"/>
          </a:xfrm>
          <a:prstGeom prst="rect">
            <a:avLst/>
          </a:prstGeom>
          <a:noFill/>
        </p:spPr>
        <p:txBody>
          <a:bodyPr wrap="none" rtlCol="0">
            <a:spAutoFit/>
          </a:bodyPr>
          <a:lstStyle/>
          <a:p>
            <a:r>
              <a:rPr lang="en-GB" dirty="0" smtClean="0">
                <a:solidFill>
                  <a:srgbClr val="FF0000"/>
                </a:solidFill>
              </a:rPr>
              <a:t>imaginary</a:t>
            </a:r>
            <a:endParaRPr lang="en-GB" dirty="0">
              <a:solidFill>
                <a:srgbClr val="FF0000"/>
              </a:solidFill>
            </a:endParaRPr>
          </a:p>
        </p:txBody>
      </p:sp>
      <p:graphicFrame>
        <p:nvGraphicFramePr>
          <p:cNvPr id="38914" name="Object 2"/>
          <p:cNvGraphicFramePr>
            <a:graphicFrameLocks noChangeAspect="1"/>
          </p:cNvGraphicFramePr>
          <p:nvPr/>
        </p:nvGraphicFramePr>
        <p:xfrm>
          <a:off x="1770062" y="1174750"/>
          <a:ext cx="5392738" cy="1416050"/>
        </p:xfrm>
        <a:graphic>
          <a:graphicData uri="http://schemas.openxmlformats.org/presentationml/2006/ole">
            <p:oleObj spid="_x0000_s74754" name="Equation" r:id="rId3" imgW="2755900" imgH="723900" progId="Equation.3">
              <p:embed/>
            </p:oleObj>
          </a:graphicData>
        </a:graphic>
      </p:graphicFrame>
      <p:grpSp>
        <p:nvGrpSpPr>
          <p:cNvPr id="52" name="Group 51"/>
          <p:cNvGrpSpPr/>
          <p:nvPr/>
        </p:nvGrpSpPr>
        <p:grpSpPr>
          <a:xfrm>
            <a:off x="2404571" y="2514600"/>
            <a:ext cx="3505200" cy="3645138"/>
            <a:chOff x="2404571" y="2514600"/>
            <a:chExt cx="3505200" cy="3645138"/>
          </a:xfrm>
        </p:grpSpPr>
        <p:grpSp>
          <p:nvGrpSpPr>
            <p:cNvPr id="49" name="Group 48"/>
            <p:cNvGrpSpPr/>
            <p:nvPr/>
          </p:nvGrpSpPr>
          <p:grpSpPr>
            <a:xfrm>
              <a:off x="2404571" y="2514600"/>
              <a:ext cx="3505200" cy="3645138"/>
              <a:chOff x="1295400" y="1981994"/>
              <a:chExt cx="3505200" cy="3645138"/>
            </a:xfrm>
          </p:grpSpPr>
          <p:sp>
            <p:nvSpPr>
              <p:cNvPr id="7" name="TextBox 6"/>
              <p:cNvSpPr txBox="1"/>
              <p:nvPr/>
            </p:nvSpPr>
            <p:spPr>
              <a:xfrm>
                <a:off x="2084134" y="1981994"/>
                <a:ext cx="540495" cy="369332"/>
              </a:xfrm>
              <a:prstGeom prst="rect">
                <a:avLst/>
              </a:prstGeom>
              <a:noFill/>
            </p:spPr>
            <p:txBody>
              <a:bodyPr wrap="none" rtlCol="0">
                <a:spAutoFit/>
              </a:bodyPr>
              <a:lstStyle/>
              <a:p>
                <a:r>
                  <a:rPr lang="en-GB" dirty="0" smtClean="0">
                    <a:solidFill>
                      <a:srgbClr val="FF0000"/>
                    </a:solidFill>
                  </a:rPr>
                  <a:t>real</a:t>
                </a:r>
                <a:endParaRPr lang="en-GB" dirty="0">
                  <a:solidFill>
                    <a:srgbClr val="FF0000"/>
                  </a:solidFill>
                </a:endParaRPr>
              </a:p>
            </p:txBody>
          </p:sp>
          <p:cxnSp>
            <p:nvCxnSpPr>
              <p:cNvPr id="22" name="Straight Arrow Connector 21"/>
              <p:cNvCxnSpPr/>
              <p:nvPr/>
            </p:nvCxnSpPr>
            <p:spPr>
              <a:xfrm rot="5400000" flipH="1" flipV="1">
                <a:off x="561900" y="4086300"/>
                <a:ext cx="2686200" cy="1588"/>
              </a:xfrm>
              <a:prstGeom prst="straightConnector1">
                <a:avLst/>
              </a:prstGeom>
              <a:ln w="952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H="1" flipV="1">
                <a:off x="1898400" y="4038600"/>
                <a:ext cx="2902200" cy="1588"/>
              </a:xfrm>
              <a:prstGeom prst="straightConnector1">
                <a:avLst/>
              </a:prstGeom>
              <a:ln w="952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7" name="Freeform 36"/>
              <p:cNvSpPr/>
              <p:nvPr/>
            </p:nvSpPr>
            <p:spPr>
              <a:xfrm>
                <a:off x="1911350" y="4064000"/>
                <a:ext cx="2393950" cy="1425575"/>
              </a:xfrm>
              <a:custGeom>
                <a:avLst/>
                <a:gdLst>
                  <a:gd name="connsiteX0" fmla="*/ 0 w 2393950"/>
                  <a:gd name="connsiteY0" fmla="*/ 1339850 h 1425575"/>
                  <a:gd name="connsiteX1" fmla="*/ 1346200 w 2393950"/>
                  <a:gd name="connsiteY1" fmla="*/ 1257300 h 1425575"/>
                  <a:gd name="connsiteX2" fmla="*/ 1930400 w 2393950"/>
                  <a:gd name="connsiteY2" fmla="*/ 330200 h 1425575"/>
                  <a:gd name="connsiteX3" fmla="*/ 2393950 w 2393950"/>
                  <a:gd name="connsiteY3" fmla="*/ 0 h 1425575"/>
                </a:gdLst>
                <a:ahLst/>
                <a:cxnLst>
                  <a:cxn ang="0">
                    <a:pos x="connsiteX0" y="connsiteY0"/>
                  </a:cxn>
                  <a:cxn ang="0">
                    <a:pos x="connsiteX1" y="connsiteY1"/>
                  </a:cxn>
                  <a:cxn ang="0">
                    <a:pos x="connsiteX2" y="connsiteY2"/>
                  </a:cxn>
                  <a:cxn ang="0">
                    <a:pos x="connsiteX3" y="connsiteY3"/>
                  </a:cxn>
                </a:cxnLst>
                <a:rect l="l" t="t" r="r" b="b"/>
                <a:pathLst>
                  <a:path w="2393950" h="1425575">
                    <a:moveTo>
                      <a:pt x="0" y="1339850"/>
                    </a:moveTo>
                    <a:cubicBezTo>
                      <a:pt x="512233" y="1382712"/>
                      <a:pt x="1024467" y="1425575"/>
                      <a:pt x="1346200" y="1257300"/>
                    </a:cubicBezTo>
                    <a:cubicBezTo>
                      <a:pt x="1667933" y="1089025"/>
                      <a:pt x="1755775" y="539750"/>
                      <a:pt x="1930400" y="330200"/>
                    </a:cubicBezTo>
                    <a:cubicBezTo>
                      <a:pt x="2105025" y="120650"/>
                      <a:pt x="2393950" y="0"/>
                      <a:pt x="2393950" y="0"/>
                    </a:cubicBezTo>
                  </a:path>
                </a:pathLst>
              </a:custGeom>
              <a:ln w="127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41" name="Straight Arrow Connector 40"/>
              <p:cNvCxnSpPr/>
              <p:nvPr/>
            </p:nvCxnSpPr>
            <p:spPr>
              <a:xfrm>
                <a:off x="1905000" y="4572000"/>
                <a:ext cx="1828800" cy="1588"/>
              </a:xfrm>
              <a:prstGeom prst="straightConnector1">
                <a:avLst/>
              </a:prstGeom>
              <a:ln w="3175" cap="flat" cmpd="sng" algn="ctr">
                <a:solidFill>
                  <a:schemeClr val="tx1"/>
                </a:solidFill>
                <a:prstDash val="solid"/>
                <a:roun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2551906" y="4686300"/>
                <a:ext cx="1752600" cy="1588"/>
              </a:xfrm>
              <a:prstGeom prst="line">
                <a:avLst/>
              </a:prstGeom>
              <a:ln w="3175" cap="flat" cmpd="sng" algn="ctr">
                <a:solidFill>
                  <a:srgbClr val="00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3237706" y="4685506"/>
                <a:ext cx="1752600" cy="1588"/>
              </a:xfrm>
              <a:prstGeom prst="line">
                <a:avLst/>
              </a:prstGeom>
              <a:ln w="3175" cap="flat" cmpd="sng" algn="ctr">
                <a:solidFill>
                  <a:srgbClr val="00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615229" y="5258594"/>
                <a:ext cx="295236" cy="368538"/>
              </a:xfrm>
              <a:prstGeom prst="rect">
                <a:avLst/>
              </a:prstGeom>
              <a:noFill/>
            </p:spPr>
            <p:txBody>
              <a:bodyPr wrap="square" rtlCol="0">
                <a:spAutoFit/>
              </a:bodyPr>
              <a:lstStyle/>
              <a:p>
                <a:r>
                  <a:rPr lang="en-GB" dirty="0" smtClean="0">
                    <a:latin typeface="Times"/>
                    <a:cs typeface="Times"/>
                  </a:rPr>
                  <a:t>a</a:t>
                </a:r>
                <a:endParaRPr lang="en-GB" dirty="0">
                  <a:latin typeface="Times"/>
                  <a:cs typeface="Times"/>
                </a:endParaRPr>
              </a:p>
            </p:txBody>
          </p:sp>
          <p:sp>
            <p:nvSpPr>
              <p:cNvPr id="46" name="TextBox 45"/>
              <p:cNvSpPr txBox="1"/>
              <p:nvPr/>
            </p:nvSpPr>
            <p:spPr>
              <a:xfrm>
                <a:off x="2590800" y="4191000"/>
                <a:ext cx="415573" cy="369332"/>
              </a:xfrm>
              <a:prstGeom prst="rect">
                <a:avLst/>
              </a:prstGeom>
              <a:noFill/>
            </p:spPr>
            <p:txBody>
              <a:bodyPr wrap="none" rtlCol="0">
                <a:spAutoFit/>
              </a:bodyPr>
              <a:lstStyle/>
              <a:p>
                <a:r>
                  <a:rPr lang="en-GB" dirty="0" smtClean="0">
                    <a:latin typeface="Times"/>
                    <a:cs typeface="Times"/>
                  </a:rPr>
                  <a:t>R</a:t>
                </a:r>
                <a:r>
                  <a:rPr lang="en-GB" baseline="-25000" dirty="0" smtClean="0">
                    <a:latin typeface="Times"/>
                    <a:cs typeface="Times"/>
                  </a:rPr>
                  <a:t>0</a:t>
                </a:r>
                <a:endParaRPr lang="en-GB" baseline="-25000" dirty="0">
                  <a:latin typeface="Times"/>
                  <a:cs typeface="Times"/>
                </a:endParaRPr>
              </a:p>
            </p:txBody>
          </p:sp>
          <p:sp>
            <p:nvSpPr>
              <p:cNvPr id="47" name="TextBox 46"/>
              <p:cNvSpPr txBox="1"/>
              <p:nvPr/>
            </p:nvSpPr>
            <p:spPr>
              <a:xfrm>
                <a:off x="1295400" y="2895600"/>
                <a:ext cx="594797" cy="369332"/>
              </a:xfrm>
              <a:prstGeom prst="rect">
                <a:avLst/>
              </a:prstGeom>
              <a:noFill/>
            </p:spPr>
            <p:txBody>
              <a:bodyPr wrap="none" rtlCol="0">
                <a:spAutoFit/>
              </a:bodyPr>
              <a:lstStyle/>
              <a:p>
                <a:r>
                  <a:rPr lang="en-GB" dirty="0" err="1" smtClean="0">
                    <a:latin typeface="Times"/>
                    <a:cs typeface="Times"/>
                  </a:rPr>
                  <a:t>V(r</a:t>
                </a:r>
                <a:r>
                  <a:rPr lang="en-GB" dirty="0" smtClean="0">
                    <a:latin typeface="Times"/>
                    <a:cs typeface="Times"/>
                  </a:rPr>
                  <a:t>)</a:t>
                </a:r>
                <a:endParaRPr lang="en-GB" dirty="0">
                  <a:latin typeface="Times"/>
                  <a:cs typeface="Times"/>
                </a:endParaRPr>
              </a:p>
            </p:txBody>
          </p:sp>
          <p:sp>
            <p:nvSpPr>
              <p:cNvPr id="48" name="TextBox 47"/>
              <p:cNvSpPr txBox="1"/>
              <p:nvPr/>
            </p:nvSpPr>
            <p:spPr>
              <a:xfrm>
                <a:off x="4495800" y="4114800"/>
                <a:ext cx="261610" cy="369332"/>
              </a:xfrm>
              <a:prstGeom prst="rect">
                <a:avLst/>
              </a:prstGeom>
              <a:noFill/>
            </p:spPr>
            <p:txBody>
              <a:bodyPr wrap="none" rtlCol="0">
                <a:spAutoFit/>
              </a:bodyPr>
              <a:lstStyle/>
              <a:p>
                <a:r>
                  <a:rPr lang="en-GB" dirty="0" smtClean="0">
                    <a:latin typeface="Times"/>
                    <a:cs typeface="Times"/>
                  </a:rPr>
                  <a:t>r</a:t>
                </a:r>
                <a:endParaRPr lang="en-GB" dirty="0">
                  <a:latin typeface="Times"/>
                  <a:cs typeface="Times"/>
                </a:endParaRPr>
              </a:p>
            </p:txBody>
          </p:sp>
        </p:grpSp>
        <p:cxnSp>
          <p:nvCxnSpPr>
            <p:cNvPr id="51" name="Straight Arrow Connector 50"/>
            <p:cNvCxnSpPr/>
            <p:nvPr/>
          </p:nvCxnSpPr>
          <p:spPr>
            <a:xfrm>
              <a:off x="4572000" y="5715000"/>
              <a:ext cx="609600" cy="1588"/>
            </a:xfrm>
            <a:prstGeom prst="straightConnector1">
              <a:avLst/>
            </a:prstGeom>
            <a:ln w="3175" cap="flat" cmpd="sng" algn="ctr">
              <a:solidFill>
                <a:srgbClr val="000000"/>
              </a:solidFill>
              <a:prstDash val="solid"/>
              <a:round/>
              <a:headEnd type="arrow" w="sm" len="sm"/>
              <a:tailEnd type="arrow" w="sm" len="sm"/>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33400" y="76200"/>
            <a:ext cx="8077200" cy="830997"/>
          </a:xfrm>
          <a:prstGeom prst="rect">
            <a:avLst/>
          </a:prstGeom>
          <a:noFill/>
        </p:spPr>
        <p:txBody>
          <a:bodyPr wrap="square" rtlCol="0">
            <a:spAutoFit/>
          </a:bodyPr>
          <a:lstStyle/>
          <a:p>
            <a:pPr algn="ctr"/>
            <a:r>
              <a:rPr lang="en-GB" sz="2400" dirty="0" smtClean="0">
                <a:solidFill>
                  <a:srgbClr val="FF0000"/>
                </a:solidFill>
              </a:rPr>
              <a:t>The nuclear potential </a:t>
            </a:r>
            <a:r>
              <a:rPr lang="en-GB" sz="2400" dirty="0" err="1" smtClean="0">
                <a:solidFill>
                  <a:srgbClr val="FF0000"/>
                </a:solidFill>
              </a:rPr>
              <a:t>i</a:t>
            </a:r>
            <a:r>
              <a:rPr lang="en-US" sz="2400" dirty="0" err="1" smtClean="0">
                <a:solidFill>
                  <a:srgbClr val="FF0000"/>
                </a:solidFill>
              </a:rPr>
              <a:t>s</a:t>
            </a:r>
            <a:r>
              <a:rPr lang="en-US" sz="2400" dirty="0" smtClean="0">
                <a:solidFill>
                  <a:srgbClr val="FF0000"/>
                </a:solidFill>
              </a:rPr>
              <a:t> described by a Woods-Saxon shape </a:t>
            </a:r>
          </a:p>
          <a:p>
            <a:pPr algn="ctr"/>
            <a:r>
              <a:rPr lang="en-US" sz="2400" dirty="0" smtClean="0">
                <a:solidFill>
                  <a:srgbClr val="FF0000"/>
                </a:solidFill>
              </a:rPr>
              <a:t>to mimic the density distribution in nuclei </a:t>
            </a:r>
          </a:p>
        </p:txBody>
      </p:sp>
      <p:sp>
        <p:nvSpPr>
          <p:cNvPr id="5" name="Right Brace 4"/>
          <p:cNvSpPr/>
          <p:nvPr/>
        </p:nvSpPr>
        <p:spPr>
          <a:xfrm rot="5400000">
            <a:off x="3200400" y="1524000"/>
            <a:ext cx="533400" cy="1295400"/>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6" name="Right Brace 5"/>
          <p:cNvSpPr/>
          <p:nvPr/>
        </p:nvSpPr>
        <p:spPr>
          <a:xfrm rot="5400000">
            <a:off x="6324600" y="1600200"/>
            <a:ext cx="533400" cy="1295400"/>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 name="TextBox 6"/>
          <p:cNvSpPr txBox="1"/>
          <p:nvPr/>
        </p:nvSpPr>
        <p:spPr>
          <a:xfrm>
            <a:off x="3200400" y="2438400"/>
            <a:ext cx="540495" cy="369332"/>
          </a:xfrm>
          <a:prstGeom prst="rect">
            <a:avLst/>
          </a:prstGeom>
          <a:noFill/>
        </p:spPr>
        <p:txBody>
          <a:bodyPr wrap="none" rtlCol="0">
            <a:spAutoFit/>
          </a:bodyPr>
          <a:lstStyle/>
          <a:p>
            <a:r>
              <a:rPr lang="en-GB" dirty="0" smtClean="0">
                <a:solidFill>
                  <a:srgbClr val="FF0000"/>
                </a:solidFill>
              </a:rPr>
              <a:t>real</a:t>
            </a:r>
            <a:endParaRPr lang="en-GB" dirty="0">
              <a:solidFill>
                <a:srgbClr val="FF0000"/>
              </a:solidFill>
            </a:endParaRPr>
          </a:p>
        </p:txBody>
      </p:sp>
      <p:sp>
        <p:nvSpPr>
          <p:cNvPr id="8" name="TextBox 7"/>
          <p:cNvSpPr txBox="1"/>
          <p:nvPr/>
        </p:nvSpPr>
        <p:spPr>
          <a:xfrm>
            <a:off x="6050634" y="2438400"/>
            <a:ext cx="1112166" cy="369332"/>
          </a:xfrm>
          <a:prstGeom prst="rect">
            <a:avLst/>
          </a:prstGeom>
          <a:noFill/>
        </p:spPr>
        <p:txBody>
          <a:bodyPr wrap="none" rtlCol="0">
            <a:spAutoFit/>
          </a:bodyPr>
          <a:lstStyle/>
          <a:p>
            <a:r>
              <a:rPr lang="en-GB" dirty="0" smtClean="0">
                <a:solidFill>
                  <a:srgbClr val="FF0000"/>
                </a:solidFill>
              </a:rPr>
              <a:t>imaginary</a:t>
            </a:r>
            <a:endParaRPr lang="en-GB" dirty="0">
              <a:solidFill>
                <a:srgbClr val="FF0000"/>
              </a:solidFill>
            </a:endParaRPr>
          </a:p>
        </p:txBody>
      </p:sp>
      <p:graphicFrame>
        <p:nvGraphicFramePr>
          <p:cNvPr id="38914" name="Object 2"/>
          <p:cNvGraphicFramePr>
            <a:graphicFrameLocks noChangeAspect="1"/>
          </p:cNvGraphicFramePr>
          <p:nvPr/>
        </p:nvGraphicFramePr>
        <p:xfrm>
          <a:off x="1770062" y="1174750"/>
          <a:ext cx="5392738" cy="1416050"/>
        </p:xfrm>
        <a:graphic>
          <a:graphicData uri="http://schemas.openxmlformats.org/presentationml/2006/ole">
            <p:oleObj spid="_x0000_s72706" name="Equation" r:id="rId3" imgW="2755900" imgH="723900" progId="Equation.3">
              <p:embed/>
            </p:oleObj>
          </a:graphicData>
        </a:graphic>
      </p:graphicFrame>
      <p:grpSp>
        <p:nvGrpSpPr>
          <p:cNvPr id="31" name="Group 30"/>
          <p:cNvGrpSpPr/>
          <p:nvPr/>
        </p:nvGrpSpPr>
        <p:grpSpPr>
          <a:xfrm>
            <a:off x="304800" y="1066800"/>
            <a:ext cx="8610600" cy="3726597"/>
            <a:chOff x="304800" y="1066800"/>
            <a:chExt cx="8610600" cy="3726597"/>
          </a:xfrm>
        </p:grpSpPr>
        <p:sp>
          <p:nvSpPr>
            <p:cNvPr id="16" name="TextBox 15"/>
            <p:cNvSpPr txBox="1"/>
            <p:nvPr/>
          </p:nvSpPr>
          <p:spPr>
            <a:xfrm>
              <a:off x="304800" y="3962400"/>
              <a:ext cx="8610600" cy="830997"/>
            </a:xfrm>
            <a:prstGeom prst="rect">
              <a:avLst/>
            </a:prstGeom>
            <a:noFill/>
          </p:spPr>
          <p:txBody>
            <a:bodyPr wrap="square" rtlCol="0">
              <a:spAutoFit/>
            </a:bodyPr>
            <a:lstStyle/>
            <a:p>
              <a:pPr algn="ctr"/>
              <a:r>
                <a:rPr lang="en-GB" sz="2400" dirty="0" smtClean="0"/>
                <a:t>In order to reproduce the data a </a:t>
              </a:r>
              <a:r>
                <a:rPr lang="en-GB" sz="2400" dirty="0" err="1" smtClean="0"/>
                <a:t>multiparameter</a:t>
              </a:r>
              <a:r>
                <a:rPr lang="en-GB" sz="2400" dirty="0" smtClean="0"/>
                <a:t> fit of the experimental data needs to be performed: </a:t>
              </a:r>
              <a:r>
                <a:rPr lang="en-GB" sz="2400" dirty="0" smtClean="0">
                  <a:solidFill>
                    <a:srgbClr val="FF0000"/>
                  </a:solidFill>
                </a:rPr>
                <a:t>V</a:t>
              </a:r>
              <a:r>
                <a:rPr lang="en-GB" sz="2400" baseline="-25000" dirty="0" smtClean="0">
                  <a:solidFill>
                    <a:srgbClr val="FF0000"/>
                  </a:solidFill>
                </a:rPr>
                <a:t>0</a:t>
              </a:r>
              <a:r>
                <a:rPr lang="en-GB" sz="2400" dirty="0" smtClean="0">
                  <a:solidFill>
                    <a:srgbClr val="FF0000"/>
                  </a:solidFill>
                </a:rPr>
                <a:t>,R</a:t>
              </a:r>
              <a:r>
                <a:rPr lang="en-GB" sz="2400" baseline="-25000" dirty="0" smtClean="0">
                  <a:solidFill>
                    <a:srgbClr val="FF0000"/>
                  </a:solidFill>
                </a:rPr>
                <a:t>0</a:t>
              </a:r>
              <a:r>
                <a:rPr lang="en-GB" sz="2400" dirty="0" smtClean="0">
                  <a:solidFill>
                    <a:srgbClr val="FF0000"/>
                  </a:solidFill>
                </a:rPr>
                <a:t>,a,V</a:t>
              </a:r>
              <a:r>
                <a:rPr lang="en-GB" sz="2400" baseline="-25000" dirty="0" smtClean="0">
                  <a:solidFill>
                    <a:srgbClr val="FF0000"/>
                  </a:solidFill>
                </a:rPr>
                <a:t>i</a:t>
              </a:r>
              <a:r>
                <a:rPr lang="en-GB" sz="2400" dirty="0" smtClean="0">
                  <a:solidFill>
                    <a:srgbClr val="FF0000"/>
                  </a:solidFill>
                </a:rPr>
                <a:t>,R</a:t>
              </a:r>
              <a:r>
                <a:rPr lang="en-GB" sz="2400" baseline="-25000" dirty="0" smtClean="0">
                  <a:solidFill>
                    <a:srgbClr val="FF0000"/>
                  </a:solidFill>
                </a:rPr>
                <a:t>i</a:t>
              </a:r>
              <a:r>
                <a:rPr lang="en-GB" sz="2400" dirty="0" smtClean="0">
                  <a:solidFill>
                    <a:srgbClr val="FF0000"/>
                  </a:solidFill>
                </a:rPr>
                <a:t>,a</a:t>
              </a:r>
              <a:r>
                <a:rPr lang="en-GB" sz="2400" baseline="-25000" dirty="0" smtClean="0">
                  <a:solidFill>
                    <a:srgbClr val="FF0000"/>
                  </a:solidFill>
                </a:rPr>
                <a:t>i </a:t>
              </a:r>
              <a:endParaRPr lang="en-GB" sz="2400" baseline="-25000" dirty="0"/>
            </a:p>
          </p:txBody>
        </p:sp>
        <p:sp>
          <p:nvSpPr>
            <p:cNvPr id="25" name="Oval 24"/>
            <p:cNvSpPr/>
            <p:nvPr/>
          </p:nvSpPr>
          <p:spPr>
            <a:xfrm>
              <a:off x="3276600" y="1066800"/>
              <a:ext cx="381000"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Oval 25"/>
            <p:cNvSpPr/>
            <p:nvPr/>
          </p:nvSpPr>
          <p:spPr>
            <a:xfrm rot="1619815">
              <a:off x="3639103" y="1532485"/>
              <a:ext cx="259039"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Oval 27"/>
            <p:cNvSpPr/>
            <p:nvPr/>
          </p:nvSpPr>
          <p:spPr>
            <a:xfrm>
              <a:off x="6400800" y="1079500"/>
              <a:ext cx="381000"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Oval 28"/>
            <p:cNvSpPr/>
            <p:nvPr/>
          </p:nvSpPr>
          <p:spPr>
            <a:xfrm rot="1619815">
              <a:off x="6719058" y="1566315"/>
              <a:ext cx="259039"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304800" y="1066800"/>
            <a:ext cx="8686800" cy="5638800"/>
            <a:chOff x="304800" y="1066800"/>
            <a:chExt cx="8686800" cy="5638800"/>
          </a:xfrm>
        </p:grpSpPr>
        <p:grpSp>
          <p:nvGrpSpPr>
            <p:cNvPr id="24" name="Group 23"/>
            <p:cNvGrpSpPr/>
            <p:nvPr/>
          </p:nvGrpSpPr>
          <p:grpSpPr>
            <a:xfrm>
              <a:off x="304800" y="2819400"/>
              <a:ext cx="8686800" cy="3886200"/>
              <a:chOff x="304800" y="2819400"/>
              <a:chExt cx="8686800" cy="3886200"/>
            </a:xfrm>
          </p:grpSpPr>
          <p:sp>
            <p:nvSpPr>
              <p:cNvPr id="9" name="Rectangle 8"/>
              <p:cNvSpPr/>
              <p:nvPr/>
            </p:nvSpPr>
            <p:spPr>
              <a:xfrm>
                <a:off x="457200" y="5715000"/>
                <a:ext cx="3429000" cy="923330"/>
              </a:xfrm>
              <a:prstGeom prst="rect">
                <a:avLst/>
              </a:prstGeom>
            </p:spPr>
            <p:txBody>
              <a:bodyPr wrap="square">
                <a:spAutoFit/>
              </a:bodyPr>
              <a:lstStyle/>
              <a:p>
                <a:pPr algn="just"/>
                <a:r>
                  <a:rPr lang="en-US" dirty="0" smtClean="0"/>
                  <a:t>The three potentials used in the calculations differ only in the depth of the real potential.</a:t>
                </a:r>
                <a:endParaRPr lang="en-GB" dirty="0"/>
              </a:p>
            </p:txBody>
          </p:sp>
          <p:sp>
            <p:nvSpPr>
              <p:cNvPr id="12" name="Rectangle 11"/>
              <p:cNvSpPr/>
              <p:nvPr/>
            </p:nvSpPr>
            <p:spPr>
              <a:xfrm>
                <a:off x="4419600" y="5632271"/>
                <a:ext cx="4572000" cy="923330"/>
              </a:xfrm>
              <a:prstGeom prst="rect">
                <a:avLst/>
              </a:prstGeom>
            </p:spPr>
            <p:txBody>
              <a:bodyPr>
                <a:spAutoFit/>
              </a:bodyPr>
              <a:lstStyle/>
              <a:p>
                <a:pPr algn="just"/>
                <a:r>
                  <a:rPr lang="en-US" dirty="0" smtClean="0"/>
                  <a:t>Unexpectedly increasing the real part increases absorption since it increases </a:t>
                </a:r>
                <a:r>
                  <a:rPr lang="en-US" i="1" dirty="0" err="1" smtClean="0"/>
                  <a:t>f</a:t>
                </a:r>
                <a:r>
                  <a:rPr lang="en-US" baseline="-25000" dirty="0" err="1" smtClean="0"/>
                  <a:t>N</a:t>
                </a:r>
                <a:r>
                  <a:rPr lang="en-US" dirty="0" err="1" smtClean="0"/>
                  <a:t>(</a:t>
                </a:r>
                <a:r>
                  <a:rPr lang="en-US" dirty="0" err="1" smtClean="0">
                    <a:latin typeface="Symbol" charset="2"/>
                    <a:cs typeface="Symbol" charset="2"/>
                  </a:rPr>
                  <a:t>q</a:t>
                </a:r>
                <a:r>
                  <a:rPr lang="en-US" dirty="0" smtClean="0"/>
                  <a:t>) and thus the Coulomb-nuclear interference </a:t>
                </a:r>
                <a:endParaRPr lang="en-GB" dirty="0"/>
              </a:p>
            </p:txBody>
          </p:sp>
          <p:pic>
            <p:nvPicPr>
              <p:cNvPr id="19" name="Picture 18"/>
              <p:cNvPicPr>
                <a:picLocks noChangeAspect="1"/>
              </p:cNvPicPr>
              <p:nvPr/>
            </p:nvPicPr>
            <p:blipFill>
              <a:blip r:embed="rId4"/>
              <a:stretch>
                <a:fillRect/>
              </a:stretch>
            </p:blipFill>
            <p:spPr>
              <a:xfrm>
                <a:off x="533399" y="2895600"/>
                <a:ext cx="3462305" cy="2819400"/>
              </a:xfrm>
              <a:prstGeom prst="rect">
                <a:avLst/>
              </a:prstGeom>
            </p:spPr>
          </p:pic>
          <p:pic>
            <p:nvPicPr>
              <p:cNvPr id="20" name="Picture 19"/>
              <p:cNvPicPr>
                <a:picLocks noChangeAspect="1"/>
              </p:cNvPicPr>
              <p:nvPr/>
            </p:nvPicPr>
            <p:blipFill>
              <a:blip r:embed="rId5"/>
              <a:stretch>
                <a:fillRect/>
              </a:stretch>
            </p:blipFill>
            <p:spPr>
              <a:xfrm>
                <a:off x="4800600" y="2892388"/>
                <a:ext cx="3510958" cy="2670212"/>
              </a:xfrm>
              <a:prstGeom prst="rect">
                <a:avLst/>
              </a:prstGeom>
            </p:spPr>
          </p:pic>
          <p:sp>
            <p:nvSpPr>
              <p:cNvPr id="23" name="Rectangle 22"/>
              <p:cNvSpPr/>
              <p:nvPr/>
            </p:nvSpPr>
            <p:spPr>
              <a:xfrm>
                <a:off x="304800" y="2819400"/>
                <a:ext cx="8686800" cy="3886200"/>
              </a:xfrm>
              <a:prstGeom prst="rect">
                <a:avLst/>
              </a:prstGeom>
              <a:noFill/>
              <a:ln w="28575"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2" name="Oval 31"/>
            <p:cNvSpPr/>
            <p:nvPr/>
          </p:nvSpPr>
          <p:spPr>
            <a:xfrm>
              <a:off x="3276600" y="1066800"/>
              <a:ext cx="381000"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1778000" y="1143000"/>
          <a:ext cx="5392738" cy="1416050"/>
        </p:xfrm>
        <a:graphic>
          <a:graphicData uri="http://schemas.openxmlformats.org/presentationml/2006/ole">
            <p:oleObj spid="_x0000_s38914" name="Equation" r:id="rId3" imgW="2755900" imgH="723900" progId="Equation.3">
              <p:embed/>
            </p:oleObj>
          </a:graphicData>
        </a:graphic>
      </p:graphicFrame>
      <p:sp>
        <p:nvSpPr>
          <p:cNvPr id="4" name="TextBox 3"/>
          <p:cNvSpPr txBox="1"/>
          <p:nvPr/>
        </p:nvSpPr>
        <p:spPr>
          <a:xfrm>
            <a:off x="533400" y="76200"/>
            <a:ext cx="8077200" cy="830997"/>
          </a:xfrm>
          <a:prstGeom prst="rect">
            <a:avLst/>
          </a:prstGeom>
          <a:noFill/>
        </p:spPr>
        <p:txBody>
          <a:bodyPr wrap="square" rtlCol="0">
            <a:spAutoFit/>
          </a:bodyPr>
          <a:lstStyle/>
          <a:p>
            <a:pPr algn="ctr"/>
            <a:r>
              <a:rPr lang="en-GB" sz="2400" dirty="0" smtClean="0">
                <a:solidFill>
                  <a:srgbClr val="FF0000"/>
                </a:solidFill>
              </a:rPr>
              <a:t>The nuclear potential </a:t>
            </a:r>
            <a:r>
              <a:rPr lang="en-GB" sz="2400" dirty="0" err="1" smtClean="0">
                <a:solidFill>
                  <a:srgbClr val="FF0000"/>
                </a:solidFill>
              </a:rPr>
              <a:t>i</a:t>
            </a:r>
            <a:r>
              <a:rPr lang="en-US" sz="2400" dirty="0" err="1" smtClean="0">
                <a:solidFill>
                  <a:srgbClr val="FF0000"/>
                </a:solidFill>
              </a:rPr>
              <a:t>s</a:t>
            </a:r>
            <a:r>
              <a:rPr lang="en-US" sz="2400" dirty="0" smtClean="0">
                <a:solidFill>
                  <a:srgbClr val="FF0000"/>
                </a:solidFill>
              </a:rPr>
              <a:t> described by a Woods-Saxon shape </a:t>
            </a:r>
          </a:p>
          <a:p>
            <a:pPr algn="ctr"/>
            <a:r>
              <a:rPr lang="en-US" sz="2400" dirty="0" smtClean="0">
                <a:solidFill>
                  <a:srgbClr val="FF0000"/>
                </a:solidFill>
              </a:rPr>
              <a:t>to mimic the density distribution in nuclei </a:t>
            </a:r>
          </a:p>
        </p:txBody>
      </p:sp>
      <p:sp>
        <p:nvSpPr>
          <p:cNvPr id="9" name="Rectangle 8"/>
          <p:cNvSpPr/>
          <p:nvPr/>
        </p:nvSpPr>
        <p:spPr>
          <a:xfrm>
            <a:off x="457200" y="5715000"/>
            <a:ext cx="3429000" cy="923330"/>
          </a:xfrm>
          <a:prstGeom prst="rect">
            <a:avLst/>
          </a:prstGeom>
        </p:spPr>
        <p:txBody>
          <a:bodyPr wrap="square">
            <a:spAutoFit/>
          </a:bodyPr>
          <a:lstStyle/>
          <a:p>
            <a:pPr algn="just"/>
            <a:r>
              <a:rPr lang="en-US" dirty="0" smtClean="0"/>
              <a:t>The three potentials used in the calculations differ only in the depth of the imaginary potential.</a:t>
            </a:r>
            <a:endParaRPr lang="en-GB" dirty="0"/>
          </a:p>
        </p:txBody>
      </p:sp>
      <p:grpSp>
        <p:nvGrpSpPr>
          <p:cNvPr id="17" name="Group 16"/>
          <p:cNvGrpSpPr/>
          <p:nvPr/>
        </p:nvGrpSpPr>
        <p:grpSpPr>
          <a:xfrm>
            <a:off x="228600" y="2286000"/>
            <a:ext cx="3733800" cy="4495800"/>
            <a:chOff x="228600" y="2819400"/>
            <a:chExt cx="3733800" cy="3962400"/>
          </a:xfrm>
        </p:grpSpPr>
        <p:pic>
          <p:nvPicPr>
            <p:cNvPr id="2" name="Picture 1"/>
            <p:cNvPicPr>
              <a:picLocks noChangeAspect="1"/>
            </p:cNvPicPr>
            <p:nvPr/>
          </p:nvPicPr>
          <p:blipFill>
            <a:blip r:embed="rId4"/>
            <a:stretch>
              <a:fillRect/>
            </a:stretch>
          </p:blipFill>
          <p:spPr>
            <a:xfrm>
              <a:off x="228600" y="2895600"/>
              <a:ext cx="3644900" cy="2956148"/>
            </a:xfrm>
            <a:prstGeom prst="rect">
              <a:avLst/>
            </a:prstGeom>
          </p:spPr>
        </p:pic>
        <p:sp>
          <p:nvSpPr>
            <p:cNvPr id="14" name="Rectangle 13"/>
            <p:cNvSpPr/>
            <p:nvPr/>
          </p:nvSpPr>
          <p:spPr>
            <a:xfrm>
              <a:off x="228600" y="2819400"/>
              <a:ext cx="3733800" cy="3962400"/>
            </a:xfrm>
            <a:prstGeom prst="rect">
              <a:avLst/>
            </a:prstGeom>
            <a:noFill/>
            <a:ln w="19050" cap="flat" cmpd="sng" algn="ctr">
              <a:solidFill>
                <a:schemeClr val="tx2">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4343400" y="2286000"/>
            <a:ext cx="4648200" cy="4473685"/>
            <a:chOff x="4343400" y="2806700"/>
            <a:chExt cx="4648200" cy="3962400"/>
          </a:xfrm>
        </p:grpSpPr>
        <p:grpSp>
          <p:nvGrpSpPr>
            <p:cNvPr id="13" name="Group 12"/>
            <p:cNvGrpSpPr/>
            <p:nvPr/>
          </p:nvGrpSpPr>
          <p:grpSpPr>
            <a:xfrm>
              <a:off x="4724400" y="2819400"/>
              <a:ext cx="4182129" cy="3048000"/>
              <a:chOff x="4724400" y="2819400"/>
              <a:chExt cx="4182129" cy="3048000"/>
            </a:xfrm>
          </p:grpSpPr>
          <p:pic>
            <p:nvPicPr>
              <p:cNvPr id="10" name="Picture 9"/>
              <p:cNvPicPr>
                <a:picLocks noChangeAspect="1"/>
              </p:cNvPicPr>
              <p:nvPr/>
            </p:nvPicPr>
            <p:blipFill>
              <a:blip r:embed="rId5"/>
              <a:stretch>
                <a:fillRect/>
              </a:stretch>
            </p:blipFill>
            <p:spPr>
              <a:xfrm>
                <a:off x="4724400" y="2819400"/>
                <a:ext cx="3941488" cy="3048000"/>
              </a:xfrm>
              <a:prstGeom prst="rect">
                <a:avLst/>
              </a:prstGeom>
            </p:spPr>
          </p:pic>
          <p:pic>
            <p:nvPicPr>
              <p:cNvPr id="11" name="Picture 10"/>
              <p:cNvPicPr>
                <a:picLocks noChangeAspect="1"/>
              </p:cNvPicPr>
              <p:nvPr/>
            </p:nvPicPr>
            <p:blipFill>
              <a:blip r:embed="rId6"/>
              <a:srcRect t="8541"/>
              <a:stretch>
                <a:fillRect/>
              </a:stretch>
            </p:blipFill>
            <p:spPr>
              <a:xfrm>
                <a:off x="6553200" y="3625850"/>
                <a:ext cx="2353329" cy="1631950"/>
              </a:xfrm>
              <a:prstGeom prst="rect">
                <a:avLst/>
              </a:prstGeom>
            </p:spPr>
          </p:pic>
        </p:grpSp>
        <p:sp>
          <p:nvSpPr>
            <p:cNvPr id="12" name="Rectangle 11"/>
            <p:cNvSpPr/>
            <p:nvPr/>
          </p:nvSpPr>
          <p:spPr>
            <a:xfrm>
              <a:off x="4419600" y="5632271"/>
              <a:ext cx="4572000" cy="1063147"/>
            </a:xfrm>
            <a:prstGeom prst="rect">
              <a:avLst/>
            </a:prstGeom>
          </p:spPr>
          <p:txBody>
            <a:bodyPr wrap="square">
              <a:spAutoFit/>
            </a:bodyPr>
            <a:lstStyle/>
            <a:p>
              <a:pPr algn="just"/>
              <a:r>
                <a:rPr lang="en-US" dirty="0" smtClean="0"/>
                <a:t>Imaginary potential extends far outside the range of the real potential, and so strongly suppresses the nuclear amplitude relative to the Coulomb one.</a:t>
              </a:r>
              <a:endParaRPr lang="en-GB" dirty="0"/>
            </a:p>
          </p:txBody>
        </p:sp>
        <p:sp>
          <p:nvSpPr>
            <p:cNvPr id="15" name="Rectangle 14"/>
            <p:cNvSpPr/>
            <p:nvPr/>
          </p:nvSpPr>
          <p:spPr>
            <a:xfrm>
              <a:off x="4343400" y="2806700"/>
              <a:ext cx="4648200" cy="3962400"/>
            </a:xfrm>
            <a:prstGeom prst="rect">
              <a:avLst/>
            </a:prstGeom>
            <a:noFill/>
            <a:ln w="19050" cap="flat" cmpd="sng" algn="ctr">
              <a:solidFill>
                <a:schemeClr val="tx2">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9" name="Oval 18"/>
          <p:cNvSpPr/>
          <p:nvPr/>
        </p:nvSpPr>
        <p:spPr>
          <a:xfrm>
            <a:off x="6400800" y="1143000"/>
            <a:ext cx="457200" cy="381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Oval 19"/>
          <p:cNvSpPr/>
          <p:nvPr/>
        </p:nvSpPr>
        <p:spPr>
          <a:xfrm>
            <a:off x="6553200" y="1752600"/>
            <a:ext cx="457200" cy="381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114800" y="3657600"/>
            <a:ext cx="4768850" cy="1996899"/>
          </a:xfrm>
          <a:prstGeom prst="rect">
            <a:avLst/>
          </a:prstGeom>
        </p:spPr>
      </p:pic>
      <p:sp>
        <p:nvSpPr>
          <p:cNvPr id="13" name="Right Arrow Callout 12"/>
          <p:cNvSpPr/>
          <p:nvPr/>
        </p:nvSpPr>
        <p:spPr>
          <a:xfrm>
            <a:off x="304800" y="3657600"/>
            <a:ext cx="3962400" cy="2057400"/>
          </a:xfrm>
          <a:prstGeom prst="rightArrowCallout">
            <a:avLst>
              <a:gd name="adj1" fmla="val 13477"/>
              <a:gd name="adj2" fmla="val 16770"/>
              <a:gd name="adj3" fmla="val 25000"/>
              <a:gd name="adj4" fmla="val 81418"/>
            </a:avLst>
          </a:prstGeom>
          <a:solidFill>
            <a:srgbClr val="FF24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FFFF"/>
              </a:solidFill>
            </a:endParaRPr>
          </a:p>
        </p:txBody>
      </p:sp>
      <p:sp>
        <p:nvSpPr>
          <p:cNvPr id="4" name="TextBox 3"/>
          <p:cNvSpPr txBox="1"/>
          <p:nvPr/>
        </p:nvSpPr>
        <p:spPr>
          <a:xfrm>
            <a:off x="304800" y="5867400"/>
            <a:ext cx="8745529" cy="646331"/>
          </a:xfrm>
          <a:prstGeom prst="rect">
            <a:avLst/>
          </a:prstGeom>
          <a:noFill/>
        </p:spPr>
        <p:txBody>
          <a:bodyPr wrap="none" rtlCol="0">
            <a:spAutoFit/>
          </a:bodyPr>
          <a:lstStyle/>
          <a:p>
            <a:r>
              <a:rPr lang="en-GB" dirty="0" smtClean="0"/>
              <a:t>For Woods-Saxon potential the condition for equality of long range tail can be expressed as:</a:t>
            </a:r>
          </a:p>
          <a:p>
            <a:r>
              <a:rPr lang="en-GB" dirty="0" smtClean="0"/>
              <a:t> </a:t>
            </a:r>
            <a:endParaRPr lang="en-GB" dirty="0"/>
          </a:p>
        </p:txBody>
      </p:sp>
      <p:pic>
        <p:nvPicPr>
          <p:cNvPr id="5" name="Picture 4"/>
          <p:cNvPicPr>
            <a:picLocks noChangeAspect="1"/>
          </p:cNvPicPr>
          <p:nvPr/>
        </p:nvPicPr>
        <p:blipFill>
          <a:blip r:embed="rId4"/>
          <a:stretch>
            <a:fillRect/>
          </a:stretch>
        </p:blipFill>
        <p:spPr>
          <a:xfrm>
            <a:off x="4800600" y="457200"/>
            <a:ext cx="3715489" cy="2819400"/>
          </a:xfrm>
          <a:prstGeom prst="rect">
            <a:avLst/>
          </a:prstGeom>
        </p:spPr>
      </p:pic>
      <p:sp>
        <p:nvSpPr>
          <p:cNvPr id="7" name="Rectangle 6"/>
          <p:cNvSpPr/>
          <p:nvPr/>
        </p:nvSpPr>
        <p:spPr>
          <a:xfrm>
            <a:off x="304800" y="3683675"/>
            <a:ext cx="3200400" cy="2031325"/>
          </a:xfrm>
          <a:prstGeom prst="rect">
            <a:avLst/>
          </a:prstGeom>
          <a:solidFill>
            <a:srgbClr val="FF0000"/>
          </a:solidFill>
          <a:ln>
            <a:noFill/>
          </a:ln>
        </p:spPr>
        <p:txBody>
          <a:bodyPr wrap="square">
            <a:spAutoFit/>
          </a:bodyPr>
          <a:lstStyle/>
          <a:p>
            <a:pPr algn="just"/>
            <a:r>
              <a:rPr lang="en-GB" dirty="0" smtClean="0">
                <a:solidFill>
                  <a:srgbClr val="FFFFFF"/>
                </a:solidFill>
              </a:rPr>
              <a:t>Elastic scattering probes the nuclear surface </a:t>
            </a:r>
            <a:r>
              <a:rPr lang="en-US" dirty="0" err="1" smtClean="0">
                <a:solidFill>
                  <a:srgbClr val="FFFFFF"/>
                </a:solidFill>
                <a:sym typeface="Wingdings"/>
              </a:rPr>
              <a:t></a:t>
            </a:r>
            <a:r>
              <a:rPr lang="en-GB" dirty="0" smtClean="0">
                <a:solidFill>
                  <a:srgbClr val="FFFFFF"/>
                </a:solidFill>
              </a:rPr>
              <a:t> different potentials having the same tail give the same angular distribution. This is the so called </a:t>
            </a:r>
            <a:r>
              <a:rPr lang="en-GB" b="1" dirty="0" err="1" smtClean="0">
                <a:solidFill>
                  <a:srgbClr val="FFFFFF"/>
                </a:solidFill>
              </a:rPr>
              <a:t>Igo</a:t>
            </a:r>
            <a:r>
              <a:rPr lang="en-GB" b="1" dirty="0" smtClean="0">
                <a:solidFill>
                  <a:srgbClr val="FFFFFF"/>
                </a:solidFill>
              </a:rPr>
              <a:t> ambiguity</a:t>
            </a:r>
            <a:r>
              <a:rPr lang="en-GB" dirty="0" smtClean="0">
                <a:solidFill>
                  <a:srgbClr val="FFFFFF"/>
                </a:solidFill>
              </a:rPr>
              <a:t> of the optical potential</a:t>
            </a:r>
            <a:endParaRPr lang="en-GB" dirty="0">
              <a:solidFill>
                <a:srgbClr val="FFFFFF"/>
              </a:solidFill>
            </a:endParaRPr>
          </a:p>
        </p:txBody>
      </p:sp>
      <p:sp>
        <p:nvSpPr>
          <p:cNvPr id="9" name="TextBox 8"/>
          <p:cNvSpPr txBox="1"/>
          <p:nvPr/>
        </p:nvSpPr>
        <p:spPr>
          <a:xfrm>
            <a:off x="2514600" y="87868"/>
            <a:ext cx="4122493" cy="461665"/>
          </a:xfrm>
          <a:prstGeom prst="rect">
            <a:avLst/>
          </a:prstGeom>
          <a:noFill/>
        </p:spPr>
        <p:txBody>
          <a:bodyPr wrap="none" rtlCol="0">
            <a:spAutoFit/>
          </a:bodyPr>
          <a:lstStyle/>
          <a:p>
            <a:r>
              <a:rPr lang="en-GB" sz="2400" dirty="0" smtClean="0">
                <a:solidFill>
                  <a:srgbClr val="FF0000"/>
                </a:solidFill>
              </a:rPr>
              <a:t>Ambiguity of optical potentials</a:t>
            </a:r>
            <a:endParaRPr lang="en-GB" sz="2400" dirty="0">
              <a:solidFill>
                <a:srgbClr val="FF0000"/>
              </a:solidFill>
            </a:endParaRPr>
          </a:p>
        </p:txBody>
      </p:sp>
      <p:graphicFrame>
        <p:nvGraphicFramePr>
          <p:cNvPr id="11" name="Object 10"/>
          <p:cNvGraphicFramePr>
            <a:graphicFrameLocks noChangeAspect="1"/>
          </p:cNvGraphicFramePr>
          <p:nvPr/>
        </p:nvGraphicFramePr>
        <p:xfrm>
          <a:off x="838200" y="6096000"/>
          <a:ext cx="1524000" cy="571500"/>
        </p:xfrm>
        <a:graphic>
          <a:graphicData uri="http://schemas.openxmlformats.org/presentationml/2006/ole">
            <p:oleObj spid="_x0000_s39938" name="Equation" r:id="rId5" imgW="711200" imgH="266700" progId="Equation.3">
              <p:embed/>
            </p:oleObj>
          </a:graphicData>
        </a:graphic>
      </p:graphicFrame>
      <p:sp>
        <p:nvSpPr>
          <p:cNvPr id="12" name="TextBox 11"/>
          <p:cNvSpPr txBox="1"/>
          <p:nvPr/>
        </p:nvSpPr>
        <p:spPr>
          <a:xfrm>
            <a:off x="2590800" y="6311900"/>
            <a:ext cx="1636511" cy="400110"/>
          </a:xfrm>
          <a:prstGeom prst="rect">
            <a:avLst/>
          </a:prstGeom>
          <a:noFill/>
        </p:spPr>
        <p:txBody>
          <a:bodyPr wrap="none" rtlCol="0">
            <a:spAutoFit/>
          </a:bodyPr>
          <a:lstStyle/>
          <a:p>
            <a:r>
              <a:rPr lang="en-GB" sz="2000" b="1" dirty="0" err="1" smtClean="0">
                <a:solidFill>
                  <a:srgbClr val="FF0000"/>
                </a:solidFill>
              </a:rPr>
              <a:t>Igo</a:t>
            </a:r>
            <a:r>
              <a:rPr lang="en-GB" sz="2000" b="1" dirty="0" smtClean="0">
                <a:solidFill>
                  <a:srgbClr val="FF0000"/>
                </a:solidFill>
              </a:rPr>
              <a:t> ambiguity</a:t>
            </a:r>
            <a:endParaRPr lang="en-GB" sz="2000" b="1" dirty="0">
              <a:solidFill>
                <a:srgbClr val="FF0000"/>
              </a:solidFill>
            </a:endParaRPr>
          </a:p>
        </p:txBody>
      </p:sp>
      <p:sp>
        <p:nvSpPr>
          <p:cNvPr id="14" name="Rectangle 13"/>
          <p:cNvSpPr/>
          <p:nvPr/>
        </p:nvSpPr>
        <p:spPr>
          <a:xfrm>
            <a:off x="4648200" y="6248400"/>
            <a:ext cx="3393101" cy="369332"/>
          </a:xfrm>
          <a:prstGeom prst="rect">
            <a:avLst/>
          </a:prstGeom>
        </p:spPr>
        <p:txBody>
          <a:bodyPr wrap="none">
            <a:spAutoFit/>
          </a:bodyPr>
          <a:lstStyle/>
          <a:p>
            <a:r>
              <a:rPr lang="en-US" dirty="0" smtClean="0"/>
              <a:t>G. </a:t>
            </a:r>
            <a:r>
              <a:rPr lang="en-US" dirty="0" err="1" smtClean="0"/>
              <a:t>Igo</a:t>
            </a:r>
            <a:r>
              <a:rPr lang="en-US" dirty="0" smtClean="0"/>
              <a:t>, Phys. Rev. </a:t>
            </a:r>
            <a:r>
              <a:rPr lang="en-US" dirty="0" err="1" smtClean="0"/>
              <a:t>Lett</a:t>
            </a:r>
            <a:r>
              <a:rPr lang="en-US" dirty="0" smtClean="0"/>
              <a:t>. 1, 72 (1958)</a:t>
            </a:r>
            <a:endParaRPr lang="en-GB" dirty="0"/>
          </a:p>
        </p:txBody>
      </p:sp>
      <p:pic>
        <p:nvPicPr>
          <p:cNvPr id="15" name="Picture 14" descr="ela10Be.jpg"/>
          <p:cNvPicPr>
            <a:picLocks noChangeAspect="1"/>
          </p:cNvPicPr>
          <p:nvPr/>
        </p:nvPicPr>
        <p:blipFill>
          <a:blip r:embed="rId6"/>
          <a:srcRect t="14440" r="13995" b="3046"/>
          <a:stretch>
            <a:fillRect/>
          </a:stretch>
        </p:blipFill>
        <p:spPr>
          <a:xfrm>
            <a:off x="152400" y="533400"/>
            <a:ext cx="4495800" cy="304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762000"/>
            <a:ext cx="9144000" cy="1015663"/>
          </a:xfrm>
          <a:prstGeom prst="rect">
            <a:avLst/>
          </a:prstGeom>
          <a:solidFill>
            <a:schemeClr val="accent2">
              <a:lumMod val="20000"/>
              <a:lumOff val="80000"/>
            </a:schemeClr>
          </a:solidFill>
        </p:spPr>
        <p:txBody>
          <a:bodyPr wrap="square">
            <a:spAutoFit/>
          </a:bodyPr>
          <a:lstStyle/>
          <a:p>
            <a:pPr algn="just"/>
            <a:r>
              <a:rPr lang="en-US" sz="2000" dirty="0" smtClean="0"/>
              <a:t>Within the folding model </a:t>
            </a:r>
            <a:r>
              <a:rPr lang="en-US" sz="2000" b="1" dirty="0" smtClean="0"/>
              <a:t>the real part of the optical potential</a:t>
            </a:r>
            <a:r>
              <a:rPr lang="en-US" sz="2000" dirty="0" smtClean="0"/>
              <a:t> is obtained by averaging an appropriate interaction over the matter distribution within nucleon and colliding ion (single folding) or within the two colliding ions (double folding).</a:t>
            </a:r>
          </a:p>
        </p:txBody>
      </p:sp>
      <p:sp>
        <p:nvSpPr>
          <p:cNvPr id="3" name="TextBox 2"/>
          <p:cNvSpPr txBox="1"/>
          <p:nvPr/>
        </p:nvSpPr>
        <p:spPr>
          <a:xfrm>
            <a:off x="3276600" y="0"/>
            <a:ext cx="2642596" cy="523220"/>
          </a:xfrm>
          <a:prstGeom prst="rect">
            <a:avLst/>
          </a:prstGeom>
          <a:noFill/>
          <a:effectLst>
            <a:outerShdw blurRad="50800" dist="38100" dir="2700000">
              <a:srgbClr val="000000">
                <a:alpha val="43000"/>
              </a:srgbClr>
            </a:outerShdw>
          </a:effectLst>
        </p:spPr>
        <p:txBody>
          <a:bodyPr wrap="none" rtlCol="0">
            <a:spAutoFit/>
          </a:bodyPr>
          <a:lstStyle/>
          <a:p>
            <a:r>
              <a:rPr lang="en-GB" sz="2800" dirty="0" smtClean="0"/>
              <a:t>Folding potential</a:t>
            </a:r>
            <a:endParaRPr lang="en-GB" sz="2800" dirty="0"/>
          </a:p>
        </p:txBody>
      </p:sp>
      <p:sp>
        <p:nvSpPr>
          <p:cNvPr id="21" name="TextBox 20"/>
          <p:cNvSpPr txBox="1"/>
          <p:nvPr/>
        </p:nvSpPr>
        <p:spPr>
          <a:xfrm>
            <a:off x="1374856" y="2114490"/>
            <a:ext cx="6333936" cy="400110"/>
          </a:xfrm>
          <a:prstGeom prst="rect">
            <a:avLst/>
          </a:prstGeom>
          <a:noFill/>
        </p:spPr>
        <p:txBody>
          <a:bodyPr wrap="none" rtlCol="0">
            <a:spAutoFit/>
          </a:bodyPr>
          <a:lstStyle/>
          <a:p>
            <a:r>
              <a:rPr lang="en-GB" sz="2000" dirty="0" smtClean="0">
                <a:solidFill>
                  <a:srgbClr val="FF0000"/>
                </a:solidFill>
              </a:rPr>
              <a:t>Single folding potential used in nucleon-Nucleus scattering:</a:t>
            </a:r>
            <a:endParaRPr lang="en-GB" sz="2000" dirty="0">
              <a:solidFill>
                <a:srgbClr val="FF0000"/>
              </a:solidFill>
            </a:endParaRPr>
          </a:p>
        </p:txBody>
      </p:sp>
      <p:graphicFrame>
        <p:nvGraphicFramePr>
          <p:cNvPr id="24" name="Object 23"/>
          <p:cNvGraphicFramePr>
            <a:graphicFrameLocks noChangeAspect="1"/>
          </p:cNvGraphicFramePr>
          <p:nvPr/>
        </p:nvGraphicFramePr>
        <p:xfrm>
          <a:off x="3200400" y="2819400"/>
          <a:ext cx="4935538" cy="655638"/>
        </p:xfrm>
        <a:graphic>
          <a:graphicData uri="http://schemas.openxmlformats.org/presentationml/2006/ole">
            <p:oleObj spid="_x0000_s62468" name="Equation" r:id="rId3" imgW="1816100" imgH="241300" progId="Equation.3">
              <p:embed/>
            </p:oleObj>
          </a:graphicData>
        </a:graphic>
      </p:graphicFrame>
      <p:sp>
        <p:nvSpPr>
          <p:cNvPr id="27" name="TextBox 26"/>
          <p:cNvSpPr txBox="1"/>
          <p:nvPr/>
        </p:nvSpPr>
        <p:spPr>
          <a:xfrm>
            <a:off x="2590800" y="457200"/>
            <a:ext cx="3675631" cy="307777"/>
          </a:xfrm>
          <a:prstGeom prst="rect">
            <a:avLst/>
          </a:prstGeom>
          <a:noFill/>
        </p:spPr>
        <p:txBody>
          <a:bodyPr wrap="none" rtlCol="0">
            <a:spAutoFit/>
          </a:bodyPr>
          <a:lstStyle/>
          <a:p>
            <a:r>
              <a:rPr lang="en-GB" sz="1400" dirty="0" err="1" smtClean="0"/>
              <a:t>G.Stachler</a:t>
            </a:r>
            <a:r>
              <a:rPr lang="en-GB" sz="1400" dirty="0" smtClean="0"/>
              <a:t> and </a:t>
            </a:r>
            <a:r>
              <a:rPr lang="en-GB" sz="1400" dirty="0" err="1" smtClean="0"/>
              <a:t>W.G.Love</a:t>
            </a:r>
            <a:r>
              <a:rPr lang="en-GB" sz="1400" dirty="0" smtClean="0"/>
              <a:t> Phys Rep. 55(1979)183</a:t>
            </a:r>
            <a:endParaRPr lang="en-GB" sz="1400" dirty="0"/>
          </a:p>
        </p:txBody>
      </p:sp>
      <p:grpSp>
        <p:nvGrpSpPr>
          <p:cNvPr id="57" name="Group 56"/>
          <p:cNvGrpSpPr/>
          <p:nvPr/>
        </p:nvGrpSpPr>
        <p:grpSpPr>
          <a:xfrm>
            <a:off x="0" y="2907268"/>
            <a:ext cx="2971800" cy="1512332"/>
            <a:chOff x="228600" y="2133600"/>
            <a:chExt cx="2971800" cy="1512332"/>
          </a:xfrm>
        </p:grpSpPr>
        <p:grpSp>
          <p:nvGrpSpPr>
            <p:cNvPr id="45" name="Group 44"/>
            <p:cNvGrpSpPr/>
            <p:nvPr/>
          </p:nvGrpSpPr>
          <p:grpSpPr>
            <a:xfrm>
              <a:off x="914400" y="2133600"/>
              <a:ext cx="2286000" cy="1143000"/>
              <a:chOff x="609600" y="2057400"/>
              <a:chExt cx="1828800" cy="914400"/>
            </a:xfrm>
          </p:grpSpPr>
          <p:sp>
            <p:nvSpPr>
              <p:cNvPr id="29" name="Oval 28"/>
              <p:cNvSpPr/>
              <p:nvPr/>
            </p:nvSpPr>
            <p:spPr>
              <a:xfrm>
                <a:off x="609600" y="25146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Oval 29"/>
              <p:cNvSpPr/>
              <p:nvPr/>
            </p:nvSpPr>
            <p:spPr>
              <a:xfrm>
                <a:off x="1600200" y="2133600"/>
                <a:ext cx="838200" cy="838200"/>
              </a:xfrm>
              <a:prstGeom prst="ellipse">
                <a:avLst/>
              </a:prstGeom>
              <a:gradFill flip="none" rotWithShape="1">
                <a:gsLst>
                  <a:gs pos="87000">
                    <a:srgbClr val="0000FF"/>
                  </a:gs>
                  <a:gs pos="3000">
                    <a:srgbClr val="FFFFFF"/>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32" name="Straight Connector 31"/>
              <p:cNvCxnSpPr>
                <a:stCxn id="30" idx="6"/>
                <a:endCxn id="29" idx="6"/>
              </p:cNvCxnSpPr>
              <p:nvPr/>
            </p:nvCxnSpPr>
            <p:spPr>
              <a:xfrm flipH="1">
                <a:off x="685800" y="2552700"/>
                <a:ext cx="1320600" cy="1588"/>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1752600" y="2286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6" name="Straight Arrow Connector 35"/>
              <p:cNvCxnSpPr>
                <a:endCxn id="33" idx="5"/>
              </p:cNvCxnSpPr>
              <p:nvPr/>
            </p:nvCxnSpPr>
            <p:spPr>
              <a:xfrm rot="16200000" flipV="1">
                <a:off x="1814468" y="2354215"/>
                <a:ext cx="195309" cy="188961"/>
              </a:xfrm>
              <a:prstGeom prst="straightConnector1">
                <a:avLst/>
              </a:prstGeom>
              <a:ln w="6350" cap="flat" cmpd="sng" algn="ctr">
                <a:solidFill>
                  <a:srgbClr val="000000"/>
                </a:solidFill>
                <a:prstDash val="solid"/>
                <a:round/>
                <a:headEnd type="none" w="med" len="med"/>
                <a:tailEnd type="arrow" w="sm" len="sm"/>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29" idx="7"/>
                <a:endCxn id="33" idx="2"/>
              </p:cNvCxnSpPr>
              <p:nvPr/>
            </p:nvCxnSpPr>
            <p:spPr>
              <a:xfrm rot="5400000" flipH="1" flipV="1">
                <a:off x="1112791" y="1885951"/>
                <a:ext cx="201659" cy="1077959"/>
              </a:xfrm>
              <a:prstGeom prst="line">
                <a:avLst/>
              </a:prstGeom>
              <a:ln w="6350" cap="flat" cmpd="sng" algn="ctr">
                <a:solidFill>
                  <a:srgbClr val="00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143000" y="2590800"/>
                <a:ext cx="282149" cy="295466"/>
              </a:xfrm>
              <a:prstGeom prst="rect">
                <a:avLst/>
              </a:prstGeom>
              <a:noFill/>
            </p:spPr>
            <p:txBody>
              <a:bodyPr wrap="square" rtlCol="0">
                <a:spAutoFit/>
              </a:bodyPr>
              <a:lstStyle/>
              <a:p>
                <a:r>
                  <a:rPr lang="en-GB" dirty="0" smtClean="0"/>
                  <a:t>R</a:t>
                </a:r>
                <a:endParaRPr lang="en-GB" dirty="0"/>
              </a:p>
            </p:txBody>
          </p:sp>
          <p:sp>
            <p:nvSpPr>
              <p:cNvPr id="43" name="TextBox 42"/>
              <p:cNvSpPr txBox="1"/>
              <p:nvPr/>
            </p:nvSpPr>
            <p:spPr>
              <a:xfrm>
                <a:off x="1905000" y="2209800"/>
                <a:ext cx="312906" cy="295466"/>
              </a:xfrm>
              <a:prstGeom prst="rect">
                <a:avLst/>
              </a:prstGeom>
              <a:noFill/>
            </p:spPr>
            <p:txBody>
              <a:bodyPr wrap="square" rtlCol="0">
                <a:spAutoFit/>
              </a:bodyPr>
              <a:lstStyle/>
              <a:p>
                <a:r>
                  <a:rPr lang="en-GB" dirty="0" smtClean="0"/>
                  <a:t>r</a:t>
                </a:r>
                <a:r>
                  <a:rPr lang="en-GB" baseline="-25000" dirty="0" smtClean="0"/>
                  <a:t>2</a:t>
                </a:r>
                <a:endParaRPr lang="en-GB" baseline="-25000" dirty="0"/>
              </a:p>
            </p:txBody>
          </p:sp>
          <p:sp>
            <p:nvSpPr>
              <p:cNvPr id="44" name="TextBox 43"/>
              <p:cNvSpPr txBox="1"/>
              <p:nvPr/>
            </p:nvSpPr>
            <p:spPr>
              <a:xfrm>
                <a:off x="914400" y="2057400"/>
                <a:ext cx="597447" cy="295466"/>
              </a:xfrm>
              <a:prstGeom prst="rect">
                <a:avLst/>
              </a:prstGeom>
              <a:noFill/>
            </p:spPr>
            <p:txBody>
              <a:bodyPr wrap="square" rtlCol="0">
                <a:spAutoFit/>
              </a:bodyPr>
              <a:lstStyle/>
              <a:p>
                <a:r>
                  <a:rPr lang="en-GB" dirty="0" err="1" smtClean="0">
                    <a:latin typeface="Symbol" charset="2"/>
                    <a:cs typeface="Symbol" charset="2"/>
                  </a:rPr>
                  <a:t>n</a:t>
                </a:r>
                <a:r>
                  <a:rPr lang="en-GB" baseline="-25000" dirty="0" err="1" smtClean="0"/>
                  <a:t>nN</a:t>
                </a:r>
                <a:r>
                  <a:rPr lang="en-GB" dirty="0" err="1" smtClean="0"/>
                  <a:t>(s</a:t>
                </a:r>
                <a:r>
                  <a:rPr lang="en-GB" dirty="0" smtClean="0"/>
                  <a:t>)</a:t>
                </a:r>
                <a:endParaRPr lang="en-GB" dirty="0"/>
              </a:p>
            </p:txBody>
          </p:sp>
        </p:grpSp>
        <p:sp>
          <p:nvSpPr>
            <p:cNvPr id="46" name="TextBox 45"/>
            <p:cNvSpPr txBox="1"/>
            <p:nvPr/>
          </p:nvSpPr>
          <p:spPr>
            <a:xfrm>
              <a:off x="2057400" y="3276600"/>
              <a:ext cx="1073844" cy="369332"/>
            </a:xfrm>
            <a:prstGeom prst="rect">
              <a:avLst/>
            </a:prstGeom>
            <a:noFill/>
          </p:spPr>
          <p:txBody>
            <a:bodyPr wrap="none" rtlCol="0">
              <a:spAutoFit/>
            </a:bodyPr>
            <a:lstStyle/>
            <a:p>
              <a:r>
                <a:rPr lang="en-GB" dirty="0" smtClean="0"/>
                <a:t>Target (2)</a:t>
              </a:r>
              <a:endParaRPr lang="en-GB" dirty="0"/>
            </a:p>
          </p:txBody>
        </p:sp>
        <p:sp>
          <p:nvSpPr>
            <p:cNvPr id="47" name="TextBox 46"/>
            <p:cNvSpPr txBox="1"/>
            <p:nvPr/>
          </p:nvSpPr>
          <p:spPr>
            <a:xfrm>
              <a:off x="228600" y="2971800"/>
              <a:ext cx="1244827" cy="369332"/>
            </a:xfrm>
            <a:prstGeom prst="rect">
              <a:avLst/>
            </a:prstGeom>
            <a:noFill/>
          </p:spPr>
          <p:txBody>
            <a:bodyPr wrap="none" rtlCol="0">
              <a:spAutoFit/>
            </a:bodyPr>
            <a:lstStyle/>
            <a:p>
              <a:r>
                <a:rPr lang="en-GB" dirty="0" smtClean="0"/>
                <a:t>nucleon (1)</a:t>
              </a:r>
              <a:endParaRPr lang="en-GB" dirty="0"/>
            </a:p>
          </p:txBody>
        </p:sp>
      </p:grpSp>
      <p:grpSp>
        <p:nvGrpSpPr>
          <p:cNvPr id="52" name="Group 51"/>
          <p:cNvGrpSpPr/>
          <p:nvPr/>
        </p:nvGrpSpPr>
        <p:grpSpPr>
          <a:xfrm>
            <a:off x="4495800" y="2971800"/>
            <a:ext cx="3466814" cy="3733800"/>
            <a:chOff x="4495800" y="2971800"/>
            <a:chExt cx="3466814" cy="3733800"/>
          </a:xfrm>
        </p:grpSpPr>
        <p:grpSp>
          <p:nvGrpSpPr>
            <p:cNvPr id="50" name="Group 49"/>
            <p:cNvGrpSpPr/>
            <p:nvPr/>
          </p:nvGrpSpPr>
          <p:grpSpPr>
            <a:xfrm>
              <a:off x="4495800" y="2971800"/>
              <a:ext cx="3466814" cy="1359932"/>
              <a:chOff x="4495800" y="2971800"/>
              <a:chExt cx="3466814" cy="1359932"/>
            </a:xfrm>
          </p:grpSpPr>
          <p:sp>
            <p:nvSpPr>
              <p:cNvPr id="48" name="Down Arrow Callout 47"/>
              <p:cNvSpPr/>
              <p:nvPr/>
            </p:nvSpPr>
            <p:spPr>
              <a:xfrm>
                <a:off x="5562600" y="2971800"/>
                <a:ext cx="990600" cy="914400"/>
              </a:xfrm>
              <a:prstGeom prst="downArrow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TextBox 48"/>
              <p:cNvSpPr txBox="1"/>
              <p:nvPr/>
            </p:nvSpPr>
            <p:spPr>
              <a:xfrm>
                <a:off x="4495800" y="3962400"/>
                <a:ext cx="3466814" cy="369332"/>
              </a:xfrm>
              <a:prstGeom prst="rect">
                <a:avLst/>
              </a:prstGeom>
              <a:noFill/>
            </p:spPr>
            <p:txBody>
              <a:bodyPr wrap="none" rtlCol="0">
                <a:spAutoFit/>
              </a:bodyPr>
              <a:lstStyle/>
              <a:p>
                <a:r>
                  <a:rPr lang="en-GB" dirty="0" smtClean="0"/>
                  <a:t>Nucleus matter density distribution</a:t>
                </a:r>
                <a:endParaRPr lang="en-GB" dirty="0"/>
              </a:p>
            </p:txBody>
          </p:sp>
        </p:grpSp>
        <p:pic>
          <p:nvPicPr>
            <p:cNvPr id="51" name="Picture 50"/>
            <p:cNvPicPr>
              <a:picLocks noChangeAspect="1"/>
            </p:cNvPicPr>
            <p:nvPr/>
          </p:nvPicPr>
          <p:blipFill>
            <a:blip r:embed="rId4"/>
            <a:stretch>
              <a:fillRect/>
            </a:stretch>
          </p:blipFill>
          <p:spPr>
            <a:xfrm>
              <a:off x="4648200" y="4449912"/>
              <a:ext cx="2895600" cy="2255688"/>
            </a:xfrm>
            <a:prstGeom prst="rect">
              <a:avLst/>
            </a:prstGeom>
          </p:spPr>
        </p:pic>
      </p:grpSp>
      <p:grpSp>
        <p:nvGrpSpPr>
          <p:cNvPr id="56" name="Group 55"/>
          <p:cNvGrpSpPr/>
          <p:nvPr/>
        </p:nvGrpSpPr>
        <p:grpSpPr>
          <a:xfrm>
            <a:off x="5257800" y="2971800"/>
            <a:ext cx="3733800" cy="2853392"/>
            <a:chOff x="5257800" y="2971800"/>
            <a:chExt cx="3733800" cy="2853392"/>
          </a:xfrm>
        </p:grpSpPr>
        <p:sp>
          <p:nvSpPr>
            <p:cNvPr id="54" name="Down Arrow Callout 53"/>
            <p:cNvSpPr/>
            <p:nvPr/>
          </p:nvSpPr>
          <p:spPr>
            <a:xfrm>
              <a:off x="6553200" y="2971800"/>
              <a:ext cx="1066800" cy="762000"/>
            </a:xfrm>
            <a:prstGeom prst="downArrow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TextBox 54"/>
            <p:cNvSpPr txBox="1"/>
            <p:nvPr/>
          </p:nvSpPr>
          <p:spPr>
            <a:xfrm>
              <a:off x="5257800" y="3886200"/>
              <a:ext cx="3733800" cy="1938992"/>
            </a:xfrm>
            <a:prstGeom prst="rect">
              <a:avLst/>
            </a:prstGeom>
            <a:noFill/>
          </p:spPr>
          <p:txBody>
            <a:bodyPr wrap="square" rtlCol="0">
              <a:spAutoFit/>
            </a:bodyPr>
            <a:lstStyle/>
            <a:p>
              <a:pPr algn="ctr"/>
              <a:r>
                <a:rPr lang="en-GB" b="1" dirty="0" smtClean="0"/>
                <a:t>nucleon-Nucleus interaction</a:t>
              </a:r>
            </a:p>
            <a:p>
              <a:pPr algn="ctr"/>
              <a:endParaRPr lang="en-GB" sz="1200" dirty="0" smtClean="0"/>
            </a:p>
            <a:p>
              <a:pPr marL="88900" indent="-88900" algn="ctr">
                <a:buFont typeface="Arial"/>
                <a:buChar char="•"/>
              </a:pPr>
              <a:r>
                <a:rPr lang="en-GB" dirty="0" smtClean="0"/>
                <a:t>phenomenological derived from nucleon-Nucleus scattering</a:t>
              </a:r>
            </a:p>
            <a:p>
              <a:pPr marL="88900" indent="-88900" algn="ctr"/>
              <a:r>
                <a:rPr lang="en-GB" dirty="0" smtClean="0"/>
                <a:t> </a:t>
              </a:r>
            </a:p>
            <a:p>
              <a:pPr algn="ctr">
                <a:buFont typeface="Arial"/>
                <a:buChar char="•"/>
              </a:pPr>
              <a:r>
                <a:rPr lang="en-GB" dirty="0" smtClean="0"/>
                <a:t>derived from realistic </a:t>
              </a:r>
            </a:p>
            <a:p>
              <a:pPr algn="ctr"/>
              <a:r>
                <a:rPr lang="en-GB" dirty="0" smtClean="0"/>
                <a:t>  nucleon-nucleon force </a:t>
              </a:r>
              <a:endParaRPr lang="en-GB" dirty="0"/>
            </a:p>
          </p:txBody>
        </p:sp>
      </p:grpSp>
      <p:grpSp>
        <p:nvGrpSpPr>
          <p:cNvPr id="60" name="Group 59"/>
          <p:cNvGrpSpPr/>
          <p:nvPr/>
        </p:nvGrpSpPr>
        <p:grpSpPr>
          <a:xfrm>
            <a:off x="2949105" y="2895600"/>
            <a:ext cx="2336434" cy="1636931"/>
            <a:chOff x="2949105" y="2895600"/>
            <a:chExt cx="2336434" cy="1636931"/>
          </a:xfrm>
        </p:grpSpPr>
        <p:sp>
          <p:nvSpPr>
            <p:cNvPr id="58" name="TextBox 57"/>
            <p:cNvSpPr txBox="1"/>
            <p:nvPr/>
          </p:nvSpPr>
          <p:spPr>
            <a:xfrm>
              <a:off x="2949105" y="3886200"/>
              <a:ext cx="2336434" cy="646331"/>
            </a:xfrm>
            <a:prstGeom prst="rect">
              <a:avLst/>
            </a:prstGeom>
            <a:noFill/>
          </p:spPr>
          <p:txBody>
            <a:bodyPr wrap="none" rtlCol="0">
              <a:spAutoFit/>
            </a:bodyPr>
            <a:lstStyle/>
            <a:p>
              <a:pPr algn="ctr"/>
              <a:r>
                <a:rPr lang="en-GB" dirty="0" smtClean="0"/>
                <a:t>Single folding potential</a:t>
              </a:r>
            </a:p>
            <a:p>
              <a:pPr algn="ctr"/>
              <a:r>
                <a:rPr lang="en-GB" b="1" dirty="0" smtClean="0">
                  <a:solidFill>
                    <a:srgbClr val="000000"/>
                  </a:solidFill>
                </a:rPr>
                <a:t>real</a:t>
              </a:r>
            </a:p>
          </p:txBody>
        </p:sp>
        <p:sp>
          <p:nvSpPr>
            <p:cNvPr id="59" name="Down Arrow Callout 58"/>
            <p:cNvSpPr/>
            <p:nvPr/>
          </p:nvSpPr>
          <p:spPr>
            <a:xfrm>
              <a:off x="3733800" y="2895600"/>
              <a:ext cx="1143000" cy="990600"/>
            </a:xfrm>
            <a:prstGeom prst="downArrow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762000"/>
            <a:ext cx="9144000" cy="1015663"/>
          </a:xfrm>
          <a:prstGeom prst="rect">
            <a:avLst/>
          </a:prstGeom>
          <a:solidFill>
            <a:srgbClr val="F2DCDB"/>
          </a:solidFill>
        </p:spPr>
        <p:txBody>
          <a:bodyPr wrap="square">
            <a:spAutoFit/>
          </a:bodyPr>
          <a:lstStyle/>
          <a:p>
            <a:pPr algn="just"/>
            <a:r>
              <a:rPr lang="en-US" sz="2000" dirty="0" smtClean="0"/>
              <a:t>Within the folding model </a:t>
            </a:r>
            <a:r>
              <a:rPr lang="en-US" sz="2000" b="1" dirty="0" smtClean="0"/>
              <a:t>the real part of the optical potential</a:t>
            </a:r>
            <a:r>
              <a:rPr lang="en-US" sz="2000" dirty="0" smtClean="0"/>
              <a:t> is obtained by averaging an appropriate N-N interaction over the matter distribution within nucleon and colliding ion (single folding) or within the two colliding ions (double folding).</a:t>
            </a:r>
          </a:p>
        </p:txBody>
      </p:sp>
      <p:sp>
        <p:nvSpPr>
          <p:cNvPr id="3" name="TextBox 2"/>
          <p:cNvSpPr txBox="1"/>
          <p:nvPr/>
        </p:nvSpPr>
        <p:spPr>
          <a:xfrm>
            <a:off x="3276600" y="0"/>
            <a:ext cx="2642596" cy="523220"/>
          </a:xfrm>
          <a:prstGeom prst="rect">
            <a:avLst/>
          </a:prstGeom>
          <a:noFill/>
          <a:effectLst>
            <a:outerShdw blurRad="50800" dist="38100" dir="2700000">
              <a:srgbClr val="000000">
                <a:alpha val="43000"/>
              </a:srgbClr>
            </a:outerShdw>
          </a:effectLst>
        </p:spPr>
        <p:txBody>
          <a:bodyPr wrap="none" rtlCol="0">
            <a:spAutoFit/>
          </a:bodyPr>
          <a:lstStyle/>
          <a:p>
            <a:r>
              <a:rPr lang="en-GB" sz="2800" dirty="0" smtClean="0"/>
              <a:t>Folding potential</a:t>
            </a:r>
            <a:endParaRPr lang="en-GB" sz="2800" dirty="0"/>
          </a:p>
        </p:txBody>
      </p:sp>
      <p:pic>
        <p:nvPicPr>
          <p:cNvPr id="5" name="Picture 4"/>
          <p:cNvPicPr>
            <a:picLocks noChangeAspect="1"/>
          </p:cNvPicPr>
          <p:nvPr/>
        </p:nvPicPr>
        <p:blipFill>
          <a:blip r:embed="rId4"/>
          <a:srcRect l="6545"/>
          <a:stretch>
            <a:fillRect/>
          </a:stretch>
        </p:blipFill>
        <p:spPr>
          <a:xfrm>
            <a:off x="152400" y="1999583"/>
            <a:ext cx="2133600" cy="1353217"/>
          </a:xfrm>
          <a:prstGeom prst="rect">
            <a:avLst/>
          </a:prstGeom>
        </p:spPr>
      </p:pic>
      <p:grpSp>
        <p:nvGrpSpPr>
          <p:cNvPr id="29" name="Group 28"/>
          <p:cNvGrpSpPr/>
          <p:nvPr/>
        </p:nvGrpSpPr>
        <p:grpSpPr>
          <a:xfrm>
            <a:off x="2057400" y="2133600"/>
            <a:ext cx="2453767" cy="1941731"/>
            <a:chOff x="2057400" y="2133600"/>
            <a:chExt cx="2453767" cy="1941731"/>
          </a:xfrm>
        </p:grpSpPr>
        <p:sp>
          <p:nvSpPr>
            <p:cNvPr id="7" name="TextBox 6"/>
            <p:cNvSpPr txBox="1"/>
            <p:nvPr/>
          </p:nvSpPr>
          <p:spPr>
            <a:xfrm>
              <a:off x="2057400" y="3429000"/>
              <a:ext cx="2453767" cy="646331"/>
            </a:xfrm>
            <a:prstGeom prst="rect">
              <a:avLst/>
            </a:prstGeom>
            <a:noFill/>
          </p:spPr>
          <p:txBody>
            <a:bodyPr wrap="none" rtlCol="0">
              <a:spAutoFit/>
            </a:bodyPr>
            <a:lstStyle/>
            <a:p>
              <a:pPr algn="ctr"/>
              <a:r>
                <a:rPr lang="en-GB" dirty="0" smtClean="0"/>
                <a:t>Double folding potential</a:t>
              </a:r>
            </a:p>
            <a:p>
              <a:pPr algn="ctr"/>
              <a:r>
                <a:rPr lang="en-GB" b="1" dirty="0" smtClean="0">
                  <a:solidFill>
                    <a:srgbClr val="000000"/>
                  </a:solidFill>
                </a:rPr>
                <a:t>real</a:t>
              </a:r>
            </a:p>
          </p:txBody>
        </p:sp>
        <p:sp>
          <p:nvSpPr>
            <p:cNvPr id="11" name="Down Arrow Callout 10"/>
            <p:cNvSpPr/>
            <p:nvPr/>
          </p:nvSpPr>
          <p:spPr>
            <a:xfrm>
              <a:off x="2590800" y="2133600"/>
              <a:ext cx="1143000" cy="990600"/>
            </a:xfrm>
            <a:prstGeom prst="downArrow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4648200" y="2209800"/>
            <a:ext cx="2472939" cy="1828800"/>
            <a:chOff x="4648200" y="2209800"/>
            <a:chExt cx="2472939" cy="1828800"/>
          </a:xfrm>
        </p:grpSpPr>
        <p:sp>
          <p:nvSpPr>
            <p:cNvPr id="12" name="Down Arrow Callout 11"/>
            <p:cNvSpPr/>
            <p:nvPr/>
          </p:nvSpPr>
          <p:spPr>
            <a:xfrm>
              <a:off x="5181600" y="2209800"/>
              <a:ext cx="1828800" cy="914400"/>
            </a:xfrm>
            <a:prstGeom prst="downArrow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4648200" y="3115270"/>
              <a:ext cx="2472939" cy="923330"/>
            </a:xfrm>
            <a:prstGeom prst="rect">
              <a:avLst/>
            </a:prstGeom>
            <a:noFill/>
          </p:spPr>
          <p:txBody>
            <a:bodyPr wrap="square" rtlCol="0">
              <a:spAutoFit/>
            </a:bodyPr>
            <a:lstStyle/>
            <a:p>
              <a:pPr algn="ctr"/>
              <a:r>
                <a:rPr lang="en-GB" dirty="0" smtClean="0"/>
                <a:t>projectile and target densities (frozen densities assumption)</a:t>
              </a:r>
              <a:endParaRPr lang="en-GB" dirty="0"/>
            </a:p>
          </p:txBody>
        </p:sp>
      </p:grpSp>
      <p:grpSp>
        <p:nvGrpSpPr>
          <p:cNvPr id="32" name="Group 31"/>
          <p:cNvGrpSpPr/>
          <p:nvPr/>
        </p:nvGrpSpPr>
        <p:grpSpPr>
          <a:xfrm>
            <a:off x="7086600" y="2209800"/>
            <a:ext cx="1278197" cy="1484531"/>
            <a:chOff x="7086600" y="2209800"/>
            <a:chExt cx="1278197" cy="1484531"/>
          </a:xfrm>
        </p:grpSpPr>
        <p:sp>
          <p:nvSpPr>
            <p:cNvPr id="14" name="Down Arrow Callout 13"/>
            <p:cNvSpPr/>
            <p:nvPr/>
          </p:nvSpPr>
          <p:spPr>
            <a:xfrm>
              <a:off x="7086600" y="2209800"/>
              <a:ext cx="1066800" cy="762000"/>
            </a:xfrm>
            <a:prstGeom prst="downArrow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p:cNvSpPr txBox="1"/>
            <p:nvPr/>
          </p:nvSpPr>
          <p:spPr>
            <a:xfrm>
              <a:off x="7162800" y="3048000"/>
              <a:ext cx="1201997" cy="646331"/>
            </a:xfrm>
            <a:prstGeom prst="rect">
              <a:avLst/>
            </a:prstGeom>
            <a:noFill/>
          </p:spPr>
          <p:txBody>
            <a:bodyPr wrap="none" rtlCol="0">
              <a:spAutoFit/>
            </a:bodyPr>
            <a:lstStyle/>
            <a:p>
              <a:pPr algn="ctr"/>
              <a:r>
                <a:rPr lang="en-GB" dirty="0" smtClean="0"/>
                <a:t>interaction</a:t>
              </a:r>
            </a:p>
            <a:p>
              <a:pPr algn="ctr"/>
              <a:r>
                <a:rPr lang="en-GB" b="1" dirty="0" err="1" smtClean="0"/>
                <a:t>s</a:t>
              </a:r>
              <a:r>
                <a:rPr lang="en-GB" dirty="0" smtClean="0"/>
                <a:t>=</a:t>
              </a:r>
              <a:r>
                <a:rPr lang="en-GB" b="1" dirty="0" smtClean="0"/>
                <a:t>R</a:t>
              </a:r>
              <a:r>
                <a:rPr lang="en-GB" dirty="0" smtClean="0"/>
                <a:t>+</a:t>
              </a:r>
              <a:r>
                <a:rPr lang="en-GB" b="1" dirty="0" smtClean="0"/>
                <a:t>r</a:t>
              </a:r>
              <a:r>
                <a:rPr lang="en-GB" b="1" baseline="-25000" dirty="0" smtClean="0"/>
                <a:t>2</a:t>
              </a:r>
              <a:r>
                <a:rPr lang="en-GB" dirty="0" smtClean="0"/>
                <a:t>-</a:t>
              </a:r>
              <a:r>
                <a:rPr lang="en-GB" b="1" dirty="0" smtClean="0"/>
                <a:t>r</a:t>
              </a:r>
              <a:r>
                <a:rPr lang="en-GB" b="1" baseline="-25000" dirty="0" smtClean="0"/>
                <a:t>1</a:t>
              </a:r>
              <a:endParaRPr lang="en-GB" b="1" baseline="-25000" dirty="0"/>
            </a:p>
          </p:txBody>
        </p:sp>
      </p:grpSp>
      <p:grpSp>
        <p:nvGrpSpPr>
          <p:cNvPr id="6" name="Group 19"/>
          <p:cNvGrpSpPr/>
          <p:nvPr/>
        </p:nvGrpSpPr>
        <p:grpSpPr>
          <a:xfrm>
            <a:off x="228600" y="4800600"/>
            <a:ext cx="8686800" cy="798731"/>
            <a:chOff x="228600" y="4283333"/>
            <a:chExt cx="8686800" cy="798731"/>
          </a:xfrm>
        </p:grpSpPr>
        <p:sp>
          <p:nvSpPr>
            <p:cNvPr id="17" name="TextBox 16"/>
            <p:cNvSpPr txBox="1"/>
            <p:nvPr/>
          </p:nvSpPr>
          <p:spPr>
            <a:xfrm>
              <a:off x="228600" y="4343400"/>
              <a:ext cx="5562600" cy="738664"/>
            </a:xfrm>
            <a:prstGeom prst="rect">
              <a:avLst/>
            </a:prstGeom>
            <a:noFill/>
          </p:spPr>
          <p:txBody>
            <a:bodyPr wrap="square" rtlCol="0">
              <a:spAutoFit/>
            </a:bodyPr>
            <a:lstStyle/>
            <a:p>
              <a:r>
                <a:rPr lang="en-GB" b="1" dirty="0" smtClean="0"/>
                <a:t>The total nuclear potential is: </a:t>
              </a:r>
              <a:r>
                <a:rPr lang="en-GB" sz="2400" dirty="0" smtClean="0"/>
                <a:t>V</a:t>
              </a:r>
              <a:r>
                <a:rPr lang="en-GB" sz="2400" baseline="-25000" dirty="0" smtClean="0"/>
                <a:t>N</a:t>
              </a:r>
              <a:r>
                <a:rPr lang="en-GB" sz="2400" dirty="0" smtClean="0"/>
                <a:t>(R)= </a:t>
              </a:r>
              <a:r>
                <a:rPr lang="en-GB" sz="2400" dirty="0" err="1" smtClean="0"/>
                <a:t>V</a:t>
              </a:r>
              <a:r>
                <a:rPr lang="en-GB" sz="2400" baseline="-25000" dirty="0" err="1" smtClean="0"/>
                <a:t>F</a:t>
              </a:r>
              <a:r>
                <a:rPr lang="en-GB" sz="2400" dirty="0" err="1" smtClean="0"/>
                <a:t>(R)</a:t>
              </a:r>
              <a:r>
                <a:rPr lang="en-GB" sz="2400" dirty="0" err="1" smtClean="0">
                  <a:latin typeface="+mj-lt"/>
                </a:rPr>
                <a:t>+i</a:t>
              </a:r>
              <a:r>
                <a:rPr lang="en-GB" sz="2400" dirty="0" err="1" smtClean="0">
                  <a:latin typeface="+mj-lt"/>
                  <a:cs typeface="Symbol" charset="2"/>
                </a:rPr>
                <a:t>W</a:t>
              </a:r>
              <a:r>
                <a:rPr lang="en-GB" sz="2400" dirty="0" err="1" smtClean="0">
                  <a:latin typeface="+mj-lt"/>
                  <a:cs typeface="Symbol" charset="2"/>
                </a:rPr>
                <a:t>(R</a:t>
              </a:r>
              <a:r>
                <a:rPr lang="en-GB" sz="2400" dirty="0" smtClean="0">
                  <a:latin typeface="+mj-lt"/>
                  <a:cs typeface="Symbol" charset="2"/>
                </a:rPr>
                <a:t>)</a:t>
              </a:r>
              <a:endParaRPr lang="en-US" sz="2400" dirty="0" smtClean="0">
                <a:latin typeface="+mj-lt"/>
              </a:endParaRPr>
            </a:p>
            <a:p>
              <a:endParaRPr lang="en-GB" dirty="0"/>
            </a:p>
          </p:txBody>
        </p:sp>
        <p:sp>
          <p:nvSpPr>
            <p:cNvPr id="18" name="Right Arrow Callout 17"/>
            <p:cNvSpPr/>
            <p:nvPr/>
          </p:nvSpPr>
          <p:spPr>
            <a:xfrm>
              <a:off x="4800600" y="4419599"/>
              <a:ext cx="914400" cy="320933"/>
            </a:xfrm>
            <a:prstGeom prst="rightArrowCallou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5334000" y="4283333"/>
              <a:ext cx="3581400" cy="646331"/>
            </a:xfrm>
            <a:prstGeom prst="rect">
              <a:avLst/>
            </a:prstGeom>
          </p:spPr>
          <p:txBody>
            <a:bodyPr wrap="square">
              <a:spAutoFit/>
            </a:bodyPr>
            <a:lstStyle/>
            <a:p>
              <a:pPr algn="ctr"/>
              <a:r>
                <a:rPr lang="en-US" dirty="0" smtClean="0">
                  <a:solidFill>
                    <a:srgbClr val="FF0000"/>
                  </a:solidFill>
                </a:rPr>
                <a:t>phenomenological imaginary potential to represent absorption.</a:t>
              </a:r>
              <a:r>
                <a:rPr lang="en-US" i="1" dirty="0" smtClean="0">
                  <a:solidFill>
                    <a:srgbClr val="FF0000"/>
                  </a:solidFill>
                </a:rPr>
                <a:t> </a:t>
              </a:r>
              <a:endParaRPr lang="en-GB" dirty="0">
                <a:solidFill>
                  <a:srgbClr val="FF0000"/>
                </a:solidFill>
              </a:endParaRPr>
            </a:p>
          </p:txBody>
        </p:sp>
      </p:grpSp>
      <p:graphicFrame>
        <p:nvGraphicFramePr>
          <p:cNvPr id="22" name="Object 21"/>
          <p:cNvGraphicFramePr>
            <a:graphicFrameLocks noChangeAspect="1"/>
          </p:cNvGraphicFramePr>
          <p:nvPr/>
        </p:nvGraphicFramePr>
        <p:xfrm>
          <a:off x="2619375" y="2098675"/>
          <a:ext cx="6043613" cy="657225"/>
        </p:xfrm>
        <a:graphic>
          <a:graphicData uri="http://schemas.openxmlformats.org/presentationml/2006/ole">
            <p:oleObj spid="_x0000_s65538" name="Equation" r:id="rId5" imgW="2222500" imgH="241300" progId="Equation.3">
              <p:embed/>
            </p:oleObj>
          </a:graphicData>
        </a:graphic>
      </p:graphicFrame>
      <p:grpSp>
        <p:nvGrpSpPr>
          <p:cNvPr id="31" name="Group 30"/>
          <p:cNvGrpSpPr/>
          <p:nvPr/>
        </p:nvGrpSpPr>
        <p:grpSpPr>
          <a:xfrm>
            <a:off x="5562600" y="3962400"/>
            <a:ext cx="3505200" cy="2209800"/>
            <a:chOff x="5562600" y="3962400"/>
            <a:chExt cx="3505200" cy="2209800"/>
          </a:xfrm>
        </p:grpSpPr>
        <p:sp>
          <p:nvSpPr>
            <p:cNvPr id="26" name="Rectangle 25"/>
            <p:cNvSpPr/>
            <p:nvPr/>
          </p:nvSpPr>
          <p:spPr>
            <a:xfrm>
              <a:off x="5562600" y="4038600"/>
              <a:ext cx="3505200" cy="21336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8" name="Picture 27"/>
            <p:cNvPicPr>
              <a:picLocks noChangeAspect="1"/>
            </p:cNvPicPr>
            <p:nvPr/>
          </p:nvPicPr>
          <p:blipFill>
            <a:blip r:embed="rId6"/>
            <a:stretch>
              <a:fillRect/>
            </a:stretch>
          </p:blipFill>
          <p:spPr>
            <a:xfrm>
              <a:off x="5791200" y="4114800"/>
              <a:ext cx="3048000" cy="2029305"/>
            </a:xfrm>
            <a:prstGeom prst="rect">
              <a:avLst/>
            </a:prstGeom>
          </p:spPr>
        </p:pic>
        <p:sp>
          <p:nvSpPr>
            <p:cNvPr id="25" name="TextBox 24"/>
            <p:cNvSpPr txBox="1"/>
            <p:nvPr/>
          </p:nvSpPr>
          <p:spPr>
            <a:xfrm>
              <a:off x="6130262" y="3962400"/>
              <a:ext cx="2785138" cy="369332"/>
            </a:xfrm>
            <a:prstGeom prst="rect">
              <a:avLst/>
            </a:prstGeom>
            <a:noFill/>
          </p:spPr>
          <p:txBody>
            <a:bodyPr wrap="none" rtlCol="0">
              <a:spAutoFit/>
            </a:bodyPr>
            <a:lstStyle/>
            <a:p>
              <a:r>
                <a:rPr lang="en-GB" dirty="0" smtClean="0"/>
                <a:t>Nuclear density distribution</a:t>
              </a:r>
              <a:endParaRPr lang="en-GB" dirty="0"/>
            </a:p>
          </p:txBody>
        </p:sp>
      </p:grpSp>
      <p:sp>
        <p:nvSpPr>
          <p:cNvPr id="23" name="TextBox 22"/>
          <p:cNvSpPr txBox="1"/>
          <p:nvPr/>
        </p:nvSpPr>
        <p:spPr>
          <a:xfrm>
            <a:off x="2725169" y="457200"/>
            <a:ext cx="3675631" cy="307777"/>
          </a:xfrm>
          <a:prstGeom prst="rect">
            <a:avLst/>
          </a:prstGeom>
          <a:noFill/>
        </p:spPr>
        <p:txBody>
          <a:bodyPr wrap="none" rtlCol="0">
            <a:spAutoFit/>
          </a:bodyPr>
          <a:lstStyle/>
          <a:p>
            <a:r>
              <a:rPr lang="en-GB" sz="1400" dirty="0" err="1" smtClean="0"/>
              <a:t>G.Stachler</a:t>
            </a:r>
            <a:r>
              <a:rPr lang="en-GB" sz="1400" dirty="0" smtClean="0"/>
              <a:t> and </a:t>
            </a:r>
            <a:r>
              <a:rPr lang="en-GB" sz="1400" dirty="0" err="1" smtClean="0"/>
              <a:t>W.G.Love</a:t>
            </a:r>
            <a:r>
              <a:rPr lang="en-GB" sz="1400" dirty="0" smtClean="0"/>
              <a:t> Phys Rep. 55(1979)183</a:t>
            </a:r>
            <a:endParaRPr lang="en-GB" sz="1400" dirty="0"/>
          </a:p>
        </p:txBody>
      </p:sp>
      <p:sp>
        <p:nvSpPr>
          <p:cNvPr id="24" name="TextBox 23"/>
          <p:cNvSpPr txBox="1"/>
          <p:nvPr/>
        </p:nvSpPr>
        <p:spPr>
          <a:xfrm>
            <a:off x="304800" y="5867400"/>
            <a:ext cx="8153400" cy="830997"/>
          </a:xfrm>
          <a:prstGeom prst="rect">
            <a:avLst/>
          </a:prstGeom>
          <a:noFill/>
        </p:spPr>
        <p:txBody>
          <a:bodyPr wrap="square" rtlCol="0">
            <a:spAutoFit/>
          </a:bodyPr>
          <a:lstStyle/>
          <a:p>
            <a:pPr algn="ctr"/>
            <a:r>
              <a:rPr lang="en-GB" sz="2400" dirty="0" smtClean="0"/>
              <a:t>In some cases V</a:t>
            </a:r>
            <a:r>
              <a:rPr lang="en-GB" sz="2400" baseline="-25000" dirty="0" smtClean="0"/>
              <a:t>F</a:t>
            </a:r>
            <a:r>
              <a:rPr lang="en-GB" sz="2400" dirty="0" smtClean="0"/>
              <a:t> is </a:t>
            </a:r>
            <a:r>
              <a:rPr lang="en-GB" sz="2400" dirty="0" err="1" smtClean="0"/>
              <a:t>renormalised</a:t>
            </a:r>
            <a:r>
              <a:rPr lang="en-GB" sz="2400" dirty="0" smtClean="0"/>
              <a:t> (</a:t>
            </a:r>
            <a:r>
              <a:rPr lang="en-GB" sz="2400" dirty="0" err="1" smtClean="0"/>
              <a:t>NxV</a:t>
            </a:r>
            <a:r>
              <a:rPr lang="en-GB" sz="2400" baseline="-25000" dirty="0" err="1" smtClean="0"/>
              <a:t>F</a:t>
            </a:r>
            <a:r>
              <a:rPr lang="en-GB" sz="2400" dirty="0" smtClean="0"/>
              <a:t>) to account for effects not considered in the model  </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28600" y="304800"/>
            <a:ext cx="8686800" cy="1938992"/>
          </a:xfrm>
          <a:prstGeom prst="rect">
            <a:avLst/>
          </a:prstGeom>
          <a:noFill/>
        </p:spPr>
        <p:txBody>
          <a:bodyPr wrap="square" rtlCol="0">
            <a:spAutoFit/>
          </a:bodyPr>
          <a:lstStyle/>
          <a:p>
            <a:pPr algn="just">
              <a:buFont typeface="Wingdings" charset="2"/>
              <a:buChar char="Ø"/>
            </a:pPr>
            <a:r>
              <a:rPr lang="en-GB" sz="2400" dirty="0" smtClean="0"/>
              <a:t>Nuclear reactions are basic tools to study nuclei i.e. their structure, the way they interact, the cross-sections for the various reaction processes….. </a:t>
            </a:r>
          </a:p>
          <a:p>
            <a:pPr algn="just">
              <a:buFont typeface="Wingdings" charset="2"/>
              <a:buChar char="Ø"/>
            </a:pPr>
            <a:r>
              <a:rPr lang="en-GB" sz="2400" dirty="0" smtClean="0">
                <a:effectLst>
                  <a:outerShdw blurRad="38100" dist="38100" dir="2700000" algn="tl">
                    <a:srgbClr val="DDDDDD"/>
                  </a:outerShdw>
                </a:effectLst>
              </a:rPr>
              <a:t>Nuclear Physics information are required to address some questions required by Astrophysics</a:t>
            </a:r>
            <a:endParaRPr lang="en-GB" sz="2400" dirty="0"/>
          </a:p>
        </p:txBody>
      </p:sp>
      <p:sp>
        <p:nvSpPr>
          <p:cNvPr id="10" name="Rectangle 9"/>
          <p:cNvSpPr/>
          <p:nvPr/>
        </p:nvSpPr>
        <p:spPr>
          <a:xfrm>
            <a:off x="3429000" y="4343400"/>
            <a:ext cx="2362200" cy="1676400"/>
          </a:xfrm>
          <a:prstGeom prst="rect">
            <a:avLst/>
          </a:prstGeom>
          <a:solidFill>
            <a:srgbClr val="FFFFFF"/>
          </a:solid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000000"/>
                </a:solidFill>
              </a:rPr>
              <a:t>Comparison of experimental results with theory to derive nuclear structure and reaction information</a:t>
            </a:r>
            <a:endParaRPr lang="en-GB" dirty="0">
              <a:solidFill>
                <a:srgbClr val="000000"/>
              </a:solidFill>
            </a:endParaRPr>
          </a:p>
        </p:txBody>
      </p:sp>
      <p:grpSp>
        <p:nvGrpSpPr>
          <p:cNvPr id="9" name="Group 8"/>
          <p:cNvGrpSpPr/>
          <p:nvPr/>
        </p:nvGrpSpPr>
        <p:grpSpPr>
          <a:xfrm>
            <a:off x="154781" y="2438400"/>
            <a:ext cx="8608219" cy="3657600"/>
            <a:chOff x="154781" y="2438400"/>
            <a:chExt cx="8608219" cy="3657600"/>
          </a:xfrm>
        </p:grpSpPr>
        <p:sp>
          <p:nvSpPr>
            <p:cNvPr id="6" name="Left-Right-Up Arrow 5"/>
            <p:cNvSpPr/>
            <p:nvPr/>
          </p:nvSpPr>
          <p:spPr>
            <a:xfrm flipV="1">
              <a:off x="3505200" y="2667000"/>
              <a:ext cx="2209800" cy="1295400"/>
            </a:xfrm>
            <a:prstGeom prst="leftRightUp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p>
          </p:txBody>
        </p:sp>
        <p:sp>
          <p:nvSpPr>
            <p:cNvPr id="7" name="Oval 6"/>
            <p:cNvSpPr/>
            <p:nvPr/>
          </p:nvSpPr>
          <p:spPr>
            <a:xfrm>
              <a:off x="609600" y="2590800"/>
              <a:ext cx="2209800" cy="7620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solidFill>
                    <a:srgbClr val="000000"/>
                  </a:solidFill>
                </a:rPr>
                <a:t>Laboratory experiments</a:t>
              </a:r>
              <a:endParaRPr lang="en-GB" sz="2000" dirty="0">
                <a:solidFill>
                  <a:srgbClr val="000000"/>
                </a:solidFill>
              </a:endParaRPr>
            </a:p>
          </p:txBody>
        </p:sp>
        <p:sp>
          <p:nvSpPr>
            <p:cNvPr id="8" name="Oval 7"/>
            <p:cNvSpPr/>
            <p:nvPr/>
          </p:nvSpPr>
          <p:spPr>
            <a:xfrm>
              <a:off x="6019800" y="2438400"/>
              <a:ext cx="2286000" cy="838200"/>
            </a:xfrm>
            <a:prstGeom prst="ellipse">
              <a:avLst/>
            </a:prstGeom>
            <a:solidFill>
              <a:srgbClr val="FFFFFF"/>
            </a:solidFill>
            <a:ln w="28575" cap="flat" cmpd="sng" algn="ctr">
              <a:solidFill>
                <a:srgbClr val="FF0000"/>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solidFill>
                    <a:srgbClr val="000000"/>
                  </a:solidFill>
                </a:rPr>
                <a:t>Development of a theory</a:t>
              </a:r>
              <a:endParaRPr lang="en-GB" sz="2000" dirty="0">
                <a:solidFill>
                  <a:srgbClr val="000000"/>
                </a:solidFill>
              </a:endParaRPr>
            </a:p>
          </p:txBody>
        </p:sp>
        <p:pic>
          <p:nvPicPr>
            <p:cNvPr id="12" name="Picture 11"/>
            <p:cNvPicPr>
              <a:picLocks noChangeAspect="1"/>
            </p:cNvPicPr>
            <p:nvPr/>
          </p:nvPicPr>
          <p:blipFill>
            <a:blip r:embed="rId2"/>
            <a:srcRect t="20082"/>
            <a:stretch>
              <a:fillRect/>
            </a:stretch>
          </p:blipFill>
          <p:spPr>
            <a:xfrm>
              <a:off x="6019800" y="3865709"/>
              <a:ext cx="2743200" cy="2230291"/>
            </a:xfrm>
            <a:prstGeom prst="rect">
              <a:avLst/>
            </a:prstGeom>
          </p:spPr>
        </p:pic>
        <p:pic>
          <p:nvPicPr>
            <p:cNvPr id="14" name="Picture 13"/>
            <p:cNvPicPr>
              <a:picLocks noChangeAspect="1"/>
            </p:cNvPicPr>
            <p:nvPr/>
          </p:nvPicPr>
          <p:blipFill>
            <a:blip r:embed="rId3"/>
            <a:srcRect b="11921"/>
            <a:stretch>
              <a:fillRect/>
            </a:stretch>
          </p:blipFill>
          <p:spPr>
            <a:xfrm>
              <a:off x="154781" y="3962400"/>
              <a:ext cx="3121819" cy="20574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828865" y="86380"/>
            <a:ext cx="5486335" cy="1323439"/>
          </a:xfrm>
          <a:prstGeom prst="rect">
            <a:avLst/>
          </a:prstGeom>
          <a:noFill/>
        </p:spPr>
        <p:txBody>
          <a:bodyPr wrap="none" rtlCol="0">
            <a:spAutoFit/>
          </a:bodyPr>
          <a:lstStyle/>
          <a:p>
            <a:pPr algn="ctr"/>
            <a:r>
              <a:rPr lang="en-GB" sz="2400" dirty="0" smtClean="0">
                <a:effectLst>
                  <a:outerShdw blurRad="50800" dist="38100" dir="2700000">
                    <a:srgbClr val="000000">
                      <a:alpha val="43000"/>
                    </a:srgbClr>
                  </a:outerShdw>
                </a:effectLst>
              </a:rPr>
              <a:t>Folding potential: the </a:t>
            </a:r>
            <a:r>
              <a:rPr lang="en-GB" sz="2400" dirty="0" err="1" smtClean="0">
                <a:effectLst>
                  <a:outerShdw blurRad="50800" dist="38100" dir="2700000">
                    <a:srgbClr val="000000">
                      <a:alpha val="43000"/>
                    </a:srgbClr>
                  </a:outerShdw>
                </a:effectLst>
              </a:rPr>
              <a:t>Saõ</a:t>
            </a:r>
            <a:r>
              <a:rPr lang="en-GB" sz="2400" dirty="0" smtClean="0">
                <a:effectLst>
                  <a:outerShdw blurRad="50800" dist="38100" dir="2700000">
                    <a:srgbClr val="000000">
                      <a:alpha val="43000"/>
                    </a:srgbClr>
                  </a:outerShdw>
                </a:effectLst>
              </a:rPr>
              <a:t> Paulo Potential</a:t>
            </a:r>
          </a:p>
          <a:p>
            <a:pPr algn="ctr"/>
            <a:endParaRPr lang="en-GB" sz="1400" dirty="0" smtClean="0"/>
          </a:p>
          <a:p>
            <a:pPr algn="ctr"/>
            <a:r>
              <a:rPr lang="en-US" sz="1400" dirty="0" smtClean="0"/>
              <a:t>L. C. </a:t>
            </a:r>
            <a:r>
              <a:rPr lang="en-US" sz="1400" dirty="0" err="1" smtClean="0"/>
              <a:t>Chamon</a:t>
            </a:r>
            <a:r>
              <a:rPr lang="en-US" sz="1400" dirty="0" smtClean="0"/>
              <a:t>, D. Pereira, and M. S. Hussein Phys. Rev. </a:t>
            </a:r>
            <a:r>
              <a:rPr lang="en-US" sz="1400" dirty="0" err="1" smtClean="0"/>
              <a:t>Lett</a:t>
            </a:r>
            <a:r>
              <a:rPr lang="en-US" sz="1400" dirty="0" smtClean="0"/>
              <a:t>. 79(1997)5218</a:t>
            </a:r>
          </a:p>
          <a:p>
            <a:pPr algn="ctr"/>
            <a:endParaRPr lang="en-GB" sz="2800" dirty="0"/>
          </a:p>
        </p:txBody>
      </p:sp>
      <p:grpSp>
        <p:nvGrpSpPr>
          <p:cNvPr id="14" name="Group 13"/>
          <p:cNvGrpSpPr/>
          <p:nvPr/>
        </p:nvGrpSpPr>
        <p:grpSpPr>
          <a:xfrm>
            <a:off x="457200" y="926068"/>
            <a:ext cx="7359651" cy="1283732"/>
            <a:chOff x="457200" y="1371600"/>
            <a:chExt cx="7359651" cy="1283732"/>
          </a:xfrm>
        </p:grpSpPr>
        <p:graphicFrame>
          <p:nvGraphicFramePr>
            <p:cNvPr id="3" name="Object 2"/>
            <p:cNvGraphicFramePr>
              <a:graphicFrameLocks noChangeAspect="1"/>
            </p:cNvGraphicFramePr>
            <p:nvPr/>
          </p:nvGraphicFramePr>
          <p:xfrm>
            <a:off x="457200" y="1371600"/>
            <a:ext cx="7359651" cy="896937"/>
          </p:xfrm>
          <a:graphic>
            <a:graphicData uri="http://schemas.openxmlformats.org/presentationml/2006/ole">
              <p:oleObj spid="_x0000_s70658" name="Equation" r:id="rId4" imgW="3644900" imgH="444500" progId="Equation.3">
                <p:embed/>
              </p:oleObj>
            </a:graphicData>
          </a:graphic>
        </p:graphicFrame>
        <p:sp>
          <p:nvSpPr>
            <p:cNvPr id="4" name="Down Arrow Callout 3"/>
            <p:cNvSpPr/>
            <p:nvPr/>
          </p:nvSpPr>
          <p:spPr>
            <a:xfrm>
              <a:off x="1828800" y="1676400"/>
              <a:ext cx="762000" cy="609600"/>
            </a:xfrm>
            <a:prstGeom prst="downArrow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1295400" y="2198132"/>
              <a:ext cx="1764763" cy="369332"/>
            </a:xfrm>
            <a:prstGeom prst="rect">
              <a:avLst/>
            </a:prstGeom>
            <a:noFill/>
          </p:spPr>
          <p:txBody>
            <a:bodyPr wrap="none" rtlCol="0">
              <a:spAutoFit/>
            </a:bodyPr>
            <a:lstStyle/>
            <a:p>
              <a:r>
                <a:rPr lang="en-GB" dirty="0" smtClean="0">
                  <a:solidFill>
                    <a:srgbClr val="000090"/>
                  </a:solidFill>
                </a:rPr>
                <a:t>Folding potential</a:t>
              </a:r>
              <a:endParaRPr lang="en-GB" dirty="0">
                <a:solidFill>
                  <a:srgbClr val="000090"/>
                </a:solidFill>
              </a:endParaRPr>
            </a:p>
          </p:txBody>
        </p:sp>
        <p:sp>
          <p:nvSpPr>
            <p:cNvPr id="7" name="Down Arrow Callout 6"/>
            <p:cNvSpPr/>
            <p:nvPr/>
          </p:nvSpPr>
          <p:spPr>
            <a:xfrm>
              <a:off x="4038600" y="1676400"/>
              <a:ext cx="457200" cy="685800"/>
            </a:xfrm>
            <a:prstGeom prst="downArrowCallou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3429000" y="2286000"/>
              <a:ext cx="3197435" cy="369332"/>
            </a:xfrm>
            <a:prstGeom prst="rect">
              <a:avLst/>
            </a:prstGeom>
            <a:noFill/>
          </p:spPr>
          <p:txBody>
            <a:bodyPr wrap="none" rtlCol="0">
              <a:spAutoFit/>
            </a:bodyPr>
            <a:lstStyle/>
            <a:p>
              <a:r>
                <a:rPr lang="en-GB" dirty="0" smtClean="0">
                  <a:solidFill>
                    <a:srgbClr val="FF0000"/>
                  </a:solidFill>
                </a:rPr>
                <a:t>Relative velocity between nuclei</a:t>
              </a:r>
              <a:endParaRPr lang="en-GB" dirty="0">
                <a:solidFill>
                  <a:srgbClr val="FF0000"/>
                </a:solidFill>
              </a:endParaRPr>
            </a:p>
          </p:txBody>
        </p:sp>
      </p:grpSp>
      <p:graphicFrame>
        <p:nvGraphicFramePr>
          <p:cNvPr id="70660" name="Object 4"/>
          <p:cNvGraphicFramePr>
            <a:graphicFrameLocks noChangeAspect="1"/>
          </p:cNvGraphicFramePr>
          <p:nvPr/>
        </p:nvGraphicFramePr>
        <p:xfrm>
          <a:off x="152400" y="2209800"/>
          <a:ext cx="5276850" cy="471826"/>
        </p:xfrm>
        <a:graphic>
          <a:graphicData uri="http://schemas.openxmlformats.org/presentationml/2006/ole">
            <p:oleObj spid="_x0000_s70660" name="Equation" r:id="rId5" imgW="2705100" imgH="241300" progId="Equation.3">
              <p:embed/>
            </p:oleObj>
          </a:graphicData>
        </a:graphic>
      </p:graphicFrame>
      <p:pic>
        <p:nvPicPr>
          <p:cNvPr id="13" name="Picture 12"/>
          <p:cNvPicPr>
            <a:picLocks noChangeAspect="1"/>
          </p:cNvPicPr>
          <p:nvPr/>
        </p:nvPicPr>
        <p:blipFill>
          <a:blip r:embed="rId6"/>
          <a:stretch>
            <a:fillRect/>
          </a:stretch>
        </p:blipFill>
        <p:spPr>
          <a:xfrm>
            <a:off x="4374325" y="2819400"/>
            <a:ext cx="4845875" cy="3735981"/>
          </a:xfrm>
          <a:prstGeom prst="rect">
            <a:avLst/>
          </a:prstGeom>
        </p:spPr>
      </p:pic>
      <p:sp>
        <p:nvSpPr>
          <p:cNvPr id="15" name="TextBox 14"/>
          <p:cNvSpPr txBox="1"/>
          <p:nvPr/>
        </p:nvSpPr>
        <p:spPr>
          <a:xfrm>
            <a:off x="152400" y="3581400"/>
            <a:ext cx="3733787" cy="523220"/>
          </a:xfrm>
          <a:prstGeom prst="rect">
            <a:avLst/>
          </a:prstGeom>
          <a:noFill/>
        </p:spPr>
        <p:txBody>
          <a:bodyPr wrap="none" rtlCol="0">
            <a:spAutoFit/>
          </a:bodyPr>
          <a:lstStyle/>
          <a:p>
            <a:r>
              <a:rPr lang="en-GB" sz="2800" i="1" dirty="0" smtClean="0">
                <a:latin typeface="Times"/>
                <a:cs typeface="Times"/>
              </a:rPr>
              <a:t>V(R)= V</a:t>
            </a:r>
            <a:r>
              <a:rPr lang="en-GB" sz="2800" i="1" baseline="-25000" dirty="0" smtClean="0">
                <a:latin typeface="Times"/>
                <a:cs typeface="Times"/>
              </a:rPr>
              <a:t>N</a:t>
            </a:r>
            <a:r>
              <a:rPr lang="en-GB" sz="2800" i="1" dirty="0" smtClean="0">
                <a:latin typeface="Times"/>
                <a:cs typeface="Times"/>
              </a:rPr>
              <a:t>(R,E) +</a:t>
            </a:r>
            <a:r>
              <a:rPr lang="en-GB" sz="2800" i="1" dirty="0" err="1" smtClean="0">
                <a:latin typeface="Times"/>
                <a:cs typeface="Times"/>
              </a:rPr>
              <a:t>i</a:t>
            </a:r>
            <a:r>
              <a:rPr lang="en-GB" sz="2800" i="1" dirty="0" smtClean="0">
                <a:latin typeface="Times"/>
                <a:cs typeface="Times"/>
              </a:rPr>
              <a:t> W(R)</a:t>
            </a:r>
            <a:endParaRPr lang="en-GB" sz="2800" i="1" dirty="0">
              <a:latin typeface="Times"/>
              <a:cs typeface="Times"/>
            </a:endParaRPr>
          </a:p>
        </p:txBody>
      </p:sp>
      <p:sp>
        <p:nvSpPr>
          <p:cNvPr id="16" name="Down Arrow Callout 15"/>
          <p:cNvSpPr/>
          <p:nvPr/>
        </p:nvSpPr>
        <p:spPr>
          <a:xfrm>
            <a:off x="2895600" y="3657600"/>
            <a:ext cx="762000" cy="533400"/>
          </a:xfrm>
          <a:prstGeom prst="downArrowCallou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152400" y="4343400"/>
            <a:ext cx="4114800" cy="1323439"/>
          </a:xfrm>
          <a:prstGeom prst="rect">
            <a:avLst/>
          </a:prstGeom>
          <a:solidFill>
            <a:schemeClr val="accent2">
              <a:lumMod val="60000"/>
              <a:lumOff val="40000"/>
            </a:schemeClr>
          </a:solidFill>
        </p:spPr>
        <p:txBody>
          <a:bodyPr wrap="square" rtlCol="0">
            <a:spAutoFit/>
          </a:bodyPr>
          <a:lstStyle/>
          <a:p>
            <a:pPr algn="ctr"/>
            <a:r>
              <a:rPr lang="en-GB" sz="2000" dirty="0" smtClean="0"/>
              <a:t>Imaginary part can be a W-S potential or with the same shape of </a:t>
            </a:r>
            <a:r>
              <a:rPr lang="en-GB" sz="2000" dirty="0" smtClean="0">
                <a:latin typeface="Times"/>
                <a:cs typeface="Times"/>
              </a:rPr>
              <a:t>V</a:t>
            </a:r>
            <a:r>
              <a:rPr lang="en-GB" sz="2000" baseline="-25000" dirty="0" smtClean="0">
                <a:latin typeface="Times"/>
                <a:cs typeface="Times"/>
              </a:rPr>
              <a:t>F </a:t>
            </a:r>
            <a:r>
              <a:rPr lang="en-US" sz="2000" dirty="0" smtClean="0">
                <a:latin typeface="Times"/>
                <a:cs typeface="Times"/>
                <a:sym typeface="Wingdings"/>
              </a:rPr>
              <a:t> </a:t>
            </a:r>
          </a:p>
          <a:p>
            <a:pPr algn="ctr"/>
            <a:r>
              <a:rPr lang="en-US" sz="2000" i="1" dirty="0" smtClean="0">
                <a:latin typeface="Times"/>
                <a:cs typeface="Times"/>
                <a:sym typeface="Wingdings"/>
              </a:rPr>
              <a:t>W=N</a:t>
            </a:r>
            <a:r>
              <a:rPr lang="en-US" sz="2000" i="1" baseline="-25000" dirty="0" smtClean="0">
                <a:latin typeface="Times"/>
                <a:cs typeface="Times"/>
                <a:sym typeface="Wingdings"/>
              </a:rPr>
              <a:t>I</a:t>
            </a:r>
            <a:r>
              <a:rPr lang="en-US" sz="2000" i="1" dirty="0" smtClean="0">
                <a:latin typeface="Times"/>
                <a:cs typeface="Times"/>
                <a:sym typeface="Wingdings"/>
              </a:rPr>
              <a:t>V</a:t>
            </a:r>
            <a:r>
              <a:rPr lang="en-US" sz="2000" i="1" baseline="-25000" dirty="0" smtClean="0">
                <a:latin typeface="Times"/>
                <a:cs typeface="Times"/>
                <a:sym typeface="Wingdings"/>
              </a:rPr>
              <a:t>F</a:t>
            </a:r>
            <a:endParaRPr lang="en-GB" sz="2000" dirty="0" smtClean="0"/>
          </a:p>
          <a:p>
            <a:pPr algn="ctr"/>
            <a:r>
              <a:rPr lang="en-GB" sz="2000" dirty="0" smtClean="0"/>
              <a:t>The real part is “parameter free” </a:t>
            </a:r>
            <a:endParaRPr lang="en-GB" sz="2000" dirty="0"/>
          </a:p>
        </p:txBody>
      </p:sp>
      <p:sp>
        <p:nvSpPr>
          <p:cNvPr id="17" name="TextBox 16"/>
          <p:cNvSpPr txBox="1"/>
          <p:nvPr/>
        </p:nvSpPr>
        <p:spPr>
          <a:xfrm>
            <a:off x="2514600" y="2819400"/>
            <a:ext cx="1959979" cy="369332"/>
          </a:xfrm>
          <a:prstGeom prst="rect">
            <a:avLst/>
          </a:prstGeom>
          <a:noFill/>
        </p:spPr>
        <p:txBody>
          <a:bodyPr wrap="none" rtlCol="0">
            <a:spAutoFit/>
          </a:bodyPr>
          <a:lstStyle/>
          <a:p>
            <a:r>
              <a:rPr lang="en-GB" dirty="0" smtClean="0">
                <a:solidFill>
                  <a:srgbClr val="FF0000"/>
                </a:solidFill>
              </a:rPr>
              <a:t>Zero-range approx.</a:t>
            </a:r>
            <a:endParaRPr lang="en-GB" dirty="0">
              <a:solidFill>
                <a:srgbClr val="FF0000"/>
              </a:solidFill>
            </a:endParaRPr>
          </a:p>
        </p:txBody>
      </p:sp>
      <p:sp>
        <p:nvSpPr>
          <p:cNvPr id="19" name="Down Arrow Callout 18"/>
          <p:cNvSpPr/>
          <p:nvPr/>
        </p:nvSpPr>
        <p:spPr>
          <a:xfrm>
            <a:off x="3352800" y="2209800"/>
            <a:ext cx="1752600" cy="685800"/>
          </a:xfrm>
          <a:prstGeom prst="downArrowCallou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62000" y="2590800"/>
            <a:ext cx="7896813" cy="461665"/>
          </a:xfrm>
          <a:prstGeom prst="rect">
            <a:avLst/>
          </a:prstGeom>
          <a:noFill/>
        </p:spPr>
        <p:txBody>
          <a:bodyPr wrap="none" rtlCol="0">
            <a:spAutoFit/>
          </a:bodyPr>
          <a:lstStyle/>
          <a:p>
            <a:r>
              <a:rPr lang="en-GB" sz="2400" dirty="0" smtClean="0"/>
              <a:t>Are these potentials sufficient to reproduce all available data? </a:t>
            </a:r>
            <a:endParaRPr lang="en-GB"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209800" y="152400"/>
            <a:ext cx="4721966" cy="461665"/>
          </a:xfrm>
          <a:prstGeom prst="rect">
            <a:avLst/>
          </a:prstGeom>
          <a:noFill/>
          <a:effectLst>
            <a:outerShdw blurRad="50800" dist="38100" dir="2700000">
              <a:srgbClr val="000000">
                <a:alpha val="43000"/>
              </a:srgbClr>
            </a:outerShdw>
          </a:effectLst>
        </p:spPr>
        <p:txBody>
          <a:bodyPr wrap="none" rtlCol="0">
            <a:spAutoFit/>
          </a:bodyPr>
          <a:lstStyle/>
          <a:p>
            <a:r>
              <a:rPr lang="en-GB" sz="2400" dirty="0" smtClean="0"/>
              <a:t>Renormalisation of Folding Potential</a:t>
            </a:r>
            <a:endParaRPr lang="en-GB" sz="2400" dirty="0"/>
          </a:p>
        </p:txBody>
      </p:sp>
      <p:sp>
        <p:nvSpPr>
          <p:cNvPr id="3" name="TextBox 2"/>
          <p:cNvSpPr txBox="1"/>
          <p:nvPr/>
        </p:nvSpPr>
        <p:spPr>
          <a:xfrm>
            <a:off x="1219200" y="838200"/>
            <a:ext cx="6477000" cy="707886"/>
          </a:xfrm>
          <a:prstGeom prst="rect">
            <a:avLst/>
          </a:prstGeom>
          <a:noFill/>
        </p:spPr>
        <p:txBody>
          <a:bodyPr wrap="square" rtlCol="0">
            <a:spAutoFit/>
          </a:bodyPr>
          <a:lstStyle/>
          <a:p>
            <a:pPr algn="ctr"/>
            <a:r>
              <a:rPr lang="en-GB" sz="2000" dirty="0" smtClean="0"/>
              <a:t>V</a:t>
            </a:r>
            <a:r>
              <a:rPr lang="en-GB" sz="2000" baseline="-25000" dirty="0" smtClean="0"/>
              <a:t>F</a:t>
            </a:r>
            <a:r>
              <a:rPr lang="en-GB" sz="2000" dirty="0" smtClean="0"/>
              <a:t> works for many systems in a wide range of energies however it does not always works.</a:t>
            </a:r>
          </a:p>
        </p:txBody>
      </p:sp>
      <p:pic>
        <p:nvPicPr>
          <p:cNvPr id="4" name="Picture 3"/>
          <p:cNvPicPr>
            <a:picLocks noChangeAspect="1"/>
          </p:cNvPicPr>
          <p:nvPr/>
        </p:nvPicPr>
        <p:blipFill>
          <a:blip r:embed="rId3"/>
          <a:stretch>
            <a:fillRect/>
          </a:stretch>
        </p:blipFill>
        <p:spPr>
          <a:xfrm>
            <a:off x="2895600" y="2438400"/>
            <a:ext cx="3352800" cy="3869662"/>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62000" y="1600200"/>
            <a:ext cx="7696200" cy="707886"/>
          </a:xfrm>
          <a:prstGeom prst="rect">
            <a:avLst/>
          </a:prstGeom>
        </p:spPr>
        <p:txBody>
          <a:bodyPr wrap="square">
            <a:spAutoFit/>
          </a:bodyPr>
          <a:lstStyle/>
          <a:p>
            <a:pPr algn="ctr"/>
            <a:r>
              <a:rPr lang="en-GB" sz="2000" dirty="0" smtClean="0">
                <a:solidFill>
                  <a:srgbClr val="FF0000"/>
                </a:solidFill>
              </a:rPr>
              <a:t>For reactions induced by weakly-bound nuclei V</a:t>
            </a:r>
            <a:r>
              <a:rPr lang="en-GB" sz="2000" baseline="-25000" dirty="0" smtClean="0">
                <a:solidFill>
                  <a:srgbClr val="FF0000"/>
                </a:solidFill>
              </a:rPr>
              <a:t>F</a:t>
            </a:r>
            <a:r>
              <a:rPr lang="en-GB" sz="2000" dirty="0" smtClean="0">
                <a:solidFill>
                  <a:srgbClr val="FF0000"/>
                </a:solidFill>
              </a:rPr>
              <a:t> needs renormalisation i.e. a reduction of its strength </a:t>
            </a:r>
            <a:r>
              <a:rPr lang="en-US" sz="2000" dirty="0" err="1" smtClean="0">
                <a:solidFill>
                  <a:srgbClr val="FF0000"/>
                </a:solidFill>
                <a:sym typeface="Wingdings"/>
              </a:rPr>
              <a:t></a:t>
            </a:r>
            <a:r>
              <a:rPr lang="en-US" sz="2000" dirty="0" smtClean="0">
                <a:solidFill>
                  <a:srgbClr val="FF0000"/>
                </a:solidFill>
                <a:sym typeface="Wingdings"/>
              </a:rPr>
              <a:t> V=NV</a:t>
            </a:r>
            <a:r>
              <a:rPr lang="en-US" sz="2000" baseline="-25000" dirty="0" smtClean="0">
                <a:solidFill>
                  <a:srgbClr val="FF0000"/>
                </a:solidFill>
                <a:sym typeface="Wingdings"/>
              </a:rPr>
              <a:t>F</a:t>
            </a:r>
            <a:endParaRPr lang="en-GB" sz="2000" baseline="-25000" dirty="0" smtClean="0">
              <a:solidFill>
                <a:srgbClr val="FF0000"/>
              </a:solidFill>
            </a:endParaRPr>
          </a:p>
        </p:txBody>
      </p:sp>
      <p:sp>
        <p:nvSpPr>
          <p:cNvPr id="6" name="TextBox 5"/>
          <p:cNvSpPr txBox="1"/>
          <p:nvPr/>
        </p:nvSpPr>
        <p:spPr>
          <a:xfrm>
            <a:off x="4419600" y="2819400"/>
            <a:ext cx="1180698" cy="707886"/>
          </a:xfrm>
          <a:prstGeom prst="rect">
            <a:avLst/>
          </a:prstGeom>
          <a:effectLst>
            <a:outerShdw blurRad="50800" dist="38100" dir="2700000">
              <a:srgbClr val="000000">
                <a:alpha val="43000"/>
              </a:srgb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2000" baseline="30000" dirty="0" smtClean="0"/>
              <a:t>40</a:t>
            </a:r>
            <a:r>
              <a:rPr lang="en-GB" sz="2000" dirty="0" smtClean="0"/>
              <a:t>Ca+</a:t>
            </a:r>
            <a:r>
              <a:rPr lang="en-GB" sz="2000" baseline="30000" dirty="0" smtClean="0"/>
              <a:t>6</a:t>
            </a:r>
            <a:r>
              <a:rPr lang="en-GB" sz="2000" dirty="0" smtClean="0"/>
              <a:t>Li </a:t>
            </a:r>
          </a:p>
          <a:p>
            <a:r>
              <a:rPr lang="en-GB" sz="2000" dirty="0" smtClean="0"/>
              <a:t>V = 0.6 V</a:t>
            </a:r>
            <a:r>
              <a:rPr lang="en-GB" sz="2000" baseline="-25000" dirty="0" smtClean="0"/>
              <a:t>F</a:t>
            </a:r>
            <a:endParaRPr lang="en-GB" sz="2000" baseline="-25000" dirty="0"/>
          </a:p>
        </p:txBody>
      </p:sp>
      <p:sp>
        <p:nvSpPr>
          <p:cNvPr id="7" name="TextBox 6"/>
          <p:cNvSpPr txBox="1"/>
          <p:nvPr/>
        </p:nvSpPr>
        <p:spPr>
          <a:xfrm>
            <a:off x="2433791" y="6474023"/>
            <a:ext cx="3890809" cy="307777"/>
          </a:xfrm>
          <a:prstGeom prst="rect">
            <a:avLst/>
          </a:prstGeom>
          <a:noFill/>
        </p:spPr>
        <p:txBody>
          <a:bodyPr wrap="none" rtlCol="0">
            <a:spAutoFit/>
          </a:bodyPr>
          <a:lstStyle/>
          <a:p>
            <a:r>
              <a:rPr lang="en-US" sz="1400" dirty="0" smtClean="0"/>
              <a:t>G.R. </a:t>
            </a:r>
            <a:r>
              <a:rPr lang="en-US" sz="1400" dirty="0" err="1" smtClean="0"/>
              <a:t>Stachler</a:t>
            </a:r>
            <a:r>
              <a:rPr lang="en-US" sz="1400" dirty="0" smtClean="0"/>
              <a:t> and W. Love PHYS. REP. 55 </a:t>
            </a:r>
            <a:r>
              <a:rPr lang="en-US" sz="1400" dirty="0" smtClean="0"/>
              <a:t>(1979) 183</a:t>
            </a:r>
            <a:endParaRPr lang="en-GB"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297809" y="834548"/>
            <a:ext cx="6703191" cy="4651852"/>
          </a:xfrm>
          <a:prstGeom prst="rect">
            <a:avLst/>
          </a:prstGeom>
          <a:noFill/>
          <a:ln w="9525">
            <a:noFill/>
            <a:miter lim="800000"/>
            <a:headEnd/>
            <a:tailEnd/>
          </a:ln>
          <a:effectLst/>
        </p:spPr>
      </p:pic>
      <p:sp>
        <p:nvSpPr>
          <p:cNvPr id="5" name="TextBox 4"/>
          <p:cNvSpPr txBox="1"/>
          <p:nvPr/>
        </p:nvSpPr>
        <p:spPr>
          <a:xfrm>
            <a:off x="1219200" y="6015335"/>
            <a:ext cx="6781800" cy="461665"/>
          </a:xfrm>
          <a:prstGeom prst="rect">
            <a:avLst/>
          </a:prstGeom>
          <a:noFill/>
          <a:ln w="28575">
            <a:solidFill>
              <a:srgbClr val="7030A0"/>
            </a:solidFill>
          </a:ln>
        </p:spPr>
        <p:txBody>
          <a:bodyPr wrap="square" rtlCol="0">
            <a:spAutoFit/>
          </a:bodyPr>
          <a:lstStyle/>
          <a:p>
            <a:pPr algn="just"/>
            <a:r>
              <a:rPr lang="it-IT" sz="2400" dirty="0" smtClean="0"/>
              <a:t>The way </a:t>
            </a:r>
            <a:r>
              <a:rPr lang="it-IT" sz="2400" dirty="0" err="1" smtClean="0"/>
              <a:t>they</a:t>
            </a:r>
            <a:r>
              <a:rPr lang="it-IT" sz="2400" dirty="0" smtClean="0"/>
              <a:t> </a:t>
            </a:r>
            <a:r>
              <a:rPr lang="it-IT" sz="2400" dirty="0" err="1" smtClean="0"/>
              <a:t>interacts</a:t>
            </a:r>
            <a:r>
              <a:rPr lang="it-IT" sz="2400" dirty="0" smtClean="0"/>
              <a:t> </a:t>
            </a:r>
            <a:r>
              <a:rPr lang="it-IT" sz="2400" b="1" dirty="0" err="1" smtClean="0">
                <a:solidFill>
                  <a:schemeClr val="accent4"/>
                </a:solidFill>
              </a:rPr>
              <a:t>depends</a:t>
            </a:r>
            <a:r>
              <a:rPr lang="it-IT" sz="2400" dirty="0" smtClean="0"/>
              <a:t> </a:t>
            </a:r>
            <a:r>
              <a:rPr lang="it-IT" sz="2400" dirty="0" err="1" smtClean="0"/>
              <a:t>upon</a:t>
            </a:r>
            <a:r>
              <a:rPr lang="it-IT" sz="2400" dirty="0" smtClean="0"/>
              <a:t> </a:t>
            </a:r>
            <a:r>
              <a:rPr lang="it-IT" sz="2400" dirty="0" err="1" smtClean="0"/>
              <a:t>their</a:t>
            </a:r>
            <a:r>
              <a:rPr lang="it-IT" sz="2400" dirty="0" smtClean="0"/>
              <a:t> </a:t>
            </a:r>
            <a:r>
              <a:rPr lang="it-IT" sz="2400" dirty="0" err="1" smtClean="0"/>
              <a:t>structure</a:t>
            </a:r>
            <a:endParaRPr lang="it-IT" sz="2400" dirty="0"/>
          </a:p>
        </p:txBody>
      </p:sp>
      <p:sp>
        <p:nvSpPr>
          <p:cNvPr id="6" name="TextBox 5"/>
          <p:cNvSpPr txBox="1"/>
          <p:nvPr/>
        </p:nvSpPr>
        <p:spPr>
          <a:xfrm>
            <a:off x="76200" y="304800"/>
            <a:ext cx="9030988" cy="400110"/>
          </a:xfrm>
          <a:prstGeom prst="rect">
            <a:avLst/>
          </a:prstGeom>
          <a:noFill/>
        </p:spPr>
        <p:txBody>
          <a:bodyPr wrap="none" rtlCol="0">
            <a:spAutoFit/>
          </a:bodyPr>
          <a:lstStyle/>
          <a:p>
            <a:r>
              <a:rPr lang="en-GB" sz="2000" dirty="0" smtClean="0"/>
              <a:t>Nuclei are not marbles, they have an internal structure and this can be very “EXOTIC”</a:t>
            </a:r>
          </a:p>
        </p:txBody>
      </p:sp>
      <p:pic>
        <p:nvPicPr>
          <p:cNvPr id="7" name="Picture 6"/>
          <p:cNvPicPr>
            <a:picLocks noChangeAspect="1"/>
          </p:cNvPicPr>
          <p:nvPr/>
        </p:nvPicPr>
        <p:blipFill>
          <a:blip r:embed="rId3"/>
          <a:stretch>
            <a:fillRect/>
          </a:stretch>
        </p:blipFill>
        <p:spPr>
          <a:xfrm>
            <a:off x="233505" y="914400"/>
            <a:ext cx="8529495" cy="5251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304800" y="228600"/>
            <a:ext cx="8610600" cy="2431435"/>
          </a:xfrm>
          <a:prstGeom prst="rect">
            <a:avLst/>
          </a:prstGeom>
        </p:spPr>
        <p:txBody>
          <a:bodyPr wrap="square">
            <a:spAutoFit/>
          </a:bodyPr>
          <a:lstStyle/>
          <a:p>
            <a:pPr algn="ctr"/>
            <a:r>
              <a:rPr lang="en-US" sz="2400" dirty="0" smtClean="0">
                <a:cs typeface="Arial"/>
                <a:sym typeface="Wingdings"/>
              </a:rPr>
              <a:t>Coupling between relative motion and the internal structure or other reaction processes has to be considered</a:t>
            </a:r>
          </a:p>
          <a:p>
            <a:pPr algn="ctr"/>
            <a:endParaRPr lang="en-US" sz="1400" dirty="0" smtClean="0">
              <a:cs typeface="Arial"/>
              <a:sym typeface="Wingdings"/>
            </a:endParaRPr>
          </a:p>
          <a:p>
            <a:pPr algn="ctr"/>
            <a:endParaRPr lang="en-US" sz="1400" dirty="0" smtClean="0">
              <a:cs typeface="Arial"/>
              <a:sym typeface="Wingdings"/>
            </a:endParaRPr>
          </a:p>
          <a:p>
            <a:pPr algn="ctr"/>
            <a:endParaRPr lang="en-US" sz="1400" dirty="0" smtClean="0">
              <a:cs typeface="Arial"/>
              <a:sym typeface="Wingdings"/>
            </a:endParaRPr>
          </a:p>
          <a:p>
            <a:pPr algn="ctr"/>
            <a:endParaRPr lang="en-US" sz="1400" dirty="0" smtClean="0">
              <a:cs typeface="Arial"/>
              <a:sym typeface="Wingdings"/>
            </a:endParaRPr>
          </a:p>
          <a:p>
            <a:pPr algn="ctr"/>
            <a:endParaRPr lang="en-US" sz="1400" dirty="0" smtClean="0">
              <a:cs typeface="Arial"/>
              <a:sym typeface="Wingdings"/>
            </a:endParaRPr>
          </a:p>
          <a:p>
            <a:pPr algn="ctr"/>
            <a:endParaRPr lang="en-US" sz="1400" dirty="0" smtClean="0">
              <a:cs typeface="Arial"/>
              <a:sym typeface="Wingdings"/>
            </a:endParaRPr>
          </a:p>
          <a:p>
            <a:pPr algn="ctr"/>
            <a:r>
              <a:rPr lang="en-US" sz="2000" dirty="0" smtClean="0">
                <a:cs typeface="Arial"/>
                <a:sym typeface="Wingdings"/>
              </a:rPr>
              <a:t>The effective Optical Potential does not take these effects into account</a:t>
            </a:r>
            <a:endParaRPr lang="it-IT" sz="2000" dirty="0">
              <a:cs typeface="Arial"/>
            </a:endParaRPr>
          </a:p>
        </p:txBody>
      </p:sp>
      <p:pic>
        <p:nvPicPr>
          <p:cNvPr id="4" name="Picture 3"/>
          <p:cNvPicPr>
            <a:picLocks noChangeAspect="1"/>
          </p:cNvPicPr>
          <p:nvPr/>
        </p:nvPicPr>
        <p:blipFill>
          <a:blip r:embed="rId3"/>
          <a:stretch>
            <a:fillRect/>
          </a:stretch>
        </p:blipFill>
        <p:spPr>
          <a:xfrm>
            <a:off x="2057400" y="960017"/>
            <a:ext cx="5187950" cy="1249783"/>
          </a:xfrm>
          <a:prstGeom prst="rect">
            <a:avLst/>
          </a:prstGeom>
        </p:spPr>
      </p:pic>
      <p:grpSp>
        <p:nvGrpSpPr>
          <p:cNvPr id="34" name="Group 33"/>
          <p:cNvGrpSpPr/>
          <p:nvPr/>
        </p:nvGrpSpPr>
        <p:grpSpPr>
          <a:xfrm>
            <a:off x="152400" y="2743200"/>
            <a:ext cx="8769197" cy="4038600"/>
            <a:chOff x="152400" y="2743200"/>
            <a:chExt cx="8769197" cy="4038600"/>
          </a:xfrm>
        </p:grpSpPr>
        <p:grpSp>
          <p:nvGrpSpPr>
            <p:cNvPr id="5" name="Group 4"/>
            <p:cNvGrpSpPr/>
            <p:nvPr/>
          </p:nvGrpSpPr>
          <p:grpSpPr>
            <a:xfrm>
              <a:off x="990600" y="3632200"/>
              <a:ext cx="2743200" cy="1625600"/>
              <a:chOff x="5562600" y="431800"/>
              <a:chExt cx="2743200" cy="1625600"/>
            </a:xfrm>
          </p:grpSpPr>
          <p:pic>
            <p:nvPicPr>
              <p:cNvPr id="6" name="Picture 5"/>
              <p:cNvPicPr>
                <a:picLocks noChangeAspect="1"/>
              </p:cNvPicPr>
              <p:nvPr/>
            </p:nvPicPr>
            <p:blipFill>
              <a:blip r:embed="rId4"/>
              <a:stretch>
                <a:fillRect/>
              </a:stretch>
            </p:blipFill>
            <p:spPr>
              <a:xfrm>
                <a:off x="7162800" y="533400"/>
                <a:ext cx="1143000" cy="1402773"/>
              </a:xfrm>
              <a:prstGeom prst="rect">
                <a:avLst/>
              </a:prstGeom>
            </p:spPr>
          </p:pic>
          <p:pic>
            <p:nvPicPr>
              <p:cNvPr id="7" name="Picture 6"/>
              <p:cNvPicPr>
                <a:picLocks noChangeAspect="1"/>
              </p:cNvPicPr>
              <p:nvPr/>
            </p:nvPicPr>
            <p:blipFill>
              <a:blip r:embed="rId5"/>
              <a:stretch>
                <a:fillRect/>
              </a:stretch>
            </p:blipFill>
            <p:spPr>
              <a:xfrm>
                <a:off x="5562600" y="838200"/>
                <a:ext cx="990600" cy="949200"/>
              </a:xfrm>
              <a:prstGeom prst="rect">
                <a:avLst/>
              </a:prstGeom>
            </p:spPr>
          </p:pic>
          <p:cxnSp>
            <p:nvCxnSpPr>
              <p:cNvPr id="8" name="Straight Arrow Connector 7"/>
              <p:cNvCxnSpPr/>
              <p:nvPr/>
            </p:nvCxnSpPr>
            <p:spPr>
              <a:xfrm>
                <a:off x="6629400" y="1312800"/>
                <a:ext cx="533400" cy="8000"/>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grpSp>
            <p:nvGrpSpPr>
              <p:cNvPr id="9" name="Group 14"/>
              <p:cNvGrpSpPr/>
              <p:nvPr/>
            </p:nvGrpSpPr>
            <p:grpSpPr>
              <a:xfrm>
                <a:off x="7315200" y="431800"/>
                <a:ext cx="730250" cy="266700"/>
                <a:chOff x="7315200" y="431800"/>
                <a:chExt cx="730250" cy="266700"/>
              </a:xfrm>
            </p:grpSpPr>
            <p:sp>
              <p:nvSpPr>
                <p:cNvPr id="13" name="Freeform 12"/>
                <p:cNvSpPr/>
                <p:nvPr/>
              </p:nvSpPr>
              <p:spPr>
                <a:xfrm>
                  <a:off x="7340600" y="431800"/>
                  <a:ext cx="704850" cy="165100"/>
                </a:xfrm>
                <a:custGeom>
                  <a:avLst/>
                  <a:gdLst>
                    <a:gd name="connsiteX0" fmla="*/ 0 w 704850"/>
                    <a:gd name="connsiteY0" fmla="*/ 165100 h 165100"/>
                    <a:gd name="connsiteX1" fmla="*/ 215900 w 704850"/>
                    <a:gd name="connsiteY1" fmla="*/ 25400 h 165100"/>
                    <a:gd name="connsiteX2" fmla="*/ 469900 w 704850"/>
                    <a:gd name="connsiteY2" fmla="*/ 12700 h 165100"/>
                    <a:gd name="connsiteX3" fmla="*/ 673100 w 704850"/>
                    <a:gd name="connsiteY3" fmla="*/ 101600 h 165100"/>
                    <a:gd name="connsiteX4" fmla="*/ 660400 w 704850"/>
                    <a:gd name="connsiteY4" fmla="*/ 7620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165100">
                      <a:moveTo>
                        <a:pt x="0" y="165100"/>
                      </a:moveTo>
                      <a:cubicBezTo>
                        <a:pt x="68791" y="107950"/>
                        <a:pt x="137583" y="50800"/>
                        <a:pt x="215900" y="25400"/>
                      </a:cubicBezTo>
                      <a:cubicBezTo>
                        <a:pt x="294217" y="0"/>
                        <a:pt x="393700" y="0"/>
                        <a:pt x="469900" y="12700"/>
                      </a:cubicBezTo>
                      <a:cubicBezTo>
                        <a:pt x="546100" y="25400"/>
                        <a:pt x="641350" y="91017"/>
                        <a:pt x="673100" y="101600"/>
                      </a:cubicBezTo>
                      <a:cubicBezTo>
                        <a:pt x="704850" y="112183"/>
                        <a:pt x="660400" y="76200"/>
                        <a:pt x="660400" y="76200"/>
                      </a:cubicBezTo>
                    </a:path>
                  </a:pathLst>
                </a:custGeom>
                <a:ln w="9525"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4" name="Freeform 13"/>
                <p:cNvSpPr/>
                <p:nvPr/>
              </p:nvSpPr>
              <p:spPr>
                <a:xfrm>
                  <a:off x="7315200" y="533400"/>
                  <a:ext cx="704850" cy="165100"/>
                </a:xfrm>
                <a:custGeom>
                  <a:avLst/>
                  <a:gdLst>
                    <a:gd name="connsiteX0" fmla="*/ 0 w 704850"/>
                    <a:gd name="connsiteY0" fmla="*/ 165100 h 165100"/>
                    <a:gd name="connsiteX1" fmla="*/ 215900 w 704850"/>
                    <a:gd name="connsiteY1" fmla="*/ 25400 h 165100"/>
                    <a:gd name="connsiteX2" fmla="*/ 469900 w 704850"/>
                    <a:gd name="connsiteY2" fmla="*/ 12700 h 165100"/>
                    <a:gd name="connsiteX3" fmla="*/ 673100 w 704850"/>
                    <a:gd name="connsiteY3" fmla="*/ 101600 h 165100"/>
                    <a:gd name="connsiteX4" fmla="*/ 660400 w 704850"/>
                    <a:gd name="connsiteY4" fmla="*/ 7620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165100">
                      <a:moveTo>
                        <a:pt x="0" y="165100"/>
                      </a:moveTo>
                      <a:cubicBezTo>
                        <a:pt x="68791" y="107950"/>
                        <a:pt x="137583" y="50800"/>
                        <a:pt x="215900" y="25400"/>
                      </a:cubicBezTo>
                      <a:cubicBezTo>
                        <a:pt x="294217" y="0"/>
                        <a:pt x="393700" y="0"/>
                        <a:pt x="469900" y="12700"/>
                      </a:cubicBezTo>
                      <a:cubicBezTo>
                        <a:pt x="546100" y="25400"/>
                        <a:pt x="641350" y="91017"/>
                        <a:pt x="673100" y="101600"/>
                      </a:cubicBezTo>
                      <a:cubicBezTo>
                        <a:pt x="704850" y="112183"/>
                        <a:pt x="660400" y="76200"/>
                        <a:pt x="660400" y="76200"/>
                      </a:cubicBezTo>
                    </a:path>
                  </a:pathLst>
                </a:custGeom>
                <a:ln w="9525"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10" name="Group 15"/>
              <p:cNvGrpSpPr/>
              <p:nvPr/>
            </p:nvGrpSpPr>
            <p:grpSpPr>
              <a:xfrm flipV="1">
                <a:off x="7391400" y="1790700"/>
                <a:ext cx="730250" cy="266700"/>
                <a:chOff x="7315200" y="431800"/>
                <a:chExt cx="730250" cy="266700"/>
              </a:xfrm>
            </p:grpSpPr>
            <p:sp>
              <p:nvSpPr>
                <p:cNvPr id="11" name="Freeform 10"/>
                <p:cNvSpPr/>
                <p:nvPr/>
              </p:nvSpPr>
              <p:spPr>
                <a:xfrm>
                  <a:off x="7340600" y="431800"/>
                  <a:ext cx="704850" cy="165100"/>
                </a:xfrm>
                <a:custGeom>
                  <a:avLst/>
                  <a:gdLst>
                    <a:gd name="connsiteX0" fmla="*/ 0 w 704850"/>
                    <a:gd name="connsiteY0" fmla="*/ 165100 h 165100"/>
                    <a:gd name="connsiteX1" fmla="*/ 215900 w 704850"/>
                    <a:gd name="connsiteY1" fmla="*/ 25400 h 165100"/>
                    <a:gd name="connsiteX2" fmla="*/ 469900 w 704850"/>
                    <a:gd name="connsiteY2" fmla="*/ 12700 h 165100"/>
                    <a:gd name="connsiteX3" fmla="*/ 673100 w 704850"/>
                    <a:gd name="connsiteY3" fmla="*/ 101600 h 165100"/>
                    <a:gd name="connsiteX4" fmla="*/ 660400 w 704850"/>
                    <a:gd name="connsiteY4" fmla="*/ 7620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165100">
                      <a:moveTo>
                        <a:pt x="0" y="165100"/>
                      </a:moveTo>
                      <a:cubicBezTo>
                        <a:pt x="68791" y="107950"/>
                        <a:pt x="137583" y="50800"/>
                        <a:pt x="215900" y="25400"/>
                      </a:cubicBezTo>
                      <a:cubicBezTo>
                        <a:pt x="294217" y="0"/>
                        <a:pt x="393700" y="0"/>
                        <a:pt x="469900" y="12700"/>
                      </a:cubicBezTo>
                      <a:cubicBezTo>
                        <a:pt x="546100" y="25400"/>
                        <a:pt x="641350" y="91017"/>
                        <a:pt x="673100" y="101600"/>
                      </a:cubicBezTo>
                      <a:cubicBezTo>
                        <a:pt x="704850" y="112183"/>
                        <a:pt x="660400" y="76200"/>
                        <a:pt x="660400" y="76200"/>
                      </a:cubicBezTo>
                    </a:path>
                  </a:pathLst>
                </a:custGeom>
                <a:ln w="9525"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 name="Freeform 11"/>
                <p:cNvSpPr/>
                <p:nvPr/>
              </p:nvSpPr>
              <p:spPr>
                <a:xfrm>
                  <a:off x="7315200" y="533400"/>
                  <a:ext cx="704850" cy="165100"/>
                </a:xfrm>
                <a:custGeom>
                  <a:avLst/>
                  <a:gdLst>
                    <a:gd name="connsiteX0" fmla="*/ 0 w 704850"/>
                    <a:gd name="connsiteY0" fmla="*/ 165100 h 165100"/>
                    <a:gd name="connsiteX1" fmla="*/ 215900 w 704850"/>
                    <a:gd name="connsiteY1" fmla="*/ 25400 h 165100"/>
                    <a:gd name="connsiteX2" fmla="*/ 469900 w 704850"/>
                    <a:gd name="connsiteY2" fmla="*/ 12700 h 165100"/>
                    <a:gd name="connsiteX3" fmla="*/ 673100 w 704850"/>
                    <a:gd name="connsiteY3" fmla="*/ 101600 h 165100"/>
                    <a:gd name="connsiteX4" fmla="*/ 660400 w 704850"/>
                    <a:gd name="connsiteY4" fmla="*/ 7620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165100">
                      <a:moveTo>
                        <a:pt x="0" y="165100"/>
                      </a:moveTo>
                      <a:cubicBezTo>
                        <a:pt x="68791" y="107950"/>
                        <a:pt x="137583" y="50800"/>
                        <a:pt x="215900" y="25400"/>
                      </a:cubicBezTo>
                      <a:cubicBezTo>
                        <a:pt x="294217" y="0"/>
                        <a:pt x="393700" y="0"/>
                        <a:pt x="469900" y="12700"/>
                      </a:cubicBezTo>
                      <a:cubicBezTo>
                        <a:pt x="546100" y="25400"/>
                        <a:pt x="641350" y="91017"/>
                        <a:pt x="673100" y="101600"/>
                      </a:cubicBezTo>
                      <a:cubicBezTo>
                        <a:pt x="704850" y="112183"/>
                        <a:pt x="660400" y="76200"/>
                        <a:pt x="660400" y="76200"/>
                      </a:cubicBezTo>
                    </a:path>
                  </a:pathLst>
                </a:custGeom>
                <a:ln w="9525"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grpSp>
          <p:nvGrpSpPr>
            <p:cNvPr id="40" name="Group 39"/>
            <p:cNvGrpSpPr/>
            <p:nvPr/>
          </p:nvGrpSpPr>
          <p:grpSpPr>
            <a:xfrm>
              <a:off x="5105400" y="3695700"/>
              <a:ext cx="2286000" cy="1677988"/>
              <a:chOff x="5105400" y="3352800"/>
              <a:chExt cx="2286000" cy="1677988"/>
            </a:xfrm>
          </p:grpSpPr>
          <p:cxnSp>
            <p:nvCxnSpPr>
              <p:cNvPr id="16" name="Straight Connector 15"/>
              <p:cNvCxnSpPr/>
              <p:nvPr/>
            </p:nvCxnSpPr>
            <p:spPr>
              <a:xfrm>
                <a:off x="5105400" y="5029200"/>
                <a:ext cx="22860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105400" y="4113212"/>
                <a:ext cx="22860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105400" y="3352800"/>
                <a:ext cx="22860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105400" y="4646612"/>
                <a:ext cx="22860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flipH="1" flipV="1">
                <a:off x="5486400" y="4724400"/>
                <a:ext cx="381000" cy="2286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flipH="1" flipV="1">
                <a:off x="6096000" y="4267200"/>
                <a:ext cx="533400" cy="2286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16200000" flipH="1">
                <a:off x="5943600" y="4724400"/>
                <a:ext cx="381000" cy="2286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6200000" flipH="1">
                <a:off x="6438900" y="4229100"/>
                <a:ext cx="533400" cy="304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flipH="1" flipV="1">
                <a:off x="5638800" y="3429000"/>
                <a:ext cx="762000" cy="6096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16200000" flipH="1">
                <a:off x="6324600" y="3505200"/>
                <a:ext cx="762000" cy="4572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228600" y="2743200"/>
              <a:ext cx="8610600" cy="707886"/>
            </a:xfrm>
            <a:prstGeom prst="rect">
              <a:avLst/>
            </a:prstGeom>
            <a:noFill/>
          </p:spPr>
          <p:txBody>
            <a:bodyPr wrap="square" rtlCol="0">
              <a:spAutoFit/>
            </a:bodyPr>
            <a:lstStyle/>
            <a:p>
              <a:pPr algn="ctr"/>
              <a:r>
                <a:rPr lang="en-GB" sz="2000" dirty="0" smtClean="0">
                  <a:solidFill>
                    <a:srgbClr val="000090"/>
                  </a:solidFill>
                </a:rPr>
                <a:t>Channel coupling:  while nuclei are </a:t>
              </a:r>
              <a:r>
                <a:rPr lang="en-GB" sz="2000" dirty="0" smtClean="0">
                  <a:solidFill>
                    <a:srgbClr val="000090"/>
                  </a:solidFill>
                </a:rPr>
                <a:t>moving </a:t>
              </a:r>
              <a:r>
                <a:rPr lang="en-GB" sz="2000" dirty="0" smtClean="0">
                  <a:solidFill>
                    <a:srgbClr val="000090"/>
                  </a:solidFill>
                </a:rPr>
                <a:t>excitation of intrinsic states may occur as well as exchanges of nucleons. </a:t>
              </a:r>
              <a:endParaRPr lang="en-GB" sz="2000" dirty="0">
                <a:solidFill>
                  <a:srgbClr val="000090"/>
                </a:solidFill>
              </a:endParaRPr>
            </a:p>
          </p:txBody>
        </p:sp>
        <p:sp>
          <p:nvSpPr>
            <p:cNvPr id="43" name="TextBox 42"/>
            <p:cNvSpPr txBox="1"/>
            <p:nvPr/>
          </p:nvSpPr>
          <p:spPr>
            <a:xfrm>
              <a:off x="7467600" y="5156200"/>
              <a:ext cx="500144" cy="369332"/>
            </a:xfrm>
            <a:prstGeom prst="rect">
              <a:avLst/>
            </a:prstGeom>
            <a:noFill/>
          </p:spPr>
          <p:txBody>
            <a:bodyPr wrap="none" rtlCol="0">
              <a:spAutoFit/>
            </a:bodyPr>
            <a:lstStyle/>
            <a:p>
              <a:r>
                <a:rPr lang="en-GB" dirty="0" err="1" smtClean="0"/>
                <a:t>g.s</a:t>
              </a:r>
              <a:r>
                <a:rPr lang="en-GB" dirty="0" smtClean="0"/>
                <a:t>.</a:t>
              </a:r>
              <a:endParaRPr lang="en-GB" dirty="0"/>
            </a:p>
          </p:txBody>
        </p:sp>
        <p:sp>
          <p:nvSpPr>
            <p:cNvPr id="44" name="TextBox 43"/>
            <p:cNvSpPr txBox="1"/>
            <p:nvPr/>
          </p:nvSpPr>
          <p:spPr>
            <a:xfrm>
              <a:off x="152400" y="5638800"/>
              <a:ext cx="8769197" cy="646331"/>
            </a:xfrm>
            <a:prstGeom prst="rect">
              <a:avLst/>
            </a:prstGeom>
            <a:noFill/>
          </p:spPr>
          <p:txBody>
            <a:bodyPr wrap="none" rtlCol="0">
              <a:spAutoFit/>
            </a:bodyPr>
            <a:lstStyle/>
            <a:p>
              <a:r>
                <a:rPr lang="en-GB" dirty="0" smtClean="0">
                  <a:solidFill>
                    <a:srgbClr val="000090"/>
                  </a:solidFill>
                </a:rPr>
                <a:t>The exact solution to the problem requires solving an infinite set of coupled Schrödinger eq.</a:t>
              </a:r>
            </a:p>
            <a:p>
              <a:endParaRPr lang="en-GB" dirty="0">
                <a:solidFill>
                  <a:srgbClr val="000090"/>
                </a:solidFill>
              </a:endParaRPr>
            </a:p>
          </p:txBody>
        </p:sp>
        <p:graphicFrame>
          <p:nvGraphicFramePr>
            <p:cNvPr id="45" name="Object 44"/>
            <p:cNvGraphicFramePr>
              <a:graphicFrameLocks noChangeAspect="1"/>
            </p:cNvGraphicFramePr>
            <p:nvPr/>
          </p:nvGraphicFramePr>
          <p:xfrm>
            <a:off x="2913105" y="6172200"/>
            <a:ext cx="3868695" cy="609600"/>
          </p:xfrm>
          <a:graphic>
            <a:graphicData uri="http://schemas.openxmlformats.org/presentationml/2006/ole">
              <p:oleObj spid="_x0000_s107522" name="Equation" r:id="rId6" imgW="2451100" imgH="368300" progId="Equation.3">
                <p:embed/>
              </p:oleObj>
            </a:graphicData>
          </a:graphic>
        </p:graphicFrame>
        <p:sp>
          <p:nvSpPr>
            <p:cNvPr id="46" name="TextBox 45"/>
            <p:cNvSpPr txBox="1"/>
            <p:nvPr/>
          </p:nvSpPr>
          <p:spPr>
            <a:xfrm>
              <a:off x="4648200" y="5193268"/>
              <a:ext cx="300082" cy="369332"/>
            </a:xfrm>
            <a:prstGeom prst="rect">
              <a:avLst/>
            </a:prstGeom>
            <a:noFill/>
          </p:spPr>
          <p:txBody>
            <a:bodyPr wrap="none" rtlCol="0">
              <a:spAutoFit/>
            </a:bodyPr>
            <a:lstStyle/>
            <a:p>
              <a:r>
                <a:rPr lang="en-GB" dirty="0" smtClean="0"/>
                <a:t>T</a:t>
              </a:r>
              <a:endParaRPr lang="en-GB" dirty="0"/>
            </a:p>
          </p:txBody>
        </p:sp>
        <p:sp>
          <p:nvSpPr>
            <p:cNvPr id="48" name="TextBox 47"/>
            <p:cNvSpPr txBox="1"/>
            <p:nvPr/>
          </p:nvSpPr>
          <p:spPr>
            <a:xfrm>
              <a:off x="4648200" y="4267200"/>
              <a:ext cx="527082" cy="369332"/>
            </a:xfrm>
            <a:prstGeom prst="rect">
              <a:avLst/>
            </a:prstGeom>
            <a:noFill/>
          </p:spPr>
          <p:txBody>
            <a:bodyPr wrap="none" rtlCol="0">
              <a:spAutoFit/>
            </a:bodyPr>
            <a:lstStyle/>
            <a:p>
              <a:r>
                <a:rPr lang="en-GB" dirty="0" smtClean="0"/>
                <a:t>T**</a:t>
              </a:r>
              <a:endParaRPr lang="en-GB" dirty="0"/>
            </a:p>
          </p:txBody>
        </p:sp>
        <p:sp>
          <p:nvSpPr>
            <p:cNvPr id="49" name="TextBox 48"/>
            <p:cNvSpPr txBox="1"/>
            <p:nvPr/>
          </p:nvSpPr>
          <p:spPr>
            <a:xfrm>
              <a:off x="4572000" y="3505200"/>
              <a:ext cx="642048" cy="369332"/>
            </a:xfrm>
            <a:prstGeom prst="rect">
              <a:avLst/>
            </a:prstGeom>
            <a:noFill/>
          </p:spPr>
          <p:txBody>
            <a:bodyPr wrap="none" rtlCol="0">
              <a:spAutoFit/>
            </a:bodyPr>
            <a:lstStyle/>
            <a:p>
              <a:r>
                <a:rPr lang="en-GB" dirty="0" smtClean="0"/>
                <a:t>T***</a:t>
              </a:r>
              <a:endParaRPr lang="en-GB" dirty="0"/>
            </a:p>
          </p:txBody>
        </p:sp>
        <p:sp>
          <p:nvSpPr>
            <p:cNvPr id="50" name="TextBox 49"/>
            <p:cNvSpPr txBox="1"/>
            <p:nvPr/>
          </p:nvSpPr>
          <p:spPr>
            <a:xfrm>
              <a:off x="4648200" y="4724400"/>
              <a:ext cx="412117" cy="369332"/>
            </a:xfrm>
            <a:prstGeom prst="rect">
              <a:avLst/>
            </a:prstGeom>
            <a:noFill/>
          </p:spPr>
          <p:txBody>
            <a:bodyPr wrap="none" rtlCol="0">
              <a:spAutoFit/>
            </a:bodyPr>
            <a:lstStyle/>
            <a:p>
              <a:r>
                <a:rPr lang="en-GB" dirty="0" smtClean="0"/>
                <a:t>T*</a:t>
              </a:r>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1447800"/>
            <a:ext cx="7162799" cy="4375166"/>
          </a:xfrm>
          <a:prstGeom prst="rect">
            <a:avLst/>
          </a:prstGeom>
        </p:spPr>
      </p:pic>
      <p:grpSp>
        <p:nvGrpSpPr>
          <p:cNvPr id="20" name="Group 19"/>
          <p:cNvGrpSpPr/>
          <p:nvPr/>
        </p:nvGrpSpPr>
        <p:grpSpPr>
          <a:xfrm>
            <a:off x="990600" y="457200"/>
            <a:ext cx="2743200" cy="1295400"/>
            <a:chOff x="990600" y="457200"/>
            <a:chExt cx="2946400" cy="1422400"/>
          </a:xfrm>
        </p:grpSpPr>
        <p:pic>
          <p:nvPicPr>
            <p:cNvPr id="4" name="Picture 3"/>
            <p:cNvPicPr>
              <a:picLocks noChangeAspect="1"/>
            </p:cNvPicPr>
            <p:nvPr/>
          </p:nvPicPr>
          <p:blipFill>
            <a:blip r:embed="rId3"/>
            <a:stretch>
              <a:fillRect/>
            </a:stretch>
          </p:blipFill>
          <p:spPr>
            <a:xfrm>
              <a:off x="990600" y="685800"/>
              <a:ext cx="1066800" cy="949200"/>
            </a:xfrm>
            <a:prstGeom prst="rect">
              <a:avLst/>
            </a:prstGeom>
          </p:spPr>
        </p:pic>
        <p:pic>
          <p:nvPicPr>
            <p:cNvPr id="6" name="Picture 5"/>
            <p:cNvPicPr>
              <a:picLocks noChangeAspect="1"/>
            </p:cNvPicPr>
            <p:nvPr/>
          </p:nvPicPr>
          <p:blipFill>
            <a:blip r:embed="rId4"/>
            <a:stretch>
              <a:fillRect/>
            </a:stretch>
          </p:blipFill>
          <p:spPr>
            <a:xfrm>
              <a:off x="2590800" y="457200"/>
              <a:ext cx="1346200" cy="1422400"/>
            </a:xfrm>
            <a:prstGeom prst="rect">
              <a:avLst/>
            </a:prstGeom>
          </p:spPr>
        </p:pic>
        <p:cxnSp>
          <p:nvCxnSpPr>
            <p:cNvPr id="8" name="Straight Arrow Connector 7"/>
            <p:cNvCxnSpPr>
              <a:stCxn id="4" idx="3"/>
              <a:endCxn id="6" idx="1"/>
            </p:cNvCxnSpPr>
            <p:nvPr/>
          </p:nvCxnSpPr>
          <p:spPr>
            <a:xfrm>
              <a:off x="2057400" y="1160400"/>
              <a:ext cx="533400" cy="8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5562600" y="228600"/>
            <a:ext cx="2590800" cy="1524000"/>
            <a:chOff x="5562600" y="431800"/>
            <a:chExt cx="2743200" cy="1625600"/>
          </a:xfrm>
        </p:grpSpPr>
        <p:pic>
          <p:nvPicPr>
            <p:cNvPr id="3" name="Picture 2"/>
            <p:cNvPicPr>
              <a:picLocks noChangeAspect="1"/>
            </p:cNvPicPr>
            <p:nvPr/>
          </p:nvPicPr>
          <p:blipFill>
            <a:blip r:embed="rId5"/>
            <a:stretch>
              <a:fillRect/>
            </a:stretch>
          </p:blipFill>
          <p:spPr>
            <a:xfrm>
              <a:off x="7162800" y="516082"/>
              <a:ext cx="1143000" cy="1402773"/>
            </a:xfrm>
            <a:prstGeom prst="rect">
              <a:avLst/>
            </a:prstGeom>
          </p:spPr>
        </p:pic>
        <p:pic>
          <p:nvPicPr>
            <p:cNvPr id="11" name="Picture 10"/>
            <p:cNvPicPr>
              <a:picLocks noChangeAspect="1"/>
            </p:cNvPicPr>
            <p:nvPr/>
          </p:nvPicPr>
          <p:blipFill>
            <a:blip r:embed="rId3"/>
            <a:stretch>
              <a:fillRect/>
            </a:stretch>
          </p:blipFill>
          <p:spPr>
            <a:xfrm>
              <a:off x="5562600" y="838200"/>
              <a:ext cx="990600" cy="949200"/>
            </a:xfrm>
            <a:prstGeom prst="rect">
              <a:avLst/>
            </a:prstGeom>
          </p:spPr>
        </p:pic>
        <p:cxnSp>
          <p:nvCxnSpPr>
            <p:cNvPr id="12" name="Straight Arrow Connector 11"/>
            <p:cNvCxnSpPr/>
            <p:nvPr/>
          </p:nvCxnSpPr>
          <p:spPr>
            <a:xfrm>
              <a:off x="6629400" y="1312800"/>
              <a:ext cx="533400" cy="8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7315200" y="431800"/>
              <a:ext cx="730250" cy="266700"/>
              <a:chOff x="7315200" y="431800"/>
              <a:chExt cx="730250" cy="266700"/>
            </a:xfrm>
          </p:grpSpPr>
          <p:sp>
            <p:nvSpPr>
              <p:cNvPr id="13" name="Freeform 12"/>
              <p:cNvSpPr/>
              <p:nvPr/>
            </p:nvSpPr>
            <p:spPr>
              <a:xfrm>
                <a:off x="7340600" y="431800"/>
                <a:ext cx="704850" cy="165100"/>
              </a:xfrm>
              <a:custGeom>
                <a:avLst/>
                <a:gdLst>
                  <a:gd name="connsiteX0" fmla="*/ 0 w 704850"/>
                  <a:gd name="connsiteY0" fmla="*/ 165100 h 165100"/>
                  <a:gd name="connsiteX1" fmla="*/ 215900 w 704850"/>
                  <a:gd name="connsiteY1" fmla="*/ 25400 h 165100"/>
                  <a:gd name="connsiteX2" fmla="*/ 469900 w 704850"/>
                  <a:gd name="connsiteY2" fmla="*/ 12700 h 165100"/>
                  <a:gd name="connsiteX3" fmla="*/ 673100 w 704850"/>
                  <a:gd name="connsiteY3" fmla="*/ 101600 h 165100"/>
                  <a:gd name="connsiteX4" fmla="*/ 660400 w 704850"/>
                  <a:gd name="connsiteY4" fmla="*/ 7620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165100">
                    <a:moveTo>
                      <a:pt x="0" y="165100"/>
                    </a:moveTo>
                    <a:cubicBezTo>
                      <a:pt x="68791" y="107950"/>
                      <a:pt x="137583" y="50800"/>
                      <a:pt x="215900" y="25400"/>
                    </a:cubicBezTo>
                    <a:cubicBezTo>
                      <a:pt x="294217" y="0"/>
                      <a:pt x="393700" y="0"/>
                      <a:pt x="469900" y="12700"/>
                    </a:cubicBezTo>
                    <a:cubicBezTo>
                      <a:pt x="546100" y="25400"/>
                      <a:pt x="641350" y="91017"/>
                      <a:pt x="673100" y="101600"/>
                    </a:cubicBezTo>
                    <a:cubicBezTo>
                      <a:pt x="704850" y="112183"/>
                      <a:pt x="660400" y="76200"/>
                      <a:pt x="660400" y="76200"/>
                    </a:cubicBezTo>
                  </a:path>
                </a:pathLst>
              </a:custGeom>
              <a:ln w="9525"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4" name="Freeform 13"/>
              <p:cNvSpPr/>
              <p:nvPr/>
            </p:nvSpPr>
            <p:spPr>
              <a:xfrm>
                <a:off x="7315200" y="533400"/>
                <a:ext cx="704850" cy="165100"/>
              </a:xfrm>
              <a:custGeom>
                <a:avLst/>
                <a:gdLst>
                  <a:gd name="connsiteX0" fmla="*/ 0 w 704850"/>
                  <a:gd name="connsiteY0" fmla="*/ 165100 h 165100"/>
                  <a:gd name="connsiteX1" fmla="*/ 215900 w 704850"/>
                  <a:gd name="connsiteY1" fmla="*/ 25400 h 165100"/>
                  <a:gd name="connsiteX2" fmla="*/ 469900 w 704850"/>
                  <a:gd name="connsiteY2" fmla="*/ 12700 h 165100"/>
                  <a:gd name="connsiteX3" fmla="*/ 673100 w 704850"/>
                  <a:gd name="connsiteY3" fmla="*/ 101600 h 165100"/>
                  <a:gd name="connsiteX4" fmla="*/ 660400 w 704850"/>
                  <a:gd name="connsiteY4" fmla="*/ 7620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165100">
                    <a:moveTo>
                      <a:pt x="0" y="165100"/>
                    </a:moveTo>
                    <a:cubicBezTo>
                      <a:pt x="68791" y="107950"/>
                      <a:pt x="137583" y="50800"/>
                      <a:pt x="215900" y="25400"/>
                    </a:cubicBezTo>
                    <a:cubicBezTo>
                      <a:pt x="294217" y="0"/>
                      <a:pt x="393700" y="0"/>
                      <a:pt x="469900" y="12700"/>
                    </a:cubicBezTo>
                    <a:cubicBezTo>
                      <a:pt x="546100" y="25400"/>
                      <a:pt x="641350" y="91017"/>
                      <a:pt x="673100" y="101600"/>
                    </a:cubicBezTo>
                    <a:cubicBezTo>
                      <a:pt x="704850" y="112183"/>
                      <a:pt x="660400" y="76200"/>
                      <a:pt x="660400" y="76200"/>
                    </a:cubicBezTo>
                  </a:path>
                </a:pathLst>
              </a:custGeom>
              <a:ln w="9525"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16" name="Group 15"/>
            <p:cNvGrpSpPr/>
            <p:nvPr/>
          </p:nvGrpSpPr>
          <p:grpSpPr>
            <a:xfrm flipV="1">
              <a:off x="7391400" y="1790700"/>
              <a:ext cx="730250" cy="266700"/>
              <a:chOff x="7315200" y="431800"/>
              <a:chExt cx="730250" cy="266700"/>
            </a:xfrm>
          </p:grpSpPr>
          <p:sp>
            <p:nvSpPr>
              <p:cNvPr id="17" name="Freeform 16"/>
              <p:cNvSpPr/>
              <p:nvPr/>
            </p:nvSpPr>
            <p:spPr>
              <a:xfrm>
                <a:off x="7340600" y="431800"/>
                <a:ext cx="704850" cy="165100"/>
              </a:xfrm>
              <a:custGeom>
                <a:avLst/>
                <a:gdLst>
                  <a:gd name="connsiteX0" fmla="*/ 0 w 704850"/>
                  <a:gd name="connsiteY0" fmla="*/ 165100 h 165100"/>
                  <a:gd name="connsiteX1" fmla="*/ 215900 w 704850"/>
                  <a:gd name="connsiteY1" fmla="*/ 25400 h 165100"/>
                  <a:gd name="connsiteX2" fmla="*/ 469900 w 704850"/>
                  <a:gd name="connsiteY2" fmla="*/ 12700 h 165100"/>
                  <a:gd name="connsiteX3" fmla="*/ 673100 w 704850"/>
                  <a:gd name="connsiteY3" fmla="*/ 101600 h 165100"/>
                  <a:gd name="connsiteX4" fmla="*/ 660400 w 704850"/>
                  <a:gd name="connsiteY4" fmla="*/ 7620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165100">
                    <a:moveTo>
                      <a:pt x="0" y="165100"/>
                    </a:moveTo>
                    <a:cubicBezTo>
                      <a:pt x="68791" y="107950"/>
                      <a:pt x="137583" y="50800"/>
                      <a:pt x="215900" y="25400"/>
                    </a:cubicBezTo>
                    <a:cubicBezTo>
                      <a:pt x="294217" y="0"/>
                      <a:pt x="393700" y="0"/>
                      <a:pt x="469900" y="12700"/>
                    </a:cubicBezTo>
                    <a:cubicBezTo>
                      <a:pt x="546100" y="25400"/>
                      <a:pt x="641350" y="91017"/>
                      <a:pt x="673100" y="101600"/>
                    </a:cubicBezTo>
                    <a:cubicBezTo>
                      <a:pt x="704850" y="112183"/>
                      <a:pt x="660400" y="76200"/>
                      <a:pt x="660400" y="76200"/>
                    </a:cubicBezTo>
                  </a:path>
                </a:pathLst>
              </a:custGeom>
              <a:ln w="9525"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8" name="Freeform 17"/>
              <p:cNvSpPr/>
              <p:nvPr/>
            </p:nvSpPr>
            <p:spPr>
              <a:xfrm>
                <a:off x="7315200" y="533400"/>
                <a:ext cx="704850" cy="165100"/>
              </a:xfrm>
              <a:custGeom>
                <a:avLst/>
                <a:gdLst>
                  <a:gd name="connsiteX0" fmla="*/ 0 w 704850"/>
                  <a:gd name="connsiteY0" fmla="*/ 165100 h 165100"/>
                  <a:gd name="connsiteX1" fmla="*/ 215900 w 704850"/>
                  <a:gd name="connsiteY1" fmla="*/ 25400 h 165100"/>
                  <a:gd name="connsiteX2" fmla="*/ 469900 w 704850"/>
                  <a:gd name="connsiteY2" fmla="*/ 12700 h 165100"/>
                  <a:gd name="connsiteX3" fmla="*/ 673100 w 704850"/>
                  <a:gd name="connsiteY3" fmla="*/ 101600 h 165100"/>
                  <a:gd name="connsiteX4" fmla="*/ 660400 w 704850"/>
                  <a:gd name="connsiteY4" fmla="*/ 7620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165100">
                    <a:moveTo>
                      <a:pt x="0" y="165100"/>
                    </a:moveTo>
                    <a:cubicBezTo>
                      <a:pt x="68791" y="107950"/>
                      <a:pt x="137583" y="50800"/>
                      <a:pt x="215900" y="25400"/>
                    </a:cubicBezTo>
                    <a:cubicBezTo>
                      <a:pt x="294217" y="0"/>
                      <a:pt x="393700" y="0"/>
                      <a:pt x="469900" y="12700"/>
                    </a:cubicBezTo>
                    <a:cubicBezTo>
                      <a:pt x="546100" y="25400"/>
                      <a:pt x="641350" y="91017"/>
                      <a:pt x="673100" y="101600"/>
                    </a:cubicBezTo>
                    <a:cubicBezTo>
                      <a:pt x="704850" y="112183"/>
                      <a:pt x="660400" y="76200"/>
                      <a:pt x="660400" y="76200"/>
                    </a:cubicBezTo>
                  </a:path>
                </a:pathLst>
              </a:custGeom>
              <a:ln w="9525"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sp>
        <p:nvSpPr>
          <p:cNvPr id="19" name="TextBox 18"/>
          <p:cNvSpPr txBox="1"/>
          <p:nvPr/>
        </p:nvSpPr>
        <p:spPr>
          <a:xfrm>
            <a:off x="1524000" y="0"/>
            <a:ext cx="6151744" cy="461665"/>
          </a:xfrm>
          <a:prstGeom prst="rect">
            <a:avLst/>
          </a:prstGeom>
          <a:noFill/>
        </p:spPr>
        <p:txBody>
          <a:bodyPr wrap="none" rtlCol="0">
            <a:spAutoFit/>
          </a:bodyPr>
          <a:lstStyle/>
          <a:p>
            <a:r>
              <a:rPr lang="en-GB" sz="2400" dirty="0" smtClean="0"/>
              <a:t>Effects of channel coupling in elastic scattering</a:t>
            </a:r>
            <a:endParaRPr lang="en-GB" sz="2400" dirty="0"/>
          </a:p>
        </p:txBody>
      </p:sp>
      <p:sp>
        <p:nvSpPr>
          <p:cNvPr id="22" name="Rectangle 21"/>
          <p:cNvSpPr/>
          <p:nvPr/>
        </p:nvSpPr>
        <p:spPr>
          <a:xfrm>
            <a:off x="228600" y="5867400"/>
            <a:ext cx="8763000" cy="923330"/>
          </a:xfrm>
          <a:prstGeom prst="rect">
            <a:avLst/>
          </a:prstGeom>
        </p:spPr>
        <p:txBody>
          <a:bodyPr wrap="square">
            <a:spAutoFit/>
          </a:bodyPr>
          <a:lstStyle/>
          <a:p>
            <a:pPr algn="ctr"/>
            <a:r>
              <a:rPr lang="en-US" b="1" baseline="30000" dirty="0" smtClean="0">
                <a:solidFill>
                  <a:srgbClr val="FF0000"/>
                </a:solidFill>
                <a:latin typeface="+mj-lt"/>
                <a:cs typeface="Times New Roman" pitchFamily="18" charset="0"/>
              </a:rPr>
              <a:t>18</a:t>
            </a:r>
            <a:r>
              <a:rPr lang="en-US" b="1" dirty="0" smtClean="0">
                <a:solidFill>
                  <a:srgbClr val="FF0000"/>
                </a:solidFill>
                <a:latin typeface="+mj-lt"/>
                <a:cs typeface="Times New Roman" pitchFamily="18" charset="0"/>
              </a:rPr>
              <a:t>O+</a:t>
            </a:r>
            <a:r>
              <a:rPr lang="en-US" b="1" baseline="30000" dirty="0" smtClean="0">
                <a:solidFill>
                  <a:srgbClr val="FF0000"/>
                </a:solidFill>
                <a:latin typeface="+mj-lt"/>
                <a:cs typeface="Times New Roman" pitchFamily="18" charset="0"/>
              </a:rPr>
              <a:t>184</a:t>
            </a:r>
            <a:r>
              <a:rPr lang="en-US" b="1" dirty="0" smtClean="0">
                <a:solidFill>
                  <a:srgbClr val="FF0000"/>
                </a:solidFill>
                <a:latin typeface="+mj-lt"/>
                <a:cs typeface="Times New Roman" pitchFamily="18" charset="0"/>
              </a:rPr>
              <a:t>W shows reduction of elastic cross-section in the coulomb-nuclear interference region due to absorptive effects due to Coulomb excitation (long range-Coulombs field excite states in the deformed target).</a:t>
            </a:r>
            <a:endParaRPr lang="en-GB" b="1" dirty="0">
              <a:solidFill>
                <a:srgbClr val="FF0000"/>
              </a:solidFill>
              <a:latin typeface="+mj-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CasellaDiTesto 3"/>
          <p:cNvSpPr txBox="1">
            <a:spLocks noChangeArrowheads="1"/>
          </p:cNvSpPr>
          <p:nvPr/>
        </p:nvSpPr>
        <p:spPr bwMode="auto">
          <a:xfrm>
            <a:off x="3276600" y="0"/>
            <a:ext cx="2066491" cy="461665"/>
          </a:xfrm>
          <a:prstGeom prst="rect">
            <a:avLst/>
          </a:prstGeom>
          <a:noFill/>
          <a:ln w="9525">
            <a:noFill/>
            <a:miter lim="800000"/>
            <a:headEnd/>
            <a:tailEnd/>
          </a:ln>
        </p:spPr>
        <p:txBody>
          <a:bodyPr wrap="none">
            <a:spAutoFit/>
          </a:bodyPr>
          <a:lstStyle/>
          <a:p>
            <a:r>
              <a:rPr lang="en-US" sz="2400" dirty="0" smtClean="0">
                <a:latin typeface="Arial" pitchFamily="34" charset="0"/>
                <a:cs typeface="Arial" pitchFamily="34" charset="0"/>
              </a:rPr>
              <a:t>Nuclear halos</a:t>
            </a:r>
            <a:endParaRPr lang="en-US" sz="2400" dirty="0">
              <a:latin typeface="Arial" pitchFamily="34" charset="0"/>
              <a:cs typeface="Arial" pitchFamily="34" charset="0"/>
            </a:endParaRPr>
          </a:p>
        </p:txBody>
      </p:sp>
      <p:sp>
        <p:nvSpPr>
          <p:cNvPr id="8" name="CasellaDiTesto 4"/>
          <p:cNvSpPr txBox="1">
            <a:spLocks noChangeArrowheads="1"/>
          </p:cNvSpPr>
          <p:nvPr/>
        </p:nvSpPr>
        <p:spPr bwMode="auto">
          <a:xfrm>
            <a:off x="391880" y="762000"/>
            <a:ext cx="4789720" cy="923330"/>
          </a:xfrm>
          <a:prstGeom prst="rect">
            <a:avLst/>
          </a:prstGeom>
          <a:solidFill>
            <a:schemeClr val="tx2">
              <a:lumMod val="20000"/>
              <a:lumOff val="80000"/>
            </a:schemeClr>
          </a:solidFill>
          <a:ln w="9525">
            <a:noFill/>
            <a:miter lim="800000"/>
            <a:headEnd/>
            <a:tailEnd/>
          </a:ln>
        </p:spPr>
        <p:txBody>
          <a:bodyPr wrap="square">
            <a:spAutoFit/>
          </a:bodyPr>
          <a:lstStyle/>
          <a:p>
            <a:pPr algn="just"/>
            <a:r>
              <a:rPr lang="en-US" dirty="0" smtClean="0">
                <a:solidFill>
                  <a:schemeClr val="tx2"/>
                </a:solidFill>
                <a:latin typeface="Arial" pitchFamily="34" charset="0"/>
                <a:cs typeface="Arial" pitchFamily="34" charset="0"/>
              </a:rPr>
              <a:t>Nuclear halo is a threshold effect that may appear if the nucleus is very weakly-bound (</a:t>
            </a:r>
            <a:r>
              <a:rPr lang="en-US" dirty="0">
                <a:solidFill>
                  <a:schemeClr val="tx2"/>
                </a:solidFill>
                <a:latin typeface="Arial" pitchFamily="34" charset="0"/>
                <a:cs typeface="Arial" pitchFamily="34" charset="0"/>
              </a:rPr>
              <a:t>0.1-1 </a:t>
            </a:r>
            <a:r>
              <a:rPr lang="en-US" dirty="0" err="1">
                <a:solidFill>
                  <a:schemeClr val="tx2"/>
                </a:solidFill>
                <a:latin typeface="Arial" pitchFamily="34" charset="0"/>
                <a:cs typeface="Arial" pitchFamily="34" charset="0"/>
              </a:rPr>
              <a:t>MeV</a:t>
            </a:r>
            <a:r>
              <a:rPr lang="en-US" dirty="0" smtClean="0">
                <a:solidFill>
                  <a:schemeClr val="tx2"/>
                </a:solidFill>
                <a:latin typeface="Arial" pitchFamily="34" charset="0"/>
                <a:cs typeface="Arial" pitchFamily="34" charset="0"/>
              </a:rPr>
              <a:t>)</a:t>
            </a:r>
            <a:endParaRPr lang="en-US" dirty="0">
              <a:solidFill>
                <a:schemeClr val="tx2"/>
              </a:solidFill>
              <a:latin typeface="Arial" pitchFamily="34" charset="0"/>
              <a:cs typeface="Arial" pitchFamily="34" charset="0"/>
            </a:endParaRPr>
          </a:p>
        </p:txBody>
      </p:sp>
      <p:grpSp>
        <p:nvGrpSpPr>
          <p:cNvPr id="4" name="Group 29"/>
          <p:cNvGrpSpPr/>
          <p:nvPr/>
        </p:nvGrpSpPr>
        <p:grpSpPr>
          <a:xfrm>
            <a:off x="153616" y="4343400"/>
            <a:ext cx="5256584" cy="2286000"/>
            <a:chOff x="179512" y="2204864"/>
            <a:chExt cx="5256584" cy="2340260"/>
          </a:xfrm>
        </p:grpSpPr>
        <p:sp>
          <p:nvSpPr>
            <p:cNvPr id="26" name="Rectangle 25"/>
            <p:cNvSpPr/>
            <p:nvPr/>
          </p:nvSpPr>
          <p:spPr>
            <a:xfrm>
              <a:off x="179512" y="2204864"/>
              <a:ext cx="5256584" cy="2340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9" name="Text Box 16"/>
            <p:cNvSpPr txBox="1">
              <a:spLocks noChangeArrowheads="1"/>
            </p:cNvSpPr>
            <p:nvPr/>
          </p:nvSpPr>
          <p:spPr bwMode="auto">
            <a:xfrm>
              <a:off x="323528" y="2276872"/>
              <a:ext cx="4680520" cy="663905"/>
            </a:xfrm>
            <a:prstGeom prst="rect">
              <a:avLst/>
            </a:prstGeom>
            <a:noFill/>
            <a:ln w="9525">
              <a:noFill/>
              <a:round/>
              <a:headEnd/>
              <a:tailEnd/>
            </a:ln>
            <a:effectLst/>
          </p:spPr>
          <p:txBody>
            <a:bodyPr wrap="square" lIns="90000" tIns="46800" rIns="90000" bIns="46800">
              <a:spAutoFit/>
            </a:bodyPr>
            <a:lstStyle/>
            <a:p>
              <a:pPr algn="just" fontAlgn="auto">
                <a:spcBef>
                  <a:spcPts val="1125"/>
                </a:spcBef>
                <a:spcAft>
                  <a:spcPts val="0"/>
                </a:spcAft>
                <a:buClr>
                  <a:schemeClr val="tx1"/>
                </a:buClr>
                <a:buFont typeface="Wingdings" pitchFamily="2" charset="2"/>
                <a:buChar char="Ø"/>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smtClean="0">
                  <a:solidFill>
                    <a:srgbClr val="000000"/>
                  </a:solidFill>
                  <a:latin typeface="Arial" pitchFamily="34" charset="0"/>
                  <a:ea typeface="DejaVu LGC Sans" charset="0"/>
                  <a:cs typeface="Arial" pitchFamily="34" charset="0"/>
                </a:rPr>
                <a:t>Halo appears if the valence </a:t>
              </a:r>
              <a:r>
                <a:rPr lang="en-GB" dirty="0" err="1" smtClean="0">
                  <a:solidFill>
                    <a:srgbClr val="000000"/>
                  </a:solidFill>
                  <a:latin typeface="Arial" pitchFamily="34" charset="0"/>
                  <a:ea typeface="DejaVu LGC Sans" charset="0"/>
                  <a:cs typeface="Arial" pitchFamily="34" charset="0"/>
                </a:rPr>
                <a:t>nucleon(s</a:t>
              </a:r>
              <a:r>
                <a:rPr lang="en-GB" dirty="0" smtClean="0">
                  <a:solidFill>
                    <a:srgbClr val="000000"/>
                  </a:solidFill>
                  <a:latin typeface="Arial" pitchFamily="34" charset="0"/>
                  <a:ea typeface="DejaVu LGC Sans" charset="0"/>
                  <a:cs typeface="Arial" pitchFamily="34" charset="0"/>
                </a:rPr>
                <a:t>) are in </a:t>
              </a:r>
              <a:r>
                <a:rPr lang="en-GB" i="1" dirty="0" smtClean="0">
                  <a:solidFill>
                    <a:srgbClr val="000000"/>
                  </a:solidFill>
                  <a:latin typeface="Arial" pitchFamily="34" charset="0"/>
                  <a:ea typeface="DejaVu LGC Sans" charset="0"/>
                  <a:cs typeface="Arial" pitchFamily="34" charset="0"/>
                </a:rPr>
                <a:t>a </a:t>
              </a:r>
              <a:r>
                <a:rPr lang="en-GB" i="1" dirty="0" err="1" smtClean="0">
                  <a:solidFill>
                    <a:srgbClr val="000000"/>
                  </a:solidFill>
                  <a:latin typeface="Arial" pitchFamily="34" charset="0"/>
                  <a:ea typeface="DejaVu LGC Sans" charset="0"/>
                  <a:cs typeface="Arial" pitchFamily="34" charset="0"/>
                </a:rPr>
                <a:t>s</a:t>
              </a:r>
              <a:r>
                <a:rPr lang="en-GB" dirty="0" smtClean="0">
                  <a:solidFill>
                    <a:srgbClr val="000000"/>
                  </a:solidFill>
                  <a:latin typeface="Arial" pitchFamily="34" charset="0"/>
                  <a:ea typeface="DejaVu LGC Sans" charset="0"/>
                  <a:cs typeface="Arial" pitchFamily="34" charset="0"/>
                </a:rPr>
                <a:t> or </a:t>
              </a:r>
              <a:r>
                <a:rPr lang="en-GB" i="1" dirty="0" err="1" smtClean="0">
                  <a:solidFill>
                    <a:srgbClr val="000000"/>
                  </a:solidFill>
                  <a:latin typeface="Arial" pitchFamily="34" charset="0"/>
                  <a:ea typeface="DejaVu LGC Sans" charset="0"/>
                  <a:cs typeface="Arial" pitchFamily="34" charset="0"/>
                </a:rPr>
                <a:t>p</a:t>
              </a:r>
              <a:r>
                <a:rPr lang="en-GB" dirty="0" smtClean="0">
                  <a:solidFill>
                    <a:srgbClr val="000000"/>
                  </a:solidFill>
                  <a:latin typeface="Arial" pitchFamily="34" charset="0"/>
                  <a:ea typeface="DejaVu LGC Sans" charset="0"/>
                  <a:cs typeface="Arial" pitchFamily="34" charset="0"/>
                </a:rPr>
                <a:t> state near threshold;</a:t>
              </a:r>
              <a:endParaRPr lang="en-GB" dirty="0">
                <a:solidFill>
                  <a:srgbClr val="000000"/>
                </a:solidFill>
                <a:latin typeface="Arial" pitchFamily="34" charset="0"/>
                <a:ea typeface="DejaVu LGC Sans" charset="0"/>
                <a:cs typeface="Arial" pitchFamily="34" charset="0"/>
              </a:endParaRPr>
            </a:p>
          </p:txBody>
        </p:sp>
        <p:sp>
          <p:nvSpPr>
            <p:cNvPr id="10" name="Text Box 17"/>
            <p:cNvSpPr txBox="1">
              <a:spLocks noChangeArrowheads="1"/>
            </p:cNvSpPr>
            <p:nvPr/>
          </p:nvSpPr>
          <p:spPr bwMode="auto">
            <a:xfrm>
              <a:off x="250825" y="3271664"/>
              <a:ext cx="5181600" cy="1231053"/>
            </a:xfrm>
            <a:prstGeom prst="rect">
              <a:avLst/>
            </a:prstGeom>
            <a:noFill/>
            <a:ln w="9525">
              <a:noFill/>
              <a:round/>
              <a:headEnd/>
              <a:tailEnd/>
            </a:ln>
            <a:effectLst/>
          </p:spPr>
          <p:txBody>
            <a:bodyPr wrap="square" lIns="90000" tIns="46800" rIns="90000" bIns="46800">
              <a:spAutoFit/>
            </a:bodyPr>
            <a:lstStyle/>
            <a:p>
              <a:pPr algn="just" fontAlgn="auto">
                <a:spcBef>
                  <a:spcPts val="1125"/>
                </a:spcBef>
                <a:spcAft>
                  <a:spcPts val="0"/>
                </a:spcAft>
                <a:buClr>
                  <a:schemeClr val="tx1"/>
                </a:buClr>
                <a:buFont typeface="Wingdings" pitchFamily="2" charset="2"/>
                <a:buChar char="Ø"/>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smtClean="0">
                  <a:solidFill>
                    <a:srgbClr val="000000"/>
                  </a:solidFill>
                  <a:effectLst>
                    <a:outerShdw blurRad="38100" dist="38100" dir="2700000" algn="tl">
                      <a:srgbClr val="C0C0C0"/>
                    </a:outerShdw>
                  </a:effectLst>
                  <a:latin typeface="Arial" pitchFamily="34" charset="0"/>
                  <a:ea typeface="DejaVu LGC Sans" charset="0"/>
                  <a:cs typeface="Arial" pitchFamily="34" charset="0"/>
                </a:rPr>
                <a:t>Due to the low binding energy valence </a:t>
              </a:r>
              <a:r>
                <a:rPr lang="en-GB" dirty="0" err="1" smtClean="0">
                  <a:solidFill>
                    <a:srgbClr val="000000"/>
                  </a:solidFill>
                  <a:effectLst>
                    <a:outerShdw blurRad="38100" dist="38100" dir="2700000" algn="tl">
                      <a:srgbClr val="C0C0C0"/>
                    </a:outerShdw>
                  </a:effectLst>
                  <a:latin typeface="Arial" pitchFamily="34" charset="0"/>
                  <a:ea typeface="DejaVu LGC Sans" charset="0"/>
                  <a:cs typeface="Arial" pitchFamily="34" charset="0"/>
                </a:rPr>
                <a:t>nucleon(s</a:t>
              </a:r>
              <a:r>
                <a:rPr lang="en-GB" dirty="0" smtClean="0">
                  <a:solidFill>
                    <a:srgbClr val="000000"/>
                  </a:solidFill>
                  <a:effectLst>
                    <a:outerShdw blurRad="38100" dist="38100" dir="2700000" algn="tl">
                      <a:srgbClr val="C0C0C0"/>
                    </a:outerShdw>
                  </a:effectLst>
                  <a:latin typeface="Arial" pitchFamily="34" charset="0"/>
                  <a:ea typeface="DejaVu LGC Sans" charset="0"/>
                  <a:cs typeface="Arial" pitchFamily="34" charset="0"/>
                </a:rPr>
                <a:t>) can tunnel through and spend some time away from the core. This time is given by </a:t>
              </a:r>
              <a:r>
                <a:rPr lang="en-GB" dirty="0" smtClean="0">
                  <a:solidFill>
                    <a:srgbClr val="000000"/>
                  </a:solidFill>
                  <a:latin typeface="Arial" pitchFamily="34" charset="0"/>
                  <a:ea typeface="DejaVu LGC Sans" charset="0"/>
                  <a:cs typeface="Arial" pitchFamily="34" charset="0"/>
                </a:rPr>
                <a:t>Heisenberg principle </a:t>
              </a:r>
              <a:r>
                <a:rPr lang="en-GB" dirty="0" err="1" smtClean="0">
                  <a:solidFill>
                    <a:srgbClr val="000000"/>
                  </a:solidFill>
                  <a:latin typeface="Symbol" pitchFamily="18" charset="2"/>
                  <a:ea typeface="DejaVu LGC Sans" charset="0"/>
                  <a:cs typeface="Arial" pitchFamily="34" charset="0"/>
                </a:rPr>
                <a:t>D</a:t>
              </a:r>
              <a:r>
                <a:rPr lang="en-GB" dirty="0" err="1" smtClean="0">
                  <a:solidFill>
                    <a:srgbClr val="000000"/>
                  </a:solidFill>
                  <a:latin typeface="Arial" pitchFamily="34" charset="0"/>
                  <a:ea typeface="DejaVu LGC Sans" charset="0"/>
                  <a:cs typeface="Arial" pitchFamily="34" charset="0"/>
                </a:rPr>
                <a:t>t</a:t>
              </a:r>
              <a:r>
                <a:rPr lang="en-GB" dirty="0" smtClean="0">
                  <a:solidFill>
                    <a:srgbClr val="000000"/>
                  </a:solidFill>
                  <a:latin typeface="Arial" pitchFamily="34" charset="0"/>
                  <a:ea typeface="DejaVu LGC Sans" charset="0"/>
                  <a:cs typeface="Arial" pitchFamily="34" charset="0"/>
                </a:rPr>
                <a:t>≤</a:t>
              </a:r>
              <a:r>
                <a:rPr lang="az-Cyrl-AZ" dirty="0" smtClean="0">
                  <a:solidFill>
                    <a:srgbClr val="000000"/>
                  </a:solidFill>
                  <a:latin typeface="Arial" pitchFamily="34" charset="0"/>
                  <a:ea typeface="DejaVu LGC Sans" charset="0"/>
                  <a:cs typeface="Arial" pitchFamily="34" charset="0"/>
                </a:rPr>
                <a:t>ћ</a:t>
              </a:r>
              <a:r>
                <a:rPr lang="it-IT" dirty="0" smtClean="0">
                  <a:solidFill>
                    <a:srgbClr val="000000"/>
                  </a:solidFill>
                  <a:latin typeface="Arial" pitchFamily="34" charset="0"/>
                  <a:ea typeface="DejaVu LGC Sans" charset="0"/>
                  <a:cs typeface="Arial" pitchFamily="34" charset="0"/>
                </a:rPr>
                <a:t>/</a:t>
              </a:r>
              <a:r>
                <a:rPr lang="it-IT" dirty="0" err="1" smtClean="0">
                  <a:solidFill>
                    <a:srgbClr val="000000"/>
                  </a:solidFill>
                  <a:latin typeface="Arial" pitchFamily="34" charset="0"/>
                  <a:ea typeface="DejaVu LGC Sans" charset="0"/>
                  <a:cs typeface="Arial" pitchFamily="34" charset="0"/>
                </a:rPr>
                <a:t>2</a:t>
              </a:r>
              <a:r>
                <a:rPr lang="en-GB" dirty="0" smtClean="0">
                  <a:solidFill>
                    <a:srgbClr val="000000"/>
                  </a:solidFill>
                  <a:latin typeface="Symbol" pitchFamily="18" charset="2"/>
                  <a:ea typeface="DejaVu LGC Sans" charset="0"/>
                  <a:cs typeface="Arial" pitchFamily="34" charset="0"/>
                </a:rPr>
                <a:t>D</a:t>
              </a:r>
              <a:r>
                <a:rPr lang="en-GB" dirty="0" smtClean="0">
                  <a:solidFill>
                    <a:srgbClr val="000000"/>
                  </a:solidFill>
                  <a:latin typeface="Arial" pitchFamily="34" charset="0"/>
                  <a:ea typeface="DejaVu LGC Sans" charset="0"/>
                  <a:cs typeface="Arial" pitchFamily="34" charset="0"/>
                </a:rPr>
                <a:t>E.</a:t>
              </a:r>
              <a:endParaRPr lang="en-GB" dirty="0">
                <a:solidFill>
                  <a:srgbClr val="000000"/>
                </a:solidFill>
                <a:latin typeface="Arial" pitchFamily="34" charset="0"/>
                <a:ea typeface="DejaVu LGC Sans" charset="0"/>
                <a:cs typeface="Arial" pitchFamily="34" charset="0"/>
              </a:endParaRPr>
            </a:p>
          </p:txBody>
        </p:sp>
      </p:grpSp>
      <p:sp>
        <p:nvSpPr>
          <p:cNvPr id="15" name="Line 8"/>
          <p:cNvSpPr>
            <a:spLocks noChangeShapeType="1"/>
          </p:cNvSpPr>
          <p:nvPr/>
        </p:nvSpPr>
        <p:spPr bwMode="auto">
          <a:xfrm>
            <a:off x="5827446" y="5440701"/>
            <a:ext cx="3275013" cy="1429"/>
          </a:xfrm>
          <a:prstGeom prst="line">
            <a:avLst/>
          </a:prstGeom>
          <a:noFill/>
          <a:ln w="9360">
            <a:solidFill>
              <a:schemeClr val="tx1"/>
            </a:solidFill>
            <a:miter lim="800000"/>
            <a:headEnd/>
            <a:tailEnd type="triangle" w="med" len="med"/>
          </a:ln>
        </p:spPr>
        <p:txBody>
          <a:bodyPr/>
          <a:lstStyle/>
          <a:p>
            <a:endParaRPr lang="en-GB">
              <a:latin typeface="Arial" pitchFamily="34" charset="0"/>
              <a:cs typeface="Arial" pitchFamily="34" charset="0"/>
            </a:endParaRPr>
          </a:p>
        </p:txBody>
      </p:sp>
      <p:graphicFrame>
        <p:nvGraphicFramePr>
          <p:cNvPr id="11" name="Object 2"/>
          <p:cNvGraphicFramePr>
            <a:graphicFrameLocks noChangeAspect="1"/>
          </p:cNvGraphicFramePr>
          <p:nvPr/>
        </p:nvGraphicFramePr>
        <p:xfrm>
          <a:off x="5824222" y="2677735"/>
          <a:ext cx="2347436" cy="2671763"/>
        </p:xfrm>
        <a:graphic>
          <a:graphicData uri="http://schemas.openxmlformats.org/presentationml/2006/ole">
            <p:oleObj spid="_x0000_s61442" r:id="rId3" imgW="0" imgH="0" progId="">
              <p:embed/>
            </p:oleObj>
          </a:graphicData>
        </a:graphic>
      </p:graphicFrame>
      <p:sp>
        <p:nvSpPr>
          <p:cNvPr id="13" name="Line 4"/>
          <p:cNvSpPr>
            <a:spLocks noChangeShapeType="1"/>
          </p:cNvSpPr>
          <p:nvPr/>
        </p:nvSpPr>
        <p:spPr bwMode="auto">
          <a:xfrm flipV="1">
            <a:off x="5829937" y="2556291"/>
            <a:ext cx="1429" cy="2888933"/>
          </a:xfrm>
          <a:prstGeom prst="line">
            <a:avLst/>
          </a:prstGeom>
          <a:noFill/>
          <a:ln w="9360">
            <a:solidFill>
              <a:srgbClr val="000000"/>
            </a:solidFill>
            <a:miter lim="800000"/>
            <a:headEnd/>
            <a:tailEnd type="triangle" w="med" len="med"/>
          </a:ln>
        </p:spPr>
        <p:txBody>
          <a:bodyPr/>
          <a:lstStyle/>
          <a:p>
            <a:endParaRPr lang="en-GB">
              <a:latin typeface="Arial" pitchFamily="34" charset="0"/>
              <a:cs typeface="Arial" pitchFamily="34" charset="0"/>
            </a:endParaRPr>
          </a:p>
        </p:txBody>
      </p:sp>
      <p:sp>
        <p:nvSpPr>
          <p:cNvPr id="14" name="Line 6"/>
          <p:cNvSpPr>
            <a:spLocks noChangeShapeType="1"/>
          </p:cNvSpPr>
          <p:nvPr/>
        </p:nvSpPr>
        <p:spPr bwMode="auto">
          <a:xfrm>
            <a:off x="5829937" y="3040638"/>
            <a:ext cx="2604611" cy="1429"/>
          </a:xfrm>
          <a:prstGeom prst="line">
            <a:avLst/>
          </a:prstGeom>
          <a:noFill/>
          <a:ln w="19080">
            <a:solidFill>
              <a:srgbClr val="000000"/>
            </a:solidFill>
            <a:prstDash val="dash"/>
            <a:miter lim="800000"/>
            <a:headEnd/>
            <a:tailEnd/>
          </a:ln>
        </p:spPr>
        <p:txBody>
          <a:bodyPr/>
          <a:lstStyle/>
          <a:p>
            <a:endParaRPr lang="en-GB">
              <a:latin typeface="Arial" pitchFamily="34" charset="0"/>
              <a:cs typeface="Arial" pitchFamily="34" charset="0"/>
            </a:endParaRPr>
          </a:p>
        </p:txBody>
      </p:sp>
      <p:sp>
        <p:nvSpPr>
          <p:cNvPr id="16" name="Line 9"/>
          <p:cNvSpPr>
            <a:spLocks noChangeShapeType="1"/>
          </p:cNvSpPr>
          <p:nvPr/>
        </p:nvSpPr>
        <p:spPr bwMode="auto">
          <a:xfrm flipV="1">
            <a:off x="5829937" y="2556291"/>
            <a:ext cx="1429" cy="2888933"/>
          </a:xfrm>
          <a:prstGeom prst="line">
            <a:avLst/>
          </a:prstGeom>
          <a:noFill/>
          <a:ln w="9360">
            <a:solidFill>
              <a:schemeClr val="tx1"/>
            </a:solidFill>
            <a:miter lim="800000"/>
            <a:headEnd/>
            <a:tailEnd type="triangle" w="med" len="med"/>
          </a:ln>
        </p:spPr>
        <p:txBody>
          <a:bodyPr/>
          <a:lstStyle/>
          <a:p>
            <a:endParaRPr lang="en-GB">
              <a:latin typeface="Arial" pitchFamily="34" charset="0"/>
              <a:cs typeface="Arial" pitchFamily="34" charset="0"/>
            </a:endParaRPr>
          </a:p>
        </p:txBody>
      </p:sp>
      <p:sp>
        <p:nvSpPr>
          <p:cNvPr id="17" name="Oval 10"/>
          <p:cNvSpPr>
            <a:spLocks noChangeArrowheads="1"/>
          </p:cNvSpPr>
          <p:nvPr/>
        </p:nvSpPr>
        <p:spPr bwMode="auto">
          <a:xfrm>
            <a:off x="6104257" y="2862623"/>
            <a:ext cx="342900" cy="342900"/>
          </a:xfrm>
          <a:prstGeom prst="ellipse">
            <a:avLst/>
          </a:prstGeom>
          <a:solidFill>
            <a:srgbClr val="FF0000"/>
          </a:solidFill>
          <a:ln w="9525">
            <a:noFill/>
            <a:round/>
            <a:headEnd/>
            <a:tailEnd/>
          </a:ln>
        </p:spPr>
        <p:txBody>
          <a:bodyPr wrap="none" anchor="ctr"/>
          <a:lstStyle/>
          <a:p>
            <a:endParaRPr lang="en-US">
              <a:latin typeface="Arial" pitchFamily="34" charset="0"/>
              <a:cs typeface="Arial" pitchFamily="34" charset="0"/>
            </a:endParaRPr>
          </a:p>
        </p:txBody>
      </p:sp>
      <p:sp>
        <p:nvSpPr>
          <p:cNvPr id="18" name="Line 11"/>
          <p:cNvSpPr>
            <a:spLocks noChangeShapeType="1"/>
          </p:cNvSpPr>
          <p:nvPr/>
        </p:nvSpPr>
        <p:spPr bwMode="auto">
          <a:xfrm>
            <a:off x="5829937" y="3040638"/>
            <a:ext cx="2604611" cy="1429"/>
          </a:xfrm>
          <a:prstGeom prst="line">
            <a:avLst/>
          </a:prstGeom>
          <a:noFill/>
          <a:ln w="19080">
            <a:solidFill>
              <a:srgbClr val="000000"/>
            </a:solidFill>
            <a:prstDash val="dash"/>
            <a:miter lim="800000"/>
            <a:headEnd/>
            <a:tailEnd/>
          </a:ln>
        </p:spPr>
        <p:txBody>
          <a:bodyPr/>
          <a:lstStyle/>
          <a:p>
            <a:endParaRPr lang="en-GB">
              <a:latin typeface="Arial" pitchFamily="34" charset="0"/>
              <a:cs typeface="Arial" pitchFamily="34" charset="0"/>
            </a:endParaRPr>
          </a:p>
        </p:txBody>
      </p:sp>
      <p:sp>
        <p:nvSpPr>
          <p:cNvPr id="19" name="Text Box 14"/>
          <p:cNvSpPr txBox="1">
            <a:spLocks noChangeArrowheads="1"/>
          </p:cNvSpPr>
          <p:nvPr/>
        </p:nvSpPr>
        <p:spPr bwMode="auto">
          <a:xfrm>
            <a:off x="5464177" y="2683450"/>
            <a:ext cx="685800" cy="361474"/>
          </a:xfrm>
          <a:prstGeom prst="rect">
            <a:avLst/>
          </a:prstGeom>
          <a:noFill/>
          <a:ln w="9525">
            <a:noFill/>
            <a:round/>
            <a:headEnd/>
            <a:tailEnd/>
          </a:ln>
          <a:effectLst/>
        </p:spPr>
        <p:txBody>
          <a:bodyPr lIns="90000" tIns="46800" rIns="90000" bIns="46800">
            <a:spAutoFit/>
          </a:bodyPr>
          <a:lstStyle/>
          <a:p>
            <a:pPr fontAlgn="auto">
              <a:spcBef>
                <a:spcPts val="1375"/>
              </a:spcBef>
              <a:spcAft>
                <a:spcPts val="0"/>
              </a:spcAft>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000">
                <a:effectLst>
                  <a:outerShdw blurRad="38100" dist="38100" dir="2700000" algn="tl">
                    <a:srgbClr val="C0C0C0"/>
                  </a:outerShdw>
                </a:effectLst>
                <a:latin typeface="Arial" pitchFamily="34" charset="0"/>
                <a:ea typeface="DejaVu LGC Sans" charset="0"/>
                <a:cs typeface="Arial" pitchFamily="34" charset="0"/>
              </a:rPr>
              <a:t>V</a:t>
            </a:r>
            <a:r>
              <a:rPr lang="en-GB" sz="2200" baseline="-25000">
                <a:effectLst>
                  <a:outerShdw blurRad="38100" dist="38100" dir="2700000" algn="tl">
                    <a:srgbClr val="C0C0C0"/>
                  </a:outerShdw>
                </a:effectLst>
                <a:latin typeface="Arial" pitchFamily="34" charset="0"/>
                <a:ea typeface="DejaVu LGC Sans" charset="0"/>
                <a:cs typeface="Arial" pitchFamily="34" charset="0"/>
              </a:rPr>
              <a:t>p</a:t>
            </a:r>
          </a:p>
        </p:txBody>
      </p:sp>
      <p:pic>
        <p:nvPicPr>
          <p:cNvPr id="30723" name="Picture 3"/>
          <p:cNvPicPr>
            <a:picLocks noChangeAspect="1" noChangeArrowheads="1"/>
          </p:cNvPicPr>
          <p:nvPr/>
        </p:nvPicPr>
        <p:blipFill>
          <a:blip r:embed="rId4" cstate="print"/>
          <a:srcRect/>
          <a:stretch>
            <a:fillRect/>
          </a:stretch>
        </p:blipFill>
        <p:spPr bwMode="auto">
          <a:xfrm>
            <a:off x="5724128" y="533400"/>
            <a:ext cx="3162301" cy="2071688"/>
          </a:xfrm>
          <a:prstGeom prst="rect">
            <a:avLst/>
          </a:prstGeom>
          <a:noFill/>
          <a:ln w="9525">
            <a:noFill/>
            <a:miter lim="800000"/>
            <a:headEnd/>
            <a:tailEnd/>
          </a:ln>
        </p:spPr>
      </p:pic>
      <p:grpSp>
        <p:nvGrpSpPr>
          <p:cNvPr id="5" name="Gruppo 11"/>
          <p:cNvGrpSpPr/>
          <p:nvPr/>
        </p:nvGrpSpPr>
        <p:grpSpPr>
          <a:xfrm>
            <a:off x="319088" y="304800"/>
            <a:ext cx="8451850" cy="239712"/>
            <a:chOff x="319088" y="493713"/>
            <a:chExt cx="8451850" cy="239712"/>
          </a:xfrm>
          <a:solidFill>
            <a:srgbClr val="FF0000"/>
          </a:solidFill>
        </p:grpSpPr>
        <p:sp>
          <p:nvSpPr>
            <p:cNvPr id="21" name="AutoShape 2"/>
            <p:cNvSpPr>
              <a:spLocks noChangeArrowheads="1"/>
            </p:cNvSpPr>
            <p:nvPr/>
          </p:nvSpPr>
          <p:spPr bwMode="auto">
            <a:xfrm>
              <a:off x="608013" y="679450"/>
              <a:ext cx="8162925" cy="46038"/>
            </a:xfrm>
            <a:prstGeom prst="roundRect">
              <a:avLst>
                <a:gd name="adj" fmla="val 2940"/>
              </a:avLst>
            </a:prstGeom>
            <a:grpFill/>
            <a:ln w="22098">
              <a:solidFill>
                <a:schemeClr val="tx1"/>
              </a:solidFill>
              <a:round/>
              <a:headEnd/>
              <a:tailEnd/>
            </a:ln>
          </p:spPr>
          <p:txBody>
            <a:bodyPr wrap="none" anchor="ctr"/>
            <a:lstStyle/>
            <a:p>
              <a:pPr algn="ctr" eaLnBrk="0" hangingPunct="0"/>
              <a:endParaRPr lang="hr-HR">
                <a:solidFill>
                  <a:srgbClr val="FF0000"/>
                </a:solidFill>
                <a:latin typeface="Times New Roman" pitchFamily="18" charset="0"/>
                <a:cs typeface="Times New Roman" pitchFamily="18" charset="0"/>
              </a:endParaRPr>
            </a:p>
          </p:txBody>
        </p:sp>
        <p:sp>
          <p:nvSpPr>
            <p:cNvPr id="22" name="AutoShape 4"/>
            <p:cNvSpPr>
              <a:spLocks noChangeArrowheads="1"/>
            </p:cNvSpPr>
            <p:nvPr/>
          </p:nvSpPr>
          <p:spPr bwMode="auto">
            <a:xfrm>
              <a:off x="319088" y="493713"/>
              <a:ext cx="65087" cy="69850"/>
            </a:xfrm>
            <a:prstGeom prst="roundRect">
              <a:avLst>
                <a:gd name="adj" fmla="val 2940"/>
              </a:avLst>
            </a:prstGeom>
            <a:grpFill/>
            <a:ln w="22098">
              <a:solidFill>
                <a:schemeClr val="tx1"/>
              </a:solidFill>
              <a:round/>
              <a:headEnd/>
              <a:tailEnd/>
            </a:ln>
          </p:spPr>
          <p:txBody>
            <a:bodyPr wrap="none" anchor="ctr"/>
            <a:lstStyle/>
            <a:p>
              <a:pPr algn="ctr" eaLnBrk="0" hangingPunct="0"/>
              <a:endParaRPr lang="hr-HR">
                <a:solidFill>
                  <a:srgbClr val="FF0000"/>
                </a:solidFill>
                <a:latin typeface="Times New Roman" pitchFamily="18" charset="0"/>
                <a:cs typeface="Times New Roman" pitchFamily="18" charset="0"/>
              </a:endParaRPr>
            </a:p>
          </p:txBody>
        </p:sp>
        <p:sp>
          <p:nvSpPr>
            <p:cNvPr id="23" name="AutoShape 5"/>
            <p:cNvSpPr>
              <a:spLocks noChangeArrowheads="1"/>
            </p:cNvSpPr>
            <p:nvPr/>
          </p:nvSpPr>
          <p:spPr bwMode="auto">
            <a:xfrm>
              <a:off x="409575" y="584200"/>
              <a:ext cx="65088" cy="69850"/>
            </a:xfrm>
            <a:prstGeom prst="roundRect">
              <a:avLst>
                <a:gd name="adj" fmla="val 2940"/>
              </a:avLst>
            </a:prstGeom>
            <a:grpFill/>
            <a:ln w="22098">
              <a:solidFill>
                <a:schemeClr val="tx1"/>
              </a:solidFill>
              <a:round/>
              <a:headEnd/>
              <a:tailEnd/>
            </a:ln>
          </p:spPr>
          <p:txBody>
            <a:bodyPr wrap="none" anchor="ctr"/>
            <a:lstStyle/>
            <a:p>
              <a:pPr algn="ctr" eaLnBrk="0" hangingPunct="0"/>
              <a:endParaRPr lang="hr-HR">
                <a:solidFill>
                  <a:srgbClr val="FF0000"/>
                </a:solidFill>
                <a:latin typeface="Times New Roman" pitchFamily="18" charset="0"/>
                <a:cs typeface="Times New Roman" pitchFamily="18" charset="0"/>
              </a:endParaRPr>
            </a:p>
          </p:txBody>
        </p:sp>
        <p:sp>
          <p:nvSpPr>
            <p:cNvPr id="24" name="AutoShape 6"/>
            <p:cNvSpPr>
              <a:spLocks noChangeArrowheads="1"/>
            </p:cNvSpPr>
            <p:nvPr/>
          </p:nvSpPr>
          <p:spPr bwMode="auto">
            <a:xfrm>
              <a:off x="492125" y="663575"/>
              <a:ext cx="66675" cy="69850"/>
            </a:xfrm>
            <a:prstGeom prst="roundRect">
              <a:avLst>
                <a:gd name="adj" fmla="val 2940"/>
              </a:avLst>
            </a:prstGeom>
            <a:grpFill/>
            <a:ln w="22098">
              <a:solidFill>
                <a:schemeClr val="tx1"/>
              </a:solidFill>
              <a:round/>
              <a:headEnd/>
              <a:tailEnd/>
            </a:ln>
          </p:spPr>
          <p:txBody>
            <a:bodyPr wrap="none" anchor="ctr"/>
            <a:lstStyle/>
            <a:p>
              <a:pPr algn="ctr" eaLnBrk="0" hangingPunct="0"/>
              <a:endParaRPr lang="hr-HR">
                <a:solidFill>
                  <a:srgbClr val="FF0000"/>
                </a:solidFill>
                <a:latin typeface="Times New Roman" pitchFamily="18" charset="0"/>
                <a:cs typeface="Times New Roman" pitchFamily="18" charset="0"/>
              </a:endParaRPr>
            </a:p>
          </p:txBody>
        </p:sp>
        <p:sp>
          <p:nvSpPr>
            <p:cNvPr id="25" name="AutoShape 7"/>
            <p:cNvSpPr>
              <a:spLocks noChangeArrowheads="1"/>
            </p:cNvSpPr>
            <p:nvPr/>
          </p:nvSpPr>
          <p:spPr bwMode="auto">
            <a:xfrm>
              <a:off x="490538" y="493713"/>
              <a:ext cx="66675" cy="69850"/>
            </a:xfrm>
            <a:prstGeom prst="roundRect">
              <a:avLst>
                <a:gd name="adj" fmla="val 2940"/>
              </a:avLst>
            </a:prstGeom>
            <a:grpFill/>
            <a:ln w="22098">
              <a:solidFill>
                <a:schemeClr val="tx1"/>
              </a:solidFill>
              <a:round/>
              <a:headEnd/>
              <a:tailEnd/>
            </a:ln>
          </p:spPr>
          <p:txBody>
            <a:bodyPr wrap="none" anchor="ctr"/>
            <a:lstStyle/>
            <a:p>
              <a:pPr algn="ctr" eaLnBrk="0" hangingPunct="0"/>
              <a:endParaRPr lang="hr-HR">
                <a:solidFill>
                  <a:srgbClr val="FF0000"/>
                </a:solidFill>
                <a:latin typeface="Times New Roman" pitchFamily="18" charset="0"/>
                <a:cs typeface="Times New Roman" pitchFamily="18" charset="0"/>
              </a:endParaRPr>
            </a:p>
          </p:txBody>
        </p:sp>
      </p:grpSp>
      <p:pic>
        <p:nvPicPr>
          <p:cNvPr id="27" name="Picture 3"/>
          <p:cNvPicPr>
            <a:picLocks noChangeAspect="1" noChangeArrowheads="1"/>
          </p:cNvPicPr>
          <p:nvPr/>
        </p:nvPicPr>
        <p:blipFill>
          <a:blip r:embed="rId5" cstate="print"/>
          <a:srcRect/>
          <a:stretch>
            <a:fillRect/>
          </a:stretch>
        </p:blipFill>
        <p:spPr bwMode="auto">
          <a:xfrm>
            <a:off x="304800" y="1955805"/>
            <a:ext cx="2232248" cy="1625595"/>
          </a:xfrm>
          <a:prstGeom prst="ellipse">
            <a:avLst/>
          </a:prstGeom>
          <a:ln>
            <a:noFill/>
          </a:ln>
          <a:effectLst>
            <a:softEdge rad="31750"/>
          </a:effectLst>
        </p:spPr>
      </p:pic>
      <p:pic>
        <p:nvPicPr>
          <p:cNvPr id="28" name="Picture 2"/>
          <p:cNvPicPr>
            <a:picLocks noChangeAspect="1" noChangeArrowheads="1"/>
          </p:cNvPicPr>
          <p:nvPr/>
        </p:nvPicPr>
        <p:blipFill>
          <a:blip r:embed="rId6" cstate="print"/>
          <a:srcRect t="3630" r="4419" b="1996"/>
          <a:stretch>
            <a:fillRect/>
          </a:stretch>
        </p:blipFill>
        <p:spPr bwMode="auto">
          <a:xfrm>
            <a:off x="2667000" y="1905000"/>
            <a:ext cx="2133600" cy="1981200"/>
          </a:xfrm>
          <a:prstGeom prst="rect">
            <a:avLst/>
          </a:prstGeom>
          <a:noFill/>
          <a:ln w="9525">
            <a:noFill/>
            <a:miter lim="800000"/>
            <a:headEnd/>
            <a:tailEnd/>
          </a:ln>
        </p:spPr>
      </p:pic>
      <p:sp>
        <p:nvSpPr>
          <p:cNvPr id="29" name="TextBox 28"/>
          <p:cNvSpPr txBox="1"/>
          <p:nvPr/>
        </p:nvSpPr>
        <p:spPr>
          <a:xfrm>
            <a:off x="5541324" y="5791200"/>
            <a:ext cx="3612137" cy="461665"/>
          </a:xfrm>
          <a:prstGeom prst="rect">
            <a:avLst/>
          </a:prstGeom>
          <a:noFill/>
        </p:spPr>
        <p:txBody>
          <a:bodyPr wrap="none" rtlCol="0">
            <a:spAutoFit/>
          </a:bodyPr>
          <a:lstStyle/>
          <a:p>
            <a:r>
              <a:rPr lang="en-GB" sz="2400" b="1" dirty="0" smtClean="0"/>
              <a:t>Halo nuclei easily break-up</a:t>
            </a:r>
            <a:endParaRPr lang="en-GB"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5000" fill="hold"/>
                                        <p:tgtEl>
                                          <p:spTgt spid="17"/>
                                        </p:tgtEl>
                                        <p:attrNameLst>
                                          <p:attrName>ppt_x</p:attrName>
                                          <p:attrName>ppt_y</p:attrName>
                                        </p:attrNameLst>
                                      </p:cBhvr>
                                    </p:animMotion>
                                  </p:childTnLst>
                                </p:cTn>
                              </p:par>
                            </p:childTnLst>
                          </p:cTn>
                        </p:par>
                        <p:par>
                          <p:cTn id="7" fill="hold">
                            <p:stCondLst>
                              <p:cond delay="5000"/>
                            </p:stCondLst>
                            <p:childTnLst>
                              <p:par>
                                <p:cTn id="8" presetID="63" presetClass="path" presetSubtype="0" accel="50000" decel="50000" fill="hold" grpId="1" nodeType="afterEffect">
                                  <p:stCondLst>
                                    <p:cond delay="0"/>
                                  </p:stCondLst>
                                  <p:childTnLst>
                                    <p:animMotion origin="layout" path="M 0 0  L 0.25 0  E" pathEditMode="relative" ptsTypes="">
                                      <p:cBhvr>
                                        <p:cTn id="9" dur="5000" spd="-100000" fill="hold"/>
                                        <p:tgtEl>
                                          <p:spTgt spid="17"/>
                                        </p:tgtEl>
                                        <p:attrNameLst>
                                          <p:attrName>ppt_x</p:attrName>
                                          <p:attrName>ppt_y</p:attrName>
                                        </p:attrNameLst>
                                      </p:cBhvr>
                                    </p:animMotion>
                                  </p:childTnLst>
                                </p:cTn>
                              </p:par>
                            </p:childTnLst>
                          </p:cTn>
                        </p:par>
                        <p:par>
                          <p:cTn id="10" fill="hold">
                            <p:stCondLst>
                              <p:cond delay="10000"/>
                            </p:stCondLst>
                            <p:childTnLst>
                              <p:par>
                                <p:cTn id="11" presetID="63" presetClass="path" presetSubtype="0" accel="50000" decel="50000" fill="hold" grpId="2" nodeType="afterEffect">
                                  <p:stCondLst>
                                    <p:cond delay="0"/>
                                  </p:stCondLst>
                                  <p:childTnLst>
                                    <p:animMotion origin="layout" path="M 0 0  L 0.25 0  E" pathEditMode="relative" ptsTypes="">
                                      <p:cBhvr>
                                        <p:cTn id="12" dur="5000" fill="hold"/>
                                        <p:tgtEl>
                                          <p:spTgt spid="17"/>
                                        </p:tgtEl>
                                        <p:attrNameLst>
                                          <p:attrName>ppt_x</p:attrName>
                                          <p:attrName>ppt_y</p:attrName>
                                        </p:attrNameLst>
                                      </p:cBhvr>
                                    </p:animMotion>
                                  </p:childTnLst>
                                </p:cTn>
                              </p:par>
                            </p:childTnLst>
                          </p:cTn>
                        </p:par>
                        <p:par>
                          <p:cTn id="13" fill="hold">
                            <p:stCondLst>
                              <p:cond delay="15000"/>
                            </p:stCondLst>
                            <p:childTnLst>
                              <p:par>
                                <p:cTn id="14" presetID="63" presetClass="path" presetSubtype="0" accel="50000" decel="50000" fill="hold" grpId="3" nodeType="afterEffect">
                                  <p:stCondLst>
                                    <p:cond delay="0"/>
                                  </p:stCondLst>
                                  <p:childTnLst>
                                    <p:animMotion origin="layout" path="M 0 0  L 0.25 0  E" pathEditMode="relative" ptsTypes="">
                                      <p:cBhvr>
                                        <p:cTn id="15" dur="5000" spd="-100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17" grpId="3"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2"/>
          <a:stretch>
            <a:fillRect/>
          </a:stretch>
        </p:blipFill>
        <p:spPr>
          <a:xfrm>
            <a:off x="2057400" y="655217"/>
            <a:ext cx="5187950" cy="1249783"/>
          </a:xfrm>
          <a:prstGeom prst="rect">
            <a:avLst/>
          </a:prstGeom>
        </p:spPr>
      </p:pic>
      <p:sp>
        <p:nvSpPr>
          <p:cNvPr id="57" name="Rectangle 56"/>
          <p:cNvSpPr/>
          <p:nvPr/>
        </p:nvSpPr>
        <p:spPr>
          <a:xfrm>
            <a:off x="228600" y="228600"/>
            <a:ext cx="8610600" cy="461665"/>
          </a:xfrm>
          <a:prstGeom prst="rect">
            <a:avLst/>
          </a:prstGeom>
        </p:spPr>
        <p:txBody>
          <a:bodyPr wrap="square">
            <a:spAutoFit/>
          </a:bodyPr>
          <a:lstStyle/>
          <a:p>
            <a:pPr algn="ctr"/>
            <a:r>
              <a:rPr lang="en-US" sz="2400" dirty="0" smtClean="0">
                <a:latin typeface="Arial"/>
                <a:cs typeface="Arial"/>
                <a:sym typeface="Wingdings"/>
              </a:rPr>
              <a:t>Halo </a:t>
            </a:r>
            <a:r>
              <a:rPr lang="en-US" sz="2400" dirty="0" err="1" smtClean="0">
                <a:latin typeface="Arial"/>
                <a:cs typeface="Arial"/>
                <a:sym typeface="Wingdings"/>
              </a:rPr>
              <a:t>vs</a:t>
            </a:r>
            <a:r>
              <a:rPr lang="en-US" sz="2400" dirty="0" smtClean="0">
                <a:latin typeface="Arial"/>
                <a:cs typeface="Arial"/>
                <a:sym typeface="Wingdings"/>
              </a:rPr>
              <a:t> normal nuclei</a:t>
            </a:r>
          </a:p>
        </p:txBody>
      </p:sp>
      <p:grpSp>
        <p:nvGrpSpPr>
          <p:cNvPr id="2" name="Group 473"/>
          <p:cNvGrpSpPr>
            <a:grpSpLocks/>
          </p:cNvGrpSpPr>
          <p:nvPr/>
        </p:nvGrpSpPr>
        <p:grpSpPr bwMode="auto">
          <a:xfrm>
            <a:off x="381000" y="3048000"/>
            <a:ext cx="2743200" cy="2734459"/>
            <a:chOff x="1556979" y="2601266"/>
            <a:chExt cx="2361358" cy="2112202"/>
          </a:xfrm>
        </p:grpSpPr>
        <p:sp>
          <p:nvSpPr>
            <p:cNvPr id="383" name="Oval 382"/>
            <p:cNvSpPr/>
            <p:nvPr/>
          </p:nvSpPr>
          <p:spPr>
            <a:xfrm rot="20903039">
              <a:off x="1990765" y="2601266"/>
              <a:ext cx="1066053" cy="1074664"/>
            </a:xfrm>
            <a:prstGeom prst="ellipse">
              <a:avLst/>
            </a:prstGeom>
            <a:gradFill flip="none" rotWithShape="1">
              <a:gsLst>
                <a:gs pos="48000">
                  <a:srgbClr val="00B050"/>
                </a:gs>
                <a:gs pos="74000">
                  <a:schemeClr val="bg1"/>
                </a:gs>
                <a:gs pos="100000">
                  <a:srgbClr val="156B1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Arial"/>
                <a:cs typeface="Arial"/>
              </a:endParaRPr>
            </a:p>
          </p:txBody>
        </p:sp>
        <p:sp>
          <p:nvSpPr>
            <p:cNvPr id="384" name="Oval 126"/>
            <p:cNvSpPr>
              <a:spLocks noChangeArrowheads="1"/>
            </p:cNvSpPr>
            <p:nvPr/>
          </p:nvSpPr>
          <p:spPr bwMode="auto">
            <a:xfrm rot="1949392">
              <a:off x="3165815" y="3438968"/>
              <a:ext cx="137219" cy="122440"/>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grpSp>
          <p:nvGrpSpPr>
            <p:cNvPr id="3" name="Group 45"/>
            <p:cNvGrpSpPr>
              <a:grpSpLocks/>
            </p:cNvGrpSpPr>
            <p:nvPr/>
          </p:nvGrpSpPr>
          <p:grpSpPr bwMode="auto">
            <a:xfrm>
              <a:off x="2225342" y="2884107"/>
              <a:ext cx="586989" cy="499070"/>
              <a:chOff x="522" y="11351"/>
              <a:chExt cx="1839" cy="1741"/>
            </a:xfrm>
          </p:grpSpPr>
          <p:grpSp>
            <p:nvGrpSpPr>
              <p:cNvPr id="4" name="Group 46"/>
              <p:cNvGrpSpPr>
                <a:grpSpLocks/>
              </p:cNvGrpSpPr>
              <p:nvPr/>
            </p:nvGrpSpPr>
            <p:grpSpPr bwMode="auto">
              <a:xfrm>
                <a:off x="522" y="11351"/>
                <a:ext cx="1839" cy="1741"/>
                <a:chOff x="522" y="11351"/>
                <a:chExt cx="1839" cy="1741"/>
              </a:xfrm>
            </p:grpSpPr>
            <p:grpSp>
              <p:nvGrpSpPr>
                <p:cNvPr id="5" name="Group 4"/>
                <p:cNvGrpSpPr>
                  <a:grpSpLocks/>
                </p:cNvGrpSpPr>
                <p:nvPr/>
              </p:nvGrpSpPr>
              <p:grpSpPr bwMode="auto">
                <a:xfrm>
                  <a:off x="522" y="11351"/>
                  <a:ext cx="1839" cy="1741"/>
                  <a:chOff x="522" y="11351"/>
                  <a:chExt cx="1839" cy="1741"/>
                </a:xfrm>
              </p:grpSpPr>
              <p:grpSp>
                <p:nvGrpSpPr>
                  <p:cNvPr id="6" name="Group 5"/>
                  <p:cNvGrpSpPr>
                    <a:grpSpLocks/>
                  </p:cNvGrpSpPr>
                  <p:nvPr/>
                </p:nvGrpSpPr>
                <p:grpSpPr bwMode="auto">
                  <a:xfrm>
                    <a:off x="522" y="11351"/>
                    <a:ext cx="1839" cy="1741"/>
                    <a:chOff x="1481" y="7632"/>
                    <a:chExt cx="1839" cy="1741"/>
                  </a:xfrm>
                </p:grpSpPr>
                <p:sp>
                  <p:nvSpPr>
                    <p:cNvPr id="469" name="Oval 6"/>
                    <p:cNvSpPr>
                      <a:spLocks noChangeArrowheads="1"/>
                    </p:cNvSpPr>
                    <p:nvPr/>
                  </p:nvSpPr>
                  <p:spPr bwMode="auto">
                    <a:xfrm rot="1949392">
                      <a:off x="2889" y="8059"/>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grpSp>
                  <p:nvGrpSpPr>
                    <p:cNvPr id="7" name="Group 7"/>
                    <p:cNvGrpSpPr>
                      <a:grpSpLocks/>
                    </p:cNvGrpSpPr>
                    <p:nvPr/>
                  </p:nvGrpSpPr>
                  <p:grpSpPr bwMode="auto">
                    <a:xfrm>
                      <a:off x="1481" y="7632"/>
                      <a:ext cx="1838" cy="1741"/>
                      <a:chOff x="3928" y="5230"/>
                      <a:chExt cx="1838" cy="1741"/>
                    </a:xfrm>
                  </p:grpSpPr>
                  <p:sp>
                    <p:nvSpPr>
                      <p:cNvPr id="471" name="Oval 8"/>
                      <p:cNvSpPr>
                        <a:spLocks noChangeArrowheads="1"/>
                      </p:cNvSpPr>
                      <p:nvPr/>
                    </p:nvSpPr>
                    <p:spPr bwMode="auto">
                      <a:xfrm rot="1949392">
                        <a:off x="5026" y="5305"/>
                        <a:ext cx="430" cy="428"/>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72" name="Oval 9"/>
                      <p:cNvSpPr>
                        <a:spLocks noChangeArrowheads="1"/>
                      </p:cNvSpPr>
                      <p:nvPr/>
                    </p:nvSpPr>
                    <p:spPr bwMode="auto">
                      <a:xfrm rot="1949392">
                        <a:off x="4317" y="6422"/>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73" name="Oval 10"/>
                      <p:cNvSpPr>
                        <a:spLocks noChangeArrowheads="1"/>
                      </p:cNvSpPr>
                      <p:nvPr/>
                    </p:nvSpPr>
                    <p:spPr bwMode="auto">
                      <a:xfrm rot="1949392">
                        <a:off x="3928" y="5733"/>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74" name="Oval 11"/>
                      <p:cNvSpPr>
                        <a:spLocks noChangeArrowheads="1"/>
                      </p:cNvSpPr>
                      <p:nvPr/>
                    </p:nvSpPr>
                    <p:spPr bwMode="auto">
                      <a:xfrm rot="1949392">
                        <a:off x="4836" y="6544"/>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75" name="Oval 12"/>
                      <p:cNvSpPr>
                        <a:spLocks noChangeArrowheads="1"/>
                      </p:cNvSpPr>
                      <p:nvPr/>
                    </p:nvSpPr>
                    <p:spPr bwMode="auto">
                      <a:xfrm rot="1949392">
                        <a:off x="3928" y="5958"/>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76" name="Oval 13"/>
                      <p:cNvSpPr>
                        <a:spLocks noChangeArrowheads="1"/>
                      </p:cNvSpPr>
                      <p:nvPr/>
                    </p:nvSpPr>
                    <p:spPr bwMode="auto">
                      <a:xfrm rot="1949392">
                        <a:off x="4359" y="5305"/>
                        <a:ext cx="431" cy="428"/>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77" name="Oval 14"/>
                      <p:cNvSpPr>
                        <a:spLocks noChangeArrowheads="1"/>
                      </p:cNvSpPr>
                      <p:nvPr/>
                    </p:nvSpPr>
                    <p:spPr bwMode="auto">
                      <a:xfrm rot="1949392">
                        <a:off x="4048" y="6276"/>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78" name="Oval 15"/>
                      <p:cNvSpPr>
                        <a:spLocks noChangeArrowheads="1"/>
                      </p:cNvSpPr>
                      <p:nvPr/>
                    </p:nvSpPr>
                    <p:spPr bwMode="auto">
                      <a:xfrm rot="1949392">
                        <a:off x="4577" y="6544"/>
                        <a:ext cx="430"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79" name="Oval 16"/>
                      <p:cNvSpPr>
                        <a:spLocks noChangeArrowheads="1"/>
                      </p:cNvSpPr>
                      <p:nvPr/>
                    </p:nvSpPr>
                    <p:spPr bwMode="auto">
                      <a:xfrm rot="1949392">
                        <a:off x="4048" y="5456"/>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80" name="Oval 17"/>
                      <p:cNvSpPr>
                        <a:spLocks noChangeArrowheads="1"/>
                      </p:cNvSpPr>
                      <p:nvPr/>
                    </p:nvSpPr>
                    <p:spPr bwMode="auto">
                      <a:xfrm rot="1949392">
                        <a:off x="5220" y="5456"/>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81" name="Oval 18"/>
                      <p:cNvSpPr>
                        <a:spLocks noChangeArrowheads="1"/>
                      </p:cNvSpPr>
                      <p:nvPr/>
                    </p:nvSpPr>
                    <p:spPr bwMode="auto">
                      <a:xfrm rot="1949392">
                        <a:off x="4671" y="5230"/>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82" name="Oval 19"/>
                      <p:cNvSpPr>
                        <a:spLocks noChangeArrowheads="1"/>
                      </p:cNvSpPr>
                      <p:nvPr/>
                    </p:nvSpPr>
                    <p:spPr bwMode="auto">
                      <a:xfrm rot="1949392">
                        <a:off x="5336" y="6117"/>
                        <a:ext cx="430"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83" name="Oval 20"/>
                      <p:cNvSpPr>
                        <a:spLocks noChangeArrowheads="1"/>
                      </p:cNvSpPr>
                      <p:nvPr/>
                    </p:nvSpPr>
                    <p:spPr bwMode="auto">
                      <a:xfrm rot="1949392">
                        <a:off x="5096" y="6385"/>
                        <a:ext cx="430"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84" name="Oval 21"/>
                      <p:cNvSpPr>
                        <a:spLocks noChangeArrowheads="1"/>
                      </p:cNvSpPr>
                      <p:nvPr/>
                    </p:nvSpPr>
                    <p:spPr bwMode="auto">
                      <a:xfrm rot="1949392">
                        <a:off x="5336" y="5883"/>
                        <a:ext cx="430"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grpSp>
              </p:grpSp>
              <p:grpSp>
                <p:nvGrpSpPr>
                  <p:cNvPr id="8" name="Group 22"/>
                  <p:cNvGrpSpPr>
                    <a:grpSpLocks/>
                  </p:cNvGrpSpPr>
                  <p:nvPr/>
                </p:nvGrpSpPr>
                <p:grpSpPr bwMode="auto">
                  <a:xfrm>
                    <a:off x="623" y="11458"/>
                    <a:ext cx="1603" cy="1617"/>
                    <a:chOff x="4403" y="6278"/>
                    <a:chExt cx="4828" cy="5166"/>
                  </a:xfrm>
                </p:grpSpPr>
                <p:sp>
                  <p:nvSpPr>
                    <p:cNvPr id="457" name="Oval 23"/>
                    <p:cNvSpPr>
                      <a:spLocks noChangeArrowheads="1"/>
                    </p:cNvSpPr>
                    <p:nvPr/>
                  </p:nvSpPr>
                  <p:spPr bwMode="auto">
                    <a:xfrm rot="1949392">
                      <a:off x="7933" y="8122"/>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58" name="Oval 24"/>
                    <p:cNvSpPr>
                      <a:spLocks noChangeArrowheads="1"/>
                    </p:cNvSpPr>
                    <p:nvPr/>
                  </p:nvSpPr>
                  <p:spPr bwMode="auto">
                    <a:xfrm rot="1949392">
                      <a:off x="7346" y="6518"/>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59" name="Oval 25"/>
                    <p:cNvSpPr>
                      <a:spLocks noChangeArrowheads="1"/>
                    </p:cNvSpPr>
                    <p:nvPr/>
                  </p:nvSpPr>
                  <p:spPr bwMode="auto">
                    <a:xfrm rot="1949392">
                      <a:off x="6279" y="10080"/>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60" name="Oval 26"/>
                    <p:cNvSpPr>
                      <a:spLocks noChangeArrowheads="1"/>
                    </p:cNvSpPr>
                    <p:nvPr/>
                  </p:nvSpPr>
                  <p:spPr bwMode="auto">
                    <a:xfrm rot="1949392">
                      <a:off x="4403" y="8122"/>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61" name="Oval 27"/>
                    <p:cNvSpPr>
                      <a:spLocks noChangeArrowheads="1"/>
                    </p:cNvSpPr>
                    <p:nvPr/>
                  </p:nvSpPr>
                  <p:spPr bwMode="auto">
                    <a:xfrm rot="1949392">
                      <a:off x="7933" y="9107"/>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62" name="Oval 28"/>
                    <p:cNvSpPr>
                      <a:spLocks noChangeArrowheads="1"/>
                    </p:cNvSpPr>
                    <p:nvPr/>
                  </p:nvSpPr>
                  <p:spPr bwMode="auto">
                    <a:xfrm rot="1949392">
                      <a:off x="4579" y="9107"/>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63" name="Oval 29"/>
                    <p:cNvSpPr>
                      <a:spLocks noChangeArrowheads="1"/>
                    </p:cNvSpPr>
                    <p:nvPr/>
                  </p:nvSpPr>
                  <p:spPr bwMode="auto">
                    <a:xfrm rot="1949392">
                      <a:off x="5337" y="6518"/>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64" name="Oval 30"/>
                    <p:cNvSpPr>
                      <a:spLocks noChangeArrowheads="1"/>
                    </p:cNvSpPr>
                    <p:nvPr/>
                  </p:nvSpPr>
                  <p:spPr bwMode="auto">
                    <a:xfrm rot="1949392">
                      <a:off x="5337" y="9726"/>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65" name="Oval 31"/>
                    <p:cNvSpPr>
                      <a:spLocks noChangeArrowheads="1"/>
                    </p:cNvSpPr>
                    <p:nvPr/>
                  </p:nvSpPr>
                  <p:spPr bwMode="auto">
                    <a:xfrm rot="1949392">
                      <a:off x="7175" y="9726"/>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66" name="Oval 32"/>
                    <p:cNvSpPr>
                      <a:spLocks noChangeArrowheads="1"/>
                    </p:cNvSpPr>
                    <p:nvPr/>
                  </p:nvSpPr>
                  <p:spPr bwMode="auto">
                    <a:xfrm rot="1949392">
                      <a:off x="4579" y="6998"/>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67" name="Oval 33"/>
                    <p:cNvSpPr>
                      <a:spLocks noChangeArrowheads="1"/>
                    </p:cNvSpPr>
                    <p:nvPr/>
                  </p:nvSpPr>
                  <p:spPr bwMode="auto">
                    <a:xfrm rot="1949392">
                      <a:off x="7933" y="7238"/>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68" name="Oval 34"/>
                    <p:cNvSpPr>
                      <a:spLocks noChangeArrowheads="1"/>
                    </p:cNvSpPr>
                    <p:nvPr/>
                  </p:nvSpPr>
                  <p:spPr bwMode="auto">
                    <a:xfrm rot="1949392">
                      <a:off x="6279" y="6278"/>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grpSp>
              <p:nvGrpSpPr>
                <p:cNvPr id="9" name="Group 35"/>
                <p:cNvGrpSpPr>
                  <a:grpSpLocks/>
                </p:cNvGrpSpPr>
                <p:nvPr/>
              </p:nvGrpSpPr>
              <p:grpSpPr bwMode="auto">
                <a:xfrm>
                  <a:off x="774" y="11680"/>
                  <a:ext cx="1295" cy="1147"/>
                  <a:chOff x="4040" y="1132"/>
                  <a:chExt cx="1295" cy="1147"/>
                </a:xfrm>
              </p:grpSpPr>
              <p:sp>
                <p:nvSpPr>
                  <p:cNvPr id="446" name="Oval 36"/>
                  <p:cNvSpPr>
                    <a:spLocks noChangeArrowheads="1"/>
                  </p:cNvSpPr>
                  <p:nvPr/>
                </p:nvSpPr>
                <p:spPr bwMode="auto">
                  <a:xfrm rot="2994047">
                    <a:off x="4389" y="1850"/>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47" name="Oval 37"/>
                  <p:cNvSpPr>
                    <a:spLocks noChangeArrowheads="1"/>
                  </p:cNvSpPr>
                  <p:nvPr/>
                </p:nvSpPr>
                <p:spPr bwMode="auto">
                  <a:xfrm rot="2994047">
                    <a:off x="4858" y="1311"/>
                    <a:ext cx="430"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48" name="Oval 38"/>
                  <p:cNvSpPr>
                    <a:spLocks noChangeArrowheads="1"/>
                  </p:cNvSpPr>
                  <p:nvPr/>
                </p:nvSpPr>
                <p:spPr bwMode="auto">
                  <a:xfrm rot="2994047">
                    <a:off x="4753" y="1850"/>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49" name="Oval 39"/>
                  <p:cNvSpPr>
                    <a:spLocks noChangeArrowheads="1"/>
                  </p:cNvSpPr>
                  <p:nvPr/>
                </p:nvSpPr>
                <p:spPr bwMode="auto">
                  <a:xfrm rot="2994047">
                    <a:off x="4038" y="1504"/>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50" name="Oval 40"/>
                  <p:cNvSpPr>
                    <a:spLocks noChangeArrowheads="1"/>
                  </p:cNvSpPr>
                  <p:nvPr/>
                </p:nvSpPr>
                <p:spPr bwMode="auto">
                  <a:xfrm rot="2994047">
                    <a:off x="4157" y="1731"/>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51" name="Oval 41"/>
                  <p:cNvSpPr>
                    <a:spLocks noChangeArrowheads="1"/>
                  </p:cNvSpPr>
                  <p:nvPr/>
                </p:nvSpPr>
                <p:spPr bwMode="auto">
                  <a:xfrm rot="2994047">
                    <a:off x="4426" y="1134"/>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52" name="Oval 42"/>
                  <p:cNvSpPr>
                    <a:spLocks noChangeArrowheads="1"/>
                  </p:cNvSpPr>
                  <p:nvPr/>
                </p:nvSpPr>
                <p:spPr bwMode="auto">
                  <a:xfrm rot="2994047">
                    <a:off x="4140" y="1181"/>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53" name="Oval 43"/>
                  <p:cNvSpPr>
                    <a:spLocks noChangeArrowheads="1"/>
                  </p:cNvSpPr>
                  <p:nvPr/>
                </p:nvSpPr>
                <p:spPr bwMode="auto">
                  <a:xfrm rot="2994047">
                    <a:off x="4906" y="1585"/>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54" name="Oval 44"/>
                  <p:cNvSpPr>
                    <a:spLocks noChangeArrowheads="1"/>
                  </p:cNvSpPr>
                  <p:nvPr/>
                </p:nvSpPr>
                <p:spPr bwMode="auto">
                  <a:xfrm rot="2994047">
                    <a:off x="4746" y="1134"/>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grpSp>
            <p:nvGrpSpPr>
              <p:cNvPr id="10" name="Group 45"/>
              <p:cNvGrpSpPr>
                <a:grpSpLocks/>
              </p:cNvGrpSpPr>
              <p:nvPr/>
            </p:nvGrpSpPr>
            <p:grpSpPr bwMode="auto">
              <a:xfrm>
                <a:off x="990" y="11754"/>
                <a:ext cx="982" cy="893"/>
                <a:chOff x="6494" y="4560"/>
                <a:chExt cx="2959" cy="2854"/>
              </a:xfrm>
            </p:grpSpPr>
            <p:sp>
              <p:nvSpPr>
                <p:cNvPr id="438" name="Oval 46"/>
                <p:cNvSpPr>
                  <a:spLocks noChangeArrowheads="1"/>
                </p:cNvSpPr>
                <p:nvPr/>
              </p:nvSpPr>
              <p:spPr bwMode="auto">
                <a:xfrm rot="1949392">
                  <a:off x="7326" y="6050"/>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39" name="Oval 47"/>
                <p:cNvSpPr>
                  <a:spLocks noChangeArrowheads="1"/>
                </p:cNvSpPr>
                <p:nvPr/>
              </p:nvSpPr>
              <p:spPr bwMode="auto">
                <a:xfrm rot="1949392">
                  <a:off x="7724" y="4686"/>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40" name="Oval 48"/>
                <p:cNvSpPr>
                  <a:spLocks noChangeArrowheads="1"/>
                </p:cNvSpPr>
                <p:nvPr/>
              </p:nvSpPr>
              <p:spPr bwMode="auto">
                <a:xfrm rot="1949392">
                  <a:off x="8155" y="5520"/>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41" name="Oval 49"/>
                <p:cNvSpPr>
                  <a:spLocks noChangeArrowheads="1"/>
                </p:cNvSpPr>
                <p:nvPr/>
              </p:nvSpPr>
              <p:spPr bwMode="auto">
                <a:xfrm rot="1949392">
                  <a:off x="6494" y="5520"/>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42" name="Oval 50"/>
                <p:cNvSpPr>
                  <a:spLocks noChangeArrowheads="1"/>
                </p:cNvSpPr>
                <p:nvPr/>
              </p:nvSpPr>
              <p:spPr bwMode="auto">
                <a:xfrm rot="1949392">
                  <a:off x="6857" y="4560"/>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43" name="Oval 51"/>
                <p:cNvSpPr>
                  <a:spLocks noChangeArrowheads="1"/>
                </p:cNvSpPr>
                <p:nvPr/>
              </p:nvSpPr>
              <p:spPr bwMode="auto">
                <a:xfrm rot="1949392">
                  <a:off x="7326" y="5279"/>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sp>
          <p:nvSpPr>
            <p:cNvPr id="386" name="Oval 117"/>
            <p:cNvSpPr>
              <a:spLocks noChangeArrowheads="1"/>
            </p:cNvSpPr>
            <p:nvPr/>
          </p:nvSpPr>
          <p:spPr bwMode="auto">
            <a:xfrm rot="9568840">
              <a:off x="2563781" y="2739925"/>
              <a:ext cx="125056" cy="12104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grpSp>
          <p:nvGrpSpPr>
            <p:cNvPr id="11" name="Group 86"/>
            <p:cNvGrpSpPr>
              <a:grpSpLocks/>
            </p:cNvGrpSpPr>
            <p:nvPr/>
          </p:nvGrpSpPr>
          <p:grpSpPr bwMode="auto">
            <a:xfrm>
              <a:off x="3121351" y="2949419"/>
              <a:ext cx="390322" cy="298321"/>
              <a:chOff x="7033" y="6656"/>
              <a:chExt cx="3943" cy="3454"/>
            </a:xfrm>
          </p:grpSpPr>
          <p:grpSp>
            <p:nvGrpSpPr>
              <p:cNvPr id="12" name="Group 87"/>
              <p:cNvGrpSpPr>
                <a:grpSpLocks/>
              </p:cNvGrpSpPr>
              <p:nvPr/>
            </p:nvGrpSpPr>
            <p:grpSpPr bwMode="auto">
              <a:xfrm>
                <a:off x="7033" y="6656"/>
                <a:ext cx="3943" cy="3454"/>
                <a:chOff x="4922" y="10487"/>
                <a:chExt cx="3943" cy="3454"/>
              </a:xfrm>
            </p:grpSpPr>
            <p:grpSp>
              <p:nvGrpSpPr>
                <p:cNvPr id="13" name="Group 88"/>
                <p:cNvGrpSpPr>
                  <a:grpSpLocks/>
                </p:cNvGrpSpPr>
                <p:nvPr/>
              </p:nvGrpSpPr>
              <p:grpSpPr bwMode="auto">
                <a:xfrm>
                  <a:off x="4922" y="10538"/>
                  <a:ext cx="3409" cy="3403"/>
                  <a:chOff x="5834" y="10339"/>
                  <a:chExt cx="3409" cy="3403"/>
                </a:xfrm>
              </p:grpSpPr>
              <p:sp>
                <p:nvSpPr>
                  <p:cNvPr id="429" name="Oval 89"/>
                  <p:cNvSpPr>
                    <a:spLocks noChangeArrowheads="1"/>
                  </p:cNvSpPr>
                  <p:nvPr/>
                </p:nvSpPr>
                <p:spPr bwMode="auto">
                  <a:xfrm rot="1949392">
                    <a:off x="7577" y="12177"/>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30" name="Oval 90"/>
                  <p:cNvSpPr>
                    <a:spLocks noChangeArrowheads="1"/>
                  </p:cNvSpPr>
                  <p:nvPr/>
                </p:nvSpPr>
                <p:spPr bwMode="auto">
                  <a:xfrm rot="1949392">
                    <a:off x="7945" y="11454"/>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31" name="Oval 91"/>
                  <p:cNvSpPr>
                    <a:spLocks noChangeArrowheads="1"/>
                  </p:cNvSpPr>
                  <p:nvPr/>
                </p:nvSpPr>
                <p:spPr bwMode="auto">
                  <a:xfrm rot="1949392">
                    <a:off x="5834" y="11014"/>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32" name="Oval 92"/>
                  <p:cNvSpPr>
                    <a:spLocks noChangeArrowheads="1"/>
                  </p:cNvSpPr>
                  <p:nvPr/>
                </p:nvSpPr>
                <p:spPr bwMode="auto">
                  <a:xfrm rot="1949392">
                    <a:off x="5834" y="11703"/>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33" name="Oval 93"/>
                  <p:cNvSpPr>
                    <a:spLocks noChangeArrowheads="1"/>
                  </p:cNvSpPr>
                  <p:nvPr/>
                </p:nvSpPr>
                <p:spPr bwMode="auto">
                  <a:xfrm rot="1949392">
                    <a:off x="7577" y="10577"/>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34" name="Oval 94"/>
                  <p:cNvSpPr>
                    <a:spLocks noChangeArrowheads="1"/>
                  </p:cNvSpPr>
                  <p:nvPr/>
                </p:nvSpPr>
                <p:spPr bwMode="auto">
                  <a:xfrm rot="1949392">
                    <a:off x="6420" y="12378"/>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35" name="Oval 95"/>
                  <p:cNvSpPr>
                    <a:spLocks noChangeArrowheads="1"/>
                  </p:cNvSpPr>
                  <p:nvPr/>
                </p:nvSpPr>
                <p:spPr bwMode="auto">
                  <a:xfrm rot="1949392">
                    <a:off x="6420" y="10339"/>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nvGrpSpPr>
                <p:cNvPr id="14" name="Group 96"/>
                <p:cNvGrpSpPr>
                  <a:grpSpLocks/>
                </p:cNvGrpSpPr>
                <p:nvPr/>
              </p:nvGrpSpPr>
              <p:grpSpPr bwMode="auto">
                <a:xfrm rot="3498822">
                  <a:off x="5459" y="10490"/>
                  <a:ext cx="3409" cy="3403"/>
                  <a:chOff x="5834" y="10339"/>
                  <a:chExt cx="3409" cy="3403"/>
                </a:xfrm>
              </p:grpSpPr>
              <p:sp>
                <p:nvSpPr>
                  <p:cNvPr id="422" name="Oval 97"/>
                  <p:cNvSpPr>
                    <a:spLocks noChangeArrowheads="1"/>
                  </p:cNvSpPr>
                  <p:nvPr/>
                </p:nvSpPr>
                <p:spPr bwMode="auto">
                  <a:xfrm rot="1949392">
                    <a:off x="7577" y="12177"/>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23" name="Oval 98"/>
                  <p:cNvSpPr>
                    <a:spLocks noChangeArrowheads="1"/>
                  </p:cNvSpPr>
                  <p:nvPr/>
                </p:nvSpPr>
                <p:spPr bwMode="auto">
                  <a:xfrm rot="1949392">
                    <a:off x="7945" y="11454"/>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24" name="Oval 99"/>
                  <p:cNvSpPr>
                    <a:spLocks noChangeArrowheads="1"/>
                  </p:cNvSpPr>
                  <p:nvPr/>
                </p:nvSpPr>
                <p:spPr bwMode="auto">
                  <a:xfrm rot="1949392">
                    <a:off x="5834" y="11014"/>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25" name="Oval 100"/>
                  <p:cNvSpPr>
                    <a:spLocks noChangeArrowheads="1"/>
                  </p:cNvSpPr>
                  <p:nvPr/>
                </p:nvSpPr>
                <p:spPr bwMode="auto">
                  <a:xfrm rot="1949392">
                    <a:off x="5834" y="11703"/>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26" name="Oval 101"/>
                  <p:cNvSpPr>
                    <a:spLocks noChangeArrowheads="1"/>
                  </p:cNvSpPr>
                  <p:nvPr/>
                </p:nvSpPr>
                <p:spPr bwMode="auto">
                  <a:xfrm rot="1949392">
                    <a:off x="7577" y="10577"/>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27" name="Oval 102"/>
                  <p:cNvSpPr>
                    <a:spLocks noChangeArrowheads="1"/>
                  </p:cNvSpPr>
                  <p:nvPr/>
                </p:nvSpPr>
                <p:spPr bwMode="auto">
                  <a:xfrm rot="1949392">
                    <a:off x="6420" y="12378"/>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28" name="Oval 103"/>
                  <p:cNvSpPr>
                    <a:spLocks noChangeArrowheads="1"/>
                  </p:cNvSpPr>
                  <p:nvPr/>
                </p:nvSpPr>
                <p:spPr bwMode="auto">
                  <a:xfrm rot="1949392">
                    <a:off x="6420" y="10339"/>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sp>
            <p:nvSpPr>
              <p:cNvPr id="418" name="Oval 104"/>
              <p:cNvSpPr>
                <a:spLocks noChangeArrowheads="1"/>
              </p:cNvSpPr>
              <p:nvPr/>
            </p:nvSpPr>
            <p:spPr bwMode="auto">
              <a:xfrm rot="1949392">
                <a:off x="8066" y="7329"/>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19" name="Oval 105"/>
              <p:cNvSpPr>
                <a:spLocks noChangeArrowheads="1"/>
              </p:cNvSpPr>
              <p:nvPr/>
            </p:nvSpPr>
            <p:spPr bwMode="auto">
              <a:xfrm rot="1949392">
                <a:off x="8568" y="7895"/>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nvGrpSpPr>
            <p:cNvPr id="15" name="Group 343"/>
            <p:cNvGrpSpPr>
              <a:grpSpLocks/>
            </p:cNvGrpSpPr>
            <p:nvPr/>
          </p:nvGrpSpPr>
          <p:grpSpPr bwMode="auto">
            <a:xfrm>
              <a:off x="3491356" y="2908429"/>
              <a:ext cx="426981" cy="342274"/>
              <a:chOff x="4547569" y="1789495"/>
              <a:chExt cx="754864" cy="342274"/>
            </a:xfrm>
          </p:grpSpPr>
          <p:cxnSp>
            <p:nvCxnSpPr>
              <p:cNvPr id="413" name="Straight Connector 412"/>
              <p:cNvCxnSpPr/>
              <p:nvPr/>
            </p:nvCxnSpPr>
            <p:spPr>
              <a:xfrm>
                <a:off x="4690683" y="1969484"/>
                <a:ext cx="6117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a:off x="4690680" y="1866212"/>
                <a:ext cx="384448" cy="5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V="1">
                <a:off x="4592468" y="1789495"/>
                <a:ext cx="331131" cy="118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V="1">
                <a:off x="4547569" y="2125868"/>
                <a:ext cx="286231" cy="5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348"/>
            <p:cNvGrpSpPr>
              <a:grpSpLocks/>
            </p:cNvGrpSpPr>
            <p:nvPr/>
          </p:nvGrpSpPr>
          <p:grpSpPr bwMode="auto">
            <a:xfrm>
              <a:off x="1556979" y="2725168"/>
              <a:ext cx="741264" cy="813797"/>
              <a:chOff x="432816" y="2975446"/>
              <a:chExt cx="1310488" cy="1513689"/>
            </a:xfrm>
          </p:grpSpPr>
          <p:cxnSp>
            <p:nvCxnSpPr>
              <p:cNvPr id="408" name="Straight Connector 407"/>
              <p:cNvCxnSpPr/>
              <p:nvPr/>
            </p:nvCxnSpPr>
            <p:spPr>
              <a:xfrm>
                <a:off x="1072626" y="2975446"/>
                <a:ext cx="670678" cy="2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a:off x="629249" y="3214449"/>
                <a:ext cx="667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a:off x="901448" y="4486185"/>
                <a:ext cx="670679" cy="2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a:off x="432816" y="3592134"/>
                <a:ext cx="6706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a:off x="573125" y="4182266"/>
                <a:ext cx="670678" cy="29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0" name="Straight Arrow Connector 389"/>
            <p:cNvCxnSpPr/>
            <p:nvPr/>
          </p:nvCxnSpPr>
          <p:spPr>
            <a:xfrm>
              <a:off x="3271249" y="3531588"/>
              <a:ext cx="282537" cy="1570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7" name="Group 355"/>
            <p:cNvGrpSpPr>
              <a:grpSpLocks/>
            </p:cNvGrpSpPr>
            <p:nvPr/>
          </p:nvGrpSpPr>
          <p:grpSpPr bwMode="auto">
            <a:xfrm>
              <a:off x="2341098" y="3672806"/>
              <a:ext cx="342854" cy="815571"/>
              <a:chOff x="2660847" y="2859626"/>
              <a:chExt cx="1883661" cy="2284096"/>
            </a:xfrm>
          </p:grpSpPr>
          <p:sp>
            <p:nvSpPr>
              <p:cNvPr id="405" name="Rectangle 404"/>
              <p:cNvSpPr/>
              <p:nvPr/>
            </p:nvSpPr>
            <p:spPr>
              <a:xfrm>
                <a:off x="2669564" y="2859626"/>
                <a:ext cx="1874944" cy="2270767"/>
              </a:xfrm>
              <a:prstGeom prst="rect">
                <a:avLst/>
              </a:prstGeom>
              <a:gradFill>
                <a:gsLst>
                  <a:gs pos="12000">
                    <a:schemeClr val="tx2"/>
                  </a:gs>
                  <a:gs pos="50000">
                    <a:schemeClr val="accent1">
                      <a:tint val="44500"/>
                      <a:satMod val="160000"/>
                    </a:schemeClr>
                  </a:gs>
                  <a:gs pos="100000">
                    <a:schemeClr val="accent1">
                      <a:tint val="23500"/>
                      <a:satMod val="160000"/>
                    </a:schemeClr>
                  </a:gs>
                </a:gsLst>
                <a:lin ang="540000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Arial"/>
                  <a:cs typeface="Arial"/>
                </a:endParaRPr>
              </a:p>
            </p:txBody>
          </p:sp>
          <p:cxnSp>
            <p:nvCxnSpPr>
              <p:cNvPr id="406" name="Straight Connector 405"/>
              <p:cNvCxnSpPr/>
              <p:nvPr/>
            </p:nvCxnSpPr>
            <p:spPr>
              <a:xfrm>
                <a:off x="2669564" y="5143722"/>
                <a:ext cx="1874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a:off x="2660847" y="3921688"/>
                <a:ext cx="1874938"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92" name="Straight Connector 391"/>
            <p:cNvCxnSpPr/>
            <p:nvPr/>
          </p:nvCxnSpPr>
          <p:spPr>
            <a:xfrm flipV="1">
              <a:off x="1912530" y="4045684"/>
              <a:ext cx="333331" cy="31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Arrow Connector 392"/>
            <p:cNvCxnSpPr/>
            <p:nvPr/>
          </p:nvCxnSpPr>
          <p:spPr>
            <a:xfrm rot="5400000" flipH="1">
              <a:off x="2475328" y="4209907"/>
              <a:ext cx="579150" cy="95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4" name="TextBox 362"/>
            <p:cNvSpPr txBox="1">
              <a:spLocks noChangeArrowheads="1"/>
            </p:cNvSpPr>
            <p:nvPr/>
          </p:nvSpPr>
          <p:spPr bwMode="auto">
            <a:xfrm>
              <a:off x="2346600" y="4475729"/>
              <a:ext cx="641224" cy="237739"/>
            </a:xfrm>
            <a:prstGeom prst="rect">
              <a:avLst/>
            </a:prstGeom>
            <a:noFill/>
            <a:ln w="9525">
              <a:noFill/>
              <a:miter lim="800000"/>
              <a:headEnd/>
              <a:tailEnd/>
            </a:ln>
          </p:spPr>
          <p:txBody>
            <a:bodyPr wrap="square">
              <a:spAutoFit/>
            </a:bodyPr>
            <a:lstStyle/>
            <a:p>
              <a:r>
                <a:rPr lang="en-US" sz="1400">
                  <a:latin typeface="Arial"/>
                  <a:cs typeface="Arial"/>
                </a:rPr>
                <a:t>G.S.</a:t>
              </a:r>
            </a:p>
          </p:txBody>
        </p:sp>
      </p:grpSp>
      <p:pic>
        <p:nvPicPr>
          <p:cNvPr id="485" name="Picture 3" descr="C:\articolo PRC\aps\11Be_CDCC_Moro.png"/>
          <p:cNvPicPr>
            <a:picLocks noChangeAspect="1" noChangeArrowheads="1"/>
          </p:cNvPicPr>
          <p:nvPr/>
        </p:nvPicPr>
        <p:blipFill>
          <a:blip r:embed="rId3" cstate="print"/>
          <a:srcRect/>
          <a:stretch>
            <a:fillRect/>
          </a:stretch>
        </p:blipFill>
        <p:spPr bwMode="auto">
          <a:xfrm>
            <a:off x="3429000" y="2667000"/>
            <a:ext cx="5206988" cy="3684588"/>
          </a:xfrm>
          <a:prstGeom prst="rect">
            <a:avLst/>
          </a:prstGeom>
          <a:ln>
            <a:noFill/>
          </a:ln>
          <a:effectLst>
            <a:outerShdw blurRad="292100" dist="139700" dir="2700000" algn="tl" rotWithShape="0">
              <a:srgbClr val="333333">
                <a:alpha val="65000"/>
              </a:srgbClr>
            </a:outerShdw>
          </a:effectLst>
        </p:spPr>
      </p:pic>
      <p:sp>
        <p:nvSpPr>
          <p:cNvPr id="486" name="CasellaDiTesto 4"/>
          <p:cNvSpPr txBox="1">
            <a:spLocks noChangeArrowheads="1"/>
          </p:cNvSpPr>
          <p:nvPr/>
        </p:nvSpPr>
        <p:spPr bwMode="auto">
          <a:xfrm>
            <a:off x="4267200" y="6474023"/>
            <a:ext cx="3657600" cy="307777"/>
          </a:xfrm>
          <a:prstGeom prst="rect">
            <a:avLst/>
          </a:prstGeom>
          <a:noFill/>
          <a:ln w="9525">
            <a:noFill/>
            <a:miter lim="800000"/>
            <a:headEnd/>
            <a:tailEnd/>
          </a:ln>
        </p:spPr>
        <p:txBody>
          <a:bodyPr wrap="square">
            <a:spAutoFit/>
          </a:bodyPr>
          <a:lstStyle/>
          <a:p>
            <a:pPr marL="342900" indent="-342900" algn="ctr"/>
            <a:r>
              <a:rPr lang="en-GB" sz="1400" dirty="0">
                <a:latin typeface="+mj-lt"/>
                <a:cs typeface="Times New Roman" pitchFamily="18" charset="0"/>
              </a:rPr>
              <a:t>A. Di </a:t>
            </a:r>
            <a:r>
              <a:rPr lang="en-GB" sz="1400" dirty="0" smtClean="0">
                <a:latin typeface="+mj-lt"/>
                <a:cs typeface="Times New Roman" pitchFamily="18" charset="0"/>
              </a:rPr>
              <a:t>Pietro </a:t>
            </a:r>
            <a:r>
              <a:rPr lang="en-GB" sz="1400" dirty="0">
                <a:latin typeface="+mj-lt"/>
                <a:cs typeface="Times New Roman" pitchFamily="18" charset="0"/>
              </a:rPr>
              <a:t>et al.</a:t>
            </a:r>
            <a:r>
              <a:rPr lang="en-GB" sz="1400" dirty="0" smtClean="0">
                <a:latin typeface="+mj-lt"/>
                <a:cs typeface="Times New Roman" pitchFamily="18" charset="0"/>
              </a:rPr>
              <a:t> Phys</a:t>
            </a:r>
            <a:r>
              <a:rPr lang="en-GB" sz="1400" dirty="0">
                <a:latin typeface="+mj-lt"/>
                <a:cs typeface="Times New Roman" pitchFamily="18" charset="0"/>
              </a:rPr>
              <a:t>. Rev. C 85,</a:t>
            </a:r>
            <a:r>
              <a:rPr lang="it-IT" sz="1400" dirty="0">
                <a:latin typeface="+mj-lt"/>
              </a:rPr>
              <a:t> 054607</a:t>
            </a:r>
            <a:r>
              <a:rPr lang="en-GB" sz="1400" dirty="0">
                <a:latin typeface="+mj-lt"/>
                <a:cs typeface="Times New Roman" pitchFamily="18" charset="0"/>
              </a:rPr>
              <a:t> (2012)</a:t>
            </a:r>
          </a:p>
        </p:txBody>
      </p:sp>
      <p:sp>
        <p:nvSpPr>
          <p:cNvPr id="488" name="Right Arrow Callout 487"/>
          <p:cNvSpPr/>
          <p:nvPr/>
        </p:nvSpPr>
        <p:spPr>
          <a:xfrm>
            <a:off x="4648200" y="3429000"/>
            <a:ext cx="1828800" cy="762000"/>
          </a:xfrm>
          <a:prstGeom prst="rightArrowCallout">
            <a:avLst/>
          </a:prstGeom>
          <a:noFill/>
          <a:ln w="28575" cap="flat" cmpd="sng" algn="ctr">
            <a:solidFill>
              <a:srgbClr val="FF2427"/>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9" name="TextBox 488"/>
          <p:cNvSpPr txBox="1"/>
          <p:nvPr/>
        </p:nvSpPr>
        <p:spPr>
          <a:xfrm>
            <a:off x="6553200" y="3429000"/>
            <a:ext cx="2590800" cy="707886"/>
          </a:xfrm>
          <a:prstGeom prst="rect">
            <a:avLst/>
          </a:prstGeom>
          <a:solidFill>
            <a:srgbClr val="FFFFFF"/>
          </a:solidFill>
        </p:spPr>
        <p:txBody>
          <a:bodyPr wrap="square" rtlCol="0">
            <a:spAutoFit/>
          </a:bodyPr>
          <a:lstStyle/>
          <a:p>
            <a:pPr algn="ctr"/>
            <a:r>
              <a:rPr lang="en-GB" sz="2000" dirty="0" smtClean="0"/>
              <a:t>Effects of coupling with break-up channel</a:t>
            </a:r>
            <a:endParaRPr lang="en-GB" sz="2000" dirty="0"/>
          </a:p>
        </p:txBody>
      </p:sp>
      <p:sp>
        <p:nvSpPr>
          <p:cNvPr id="101" name="TextBox 100"/>
          <p:cNvSpPr txBox="1"/>
          <p:nvPr/>
        </p:nvSpPr>
        <p:spPr>
          <a:xfrm>
            <a:off x="84317" y="2057400"/>
            <a:ext cx="3070322" cy="707886"/>
          </a:xfrm>
          <a:prstGeom prst="rect">
            <a:avLst/>
          </a:prstGeom>
          <a:noFill/>
        </p:spPr>
        <p:txBody>
          <a:bodyPr wrap="none" rtlCol="0">
            <a:spAutoFit/>
          </a:bodyPr>
          <a:lstStyle/>
          <a:p>
            <a:pPr algn="ctr"/>
            <a:r>
              <a:rPr lang="en-GB" sz="2000" dirty="0" smtClean="0"/>
              <a:t>Excitation to the continuum </a:t>
            </a:r>
          </a:p>
          <a:p>
            <a:pPr algn="ctr"/>
            <a:r>
              <a:rPr lang="en-GB" sz="2000" dirty="0" smtClean="0"/>
              <a:t>(break-up channel)</a:t>
            </a:r>
            <a:endParaRPr lang="en-GB" sz="2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371600" y="228600"/>
            <a:ext cx="6628437" cy="461665"/>
          </a:xfrm>
          <a:prstGeom prst="rect">
            <a:avLst/>
          </a:prstGeom>
          <a:noFill/>
        </p:spPr>
        <p:txBody>
          <a:bodyPr wrap="none" rtlCol="0">
            <a:spAutoFit/>
          </a:bodyPr>
          <a:lstStyle/>
          <a:p>
            <a:r>
              <a:rPr lang="en-GB" sz="2400" b="1" dirty="0" smtClean="0">
                <a:solidFill>
                  <a:srgbClr val="FF0000"/>
                </a:solidFill>
              </a:rPr>
              <a:t>How to mimic coupling effects into Optical Model?</a:t>
            </a:r>
            <a:endParaRPr lang="en-GB" sz="2400" b="1" dirty="0">
              <a:solidFill>
                <a:srgbClr val="FF0000"/>
              </a:solidFill>
            </a:endParaRPr>
          </a:p>
        </p:txBody>
      </p:sp>
      <p:grpSp>
        <p:nvGrpSpPr>
          <p:cNvPr id="40" name="Group 39"/>
          <p:cNvGrpSpPr/>
          <p:nvPr/>
        </p:nvGrpSpPr>
        <p:grpSpPr>
          <a:xfrm>
            <a:off x="-76200" y="685800"/>
            <a:ext cx="9372600" cy="4636532"/>
            <a:chOff x="-76200" y="685800"/>
            <a:chExt cx="9372600" cy="4636532"/>
          </a:xfrm>
        </p:grpSpPr>
        <p:grpSp>
          <p:nvGrpSpPr>
            <p:cNvPr id="39" name="Group 38"/>
            <p:cNvGrpSpPr/>
            <p:nvPr/>
          </p:nvGrpSpPr>
          <p:grpSpPr>
            <a:xfrm>
              <a:off x="-76200" y="685800"/>
              <a:ext cx="9372600" cy="4419600"/>
              <a:chOff x="-76200" y="685800"/>
              <a:chExt cx="9372600" cy="4419600"/>
            </a:xfrm>
          </p:grpSpPr>
          <p:pic>
            <p:nvPicPr>
              <p:cNvPr id="11" name="Picture 10"/>
              <p:cNvPicPr>
                <a:picLocks noChangeAspect="1"/>
              </p:cNvPicPr>
              <p:nvPr/>
            </p:nvPicPr>
            <p:blipFill>
              <a:blip r:embed="rId2"/>
              <a:stretch>
                <a:fillRect/>
              </a:stretch>
            </p:blipFill>
            <p:spPr>
              <a:xfrm flipV="1">
                <a:off x="457200" y="2819400"/>
                <a:ext cx="2606843" cy="2286000"/>
              </a:xfrm>
              <a:prstGeom prst="rect">
                <a:avLst/>
              </a:prstGeom>
            </p:spPr>
          </p:pic>
          <p:sp>
            <p:nvSpPr>
              <p:cNvPr id="4" name="TextBox 3"/>
              <p:cNvSpPr txBox="1"/>
              <p:nvPr/>
            </p:nvSpPr>
            <p:spPr>
              <a:xfrm>
                <a:off x="2057400" y="1214735"/>
                <a:ext cx="4995578" cy="461665"/>
              </a:xfrm>
              <a:prstGeom prst="rect">
                <a:avLst/>
              </a:prstGeom>
              <a:noFill/>
            </p:spPr>
            <p:txBody>
              <a:bodyPr wrap="none" rtlCol="0">
                <a:spAutoFit/>
              </a:bodyPr>
              <a:lstStyle/>
              <a:p>
                <a:r>
                  <a:rPr lang="en-GB" sz="2400" b="1" dirty="0" smtClean="0"/>
                  <a:t>Dynamic Polarisation Potential </a:t>
                </a:r>
                <a:r>
                  <a:rPr lang="en-GB" sz="2400" b="1" dirty="0" err="1" smtClean="0">
                    <a:latin typeface="Symbol" charset="2"/>
                    <a:cs typeface="Symbol" charset="2"/>
                  </a:rPr>
                  <a:t>D</a:t>
                </a:r>
                <a:r>
                  <a:rPr lang="en-GB" sz="2400" b="1" dirty="0" err="1" smtClean="0"/>
                  <a:t>U</a:t>
                </a:r>
                <a:r>
                  <a:rPr lang="en-GB" sz="2400" b="1" baseline="-25000" dirty="0" err="1" smtClean="0"/>
                  <a:t>p</a:t>
                </a:r>
                <a:r>
                  <a:rPr lang="en-GB" sz="2400" b="1" dirty="0" err="1" smtClean="0"/>
                  <a:t>(r</a:t>
                </a:r>
                <a:r>
                  <a:rPr lang="en-GB" sz="2400" b="1" dirty="0" smtClean="0"/>
                  <a:t>)</a:t>
                </a:r>
                <a:endParaRPr lang="en-GB" sz="2400" b="1" dirty="0"/>
              </a:p>
            </p:txBody>
          </p:sp>
          <p:sp>
            <p:nvSpPr>
              <p:cNvPr id="8" name="Striped Right Arrow 7"/>
              <p:cNvSpPr/>
              <p:nvPr/>
            </p:nvSpPr>
            <p:spPr>
              <a:xfrm rot="5400000">
                <a:off x="4191000" y="762000"/>
                <a:ext cx="609600" cy="457200"/>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76200" y="1752601"/>
                <a:ext cx="9372600" cy="1569660"/>
              </a:xfrm>
              <a:prstGeom prst="rect">
                <a:avLst/>
              </a:prstGeom>
              <a:noFill/>
            </p:spPr>
            <p:txBody>
              <a:bodyPr wrap="square" rtlCol="0">
                <a:spAutoFit/>
              </a:bodyPr>
              <a:lstStyle/>
              <a:p>
                <a:pPr algn="ctr"/>
                <a:r>
                  <a:rPr lang="en-GB" sz="2400" dirty="0" err="1" smtClean="0"/>
                  <a:t>U(r</a:t>
                </a:r>
                <a:r>
                  <a:rPr lang="en-GB" sz="2400" dirty="0" smtClean="0"/>
                  <a:t>)=</a:t>
                </a:r>
                <a:r>
                  <a:rPr lang="en-GB" sz="2400" dirty="0" err="1" smtClean="0"/>
                  <a:t>V(r</a:t>
                </a:r>
                <a:r>
                  <a:rPr lang="en-GB" sz="2400" dirty="0" smtClean="0"/>
                  <a:t>)+ </a:t>
                </a:r>
                <a:r>
                  <a:rPr lang="en-GB" sz="2400" dirty="0" err="1" smtClean="0"/>
                  <a:t>iW(r)+</a:t>
                </a:r>
                <a:r>
                  <a:rPr lang="en-GB" sz="2400" dirty="0" err="1" smtClean="0">
                    <a:latin typeface="Symbol" charset="2"/>
                    <a:cs typeface="Symbol" charset="2"/>
                  </a:rPr>
                  <a:t>D</a:t>
                </a:r>
                <a:r>
                  <a:rPr lang="en-GB" sz="2400" dirty="0" err="1" smtClean="0"/>
                  <a:t>U</a:t>
                </a:r>
                <a:r>
                  <a:rPr lang="en-GB" sz="2400" baseline="-25000" dirty="0" err="1" smtClean="0"/>
                  <a:t>p</a:t>
                </a:r>
                <a:r>
                  <a:rPr lang="en-GB" sz="2400" dirty="0" err="1" smtClean="0"/>
                  <a:t>(r</a:t>
                </a:r>
                <a:r>
                  <a:rPr lang="en-GB" sz="2400" dirty="0" smtClean="0"/>
                  <a:t>) </a:t>
                </a:r>
              </a:p>
              <a:p>
                <a:pPr algn="ctr"/>
                <a:endParaRPr lang="en-GB" sz="1200" dirty="0" smtClean="0"/>
              </a:p>
              <a:p>
                <a:pPr algn="ctr"/>
                <a:r>
                  <a:rPr lang="en-GB" sz="2000" dirty="0" smtClean="0"/>
                  <a:t>The simplest </a:t>
                </a:r>
                <a:r>
                  <a:rPr lang="en-GB" sz="2000" dirty="0" err="1" smtClean="0">
                    <a:latin typeface="Symbol" charset="2"/>
                    <a:cs typeface="Symbol" charset="2"/>
                  </a:rPr>
                  <a:t>D</a:t>
                </a:r>
                <a:r>
                  <a:rPr lang="en-GB" sz="2000" dirty="0" err="1" smtClean="0"/>
                  <a:t>U</a:t>
                </a:r>
                <a:r>
                  <a:rPr lang="en-GB" sz="2000" baseline="-25000" dirty="0" err="1" smtClean="0"/>
                  <a:t>p</a:t>
                </a:r>
                <a:r>
                  <a:rPr lang="en-GB" sz="2000" dirty="0" err="1" smtClean="0"/>
                  <a:t>(r</a:t>
                </a:r>
                <a:r>
                  <a:rPr lang="en-GB" sz="2000" dirty="0" smtClean="0"/>
                  <a:t>) is a surface potential. </a:t>
                </a:r>
                <a:r>
                  <a:rPr lang="en-GB" sz="2000" dirty="0" err="1" smtClean="0">
                    <a:latin typeface="Symbol" charset="2"/>
                    <a:cs typeface="Symbol" charset="2"/>
                  </a:rPr>
                  <a:t>D</a:t>
                </a:r>
                <a:r>
                  <a:rPr lang="en-GB" sz="2000" dirty="0" err="1" smtClean="0"/>
                  <a:t>U</a:t>
                </a:r>
                <a:r>
                  <a:rPr lang="en-GB" sz="2000" baseline="-25000" dirty="0" err="1" smtClean="0"/>
                  <a:t>p</a:t>
                </a:r>
                <a:r>
                  <a:rPr lang="en-GB" sz="2000" dirty="0" err="1" smtClean="0"/>
                  <a:t>(r</a:t>
                </a:r>
                <a:r>
                  <a:rPr lang="en-GB" sz="2000" dirty="0" smtClean="0"/>
                  <a:t>) is generally a complex potential.</a:t>
                </a:r>
              </a:p>
              <a:p>
                <a:pPr algn="ctr"/>
                <a:endParaRPr lang="en-GB" sz="2000" dirty="0" smtClean="0"/>
              </a:p>
              <a:p>
                <a:pPr algn="ctr"/>
                <a:r>
                  <a:rPr lang="en-GB" sz="2000" dirty="0" smtClean="0"/>
                  <a:t>  </a:t>
                </a:r>
                <a:endParaRPr lang="en-GB" sz="2000" dirty="0"/>
              </a:p>
            </p:txBody>
          </p:sp>
        </p:grpSp>
        <p:sp>
          <p:nvSpPr>
            <p:cNvPr id="36" name="Rectangle 35"/>
            <p:cNvSpPr/>
            <p:nvPr/>
          </p:nvSpPr>
          <p:spPr>
            <a:xfrm>
              <a:off x="0" y="4953000"/>
              <a:ext cx="4176444" cy="369332"/>
            </a:xfrm>
            <a:prstGeom prst="rect">
              <a:avLst/>
            </a:prstGeom>
          </p:spPr>
          <p:txBody>
            <a:bodyPr wrap="none">
              <a:spAutoFit/>
            </a:bodyPr>
            <a:lstStyle/>
            <a:p>
              <a:r>
                <a:rPr lang="en-GB" dirty="0" smtClean="0">
                  <a:solidFill>
                    <a:srgbClr val="FF0000"/>
                  </a:solidFill>
                </a:rPr>
                <a:t>Surface given by a Woods-Saxon derivative</a:t>
              </a:r>
              <a:endParaRPr lang="en-GB" dirty="0">
                <a:solidFill>
                  <a:srgbClr val="FF0000"/>
                </a:solidFill>
              </a:endParaRPr>
            </a:p>
          </p:txBody>
        </p:sp>
      </p:grpSp>
      <p:grpSp>
        <p:nvGrpSpPr>
          <p:cNvPr id="44" name="Group 43"/>
          <p:cNvGrpSpPr/>
          <p:nvPr/>
        </p:nvGrpSpPr>
        <p:grpSpPr>
          <a:xfrm>
            <a:off x="381000" y="2590800"/>
            <a:ext cx="8763000" cy="4191000"/>
            <a:chOff x="381000" y="2590800"/>
            <a:chExt cx="8763000" cy="4191000"/>
          </a:xfrm>
        </p:grpSpPr>
        <p:grpSp>
          <p:nvGrpSpPr>
            <p:cNvPr id="38" name="Group 37"/>
            <p:cNvGrpSpPr/>
            <p:nvPr/>
          </p:nvGrpSpPr>
          <p:grpSpPr>
            <a:xfrm>
              <a:off x="381000" y="2590800"/>
              <a:ext cx="8763000" cy="4191000"/>
              <a:chOff x="381000" y="2590800"/>
              <a:chExt cx="8763000" cy="4191000"/>
            </a:xfrm>
          </p:grpSpPr>
          <p:sp>
            <p:nvSpPr>
              <p:cNvPr id="18" name="CasellaDiTesto 4"/>
              <p:cNvSpPr txBox="1">
                <a:spLocks noChangeArrowheads="1"/>
              </p:cNvSpPr>
              <p:nvPr/>
            </p:nvSpPr>
            <p:spPr bwMode="auto">
              <a:xfrm>
                <a:off x="4306887" y="5257800"/>
                <a:ext cx="3998913" cy="307975"/>
              </a:xfrm>
              <a:prstGeom prst="rect">
                <a:avLst/>
              </a:prstGeom>
              <a:noFill/>
              <a:ln w="9525">
                <a:noFill/>
                <a:miter lim="800000"/>
                <a:headEnd/>
                <a:tailEnd/>
              </a:ln>
            </p:spPr>
            <p:txBody>
              <a:bodyPr wrap="none">
                <a:spAutoFit/>
              </a:bodyPr>
              <a:lstStyle/>
              <a:p>
                <a:r>
                  <a:rPr lang="en-GB" sz="1400" dirty="0">
                    <a:latin typeface="+mj-lt"/>
                    <a:cs typeface="Times New Roman" pitchFamily="18" charset="0"/>
                  </a:rPr>
                  <a:t>A. Di </a:t>
                </a:r>
                <a:r>
                  <a:rPr lang="en-GB" sz="1400" dirty="0" err="1">
                    <a:latin typeface="+mj-lt"/>
                    <a:cs typeface="Times New Roman" pitchFamily="18" charset="0"/>
                  </a:rPr>
                  <a:t>Pietro</a:t>
                </a:r>
                <a:r>
                  <a:rPr lang="en-GB" sz="1400" dirty="0">
                    <a:latin typeface="+mj-lt"/>
                    <a:cs typeface="Times New Roman" pitchFamily="18" charset="0"/>
                  </a:rPr>
                  <a:t> et al. Phys. Rev. </a:t>
                </a:r>
                <a:r>
                  <a:rPr lang="en-GB" sz="1400" dirty="0" err="1">
                    <a:latin typeface="+mj-lt"/>
                    <a:cs typeface="Times New Roman" pitchFamily="18" charset="0"/>
                  </a:rPr>
                  <a:t>Lett</a:t>
                </a:r>
                <a:r>
                  <a:rPr lang="en-GB" sz="1400" dirty="0">
                    <a:latin typeface="+mj-lt"/>
                    <a:cs typeface="Times New Roman" pitchFamily="18" charset="0"/>
                  </a:rPr>
                  <a:t>. 105,022701(2010)</a:t>
                </a:r>
              </a:p>
            </p:txBody>
          </p:sp>
          <p:grpSp>
            <p:nvGrpSpPr>
              <p:cNvPr id="37" name="Group 36"/>
              <p:cNvGrpSpPr/>
              <p:nvPr/>
            </p:nvGrpSpPr>
            <p:grpSpPr>
              <a:xfrm>
                <a:off x="381000" y="2590800"/>
                <a:ext cx="8763000" cy="4191000"/>
                <a:chOff x="381000" y="2590800"/>
                <a:chExt cx="8763000" cy="4191000"/>
              </a:xfrm>
            </p:grpSpPr>
            <p:grpSp>
              <p:nvGrpSpPr>
                <p:cNvPr id="16" name="Group 15"/>
                <p:cNvGrpSpPr/>
                <p:nvPr/>
              </p:nvGrpSpPr>
              <p:grpSpPr>
                <a:xfrm>
                  <a:off x="4343400" y="2743200"/>
                  <a:ext cx="4555672" cy="2478689"/>
                  <a:chOff x="3784704" y="3236311"/>
                  <a:chExt cx="4876126" cy="3012089"/>
                </a:xfrm>
              </p:grpSpPr>
              <p:pic>
                <p:nvPicPr>
                  <p:cNvPr id="14" name="Picture 2"/>
                  <p:cNvPicPr>
                    <a:picLocks noChangeAspect="1" noChangeArrowheads="1"/>
                  </p:cNvPicPr>
                  <p:nvPr/>
                </p:nvPicPr>
                <p:blipFill>
                  <a:blip r:embed="rId3" cstate="print"/>
                  <a:srcRect/>
                  <a:stretch>
                    <a:fillRect/>
                  </a:stretch>
                </p:blipFill>
                <p:spPr bwMode="auto">
                  <a:xfrm>
                    <a:off x="3784704" y="3236311"/>
                    <a:ext cx="4876126" cy="3012089"/>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6883986" y="4625278"/>
                    <a:ext cx="1754826" cy="785418"/>
                  </a:xfrm>
                  <a:prstGeom prst="rect">
                    <a:avLst/>
                  </a:prstGeom>
                  <a:noFill/>
                </p:spPr>
                <p:txBody>
                  <a:bodyPr wrap="square" rtlCol="0">
                    <a:spAutoFit/>
                  </a:bodyPr>
                  <a:lstStyle/>
                  <a:p>
                    <a:pPr>
                      <a:buFont typeface="Arial"/>
                      <a:buChar char="•"/>
                    </a:pPr>
                    <a:r>
                      <a:rPr lang="en-GB" baseline="30000" dirty="0" smtClean="0">
                        <a:solidFill>
                          <a:srgbClr val="000090"/>
                        </a:solidFill>
                      </a:rPr>
                      <a:t>10</a:t>
                    </a:r>
                    <a:r>
                      <a:rPr lang="en-GB" dirty="0" smtClean="0">
                        <a:solidFill>
                          <a:srgbClr val="000090"/>
                        </a:solidFill>
                      </a:rPr>
                      <a:t>Be+</a:t>
                    </a:r>
                    <a:r>
                      <a:rPr lang="en-GB" baseline="30000" dirty="0" smtClean="0">
                        <a:solidFill>
                          <a:srgbClr val="000090"/>
                        </a:solidFill>
                      </a:rPr>
                      <a:t>64</a:t>
                    </a:r>
                    <a:r>
                      <a:rPr lang="en-GB" dirty="0" smtClean="0">
                        <a:solidFill>
                          <a:srgbClr val="000090"/>
                        </a:solidFill>
                      </a:rPr>
                      <a:t>Zn</a:t>
                    </a:r>
                  </a:p>
                  <a:p>
                    <a:pPr>
                      <a:buFont typeface="Arial"/>
                      <a:buChar char="•"/>
                    </a:pPr>
                    <a:r>
                      <a:rPr lang="en-GB" baseline="30000" dirty="0" smtClean="0">
                        <a:solidFill>
                          <a:srgbClr val="008000"/>
                        </a:solidFill>
                      </a:rPr>
                      <a:t>11</a:t>
                    </a:r>
                    <a:r>
                      <a:rPr lang="en-GB" dirty="0" smtClean="0">
                        <a:solidFill>
                          <a:srgbClr val="008000"/>
                        </a:solidFill>
                      </a:rPr>
                      <a:t>Be+</a:t>
                    </a:r>
                    <a:r>
                      <a:rPr lang="en-GB" baseline="30000" dirty="0" smtClean="0">
                        <a:solidFill>
                          <a:srgbClr val="008000"/>
                        </a:solidFill>
                      </a:rPr>
                      <a:t>64</a:t>
                    </a:r>
                    <a:r>
                      <a:rPr lang="en-GB" dirty="0" smtClean="0">
                        <a:solidFill>
                          <a:srgbClr val="008000"/>
                        </a:solidFill>
                      </a:rPr>
                      <a:t>Zn</a:t>
                    </a:r>
                    <a:endParaRPr lang="en-GB" dirty="0">
                      <a:solidFill>
                        <a:srgbClr val="008000"/>
                      </a:solidFill>
                    </a:endParaRPr>
                  </a:p>
                </p:txBody>
              </p:sp>
            </p:grpSp>
            <p:sp>
              <p:nvSpPr>
                <p:cNvPr id="17" name="CasellaDiTesto 8"/>
                <p:cNvSpPr txBox="1">
                  <a:spLocks noChangeArrowheads="1"/>
                </p:cNvSpPr>
                <p:nvPr/>
              </p:nvSpPr>
              <p:spPr bwMode="auto">
                <a:xfrm>
                  <a:off x="381000" y="5581471"/>
                  <a:ext cx="8763000" cy="1200329"/>
                </a:xfrm>
                <a:prstGeom prst="rect">
                  <a:avLst/>
                </a:prstGeom>
                <a:noFill/>
                <a:ln w="9525">
                  <a:noFill/>
                  <a:miter lim="800000"/>
                  <a:headEnd/>
                  <a:tailEnd/>
                </a:ln>
              </p:spPr>
              <p:txBody>
                <a:bodyPr wrap="square">
                  <a:spAutoFit/>
                </a:bodyPr>
                <a:lstStyle/>
                <a:p>
                  <a:pPr marL="0" lvl="1" algn="just">
                    <a:buFont typeface="Wingdings" pitchFamily="2" charset="2"/>
                    <a:buChar char="Ø"/>
                  </a:pPr>
                  <a:r>
                    <a:rPr lang="en-GB" b="1" dirty="0" smtClean="0">
                      <a:latin typeface="+mj-lt"/>
                      <a:cs typeface="Times New Roman" pitchFamily="18" charset="0"/>
                    </a:rPr>
                    <a:t>volume </a:t>
                  </a:r>
                  <a:r>
                    <a:rPr lang="en-GB" b="1" dirty="0">
                      <a:latin typeface="+mj-lt"/>
                      <a:cs typeface="Times New Roman" pitchFamily="18" charset="0"/>
                    </a:rPr>
                    <a:t>potential </a:t>
                  </a:r>
                  <a:r>
                    <a:rPr lang="en-GB" dirty="0">
                      <a:latin typeface="+mj-lt"/>
                      <a:cs typeface="Times New Roman" pitchFamily="18" charset="0"/>
                    </a:rPr>
                    <a:t>responsible for the core-target interaction obtained from the </a:t>
                  </a:r>
                  <a:r>
                    <a:rPr lang="en-GB" baseline="30000" dirty="0">
                      <a:latin typeface="+mj-lt"/>
                      <a:cs typeface="Times New Roman" pitchFamily="18" charset="0"/>
                    </a:rPr>
                    <a:t>10</a:t>
                  </a:r>
                  <a:r>
                    <a:rPr lang="en-GB" dirty="0">
                      <a:latin typeface="+mj-lt"/>
                      <a:cs typeface="Times New Roman" pitchFamily="18" charset="0"/>
                    </a:rPr>
                    <a:t>Be+</a:t>
                  </a:r>
                  <a:r>
                    <a:rPr lang="en-GB" baseline="30000" dirty="0">
                      <a:latin typeface="+mj-lt"/>
                      <a:cs typeface="Times New Roman" pitchFamily="18" charset="0"/>
                    </a:rPr>
                    <a:t>64</a:t>
                  </a:r>
                  <a:r>
                    <a:rPr lang="en-GB" dirty="0">
                      <a:latin typeface="+mj-lt"/>
                      <a:cs typeface="Times New Roman" pitchFamily="18" charset="0"/>
                    </a:rPr>
                    <a:t>Zn elastic scattering </a:t>
                  </a:r>
                  <a:r>
                    <a:rPr lang="en-GB" dirty="0" smtClean="0">
                      <a:latin typeface="+mj-lt"/>
                      <a:cs typeface="Times New Roman" pitchFamily="18" charset="0"/>
                    </a:rPr>
                    <a:t>fit of Woods-Saxon type</a:t>
                  </a:r>
                </a:p>
                <a:p>
                  <a:pPr marL="0" lvl="1" algn="just">
                    <a:buFont typeface="Wingdings" pitchFamily="2" charset="2"/>
                    <a:buChar char="Ø"/>
                  </a:pPr>
                  <a:r>
                    <a:rPr lang="en-GB" dirty="0" smtClean="0">
                      <a:latin typeface="+mj-lt"/>
                      <a:cs typeface="Times New Roman" pitchFamily="18" charset="0"/>
                    </a:rPr>
                    <a:t>the </a:t>
                  </a:r>
                  <a:r>
                    <a:rPr lang="en-GB" b="1" dirty="0" smtClean="0">
                      <a:latin typeface="+mj-lt"/>
                      <a:cs typeface="Times New Roman" pitchFamily="18" charset="0"/>
                    </a:rPr>
                    <a:t>surface DPP </a:t>
                  </a:r>
                  <a:r>
                    <a:rPr lang="en-GB" dirty="0" smtClean="0">
                      <a:latin typeface="+mj-lt"/>
                      <a:cs typeface="Times New Roman" pitchFamily="18" charset="0"/>
                    </a:rPr>
                    <a:t>with very </a:t>
                  </a:r>
                  <a:r>
                    <a:rPr lang="en-GB" dirty="0">
                      <a:latin typeface="+mj-lt"/>
                      <a:cs typeface="Times New Roman" pitchFamily="18" charset="0"/>
                    </a:rPr>
                    <a:t>large diffuseness: </a:t>
                  </a:r>
                  <a:r>
                    <a:rPr lang="en-GB" dirty="0" err="1">
                      <a:latin typeface="+mj-lt"/>
                      <a:cs typeface="Times New Roman" pitchFamily="18" charset="0"/>
                    </a:rPr>
                    <a:t>ai</a:t>
                  </a:r>
                  <a:r>
                    <a:rPr lang="en-GB" dirty="0">
                      <a:latin typeface="+mj-lt"/>
                      <a:cs typeface="Times New Roman" pitchFamily="18" charset="0"/>
                    </a:rPr>
                    <a:t>= 3.5 fm</a:t>
                  </a:r>
                  <a:r>
                    <a:rPr lang="en-GB" dirty="0" smtClean="0">
                      <a:latin typeface="+mj-lt"/>
                      <a:cs typeface="Times New Roman" pitchFamily="18" charset="0"/>
                    </a:rPr>
                    <a:t> responsible for </a:t>
                  </a:r>
                  <a:r>
                    <a:rPr lang="en-GB" b="1" dirty="0" smtClean="0">
                      <a:latin typeface="+mj-lt"/>
                      <a:cs typeface="Times New Roman" pitchFamily="18" charset="0"/>
                    </a:rPr>
                    <a:t>halo-target interaction</a:t>
                  </a:r>
                  <a:r>
                    <a:rPr lang="en-GB" dirty="0" smtClean="0">
                      <a:latin typeface="+mj-lt"/>
                      <a:cs typeface="Times New Roman" pitchFamily="18" charset="0"/>
                    </a:rPr>
                    <a:t> (similar result found </a:t>
                  </a:r>
                  <a:r>
                    <a:rPr lang="en-GB" dirty="0">
                      <a:latin typeface="+mj-lt"/>
                      <a:cs typeface="Times New Roman" pitchFamily="18" charset="0"/>
                    </a:rPr>
                    <a:t>in </a:t>
                  </a:r>
                  <a:r>
                    <a:rPr lang="en-GB" dirty="0" err="1">
                      <a:latin typeface="+mj-lt"/>
                      <a:cs typeface="Times New Roman" pitchFamily="18" charset="0"/>
                    </a:rPr>
                    <a:t>A.Bonaccrso</a:t>
                  </a:r>
                  <a:r>
                    <a:rPr lang="en-GB" dirty="0">
                      <a:latin typeface="+mj-lt"/>
                      <a:cs typeface="Times New Roman" pitchFamily="18" charset="0"/>
                    </a:rPr>
                    <a:t> NPA 706(2002)</a:t>
                  </a:r>
                  <a:r>
                    <a:rPr lang="en-GB" dirty="0" smtClean="0">
                      <a:latin typeface="+mj-lt"/>
                      <a:cs typeface="Times New Roman" pitchFamily="18" charset="0"/>
                    </a:rPr>
                    <a:t>322)</a:t>
                  </a:r>
                  <a:endParaRPr lang="en-GB" dirty="0">
                    <a:latin typeface="+mj-lt"/>
                    <a:cs typeface="Times New Roman" pitchFamily="18" charset="0"/>
                  </a:endParaRPr>
                </a:p>
              </p:txBody>
            </p:sp>
            <p:grpSp>
              <p:nvGrpSpPr>
                <p:cNvPr id="35" name="Group 34"/>
                <p:cNvGrpSpPr/>
                <p:nvPr/>
              </p:nvGrpSpPr>
              <p:grpSpPr>
                <a:xfrm>
                  <a:off x="7391400" y="2590800"/>
                  <a:ext cx="1219200" cy="1219200"/>
                  <a:chOff x="3048000" y="2590800"/>
                  <a:chExt cx="1219200" cy="1219200"/>
                </a:xfrm>
              </p:grpSpPr>
              <p:grpSp>
                <p:nvGrpSpPr>
                  <p:cNvPr id="34" name="Group 33"/>
                  <p:cNvGrpSpPr/>
                  <p:nvPr/>
                </p:nvGrpSpPr>
                <p:grpSpPr>
                  <a:xfrm>
                    <a:off x="3048000" y="2590800"/>
                    <a:ext cx="1219200" cy="1219200"/>
                    <a:chOff x="2997200" y="2590800"/>
                    <a:chExt cx="1219200" cy="1219200"/>
                  </a:xfrm>
                </p:grpSpPr>
                <p:sp>
                  <p:nvSpPr>
                    <p:cNvPr id="33" name="Oval 32"/>
                    <p:cNvSpPr/>
                    <p:nvPr/>
                  </p:nvSpPr>
                  <p:spPr>
                    <a:xfrm>
                      <a:off x="2997200" y="2590800"/>
                      <a:ext cx="1219200" cy="1219200"/>
                    </a:xfrm>
                    <a:prstGeom prst="ellipse">
                      <a:avLst/>
                    </a:prstGeom>
                    <a:solidFill>
                      <a:srgbClr val="CCFFCC">
                        <a:alpha val="28000"/>
                      </a:srgbClr>
                    </a:solidFill>
                    <a:ln>
                      <a:noFill/>
                    </a:ln>
                    <a:effectLst>
                      <a:outerShdw blurRad="3937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Oval 105"/>
                    <p:cNvSpPr>
                      <a:spLocks noChangeArrowheads="1"/>
                    </p:cNvSpPr>
                    <p:nvPr/>
                  </p:nvSpPr>
                  <p:spPr bwMode="auto">
                    <a:xfrm rot="1949392">
                      <a:off x="3174251" y="3457155"/>
                      <a:ext cx="149268" cy="152515"/>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nvGrpSpPr>
                  <p:cNvPr id="32" name="Group 31"/>
                  <p:cNvGrpSpPr/>
                  <p:nvPr/>
                </p:nvGrpSpPr>
                <p:grpSpPr>
                  <a:xfrm>
                    <a:off x="3402851" y="2999955"/>
                    <a:ext cx="454068" cy="352845"/>
                    <a:chOff x="3402851" y="2999955"/>
                    <a:chExt cx="454068" cy="352845"/>
                  </a:xfrm>
                </p:grpSpPr>
                <p:sp>
                  <p:nvSpPr>
                    <p:cNvPr id="27" name="Oval 105"/>
                    <p:cNvSpPr>
                      <a:spLocks noChangeArrowheads="1"/>
                    </p:cNvSpPr>
                    <p:nvPr/>
                  </p:nvSpPr>
                  <p:spPr bwMode="auto">
                    <a:xfrm rot="1949392">
                      <a:off x="3534481" y="2999955"/>
                      <a:ext cx="149268" cy="152515"/>
                    </a:xfrm>
                    <a:prstGeom prst="ellipse">
                      <a:avLst/>
                    </a:prstGeom>
                    <a:solidFill>
                      <a:srgbClr val="0000FF"/>
                    </a:solidFill>
                    <a:ln w="9525">
                      <a:noFill/>
                      <a:round/>
                      <a:headEnd/>
                      <a:tailEnd/>
                    </a:ln>
                  </p:spPr>
                  <p:txBody>
                    <a:bodyPr/>
                    <a:lstStyle/>
                    <a:p>
                      <a:endParaRPr lang="en-US" sz="1600">
                        <a:latin typeface="Arial"/>
                        <a:cs typeface="Arial"/>
                      </a:endParaRPr>
                    </a:p>
                  </p:txBody>
                </p:sp>
                <p:grpSp>
                  <p:nvGrpSpPr>
                    <p:cNvPr id="31" name="Group 30"/>
                    <p:cNvGrpSpPr/>
                    <p:nvPr/>
                  </p:nvGrpSpPr>
                  <p:grpSpPr>
                    <a:xfrm>
                      <a:off x="3402851" y="3047885"/>
                      <a:ext cx="454068" cy="304915"/>
                      <a:chOff x="3402851" y="2923755"/>
                      <a:chExt cx="454068" cy="304915"/>
                    </a:xfrm>
                  </p:grpSpPr>
                  <p:sp>
                    <p:nvSpPr>
                      <p:cNvPr id="20" name="Oval 105"/>
                      <p:cNvSpPr>
                        <a:spLocks noChangeArrowheads="1"/>
                      </p:cNvSpPr>
                      <p:nvPr/>
                    </p:nvSpPr>
                    <p:spPr bwMode="auto">
                      <a:xfrm rot="1949392">
                        <a:off x="3479051" y="2999955"/>
                        <a:ext cx="149268" cy="152515"/>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21" name="Oval 105"/>
                      <p:cNvSpPr>
                        <a:spLocks noChangeArrowheads="1"/>
                      </p:cNvSpPr>
                      <p:nvPr/>
                    </p:nvSpPr>
                    <p:spPr bwMode="auto">
                      <a:xfrm rot="1949392">
                        <a:off x="3479051" y="2923755"/>
                        <a:ext cx="149268" cy="152515"/>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23" name="Oval 105"/>
                      <p:cNvSpPr>
                        <a:spLocks noChangeArrowheads="1"/>
                      </p:cNvSpPr>
                      <p:nvPr/>
                    </p:nvSpPr>
                    <p:spPr bwMode="auto">
                      <a:xfrm rot="1949392">
                        <a:off x="3707651" y="2999955"/>
                        <a:ext cx="149268" cy="152515"/>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25" name="Oval 105"/>
                      <p:cNvSpPr>
                        <a:spLocks noChangeArrowheads="1"/>
                      </p:cNvSpPr>
                      <p:nvPr/>
                    </p:nvSpPr>
                    <p:spPr bwMode="auto">
                      <a:xfrm rot="1949392">
                        <a:off x="3479051" y="3076155"/>
                        <a:ext cx="149268" cy="152515"/>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26" name="Oval 105"/>
                      <p:cNvSpPr>
                        <a:spLocks noChangeArrowheads="1"/>
                      </p:cNvSpPr>
                      <p:nvPr/>
                    </p:nvSpPr>
                    <p:spPr bwMode="auto">
                      <a:xfrm rot="1949392">
                        <a:off x="3631451" y="2923755"/>
                        <a:ext cx="149268" cy="152515"/>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28" name="Oval 105"/>
                      <p:cNvSpPr>
                        <a:spLocks noChangeArrowheads="1"/>
                      </p:cNvSpPr>
                      <p:nvPr/>
                    </p:nvSpPr>
                    <p:spPr bwMode="auto">
                      <a:xfrm rot="1949392">
                        <a:off x="3534481" y="2999955"/>
                        <a:ext cx="149268" cy="152515"/>
                      </a:xfrm>
                      <a:prstGeom prst="ellipse">
                        <a:avLst/>
                      </a:prstGeom>
                      <a:solidFill>
                        <a:srgbClr val="0000FF"/>
                      </a:solidFill>
                      <a:ln w="9525">
                        <a:noFill/>
                        <a:round/>
                        <a:headEnd/>
                        <a:tailEnd/>
                      </a:ln>
                    </p:spPr>
                    <p:txBody>
                      <a:bodyPr/>
                      <a:lstStyle/>
                      <a:p>
                        <a:endParaRPr lang="en-US" sz="1600">
                          <a:latin typeface="Arial"/>
                          <a:cs typeface="Arial"/>
                        </a:endParaRPr>
                      </a:p>
                    </p:txBody>
                  </p:sp>
                  <p:sp>
                    <p:nvSpPr>
                      <p:cNvPr id="29" name="Oval 105"/>
                      <p:cNvSpPr>
                        <a:spLocks noChangeArrowheads="1"/>
                      </p:cNvSpPr>
                      <p:nvPr/>
                    </p:nvSpPr>
                    <p:spPr bwMode="auto">
                      <a:xfrm rot="1949392">
                        <a:off x="3610681" y="3076155"/>
                        <a:ext cx="149268" cy="152515"/>
                      </a:xfrm>
                      <a:prstGeom prst="ellipse">
                        <a:avLst/>
                      </a:prstGeom>
                      <a:solidFill>
                        <a:srgbClr val="0000FF"/>
                      </a:solidFill>
                      <a:ln w="9525">
                        <a:noFill/>
                        <a:round/>
                        <a:headEnd/>
                        <a:tailEnd/>
                      </a:ln>
                    </p:spPr>
                    <p:txBody>
                      <a:bodyPr/>
                      <a:lstStyle/>
                      <a:p>
                        <a:endParaRPr lang="en-US" sz="1600">
                          <a:latin typeface="Arial"/>
                          <a:cs typeface="Arial"/>
                        </a:endParaRPr>
                      </a:p>
                    </p:txBody>
                  </p:sp>
                  <p:sp>
                    <p:nvSpPr>
                      <p:cNvPr id="30" name="Oval 105"/>
                      <p:cNvSpPr>
                        <a:spLocks noChangeArrowheads="1"/>
                      </p:cNvSpPr>
                      <p:nvPr/>
                    </p:nvSpPr>
                    <p:spPr bwMode="auto">
                      <a:xfrm rot="1949392">
                        <a:off x="3402851" y="2999955"/>
                        <a:ext cx="149268" cy="152515"/>
                      </a:xfrm>
                      <a:prstGeom prst="ellipse">
                        <a:avLst/>
                      </a:prstGeom>
                      <a:solidFill>
                        <a:srgbClr val="0000FF"/>
                      </a:solidFill>
                      <a:ln w="9525">
                        <a:noFill/>
                        <a:round/>
                        <a:headEnd/>
                        <a:tailEnd/>
                      </a:ln>
                    </p:spPr>
                    <p:txBody>
                      <a:bodyPr/>
                      <a:lstStyle/>
                      <a:p>
                        <a:endParaRPr lang="en-US" sz="1600">
                          <a:latin typeface="Arial"/>
                          <a:cs typeface="Arial"/>
                        </a:endParaRPr>
                      </a:p>
                    </p:txBody>
                  </p:sp>
                  <p:sp>
                    <p:nvSpPr>
                      <p:cNvPr id="24" name="Oval 105"/>
                      <p:cNvSpPr>
                        <a:spLocks noChangeArrowheads="1"/>
                      </p:cNvSpPr>
                      <p:nvPr/>
                    </p:nvSpPr>
                    <p:spPr bwMode="auto">
                      <a:xfrm rot="1949392">
                        <a:off x="3555251" y="3076155"/>
                        <a:ext cx="149268" cy="152515"/>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grpSp>
          </p:grpSp>
        </p:grpSp>
        <p:sp>
          <p:nvSpPr>
            <p:cNvPr id="41" name="Pentagon 40"/>
            <p:cNvSpPr/>
            <p:nvPr/>
          </p:nvSpPr>
          <p:spPr>
            <a:xfrm rot="2003176">
              <a:off x="5164396" y="2888386"/>
              <a:ext cx="785364" cy="3810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Normal nucleus</a:t>
              </a:r>
              <a:endParaRPr lang="en-GB" sz="1200" dirty="0"/>
            </a:p>
          </p:txBody>
        </p:sp>
        <p:sp>
          <p:nvSpPr>
            <p:cNvPr id="43" name="Pentagon 42"/>
            <p:cNvSpPr/>
            <p:nvPr/>
          </p:nvSpPr>
          <p:spPr>
            <a:xfrm rot="20645946">
              <a:off x="5221120" y="3709704"/>
              <a:ext cx="785364" cy="381000"/>
            </a:xfrm>
            <a:prstGeom prst="homePlat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Halo nucleus</a:t>
              </a:r>
              <a:endParaRPr lang="en-GB" sz="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6138446"/>
            <a:ext cx="9372600" cy="707886"/>
          </a:xfrm>
          <a:prstGeom prst="rect">
            <a:avLst/>
          </a:prstGeom>
          <a:noFill/>
          <a:ln w="9525">
            <a:noFill/>
            <a:miter lim="800000"/>
            <a:headEnd/>
            <a:tailEnd/>
          </a:ln>
        </p:spPr>
        <p:txBody>
          <a:bodyPr wrap="square">
            <a:spAutoFit/>
          </a:bodyPr>
          <a:lstStyle/>
          <a:p>
            <a:pPr algn="ctr"/>
            <a:r>
              <a:rPr lang="en-US" sz="2000" dirty="0" smtClean="0">
                <a:solidFill>
                  <a:srgbClr val="002060"/>
                </a:solidFill>
                <a:latin typeface="+mj-lt"/>
                <a:cs typeface="Times New Roman" pitchFamily="18" charset="0"/>
              </a:rPr>
              <a:t>Elastic strongly suppressed at all angles due to coupling with the break-up channel</a:t>
            </a:r>
          </a:p>
          <a:p>
            <a:pPr algn="ctr"/>
            <a:r>
              <a:rPr lang="en-US" sz="2000" dirty="0" smtClean="0">
                <a:solidFill>
                  <a:srgbClr val="002060"/>
                </a:solidFill>
                <a:latin typeface="+mj-lt"/>
                <a:cs typeface="Times New Roman" pitchFamily="18" charset="0"/>
              </a:rPr>
              <a:t>Long range DPP due to dipole-Coulomb excitation</a:t>
            </a:r>
          </a:p>
        </p:txBody>
      </p:sp>
      <p:sp>
        <p:nvSpPr>
          <p:cNvPr id="17" name="TextBox 16"/>
          <p:cNvSpPr txBox="1"/>
          <p:nvPr/>
        </p:nvSpPr>
        <p:spPr>
          <a:xfrm>
            <a:off x="152400" y="76200"/>
            <a:ext cx="8423700" cy="461665"/>
          </a:xfrm>
          <a:prstGeom prst="rect">
            <a:avLst/>
          </a:prstGeom>
          <a:noFill/>
        </p:spPr>
        <p:txBody>
          <a:bodyPr wrap="none" rtlCol="0">
            <a:spAutoFit/>
          </a:bodyPr>
          <a:lstStyle/>
          <a:p>
            <a:r>
              <a:rPr lang="en-GB" sz="2400" dirty="0" smtClean="0">
                <a:solidFill>
                  <a:srgbClr val="FF0000"/>
                </a:solidFill>
              </a:rPr>
              <a:t>Presence of strong Coulomb-potential and intrinsic dipole strength</a:t>
            </a:r>
            <a:endParaRPr lang="en-GB" sz="2400" dirty="0">
              <a:solidFill>
                <a:srgbClr val="FF0000"/>
              </a:solidFill>
            </a:endParaRPr>
          </a:p>
        </p:txBody>
      </p:sp>
      <p:grpSp>
        <p:nvGrpSpPr>
          <p:cNvPr id="60" name="Group 59"/>
          <p:cNvGrpSpPr/>
          <p:nvPr/>
        </p:nvGrpSpPr>
        <p:grpSpPr>
          <a:xfrm>
            <a:off x="381000" y="661254"/>
            <a:ext cx="8229600" cy="5358546"/>
            <a:chOff x="381000" y="609600"/>
            <a:chExt cx="8229600" cy="5358546"/>
          </a:xfrm>
        </p:grpSpPr>
        <p:grpSp>
          <p:nvGrpSpPr>
            <p:cNvPr id="58" name="Group 57"/>
            <p:cNvGrpSpPr/>
            <p:nvPr/>
          </p:nvGrpSpPr>
          <p:grpSpPr>
            <a:xfrm>
              <a:off x="381000" y="609600"/>
              <a:ext cx="8229600" cy="5358546"/>
              <a:chOff x="381000" y="609600"/>
              <a:chExt cx="8229600" cy="5358546"/>
            </a:xfrm>
          </p:grpSpPr>
          <p:grpSp>
            <p:nvGrpSpPr>
              <p:cNvPr id="50" name="Group 37"/>
              <p:cNvGrpSpPr/>
              <p:nvPr/>
            </p:nvGrpSpPr>
            <p:grpSpPr>
              <a:xfrm>
                <a:off x="533400" y="609600"/>
                <a:ext cx="7734300" cy="736600"/>
                <a:chOff x="228600" y="533400"/>
                <a:chExt cx="7734300" cy="736600"/>
              </a:xfrm>
            </p:grpSpPr>
            <p:pic>
              <p:nvPicPr>
                <p:cNvPr id="51" name="Picture 50"/>
                <p:cNvPicPr>
                  <a:picLocks noChangeAspect="1"/>
                </p:cNvPicPr>
                <p:nvPr/>
              </p:nvPicPr>
              <p:blipFill>
                <a:blip r:embed="rId2"/>
                <a:srcRect b="55000"/>
                <a:stretch>
                  <a:fillRect/>
                </a:stretch>
              </p:blipFill>
              <p:spPr>
                <a:xfrm>
                  <a:off x="228600" y="533400"/>
                  <a:ext cx="4343400" cy="685800"/>
                </a:xfrm>
                <a:prstGeom prst="rect">
                  <a:avLst/>
                </a:prstGeom>
              </p:spPr>
            </p:pic>
            <p:pic>
              <p:nvPicPr>
                <p:cNvPr id="52" name="Picture 51"/>
                <p:cNvPicPr>
                  <a:picLocks noChangeAspect="1"/>
                </p:cNvPicPr>
                <p:nvPr/>
              </p:nvPicPr>
              <p:blipFill>
                <a:blip r:embed="rId2"/>
                <a:srcRect l="21053" t="45000" b="10000"/>
                <a:stretch>
                  <a:fillRect/>
                </a:stretch>
              </p:blipFill>
              <p:spPr>
                <a:xfrm>
                  <a:off x="4533900" y="584200"/>
                  <a:ext cx="3429000" cy="685800"/>
                </a:xfrm>
                <a:prstGeom prst="rect">
                  <a:avLst/>
                </a:prstGeom>
              </p:spPr>
            </p:pic>
          </p:grpSp>
          <p:pic>
            <p:nvPicPr>
              <p:cNvPr id="48" name="Picture 47"/>
              <p:cNvPicPr>
                <a:picLocks noChangeAspect="1"/>
              </p:cNvPicPr>
              <p:nvPr/>
            </p:nvPicPr>
            <p:blipFill>
              <a:blip r:embed="rId3"/>
              <a:stretch>
                <a:fillRect/>
              </a:stretch>
            </p:blipFill>
            <p:spPr>
              <a:xfrm>
                <a:off x="5029200" y="1524000"/>
                <a:ext cx="3581400" cy="4444146"/>
              </a:xfrm>
              <a:prstGeom prst="rect">
                <a:avLst/>
              </a:prstGeom>
            </p:spPr>
          </p:pic>
          <p:grpSp>
            <p:nvGrpSpPr>
              <p:cNvPr id="57" name="Group 56"/>
              <p:cNvGrpSpPr/>
              <p:nvPr/>
            </p:nvGrpSpPr>
            <p:grpSpPr>
              <a:xfrm>
                <a:off x="381000" y="1929545"/>
                <a:ext cx="4343400" cy="3670934"/>
                <a:chOff x="-990600" y="2523011"/>
                <a:chExt cx="3581400" cy="2620269"/>
              </a:xfrm>
            </p:grpSpPr>
            <p:pic>
              <p:nvPicPr>
                <p:cNvPr id="49" name="Picture 48"/>
                <p:cNvPicPr>
                  <a:picLocks noChangeAspect="1"/>
                </p:cNvPicPr>
                <p:nvPr/>
              </p:nvPicPr>
              <p:blipFill>
                <a:blip r:embed="rId4"/>
                <a:srcRect b="54620"/>
                <a:stretch>
                  <a:fillRect/>
                </a:stretch>
              </p:blipFill>
              <p:spPr>
                <a:xfrm>
                  <a:off x="-990600" y="2523011"/>
                  <a:ext cx="3581400" cy="2057400"/>
                </a:xfrm>
                <a:prstGeom prst="rect">
                  <a:avLst/>
                </a:prstGeom>
              </p:spPr>
            </p:pic>
            <p:pic>
              <p:nvPicPr>
                <p:cNvPr id="56" name="Picture 55"/>
                <p:cNvPicPr>
                  <a:picLocks noChangeAspect="1"/>
                </p:cNvPicPr>
                <p:nvPr/>
              </p:nvPicPr>
              <p:blipFill>
                <a:blip r:embed="rId4"/>
                <a:srcRect t="85718"/>
                <a:stretch>
                  <a:fillRect/>
                </a:stretch>
              </p:blipFill>
              <p:spPr>
                <a:xfrm>
                  <a:off x="-990600" y="4495800"/>
                  <a:ext cx="3581400" cy="647480"/>
                </a:xfrm>
                <a:prstGeom prst="rect">
                  <a:avLst/>
                </a:prstGeom>
              </p:spPr>
            </p:pic>
          </p:grpSp>
        </p:grpSp>
        <p:sp>
          <p:nvSpPr>
            <p:cNvPr id="59" name="Rectangle 58"/>
            <p:cNvSpPr/>
            <p:nvPr/>
          </p:nvSpPr>
          <p:spPr>
            <a:xfrm>
              <a:off x="609600" y="5410200"/>
              <a:ext cx="4297258" cy="307777"/>
            </a:xfrm>
            <a:prstGeom prst="rect">
              <a:avLst/>
            </a:prstGeom>
          </p:spPr>
          <p:txBody>
            <a:bodyPr wrap="none">
              <a:spAutoFit/>
            </a:bodyPr>
            <a:lstStyle/>
            <a:p>
              <a:r>
                <a:rPr lang="en-US" sz="1400" dirty="0" smtClean="0"/>
                <a:t>J.P. Fernandez-Garcia et al. </a:t>
              </a:r>
              <a:r>
                <a:rPr lang="en-US" sz="1400" dirty="0" err="1" smtClean="0"/>
                <a:t>Phys.Rev</a:t>
              </a:r>
              <a:r>
                <a:rPr lang="en-US" sz="1400" dirty="0" smtClean="0"/>
                <a:t>. C 92, 014604 (2015)</a:t>
              </a:r>
              <a:endParaRPr lang="en-GB" sz="1400" dirty="0"/>
            </a:p>
          </p:txBody>
        </p:sp>
      </p:grpSp>
      <p:grpSp>
        <p:nvGrpSpPr>
          <p:cNvPr id="55" name="Group 54"/>
          <p:cNvGrpSpPr/>
          <p:nvPr/>
        </p:nvGrpSpPr>
        <p:grpSpPr>
          <a:xfrm>
            <a:off x="0" y="418201"/>
            <a:ext cx="9144000" cy="5753999"/>
            <a:chOff x="0" y="152400"/>
            <a:chExt cx="9144000" cy="5753999"/>
          </a:xfrm>
        </p:grpSpPr>
        <p:grpSp>
          <p:nvGrpSpPr>
            <p:cNvPr id="54" name="Group 53"/>
            <p:cNvGrpSpPr/>
            <p:nvPr/>
          </p:nvGrpSpPr>
          <p:grpSpPr>
            <a:xfrm>
              <a:off x="0" y="152400"/>
              <a:ext cx="9144000" cy="5753999"/>
              <a:chOff x="0" y="268778"/>
              <a:chExt cx="9144000" cy="5753999"/>
            </a:xfrm>
          </p:grpSpPr>
          <p:pic>
            <p:nvPicPr>
              <p:cNvPr id="53" name="Picture 52"/>
              <p:cNvPicPr>
                <a:picLocks noChangeAspect="1"/>
              </p:cNvPicPr>
              <p:nvPr/>
            </p:nvPicPr>
            <p:blipFill>
              <a:blip r:embed="rId5"/>
              <a:stretch>
                <a:fillRect/>
              </a:stretch>
            </p:blipFill>
            <p:spPr>
              <a:xfrm>
                <a:off x="4724399" y="1219200"/>
                <a:ext cx="3986335" cy="4495800"/>
              </a:xfrm>
              <a:prstGeom prst="rect">
                <a:avLst/>
              </a:prstGeom>
            </p:spPr>
          </p:pic>
          <p:grpSp>
            <p:nvGrpSpPr>
              <p:cNvPr id="45" name="Group 44"/>
              <p:cNvGrpSpPr/>
              <p:nvPr/>
            </p:nvGrpSpPr>
            <p:grpSpPr>
              <a:xfrm>
                <a:off x="0" y="268778"/>
                <a:ext cx="9144000" cy="5753999"/>
                <a:chOff x="0" y="268778"/>
                <a:chExt cx="9144000" cy="5753999"/>
              </a:xfrm>
            </p:grpSpPr>
            <p:sp>
              <p:nvSpPr>
                <p:cNvPr id="13" name="Rectangle 12"/>
                <p:cNvSpPr/>
                <p:nvPr/>
              </p:nvSpPr>
              <p:spPr>
                <a:xfrm>
                  <a:off x="5181600" y="5715000"/>
                  <a:ext cx="3079339" cy="307777"/>
                </a:xfrm>
                <a:prstGeom prst="rect">
                  <a:avLst/>
                </a:prstGeom>
              </p:spPr>
              <p:txBody>
                <a:bodyPr wrap="none">
                  <a:spAutoFit/>
                </a:bodyPr>
                <a:lstStyle/>
                <a:p>
                  <a:r>
                    <a:rPr lang="it-IT" sz="1400" dirty="0" err="1" smtClean="0"/>
                    <a:t>M.Cubero</a:t>
                  </a:r>
                  <a:r>
                    <a:rPr lang="it-IT" sz="1400" dirty="0" smtClean="0"/>
                    <a:t> </a:t>
                  </a:r>
                  <a:r>
                    <a:rPr lang="it-IT" sz="1400" dirty="0" err="1" smtClean="0"/>
                    <a:t>et</a:t>
                  </a:r>
                  <a:r>
                    <a:rPr lang="it-IT" sz="1400" dirty="0" smtClean="0"/>
                    <a:t> al.,PRL 109, 262701 (2012)</a:t>
                  </a:r>
                  <a:endParaRPr lang="it-IT" sz="1400" dirty="0"/>
                </a:p>
              </p:txBody>
            </p:sp>
            <p:grpSp>
              <p:nvGrpSpPr>
                <p:cNvPr id="44" name="Group 43"/>
                <p:cNvGrpSpPr/>
                <p:nvPr/>
              </p:nvGrpSpPr>
              <p:grpSpPr>
                <a:xfrm>
                  <a:off x="0" y="268778"/>
                  <a:ext cx="9144000" cy="5014864"/>
                  <a:chOff x="0" y="268778"/>
                  <a:chExt cx="9144000" cy="5014864"/>
                </a:xfrm>
              </p:grpSpPr>
              <p:grpSp>
                <p:nvGrpSpPr>
                  <p:cNvPr id="43" name="Group 42"/>
                  <p:cNvGrpSpPr/>
                  <p:nvPr/>
                </p:nvGrpSpPr>
                <p:grpSpPr>
                  <a:xfrm>
                    <a:off x="0" y="268778"/>
                    <a:ext cx="9144000" cy="5014864"/>
                    <a:chOff x="0" y="268778"/>
                    <a:chExt cx="9144000" cy="5014864"/>
                  </a:xfrm>
                </p:grpSpPr>
                <p:pic>
                  <p:nvPicPr>
                    <p:cNvPr id="16" name="Picture 15"/>
                    <p:cNvPicPr>
                      <a:picLocks noChangeAspect="1"/>
                    </p:cNvPicPr>
                    <p:nvPr/>
                  </p:nvPicPr>
                  <p:blipFill>
                    <a:blip r:embed="rId6">
                      <a:alphaModFix amt="72000"/>
                    </a:blip>
                    <a:stretch>
                      <a:fillRect/>
                    </a:stretch>
                  </p:blipFill>
                  <p:spPr>
                    <a:xfrm>
                      <a:off x="7543800" y="268778"/>
                      <a:ext cx="1600200" cy="1483822"/>
                    </a:xfrm>
                    <a:prstGeom prst="ellipse">
                      <a:avLst/>
                    </a:prstGeom>
                    <a:ln>
                      <a:noFill/>
                    </a:ln>
                    <a:effectLst>
                      <a:softEdge rad="112500"/>
                    </a:effectLst>
                  </p:spPr>
                </p:pic>
                <p:grpSp>
                  <p:nvGrpSpPr>
                    <p:cNvPr id="32" name="Group 31"/>
                    <p:cNvGrpSpPr/>
                    <p:nvPr/>
                  </p:nvGrpSpPr>
                  <p:grpSpPr>
                    <a:xfrm>
                      <a:off x="0" y="417022"/>
                      <a:ext cx="4572000" cy="4866620"/>
                      <a:chOff x="76200" y="762000"/>
                      <a:chExt cx="4572000" cy="4866620"/>
                    </a:xfrm>
                  </p:grpSpPr>
                  <p:sp>
                    <p:nvSpPr>
                      <p:cNvPr id="9" name="Rectangle 8"/>
                      <p:cNvSpPr>
                        <a:spLocks noChangeArrowheads="1"/>
                      </p:cNvSpPr>
                      <p:nvPr/>
                    </p:nvSpPr>
                    <p:spPr bwMode="auto">
                      <a:xfrm>
                        <a:off x="838200" y="5105400"/>
                        <a:ext cx="3510208" cy="523220"/>
                      </a:xfrm>
                      <a:prstGeom prst="rect">
                        <a:avLst/>
                      </a:prstGeom>
                      <a:noFill/>
                      <a:ln w="9525">
                        <a:noFill/>
                        <a:miter lim="800000"/>
                        <a:headEnd/>
                        <a:tailEnd/>
                      </a:ln>
                    </p:spPr>
                    <p:txBody>
                      <a:bodyPr wrap="none">
                        <a:spAutoFit/>
                      </a:bodyPr>
                      <a:lstStyle/>
                      <a:p>
                        <a:pPr algn="ctr"/>
                        <a:r>
                          <a:rPr lang="en-US" sz="1400" dirty="0">
                            <a:latin typeface="+mj-lt"/>
                            <a:cs typeface="Times New Roman" pitchFamily="18" charset="0"/>
                          </a:rPr>
                          <a:t>L. Acosta et al PHYS. REV. C 84, 044604 (2011</a:t>
                        </a:r>
                        <a:r>
                          <a:rPr lang="en-US" sz="1400" dirty="0" smtClean="0">
                            <a:latin typeface="+mj-lt"/>
                            <a:cs typeface="Times New Roman" pitchFamily="18" charset="0"/>
                          </a:rPr>
                          <a:t>)</a:t>
                        </a:r>
                      </a:p>
                      <a:p>
                        <a:pPr algn="ctr"/>
                        <a:r>
                          <a:rPr lang="en-US" sz="1400" dirty="0" err="1" smtClean="0">
                            <a:latin typeface="+mj-lt"/>
                            <a:cs typeface="Times New Roman" pitchFamily="18" charset="0"/>
                          </a:rPr>
                          <a:t>A.M.Moro</a:t>
                        </a:r>
                        <a:r>
                          <a:rPr lang="en-US" sz="1400" dirty="0" smtClean="0">
                            <a:latin typeface="+mj-lt"/>
                            <a:cs typeface="Times New Roman" pitchFamily="18" charset="0"/>
                          </a:rPr>
                          <a:t> </a:t>
                        </a:r>
                        <a:r>
                          <a:rPr lang="en-US" sz="1400" dirty="0" err="1" smtClean="0">
                            <a:latin typeface="+mj-lt"/>
                            <a:cs typeface="Times New Roman" pitchFamily="18" charset="0"/>
                          </a:rPr>
                          <a:t>lctures</a:t>
                        </a:r>
                        <a:r>
                          <a:rPr lang="en-US" sz="1400" dirty="0" smtClean="0">
                            <a:latin typeface="+mj-lt"/>
                            <a:cs typeface="Times New Roman" pitchFamily="18" charset="0"/>
                          </a:rPr>
                          <a:t> at Summer </a:t>
                        </a:r>
                        <a:r>
                          <a:rPr lang="en-US" sz="1400" dirty="0" err="1" smtClean="0">
                            <a:latin typeface="+mj-lt"/>
                            <a:cs typeface="Times New Roman" pitchFamily="18" charset="0"/>
                          </a:rPr>
                          <a:t>Triumf</a:t>
                        </a:r>
                        <a:r>
                          <a:rPr lang="en-US" sz="1400" dirty="0" smtClean="0">
                            <a:latin typeface="+mj-lt"/>
                            <a:cs typeface="Times New Roman" pitchFamily="18" charset="0"/>
                          </a:rPr>
                          <a:t> Institute</a:t>
                        </a:r>
                        <a:endParaRPr lang="it-IT" sz="1400" dirty="0">
                          <a:latin typeface="+mj-lt"/>
                          <a:cs typeface="Times New Roman" pitchFamily="18" charset="0"/>
                        </a:endParaRPr>
                      </a:p>
                    </p:txBody>
                  </p:sp>
                  <p:grpSp>
                    <p:nvGrpSpPr>
                      <p:cNvPr id="31" name="Group 30"/>
                      <p:cNvGrpSpPr/>
                      <p:nvPr/>
                    </p:nvGrpSpPr>
                    <p:grpSpPr>
                      <a:xfrm>
                        <a:off x="819884" y="1333500"/>
                        <a:ext cx="3828316" cy="3743325"/>
                        <a:chOff x="819884" y="1333500"/>
                        <a:chExt cx="3828316" cy="3743325"/>
                      </a:xfrm>
                    </p:grpSpPr>
                    <p:pic>
                      <p:nvPicPr>
                        <p:cNvPr id="4" name="Picture 2"/>
                        <p:cNvPicPr>
                          <a:picLocks noChangeAspect="1" noChangeArrowheads="1"/>
                        </p:cNvPicPr>
                        <p:nvPr/>
                      </p:nvPicPr>
                      <p:blipFill>
                        <a:blip r:embed="rId7" cstate="print"/>
                        <a:srcRect l="60281"/>
                        <a:stretch>
                          <a:fillRect/>
                        </a:stretch>
                      </p:blipFill>
                      <p:spPr bwMode="auto">
                        <a:xfrm>
                          <a:off x="819884" y="1371600"/>
                          <a:ext cx="3828316" cy="3705225"/>
                        </a:xfrm>
                        <a:prstGeom prst="rect">
                          <a:avLst/>
                        </a:prstGeom>
                        <a:noFill/>
                        <a:ln w="9525">
                          <a:noFill/>
                          <a:miter lim="800000"/>
                          <a:headEnd/>
                          <a:tailEnd/>
                        </a:ln>
                      </p:spPr>
                    </p:pic>
                    <p:sp>
                      <p:nvSpPr>
                        <p:cNvPr id="14" name="TextBox 13"/>
                        <p:cNvSpPr txBox="1"/>
                        <p:nvPr/>
                      </p:nvSpPr>
                      <p:spPr>
                        <a:xfrm>
                          <a:off x="1598478" y="1333500"/>
                          <a:ext cx="535122" cy="338554"/>
                        </a:xfrm>
                        <a:prstGeom prst="rect">
                          <a:avLst/>
                        </a:prstGeom>
                        <a:noFill/>
                      </p:spPr>
                      <p:txBody>
                        <a:bodyPr wrap="none" rtlCol="0">
                          <a:spAutoFit/>
                        </a:bodyPr>
                        <a:lstStyle/>
                        <a:p>
                          <a:r>
                            <a:rPr lang="en-GB" sz="1600" baseline="30000" dirty="0" smtClean="0">
                              <a:solidFill>
                                <a:srgbClr val="00FF00"/>
                              </a:solidFill>
                            </a:rPr>
                            <a:t>4</a:t>
                          </a:r>
                          <a:r>
                            <a:rPr lang="en-GB" sz="1600" dirty="0" smtClean="0">
                              <a:solidFill>
                                <a:srgbClr val="00FF00"/>
                              </a:solidFill>
                            </a:rPr>
                            <a:t>He,</a:t>
                          </a:r>
                          <a:endParaRPr lang="en-GB" sz="1600" dirty="0">
                            <a:solidFill>
                              <a:srgbClr val="00FF00"/>
                            </a:solidFill>
                          </a:endParaRPr>
                        </a:p>
                      </p:txBody>
                    </p:sp>
                  </p:grpSp>
                  <p:grpSp>
                    <p:nvGrpSpPr>
                      <p:cNvPr id="18" name="Gruppo 20"/>
                      <p:cNvGrpSpPr>
                        <a:grpSpLocks/>
                      </p:cNvGrpSpPr>
                      <p:nvPr/>
                    </p:nvGrpSpPr>
                    <p:grpSpPr bwMode="auto">
                      <a:xfrm>
                        <a:off x="76200" y="762000"/>
                        <a:ext cx="1371600" cy="1270248"/>
                        <a:chOff x="6072198" y="3786190"/>
                        <a:chExt cx="2714625" cy="2643187"/>
                      </a:xfrm>
                    </p:grpSpPr>
                    <p:grpSp>
                      <p:nvGrpSpPr>
                        <p:cNvPr id="19" name="Gruppo 19"/>
                        <p:cNvGrpSpPr>
                          <a:grpSpLocks/>
                        </p:cNvGrpSpPr>
                        <p:nvPr/>
                      </p:nvGrpSpPr>
                      <p:grpSpPr bwMode="auto">
                        <a:xfrm>
                          <a:off x="6072198" y="3786190"/>
                          <a:ext cx="2714625" cy="2643187"/>
                          <a:chOff x="6072198" y="4286275"/>
                          <a:chExt cx="2714625" cy="2643187"/>
                        </a:xfrm>
                      </p:grpSpPr>
                      <p:sp>
                        <p:nvSpPr>
                          <p:cNvPr id="29" name="Ovale 59"/>
                          <p:cNvSpPr/>
                          <p:nvPr/>
                        </p:nvSpPr>
                        <p:spPr bwMode="auto">
                          <a:xfrm>
                            <a:off x="6072198" y="4286275"/>
                            <a:ext cx="2714625" cy="2643187"/>
                          </a:xfrm>
                          <a:prstGeom prst="ellipse">
                            <a:avLst/>
                          </a:prstGeom>
                          <a:gradFill>
                            <a:gsLst>
                              <a:gs pos="0">
                                <a:schemeClr val="accent5">
                                  <a:lumMod val="20000"/>
                                  <a:lumOff val="80000"/>
                                  <a:shade val="30000"/>
                                  <a:satMod val="115000"/>
                                </a:schemeClr>
                              </a:gs>
                              <a:gs pos="0">
                                <a:schemeClr val="accent5">
                                  <a:lumMod val="20000"/>
                                  <a:lumOff val="80000"/>
                                  <a:shade val="30000"/>
                                  <a:satMod val="115000"/>
                                </a:schemeClr>
                              </a:gs>
                              <a:gs pos="0">
                                <a:schemeClr val="accent5">
                                  <a:lumMod val="20000"/>
                                  <a:lumOff val="80000"/>
                                  <a:shade val="30000"/>
                                  <a:satMod val="115000"/>
                                </a:schemeClr>
                              </a:gs>
                              <a:gs pos="0">
                                <a:schemeClr val="accent5">
                                  <a:lumMod val="20000"/>
                                  <a:lumOff val="80000"/>
                                  <a:shade val="30000"/>
                                  <a:satMod val="115000"/>
                                </a:schemeClr>
                              </a:gs>
                              <a:gs pos="0">
                                <a:schemeClr val="accent5">
                                  <a:lumMod val="20000"/>
                                  <a:lumOff val="80000"/>
                                  <a:shade val="30000"/>
                                  <a:satMod val="115000"/>
                                </a:schemeClr>
                              </a:gs>
                              <a:gs pos="0">
                                <a:schemeClr val="accent5">
                                  <a:lumMod val="20000"/>
                                  <a:lumOff val="80000"/>
                                  <a:shade val="30000"/>
                                  <a:satMod val="115000"/>
                                </a:schemeClr>
                              </a:gs>
                              <a:gs pos="22000">
                                <a:schemeClr val="accent5">
                                  <a:lumMod val="20000"/>
                                  <a:lumOff val="80000"/>
                                  <a:shade val="30000"/>
                                  <a:satMod val="115000"/>
                                  <a:alpha val="70000"/>
                                </a:schemeClr>
                              </a:gs>
                              <a:gs pos="50000">
                                <a:schemeClr val="accent5">
                                  <a:lumMod val="20000"/>
                                  <a:lumOff val="80000"/>
                                  <a:shade val="67500"/>
                                  <a:satMod val="115000"/>
                                </a:schemeClr>
                              </a:gs>
                              <a:gs pos="100000">
                                <a:schemeClr val="accent5">
                                  <a:lumMod val="20000"/>
                                  <a:lumOff val="80000"/>
                                  <a:shade val="100000"/>
                                  <a:satMod val="115000"/>
                                </a:schemeClr>
                              </a:gs>
                            </a:gsLst>
                            <a:path path="circle">
                              <a:fillToRect l="50000" t="50000" r="50000" b="50000"/>
                            </a:path>
                          </a:gradFill>
                          <a:ln>
                            <a:noFill/>
                          </a:ln>
                          <a:effectLst>
                            <a:outerShdw blurRad="508000" dist="38100" dir="2700000">
                              <a:srgbClr val="000000">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30" name="Oval 18"/>
                          <p:cNvSpPr>
                            <a:spLocks noChangeArrowheads="1"/>
                          </p:cNvSpPr>
                          <p:nvPr/>
                        </p:nvSpPr>
                        <p:spPr bwMode="auto">
                          <a:xfrm>
                            <a:off x="7786710" y="4500570"/>
                            <a:ext cx="380997" cy="380997"/>
                          </a:xfrm>
                          <a:prstGeom prst="ellipse">
                            <a:avLst/>
                          </a:prstGeom>
                          <a:gradFill rotWithShape="0">
                            <a:gsLst>
                              <a:gs pos="0">
                                <a:srgbClr val="CC0000"/>
                              </a:gs>
                              <a:gs pos="100000">
                                <a:srgbClr val="5E0000"/>
                              </a:gs>
                            </a:gsLst>
                            <a:path path="rect">
                              <a:fillToRect t="100000" r="100000"/>
                            </a:path>
                          </a:gradFill>
                          <a:ln w="9525">
                            <a:noFill/>
                            <a:round/>
                            <a:headEnd/>
                            <a:tailEnd/>
                          </a:ln>
                        </p:spPr>
                        <p:txBody>
                          <a:bodyPr wrap="none" anchor="ctr"/>
                          <a:lstStyle/>
                          <a:p>
                            <a:endParaRPr lang="en-GB">
                              <a:latin typeface="Calibri" pitchFamily="34" charset="0"/>
                            </a:endParaRPr>
                          </a:p>
                        </p:txBody>
                      </p:sp>
                    </p:grpSp>
                    <p:grpSp>
                      <p:nvGrpSpPr>
                        <p:cNvPr id="20" name="Gruppo 18"/>
                        <p:cNvGrpSpPr>
                          <a:grpSpLocks/>
                        </p:cNvGrpSpPr>
                        <p:nvPr/>
                      </p:nvGrpSpPr>
                      <p:grpSpPr bwMode="auto">
                        <a:xfrm>
                          <a:off x="6977085" y="4786322"/>
                          <a:ext cx="976308" cy="809625"/>
                          <a:chOff x="6977085" y="5286388"/>
                          <a:chExt cx="976308" cy="809625"/>
                        </a:xfrm>
                      </p:grpSpPr>
                      <p:sp>
                        <p:nvSpPr>
                          <p:cNvPr id="21" name="Oval 17"/>
                          <p:cNvSpPr>
                            <a:spLocks noChangeArrowheads="1"/>
                          </p:cNvSpPr>
                          <p:nvPr/>
                        </p:nvSpPr>
                        <p:spPr bwMode="auto">
                          <a:xfrm>
                            <a:off x="7300922" y="5668956"/>
                            <a:ext cx="380997" cy="380997"/>
                          </a:xfrm>
                          <a:prstGeom prst="ellipse">
                            <a:avLst/>
                          </a:prstGeom>
                          <a:gradFill rotWithShape="0">
                            <a:gsLst>
                              <a:gs pos="0">
                                <a:srgbClr val="3333FF"/>
                              </a:gs>
                              <a:gs pos="100000">
                                <a:srgbClr val="181876"/>
                              </a:gs>
                            </a:gsLst>
                            <a:path path="rect">
                              <a:fillToRect t="100000" r="100000"/>
                            </a:path>
                          </a:gradFill>
                          <a:ln w="9525">
                            <a:noFill/>
                            <a:round/>
                            <a:headEnd/>
                            <a:tailEnd/>
                          </a:ln>
                        </p:spPr>
                        <p:txBody>
                          <a:bodyPr wrap="none" anchor="ctr"/>
                          <a:lstStyle/>
                          <a:p>
                            <a:endParaRPr lang="en-GB">
                              <a:latin typeface="Calibri" pitchFamily="34" charset="0"/>
                            </a:endParaRPr>
                          </a:p>
                        </p:txBody>
                      </p:sp>
                      <p:sp>
                        <p:nvSpPr>
                          <p:cNvPr id="22" name="Oval 19"/>
                          <p:cNvSpPr>
                            <a:spLocks noChangeArrowheads="1"/>
                          </p:cNvSpPr>
                          <p:nvPr/>
                        </p:nvSpPr>
                        <p:spPr bwMode="auto">
                          <a:xfrm>
                            <a:off x="7000892" y="5334019"/>
                            <a:ext cx="380997" cy="380997"/>
                          </a:xfrm>
                          <a:prstGeom prst="ellipse">
                            <a:avLst/>
                          </a:prstGeom>
                          <a:gradFill rotWithShape="0">
                            <a:gsLst>
                              <a:gs pos="0">
                                <a:srgbClr val="CC0000"/>
                              </a:gs>
                              <a:gs pos="100000">
                                <a:srgbClr val="5E0000"/>
                              </a:gs>
                            </a:gsLst>
                            <a:path path="rect">
                              <a:fillToRect t="100000" r="100000"/>
                            </a:path>
                          </a:gradFill>
                          <a:ln w="9525">
                            <a:noFill/>
                            <a:round/>
                            <a:headEnd/>
                            <a:tailEnd/>
                          </a:ln>
                        </p:spPr>
                        <p:txBody>
                          <a:bodyPr wrap="none" anchor="ctr"/>
                          <a:lstStyle/>
                          <a:p>
                            <a:endParaRPr lang="en-GB">
                              <a:latin typeface="Calibri" pitchFamily="34" charset="0"/>
                            </a:endParaRPr>
                          </a:p>
                        </p:txBody>
                      </p:sp>
                      <p:sp>
                        <p:nvSpPr>
                          <p:cNvPr id="23" name="Oval 22"/>
                          <p:cNvSpPr>
                            <a:spLocks noChangeArrowheads="1"/>
                          </p:cNvSpPr>
                          <p:nvPr/>
                        </p:nvSpPr>
                        <p:spPr bwMode="auto">
                          <a:xfrm>
                            <a:off x="7148523" y="5592756"/>
                            <a:ext cx="380997" cy="380997"/>
                          </a:xfrm>
                          <a:prstGeom prst="ellipse">
                            <a:avLst/>
                          </a:prstGeom>
                          <a:gradFill rotWithShape="0">
                            <a:gsLst>
                              <a:gs pos="0">
                                <a:srgbClr val="CC0000"/>
                              </a:gs>
                              <a:gs pos="100000">
                                <a:srgbClr val="5E0000"/>
                              </a:gs>
                            </a:gsLst>
                            <a:path path="rect">
                              <a:fillToRect t="100000" r="100000"/>
                            </a:path>
                          </a:gradFill>
                          <a:ln w="9525">
                            <a:noFill/>
                            <a:round/>
                            <a:headEnd/>
                            <a:tailEnd/>
                          </a:ln>
                        </p:spPr>
                        <p:txBody>
                          <a:bodyPr wrap="none" anchor="ctr"/>
                          <a:lstStyle/>
                          <a:p>
                            <a:endParaRPr lang="en-GB">
                              <a:latin typeface="Calibri" pitchFamily="34" charset="0"/>
                            </a:endParaRPr>
                          </a:p>
                        </p:txBody>
                      </p:sp>
                      <p:sp>
                        <p:nvSpPr>
                          <p:cNvPr id="24" name="Oval 23"/>
                          <p:cNvSpPr>
                            <a:spLocks noChangeArrowheads="1"/>
                          </p:cNvSpPr>
                          <p:nvPr/>
                        </p:nvSpPr>
                        <p:spPr bwMode="auto">
                          <a:xfrm>
                            <a:off x="7300922" y="5440357"/>
                            <a:ext cx="380997" cy="380997"/>
                          </a:xfrm>
                          <a:prstGeom prst="ellipse">
                            <a:avLst/>
                          </a:prstGeom>
                          <a:gradFill rotWithShape="0">
                            <a:gsLst>
                              <a:gs pos="0">
                                <a:srgbClr val="CC0000"/>
                              </a:gs>
                              <a:gs pos="100000">
                                <a:srgbClr val="5E0000"/>
                              </a:gs>
                            </a:gsLst>
                            <a:path path="rect">
                              <a:fillToRect t="100000" r="100000"/>
                            </a:path>
                          </a:gradFill>
                          <a:ln w="9525">
                            <a:noFill/>
                            <a:round/>
                            <a:headEnd/>
                            <a:tailEnd/>
                          </a:ln>
                        </p:spPr>
                        <p:txBody>
                          <a:bodyPr wrap="none" anchor="ctr"/>
                          <a:lstStyle/>
                          <a:p>
                            <a:endParaRPr lang="en-GB">
                              <a:latin typeface="Calibri" pitchFamily="34" charset="0"/>
                            </a:endParaRPr>
                          </a:p>
                        </p:txBody>
                      </p:sp>
                      <p:sp>
                        <p:nvSpPr>
                          <p:cNvPr id="25" name="Oval 25"/>
                          <p:cNvSpPr>
                            <a:spLocks noChangeArrowheads="1"/>
                          </p:cNvSpPr>
                          <p:nvPr/>
                        </p:nvSpPr>
                        <p:spPr bwMode="auto">
                          <a:xfrm>
                            <a:off x="7173923" y="5287958"/>
                            <a:ext cx="380997" cy="380997"/>
                          </a:xfrm>
                          <a:prstGeom prst="ellipse">
                            <a:avLst/>
                          </a:prstGeom>
                          <a:gradFill rotWithShape="0">
                            <a:gsLst>
                              <a:gs pos="0">
                                <a:srgbClr val="3333FF"/>
                              </a:gs>
                              <a:gs pos="100000">
                                <a:srgbClr val="181876"/>
                              </a:gs>
                            </a:gsLst>
                            <a:path path="rect">
                              <a:fillToRect t="100000" r="100000"/>
                            </a:path>
                          </a:gradFill>
                          <a:ln w="9525">
                            <a:noFill/>
                            <a:round/>
                            <a:headEnd/>
                            <a:tailEnd/>
                          </a:ln>
                        </p:spPr>
                        <p:txBody>
                          <a:bodyPr wrap="none" anchor="ctr"/>
                          <a:lstStyle/>
                          <a:p>
                            <a:endParaRPr lang="en-GB">
                              <a:latin typeface="Calibri" pitchFamily="34" charset="0"/>
                            </a:endParaRPr>
                          </a:p>
                        </p:txBody>
                      </p:sp>
                      <p:sp>
                        <p:nvSpPr>
                          <p:cNvPr id="26" name="Oval 19"/>
                          <p:cNvSpPr>
                            <a:spLocks noChangeArrowheads="1"/>
                          </p:cNvSpPr>
                          <p:nvPr/>
                        </p:nvSpPr>
                        <p:spPr bwMode="auto">
                          <a:xfrm>
                            <a:off x="7572396" y="5619771"/>
                            <a:ext cx="380997" cy="380997"/>
                          </a:xfrm>
                          <a:prstGeom prst="ellipse">
                            <a:avLst/>
                          </a:prstGeom>
                          <a:gradFill rotWithShape="0">
                            <a:gsLst>
                              <a:gs pos="0">
                                <a:srgbClr val="CC0000"/>
                              </a:gs>
                              <a:gs pos="100000">
                                <a:srgbClr val="5E0000"/>
                              </a:gs>
                            </a:gsLst>
                            <a:path path="rect">
                              <a:fillToRect t="100000" r="100000"/>
                            </a:path>
                          </a:gradFill>
                          <a:ln w="9525">
                            <a:noFill/>
                            <a:round/>
                            <a:headEnd/>
                            <a:tailEnd/>
                          </a:ln>
                        </p:spPr>
                        <p:txBody>
                          <a:bodyPr wrap="none" anchor="ctr"/>
                          <a:lstStyle/>
                          <a:p>
                            <a:endParaRPr lang="en-GB">
                              <a:latin typeface="Calibri" pitchFamily="34" charset="0"/>
                            </a:endParaRPr>
                          </a:p>
                        </p:txBody>
                      </p:sp>
                      <p:sp>
                        <p:nvSpPr>
                          <p:cNvPr id="27" name="Oval 25"/>
                          <p:cNvSpPr>
                            <a:spLocks noChangeArrowheads="1"/>
                          </p:cNvSpPr>
                          <p:nvPr/>
                        </p:nvSpPr>
                        <p:spPr bwMode="auto">
                          <a:xfrm>
                            <a:off x="7548589" y="5286388"/>
                            <a:ext cx="380997" cy="380997"/>
                          </a:xfrm>
                          <a:prstGeom prst="ellipse">
                            <a:avLst/>
                          </a:prstGeom>
                          <a:gradFill rotWithShape="0">
                            <a:gsLst>
                              <a:gs pos="0">
                                <a:srgbClr val="3333FF"/>
                              </a:gs>
                              <a:gs pos="100000">
                                <a:srgbClr val="181876"/>
                              </a:gs>
                            </a:gsLst>
                            <a:path path="rect">
                              <a:fillToRect t="100000" r="100000"/>
                            </a:path>
                          </a:gradFill>
                          <a:ln w="9525">
                            <a:noFill/>
                            <a:round/>
                            <a:headEnd/>
                            <a:tailEnd/>
                          </a:ln>
                        </p:spPr>
                        <p:txBody>
                          <a:bodyPr wrap="none" anchor="ctr"/>
                          <a:lstStyle/>
                          <a:p>
                            <a:endParaRPr lang="en-GB">
                              <a:latin typeface="Calibri" pitchFamily="34" charset="0"/>
                            </a:endParaRPr>
                          </a:p>
                        </p:txBody>
                      </p:sp>
                      <p:sp>
                        <p:nvSpPr>
                          <p:cNvPr id="28" name="Oval 25"/>
                          <p:cNvSpPr>
                            <a:spLocks noChangeArrowheads="1"/>
                          </p:cNvSpPr>
                          <p:nvPr/>
                        </p:nvSpPr>
                        <p:spPr bwMode="auto">
                          <a:xfrm>
                            <a:off x="6977085" y="5715016"/>
                            <a:ext cx="380997" cy="380997"/>
                          </a:xfrm>
                          <a:prstGeom prst="ellipse">
                            <a:avLst/>
                          </a:prstGeom>
                          <a:gradFill rotWithShape="0">
                            <a:gsLst>
                              <a:gs pos="0">
                                <a:srgbClr val="3333FF"/>
                              </a:gs>
                              <a:gs pos="100000">
                                <a:srgbClr val="181876"/>
                              </a:gs>
                            </a:gsLst>
                            <a:path path="rect">
                              <a:fillToRect t="100000" r="100000"/>
                            </a:path>
                          </a:gradFill>
                          <a:ln w="9525">
                            <a:noFill/>
                            <a:round/>
                            <a:headEnd/>
                            <a:tailEnd/>
                          </a:ln>
                        </p:spPr>
                        <p:txBody>
                          <a:bodyPr wrap="none" anchor="ctr"/>
                          <a:lstStyle/>
                          <a:p>
                            <a:endParaRPr lang="en-GB">
                              <a:latin typeface="Calibri" pitchFamily="34" charset="0"/>
                            </a:endParaRPr>
                          </a:p>
                        </p:txBody>
                      </p:sp>
                    </p:grpSp>
                  </p:grpSp>
                </p:grpSp>
              </p:grpSp>
              <p:sp>
                <p:nvSpPr>
                  <p:cNvPr id="34" name="TextBox 33"/>
                  <p:cNvSpPr txBox="1"/>
                  <p:nvPr/>
                </p:nvSpPr>
                <p:spPr>
                  <a:xfrm>
                    <a:off x="6040054" y="609600"/>
                    <a:ext cx="1080156" cy="646331"/>
                  </a:xfrm>
                  <a:prstGeom prst="rect">
                    <a:avLst/>
                  </a:prstGeom>
                  <a:noFill/>
                </p:spPr>
                <p:txBody>
                  <a:bodyPr wrap="none" rtlCol="0">
                    <a:spAutoFit/>
                  </a:bodyPr>
                  <a:lstStyle/>
                  <a:p>
                    <a:pPr algn="ctr"/>
                    <a:r>
                      <a:rPr lang="en-GB" baseline="30000" dirty="0" smtClean="0">
                        <a:solidFill>
                          <a:srgbClr val="000090"/>
                        </a:solidFill>
                      </a:rPr>
                      <a:t>9</a:t>
                    </a:r>
                    <a:r>
                      <a:rPr lang="en-GB" dirty="0" smtClean="0">
                        <a:solidFill>
                          <a:srgbClr val="000090"/>
                        </a:solidFill>
                      </a:rPr>
                      <a:t>Li+</a:t>
                    </a:r>
                    <a:r>
                      <a:rPr lang="en-GB" baseline="30000" dirty="0" smtClean="0">
                        <a:solidFill>
                          <a:srgbClr val="000090"/>
                        </a:solidFill>
                      </a:rPr>
                      <a:t>208</a:t>
                    </a:r>
                    <a:r>
                      <a:rPr lang="en-GB" dirty="0" smtClean="0">
                        <a:solidFill>
                          <a:srgbClr val="000090"/>
                        </a:solidFill>
                      </a:rPr>
                      <a:t>Pb</a:t>
                    </a:r>
                  </a:p>
                  <a:p>
                    <a:pPr algn="ctr"/>
                    <a:r>
                      <a:rPr lang="en-GB" baseline="30000" dirty="0" smtClean="0">
                        <a:solidFill>
                          <a:srgbClr val="BEBE00"/>
                        </a:solidFill>
                      </a:rPr>
                      <a:t>11</a:t>
                    </a:r>
                    <a:r>
                      <a:rPr lang="en-GB" dirty="0" smtClean="0">
                        <a:solidFill>
                          <a:srgbClr val="BEBE00"/>
                        </a:solidFill>
                      </a:rPr>
                      <a:t>Li+</a:t>
                    </a:r>
                    <a:r>
                      <a:rPr lang="en-GB" baseline="30000" dirty="0" smtClean="0">
                        <a:solidFill>
                          <a:srgbClr val="BEBE00"/>
                        </a:solidFill>
                      </a:rPr>
                      <a:t>208</a:t>
                    </a:r>
                    <a:r>
                      <a:rPr lang="en-GB" dirty="0" smtClean="0">
                        <a:solidFill>
                          <a:srgbClr val="BEBE00"/>
                        </a:solidFill>
                      </a:rPr>
                      <a:t>Pb</a:t>
                    </a:r>
                    <a:endParaRPr lang="en-GB" dirty="0">
                      <a:solidFill>
                        <a:srgbClr val="BEBE00"/>
                      </a:solidFill>
                    </a:endParaRPr>
                  </a:p>
                </p:txBody>
              </p:sp>
            </p:grpSp>
          </p:grpSp>
        </p:grpSp>
        <p:sp>
          <p:nvSpPr>
            <p:cNvPr id="40" name="Pentagon 39"/>
            <p:cNvSpPr/>
            <p:nvPr/>
          </p:nvSpPr>
          <p:spPr>
            <a:xfrm rot="2003176">
              <a:off x="1994008" y="1211271"/>
              <a:ext cx="785364" cy="381000"/>
            </a:xfrm>
            <a:prstGeom prst="homePlate">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000000"/>
                  </a:solidFill>
                </a:rPr>
                <a:t>Normal nucleus</a:t>
              </a:r>
              <a:endParaRPr lang="en-GB" sz="1200" dirty="0">
                <a:solidFill>
                  <a:srgbClr val="000000"/>
                </a:solidFill>
              </a:endParaRPr>
            </a:p>
          </p:txBody>
        </p:sp>
        <p:sp>
          <p:nvSpPr>
            <p:cNvPr id="41" name="Pentagon 40"/>
            <p:cNvSpPr/>
            <p:nvPr/>
          </p:nvSpPr>
          <p:spPr>
            <a:xfrm rot="20645946">
              <a:off x="1696952" y="2032589"/>
              <a:ext cx="785364" cy="381000"/>
            </a:xfrm>
            <a:prstGeom prst="homePlat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Halo nucleus</a:t>
              </a:r>
              <a:endParaRPr lang="en-GB" sz="1200" dirty="0"/>
            </a:p>
          </p:txBody>
        </p:sp>
        <p:sp>
          <p:nvSpPr>
            <p:cNvPr id="42" name="Pentagon 41"/>
            <p:cNvSpPr/>
            <p:nvPr/>
          </p:nvSpPr>
          <p:spPr>
            <a:xfrm rot="2003176">
              <a:off x="5602628" y="1135071"/>
              <a:ext cx="785364" cy="381000"/>
            </a:xfrm>
            <a:prstGeom prst="homePlate">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000000"/>
                  </a:solidFill>
                </a:rPr>
                <a:t>Normal nucleus</a:t>
              </a:r>
              <a:endParaRPr lang="en-GB" sz="1200" dirty="0">
                <a:solidFill>
                  <a:srgbClr val="000000"/>
                </a:solidFill>
              </a:endParaRPr>
            </a:p>
          </p:txBody>
        </p:sp>
        <p:sp>
          <p:nvSpPr>
            <p:cNvPr id="46" name="Pentagon 45"/>
            <p:cNvSpPr/>
            <p:nvPr/>
          </p:nvSpPr>
          <p:spPr>
            <a:xfrm rot="20645946">
              <a:off x="5735552" y="2184989"/>
              <a:ext cx="785364" cy="381000"/>
            </a:xfrm>
            <a:prstGeom prst="homePlat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Halo nucleus</a:t>
              </a:r>
              <a:endParaRPr lang="en-GB" sz="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iclotrone">
            <a:hlinkClick r:id="" action="ppaction://media"/>
          </p:cNvPr>
          <p:cNvPicPr/>
          <p:nvPr>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1524000" y="1447800"/>
            <a:ext cx="6034087" cy="4525963"/>
          </a:xfrm>
          <a:prstGeom prst="rect">
            <a:avLst/>
          </a:prstGeom>
        </p:spPr>
      </p:pic>
      <p:sp>
        <p:nvSpPr>
          <p:cNvPr id="5" name="TextBox 4"/>
          <p:cNvSpPr txBox="1"/>
          <p:nvPr/>
        </p:nvSpPr>
        <p:spPr>
          <a:xfrm>
            <a:off x="685800" y="304800"/>
            <a:ext cx="7748185" cy="461665"/>
          </a:xfrm>
          <a:prstGeom prst="rect">
            <a:avLst/>
          </a:prstGeom>
          <a:noFill/>
        </p:spPr>
        <p:txBody>
          <a:bodyPr wrap="none" rtlCol="0">
            <a:spAutoFit/>
          </a:bodyPr>
          <a:lstStyle/>
          <a:p>
            <a:r>
              <a:rPr lang="en-GB" sz="2400" dirty="0" smtClean="0"/>
              <a:t>What do you need to perform a nuclear physics experiment?</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04800" y="2120666"/>
            <a:ext cx="4939971" cy="3518134"/>
          </a:xfrm>
          <a:prstGeom prst="rect">
            <a:avLst/>
          </a:prstGeom>
          <a:solidFill>
            <a:srgbClr val="FFFFFF"/>
          </a:solidFill>
        </p:spPr>
      </p:pic>
      <p:pic>
        <p:nvPicPr>
          <p:cNvPr id="7" name="Picture 6"/>
          <p:cNvPicPr>
            <a:picLocks noChangeAspect="1"/>
          </p:cNvPicPr>
          <p:nvPr/>
        </p:nvPicPr>
        <p:blipFill>
          <a:blip r:embed="rId3"/>
          <a:srcRect b="55000"/>
          <a:stretch>
            <a:fillRect/>
          </a:stretch>
        </p:blipFill>
        <p:spPr>
          <a:xfrm>
            <a:off x="533400" y="609600"/>
            <a:ext cx="4343400" cy="685800"/>
          </a:xfrm>
          <a:prstGeom prst="rect">
            <a:avLst/>
          </a:prstGeom>
        </p:spPr>
      </p:pic>
      <p:pic>
        <p:nvPicPr>
          <p:cNvPr id="8" name="Picture 7"/>
          <p:cNvPicPr>
            <a:picLocks noChangeAspect="1"/>
          </p:cNvPicPr>
          <p:nvPr/>
        </p:nvPicPr>
        <p:blipFill>
          <a:blip r:embed="rId3"/>
          <a:srcRect l="21053" t="45000" b="10000"/>
          <a:stretch>
            <a:fillRect/>
          </a:stretch>
        </p:blipFill>
        <p:spPr>
          <a:xfrm>
            <a:off x="4838700" y="660400"/>
            <a:ext cx="3429000" cy="685800"/>
          </a:xfrm>
          <a:prstGeom prst="rect">
            <a:avLst/>
          </a:prstGeom>
        </p:spPr>
      </p:pic>
      <p:sp>
        <p:nvSpPr>
          <p:cNvPr id="9" name="TextBox 8"/>
          <p:cNvSpPr txBox="1"/>
          <p:nvPr/>
        </p:nvSpPr>
        <p:spPr>
          <a:xfrm>
            <a:off x="457200" y="76200"/>
            <a:ext cx="8327370" cy="461665"/>
          </a:xfrm>
          <a:prstGeom prst="rect">
            <a:avLst/>
          </a:prstGeom>
          <a:noFill/>
        </p:spPr>
        <p:txBody>
          <a:bodyPr wrap="none" rtlCol="0">
            <a:spAutoFit/>
          </a:bodyPr>
          <a:lstStyle/>
          <a:p>
            <a:r>
              <a:rPr lang="en-GB" sz="2400" dirty="0" smtClean="0">
                <a:solidFill>
                  <a:srgbClr val="FF0000"/>
                </a:solidFill>
              </a:rPr>
              <a:t>Presence weak Coulomb-potential and intrinsic dipole excitations  </a:t>
            </a:r>
            <a:endParaRPr lang="en-GB" sz="2400" dirty="0">
              <a:solidFill>
                <a:srgbClr val="FF0000"/>
              </a:solidFill>
            </a:endParaRPr>
          </a:p>
        </p:txBody>
      </p:sp>
      <p:sp>
        <p:nvSpPr>
          <p:cNvPr id="10" name="TextBox 9"/>
          <p:cNvSpPr txBox="1"/>
          <p:nvPr/>
        </p:nvSpPr>
        <p:spPr>
          <a:xfrm>
            <a:off x="5181600" y="3219271"/>
            <a:ext cx="3749832" cy="1200329"/>
          </a:xfrm>
          <a:prstGeom prst="rect">
            <a:avLst/>
          </a:prstGeom>
          <a:solidFill>
            <a:srgbClr val="FFFFFF"/>
          </a:solidFill>
          <a:ln w="38100" cap="flat" cmpd="sng" algn="ctr">
            <a:solidFill>
              <a:srgbClr val="BEBE00"/>
            </a:solidFill>
            <a:prstDash val="solid"/>
            <a:round/>
            <a:headEnd type="none" w="med" len="med"/>
            <a:tailEnd type="none" w="med" len="med"/>
          </a:ln>
          <a:effectLst>
            <a:outerShdw blurRad="50800" dist="38100" dir="2700000">
              <a:srgbClr val="000000">
                <a:alpha val="43000"/>
              </a:srgbClr>
            </a:outerShdw>
          </a:effectLst>
        </p:spPr>
        <p:txBody>
          <a:bodyPr wrap="square" rtlCol="0">
            <a:spAutoFit/>
          </a:bodyPr>
          <a:lstStyle/>
          <a:p>
            <a:pPr algn="ctr"/>
            <a:r>
              <a:rPr lang="en-GB" dirty="0" smtClean="0"/>
              <a:t>Coulomb-dipole polarisation potential   does not fully reproduce the data. Long-range nuclear potential important in this case.</a:t>
            </a:r>
            <a:endParaRPr lang="en-GB" dirty="0"/>
          </a:p>
        </p:txBody>
      </p:sp>
      <p:sp>
        <p:nvSpPr>
          <p:cNvPr id="11" name="TextBox 10"/>
          <p:cNvSpPr txBox="1"/>
          <p:nvPr/>
        </p:nvSpPr>
        <p:spPr>
          <a:xfrm>
            <a:off x="2286000" y="1676400"/>
            <a:ext cx="1393681" cy="461665"/>
          </a:xfrm>
          <a:prstGeom prst="rect">
            <a:avLst/>
          </a:prstGeom>
          <a:noFill/>
        </p:spPr>
        <p:txBody>
          <a:bodyPr wrap="none" rtlCol="0">
            <a:spAutoFit/>
          </a:bodyPr>
          <a:lstStyle/>
          <a:p>
            <a:r>
              <a:rPr lang="en-GB" sz="2400" b="1" baseline="30000" dirty="0" smtClean="0">
                <a:solidFill>
                  <a:srgbClr val="BEBE00"/>
                </a:solidFill>
              </a:rPr>
              <a:t>11</a:t>
            </a:r>
            <a:r>
              <a:rPr lang="en-GB" sz="2400" b="1" dirty="0" smtClean="0">
                <a:solidFill>
                  <a:srgbClr val="BEBE00"/>
                </a:solidFill>
              </a:rPr>
              <a:t>Be+</a:t>
            </a:r>
            <a:r>
              <a:rPr lang="en-GB" sz="2400" b="1" baseline="30000" dirty="0" smtClean="0">
                <a:solidFill>
                  <a:srgbClr val="BEBE00"/>
                </a:solidFill>
              </a:rPr>
              <a:t>64</a:t>
            </a:r>
            <a:r>
              <a:rPr lang="en-GB" sz="2400" b="1" dirty="0" smtClean="0">
                <a:solidFill>
                  <a:srgbClr val="BEBE00"/>
                </a:solidFill>
              </a:rPr>
              <a:t>Zn</a:t>
            </a:r>
            <a:endParaRPr lang="en-GB" sz="2400" b="1" dirty="0">
              <a:solidFill>
                <a:srgbClr val="BEBE00"/>
              </a:solidFill>
            </a:endParaRPr>
          </a:p>
        </p:txBody>
      </p:sp>
      <p:sp>
        <p:nvSpPr>
          <p:cNvPr id="12" name="Rectangle 11"/>
          <p:cNvSpPr/>
          <p:nvPr/>
        </p:nvSpPr>
        <p:spPr>
          <a:xfrm>
            <a:off x="685800" y="5638800"/>
            <a:ext cx="3624435" cy="307777"/>
          </a:xfrm>
          <a:prstGeom prst="rect">
            <a:avLst/>
          </a:prstGeom>
        </p:spPr>
        <p:txBody>
          <a:bodyPr wrap="none">
            <a:spAutoFit/>
          </a:bodyPr>
          <a:lstStyle/>
          <a:p>
            <a:r>
              <a:rPr lang="en-US" sz="1400" dirty="0" smtClean="0"/>
              <a:t>A. Di Pietro et al. Phys. Rev. C 85, 054607(2012)</a:t>
            </a:r>
            <a:endParaRPr lang="en-GB" sz="1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209800" y="2971800"/>
            <a:ext cx="5124720" cy="461665"/>
          </a:xfrm>
          <a:prstGeom prst="rect">
            <a:avLst/>
          </a:prstGeom>
          <a:noFill/>
        </p:spPr>
        <p:txBody>
          <a:bodyPr wrap="none" rtlCol="0">
            <a:spAutoFit/>
          </a:bodyPr>
          <a:lstStyle/>
          <a:p>
            <a:r>
              <a:rPr lang="en-GB" sz="2400" dirty="0" smtClean="0"/>
              <a:t>Energy dependence of Optical Potential</a:t>
            </a:r>
            <a:endParaRPr lang="en-GB"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5" descr="threshold1"/>
          <p:cNvPicPr>
            <a:picLocks noChangeAspect="1" noChangeArrowheads="1"/>
          </p:cNvPicPr>
          <p:nvPr/>
        </p:nvPicPr>
        <p:blipFill>
          <a:blip r:embed="rId2"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2286000" y="685800"/>
            <a:ext cx="4419600" cy="4209346"/>
          </a:xfrm>
          <a:prstGeom prst="rect">
            <a:avLst/>
          </a:prstGeom>
          <a:solidFill>
            <a:srgbClr val="C00000"/>
          </a:solidFill>
          <a:ln w="38100">
            <a:noFill/>
            <a:miter lim="800000"/>
            <a:headEnd/>
            <a:tailEnd/>
          </a:ln>
          <a:effectLst>
            <a:outerShdw dist="35921" dir="2700000" algn="ctr" rotWithShape="0">
              <a:srgbClr val="808080"/>
            </a:outerShdw>
          </a:effectLst>
          <a:extLst/>
        </p:spPr>
      </p:pic>
      <p:sp>
        <p:nvSpPr>
          <p:cNvPr id="3" name="TextBox 2"/>
          <p:cNvSpPr txBox="1"/>
          <p:nvPr/>
        </p:nvSpPr>
        <p:spPr>
          <a:xfrm>
            <a:off x="381000" y="5410200"/>
            <a:ext cx="8153400" cy="1015663"/>
          </a:xfrm>
          <a:prstGeom prst="rect">
            <a:avLst/>
          </a:prstGeom>
          <a:noFill/>
        </p:spPr>
        <p:txBody>
          <a:bodyPr wrap="square" rtlCol="0">
            <a:spAutoFit/>
          </a:bodyPr>
          <a:lstStyle/>
          <a:p>
            <a:pPr algn="just"/>
            <a:r>
              <a:rPr lang="it-IT" sz="2000" dirty="0" err="1" smtClean="0">
                <a:solidFill>
                  <a:srgbClr val="000090"/>
                </a:solidFill>
              </a:rPr>
              <a:t>There</a:t>
            </a:r>
            <a:r>
              <a:rPr lang="it-IT" sz="2000" dirty="0" smtClean="0">
                <a:solidFill>
                  <a:srgbClr val="000090"/>
                </a:solidFill>
              </a:rPr>
              <a:t> </a:t>
            </a:r>
            <a:r>
              <a:rPr lang="it-IT" sz="2000" dirty="0" err="1" smtClean="0">
                <a:solidFill>
                  <a:srgbClr val="000090"/>
                </a:solidFill>
              </a:rPr>
              <a:t>is</a:t>
            </a:r>
            <a:r>
              <a:rPr lang="it-IT" sz="2000" dirty="0" smtClean="0">
                <a:solidFill>
                  <a:srgbClr val="000090"/>
                </a:solidFill>
              </a:rPr>
              <a:t> a strong energy dependence </a:t>
            </a:r>
            <a:r>
              <a:rPr lang="it-IT" sz="2000" dirty="0" err="1" smtClean="0">
                <a:solidFill>
                  <a:srgbClr val="000090"/>
                </a:solidFill>
              </a:rPr>
              <a:t>of</a:t>
            </a:r>
            <a:r>
              <a:rPr lang="it-IT" sz="2000" dirty="0" smtClean="0">
                <a:solidFill>
                  <a:srgbClr val="000090"/>
                </a:solidFill>
              </a:rPr>
              <a:t> the </a:t>
            </a:r>
            <a:r>
              <a:rPr lang="it-IT" sz="2000" dirty="0" err="1" smtClean="0">
                <a:solidFill>
                  <a:srgbClr val="000090"/>
                </a:solidFill>
              </a:rPr>
              <a:t>Optical</a:t>
            </a:r>
            <a:r>
              <a:rPr lang="it-IT" sz="2000" dirty="0" smtClean="0">
                <a:solidFill>
                  <a:srgbClr val="000090"/>
                </a:solidFill>
              </a:rPr>
              <a:t> </a:t>
            </a:r>
            <a:r>
              <a:rPr lang="it-IT" sz="2000" dirty="0" err="1" smtClean="0">
                <a:solidFill>
                  <a:srgbClr val="000090"/>
                </a:solidFill>
              </a:rPr>
              <a:t>Potentials</a:t>
            </a:r>
            <a:r>
              <a:rPr lang="it-IT" sz="2000" dirty="0" smtClean="0">
                <a:solidFill>
                  <a:srgbClr val="000090"/>
                </a:solidFill>
              </a:rPr>
              <a:t> at </a:t>
            </a:r>
            <a:r>
              <a:rPr lang="it-IT" sz="2000" dirty="0" err="1" smtClean="0">
                <a:solidFill>
                  <a:srgbClr val="000090"/>
                </a:solidFill>
              </a:rPr>
              <a:t>E</a:t>
            </a:r>
            <a:r>
              <a:rPr lang="it-IT" sz="2000" baseline="-25000" dirty="0" err="1" smtClean="0">
                <a:solidFill>
                  <a:srgbClr val="000090"/>
                </a:solidFill>
              </a:rPr>
              <a:t>c.m.</a:t>
            </a:r>
            <a:r>
              <a:rPr lang="it-IT" sz="2000" baseline="-25000" dirty="0" smtClean="0">
                <a:solidFill>
                  <a:srgbClr val="000090"/>
                </a:solidFill>
              </a:rPr>
              <a:t> </a:t>
            </a:r>
            <a:r>
              <a:rPr lang="it-IT" sz="2000" dirty="0" err="1" smtClean="0">
                <a:solidFill>
                  <a:srgbClr val="000090"/>
                </a:solidFill>
              </a:rPr>
              <a:t>near</a:t>
            </a:r>
            <a:r>
              <a:rPr lang="it-IT" sz="2000" dirty="0" smtClean="0">
                <a:solidFill>
                  <a:srgbClr val="000090"/>
                </a:solidFill>
              </a:rPr>
              <a:t> the top </a:t>
            </a:r>
            <a:r>
              <a:rPr lang="it-IT" sz="2000" dirty="0" err="1" smtClean="0">
                <a:solidFill>
                  <a:srgbClr val="000090"/>
                </a:solidFill>
              </a:rPr>
              <a:t>of</a:t>
            </a:r>
            <a:r>
              <a:rPr lang="it-IT" sz="2000" dirty="0" smtClean="0">
                <a:solidFill>
                  <a:srgbClr val="000090"/>
                </a:solidFill>
              </a:rPr>
              <a:t> Coulomb </a:t>
            </a:r>
            <a:r>
              <a:rPr lang="it-IT" sz="2000" dirty="0" err="1" smtClean="0">
                <a:solidFill>
                  <a:srgbClr val="000090"/>
                </a:solidFill>
              </a:rPr>
              <a:t>barrier</a:t>
            </a:r>
            <a:r>
              <a:rPr lang="it-IT" sz="2000" dirty="0" smtClean="0">
                <a:solidFill>
                  <a:srgbClr val="000090"/>
                </a:solidFill>
              </a:rPr>
              <a:t> (V</a:t>
            </a:r>
            <a:r>
              <a:rPr lang="it-IT" sz="2000" baseline="-25000" dirty="0" smtClean="0">
                <a:solidFill>
                  <a:srgbClr val="000090"/>
                </a:solidFill>
              </a:rPr>
              <a:t>B</a:t>
            </a:r>
            <a:r>
              <a:rPr lang="it-IT" sz="2000" dirty="0" smtClean="0">
                <a:solidFill>
                  <a:srgbClr val="000090"/>
                </a:solidFill>
              </a:rPr>
              <a:t>).  </a:t>
            </a:r>
            <a:r>
              <a:rPr lang="it-IT" sz="2000" dirty="0" err="1" smtClean="0">
                <a:solidFill>
                  <a:srgbClr val="000090"/>
                </a:solidFill>
              </a:rPr>
              <a:t>Need</a:t>
            </a:r>
            <a:r>
              <a:rPr lang="it-IT" sz="2000" dirty="0" smtClean="0">
                <a:solidFill>
                  <a:srgbClr val="000090"/>
                </a:solidFill>
              </a:rPr>
              <a:t> </a:t>
            </a:r>
            <a:r>
              <a:rPr lang="it-IT" sz="2000" dirty="0" err="1" smtClean="0">
                <a:solidFill>
                  <a:srgbClr val="000090"/>
                </a:solidFill>
              </a:rPr>
              <a:t>to</a:t>
            </a:r>
            <a:r>
              <a:rPr lang="it-IT" sz="2000" dirty="0" smtClean="0">
                <a:solidFill>
                  <a:srgbClr val="000090"/>
                </a:solidFill>
              </a:rPr>
              <a:t> introduce </a:t>
            </a:r>
            <a:r>
              <a:rPr lang="it-IT" sz="2000" dirty="0" err="1" smtClean="0">
                <a:solidFill>
                  <a:srgbClr val="000090"/>
                </a:solidFill>
              </a:rPr>
              <a:t>an</a:t>
            </a:r>
            <a:r>
              <a:rPr lang="it-IT" sz="2000" dirty="0" smtClean="0">
                <a:solidFill>
                  <a:srgbClr val="000090"/>
                </a:solidFill>
              </a:rPr>
              <a:t> </a:t>
            </a:r>
            <a:r>
              <a:rPr lang="it-IT" sz="2000" dirty="0" err="1" smtClean="0">
                <a:solidFill>
                  <a:srgbClr val="000090"/>
                </a:solidFill>
              </a:rPr>
              <a:t>attractive</a:t>
            </a:r>
            <a:r>
              <a:rPr lang="it-IT" sz="2000" dirty="0" smtClean="0">
                <a:solidFill>
                  <a:srgbClr val="000090"/>
                </a:solidFill>
              </a:rPr>
              <a:t> DPP </a:t>
            </a:r>
            <a:r>
              <a:rPr lang="it-IT" sz="2000" dirty="0" err="1" smtClean="0">
                <a:solidFill>
                  <a:srgbClr val="000090"/>
                </a:solidFill>
              </a:rPr>
              <a:t>which</a:t>
            </a:r>
            <a:r>
              <a:rPr lang="it-IT" sz="2000" dirty="0" smtClean="0">
                <a:solidFill>
                  <a:srgbClr val="000090"/>
                </a:solidFill>
              </a:rPr>
              <a:t> </a:t>
            </a:r>
            <a:r>
              <a:rPr lang="it-IT" sz="2000" dirty="0" err="1" smtClean="0">
                <a:solidFill>
                  <a:srgbClr val="000090"/>
                </a:solidFill>
              </a:rPr>
              <a:t>is</a:t>
            </a:r>
            <a:r>
              <a:rPr lang="it-IT" sz="2000" dirty="0" smtClean="0">
                <a:solidFill>
                  <a:srgbClr val="000090"/>
                </a:solidFill>
              </a:rPr>
              <a:t> </a:t>
            </a:r>
            <a:r>
              <a:rPr lang="it-IT" sz="2000" dirty="0" err="1" smtClean="0">
                <a:solidFill>
                  <a:srgbClr val="000090"/>
                </a:solidFill>
              </a:rPr>
              <a:t>generated</a:t>
            </a:r>
            <a:r>
              <a:rPr lang="it-IT" sz="2000" dirty="0" smtClean="0">
                <a:solidFill>
                  <a:srgbClr val="000090"/>
                </a:solidFill>
              </a:rPr>
              <a:t> by coupling effects. </a:t>
            </a:r>
            <a:endParaRPr lang="it-IT" sz="2000" dirty="0">
              <a:solidFill>
                <a:srgbClr val="000090"/>
              </a:solidFill>
            </a:endParaRPr>
          </a:p>
        </p:txBody>
      </p:sp>
      <p:sp>
        <p:nvSpPr>
          <p:cNvPr id="4" name="TextBox 3"/>
          <p:cNvSpPr txBox="1"/>
          <p:nvPr/>
        </p:nvSpPr>
        <p:spPr>
          <a:xfrm>
            <a:off x="228600" y="0"/>
            <a:ext cx="8598477" cy="461665"/>
          </a:xfrm>
          <a:prstGeom prst="rect">
            <a:avLst/>
          </a:prstGeom>
          <a:noFill/>
        </p:spPr>
        <p:txBody>
          <a:bodyPr wrap="none" rtlCol="0">
            <a:spAutoFit/>
          </a:bodyPr>
          <a:lstStyle/>
          <a:p>
            <a:r>
              <a:rPr lang="en-GB" sz="2400" dirty="0" smtClean="0"/>
              <a:t>Threshold anomaly: energy dependence of Optical Potential depths</a:t>
            </a:r>
            <a:endParaRPr lang="en-GB" sz="2400" dirty="0"/>
          </a:p>
        </p:txBody>
      </p:sp>
      <p:sp>
        <p:nvSpPr>
          <p:cNvPr id="5" name="TextBox 4"/>
          <p:cNvSpPr txBox="1"/>
          <p:nvPr/>
        </p:nvSpPr>
        <p:spPr>
          <a:xfrm>
            <a:off x="3012044" y="5029200"/>
            <a:ext cx="2855356" cy="307777"/>
          </a:xfrm>
          <a:prstGeom prst="rect">
            <a:avLst/>
          </a:prstGeom>
          <a:noFill/>
        </p:spPr>
        <p:txBody>
          <a:bodyPr wrap="none" rtlCol="0">
            <a:spAutoFit/>
          </a:bodyPr>
          <a:lstStyle/>
          <a:p>
            <a:r>
              <a:rPr lang="en-GB" sz="1400" dirty="0" smtClean="0"/>
              <a:t>G. </a:t>
            </a:r>
            <a:r>
              <a:rPr lang="en-GB" sz="1400" dirty="0" err="1" smtClean="0"/>
              <a:t>Satchler</a:t>
            </a:r>
            <a:r>
              <a:rPr lang="en-GB" sz="1400" dirty="0" smtClean="0"/>
              <a:t> Phys. Rep. 199 (1991)147 </a:t>
            </a:r>
            <a:endParaRPr lang="en-GB" sz="1400" dirty="0"/>
          </a:p>
        </p:txBody>
      </p:sp>
      <p:sp>
        <p:nvSpPr>
          <p:cNvPr id="8" name="TextBox 7"/>
          <p:cNvSpPr txBox="1"/>
          <p:nvPr/>
        </p:nvSpPr>
        <p:spPr>
          <a:xfrm>
            <a:off x="4648200" y="1676400"/>
            <a:ext cx="621083" cy="369332"/>
          </a:xfrm>
          <a:prstGeom prst="rect">
            <a:avLst/>
          </a:prstGeom>
          <a:solidFill>
            <a:srgbClr val="FF0000"/>
          </a:solidFill>
        </p:spPr>
        <p:txBody>
          <a:bodyPr wrap="none" rtlCol="0">
            <a:spAutoFit/>
          </a:bodyPr>
          <a:lstStyle/>
          <a:p>
            <a:r>
              <a:rPr lang="en-GB" dirty="0" smtClean="0"/>
              <a:t>Re U</a:t>
            </a:r>
            <a:endParaRPr lang="en-GB" dirty="0"/>
          </a:p>
        </p:txBody>
      </p:sp>
      <p:sp>
        <p:nvSpPr>
          <p:cNvPr id="9" name="TextBox 8"/>
          <p:cNvSpPr txBox="1"/>
          <p:nvPr/>
        </p:nvSpPr>
        <p:spPr>
          <a:xfrm>
            <a:off x="4572000" y="3429000"/>
            <a:ext cx="627508" cy="369332"/>
          </a:xfrm>
          <a:prstGeom prst="rect">
            <a:avLst/>
          </a:prstGeom>
          <a:solidFill>
            <a:srgbClr val="FF0000"/>
          </a:solidFill>
        </p:spPr>
        <p:txBody>
          <a:bodyPr wrap="none" rtlCol="0">
            <a:spAutoFit/>
          </a:bodyPr>
          <a:lstStyle/>
          <a:p>
            <a:r>
              <a:rPr lang="en-GB" dirty="0" err="1" smtClean="0"/>
              <a:t>Im</a:t>
            </a:r>
            <a:r>
              <a:rPr lang="en-GB" dirty="0" smtClean="0"/>
              <a:t> U</a:t>
            </a:r>
            <a:endParaRPr lang="en-GB"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5"/>
          <p:cNvSpPr txBox="1"/>
          <p:nvPr/>
        </p:nvSpPr>
        <p:spPr>
          <a:xfrm>
            <a:off x="228600" y="5613737"/>
            <a:ext cx="8610600" cy="1015663"/>
          </a:xfrm>
          <a:prstGeom prst="rect">
            <a:avLst/>
          </a:prstGeom>
          <a:noFill/>
          <a:ln w="34925">
            <a:noFill/>
          </a:ln>
        </p:spPr>
        <p:txBody>
          <a:bodyPr wrap="square" rtlCol="0">
            <a:spAutoFit/>
          </a:bodyPr>
          <a:lstStyle/>
          <a:p>
            <a:pPr algn="ctr"/>
            <a:r>
              <a:rPr lang="en-US" sz="2000" dirty="0" smtClean="0">
                <a:solidFill>
                  <a:srgbClr val="002060"/>
                </a:solidFill>
              </a:rPr>
              <a:t>Absence of usual Threshold Anomaly in O.P.  observed for many systems in collisions involving  </a:t>
            </a:r>
            <a:r>
              <a:rPr lang="en-US" sz="2000" b="1" dirty="0" smtClean="0">
                <a:solidFill>
                  <a:srgbClr val="002060"/>
                </a:solidFill>
                <a:effectLst>
                  <a:outerShdw blurRad="38100" dist="38100" dir="2700000" algn="tl">
                    <a:srgbClr val="000000">
                      <a:alpha val="43137"/>
                    </a:srgbClr>
                  </a:outerShdw>
                </a:effectLst>
              </a:rPr>
              <a:t>weakly bound  nuclei.</a:t>
            </a:r>
          </a:p>
          <a:p>
            <a:pPr algn="ctr"/>
            <a:r>
              <a:rPr lang="en-US" sz="2000" dirty="0" smtClean="0">
                <a:solidFill>
                  <a:srgbClr val="002060"/>
                </a:solidFill>
              </a:rPr>
              <a:t>Repulsive DPP due to coupling with the break-</a:t>
            </a:r>
            <a:r>
              <a:rPr lang="en-US" sz="2000" dirty="0" err="1" smtClean="0">
                <a:solidFill>
                  <a:srgbClr val="002060"/>
                </a:solidFill>
              </a:rPr>
              <a:t>up</a:t>
            </a:r>
            <a:r>
              <a:rPr lang="en-US" sz="2000" dirty="0" err="1" smtClean="0">
                <a:solidFill>
                  <a:srgbClr val="002060"/>
                </a:solidFill>
                <a:sym typeface="Wingdings"/>
              </a:rPr>
              <a:t></a:t>
            </a:r>
            <a:r>
              <a:rPr lang="en-US" sz="2000" dirty="0" smtClean="0">
                <a:solidFill>
                  <a:srgbClr val="002060"/>
                </a:solidFill>
                <a:sym typeface="Wingdings"/>
              </a:rPr>
              <a:t> </a:t>
            </a:r>
            <a:r>
              <a:rPr lang="en-US" sz="2000" b="1" dirty="0" smtClean="0">
                <a:solidFill>
                  <a:srgbClr val="002060"/>
                </a:solidFill>
                <a:sym typeface="Wingdings"/>
              </a:rPr>
              <a:t>break-up threshold anomaly</a:t>
            </a:r>
            <a:endParaRPr lang="en-US" sz="2000" dirty="0" smtClean="0">
              <a:solidFill>
                <a:srgbClr val="002060"/>
              </a:solidFill>
            </a:endParaRPr>
          </a:p>
        </p:txBody>
      </p:sp>
      <p:grpSp>
        <p:nvGrpSpPr>
          <p:cNvPr id="3" name="Gruppo 8"/>
          <p:cNvGrpSpPr/>
          <p:nvPr/>
        </p:nvGrpSpPr>
        <p:grpSpPr>
          <a:xfrm>
            <a:off x="2938264" y="1239187"/>
            <a:ext cx="3843536" cy="3942413"/>
            <a:chOff x="971550" y="1668993"/>
            <a:chExt cx="3024188" cy="3600450"/>
          </a:xfrm>
        </p:grpSpPr>
        <p:pic>
          <p:nvPicPr>
            <p:cNvPr id="4" name="Picture 4" descr="Zadro2"/>
            <p:cNvPicPr>
              <a:picLocks noChangeAspect="1" noChangeArrowheads="1"/>
            </p:cNvPicPr>
            <p:nvPr/>
          </p:nvPicPr>
          <p:blipFill>
            <a:blip r:embed="rId2"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971550" y="1668993"/>
              <a:ext cx="3024188" cy="3600450"/>
            </a:xfrm>
            <a:prstGeom prst="rect">
              <a:avLst/>
            </a:prstGeom>
            <a:noFill/>
            <a:ln w="38100">
              <a:solidFill>
                <a:srgbClr val="FFFFFF"/>
              </a:solidFill>
              <a:miter lim="800000"/>
              <a:headEnd/>
              <a:tailEnd/>
            </a:ln>
            <a:effectLst>
              <a:outerShdw dist="35921" dir="2700000" algn="ctr" rotWithShape="0">
                <a:srgbClr val="808080"/>
              </a:outerShdw>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sp>
          <p:nvSpPr>
            <p:cNvPr id="5" name="Rettangolo 10"/>
            <p:cNvSpPr/>
            <p:nvPr/>
          </p:nvSpPr>
          <p:spPr>
            <a:xfrm>
              <a:off x="2257013" y="1929101"/>
              <a:ext cx="539604" cy="34849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6" name="Rectangle 5"/>
          <p:cNvSpPr/>
          <p:nvPr/>
        </p:nvSpPr>
        <p:spPr>
          <a:xfrm>
            <a:off x="3189680" y="5181600"/>
            <a:ext cx="3432888" cy="307777"/>
          </a:xfrm>
          <a:prstGeom prst="rect">
            <a:avLst/>
          </a:prstGeom>
        </p:spPr>
        <p:txBody>
          <a:bodyPr wrap="none">
            <a:spAutoFit/>
          </a:bodyPr>
          <a:lstStyle/>
          <a:p>
            <a:pPr algn="ctr"/>
            <a:r>
              <a:rPr lang="en-US" sz="1400" dirty="0" err="1" smtClean="0"/>
              <a:t>M.Zadro</a:t>
            </a:r>
            <a:r>
              <a:rPr lang="en-US" sz="1400" dirty="0" smtClean="0"/>
              <a:t> et al.: Phys. Rev. C80,064610,(2009) </a:t>
            </a:r>
            <a:endParaRPr lang="en-US" sz="1400" dirty="0"/>
          </a:p>
        </p:txBody>
      </p:sp>
      <p:sp>
        <p:nvSpPr>
          <p:cNvPr id="7" name="TextBox 6"/>
          <p:cNvSpPr txBox="1"/>
          <p:nvPr/>
        </p:nvSpPr>
        <p:spPr>
          <a:xfrm>
            <a:off x="0" y="152400"/>
            <a:ext cx="9144000" cy="707886"/>
          </a:xfrm>
          <a:prstGeom prst="rect">
            <a:avLst/>
          </a:prstGeom>
          <a:noFill/>
        </p:spPr>
        <p:txBody>
          <a:bodyPr wrap="square" rtlCol="0">
            <a:spAutoFit/>
          </a:bodyPr>
          <a:lstStyle/>
          <a:p>
            <a:pPr algn="ctr"/>
            <a:r>
              <a:rPr lang="en-GB" sz="2000" dirty="0" smtClean="0"/>
              <a:t>As for halo nuclei for weakly bound non-halo coupling to break-up channel important. This changes the sign of the DPP and changes the threshold anomaly effect </a:t>
            </a:r>
            <a:endParaRPr lang="en-GB" sz="2000" dirty="0"/>
          </a:p>
        </p:txBody>
      </p:sp>
      <p:grpSp>
        <p:nvGrpSpPr>
          <p:cNvPr id="8" name="Group 473"/>
          <p:cNvGrpSpPr>
            <a:grpSpLocks/>
          </p:cNvGrpSpPr>
          <p:nvPr/>
        </p:nvGrpSpPr>
        <p:grpSpPr bwMode="auto">
          <a:xfrm>
            <a:off x="381003" y="1447800"/>
            <a:ext cx="2133598" cy="2330601"/>
            <a:chOff x="1556981" y="2601266"/>
            <a:chExt cx="2361371" cy="2159667"/>
          </a:xfrm>
        </p:grpSpPr>
        <p:sp>
          <p:nvSpPr>
            <p:cNvPr id="9" name="Oval 8"/>
            <p:cNvSpPr/>
            <p:nvPr/>
          </p:nvSpPr>
          <p:spPr>
            <a:xfrm rot="20903039">
              <a:off x="1990765" y="2601266"/>
              <a:ext cx="1066053" cy="1074664"/>
            </a:xfrm>
            <a:prstGeom prst="ellipse">
              <a:avLst/>
            </a:prstGeom>
            <a:gradFill flip="none" rotWithShape="1">
              <a:gsLst>
                <a:gs pos="48000">
                  <a:srgbClr val="00B050"/>
                </a:gs>
                <a:gs pos="74000">
                  <a:schemeClr val="bg1"/>
                </a:gs>
                <a:gs pos="100000">
                  <a:srgbClr val="156B1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Arial"/>
                <a:cs typeface="Arial"/>
              </a:endParaRPr>
            </a:p>
          </p:txBody>
        </p:sp>
        <p:sp>
          <p:nvSpPr>
            <p:cNvPr id="10" name="Oval 126"/>
            <p:cNvSpPr>
              <a:spLocks noChangeArrowheads="1"/>
            </p:cNvSpPr>
            <p:nvPr/>
          </p:nvSpPr>
          <p:spPr bwMode="auto">
            <a:xfrm rot="1949392">
              <a:off x="3165815" y="3438968"/>
              <a:ext cx="137219" cy="122440"/>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grpSp>
          <p:nvGrpSpPr>
            <p:cNvPr id="11" name="Group 45"/>
            <p:cNvGrpSpPr>
              <a:grpSpLocks/>
            </p:cNvGrpSpPr>
            <p:nvPr/>
          </p:nvGrpSpPr>
          <p:grpSpPr bwMode="auto">
            <a:xfrm>
              <a:off x="2225342" y="2884112"/>
              <a:ext cx="586989" cy="499071"/>
              <a:chOff x="522" y="11351"/>
              <a:chExt cx="1839" cy="1741"/>
            </a:xfrm>
          </p:grpSpPr>
          <p:grpSp>
            <p:nvGrpSpPr>
              <p:cNvPr id="52" name="Group 46"/>
              <p:cNvGrpSpPr>
                <a:grpSpLocks/>
              </p:cNvGrpSpPr>
              <p:nvPr/>
            </p:nvGrpSpPr>
            <p:grpSpPr bwMode="auto">
              <a:xfrm>
                <a:off x="522" y="11351"/>
                <a:ext cx="1839" cy="1741"/>
                <a:chOff x="522" y="11351"/>
                <a:chExt cx="1839" cy="1741"/>
              </a:xfrm>
            </p:grpSpPr>
            <p:grpSp>
              <p:nvGrpSpPr>
                <p:cNvPr id="60" name="Group 4"/>
                <p:cNvGrpSpPr>
                  <a:grpSpLocks/>
                </p:cNvGrpSpPr>
                <p:nvPr/>
              </p:nvGrpSpPr>
              <p:grpSpPr bwMode="auto">
                <a:xfrm>
                  <a:off x="522" y="11351"/>
                  <a:ext cx="1839" cy="1741"/>
                  <a:chOff x="522" y="11351"/>
                  <a:chExt cx="1839" cy="1741"/>
                </a:xfrm>
              </p:grpSpPr>
              <p:grpSp>
                <p:nvGrpSpPr>
                  <p:cNvPr id="71" name="Group 5"/>
                  <p:cNvGrpSpPr>
                    <a:grpSpLocks/>
                  </p:cNvGrpSpPr>
                  <p:nvPr/>
                </p:nvGrpSpPr>
                <p:grpSpPr bwMode="auto">
                  <a:xfrm>
                    <a:off x="522" y="11351"/>
                    <a:ext cx="1839" cy="1741"/>
                    <a:chOff x="1481" y="7632"/>
                    <a:chExt cx="1839" cy="1741"/>
                  </a:xfrm>
                </p:grpSpPr>
                <p:sp>
                  <p:nvSpPr>
                    <p:cNvPr id="85" name="Oval 6"/>
                    <p:cNvSpPr>
                      <a:spLocks noChangeArrowheads="1"/>
                    </p:cNvSpPr>
                    <p:nvPr/>
                  </p:nvSpPr>
                  <p:spPr bwMode="auto">
                    <a:xfrm rot="1949392">
                      <a:off x="2889" y="8059"/>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grpSp>
                  <p:nvGrpSpPr>
                    <p:cNvPr id="86" name="Group 7"/>
                    <p:cNvGrpSpPr>
                      <a:grpSpLocks/>
                    </p:cNvGrpSpPr>
                    <p:nvPr/>
                  </p:nvGrpSpPr>
                  <p:grpSpPr bwMode="auto">
                    <a:xfrm>
                      <a:off x="1481" y="7632"/>
                      <a:ext cx="1838" cy="1741"/>
                      <a:chOff x="3928" y="5230"/>
                      <a:chExt cx="1838" cy="1741"/>
                    </a:xfrm>
                  </p:grpSpPr>
                  <p:sp>
                    <p:nvSpPr>
                      <p:cNvPr id="87" name="Oval 8"/>
                      <p:cNvSpPr>
                        <a:spLocks noChangeArrowheads="1"/>
                      </p:cNvSpPr>
                      <p:nvPr/>
                    </p:nvSpPr>
                    <p:spPr bwMode="auto">
                      <a:xfrm rot="1949392">
                        <a:off x="5026" y="5305"/>
                        <a:ext cx="430" cy="428"/>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88" name="Oval 9"/>
                      <p:cNvSpPr>
                        <a:spLocks noChangeArrowheads="1"/>
                      </p:cNvSpPr>
                      <p:nvPr/>
                    </p:nvSpPr>
                    <p:spPr bwMode="auto">
                      <a:xfrm rot="1949392">
                        <a:off x="4317" y="6422"/>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89" name="Oval 10"/>
                      <p:cNvSpPr>
                        <a:spLocks noChangeArrowheads="1"/>
                      </p:cNvSpPr>
                      <p:nvPr/>
                    </p:nvSpPr>
                    <p:spPr bwMode="auto">
                      <a:xfrm rot="1949392">
                        <a:off x="3928" y="5733"/>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90" name="Oval 11"/>
                      <p:cNvSpPr>
                        <a:spLocks noChangeArrowheads="1"/>
                      </p:cNvSpPr>
                      <p:nvPr/>
                    </p:nvSpPr>
                    <p:spPr bwMode="auto">
                      <a:xfrm rot="1949392">
                        <a:off x="4836" y="6544"/>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91" name="Oval 12"/>
                      <p:cNvSpPr>
                        <a:spLocks noChangeArrowheads="1"/>
                      </p:cNvSpPr>
                      <p:nvPr/>
                    </p:nvSpPr>
                    <p:spPr bwMode="auto">
                      <a:xfrm rot="1949392">
                        <a:off x="3928" y="5958"/>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92" name="Oval 13"/>
                      <p:cNvSpPr>
                        <a:spLocks noChangeArrowheads="1"/>
                      </p:cNvSpPr>
                      <p:nvPr/>
                    </p:nvSpPr>
                    <p:spPr bwMode="auto">
                      <a:xfrm rot="1949392">
                        <a:off x="4359" y="5305"/>
                        <a:ext cx="431" cy="428"/>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93" name="Oval 14"/>
                      <p:cNvSpPr>
                        <a:spLocks noChangeArrowheads="1"/>
                      </p:cNvSpPr>
                      <p:nvPr/>
                    </p:nvSpPr>
                    <p:spPr bwMode="auto">
                      <a:xfrm rot="1949392">
                        <a:off x="4048" y="6276"/>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94" name="Oval 15"/>
                      <p:cNvSpPr>
                        <a:spLocks noChangeArrowheads="1"/>
                      </p:cNvSpPr>
                      <p:nvPr/>
                    </p:nvSpPr>
                    <p:spPr bwMode="auto">
                      <a:xfrm rot="1949392">
                        <a:off x="4577" y="6544"/>
                        <a:ext cx="430"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95" name="Oval 16"/>
                      <p:cNvSpPr>
                        <a:spLocks noChangeArrowheads="1"/>
                      </p:cNvSpPr>
                      <p:nvPr/>
                    </p:nvSpPr>
                    <p:spPr bwMode="auto">
                      <a:xfrm rot="1949392">
                        <a:off x="4048" y="5456"/>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96" name="Oval 17"/>
                      <p:cNvSpPr>
                        <a:spLocks noChangeArrowheads="1"/>
                      </p:cNvSpPr>
                      <p:nvPr/>
                    </p:nvSpPr>
                    <p:spPr bwMode="auto">
                      <a:xfrm rot="1949392">
                        <a:off x="5220" y="5456"/>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97" name="Oval 18"/>
                      <p:cNvSpPr>
                        <a:spLocks noChangeArrowheads="1"/>
                      </p:cNvSpPr>
                      <p:nvPr/>
                    </p:nvSpPr>
                    <p:spPr bwMode="auto">
                      <a:xfrm rot="1949392">
                        <a:off x="4671" y="5230"/>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98" name="Oval 19"/>
                      <p:cNvSpPr>
                        <a:spLocks noChangeArrowheads="1"/>
                      </p:cNvSpPr>
                      <p:nvPr/>
                    </p:nvSpPr>
                    <p:spPr bwMode="auto">
                      <a:xfrm rot="1949392">
                        <a:off x="5336" y="6117"/>
                        <a:ext cx="430"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99" name="Oval 20"/>
                      <p:cNvSpPr>
                        <a:spLocks noChangeArrowheads="1"/>
                      </p:cNvSpPr>
                      <p:nvPr/>
                    </p:nvSpPr>
                    <p:spPr bwMode="auto">
                      <a:xfrm rot="1949392">
                        <a:off x="5096" y="6385"/>
                        <a:ext cx="430"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100" name="Oval 21"/>
                      <p:cNvSpPr>
                        <a:spLocks noChangeArrowheads="1"/>
                      </p:cNvSpPr>
                      <p:nvPr/>
                    </p:nvSpPr>
                    <p:spPr bwMode="auto">
                      <a:xfrm rot="1949392">
                        <a:off x="5336" y="5883"/>
                        <a:ext cx="430"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grpSp>
              </p:grpSp>
              <p:grpSp>
                <p:nvGrpSpPr>
                  <p:cNvPr id="72" name="Group 22"/>
                  <p:cNvGrpSpPr>
                    <a:grpSpLocks/>
                  </p:cNvGrpSpPr>
                  <p:nvPr/>
                </p:nvGrpSpPr>
                <p:grpSpPr bwMode="auto">
                  <a:xfrm>
                    <a:off x="621" y="11460"/>
                    <a:ext cx="1603" cy="1617"/>
                    <a:chOff x="4403" y="6278"/>
                    <a:chExt cx="4828" cy="5166"/>
                  </a:xfrm>
                </p:grpSpPr>
                <p:sp>
                  <p:nvSpPr>
                    <p:cNvPr id="73" name="Oval 23"/>
                    <p:cNvSpPr>
                      <a:spLocks noChangeArrowheads="1"/>
                    </p:cNvSpPr>
                    <p:nvPr/>
                  </p:nvSpPr>
                  <p:spPr bwMode="auto">
                    <a:xfrm rot="1949392">
                      <a:off x="7933" y="8122"/>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74" name="Oval 24"/>
                    <p:cNvSpPr>
                      <a:spLocks noChangeArrowheads="1"/>
                    </p:cNvSpPr>
                    <p:nvPr/>
                  </p:nvSpPr>
                  <p:spPr bwMode="auto">
                    <a:xfrm rot="1949392">
                      <a:off x="7346" y="6518"/>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75" name="Oval 25"/>
                    <p:cNvSpPr>
                      <a:spLocks noChangeArrowheads="1"/>
                    </p:cNvSpPr>
                    <p:nvPr/>
                  </p:nvSpPr>
                  <p:spPr bwMode="auto">
                    <a:xfrm rot="1949392">
                      <a:off x="6279" y="10080"/>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76" name="Oval 26"/>
                    <p:cNvSpPr>
                      <a:spLocks noChangeArrowheads="1"/>
                    </p:cNvSpPr>
                    <p:nvPr/>
                  </p:nvSpPr>
                  <p:spPr bwMode="auto">
                    <a:xfrm rot="1949392">
                      <a:off x="4403" y="8122"/>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77" name="Oval 27"/>
                    <p:cNvSpPr>
                      <a:spLocks noChangeArrowheads="1"/>
                    </p:cNvSpPr>
                    <p:nvPr/>
                  </p:nvSpPr>
                  <p:spPr bwMode="auto">
                    <a:xfrm rot="1949392">
                      <a:off x="7933" y="9107"/>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78" name="Oval 28"/>
                    <p:cNvSpPr>
                      <a:spLocks noChangeArrowheads="1"/>
                    </p:cNvSpPr>
                    <p:nvPr/>
                  </p:nvSpPr>
                  <p:spPr bwMode="auto">
                    <a:xfrm rot="1949392">
                      <a:off x="4579" y="9107"/>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79" name="Oval 29"/>
                    <p:cNvSpPr>
                      <a:spLocks noChangeArrowheads="1"/>
                    </p:cNvSpPr>
                    <p:nvPr/>
                  </p:nvSpPr>
                  <p:spPr bwMode="auto">
                    <a:xfrm rot="1949392">
                      <a:off x="5337" y="6518"/>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80" name="Oval 30"/>
                    <p:cNvSpPr>
                      <a:spLocks noChangeArrowheads="1"/>
                    </p:cNvSpPr>
                    <p:nvPr/>
                  </p:nvSpPr>
                  <p:spPr bwMode="auto">
                    <a:xfrm rot="1949392">
                      <a:off x="5337" y="9726"/>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81" name="Oval 31"/>
                    <p:cNvSpPr>
                      <a:spLocks noChangeArrowheads="1"/>
                    </p:cNvSpPr>
                    <p:nvPr/>
                  </p:nvSpPr>
                  <p:spPr bwMode="auto">
                    <a:xfrm rot="1949392">
                      <a:off x="7175" y="9726"/>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82" name="Oval 32"/>
                    <p:cNvSpPr>
                      <a:spLocks noChangeArrowheads="1"/>
                    </p:cNvSpPr>
                    <p:nvPr/>
                  </p:nvSpPr>
                  <p:spPr bwMode="auto">
                    <a:xfrm rot="1949392">
                      <a:off x="4579" y="6998"/>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83" name="Oval 33"/>
                    <p:cNvSpPr>
                      <a:spLocks noChangeArrowheads="1"/>
                    </p:cNvSpPr>
                    <p:nvPr/>
                  </p:nvSpPr>
                  <p:spPr bwMode="auto">
                    <a:xfrm rot="1949392">
                      <a:off x="7933" y="7238"/>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84" name="Oval 34"/>
                    <p:cNvSpPr>
                      <a:spLocks noChangeArrowheads="1"/>
                    </p:cNvSpPr>
                    <p:nvPr/>
                  </p:nvSpPr>
                  <p:spPr bwMode="auto">
                    <a:xfrm rot="1949392">
                      <a:off x="6279" y="6278"/>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grpSp>
              <p:nvGrpSpPr>
                <p:cNvPr id="61" name="Group 35"/>
                <p:cNvGrpSpPr>
                  <a:grpSpLocks/>
                </p:cNvGrpSpPr>
                <p:nvPr/>
              </p:nvGrpSpPr>
              <p:grpSpPr bwMode="auto">
                <a:xfrm>
                  <a:off x="774" y="11680"/>
                  <a:ext cx="1295" cy="1147"/>
                  <a:chOff x="4040" y="1132"/>
                  <a:chExt cx="1295" cy="1147"/>
                </a:xfrm>
              </p:grpSpPr>
              <p:sp>
                <p:nvSpPr>
                  <p:cNvPr id="62" name="Oval 36"/>
                  <p:cNvSpPr>
                    <a:spLocks noChangeArrowheads="1"/>
                  </p:cNvSpPr>
                  <p:nvPr/>
                </p:nvSpPr>
                <p:spPr bwMode="auto">
                  <a:xfrm rot="2994047">
                    <a:off x="4389" y="1850"/>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63" name="Oval 37"/>
                  <p:cNvSpPr>
                    <a:spLocks noChangeArrowheads="1"/>
                  </p:cNvSpPr>
                  <p:nvPr/>
                </p:nvSpPr>
                <p:spPr bwMode="auto">
                  <a:xfrm rot="2994047">
                    <a:off x="4858" y="1311"/>
                    <a:ext cx="430"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64" name="Oval 38"/>
                  <p:cNvSpPr>
                    <a:spLocks noChangeArrowheads="1"/>
                  </p:cNvSpPr>
                  <p:nvPr/>
                </p:nvSpPr>
                <p:spPr bwMode="auto">
                  <a:xfrm rot="2994047">
                    <a:off x="4753" y="1850"/>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65" name="Oval 39"/>
                  <p:cNvSpPr>
                    <a:spLocks noChangeArrowheads="1"/>
                  </p:cNvSpPr>
                  <p:nvPr/>
                </p:nvSpPr>
                <p:spPr bwMode="auto">
                  <a:xfrm rot="2994047">
                    <a:off x="4038" y="1504"/>
                    <a:ext cx="431" cy="427"/>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66" name="Oval 40"/>
                  <p:cNvSpPr>
                    <a:spLocks noChangeArrowheads="1"/>
                  </p:cNvSpPr>
                  <p:nvPr/>
                </p:nvSpPr>
                <p:spPr bwMode="auto">
                  <a:xfrm rot="2994047">
                    <a:off x="4157" y="1731"/>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67" name="Oval 41"/>
                  <p:cNvSpPr>
                    <a:spLocks noChangeArrowheads="1"/>
                  </p:cNvSpPr>
                  <p:nvPr/>
                </p:nvSpPr>
                <p:spPr bwMode="auto">
                  <a:xfrm rot="2994047">
                    <a:off x="4426" y="1134"/>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68" name="Oval 42"/>
                  <p:cNvSpPr>
                    <a:spLocks noChangeArrowheads="1"/>
                  </p:cNvSpPr>
                  <p:nvPr/>
                </p:nvSpPr>
                <p:spPr bwMode="auto">
                  <a:xfrm rot="2994047">
                    <a:off x="4140" y="1181"/>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69" name="Oval 43"/>
                  <p:cNvSpPr>
                    <a:spLocks noChangeArrowheads="1"/>
                  </p:cNvSpPr>
                  <p:nvPr/>
                </p:nvSpPr>
                <p:spPr bwMode="auto">
                  <a:xfrm rot="2994047">
                    <a:off x="4906" y="1585"/>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70" name="Oval 44"/>
                  <p:cNvSpPr>
                    <a:spLocks noChangeArrowheads="1"/>
                  </p:cNvSpPr>
                  <p:nvPr/>
                </p:nvSpPr>
                <p:spPr bwMode="auto">
                  <a:xfrm rot="2994047">
                    <a:off x="4746" y="1134"/>
                    <a:ext cx="431" cy="427"/>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grpSp>
            <p:nvGrpSpPr>
              <p:cNvPr id="53" name="Group 45"/>
              <p:cNvGrpSpPr>
                <a:grpSpLocks/>
              </p:cNvGrpSpPr>
              <p:nvPr/>
            </p:nvGrpSpPr>
            <p:grpSpPr bwMode="auto">
              <a:xfrm>
                <a:off x="988" y="11754"/>
                <a:ext cx="982" cy="893"/>
                <a:chOff x="6494" y="4560"/>
                <a:chExt cx="2959" cy="2854"/>
              </a:xfrm>
            </p:grpSpPr>
            <p:sp>
              <p:nvSpPr>
                <p:cNvPr id="54" name="Oval 46"/>
                <p:cNvSpPr>
                  <a:spLocks noChangeArrowheads="1"/>
                </p:cNvSpPr>
                <p:nvPr/>
              </p:nvSpPr>
              <p:spPr bwMode="auto">
                <a:xfrm rot="1949392">
                  <a:off x="7326" y="6050"/>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55" name="Oval 47"/>
                <p:cNvSpPr>
                  <a:spLocks noChangeArrowheads="1"/>
                </p:cNvSpPr>
                <p:nvPr/>
              </p:nvSpPr>
              <p:spPr bwMode="auto">
                <a:xfrm rot="1949392">
                  <a:off x="7724" y="4686"/>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56" name="Oval 48"/>
                <p:cNvSpPr>
                  <a:spLocks noChangeArrowheads="1"/>
                </p:cNvSpPr>
                <p:nvPr/>
              </p:nvSpPr>
              <p:spPr bwMode="auto">
                <a:xfrm rot="1949392">
                  <a:off x="8155" y="5520"/>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57" name="Oval 49"/>
                <p:cNvSpPr>
                  <a:spLocks noChangeArrowheads="1"/>
                </p:cNvSpPr>
                <p:nvPr/>
              </p:nvSpPr>
              <p:spPr bwMode="auto">
                <a:xfrm rot="1949392">
                  <a:off x="6494" y="5520"/>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58" name="Oval 50"/>
                <p:cNvSpPr>
                  <a:spLocks noChangeArrowheads="1"/>
                </p:cNvSpPr>
                <p:nvPr/>
              </p:nvSpPr>
              <p:spPr bwMode="auto">
                <a:xfrm rot="1949392">
                  <a:off x="6857" y="4560"/>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59" name="Oval 51"/>
                <p:cNvSpPr>
                  <a:spLocks noChangeArrowheads="1"/>
                </p:cNvSpPr>
                <p:nvPr/>
              </p:nvSpPr>
              <p:spPr bwMode="auto">
                <a:xfrm rot="1949392">
                  <a:off x="7326" y="5279"/>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sp>
          <p:nvSpPr>
            <p:cNvPr id="12" name="Oval 117"/>
            <p:cNvSpPr>
              <a:spLocks noChangeArrowheads="1"/>
            </p:cNvSpPr>
            <p:nvPr/>
          </p:nvSpPr>
          <p:spPr bwMode="auto">
            <a:xfrm rot="9568840">
              <a:off x="2563781" y="2739925"/>
              <a:ext cx="125056" cy="12104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grpSp>
          <p:nvGrpSpPr>
            <p:cNvPr id="13" name="Group 86"/>
            <p:cNvGrpSpPr>
              <a:grpSpLocks/>
            </p:cNvGrpSpPr>
            <p:nvPr/>
          </p:nvGrpSpPr>
          <p:grpSpPr bwMode="auto">
            <a:xfrm>
              <a:off x="3121351" y="2949249"/>
              <a:ext cx="390124" cy="298494"/>
              <a:chOff x="7033" y="6654"/>
              <a:chExt cx="3941" cy="3456"/>
            </a:xfrm>
          </p:grpSpPr>
          <p:grpSp>
            <p:nvGrpSpPr>
              <p:cNvPr id="33" name="Group 87"/>
              <p:cNvGrpSpPr>
                <a:grpSpLocks/>
              </p:cNvGrpSpPr>
              <p:nvPr/>
            </p:nvGrpSpPr>
            <p:grpSpPr bwMode="auto">
              <a:xfrm>
                <a:off x="7033" y="6654"/>
                <a:ext cx="3941" cy="3456"/>
                <a:chOff x="4922" y="10485"/>
                <a:chExt cx="3941" cy="3456"/>
              </a:xfrm>
            </p:grpSpPr>
            <p:grpSp>
              <p:nvGrpSpPr>
                <p:cNvPr id="36" name="Group 88"/>
                <p:cNvGrpSpPr>
                  <a:grpSpLocks/>
                </p:cNvGrpSpPr>
                <p:nvPr/>
              </p:nvGrpSpPr>
              <p:grpSpPr bwMode="auto">
                <a:xfrm>
                  <a:off x="4922" y="10538"/>
                  <a:ext cx="3409" cy="3403"/>
                  <a:chOff x="5834" y="10339"/>
                  <a:chExt cx="3409" cy="3403"/>
                </a:xfrm>
              </p:grpSpPr>
              <p:sp>
                <p:nvSpPr>
                  <p:cNvPr id="45" name="Oval 89"/>
                  <p:cNvSpPr>
                    <a:spLocks noChangeArrowheads="1"/>
                  </p:cNvSpPr>
                  <p:nvPr/>
                </p:nvSpPr>
                <p:spPr bwMode="auto">
                  <a:xfrm rot="1949392">
                    <a:off x="7577" y="12177"/>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6" name="Oval 90"/>
                  <p:cNvSpPr>
                    <a:spLocks noChangeArrowheads="1"/>
                  </p:cNvSpPr>
                  <p:nvPr/>
                </p:nvSpPr>
                <p:spPr bwMode="auto">
                  <a:xfrm rot="1949392">
                    <a:off x="7945" y="11454"/>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7" name="Oval 91"/>
                  <p:cNvSpPr>
                    <a:spLocks noChangeArrowheads="1"/>
                  </p:cNvSpPr>
                  <p:nvPr/>
                </p:nvSpPr>
                <p:spPr bwMode="auto">
                  <a:xfrm rot="1949392">
                    <a:off x="5834" y="11014"/>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8" name="Oval 92"/>
                  <p:cNvSpPr>
                    <a:spLocks noChangeArrowheads="1"/>
                  </p:cNvSpPr>
                  <p:nvPr/>
                </p:nvSpPr>
                <p:spPr bwMode="auto">
                  <a:xfrm rot="1949392">
                    <a:off x="5834" y="11703"/>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9" name="Oval 93"/>
                  <p:cNvSpPr>
                    <a:spLocks noChangeArrowheads="1"/>
                  </p:cNvSpPr>
                  <p:nvPr/>
                </p:nvSpPr>
                <p:spPr bwMode="auto">
                  <a:xfrm rot="1949392">
                    <a:off x="7577" y="10577"/>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50" name="Oval 94"/>
                  <p:cNvSpPr>
                    <a:spLocks noChangeArrowheads="1"/>
                  </p:cNvSpPr>
                  <p:nvPr/>
                </p:nvSpPr>
                <p:spPr bwMode="auto">
                  <a:xfrm rot="1949392">
                    <a:off x="6420" y="12378"/>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51" name="Oval 95"/>
                  <p:cNvSpPr>
                    <a:spLocks noChangeArrowheads="1"/>
                  </p:cNvSpPr>
                  <p:nvPr/>
                </p:nvSpPr>
                <p:spPr bwMode="auto">
                  <a:xfrm rot="1949392">
                    <a:off x="6420" y="10339"/>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nvGrpSpPr>
                <p:cNvPr id="37" name="Group 96"/>
                <p:cNvGrpSpPr>
                  <a:grpSpLocks/>
                </p:cNvGrpSpPr>
                <p:nvPr/>
              </p:nvGrpSpPr>
              <p:grpSpPr bwMode="auto">
                <a:xfrm rot="3498822">
                  <a:off x="5457" y="10488"/>
                  <a:ext cx="3409" cy="3403"/>
                  <a:chOff x="5834" y="10339"/>
                  <a:chExt cx="3409" cy="3403"/>
                </a:xfrm>
              </p:grpSpPr>
              <p:sp>
                <p:nvSpPr>
                  <p:cNvPr id="38" name="Oval 97"/>
                  <p:cNvSpPr>
                    <a:spLocks noChangeArrowheads="1"/>
                  </p:cNvSpPr>
                  <p:nvPr/>
                </p:nvSpPr>
                <p:spPr bwMode="auto">
                  <a:xfrm rot="1949392">
                    <a:off x="7577" y="12177"/>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39" name="Oval 98"/>
                  <p:cNvSpPr>
                    <a:spLocks noChangeArrowheads="1"/>
                  </p:cNvSpPr>
                  <p:nvPr/>
                </p:nvSpPr>
                <p:spPr bwMode="auto">
                  <a:xfrm rot="1949392">
                    <a:off x="7945" y="11454"/>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0" name="Oval 99"/>
                  <p:cNvSpPr>
                    <a:spLocks noChangeArrowheads="1"/>
                  </p:cNvSpPr>
                  <p:nvPr/>
                </p:nvSpPr>
                <p:spPr bwMode="auto">
                  <a:xfrm rot="1949392">
                    <a:off x="5834" y="11014"/>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1" name="Oval 100"/>
                  <p:cNvSpPr>
                    <a:spLocks noChangeArrowheads="1"/>
                  </p:cNvSpPr>
                  <p:nvPr/>
                </p:nvSpPr>
                <p:spPr bwMode="auto">
                  <a:xfrm rot="1949392">
                    <a:off x="5834" y="11703"/>
                    <a:ext cx="1298" cy="1364"/>
                  </a:xfrm>
                  <a:prstGeom prst="ellipse">
                    <a:avLst/>
                  </a:prstGeom>
                  <a:gradFill rotWithShape="0">
                    <a:gsLst>
                      <a:gs pos="0">
                        <a:srgbClr val="00B050"/>
                      </a:gs>
                      <a:gs pos="100000">
                        <a:srgbClr val="005828"/>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2" name="Oval 101"/>
                  <p:cNvSpPr>
                    <a:spLocks noChangeArrowheads="1"/>
                  </p:cNvSpPr>
                  <p:nvPr/>
                </p:nvSpPr>
                <p:spPr bwMode="auto">
                  <a:xfrm rot="1949392">
                    <a:off x="7577" y="10577"/>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3" name="Oval 102"/>
                  <p:cNvSpPr>
                    <a:spLocks noChangeArrowheads="1"/>
                  </p:cNvSpPr>
                  <p:nvPr/>
                </p:nvSpPr>
                <p:spPr bwMode="auto">
                  <a:xfrm rot="1949392">
                    <a:off x="6420" y="12378"/>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44" name="Oval 103"/>
                  <p:cNvSpPr>
                    <a:spLocks noChangeArrowheads="1"/>
                  </p:cNvSpPr>
                  <p:nvPr/>
                </p:nvSpPr>
                <p:spPr bwMode="auto">
                  <a:xfrm rot="1949392">
                    <a:off x="6420" y="10339"/>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sp>
            <p:nvSpPr>
              <p:cNvPr id="34" name="Oval 104"/>
              <p:cNvSpPr>
                <a:spLocks noChangeArrowheads="1"/>
              </p:cNvSpPr>
              <p:nvPr/>
            </p:nvSpPr>
            <p:spPr bwMode="auto">
              <a:xfrm rot="1949392">
                <a:off x="8066" y="7329"/>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sp>
            <p:nvSpPr>
              <p:cNvPr id="35" name="Oval 105"/>
              <p:cNvSpPr>
                <a:spLocks noChangeArrowheads="1"/>
              </p:cNvSpPr>
              <p:nvPr/>
            </p:nvSpPr>
            <p:spPr bwMode="auto">
              <a:xfrm rot="1949392">
                <a:off x="8568" y="7895"/>
                <a:ext cx="1298" cy="1364"/>
              </a:xfrm>
              <a:prstGeom prst="ellipse">
                <a:avLst/>
              </a:prstGeom>
              <a:gradFill rotWithShape="0">
                <a:gsLst>
                  <a:gs pos="0">
                    <a:srgbClr val="FF0000"/>
                  </a:gs>
                  <a:gs pos="100000">
                    <a:srgbClr val="800000"/>
                  </a:gs>
                </a:gsLst>
                <a:path path="shape">
                  <a:fillToRect l="50000" t="50000" r="50000" b="50000"/>
                </a:path>
              </a:gradFill>
              <a:ln w="9525">
                <a:noFill/>
                <a:round/>
                <a:headEnd/>
                <a:tailEnd/>
              </a:ln>
            </p:spPr>
            <p:txBody>
              <a:bodyPr/>
              <a:lstStyle/>
              <a:p>
                <a:endParaRPr lang="en-US" sz="1600">
                  <a:latin typeface="Arial"/>
                  <a:cs typeface="Arial"/>
                </a:endParaRPr>
              </a:p>
            </p:txBody>
          </p:sp>
        </p:grpSp>
        <p:grpSp>
          <p:nvGrpSpPr>
            <p:cNvPr id="14" name="Group 343"/>
            <p:cNvGrpSpPr>
              <a:grpSpLocks/>
            </p:cNvGrpSpPr>
            <p:nvPr/>
          </p:nvGrpSpPr>
          <p:grpSpPr bwMode="auto">
            <a:xfrm>
              <a:off x="3491369" y="2908429"/>
              <a:ext cx="426983" cy="342274"/>
              <a:chOff x="4547569" y="1789495"/>
              <a:chExt cx="754864" cy="342274"/>
            </a:xfrm>
          </p:grpSpPr>
          <p:cxnSp>
            <p:nvCxnSpPr>
              <p:cNvPr id="29" name="Straight Connector 28"/>
              <p:cNvCxnSpPr/>
              <p:nvPr/>
            </p:nvCxnSpPr>
            <p:spPr>
              <a:xfrm>
                <a:off x="4690683" y="1969484"/>
                <a:ext cx="6117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690680" y="1866212"/>
                <a:ext cx="384448" cy="5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592468" y="1789495"/>
                <a:ext cx="331131" cy="118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547569" y="2125868"/>
                <a:ext cx="286231" cy="5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348"/>
            <p:cNvGrpSpPr>
              <a:grpSpLocks/>
            </p:cNvGrpSpPr>
            <p:nvPr/>
          </p:nvGrpSpPr>
          <p:grpSpPr bwMode="auto">
            <a:xfrm>
              <a:off x="1556981" y="2725168"/>
              <a:ext cx="741264" cy="813797"/>
              <a:chOff x="432816" y="2975446"/>
              <a:chExt cx="1310488" cy="1513689"/>
            </a:xfrm>
          </p:grpSpPr>
          <p:cxnSp>
            <p:nvCxnSpPr>
              <p:cNvPr id="24" name="Straight Connector 23"/>
              <p:cNvCxnSpPr/>
              <p:nvPr/>
            </p:nvCxnSpPr>
            <p:spPr>
              <a:xfrm>
                <a:off x="1072626" y="2975446"/>
                <a:ext cx="670678" cy="2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29249" y="3214449"/>
                <a:ext cx="667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01448" y="4486185"/>
                <a:ext cx="670679" cy="2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32816" y="3592134"/>
                <a:ext cx="6706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73125" y="4182266"/>
                <a:ext cx="670678" cy="29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a:off x="3271249" y="3531588"/>
              <a:ext cx="282537" cy="1570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7" name="Group 355"/>
            <p:cNvGrpSpPr>
              <a:grpSpLocks/>
            </p:cNvGrpSpPr>
            <p:nvPr/>
          </p:nvGrpSpPr>
          <p:grpSpPr bwMode="auto">
            <a:xfrm>
              <a:off x="2341098" y="3672806"/>
              <a:ext cx="342854" cy="815571"/>
              <a:chOff x="2660847" y="2859626"/>
              <a:chExt cx="1883661" cy="2284096"/>
            </a:xfrm>
          </p:grpSpPr>
          <p:sp>
            <p:nvSpPr>
              <p:cNvPr id="21" name="Rectangle 20"/>
              <p:cNvSpPr/>
              <p:nvPr/>
            </p:nvSpPr>
            <p:spPr>
              <a:xfrm>
                <a:off x="2669564" y="2859626"/>
                <a:ext cx="1874944" cy="2270767"/>
              </a:xfrm>
              <a:prstGeom prst="rect">
                <a:avLst/>
              </a:prstGeom>
              <a:gradFill>
                <a:gsLst>
                  <a:gs pos="12000">
                    <a:schemeClr val="tx2"/>
                  </a:gs>
                  <a:gs pos="50000">
                    <a:schemeClr val="accent1">
                      <a:tint val="44500"/>
                      <a:satMod val="160000"/>
                    </a:schemeClr>
                  </a:gs>
                  <a:gs pos="100000">
                    <a:schemeClr val="accent1">
                      <a:tint val="23500"/>
                      <a:satMod val="160000"/>
                    </a:schemeClr>
                  </a:gs>
                </a:gsLst>
                <a:lin ang="540000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Arial"/>
                  <a:cs typeface="Arial"/>
                </a:endParaRPr>
              </a:p>
            </p:txBody>
          </p:sp>
          <p:cxnSp>
            <p:nvCxnSpPr>
              <p:cNvPr id="22" name="Straight Connector 21"/>
              <p:cNvCxnSpPr/>
              <p:nvPr/>
            </p:nvCxnSpPr>
            <p:spPr>
              <a:xfrm>
                <a:off x="2669564" y="5143722"/>
                <a:ext cx="18749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660847" y="3921688"/>
                <a:ext cx="1874938"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flipV="1">
              <a:off x="1912530" y="4045684"/>
              <a:ext cx="333331" cy="31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a:off x="2475328" y="4209907"/>
              <a:ext cx="579150" cy="95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362"/>
            <p:cNvSpPr txBox="1">
              <a:spLocks noChangeArrowheads="1"/>
            </p:cNvSpPr>
            <p:nvPr/>
          </p:nvSpPr>
          <p:spPr bwMode="auto">
            <a:xfrm>
              <a:off x="2346600" y="4475729"/>
              <a:ext cx="641224" cy="285204"/>
            </a:xfrm>
            <a:prstGeom prst="rect">
              <a:avLst/>
            </a:prstGeom>
            <a:noFill/>
            <a:ln w="9525">
              <a:noFill/>
              <a:miter lim="800000"/>
              <a:headEnd/>
              <a:tailEnd/>
            </a:ln>
          </p:spPr>
          <p:txBody>
            <a:bodyPr wrap="square">
              <a:spAutoFit/>
            </a:bodyPr>
            <a:lstStyle/>
            <a:p>
              <a:r>
                <a:rPr lang="en-US" sz="1400">
                  <a:latin typeface="Arial"/>
                  <a:cs typeface="Arial"/>
                </a:rPr>
                <a:t>G.S.</a:t>
              </a:r>
            </a:p>
          </p:txBody>
        </p:sp>
      </p:grpSp>
      <p:sp>
        <p:nvSpPr>
          <p:cNvPr id="101" name="TextBox 100"/>
          <p:cNvSpPr txBox="1"/>
          <p:nvPr/>
        </p:nvSpPr>
        <p:spPr>
          <a:xfrm>
            <a:off x="2514600" y="914400"/>
            <a:ext cx="4767727" cy="369332"/>
          </a:xfrm>
          <a:prstGeom prst="rect">
            <a:avLst/>
          </a:prstGeom>
          <a:noFill/>
        </p:spPr>
        <p:txBody>
          <a:bodyPr wrap="none" rtlCol="0">
            <a:spAutoFit/>
          </a:bodyPr>
          <a:lstStyle/>
          <a:p>
            <a:r>
              <a:rPr lang="en-GB" dirty="0" smtClean="0">
                <a:solidFill>
                  <a:srgbClr val="FF0000"/>
                </a:solidFill>
              </a:rPr>
              <a:t>Energy dependence of depth of Folding potential</a:t>
            </a:r>
            <a:endParaRPr lang="en-GB" dirty="0">
              <a:solidFill>
                <a:srgbClr val="FF0000"/>
              </a:solidFill>
            </a:endParaRPr>
          </a:p>
        </p:txBody>
      </p:sp>
      <p:sp>
        <p:nvSpPr>
          <p:cNvPr id="102" name="TextBox 101"/>
          <p:cNvSpPr txBox="1"/>
          <p:nvPr/>
        </p:nvSpPr>
        <p:spPr>
          <a:xfrm>
            <a:off x="5486400" y="1600200"/>
            <a:ext cx="913005" cy="369332"/>
          </a:xfrm>
          <a:prstGeom prst="rect">
            <a:avLst/>
          </a:prstGeom>
          <a:noFill/>
        </p:spPr>
        <p:txBody>
          <a:bodyPr wrap="none" rtlCol="0">
            <a:spAutoFit/>
          </a:bodyPr>
          <a:lstStyle/>
          <a:p>
            <a:r>
              <a:rPr lang="en-GB" baseline="30000" dirty="0" smtClean="0"/>
              <a:t>6</a:t>
            </a:r>
            <a:r>
              <a:rPr lang="en-GB" dirty="0" smtClean="0"/>
              <a:t>Li+</a:t>
            </a:r>
            <a:r>
              <a:rPr lang="en-GB" baseline="30000" dirty="0" smtClean="0"/>
              <a:t>64</a:t>
            </a:r>
            <a:r>
              <a:rPr lang="en-GB" dirty="0" smtClean="0"/>
              <a:t>Zn</a:t>
            </a:r>
            <a:endParaRPr lang="en-GB"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53000" y="152400"/>
            <a:ext cx="4038600" cy="5776604"/>
          </a:xfrm>
          <a:prstGeom prst="rect">
            <a:avLst/>
          </a:prstGeom>
        </p:spPr>
      </p:pic>
      <p:sp>
        <p:nvSpPr>
          <p:cNvPr id="4" name="TextBox 3"/>
          <p:cNvSpPr txBox="1"/>
          <p:nvPr/>
        </p:nvSpPr>
        <p:spPr>
          <a:xfrm>
            <a:off x="76200" y="2410361"/>
            <a:ext cx="4800600" cy="1323439"/>
          </a:xfrm>
          <a:prstGeom prst="rect">
            <a:avLst/>
          </a:prstGeom>
          <a:noFill/>
          <a:ln>
            <a:noFill/>
          </a:ln>
        </p:spPr>
        <p:txBody>
          <a:bodyPr wrap="square" rtlCol="0">
            <a:spAutoFit/>
          </a:bodyPr>
          <a:lstStyle/>
          <a:p>
            <a:pPr algn="just"/>
            <a:r>
              <a:rPr lang="en-GB" sz="2000" dirty="0" smtClean="0"/>
              <a:t>In order to deduce reliable Optical Potentials from elastic scattering around the Coulomb barrier very accurate experiments have to be performed</a:t>
            </a:r>
            <a:endParaRPr lang="en-GB" sz="2000" dirty="0"/>
          </a:p>
        </p:txBody>
      </p:sp>
      <p:sp>
        <p:nvSpPr>
          <p:cNvPr id="7" name="Rectangle 6"/>
          <p:cNvSpPr/>
          <p:nvPr/>
        </p:nvSpPr>
        <p:spPr>
          <a:xfrm>
            <a:off x="76200" y="2362200"/>
            <a:ext cx="4800600" cy="1447800"/>
          </a:xfrm>
          <a:prstGeom prst="rect">
            <a:avLst/>
          </a:prstGeom>
          <a:no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4495800" y="6019800"/>
            <a:ext cx="4800600" cy="707886"/>
          </a:xfrm>
          <a:prstGeom prst="rect">
            <a:avLst/>
          </a:prstGeom>
          <a:noFill/>
        </p:spPr>
        <p:txBody>
          <a:bodyPr wrap="square" rtlCol="0">
            <a:spAutoFit/>
          </a:bodyPr>
          <a:lstStyle/>
          <a:p>
            <a:pPr algn="ctr"/>
            <a:r>
              <a:rPr lang="en-GB" sz="2000" dirty="0" smtClean="0"/>
              <a:t>Same angular distribution measured at the opposite side of the beam axis</a:t>
            </a:r>
            <a:endParaRPr lang="en-GB" sz="2000" dirty="0"/>
          </a:p>
        </p:txBody>
      </p:sp>
      <p:sp>
        <p:nvSpPr>
          <p:cNvPr id="9" name="Rectangle 8"/>
          <p:cNvSpPr/>
          <p:nvPr/>
        </p:nvSpPr>
        <p:spPr>
          <a:xfrm>
            <a:off x="457200" y="4114800"/>
            <a:ext cx="3432888" cy="307777"/>
          </a:xfrm>
          <a:prstGeom prst="rect">
            <a:avLst/>
          </a:prstGeom>
        </p:spPr>
        <p:txBody>
          <a:bodyPr wrap="none">
            <a:spAutoFit/>
          </a:bodyPr>
          <a:lstStyle/>
          <a:p>
            <a:pPr algn="ctr"/>
            <a:r>
              <a:rPr lang="en-US" sz="1400" dirty="0" err="1" smtClean="0"/>
              <a:t>M.Zadro</a:t>
            </a:r>
            <a:r>
              <a:rPr lang="en-US" sz="1400" dirty="0" smtClean="0"/>
              <a:t> et al.: Phys. Rev. C80,064610,(2009) </a:t>
            </a:r>
            <a:endParaRPr lang="en-US" sz="1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304800" y="381000"/>
            <a:ext cx="8534400" cy="5262979"/>
          </a:xfrm>
          <a:prstGeom prst="rect">
            <a:avLst/>
          </a:prstGeom>
        </p:spPr>
        <p:txBody>
          <a:bodyPr wrap="square">
            <a:spAutoFit/>
          </a:bodyPr>
          <a:lstStyle/>
          <a:p>
            <a:r>
              <a:rPr lang="en-US" sz="2400" b="1" dirty="0" smtClean="0"/>
              <a:t>There are different ways nuclei can interact:</a:t>
            </a:r>
          </a:p>
          <a:p>
            <a:endParaRPr lang="en-US" dirty="0" smtClean="0"/>
          </a:p>
          <a:p>
            <a:r>
              <a:rPr lang="en-US" sz="2000" dirty="0" smtClean="0"/>
              <a:t>•</a:t>
            </a:r>
            <a:r>
              <a:rPr lang="en-US" sz="2000" b="1" dirty="0" smtClean="0">
                <a:solidFill>
                  <a:srgbClr val="FF0000"/>
                </a:solidFill>
              </a:rPr>
              <a:t>Elastic scattering: </a:t>
            </a:r>
            <a:r>
              <a:rPr lang="en-US" dirty="0" smtClean="0"/>
              <a:t>A+B</a:t>
            </a:r>
            <a:r>
              <a:rPr lang="en-US" dirty="0" smtClean="0">
                <a:sym typeface="Wingdings"/>
              </a:rPr>
              <a:t> A+ B</a:t>
            </a:r>
            <a:endParaRPr lang="en-US" dirty="0" smtClean="0"/>
          </a:p>
          <a:p>
            <a:endParaRPr lang="en-US" sz="1200" dirty="0" smtClean="0"/>
          </a:p>
          <a:p>
            <a:r>
              <a:rPr lang="en-US" dirty="0" smtClean="0"/>
              <a:t>•</a:t>
            </a:r>
            <a:r>
              <a:rPr lang="en-US" sz="2000" b="1" dirty="0" smtClean="0">
                <a:solidFill>
                  <a:srgbClr val="FF0000"/>
                </a:solidFill>
              </a:rPr>
              <a:t>Inelastic scattering: </a:t>
            </a:r>
            <a:r>
              <a:rPr lang="en-US" dirty="0" smtClean="0"/>
              <a:t>A+B</a:t>
            </a:r>
            <a:r>
              <a:rPr lang="en-US" dirty="0" smtClean="0">
                <a:sym typeface="Wingdings"/>
              </a:rPr>
              <a:t> A*+ B or </a:t>
            </a:r>
            <a:r>
              <a:rPr lang="en-US" dirty="0" smtClean="0"/>
              <a:t>A+B</a:t>
            </a:r>
            <a:r>
              <a:rPr lang="en-US" dirty="0" smtClean="0">
                <a:sym typeface="Wingdings"/>
              </a:rPr>
              <a:t> A+ B* or </a:t>
            </a:r>
            <a:r>
              <a:rPr lang="en-US" dirty="0" smtClean="0"/>
              <a:t>A+B</a:t>
            </a:r>
            <a:r>
              <a:rPr lang="en-US" dirty="0" smtClean="0">
                <a:sym typeface="Wingdings"/>
              </a:rPr>
              <a:t> A*+ B*</a:t>
            </a:r>
          </a:p>
          <a:p>
            <a:endParaRPr lang="en-US" sz="1200" dirty="0" smtClean="0"/>
          </a:p>
          <a:p>
            <a:r>
              <a:rPr lang="en-US" dirty="0" smtClean="0"/>
              <a:t>•</a:t>
            </a:r>
            <a:r>
              <a:rPr lang="en-US" sz="2000" b="1" dirty="0" smtClean="0">
                <a:solidFill>
                  <a:srgbClr val="FF0000"/>
                </a:solidFill>
              </a:rPr>
              <a:t>Transfer or rearrangement reactions:</a:t>
            </a:r>
            <a:r>
              <a:rPr lang="en-US" b="1" dirty="0" smtClean="0">
                <a:solidFill>
                  <a:srgbClr val="FF0000"/>
                </a:solidFill>
              </a:rPr>
              <a:t> </a:t>
            </a:r>
            <a:r>
              <a:rPr lang="en-US" dirty="0" smtClean="0"/>
              <a:t>A+B </a:t>
            </a:r>
            <a:r>
              <a:rPr lang="en-US" dirty="0" err="1" smtClean="0">
                <a:sym typeface="Wingdings"/>
              </a:rPr>
              <a:t></a:t>
            </a:r>
            <a:r>
              <a:rPr lang="en-US" dirty="0" smtClean="0">
                <a:sym typeface="Wingdings"/>
              </a:rPr>
              <a:t> C+D (</a:t>
            </a:r>
            <a:r>
              <a:rPr lang="en-US" i="1" dirty="0" smtClean="0"/>
              <a:t>nucleons are exchanged between projectile and target)</a:t>
            </a:r>
          </a:p>
          <a:p>
            <a:r>
              <a:rPr lang="en-US" dirty="0" smtClean="0"/>
              <a:t>–Pickup (remove </a:t>
            </a:r>
            <a:r>
              <a:rPr lang="en-US" dirty="0" err="1" smtClean="0"/>
              <a:t>nucleon(s</a:t>
            </a:r>
            <a:r>
              <a:rPr lang="en-US" dirty="0" smtClean="0"/>
              <a:t>) from  the target)</a:t>
            </a:r>
          </a:p>
          <a:p>
            <a:r>
              <a:rPr lang="en-US" dirty="0" smtClean="0"/>
              <a:t>–Stripping (add </a:t>
            </a:r>
            <a:r>
              <a:rPr lang="en-US" dirty="0" err="1" smtClean="0"/>
              <a:t>nucleon(s</a:t>
            </a:r>
            <a:r>
              <a:rPr lang="en-US" dirty="0" smtClean="0"/>
              <a:t>) to the target)</a:t>
            </a:r>
          </a:p>
          <a:p>
            <a:r>
              <a:rPr lang="en-US" dirty="0" smtClean="0"/>
              <a:t>–charge exchange (exchange  </a:t>
            </a:r>
            <a:r>
              <a:rPr lang="en-US" i="1" dirty="0" err="1" smtClean="0"/>
              <a:t>p</a:t>
            </a:r>
            <a:r>
              <a:rPr lang="en-US" dirty="0" smtClean="0"/>
              <a:t> to </a:t>
            </a:r>
            <a:r>
              <a:rPr lang="en-US" i="1" dirty="0" err="1" smtClean="0"/>
              <a:t>n</a:t>
            </a:r>
            <a:r>
              <a:rPr lang="en-US" dirty="0" smtClean="0"/>
              <a:t> or </a:t>
            </a:r>
            <a:r>
              <a:rPr lang="en-US" i="1" dirty="0" err="1" smtClean="0"/>
              <a:t>n</a:t>
            </a:r>
            <a:r>
              <a:rPr lang="en-US" dirty="0" smtClean="0"/>
              <a:t> to </a:t>
            </a:r>
            <a:r>
              <a:rPr lang="en-US" i="1" dirty="0" err="1" smtClean="0"/>
              <a:t>p</a:t>
            </a:r>
            <a:r>
              <a:rPr lang="en-US" dirty="0" smtClean="0"/>
              <a:t> e.g. </a:t>
            </a:r>
            <a:r>
              <a:rPr lang="en-US" baseline="30000" dirty="0" smtClean="0"/>
              <a:t>11</a:t>
            </a:r>
            <a:r>
              <a:rPr lang="en-US" dirty="0" smtClean="0"/>
              <a:t>B+</a:t>
            </a:r>
            <a:r>
              <a:rPr lang="en-US" baseline="30000" dirty="0" smtClean="0"/>
              <a:t>18</a:t>
            </a:r>
            <a:r>
              <a:rPr lang="en-US" dirty="0" smtClean="0"/>
              <a:t>O </a:t>
            </a:r>
            <a:r>
              <a:rPr lang="en-US" dirty="0" smtClean="0">
                <a:sym typeface="Wingdings"/>
              </a:rPr>
              <a:t></a:t>
            </a:r>
            <a:r>
              <a:rPr lang="en-US" baseline="30000" dirty="0" smtClean="0">
                <a:sym typeface="Wingdings"/>
              </a:rPr>
              <a:t>11</a:t>
            </a:r>
            <a:r>
              <a:rPr lang="en-US" dirty="0" smtClean="0">
                <a:sym typeface="Wingdings"/>
              </a:rPr>
              <a:t>Be+</a:t>
            </a:r>
            <a:r>
              <a:rPr lang="en-US" baseline="30000" dirty="0" smtClean="0">
                <a:sym typeface="Wingdings"/>
              </a:rPr>
              <a:t>18</a:t>
            </a:r>
            <a:r>
              <a:rPr lang="en-US" dirty="0" smtClean="0">
                <a:sym typeface="Wingdings"/>
              </a:rPr>
              <a:t>F</a:t>
            </a:r>
            <a:r>
              <a:rPr lang="en-US" dirty="0" smtClean="0"/>
              <a:t>)</a:t>
            </a:r>
          </a:p>
          <a:p>
            <a:r>
              <a:rPr lang="en-US" dirty="0" smtClean="0"/>
              <a:t>–knock-out </a:t>
            </a:r>
          </a:p>
          <a:p>
            <a:endParaRPr lang="en-US" sz="1200" dirty="0" smtClean="0"/>
          </a:p>
          <a:p>
            <a:r>
              <a:rPr lang="en-US" dirty="0" smtClean="0"/>
              <a:t>•</a:t>
            </a:r>
            <a:r>
              <a:rPr lang="en-US" sz="2000" b="1" dirty="0" smtClean="0">
                <a:solidFill>
                  <a:srgbClr val="FF0000"/>
                </a:solidFill>
              </a:rPr>
              <a:t>Break-up: </a:t>
            </a:r>
            <a:r>
              <a:rPr lang="en-US" dirty="0" smtClean="0"/>
              <a:t>A+B</a:t>
            </a:r>
            <a:r>
              <a:rPr lang="en-US" dirty="0" smtClean="0">
                <a:sym typeface="Wingdings"/>
              </a:rPr>
              <a:t> </a:t>
            </a:r>
            <a:r>
              <a:rPr lang="en-US" dirty="0" err="1" smtClean="0">
                <a:sym typeface="Wingdings"/>
              </a:rPr>
              <a:t>A+x+X</a:t>
            </a:r>
            <a:r>
              <a:rPr lang="en-US" dirty="0" smtClean="0">
                <a:sym typeface="Wingdings"/>
              </a:rPr>
              <a:t> or </a:t>
            </a:r>
            <a:r>
              <a:rPr lang="en-US" dirty="0" err="1" smtClean="0">
                <a:sym typeface="Wingdings"/>
              </a:rPr>
              <a:t>y+Y</a:t>
            </a:r>
            <a:r>
              <a:rPr lang="en-US" dirty="0" smtClean="0">
                <a:sym typeface="Wingdings"/>
              </a:rPr>
              <a:t>+</a:t>
            </a:r>
            <a:endParaRPr lang="en-US" dirty="0" smtClean="0"/>
          </a:p>
          <a:p>
            <a:endParaRPr lang="en-US" sz="1200" dirty="0" smtClean="0"/>
          </a:p>
          <a:p>
            <a:r>
              <a:rPr lang="en-US" dirty="0" smtClean="0"/>
              <a:t>•</a:t>
            </a:r>
            <a:r>
              <a:rPr lang="en-US" sz="2000" b="1" dirty="0" smtClean="0">
                <a:solidFill>
                  <a:srgbClr val="FF0000"/>
                </a:solidFill>
              </a:rPr>
              <a:t>Fusion reactions:</a:t>
            </a:r>
          </a:p>
          <a:p>
            <a:r>
              <a:rPr lang="en-US" dirty="0" smtClean="0"/>
              <a:t>–Beam and target fuse (completely or incompletely)</a:t>
            </a:r>
          </a:p>
          <a:p>
            <a:r>
              <a:rPr lang="en-US" dirty="0" smtClean="0"/>
              <a:t>–High excitation energies and angular </a:t>
            </a:r>
            <a:r>
              <a:rPr lang="en-US" dirty="0" err="1" smtClean="0"/>
              <a:t>momenta</a:t>
            </a:r>
            <a:r>
              <a:rPr lang="en-US" dirty="0" smtClean="0"/>
              <a:t> are achieved, the resulting compound nucleus “evaporate” particles and gamma rays to remove energy</a:t>
            </a:r>
          </a:p>
        </p:txBody>
      </p:sp>
      <p:sp>
        <p:nvSpPr>
          <p:cNvPr id="3" name="TextBox 2"/>
          <p:cNvSpPr txBox="1"/>
          <p:nvPr/>
        </p:nvSpPr>
        <p:spPr>
          <a:xfrm>
            <a:off x="152400" y="5943600"/>
            <a:ext cx="8839200" cy="707886"/>
          </a:xfrm>
          <a:prstGeom prst="rect">
            <a:avLst/>
          </a:prstGeom>
          <a:solidFill>
            <a:srgbClr val="FF0000"/>
          </a:solidFill>
        </p:spPr>
        <p:txBody>
          <a:bodyPr wrap="square" rtlCol="0">
            <a:spAutoFit/>
          </a:bodyPr>
          <a:lstStyle/>
          <a:p>
            <a:pPr algn="ctr"/>
            <a:r>
              <a:rPr lang="en-GB" sz="2000" dirty="0" smtClean="0">
                <a:solidFill>
                  <a:schemeClr val="bg1"/>
                </a:solidFill>
              </a:rPr>
              <a:t>To some extent to describe theoretically all these processes one </a:t>
            </a:r>
            <a:r>
              <a:rPr lang="en-GB" sz="2000" smtClean="0">
                <a:solidFill>
                  <a:schemeClr val="bg1"/>
                </a:solidFill>
              </a:rPr>
              <a:t>needs</a:t>
            </a:r>
            <a:r>
              <a:rPr lang="en-GB" sz="2000" smtClean="0">
                <a:solidFill>
                  <a:schemeClr val="bg1"/>
                </a:solidFill>
              </a:rPr>
              <a:t> the </a:t>
            </a:r>
            <a:r>
              <a:rPr lang="en-GB" sz="2000" dirty="0" smtClean="0">
                <a:solidFill>
                  <a:schemeClr val="bg1"/>
                </a:solidFill>
              </a:rPr>
              <a:t>knowledge of the Optical potential</a:t>
            </a:r>
            <a:endParaRPr lang="en-GB" sz="2000" dirty="0">
              <a:solidFill>
                <a:schemeClr val="bg1"/>
              </a:solidFill>
            </a:endParaRPr>
          </a:p>
        </p:txBody>
      </p:sp>
      <p:sp>
        <p:nvSpPr>
          <p:cNvPr id="4" name="Rectangle 3"/>
          <p:cNvSpPr/>
          <p:nvPr/>
        </p:nvSpPr>
        <p:spPr>
          <a:xfrm>
            <a:off x="386967" y="1066800"/>
            <a:ext cx="825323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Optical Model; Coupled Channel (CC)</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a:off x="141344" y="2340114"/>
            <a:ext cx="8883061"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DWBA; Coupled Reaction Channel (CRC)</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5"/>
          <p:cNvSpPr/>
          <p:nvPr/>
        </p:nvSpPr>
        <p:spPr>
          <a:xfrm>
            <a:off x="685800" y="3711714"/>
            <a:ext cx="792366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DWBA transfer to continuum; CDCC</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1001236" y="4702314"/>
            <a:ext cx="639017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Optical Model to calculate </a:t>
            </a:r>
            <a:r>
              <a:rPr lang="en-US" sz="4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t>
            </a:r>
            <a:r>
              <a:rPr lang="en-US" sz="4000" b="1" spc="50" baseline="-2500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t>
            </a:r>
            <a:endParaRPr lang="en-US" sz="4000"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Down Arrow Callout 27"/>
          <p:cNvSpPr/>
          <p:nvPr/>
        </p:nvSpPr>
        <p:spPr>
          <a:xfrm>
            <a:off x="3995936" y="3573016"/>
            <a:ext cx="3528392" cy="792088"/>
          </a:xfrm>
          <a:prstGeom prst="downArrowCallo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Down Arrow Callout 8"/>
          <p:cNvSpPr/>
          <p:nvPr/>
        </p:nvSpPr>
        <p:spPr>
          <a:xfrm>
            <a:off x="4427984" y="1988840"/>
            <a:ext cx="2592288" cy="720080"/>
          </a:xfrm>
          <a:prstGeom prst="downArrowCallo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extBox 1"/>
          <p:cNvSpPr txBox="1"/>
          <p:nvPr/>
        </p:nvSpPr>
        <p:spPr>
          <a:xfrm>
            <a:off x="0" y="332656"/>
            <a:ext cx="2801151" cy="369332"/>
          </a:xfrm>
          <a:prstGeom prst="rect">
            <a:avLst/>
          </a:prstGeom>
          <a:noFill/>
        </p:spPr>
        <p:txBody>
          <a:bodyPr wrap="none" rtlCol="0">
            <a:spAutoFit/>
          </a:bodyPr>
          <a:lstStyle/>
          <a:p>
            <a:r>
              <a:rPr lang="it-IT" dirty="0" smtClean="0"/>
              <a:t>Total reaction cross-section:</a:t>
            </a:r>
            <a:endParaRPr lang="it-IT" dirty="0"/>
          </a:p>
        </p:txBody>
      </p:sp>
      <p:graphicFrame>
        <p:nvGraphicFramePr>
          <p:cNvPr id="3" name="Object 2"/>
          <p:cNvGraphicFramePr>
            <a:graphicFrameLocks noChangeAspect="1"/>
          </p:cNvGraphicFramePr>
          <p:nvPr/>
        </p:nvGraphicFramePr>
        <p:xfrm>
          <a:off x="2915816" y="188640"/>
          <a:ext cx="6012160" cy="809329"/>
        </p:xfrm>
        <a:graphic>
          <a:graphicData uri="http://schemas.openxmlformats.org/presentationml/2006/ole">
            <p:oleObj spid="_x0000_s27650" name="Equation" r:id="rId3" imgW="2641320" imgH="355320" progId="Equation.3">
              <p:embed/>
            </p:oleObj>
          </a:graphicData>
        </a:graphic>
      </p:graphicFrame>
      <p:sp>
        <p:nvSpPr>
          <p:cNvPr id="4" name="TextBox 3"/>
          <p:cNvSpPr txBox="1"/>
          <p:nvPr/>
        </p:nvSpPr>
        <p:spPr>
          <a:xfrm>
            <a:off x="107504" y="1124744"/>
            <a:ext cx="3995133" cy="369332"/>
          </a:xfrm>
          <a:prstGeom prst="rect">
            <a:avLst/>
          </a:prstGeom>
          <a:noFill/>
        </p:spPr>
        <p:txBody>
          <a:bodyPr wrap="none" rtlCol="0">
            <a:spAutoFit/>
          </a:bodyPr>
          <a:lstStyle/>
          <a:p>
            <a:r>
              <a:rPr lang="it-IT" dirty="0" smtClean="0"/>
              <a:t>Optical theorem for uncharged particles:</a:t>
            </a:r>
            <a:endParaRPr lang="it-IT" dirty="0"/>
          </a:p>
        </p:txBody>
      </p:sp>
      <p:graphicFrame>
        <p:nvGraphicFramePr>
          <p:cNvPr id="5" name="Object 4"/>
          <p:cNvGraphicFramePr>
            <a:graphicFrameLocks noChangeAspect="1"/>
          </p:cNvGraphicFramePr>
          <p:nvPr/>
        </p:nvGraphicFramePr>
        <p:xfrm>
          <a:off x="4355976" y="1052736"/>
          <a:ext cx="2081826" cy="474340"/>
        </p:xfrm>
        <a:graphic>
          <a:graphicData uri="http://schemas.openxmlformats.org/presentationml/2006/ole">
            <p:oleObj spid="_x0000_s27651" name="Equation" r:id="rId4" imgW="1002960" imgH="228600" progId="Equation.3">
              <p:embed/>
            </p:oleObj>
          </a:graphicData>
        </a:graphic>
      </p:graphicFrame>
      <p:sp>
        <p:nvSpPr>
          <p:cNvPr id="6" name="TextBox 5"/>
          <p:cNvSpPr txBox="1"/>
          <p:nvPr/>
        </p:nvSpPr>
        <p:spPr>
          <a:xfrm>
            <a:off x="107504" y="1916832"/>
            <a:ext cx="3751476" cy="369332"/>
          </a:xfrm>
          <a:prstGeom prst="rect">
            <a:avLst/>
          </a:prstGeom>
          <a:noFill/>
        </p:spPr>
        <p:txBody>
          <a:bodyPr wrap="none" rtlCol="0">
            <a:spAutoFit/>
          </a:bodyPr>
          <a:lstStyle/>
          <a:p>
            <a:r>
              <a:rPr lang="it-IT" dirty="0" smtClean="0"/>
              <a:t>Optical theorem for charged particles:</a:t>
            </a:r>
            <a:endParaRPr lang="it-IT" dirty="0"/>
          </a:p>
        </p:txBody>
      </p:sp>
      <p:graphicFrame>
        <p:nvGraphicFramePr>
          <p:cNvPr id="27652" name="Object 4"/>
          <p:cNvGraphicFramePr>
            <a:graphicFrameLocks noChangeAspect="1"/>
          </p:cNvGraphicFramePr>
          <p:nvPr/>
        </p:nvGraphicFramePr>
        <p:xfrm>
          <a:off x="4427984" y="1916832"/>
          <a:ext cx="1214437" cy="474662"/>
        </p:xfrm>
        <a:graphic>
          <a:graphicData uri="http://schemas.openxmlformats.org/presentationml/2006/ole">
            <p:oleObj spid="_x0000_s27652" name="Equation" r:id="rId5" imgW="583920" imgH="228600" progId="Equation.3">
              <p:embed/>
            </p:oleObj>
          </a:graphicData>
        </a:graphic>
      </p:graphicFrame>
      <p:sp>
        <p:nvSpPr>
          <p:cNvPr id="8" name="TextBox 7"/>
          <p:cNvSpPr txBox="1"/>
          <p:nvPr/>
        </p:nvSpPr>
        <p:spPr>
          <a:xfrm>
            <a:off x="6156176" y="1988840"/>
            <a:ext cx="910762" cy="369332"/>
          </a:xfrm>
          <a:prstGeom prst="rect">
            <a:avLst/>
          </a:prstGeom>
          <a:noFill/>
        </p:spPr>
        <p:txBody>
          <a:bodyPr wrap="none" rtlCol="0">
            <a:spAutoFit/>
          </a:bodyPr>
          <a:lstStyle/>
          <a:p>
            <a:r>
              <a:rPr lang="it-IT" dirty="0" smtClean="0"/>
              <a:t>for </a:t>
            </a:r>
            <a:r>
              <a:rPr lang="it-IT" dirty="0" smtClean="0">
                <a:latin typeface="Symbol" pitchFamily="18" charset="2"/>
              </a:rPr>
              <a:t>q</a:t>
            </a:r>
            <a:r>
              <a:rPr lang="it-IT" dirty="0" smtClean="0"/>
              <a:t>=0 </a:t>
            </a:r>
            <a:endParaRPr lang="it-IT" dirty="0"/>
          </a:p>
        </p:txBody>
      </p:sp>
      <p:graphicFrame>
        <p:nvGraphicFramePr>
          <p:cNvPr id="27653" name="Object 5"/>
          <p:cNvGraphicFramePr>
            <a:graphicFrameLocks noChangeAspect="1"/>
          </p:cNvGraphicFramePr>
          <p:nvPr/>
        </p:nvGraphicFramePr>
        <p:xfrm>
          <a:off x="3275856" y="2780928"/>
          <a:ext cx="5087937" cy="474663"/>
        </p:xfrm>
        <a:graphic>
          <a:graphicData uri="http://schemas.openxmlformats.org/presentationml/2006/ole">
            <p:oleObj spid="_x0000_s27653" name="Equation" r:id="rId6" imgW="2450880" imgH="228600" progId="Equation.3">
              <p:embed/>
            </p:oleObj>
          </a:graphicData>
        </a:graphic>
      </p:graphicFrame>
      <p:sp>
        <p:nvSpPr>
          <p:cNvPr id="11" name="TextBox 10"/>
          <p:cNvSpPr txBox="1"/>
          <p:nvPr/>
        </p:nvSpPr>
        <p:spPr>
          <a:xfrm>
            <a:off x="107504" y="3645024"/>
            <a:ext cx="3715825" cy="369332"/>
          </a:xfrm>
          <a:prstGeom prst="rect">
            <a:avLst/>
          </a:prstGeom>
          <a:noFill/>
        </p:spPr>
        <p:txBody>
          <a:bodyPr wrap="none" rtlCol="0">
            <a:spAutoFit/>
          </a:bodyPr>
          <a:lstStyle/>
          <a:p>
            <a:r>
              <a:rPr lang="it-IT" dirty="0" smtClean="0"/>
              <a:t>In the presence of strong absorption: </a:t>
            </a:r>
            <a:endParaRPr lang="it-IT" dirty="0"/>
          </a:p>
        </p:txBody>
      </p:sp>
      <p:graphicFrame>
        <p:nvGraphicFramePr>
          <p:cNvPr id="27654" name="Object 6"/>
          <p:cNvGraphicFramePr>
            <a:graphicFrameLocks noChangeAspect="1"/>
          </p:cNvGraphicFramePr>
          <p:nvPr/>
        </p:nvGraphicFramePr>
        <p:xfrm>
          <a:off x="4067944" y="3573016"/>
          <a:ext cx="3454400" cy="474663"/>
        </p:xfrm>
        <a:graphic>
          <a:graphicData uri="http://schemas.openxmlformats.org/presentationml/2006/ole">
            <p:oleObj spid="_x0000_s27654" name="Equation" r:id="rId7" imgW="1663560" imgH="228600" progId="Equation.3">
              <p:embed/>
            </p:oleObj>
          </a:graphicData>
        </a:graphic>
      </p:graphicFrame>
      <p:grpSp>
        <p:nvGrpSpPr>
          <p:cNvPr id="32" name="Group 31"/>
          <p:cNvGrpSpPr/>
          <p:nvPr/>
        </p:nvGrpSpPr>
        <p:grpSpPr>
          <a:xfrm>
            <a:off x="3190585" y="4211796"/>
            <a:ext cx="5125831" cy="2673588"/>
            <a:chOff x="1043608" y="4077072"/>
            <a:chExt cx="5125831" cy="2673588"/>
          </a:xfrm>
        </p:grpSpPr>
        <p:sp>
          <p:nvSpPr>
            <p:cNvPr id="18" name="Freeform 17"/>
            <p:cNvSpPr/>
            <p:nvPr/>
          </p:nvSpPr>
          <p:spPr>
            <a:xfrm>
              <a:off x="1828892" y="4077072"/>
              <a:ext cx="3535196" cy="2304255"/>
            </a:xfrm>
            <a:custGeom>
              <a:avLst/>
              <a:gdLst>
                <a:gd name="connsiteX0" fmla="*/ 0 w 3002508"/>
                <a:gd name="connsiteY0" fmla="*/ 0 h 1808328"/>
                <a:gd name="connsiteX1" fmla="*/ 122830 w 3002508"/>
                <a:gd name="connsiteY1" fmla="*/ 436728 h 1808328"/>
                <a:gd name="connsiteX2" fmla="*/ 279779 w 3002508"/>
                <a:gd name="connsiteY2" fmla="*/ 873456 h 1808328"/>
                <a:gd name="connsiteX3" fmla="*/ 423081 w 3002508"/>
                <a:gd name="connsiteY3" fmla="*/ 1214650 h 1808328"/>
                <a:gd name="connsiteX4" fmla="*/ 1296537 w 3002508"/>
                <a:gd name="connsiteY4" fmla="*/ 1569492 h 1808328"/>
                <a:gd name="connsiteX5" fmla="*/ 2449773 w 3002508"/>
                <a:gd name="connsiteY5" fmla="*/ 1753737 h 1808328"/>
                <a:gd name="connsiteX6" fmla="*/ 3002508 w 3002508"/>
                <a:gd name="connsiteY6" fmla="*/ 1808328 h 1808328"/>
                <a:gd name="connsiteX0" fmla="*/ 0 w 3002508"/>
                <a:gd name="connsiteY0" fmla="*/ 0 h 1808328"/>
                <a:gd name="connsiteX1" fmla="*/ 122830 w 3002508"/>
                <a:gd name="connsiteY1" fmla="*/ 436728 h 1808328"/>
                <a:gd name="connsiteX2" fmla="*/ 212327 w 3002508"/>
                <a:gd name="connsiteY2" fmla="*/ 949912 h 1808328"/>
                <a:gd name="connsiteX3" fmla="*/ 423081 w 3002508"/>
                <a:gd name="connsiteY3" fmla="*/ 1214650 h 1808328"/>
                <a:gd name="connsiteX4" fmla="*/ 1296537 w 3002508"/>
                <a:gd name="connsiteY4" fmla="*/ 1569492 h 1808328"/>
                <a:gd name="connsiteX5" fmla="*/ 2449773 w 3002508"/>
                <a:gd name="connsiteY5" fmla="*/ 1753737 h 1808328"/>
                <a:gd name="connsiteX6" fmla="*/ 3002508 w 3002508"/>
                <a:gd name="connsiteY6" fmla="*/ 1808328 h 1808328"/>
                <a:gd name="connsiteX0" fmla="*/ 0 w 3002508"/>
                <a:gd name="connsiteY0" fmla="*/ 58980 h 1867308"/>
                <a:gd name="connsiteX1" fmla="*/ 68311 w 3002508"/>
                <a:gd name="connsiteY1" fmla="*/ 72788 h 1867308"/>
                <a:gd name="connsiteX2" fmla="*/ 122830 w 3002508"/>
                <a:gd name="connsiteY2" fmla="*/ 495708 h 1867308"/>
                <a:gd name="connsiteX3" fmla="*/ 212327 w 3002508"/>
                <a:gd name="connsiteY3" fmla="*/ 1008892 h 1867308"/>
                <a:gd name="connsiteX4" fmla="*/ 423081 w 3002508"/>
                <a:gd name="connsiteY4" fmla="*/ 1273630 h 1867308"/>
                <a:gd name="connsiteX5" fmla="*/ 1296537 w 3002508"/>
                <a:gd name="connsiteY5" fmla="*/ 1628472 h 1867308"/>
                <a:gd name="connsiteX6" fmla="*/ 2449773 w 3002508"/>
                <a:gd name="connsiteY6" fmla="*/ 1812717 h 1867308"/>
                <a:gd name="connsiteX7" fmla="*/ 3002508 w 3002508"/>
                <a:gd name="connsiteY7" fmla="*/ 1867308 h 1867308"/>
                <a:gd name="connsiteX0" fmla="*/ 9086 w 2943283"/>
                <a:gd name="connsiteY0" fmla="*/ 0 h 1938536"/>
                <a:gd name="connsiteX1" fmla="*/ 9086 w 2943283"/>
                <a:gd name="connsiteY1" fmla="*/ 144016 h 1938536"/>
                <a:gd name="connsiteX2" fmla="*/ 63605 w 2943283"/>
                <a:gd name="connsiteY2" fmla="*/ 566936 h 1938536"/>
                <a:gd name="connsiteX3" fmla="*/ 153102 w 2943283"/>
                <a:gd name="connsiteY3" fmla="*/ 1080120 h 1938536"/>
                <a:gd name="connsiteX4" fmla="*/ 363856 w 2943283"/>
                <a:gd name="connsiteY4" fmla="*/ 1344858 h 1938536"/>
                <a:gd name="connsiteX5" fmla="*/ 1237312 w 2943283"/>
                <a:gd name="connsiteY5" fmla="*/ 1699700 h 1938536"/>
                <a:gd name="connsiteX6" fmla="*/ 2390548 w 2943283"/>
                <a:gd name="connsiteY6" fmla="*/ 1883945 h 1938536"/>
                <a:gd name="connsiteX7" fmla="*/ 2943283 w 2943283"/>
                <a:gd name="connsiteY7" fmla="*/ 1938536 h 1938536"/>
                <a:gd name="connsiteX0" fmla="*/ 9086 w 2943283"/>
                <a:gd name="connsiteY0" fmla="*/ 0 h 1938536"/>
                <a:gd name="connsiteX1" fmla="*/ 9086 w 2943283"/>
                <a:gd name="connsiteY1" fmla="*/ 144016 h 1938536"/>
                <a:gd name="connsiteX2" fmla="*/ 63605 w 2943283"/>
                <a:gd name="connsiteY2" fmla="*/ 566936 h 1938536"/>
                <a:gd name="connsiteX3" fmla="*/ 153102 w 2943283"/>
                <a:gd name="connsiteY3" fmla="*/ 1080120 h 1938536"/>
                <a:gd name="connsiteX4" fmla="*/ 513142 w 2943283"/>
                <a:gd name="connsiteY4" fmla="*/ 1440160 h 1938536"/>
                <a:gd name="connsiteX5" fmla="*/ 1237312 w 2943283"/>
                <a:gd name="connsiteY5" fmla="*/ 1699700 h 1938536"/>
                <a:gd name="connsiteX6" fmla="*/ 2390548 w 2943283"/>
                <a:gd name="connsiteY6" fmla="*/ 1883945 h 1938536"/>
                <a:gd name="connsiteX7" fmla="*/ 2943283 w 2943283"/>
                <a:gd name="connsiteY7" fmla="*/ 1938536 h 1938536"/>
                <a:gd name="connsiteX0" fmla="*/ 24003 w 2958200"/>
                <a:gd name="connsiteY0" fmla="*/ 0 h 1938536"/>
                <a:gd name="connsiteX1" fmla="*/ 24003 w 2958200"/>
                <a:gd name="connsiteY1" fmla="*/ 144016 h 1938536"/>
                <a:gd name="connsiteX2" fmla="*/ 24003 w 2958200"/>
                <a:gd name="connsiteY2" fmla="*/ 576064 h 1938536"/>
                <a:gd name="connsiteX3" fmla="*/ 168019 w 2958200"/>
                <a:gd name="connsiteY3" fmla="*/ 1080120 h 1938536"/>
                <a:gd name="connsiteX4" fmla="*/ 528059 w 2958200"/>
                <a:gd name="connsiteY4" fmla="*/ 1440160 h 1938536"/>
                <a:gd name="connsiteX5" fmla="*/ 1252229 w 2958200"/>
                <a:gd name="connsiteY5" fmla="*/ 1699700 h 1938536"/>
                <a:gd name="connsiteX6" fmla="*/ 2405465 w 2958200"/>
                <a:gd name="connsiteY6" fmla="*/ 1883945 h 1938536"/>
                <a:gd name="connsiteX7" fmla="*/ 2958200 w 2958200"/>
                <a:gd name="connsiteY7" fmla="*/ 1938536 h 1938536"/>
                <a:gd name="connsiteX0" fmla="*/ 72008 w 3006205"/>
                <a:gd name="connsiteY0" fmla="*/ 0 h 1938536"/>
                <a:gd name="connsiteX1" fmla="*/ 0 w 3006205"/>
                <a:gd name="connsiteY1" fmla="*/ 144016 h 1938536"/>
                <a:gd name="connsiteX2" fmla="*/ 72008 w 3006205"/>
                <a:gd name="connsiteY2" fmla="*/ 576064 h 1938536"/>
                <a:gd name="connsiteX3" fmla="*/ 216024 w 3006205"/>
                <a:gd name="connsiteY3" fmla="*/ 1080120 h 1938536"/>
                <a:gd name="connsiteX4" fmla="*/ 576064 w 3006205"/>
                <a:gd name="connsiteY4" fmla="*/ 1440160 h 1938536"/>
                <a:gd name="connsiteX5" fmla="*/ 1300234 w 3006205"/>
                <a:gd name="connsiteY5" fmla="*/ 1699700 h 1938536"/>
                <a:gd name="connsiteX6" fmla="*/ 2453470 w 3006205"/>
                <a:gd name="connsiteY6" fmla="*/ 1883945 h 1938536"/>
                <a:gd name="connsiteX7" fmla="*/ 3006205 w 3006205"/>
                <a:gd name="connsiteY7" fmla="*/ 1938536 h 1938536"/>
                <a:gd name="connsiteX0" fmla="*/ 12002 w 3018206"/>
                <a:gd name="connsiteY0" fmla="*/ 0 h 2010544"/>
                <a:gd name="connsiteX1" fmla="*/ 12001 w 3018206"/>
                <a:gd name="connsiteY1" fmla="*/ 216024 h 2010544"/>
                <a:gd name="connsiteX2" fmla="*/ 84009 w 3018206"/>
                <a:gd name="connsiteY2" fmla="*/ 648072 h 2010544"/>
                <a:gd name="connsiteX3" fmla="*/ 228025 w 3018206"/>
                <a:gd name="connsiteY3" fmla="*/ 1152128 h 2010544"/>
                <a:gd name="connsiteX4" fmla="*/ 588065 w 3018206"/>
                <a:gd name="connsiteY4" fmla="*/ 1512168 h 2010544"/>
                <a:gd name="connsiteX5" fmla="*/ 1312235 w 3018206"/>
                <a:gd name="connsiteY5" fmla="*/ 1771708 h 2010544"/>
                <a:gd name="connsiteX6" fmla="*/ 2465471 w 3018206"/>
                <a:gd name="connsiteY6" fmla="*/ 1955953 h 2010544"/>
                <a:gd name="connsiteX7" fmla="*/ 3018206 w 3018206"/>
                <a:gd name="connsiteY7" fmla="*/ 2010544 h 2010544"/>
                <a:gd name="connsiteX0" fmla="*/ 9455 w 3018715"/>
                <a:gd name="connsiteY0" fmla="*/ 0 h 2065136"/>
                <a:gd name="connsiteX1" fmla="*/ 12510 w 3018715"/>
                <a:gd name="connsiteY1" fmla="*/ 270616 h 2065136"/>
                <a:gd name="connsiteX2" fmla="*/ 84518 w 3018715"/>
                <a:gd name="connsiteY2" fmla="*/ 702664 h 2065136"/>
                <a:gd name="connsiteX3" fmla="*/ 228534 w 3018715"/>
                <a:gd name="connsiteY3" fmla="*/ 1206720 h 2065136"/>
                <a:gd name="connsiteX4" fmla="*/ 588574 w 3018715"/>
                <a:gd name="connsiteY4" fmla="*/ 1566760 h 2065136"/>
                <a:gd name="connsiteX5" fmla="*/ 1312744 w 3018715"/>
                <a:gd name="connsiteY5" fmla="*/ 1826300 h 2065136"/>
                <a:gd name="connsiteX6" fmla="*/ 2465980 w 3018715"/>
                <a:gd name="connsiteY6" fmla="*/ 2010545 h 2065136"/>
                <a:gd name="connsiteX7" fmla="*/ 3018715 w 3018715"/>
                <a:gd name="connsiteY7" fmla="*/ 2065136 h 2065136"/>
                <a:gd name="connsiteX0" fmla="*/ 12509 w 3021769"/>
                <a:gd name="connsiteY0" fmla="*/ 0 h 2065136"/>
                <a:gd name="connsiteX1" fmla="*/ 12510 w 3021769"/>
                <a:gd name="connsiteY1" fmla="*/ 288032 h 2065136"/>
                <a:gd name="connsiteX2" fmla="*/ 87572 w 3021769"/>
                <a:gd name="connsiteY2" fmla="*/ 702664 h 2065136"/>
                <a:gd name="connsiteX3" fmla="*/ 231588 w 3021769"/>
                <a:gd name="connsiteY3" fmla="*/ 1206720 h 2065136"/>
                <a:gd name="connsiteX4" fmla="*/ 591628 w 3021769"/>
                <a:gd name="connsiteY4" fmla="*/ 1566760 h 2065136"/>
                <a:gd name="connsiteX5" fmla="*/ 1315798 w 3021769"/>
                <a:gd name="connsiteY5" fmla="*/ 1826300 h 2065136"/>
                <a:gd name="connsiteX6" fmla="*/ 2469034 w 3021769"/>
                <a:gd name="connsiteY6" fmla="*/ 2010545 h 2065136"/>
                <a:gd name="connsiteX7" fmla="*/ 3021769 w 3021769"/>
                <a:gd name="connsiteY7" fmla="*/ 2065136 h 2065136"/>
                <a:gd name="connsiteX0" fmla="*/ 12000 w 3021260"/>
                <a:gd name="connsiteY0" fmla="*/ 0 h 2065136"/>
                <a:gd name="connsiteX1" fmla="*/ 12001 w 3021260"/>
                <a:gd name="connsiteY1" fmla="*/ 288032 h 2065136"/>
                <a:gd name="connsiteX2" fmla="*/ 84009 w 3021260"/>
                <a:gd name="connsiteY2" fmla="*/ 720080 h 2065136"/>
                <a:gd name="connsiteX3" fmla="*/ 231079 w 3021260"/>
                <a:gd name="connsiteY3" fmla="*/ 1206720 h 2065136"/>
                <a:gd name="connsiteX4" fmla="*/ 591119 w 3021260"/>
                <a:gd name="connsiteY4" fmla="*/ 1566760 h 2065136"/>
                <a:gd name="connsiteX5" fmla="*/ 1315289 w 3021260"/>
                <a:gd name="connsiteY5" fmla="*/ 1826300 h 2065136"/>
                <a:gd name="connsiteX6" fmla="*/ 2468525 w 3021260"/>
                <a:gd name="connsiteY6" fmla="*/ 2010545 h 2065136"/>
                <a:gd name="connsiteX7" fmla="*/ 3021260 w 3021260"/>
                <a:gd name="connsiteY7" fmla="*/ 2065136 h 2065136"/>
                <a:gd name="connsiteX0" fmla="*/ 12000 w 3021260"/>
                <a:gd name="connsiteY0" fmla="*/ 0 h 1921120"/>
                <a:gd name="connsiteX1" fmla="*/ 12001 w 3021260"/>
                <a:gd name="connsiteY1" fmla="*/ 144016 h 1921120"/>
                <a:gd name="connsiteX2" fmla="*/ 84009 w 3021260"/>
                <a:gd name="connsiteY2" fmla="*/ 576064 h 1921120"/>
                <a:gd name="connsiteX3" fmla="*/ 231079 w 3021260"/>
                <a:gd name="connsiteY3" fmla="*/ 1062704 h 1921120"/>
                <a:gd name="connsiteX4" fmla="*/ 591119 w 3021260"/>
                <a:gd name="connsiteY4" fmla="*/ 1422744 h 1921120"/>
                <a:gd name="connsiteX5" fmla="*/ 1315289 w 3021260"/>
                <a:gd name="connsiteY5" fmla="*/ 1682284 h 1921120"/>
                <a:gd name="connsiteX6" fmla="*/ 2468525 w 3021260"/>
                <a:gd name="connsiteY6" fmla="*/ 1866529 h 1921120"/>
                <a:gd name="connsiteX7" fmla="*/ 3021260 w 3021260"/>
                <a:gd name="connsiteY7" fmla="*/ 1921120 h 1921120"/>
                <a:gd name="connsiteX0" fmla="*/ 12000 w 3021260"/>
                <a:gd name="connsiteY0" fmla="*/ 0 h 1921120"/>
                <a:gd name="connsiteX1" fmla="*/ 12001 w 3021260"/>
                <a:gd name="connsiteY1" fmla="*/ 144016 h 1921120"/>
                <a:gd name="connsiteX2" fmla="*/ 84009 w 3021260"/>
                <a:gd name="connsiteY2" fmla="*/ 576064 h 1921120"/>
                <a:gd name="connsiteX3" fmla="*/ 231079 w 3021260"/>
                <a:gd name="connsiteY3" fmla="*/ 1062704 h 1921120"/>
                <a:gd name="connsiteX4" fmla="*/ 591119 w 3021260"/>
                <a:gd name="connsiteY4" fmla="*/ 1422744 h 1921120"/>
                <a:gd name="connsiteX5" fmla="*/ 1315289 w 3021260"/>
                <a:gd name="connsiteY5" fmla="*/ 1682284 h 1921120"/>
                <a:gd name="connsiteX6" fmla="*/ 2468525 w 3021260"/>
                <a:gd name="connsiteY6" fmla="*/ 1866529 h 1921120"/>
                <a:gd name="connsiteX7" fmla="*/ 3021260 w 3021260"/>
                <a:gd name="connsiteY7" fmla="*/ 1921120 h 1921120"/>
                <a:gd name="connsiteX0" fmla="*/ 12000 w 3021260"/>
                <a:gd name="connsiteY0" fmla="*/ 0 h 1921120"/>
                <a:gd name="connsiteX1" fmla="*/ 12001 w 3021260"/>
                <a:gd name="connsiteY1" fmla="*/ 144016 h 1921120"/>
                <a:gd name="connsiteX2" fmla="*/ 84009 w 3021260"/>
                <a:gd name="connsiteY2" fmla="*/ 576064 h 1921120"/>
                <a:gd name="connsiteX3" fmla="*/ 231079 w 3021260"/>
                <a:gd name="connsiteY3" fmla="*/ 1062704 h 1921120"/>
                <a:gd name="connsiteX4" fmla="*/ 510860 w 3021260"/>
                <a:gd name="connsiteY4" fmla="*/ 1584176 h 1921120"/>
                <a:gd name="connsiteX5" fmla="*/ 1315289 w 3021260"/>
                <a:gd name="connsiteY5" fmla="*/ 1682284 h 1921120"/>
                <a:gd name="connsiteX6" fmla="*/ 2468525 w 3021260"/>
                <a:gd name="connsiteY6" fmla="*/ 1866529 h 1921120"/>
                <a:gd name="connsiteX7" fmla="*/ 3021260 w 3021260"/>
                <a:gd name="connsiteY7" fmla="*/ 1921120 h 1921120"/>
                <a:gd name="connsiteX0" fmla="*/ 12000 w 3021260"/>
                <a:gd name="connsiteY0" fmla="*/ 0 h 2063283"/>
                <a:gd name="connsiteX1" fmla="*/ 12001 w 3021260"/>
                <a:gd name="connsiteY1" fmla="*/ 144016 h 2063283"/>
                <a:gd name="connsiteX2" fmla="*/ 84009 w 3021260"/>
                <a:gd name="connsiteY2" fmla="*/ 576064 h 2063283"/>
                <a:gd name="connsiteX3" fmla="*/ 231079 w 3021260"/>
                <a:gd name="connsiteY3" fmla="*/ 1062704 h 2063283"/>
                <a:gd name="connsiteX4" fmla="*/ 510860 w 3021260"/>
                <a:gd name="connsiteY4" fmla="*/ 1584176 h 2063283"/>
                <a:gd name="connsiteX5" fmla="*/ 1302948 w 3021260"/>
                <a:gd name="connsiteY5" fmla="*/ 2016224 h 2063283"/>
                <a:gd name="connsiteX6" fmla="*/ 2468525 w 3021260"/>
                <a:gd name="connsiteY6" fmla="*/ 1866529 h 2063283"/>
                <a:gd name="connsiteX7" fmla="*/ 3021260 w 3021260"/>
                <a:gd name="connsiteY7" fmla="*/ 1921120 h 2063283"/>
                <a:gd name="connsiteX0" fmla="*/ 12000 w 3021260"/>
                <a:gd name="connsiteY0" fmla="*/ 0 h 2248099"/>
                <a:gd name="connsiteX1" fmla="*/ 12001 w 3021260"/>
                <a:gd name="connsiteY1" fmla="*/ 144016 h 2248099"/>
                <a:gd name="connsiteX2" fmla="*/ 84009 w 3021260"/>
                <a:gd name="connsiteY2" fmla="*/ 576064 h 2248099"/>
                <a:gd name="connsiteX3" fmla="*/ 231079 w 3021260"/>
                <a:gd name="connsiteY3" fmla="*/ 1062704 h 2248099"/>
                <a:gd name="connsiteX4" fmla="*/ 510860 w 3021260"/>
                <a:gd name="connsiteY4" fmla="*/ 1584176 h 2248099"/>
                <a:gd name="connsiteX5" fmla="*/ 1302948 w 3021260"/>
                <a:gd name="connsiteY5" fmla="*/ 2016224 h 2248099"/>
                <a:gd name="connsiteX6" fmla="*/ 2455076 w 3021260"/>
                <a:gd name="connsiteY6" fmla="*/ 2232248 h 2248099"/>
                <a:gd name="connsiteX7" fmla="*/ 3021260 w 3021260"/>
                <a:gd name="connsiteY7" fmla="*/ 1921120 h 2248099"/>
                <a:gd name="connsiteX0" fmla="*/ 12000 w 2887124"/>
                <a:gd name="connsiteY0" fmla="*/ 0 h 2268252"/>
                <a:gd name="connsiteX1" fmla="*/ 12001 w 2887124"/>
                <a:gd name="connsiteY1" fmla="*/ 144016 h 2268252"/>
                <a:gd name="connsiteX2" fmla="*/ 84009 w 2887124"/>
                <a:gd name="connsiteY2" fmla="*/ 576064 h 2268252"/>
                <a:gd name="connsiteX3" fmla="*/ 231079 w 2887124"/>
                <a:gd name="connsiteY3" fmla="*/ 1062704 h 2268252"/>
                <a:gd name="connsiteX4" fmla="*/ 510860 w 2887124"/>
                <a:gd name="connsiteY4" fmla="*/ 1584176 h 2268252"/>
                <a:gd name="connsiteX5" fmla="*/ 1302948 w 2887124"/>
                <a:gd name="connsiteY5" fmla="*/ 2016224 h 2268252"/>
                <a:gd name="connsiteX6" fmla="*/ 2455076 w 2887124"/>
                <a:gd name="connsiteY6" fmla="*/ 2232248 h 2268252"/>
                <a:gd name="connsiteX7" fmla="*/ 2887124 w 2887124"/>
                <a:gd name="connsiteY7" fmla="*/ 2232248 h 226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124" h="2268252">
                  <a:moveTo>
                    <a:pt x="12000" y="0"/>
                  </a:moveTo>
                  <a:cubicBezTo>
                    <a:pt x="6241" y="121889"/>
                    <a:pt x="0" y="48005"/>
                    <a:pt x="12001" y="144016"/>
                  </a:cubicBezTo>
                  <a:cubicBezTo>
                    <a:pt x="24002" y="240027"/>
                    <a:pt x="47496" y="422949"/>
                    <a:pt x="84009" y="576064"/>
                  </a:cubicBezTo>
                  <a:cubicBezTo>
                    <a:pt x="120522" y="729179"/>
                    <a:pt x="159937" y="894685"/>
                    <a:pt x="231079" y="1062704"/>
                  </a:cubicBezTo>
                  <a:cubicBezTo>
                    <a:pt x="302221" y="1230723"/>
                    <a:pt x="332215" y="1425256"/>
                    <a:pt x="510860" y="1584176"/>
                  </a:cubicBezTo>
                  <a:cubicBezTo>
                    <a:pt x="689505" y="1743096"/>
                    <a:pt x="978912" y="1908212"/>
                    <a:pt x="1302948" y="2016224"/>
                  </a:cubicBezTo>
                  <a:cubicBezTo>
                    <a:pt x="1626984" y="2124236"/>
                    <a:pt x="2191047" y="2196244"/>
                    <a:pt x="2455076" y="2232248"/>
                  </a:cubicBezTo>
                  <a:cubicBezTo>
                    <a:pt x="2719105" y="2268252"/>
                    <a:pt x="2752921" y="2224855"/>
                    <a:pt x="2887124" y="2232248"/>
                  </a:cubicBezTo>
                </a:path>
              </a:pathLst>
            </a:custGeom>
            <a:solidFill>
              <a:srgbClr val="FF0000"/>
            </a:solidFill>
            <a:ln w="28575">
              <a:solidFill>
                <a:schemeClr val="tx1"/>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7" name="Freeform 16"/>
            <p:cNvSpPr/>
            <p:nvPr/>
          </p:nvSpPr>
          <p:spPr>
            <a:xfrm>
              <a:off x="1837344" y="4077072"/>
              <a:ext cx="3021260" cy="1921120"/>
            </a:xfrm>
            <a:custGeom>
              <a:avLst/>
              <a:gdLst>
                <a:gd name="connsiteX0" fmla="*/ 0 w 3002508"/>
                <a:gd name="connsiteY0" fmla="*/ 0 h 1808328"/>
                <a:gd name="connsiteX1" fmla="*/ 122830 w 3002508"/>
                <a:gd name="connsiteY1" fmla="*/ 436728 h 1808328"/>
                <a:gd name="connsiteX2" fmla="*/ 279779 w 3002508"/>
                <a:gd name="connsiteY2" fmla="*/ 873456 h 1808328"/>
                <a:gd name="connsiteX3" fmla="*/ 423081 w 3002508"/>
                <a:gd name="connsiteY3" fmla="*/ 1214650 h 1808328"/>
                <a:gd name="connsiteX4" fmla="*/ 1296537 w 3002508"/>
                <a:gd name="connsiteY4" fmla="*/ 1569492 h 1808328"/>
                <a:gd name="connsiteX5" fmla="*/ 2449773 w 3002508"/>
                <a:gd name="connsiteY5" fmla="*/ 1753737 h 1808328"/>
                <a:gd name="connsiteX6" fmla="*/ 3002508 w 3002508"/>
                <a:gd name="connsiteY6" fmla="*/ 1808328 h 1808328"/>
                <a:gd name="connsiteX0" fmla="*/ 0 w 3002508"/>
                <a:gd name="connsiteY0" fmla="*/ 0 h 1808328"/>
                <a:gd name="connsiteX1" fmla="*/ 122830 w 3002508"/>
                <a:gd name="connsiteY1" fmla="*/ 436728 h 1808328"/>
                <a:gd name="connsiteX2" fmla="*/ 212327 w 3002508"/>
                <a:gd name="connsiteY2" fmla="*/ 949912 h 1808328"/>
                <a:gd name="connsiteX3" fmla="*/ 423081 w 3002508"/>
                <a:gd name="connsiteY3" fmla="*/ 1214650 h 1808328"/>
                <a:gd name="connsiteX4" fmla="*/ 1296537 w 3002508"/>
                <a:gd name="connsiteY4" fmla="*/ 1569492 h 1808328"/>
                <a:gd name="connsiteX5" fmla="*/ 2449773 w 3002508"/>
                <a:gd name="connsiteY5" fmla="*/ 1753737 h 1808328"/>
                <a:gd name="connsiteX6" fmla="*/ 3002508 w 3002508"/>
                <a:gd name="connsiteY6" fmla="*/ 1808328 h 1808328"/>
                <a:gd name="connsiteX0" fmla="*/ 0 w 3002508"/>
                <a:gd name="connsiteY0" fmla="*/ 58980 h 1867308"/>
                <a:gd name="connsiteX1" fmla="*/ 68311 w 3002508"/>
                <a:gd name="connsiteY1" fmla="*/ 72788 h 1867308"/>
                <a:gd name="connsiteX2" fmla="*/ 122830 w 3002508"/>
                <a:gd name="connsiteY2" fmla="*/ 495708 h 1867308"/>
                <a:gd name="connsiteX3" fmla="*/ 212327 w 3002508"/>
                <a:gd name="connsiteY3" fmla="*/ 1008892 h 1867308"/>
                <a:gd name="connsiteX4" fmla="*/ 423081 w 3002508"/>
                <a:gd name="connsiteY4" fmla="*/ 1273630 h 1867308"/>
                <a:gd name="connsiteX5" fmla="*/ 1296537 w 3002508"/>
                <a:gd name="connsiteY5" fmla="*/ 1628472 h 1867308"/>
                <a:gd name="connsiteX6" fmla="*/ 2449773 w 3002508"/>
                <a:gd name="connsiteY6" fmla="*/ 1812717 h 1867308"/>
                <a:gd name="connsiteX7" fmla="*/ 3002508 w 3002508"/>
                <a:gd name="connsiteY7" fmla="*/ 1867308 h 1867308"/>
                <a:gd name="connsiteX0" fmla="*/ 9086 w 2943283"/>
                <a:gd name="connsiteY0" fmla="*/ 0 h 1938536"/>
                <a:gd name="connsiteX1" fmla="*/ 9086 w 2943283"/>
                <a:gd name="connsiteY1" fmla="*/ 144016 h 1938536"/>
                <a:gd name="connsiteX2" fmla="*/ 63605 w 2943283"/>
                <a:gd name="connsiteY2" fmla="*/ 566936 h 1938536"/>
                <a:gd name="connsiteX3" fmla="*/ 153102 w 2943283"/>
                <a:gd name="connsiteY3" fmla="*/ 1080120 h 1938536"/>
                <a:gd name="connsiteX4" fmla="*/ 363856 w 2943283"/>
                <a:gd name="connsiteY4" fmla="*/ 1344858 h 1938536"/>
                <a:gd name="connsiteX5" fmla="*/ 1237312 w 2943283"/>
                <a:gd name="connsiteY5" fmla="*/ 1699700 h 1938536"/>
                <a:gd name="connsiteX6" fmla="*/ 2390548 w 2943283"/>
                <a:gd name="connsiteY6" fmla="*/ 1883945 h 1938536"/>
                <a:gd name="connsiteX7" fmla="*/ 2943283 w 2943283"/>
                <a:gd name="connsiteY7" fmla="*/ 1938536 h 1938536"/>
                <a:gd name="connsiteX0" fmla="*/ 9086 w 2943283"/>
                <a:gd name="connsiteY0" fmla="*/ 0 h 1938536"/>
                <a:gd name="connsiteX1" fmla="*/ 9086 w 2943283"/>
                <a:gd name="connsiteY1" fmla="*/ 144016 h 1938536"/>
                <a:gd name="connsiteX2" fmla="*/ 63605 w 2943283"/>
                <a:gd name="connsiteY2" fmla="*/ 566936 h 1938536"/>
                <a:gd name="connsiteX3" fmla="*/ 153102 w 2943283"/>
                <a:gd name="connsiteY3" fmla="*/ 1080120 h 1938536"/>
                <a:gd name="connsiteX4" fmla="*/ 513142 w 2943283"/>
                <a:gd name="connsiteY4" fmla="*/ 1440160 h 1938536"/>
                <a:gd name="connsiteX5" fmla="*/ 1237312 w 2943283"/>
                <a:gd name="connsiteY5" fmla="*/ 1699700 h 1938536"/>
                <a:gd name="connsiteX6" fmla="*/ 2390548 w 2943283"/>
                <a:gd name="connsiteY6" fmla="*/ 1883945 h 1938536"/>
                <a:gd name="connsiteX7" fmla="*/ 2943283 w 2943283"/>
                <a:gd name="connsiteY7" fmla="*/ 1938536 h 1938536"/>
                <a:gd name="connsiteX0" fmla="*/ 24003 w 2958200"/>
                <a:gd name="connsiteY0" fmla="*/ 0 h 1938536"/>
                <a:gd name="connsiteX1" fmla="*/ 24003 w 2958200"/>
                <a:gd name="connsiteY1" fmla="*/ 144016 h 1938536"/>
                <a:gd name="connsiteX2" fmla="*/ 24003 w 2958200"/>
                <a:gd name="connsiteY2" fmla="*/ 576064 h 1938536"/>
                <a:gd name="connsiteX3" fmla="*/ 168019 w 2958200"/>
                <a:gd name="connsiteY3" fmla="*/ 1080120 h 1938536"/>
                <a:gd name="connsiteX4" fmla="*/ 528059 w 2958200"/>
                <a:gd name="connsiteY4" fmla="*/ 1440160 h 1938536"/>
                <a:gd name="connsiteX5" fmla="*/ 1252229 w 2958200"/>
                <a:gd name="connsiteY5" fmla="*/ 1699700 h 1938536"/>
                <a:gd name="connsiteX6" fmla="*/ 2405465 w 2958200"/>
                <a:gd name="connsiteY6" fmla="*/ 1883945 h 1938536"/>
                <a:gd name="connsiteX7" fmla="*/ 2958200 w 2958200"/>
                <a:gd name="connsiteY7" fmla="*/ 1938536 h 1938536"/>
                <a:gd name="connsiteX0" fmla="*/ 72008 w 3006205"/>
                <a:gd name="connsiteY0" fmla="*/ 0 h 1938536"/>
                <a:gd name="connsiteX1" fmla="*/ 0 w 3006205"/>
                <a:gd name="connsiteY1" fmla="*/ 144016 h 1938536"/>
                <a:gd name="connsiteX2" fmla="*/ 72008 w 3006205"/>
                <a:gd name="connsiteY2" fmla="*/ 576064 h 1938536"/>
                <a:gd name="connsiteX3" fmla="*/ 216024 w 3006205"/>
                <a:gd name="connsiteY3" fmla="*/ 1080120 h 1938536"/>
                <a:gd name="connsiteX4" fmla="*/ 576064 w 3006205"/>
                <a:gd name="connsiteY4" fmla="*/ 1440160 h 1938536"/>
                <a:gd name="connsiteX5" fmla="*/ 1300234 w 3006205"/>
                <a:gd name="connsiteY5" fmla="*/ 1699700 h 1938536"/>
                <a:gd name="connsiteX6" fmla="*/ 2453470 w 3006205"/>
                <a:gd name="connsiteY6" fmla="*/ 1883945 h 1938536"/>
                <a:gd name="connsiteX7" fmla="*/ 3006205 w 3006205"/>
                <a:gd name="connsiteY7" fmla="*/ 1938536 h 1938536"/>
                <a:gd name="connsiteX0" fmla="*/ 12002 w 3018206"/>
                <a:gd name="connsiteY0" fmla="*/ 0 h 2010544"/>
                <a:gd name="connsiteX1" fmla="*/ 12001 w 3018206"/>
                <a:gd name="connsiteY1" fmla="*/ 216024 h 2010544"/>
                <a:gd name="connsiteX2" fmla="*/ 84009 w 3018206"/>
                <a:gd name="connsiteY2" fmla="*/ 648072 h 2010544"/>
                <a:gd name="connsiteX3" fmla="*/ 228025 w 3018206"/>
                <a:gd name="connsiteY3" fmla="*/ 1152128 h 2010544"/>
                <a:gd name="connsiteX4" fmla="*/ 588065 w 3018206"/>
                <a:gd name="connsiteY4" fmla="*/ 1512168 h 2010544"/>
                <a:gd name="connsiteX5" fmla="*/ 1312235 w 3018206"/>
                <a:gd name="connsiteY5" fmla="*/ 1771708 h 2010544"/>
                <a:gd name="connsiteX6" fmla="*/ 2465471 w 3018206"/>
                <a:gd name="connsiteY6" fmla="*/ 1955953 h 2010544"/>
                <a:gd name="connsiteX7" fmla="*/ 3018206 w 3018206"/>
                <a:gd name="connsiteY7" fmla="*/ 2010544 h 2010544"/>
                <a:gd name="connsiteX0" fmla="*/ 9455 w 3018715"/>
                <a:gd name="connsiteY0" fmla="*/ 0 h 2065136"/>
                <a:gd name="connsiteX1" fmla="*/ 12510 w 3018715"/>
                <a:gd name="connsiteY1" fmla="*/ 270616 h 2065136"/>
                <a:gd name="connsiteX2" fmla="*/ 84518 w 3018715"/>
                <a:gd name="connsiteY2" fmla="*/ 702664 h 2065136"/>
                <a:gd name="connsiteX3" fmla="*/ 228534 w 3018715"/>
                <a:gd name="connsiteY3" fmla="*/ 1206720 h 2065136"/>
                <a:gd name="connsiteX4" fmla="*/ 588574 w 3018715"/>
                <a:gd name="connsiteY4" fmla="*/ 1566760 h 2065136"/>
                <a:gd name="connsiteX5" fmla="*/ 1312744 w 3018715"/>
                <a:gd name="connsiteY5" fmla="*/ 1826300 h 2065136"/>
                <a:gd name="connsiteX6" fmla="*/ 2465980 w 3018715"/>
                <a:gd name="connsiteY6" fmla="*/ 2010545 h 2065136"/>
                <a:gd name="connsiteX7" fmla="*/ 3018715 w 3018715"/>
                <a:gd name="connsiteY7" fmla="*/ 2065136 h 2065136"/>
                <a:gd name="connsiteX0" fmla="*/ 12509 w 3021769"/>
                <a:gd name="connsiteY0" fmla="*/ 0 h 2065136"/>
                <a:gd name="connsiteX1" fmla="*/ 12510 w 3021769"/>
                <a:gd name="connsiteY1" fmla="*/ 288032 h 2065136"/>
                <a:gd name="connsiteX2" fmla="*/ 87572 w 3021769"/>
                <a:gd name="connsiteY2" fmla="*/ 702664 h 2065136"/>
                <a:gd name="connsiteX3" fmla="*/ 231588 w 3021769"/>
                <a:gd name="connsiteY3" fmla="*/ 1206720 h 2065136"/>
                <a:gd name="connsiteX4" fmla="*/ 591628 w 3021769"/>
                <a:gd name="connsiteY4" fmla="*/ 1566760 h 2065136"/>
                <a:gd name="connsiteX5" fmla="*/ 1315798 w 3021769"/>
                <a:gd name="connsiteY5" fmla="*/ 1826300 h 2065136"/>
                <a:gd name="connsiteX6" fmla="*/ 2469034 w 3021769"/>
                <a:gd name="connsiteY6" fmla="*/ 2010545 h 2065136"/>
                <a:gd name="connsiteX7" fmla="*/ 3021769 w 3021769"/>
                <a:gd name="connsiteY7" fmla="*/ 2065136 h 2065136"/>
                <a:gd name="connsiteX0" fmla="*/ 12000 w 3021260"/>
                <a:gd name="connsiteY0" fmla="*/ 0 h 2065136"/>
                <a:gd name="connsiteX1" fmla="*/ 12001 w 3021260"/>
                <a:gd name="connsiteY1" fmla="*/ 288032 h 2065136"/>
                <a:gd name="connsiteX2" fmla="*/ 84009 w 3021260"/>
                <a:gd name="connsiteY2" fmla="*/ 720080 h 2065136"/>
                <a:gd name="connsiteX3" fmla="*/ 231079 w 3021260"/>
                <a:gd name="connsiteY3" fmla="*/ 1206720 h 2065136"/>
                <a:gd name="connsiteX4" fmla="*/ 591119 w 3021260"/>
                <a:gd name="connsiteY4" fmla="*/ 1566760 h 2065136"/>
                <a:gd name="connsiteX5" fmla="*/ 1315289 w 3021260"/>
                <a:gd name="connsiteY5" fmla="*/ 1826300 h 2065136"/>
                <a:gd name="connsiteX6" fmla="*/ 2468525 w 3021260"/>
                <a:gd name="connsiteY6" fmla="*/ 2010545 h 2065136"/>
                <a:gd name="connsiteX7" fmla="*/ 3021260 w 3021260"/>
                <a:gd name="connsiteY7" fmla="*/ 2065136 h 2065136"/>
                <a:gd name="connsiteX0" fmla="*/ 12000 w 3021260"/>
                <a:gd name="connsiteY0" fmla="*/ 0 h 1921120"/>
                <a:gd name="connsiteX1" fmla="*/ 12001 w 3021260"/>
                <a:gd name="connsiteY1" fmla="*/ 144016 h 1921120"/>
                <a:gd name="connsiteX2" fmla="*/ 84009 w 3021260"/>
                <a:gd name="connsiteY2" fmla="*/ 576064 h 1921120"/>
                <a:gd name="connsiteX3" fmla="*/ 231079 w 3021260"/>
                <a:gd name="connsiteY3" fmla="*/ 1062704 h 1921120"/>
                <a:gd name="connsiteX4" fmla="*/ 591119 w 3021260"/>
                <a:gd name="connsiteY4" fmla="*/ 1422744 h 1921120"/>
                <a:gd name="connsiteX5" fmla="*/ 1315289 w 3021260"/>
                <a:gd name="connsiteY5" fmla="*/ 1682284 h 1921120"/>
                <a:gd name="connsiteX6" fmla="*/ 2468525 w 3021260"/>
                <a:gd name="connsiteY6" fmla="*/ 1866529 h 1921120"/>
                <a:gd name="connsiteX7" fmla="*/ 3021260 w 3021260"/>
                <a:gd name="connsiteY7" fmla="*/ 1921120 h 1921120"/>
                <a:gd name="connsiteX0" fmla="*/ 12000 w 3021260"/>
                <a:gd name="connsiteY0" fmla="*/ 0 h 1921120"/>
                <a:gd name="connsiteX1" fmla="*/ 12001 w 3021260"/>
                <a:gd name="connsiteY1" fmla="*/ 144016 h 1921120"/>
                <a:gd name="connsiteX2" fmla="*/ 84009 w 3021260"/>
                <a:gd name="connsiteY2" fmla="*/ 576064 h 1921120"/>
                <a:gd name="connsiteX3" fmla="*/ 231079 w 3021260"/>
                <a:gd name="connsiteY3" fmla="*/ 1062704 h 1921120"/>
                <a:gd name="connsiteX4" fmla="*/ 591119 w 3021260"/>
                <a:gd name="connsiteY4" fmla="*/ 1422744 h 1921120"/>
                <a:gd name="connsiteX5" fmla="*/ 1315289 w 3021260"/>
                <a:gd name="connsiteY5" fmla="*/ 1682284 h 1921120"/>
                <a:gd name="connsiteX6" fmla="*/ 2468525 w 3021260"/>
                <a:gd name="connsiteY6" fmla="*/ 1866529 h 1921120"/>
                <a:gd name="connsiteX7" fmla="*/ 3021260 w 3021260"/>
                <a:gd name="connsiteY7" fmla="*/ 1921120 h 192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1260" h="1921120">
                  <a:moveTo>
                    <a:pt x="12000" y="0"/>
                  </a:moveTo>
                  <a:cubicBezTo>
                    <a:pt x="6241" y="121889"/>
                    <a:pt x="0" y="48005"/>
                    <a:pt x="12001" y="144016"/>
                  </a:cubicBezTo>
                  <a:cubicBezTo>
                    <a:pt x="24002" y="240027"/>
                    <a:pt x="47496" y="422949"/>
                    <a:pt x="84009" y="576064"/>
                  </a:cubicBezTo>
                  <a:cubicBezTo>
                    <a:pt x="120522" y="729179"/>
                    <a:pt x="146561" y="921591"/>
                    <a:pt x="231079" y="1062704"/>
                  </a:cubicBezTo>
                  <a:cubicBezTo>
                    <a:pt x="315597" y="1203817"/>
                    <a:pt x="410417" y="1319481"/>
                    <a:pt x="591119" y="1422744"/>
                  </a:cubicBezTo>
                  <a:cubicBezTo>
                    <a:pt x="771821" y="1526007"/>
                    <a:pt x="1002388" y="1608320"/>
                    <a:pt x="1315289" y="1682284"/>
                  </a:cubicBezTo>
                  <a:cubicBezTo>
                    <a:pt x="1628190" y="1756248"/>
                    <a:pt x="2184197" y="1826723"/>
                    <a:pt x="2468525" y="1866529"/>
                  </a:cubicBezTo>
                  <a:cubicBezTo>
                    <a:pt x="2752854" y="1906335"/>
                    <a:pt x="2887057" y="1913727"/>
                    <a:pt x="3021260" y="1921120"/>
                  </a:cubicBezTo>
                </a:path>
              </a:pathLst>
            </a:cu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aphicFrame>
          <p:nvGraphicFramePr>
            <p:cNvPr id="20" name="Object 19"/>
            <p:cNvGraphicFramePr>
              <a:graphicFrameLocks noChangeAspect="1"/>
            </p:cNvGraphicFramePr>
            <p:nvPr/>
          </p:nvGraphicFramePr>
          <p:xfrm>
            <a:off x="1043608" y="4077072"/>
            <a:ext cx="432048" cy="637785"/>
          </p:xfrm>
          <a:graphic>
            <a:graphicData uri="http://schemas.openxmlformats.org/presentationml/2006/ole">
              <p:oleObj spid="_x0000_s27655" name="Equation" r:id="rId8" imgW="266400" imgH="393480" progId="Equation.3">
                <p:embed/>
              </p:oleObj>
            </a:graphicData>
          </a:graphic>
        </p:graphicFrame>
        <p:grpSp>
          <p:nvGrpSpPr>
            <p:cNvPr id="31" name="Group 30"/>
            <p:cNvGrpSpPr/>
            <p:nvPr/>
          </p:nvGrpSpPr>
          <p:grpSpPr>
            <a:xfrm>
              <a:off x="1403648" y="4149080"/>
              <a:ext cx="4765791" cy="2601580"/>
              <a:chOff x="1403648" y="4149080"/>
              <a:chExt cx="4765791" cy="2601580"/>
            </a:xfrm>
          </p:grpSpPr>
          <p:cxnSp>
            <p:nvCxnSpPr>
              <p:cNvPr id="14" name="Straight Arrow Connector 13"/>
              <p:cNvCxnSpPr/>
              <p:nvPr/>
            </p:nvCxnSpPr>
            <p:spPr>
              <a:xfrm rot="10800000">
                <a:off x="1619672" y="4149080"/>
                <a:ext cx="0" cy="2304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403648" y="6381328"/>
                <a:ext cx="352839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7656" name="Object 8"/>
              <p:cNvGraphicFramePr>
                <a:graphicFrameLocks noChangeAspect="1"/>
              </p:cNvGraphicFramePr>
              <p:nvPr/>
            </p:nvGraphicFramePr>
            <p:xfrm>
              <a:off x="4498975" y="5219700"/>
              <a:ext cx="722313" cy="658813"/>
            </p:xfrm>
            <a:graphic>
              <a:graphicData uri="http://schemas.openxmlformats.org/presentationml/2006/ole">
                <p:oleObj spid="_x0000_s27656" name="Equation" r:id="rId9" imgW="444240" imgH="406080" progId="Equation.3">
                  <p:embed/>
                </p:oleObj>
              </a:graphicData>
            </a:graphic>
          </p:graphicFrame>
          <p:graphicFrame>
            <p:nvGraphicFramePr>
              <p:cNvPr id="27657" name="Object 9"/>
              <p:cNvGraphicFramePr>
                <a:graphicFrameLocks noChangeAspect="1"/>
              </p:cNvGraphicFramePr>
              <p:nvPr/>
            </p:nvGraphicFramePr>
            <p:xfrm>
              <a:off x="1763688" y="5589240"/>
              <a:ext cx="619125" cy="658813"/>
            </p:xfrm>
            <a:graphic>
              <a:graphicData uri="http://schemas.openxmlformats.org/presentationml/2006/ole">
                <p:oleObj spid="_x0000_s27657" name="Equation" r:id="rId10" imgW="380880" imgH="406080" progId="Equation.3">
                  <p:embed/>
                </p:oleObj>
              </a:graphicData>
            </a:graphic>
          </p:graphicFrame>
          <p:sp>
            <p:nvSpPr>
              <p:cNvPr id="23" name="TextBox 22"/>
              <p:cNvSpPr txBox="1"/>
              <p:nvPr/>
            </p:nvSpPr>
            <p:spPr>
              <a:xfrm>
                <a:off x="4427984" y="6381328"/>
                <a:ext cx="304892" cy="369332"/>
              </a:xfrm>
              <a:prstGeom prst="rect">
                <a:avLst/>
              </a:prstGeom>
              <a:noFill/>
            </p:spPr>
            <p:txBody>
              <a:bodyPr wrap="none" rtlCol="0">
                <a:spAutoFit/>
              </a:bodyPr>
              <a:lstStyle/>
              <a:p>
                <a:r>
                  <a:rPr lang="it-IT" dirty="0" smtClean="0">
                    <a:sym typeface="Symbol"/>
                  </a:rPr>
                  <a:t></a:t>
                </a:r>
                <a:endParaRPr lang="it-IT" dirty="0"/>
              </a:p>
            </p:txBody>
          </p:sp>
          <p:sp>
            <p:nvSpPr>
              <p:cNvPr id="24" name="TextBox 23"/>
              <p:cNvSpPr txBox="1"/>
              <p:nvPr/>
            </p:nvSpPr>
            <p:spPr>
              <a:xfrm>
                <a:off x="5508104" y="5661248"/>
                <a:ext cx="661335" cy="461665"/>
              </a:xfrm>
              <a:prstGeom prst="rect">
                <a:avLst/>
              </a:prstGeom>
              <a:noFill/>
            </p:spPr>
            <p:txBody>
              <a:bodyPr wrap="none" rtlCol="0">
                <a:spAutoFit/>
              </a:bodyPr>
              <a:lstStyle/>
              <a:p>
                <a:r>
                  <a:rPr lang="it-IT" sz="2400" b="1" dirty="0" smtClean="0">
                    <a:solidFill>
                      <a:srgbClr val="FF0000"/>
                    </a:solidFill>
                    <a:sym typeface="Symbol"/>
                  </a:rPr>
                  <a:t></a:t>
                </a:r>
                <a:r>
                  <a:rPr lang="it-IT" sz="2400" b="1" i="1" baseline="-25000" dirty="0" smtClean="0">
                    <a:solidFill>
                      <a:srgbClr val="FF0000"/>
                    </a:solidFill>
                    <a:sym typeface="Symbol"/>
                  </a:rPr>
                  <a:t>abs</a:t>
                </a:r>
                <a:endParaRPr lang="it-IT" sz="2400" b="1" i="1" baseline="-25000" dirty="0">
                  <a:solidFill>
                    <a:srgbClr val="FF0000"/>
                  </a:solidFill>
                </a:endParaRPr>
              </a:p>
            </p:txBody>
          </p:sp>
          <p:sp>
            <p:nvSpPr>
              <p:cNvPr id="25" name="Down Arrow 24"/>
              <p:cNvSpPr/>
              <p:nvPr/>
            </p:nvSpPr>
            <p:spPr>
              <a:xfrm rot="3141677">
                <a:off x="4190900" y="5543718"/>
                <a:ext cx="188143" cy="360040"/>
              </a:xfrm>
              <a:prstGeom prst="downArrow">
                <a:avLst>
                  <a:gd name="adj1" fmla="val 50000"/>
                  <a:gd name="adj2" fmla="val 4052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Down Arrow 25"/>
              <p:cNvSpPr/>
              <p:nvPr/>
            </p:nvSpPr>
            <p:spPr>
              <a:xfrm rot="15777995">
                <a:off x="2310012" y="5709356"/>
                <a:ext cx="161861" cy="360040"/>
              </a:xfrm>
              <a:prstGeom prst="downArrow">
                <a:avLst>
                  <a:gd name="adj1" fmla="val 50000"/>
                  <a:gd name="adj2" fmla="val 4052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Down Arrow 26"/>
              <p:cNvSpPr/>
              <p:nvPr/>
            </p:nvSpPr>
            <p:spPr>
              <a:xfrm rot="3141677">
                <a:off x="5248566" y="5892719"/>
                <a:ext cx="216024" cy="360040"/>
              </a:xfrm>
              <a:prstGeom prst="downArrow">
                <a:avLst>
                  <a:gd name="adj1" fmla="val 50000"/>
                  <a:gd name="adj2" fmla="val 405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52400" y="228600"/>
            <a:ext cx="8784976" cy="738664"/>
          </a:xfrm>
          <a:prstGeom prst="rect">
            <a:avLst/>
          </a:prstGeom>
          <a:noFill/>
        </p:spPr>
        <p:txBody>
          <a:bodyPr wrap="square" rtlCol="0">
            <a:spAutoFit/>
          </a:bodyPr>
          <a:lstStyle/>
          <a:p>
            <a:pPr algn="ctr"/>
            <a:r>
              <a:rPr lang="it-IT" sz="2400" dirty="0" err="1" smtClean="0"/>
              <a:t>What</a:t>
            </a:r>
            <a:r>
              <a:rPr lang="it-IT" sz="2400" dirty="0" smtClean="0"/>
              <a:t> do </a:t>
            </a:r>
            <a:r>
              <a:rPr lang="it-IT" sz="2400" dirty="0" err="1" smtClean="0"/>
              <a:t>we</a:t>
            </a:r>
            <a:r>
              <a:rPr lang="it-IT" sz="2400" dirty="0" smtClean="0"/>
              <a:t> </a:t>
            </a:r>
            <a:r>
              <a:rPr lang="it-IT" sz="2400" dirty="0" err="1" smtClean="0"/>
              <a:t>measure</a:t>
            </a:r>
            <a:r>
              <a:rPr lang="it-IT" sz="2400" dirty="0" smtClean="0"/>
              <a:t> in a </a:t>
            </a:r>
            <a:r>
              <a:rPr lang="it-IT" sz="2400" dirty="0" err="1" smtClean="0"/>
              <a:t>nuclear</a:t>
            </a:r>
            <a:r>
              <a:rPr lang="it-IT" sz="2400" dirty="0" smtClean="0"/>
              <a:t> </a:t>
            </a:r>
            <a:r>
              <a:rPr lang="it-IT" sz="2400" dirty="0" err="1" smtClean="0"/>
              <a:t>physics</a:t>
            </a:r>
            <a:r>
              <a:rPr lang="it-IT" sz="2400" dirty="0" smtClean="0"/>
              <a:t> </a:t>
            </a:r>
            <a:r>
              <a:rPr lang="it-IT" sz="2400" dirty="0" err="1" smtClean="0"/>
              <a:t>experiment</a:t>
            </a:r>
            <a:r>
              <a:rPr lang="it-IT" sz="2400" dirty="0" smtClean="0"/>
              <a:t>?</a:t>
            </a:r>
          </a:p>
          <a:p>
            <a:pPr algn="just"/>
            <a:endParaRPr lang="it-IT" dirty="0"/>
          </a:p>
        </p:txBody>
      </p:sp>
      <p:sp>
        <p:nvSpPr>
          <p:cNvPr id="5" name="TextBox 4"/>
          <p:cNvSpPr txBox="1"/>
          <p:nvPr/>
        </p:nvSpPr>
        <p:spPr>
          <a:xfrm>
            <a:off x="2819857" y="990600"/>
            <a:ext cx="3428543" cy="1077218"/>
          </a:xfrm>
          <a:prstGeom prst="rect">
            <a:avLst/>
          </a:prstGeom>
          <a:noFill/>
        </p:spPr>
        <p:txBody>
          <a:bodyPr wrap="none" rtlCol="0">
            <a:spAutoFit/>
          </a:bodyPr>
          <a:lstStyle/>
          <a:p>
            <a:pPr algn="ctr"/>
            <a:r>
              <a:rPr lang="it-IT" sz="1600" dirty="0" smtClean="0">
                <a:solidFill>
                  <a:srgbClr val="000000"/>
                </a:solidFill>
              </a:rPr>
              <a:t>Given the reaction </a:t>
            </a:r>
            <a:r>
              <a:rPr lang="it-IT" sz="1600" b="1" dirty="0" smtClean="0">
                <a:solidFill>
                  <a:srgbClr val="FF0000"/>
                </a:solidFill>
              </a:rPr>
              <a:t>a+A </a:t>
            </a:r>
            <a:r>
              <a:rPr lang="it-IT" sz="1600" b="1" dirty="0" smtClean="0">
                <a:solidFill>
                  <a:srgbClr val="FF0000"/>
                </a:solidFill>
                <a:sym typeface="Wingdings" pitchFamily="2" charset="2"/>
              </a:rPr>
              <a:t> b+B</a:t>
            </a:r>
            <a:r>
              <a:rPr lang="it-IT" sz="1600" dirty="0" smtClean="0">
                <a:sym typeface="Wingdings" pitchFamily="2" charset="2"/>
              </a:rPr>
              <a:t>, where:</a:t>
            </a:r>
          </a:p>
          <a:p>
            <a:pPr algn="ctr"/>
            <a:r>
              <a:rPr lang="it-IT" sz="1600" dirty="0" smtClean="0">
                <a:sym typeface="Wingdings" pitchFamily="2" charset="2"/>
              </a:rPr>
              <a:t> </a:t>
            </a:r>
            <a:r>
              <a:rPr lang="it-IT" sz="1600" b="1" dirty="0" smtClean="0">
                <a:solidFill>
                  <a:srgbClr val="FF0000"/>
                </a:solidFill>
                <a:sym typeface="Wingdings" pitchFamily="2" charset="2"/>
              </a:rPr>
              <a:t>a </a:t>
            </a:r>
            <a:r>
              <a:rPr lang="it-IT" sz="1600" dirty="0" smtClean="0">
                <a:sym typeface="Wingdings" pitchFamily="2" charset="2"/>
              </a:rPr>
              <a:t>= </a:t>
            </a:r>
            <a:r>
              <a:rPr lang="it-IT" sz="1600" dirty="0" err="1" smtClean="0">
                <a:sym typeface="Wingdings" pitchFamily="2" charset="2"/>
              </a:rPr>
              <a:t>projectile</a:t>
            </a:r>
            <a:r>
              <a:rPr lang="it-IT" sz="1600" dirty="0" smtClean="0">
                <a:sym typeface="Wingdings" pitchFamily="2" charset="2"/>
              </a:rPr>
              <a:t> nuclei</a:t>
            </a:r>
          </a:p>
          <a:p>
            <a:pPr algn="ctr"/>
            <a:r>
              <a:rPr lang="it-IT" sz="1600" dirty="0" smtClean="0">
                <a:sym typeface="Wingdings" pitchFamily="2" charset="2"/>
              </a:rPr>
              <a:t> </a:t>
            </a:r>
            <a:r>
              <a:rPr lang="it-IT" sz="1600" b="1" dirty="0" smtClean="0">
                <a:solidFill>
                  <a:srgbClr val="FF0000"/>
                </a:solidFill>
                <a:sym typeface="Wingdings" pitchFamily="2" charset="2"/>
              </a:rPr>
              <a:t>A </a:t>
            </a:r>
            <a:r>
              <a:rPr lang="it-IT" sz="1600" dirty="0" smtClean="0">
                <a:sym typeface="Wingdings" pitchFamily="2" charset="2"/>
              </a:rPr>
              <a:t>= target nuclei</a:t>
            </a:r>
          </a:p>
          <a:p>
            <a:pPr algn="ctr"/>
            <a:r>
              <a:rPr lang="it-IT" sz="1600" dirty="0" smtClean="0">
                <a:sym typeface="Wingdings" pitchFamily="2" charset="2"/>
              </a:rPr>
              <a:t> </a:t>
            </a:r>
            <a:r>
              <a:rPr lang="it-IT" sz="1600" b="1" dirty="0" smtClean="0">
                <a:solidFill>
                  <a:srgbClr val="FF0000"/>
                </a:solidFill>
                <a:sym typeface="Wingdings" pitchFamily="2" charset="2"/>
              </a:rPr>
              <a:t>b</a:t>
            </a:r>
            <a:r>
              <a:rPr lang="it-IT" sz="1600" dirty="0" smtClean="0">
                <a:sym typeface="Wingdings" pitchFamily="2" charset="2"/>
              </a:rPr>
              <a:t>,</a:t>
            </a:r>
            <a:r>
              <a:rPr lang="it-IT" sz="1600" b="1" dirty="0" err="1" smtClean="0">
                <a:solidFill>
                  <a:srgbClr val="FF0000"/>
                </a:solidFill>
                <a:sym typeface="Wingdings" pitchFamily="2" charset="2"/>
              </a:rPr>
              <a:t>B</a:t>
            </a:r>
            <a:r>
              <a:rPr lang="it-IT" sz="1600" b="1" dirty="0" smtClean="0">
                <a:solidFill>
                  <a:srgbClr val="FF0000"/>
                </a:solidFill>
                <a:sym typeface="Wingdings" pitchFamily="2" charset="2"/>
              </a:rPr>
              <a:t> </a:t>
            </a:r>
            <a:r>
              <a:rPr lang="it-IT" sz="1600" dirty="0" smtClean="0">
                <a:sym typeface="Wingdings" pitchFamily="2" charset="2"/>
              </a:rPr>
              <a:t>= </a:t>
            </a:r>
            <a:r>
              <a:rPr lang="it-IT" sz="1600" dirty="0" err="1" smtClean="0">
                <a:sym typeface="Wingdings" pitchFamily="2" charset="2"/>
              </a:rPr>
              <a:t>reaction</a:t>
            </a:r>
            <a:r>
              <a:rPr lang="it-IT" sz="1600" dirty="0" smtClean="0">
                <a:sym typeface="Wingdings" pitchFamily="2" charset="2"/>
              </a:rPr>
              <a:t> </a:t>
            </a:r>
            <a:r>
              <a:rPr lang="it-IT" sz="1600" dirty="0" err="1" smtClean="0">
                <a:sym typeface="Wingdings" pitchFamily="2" charset="2"/>
              </a:rPr>
              <a:t>products</a:t>
            </a:r>
            <a:endParaRPr lang="it-IT" sz="1600" dirty="0"/>
          </a:p>
        </p:txBody>
      </p:sp>
      <p:graphicFrame>
        <p:nvGraphicFramePr>
          <p:cNvPr id="8" name="Object 7"/>
          <p:cNvGraphicFramePr>
            <a:graphicFrameLocks noChangeAspect="1"/>
          </p:cNvGraphicFramePr>
          <p:nvPr/>
        </p:nvGraphicFramePr>
        <p:xfrm>
          <a:off x="0" y="4419600"/>
          <a:ext cx="8849112" cy="685800"/>
        </p:xfrm>
        <a:graphic>
          <a:graphicData uri="http://schemas.openxmlformats.org/presentationml/2006/ole">
            <p:oleObj spid="_x0000_s46082" name="Equation" r:id="rId3" imgW="5575300" imgH="431800" progId="Equation.3">
              <p:embed/>
            </p:oleObj>
          </a:graphicData>
        </a:graphic>
      </p:graphicFrame>
      <p:graphicFrame>
        <p:nvGraphicFramePr>
          <p:cNvPr id="11" name="Object 10"/>
          <p:cNvGraphicFramePr>
            <a:graphicFrameLocks noChangeAspect="1"/>
          </p:cNvGraphicFramePr>
          <p:nvPr/>
        </p:nvGraphicFramePr>
        <p:xfrm>
          <a:off x="5867400" y="2133600"/>
          <a:ext cx="2644775" cy="711200"/>
        </p:xfrm>
        <a:graphic>
          <a:graphicData uri="http://schemas.openxmlformats.org/presentationml/2006/ole">
            <p:oleObj spid="_x0000_s46083" name="Equation" r:id="rId4" imgW="1460160" imgH="393480" progId="Equation.3">
              <p:embed/>
            </p:oleObj>
          </a:graphicData>
        </a:graphic>
      </p:graphicFrame>
      <p:sp>
        <p:nvSpPr>
          <p:cNvPr id="16" name="Right Arrow Callout 15"/>
          <p:cNvSpPr/>
          <p:nvPr/>
        </p:nvSpPr>
        <p:spPr>
          <a:xfrm rot="5400000">
            <a:off x="7432761" y="2169083"/>
            <a:ext cx="1080120" cy="1008112"/>
          </a:xfrm>
          <a:prstGeom prst="rightArrowCallou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4" name="Group 53"/>
          <p:cNvGrpSpPr/>
          <p:nvPr/>
        </p:nvGrpSpPr>
        <p:grpSpPr>
          <a:xfrm>
            <a:off x="2514600" y="5257800"/>
            <a:ext cx="4114800" cy="1524000"/>
            <a:chOff x="2438400" y="5105400"/>
            <a:chExt cx="4114800" cy="1524000"/>
          </a:xfrm>
        </p:grpSpPr>
        <p:sp>
          <p:nvSpPr>
            <p:cNvPr id="52" name="Rectangle 51"/>
            <p:cNvSpPr/>
            <p:nvPr/>
          </p:nvSpPr>
          <p:spPr>
            <a:xfrm>
              <a:off x="2438400" y="5105400"/>
              <a:ext cx="4114800" cy="1524000"/>
            </a:xfrm>
            <a:prstGeom prst="rect">
              <a:avLst/>
            </a:prstGeom>
            <a:noFill/>
            <a:ln w="2857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8" name="Object 17"/>
            <p:cNvGraphicFramePr>
              <a:graphicFrameLocks noChangeAspect="1"/>
            </p:cNvGraphicFramePr>
            <p:nvPr/>
          </p:nvGraphicFramePr>
          <p:xfrm>
            <a:off x="3505200" y="5257800"/>
            <a:ext cx="1996058" cy="844241"/>
          </p:xfrm>
          <a:graphic>
            <a:graphicData uri="http://schemas.openxmlformats.org/presentationml/2006/ole">
              <p:oleObj spid="_x0000_s46084" name="Equation" r:id="rId5" imgW="1143000" imgH="482400" progId="Equation.3">
                <p:embed/>
              </p:oleObj>
            </a:graphicData>
          </a:graphic>
        </p:graphicFrame>
        <p:sp>
          <p:nvSpPr>
            <p:cNvPr id="19" name="TextBox 18"/>
            <p:cNvSpPr txBox="1"/>
            <p:nvPr/>
          </p:nvSpPr>
          <p:spPr>
            <a:xfrm>
              <a:off x="2590800" y="6172200"/>
              <a:ext cx="3886200" cy="369332"/>
            </a:xfrm>
            <a:prstGeom prst="rect">
              <a:avLst/>
            </a:prstGeom>
            <a:noFill/>
            <a:ln>
              <a:noFill/>
            </a:ln>
          </p:spPr>
          <p:txBody>
            <a:bodyPr wrap="square" rtlCol="0">
              <a:spAutoFit/>
            </a:bodyPr>
            <a:lstStyle/>
            <a:p>
              <a:pPr algn="ctr"/>
              <a:r>
                <a:rPr lang="it-IT" dirty="0" smtClean="0"/>
                <a:t>Total </a:t>
              </a:r>
              <a:r>
                <a:rPr lang="it-IT" dirty="0" err="1" smtClean="0"/>
                <a:t>cross-section</a:t>
              </a:r>
              <a:r>
                <a:rPr lang="it-IT" dirty="0" smtClean="0"/>
                <a:t> </a:t>
              </a:r>
              <a:r>
                <a:rPr lang="it-IT" dirty="0" err="1" smtClean="0"/>
                <a:t>for</a:t>
              </a:r>
              <a:r>
                <a:rPr lang="it-IT" dirty="0" smtClean="0"/>
                <a:t> a </a:t>
              </a:r>
              <a:r>
                <a:rPr lang="it-IT" dirty="0" err="1" smtClean="0"/>
                <a:t>given</a:t>
              </a:r>
              <a:r>
                <a:rPr lang="it-IT" dirty="0" smtClean="0"/>
                <a:t> </a:t>
              </a:r>
              <a:r>
                <a:rPr lang="it-IT" dirty="0" err="1" smtClean="0"/>
                <a:t>process</a:t>
              </a:r>
              <a:endParaRPr lang="it-IT" dirty="0"/>
            </a:p>
          </p:txBody>
        </p:sp>
      </p:grpSp>
      <p:sp>
        <p:nvSpPr>
          <p:cNvPr id="25" name="TextBox 24"/>
          <p:cNvSpPr txBox="1"/>
          <p:nvPr/>
        </p:nvSpPr>
        <p:spPr>
          <a:xfrm>
            <a:off x="533400" y="2971800"/>
            <a:ext cx="438015" cy="400110"/>
          </a:xfrm>
          <a:prstGeom prst="rect">
            <a:avLst/>
          </a:prstGeom>
          <a:noFill/>
        </p:spPr>
        <p:txBody>
          <a:bodyPr wrap="none" rtlCol="0">
            <a:spAutoFit/>
          </a:bodyPr>
          <a:lstStyle/>
          <a:p>
            <a:r>
              <a:rPr lang="it-IT" sz="2000" b="1" dirty="0" err="1" smtClean="0"/>
              <a:t>N</a:t>
            </a:r>
            <a:r>
              <a:rPr lang="it-IT" sz="2000" b="1" baseline="-25000" dirty="0" err="1" smtClean="0">
                <a:solidFill>
                  <a:srgbClr val="FF0000"/>
                </a:solidFill>
              </a:rPr>
              <a:t>a</a:t>
            </a:r>
            <a:endParaRPr lang="it-IT" sz="2000" b="1" baseline="-25000" dirty="0">
              <a:solidFill>
                <a:srgbClr val="FF0000"/>
              </a:solidFill>
            </a:endParaRPr>
          </a:p>
        </p:txBody>
      </p:sp>
      <p:grpSp>
        <p:nvGrpSpPr>
          <p:cNvPr id="4" name="Gruppo 36"/>
          <p:cNvGrpSpPr>
            <a:grpSpLocks/>
          </p:cNvGrpSpPr>
          <p:nvPr/>
        </p:nvGrpSpPr>
        <p:grpSpPr bwMode="auto">
          <a:xfrm>
            <a:off x="823913" y="2438400"/>
            <a:ext cx="5500687" cy="1757999"/>
            <a:chOff x="1500166" y="3456638"/>
            <a:chExt cx="5500726" cy="1758312"/>
          </a:xfrm>
        </p:grpSpPr>
        <p:grpSp>
          <p:nvGrpSpPr>
            <p:cNvPr id="6" name="Gruppo 26"/>
            <p:cNvGrpSpPr>
              <a:grpSpLocks/>
            </p:cNvGrpSpPr>
            <p:nvPr/>
          </p:nvGrpSpPr>
          <p:grpSpPr bwMode="auto">
            <a:xfrm>
              <a:off x="1500166" y="3456638"/>
              <a:ext cx="5500726" cy="1758312"/>
              <a:chOff x="857224" y="3456638"/>
              <a:chExt cx="5500726" cy="1758312"/>
            </a:xfrm>
          </p:grpSpPr>
          <p:cxnSp>
            <p:nvCxnSpPr>
              <p:cNvPr id="34" name="Connettore 2 6"/>
              <p:cNvCxnSpPr/>
              <p:nvPr/>
            </p:nvCxnSpPr>
            <p:spPr>
              <a:xfrm flipV="1">
                <a:off x="857224" y="4428361"/>
                <a:ext cx="1857388" cy="95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onnettore 2 10"/>
              <p:cNvCxnSpPr/>
              <p:nvPr/>
            </p:nvCxnSpPr>
            <p:spPr>
              <a:xfrm flipV="1">
                <a:off x="857224" y="4580788"/>
                <a:ext cx="1857388" cy="95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onnettore 2 11"/>
              <p:cNvCxnSpPr/>
              <p:nvPr/>
            </p:nvCxnSpPr>
            <p:spPr>
              <a:xfrm flipV="1">
                <a:off x="857224" y="4733215"/>
                <a:ext cx="1857388" cy="95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ttangolo 13"/>
              <p:cNvSpPr/>
              <p:nvPr/>
            </p:nvSpPr>
            <p:spPr>
              <a:xfrm>
                <a:off x="2928926" y="3928210"/>
                <a:ext cx="46038" cy="128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38" name="Connettore 1 15"/>
              <p:cNvCxnSpPr>
                <a:stCxn id="37" idx="3"/>
              </p:cNvCxnSpPr>
              <p:nvPr/>
            </p:nvCxnSpPr>
            <p:spPr>
              <a:xfrm>
                <a:off x="2974964" y="4571261"/>
                <a:ext cx="338298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9" name="Ovale 16"/>
              <p:cNvSpPr/>
              <p:nvPr/>
            </p:nvSpPr>
            <p:spPr>
              <a:xfrm rot="3607576">
                <a:off x="5093454" y="3568601"/>
                <a:ext cx="503328" cy="27940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40" name="Connettore 1 18"/>
              <p:cNvCxnSpPr>
                <a:stCxn id="37" idx="1"/>
                <a:endCxn id="39" idx="6"/>
              </p:cNvCxnSpPr>
              <p:nvPr/>
            </p:nvCxnSpPr>
            <p:spPr>
              <a:xfrm rot="10800000" flipH="1">
                <a:off x="2928926" y="3926622"/>
                <a:ext cx="2541606" cy="6446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ttore 1 21"/>
              <p:cNvCxnSpPr>
                <a:stCxn id="37" idx="1"/>
                <a:endCxn id="39" idx="2"/>
              </p:cNvCxnSpPr>
              <p:nvPr/>
            </p:nvCxnSpPr>
            <p:spPr>
              <a:xfrm rot="10800000" flipH="1">
                <a:off x="2928926" y="3489982"/>
                <a:ext cx="2290779" cy="1081279"/>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8" name="Connettore 1 28"/>
            <p:cNvCxnSpPr>
              <a:stCxn id="37" idx="1"/>
            </p:cNvCxnSpPr>
            <p:nvPr/>
          </p:nvCxnSpPr>
          <p:spPr>
            <a:xfrm rot="10800000" flipH="1">
              <a:off x="3571868" y="3501096"/>
              <a:ext cx="3071835" cy="1070165"/>
            </a:xfrm>
            <a:prstGeom prst="line">
              <a:avLst/>
            </a:prstGeom>
          </p:spPr>
          <p:style>
            <a:lnRef idx="1">
              <a:schemeClr val="accent1"/>
            </a:lnRef>
            <a:fillRef idx="0">
              <a:schemeClr val="accent1"/>
            </a:fillRef>
            <a:effectRef idx="0">
              <a:schemeClr val="accent1"/>
            </a:effectRef>
            <a:fontRef idx="minor">
              <a:schemeClr val="tx1"/>
            </a:fontRef>
          </p:style>
        </p:cxnSp>
        <p:sp>
          <p:nvSpPr>
            <p:cNvPr id="29" name="Arco 30"/>
            <p:cNvSpPr/>
            <p:nvPr/>
          </p:nvSpPr>
          <p:spPr>
            <a:xfrm>
              <a:off x="4357686" y="4274347"/>
              <a:ext cx="214314" cy="643051"/>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30" name="CasellaDiTesto 31"/>
            <p:cNvSpPr txBox="1">
              <a:spLocks noChangeArrowheads="1"/>
            </p:cNvSpPr>
            <p:nvPr/>
          </p:nvSpPr>
          <p:spPr bwMode="auto">
            <a:xfrm>
              <a:off x="4643438" y="4214818"/>
              <a:ext cx="482824" cy="369332"/>
            </a:xfrm>
            <a:prstGeom prst="rect">
              <a:avLst/>
            </a:prstGeom>
            <a:noFill/>
            <a:ln w="9525">
              <a:noFill/>
              <a:miter lim="800000"/>
              <a:headEnd/>
              <a:tailEnd/>
            </a:ln>
          </p:spPr>
          <p:txBody>
            <a:bodyPr wrap="none">
              <a:spAutoFit/>
            </a:bodyPr>
            <a:lstStyle/>
            <a:p>
              <a:r>
                <a:rPr lang="en-GB">
                  <a:latin typeface="Symbol" pitchFamily="18" charset="2"/>
                </a:rPr>
                <a:t>q,f</a:t>
              </a:r>
            </a:p>
          </p:txBody>
        </p:sp>
        <p:sp>
          <p:nvSpPr>
            <p:cNvPr id="31" name="CasellaDiTesto 32"/>
            <p:cNvSpPr txBox="1">
              <a:spLocks noChangeArrowheads="1"/>
            </p:cNvSpPr>
            <p:nvPr/>
          </p:nvSpPr>
          <p:spPr bwMode="auto">
            <a:xfrm>
              <a:off x="6036702" y="3846554"/>
              <a:ext cx="878773" cy="369398"/>
            </a:xfrm>
            <a:prstGeom prst="rect">
              <a:avLst/>
            </a:prstGeom>
            <a:noFill/>
            <a:ln w="9525">
              <a:noFill/>
              <a:miter lim="800000"/>
              <a:headEnd/>
              <a:tailEnd/>
            </a:ln>
          </p:spPr>
          <p:txBody>
            <a:bodyPr wrap="none">
              <a:spAutoFit/>
            </a:bodyPr>
            <a:lstStyle/>
            <a:p>
              <a:r>
                <a:rPr lang="en-GB" dirty="0" smtClean="0">
                  <a:latin typeface="Symbol" pitchFamily="18" charset="2"/>
                </a:rPr>
                <a:t>DW [</a:t>
              </a:r>
              <a:r>
                <a:rPr lang="en-GB" dirty="0" err="1" smtClean="0"/>
                <a:t>sr</a:t>
              </a:r>
              <a:r>
                <a:rPr lang="en-GB" dirty="0" smtClean="0"/>
                <a:t>]</a:t>
              </a:r>
              <a:endParaRPr lang="en-GB" dirty="0">
                <a:latin typeface="Symbol" pitchFamily="18" charset="2"/>
              </a:endParaRPr>
            </a:p>
          </p:txBody>
        </p:sp>
        <p:sp>
          <p:nvSpPr>
            <p:cNvPr id="32" name="CasellaDiTesto 33"/>
            <p:cNvSpPr txBox="1">
              <a:spLocks noChangeArrowheads="1"/>
            </p:cNvSpPr>
            <p:nvPr/>
          </p:nvSpPr>
          <p:spPr bwMode="auto">
            <a:xfrm>
              <a:off x="1860209" y="4825033"/>
              <a:ext cx="316114" cy="369398"/>
            </a:xfrm>
            <a:prstGeom prst="rect">
              <a:avLst/>
            </a:prstGeom>
            <a:noFill/>
            <a:ln w="9525">
              <a:noFill/>
              <a:miter lim="800000"/>
              <a:headEnd/>
              <a:tailEnd/>
            </a:ln>
          </p:spPr>
          <p:txBody>
            <a:bodyPr wrap="none">
              <a:spAutoFit/>
            </a:bodyPr>
            <a:lstStyle/>
            <a:p>
              <a:r>
                <a:rPr lang="en-GB" dirty="0" err="1" smtClean="0">
                  <a:latin typeface="Corbel" pitchFamily="34" charset="0"/>
                </a:rPr>
                <a:t>i</a:t>
              </a:r>
              <a:r>
                <a:rPr lang="en-GB" b="1" baseline="-25000" dirty="0" err="1" smtClean="0">
                  <a:solidFill>
                    <a:srgbClr val="FF0000"/>
                  </a:solidFill>
                  <a:latin typeface="Corbel" pitchFamily="34" charset="0"/>
                </a:rPr>
                <a:t>a</a:t>
              </a:r>
              <a:endParaRPr lang="en-GB" b="1" baseline="-25000" dirty="0">
                <a:solidFill>
                  <a:srgbClr val="FF0000"/>
                </a:solidFill>
                <a:latin typeface="Corbel" pitchFamily="34" charset="0"/>
              </a:endParaRPr>
            </a:p>
          </p:txBody>
        </p:sp>
        <p:sp>
          <p:nvSpPr>
            <p:cNvPr id="33" name="CasellaDiTesto 34"/>
            <p:cNvSpPr txBox="1">
              <a:spLocks noChangeArrowheads="1"/>
            </p:cNvSpPr>
            <p:nvPr/>
          </p:nvSpPr>
          <p:spPr bwMode="auto">
            <a:xfrm>
              <a:off x="3252778" y="3532852"/>
              <a:ext cx="466864" cy="400181"/>
            </a:xfrm>
            <a:prstGeom prst="rect">
              <a:avLst/>
            </a:prstGeom>
            <a:noFill/>
            <a:ln w="9525">
              <a:noFill/>
              <a:miter lim="800000"/>
              <a:headEnd/>
              <a:tailEnd/>
            </a:ln>
          </p:spPr>
          <p:txBody>
            <a:bodyPr wrap="square">
              <a:spAutoFit/>
            </a:bodyPr>
            <a:lstStyle/>
            <a:p>
              <a:r>
                <a:rPr lang="en-GB" sz="2000" dirty="0" smtClean="0">
                  <a:latin typeface="Corbel" pitchFamily="34" charset="0"/>
                </a:rPr>
                <a:t>N</a:t>
              </a:r>
              <a:r>
                <a:rPr lang="en-GB" sz="2000" b="1" baseline="-25000" dirty="0" smtClean="0">
                  <a:solidFill>
                    <a:srgbClr val="FF0000"/>
                  </a:solidFill>
                </a:rPr>
                <a:t>A</a:t>
              </a:r>
              <a:endParaRPr lang="en-GB" sz="2000" b="1" baseline="-25000" dirty="0">
                <a:solidFill>
                  <a:srgbClr val="FF0000"/>
                </a:solidFill>
              </a:endParaRPr>
            </a:p>
          </p:txBody>
        </p:sp>
      </p:grpSp>
      <p:sp>
        <p:nvSpPr>
          <p:cNvPr id="51" name="TextBox 50"/>
          <p:cNvSpPr txBox="1"/>
          <p:nvPr/>
        </p:nvSpPr>
        <p:spPr>
          <a:xfrm>
            <a:off x="6858000" y="3352800"/>
            <a:ext cx="2286000" cy="923330"/>
          </a:xfrm>
          <a:prstGeom prst="rect">
            <a:avLst/>
          </a:prstGeom>
          <a:noFill/>
        </p:spPr>
        <p:txBody>
          <a:bodyPr wrap="square" rtlCol="0">
            <a:spAutoFit/>
          </a:bodyPr>
          <a:lstStyle/>
          <a:p>
            <a:pPr algn="ctr"/>
            <a:r>
              <a:rPr lang="en-GB" b="1" dirty="0" smtClean="0"/>
              <a:t>angular distribution</a:t>
            </a:r>
          </a:p>
          <a:p>
            <a:pPr algn="ctr"/>
            <a:r>
              <a:rPr lang="en-GB" dirty="0" smtClean="0"/>
              <a:t>of all emitted particles reaches the detector</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rcRect l="2391" r="5976" b="4182"/>
          <a:stretch>
            <a:fillRect/>
          </a:stretch>
        </p:blipFill>
        <p:spPr>
          <a:xfrm>
            <a:off x="5910943" y="1066800"/>
            <a:ext cx="3004457" cy="2743200"/>
          </a:xfrm>
          <a:prstGeom prst="rect">
            <a:avLst/>
          </a:prstGeom>
        </p:spPr>
      </p:pic>
      <p:grpSp>
        <p:nvGrpSpPr>
          <p:cNvPr id="28" name="Group 27"/>
          <p:cNvGrpSpPr/>
          <p:nvPr/>
        </p:nvGrpSpPr>
        <p:grpSpPr>
          <a:xfrm>
            <a:off x="0" y="897503"/>
            <a:ext cx="5000796" cy="3598297"/>
            <a:chOff x="2590800" y="822707"/>
            <a:chExt cx="5000796" cy="3598297"/>
          </a:xfrm>
        </p:grpSpPr>
        <p:pic>
          <p:nvPicPr>
            <p:cNvPr id="21" name="Picture 29"/>
            <p:cNvPicPr>
              <a:picLocks noChangeAspect="1" noChangeArrowheads="1"/>
            </p:cNvPicPr>
            <p:nvPr/>
          </p:nvPicPr>
          <p:blipFill>
            <a:blip r:embed="rId3" cstate="print"/>
            <a:srcRect/>
            <a:stretch>
              <a:fillRect/>
            </a:stretch>
          </p:blipFill>
          <p:spPr bwMode="auto">
            <a:xfrm rot="16200000">
              <a:off x="3039551" y="373956"/>
              <a:ext cx="3598297" cy="4495800"/>
            </a:xfrm>
            <a:prstGeom prst="rect">
              <a:avLst/>
            </a:prstGeom>
            <a:noFill/>
            <a:ln w="9525">
              <a:noFill/>
              <a:miter lim="800000"/>
              <a:headEnd/>
              <a:tailEnd/>
            </a:ln>
          </p:spPr>
        </p:pic>
        <p:sp>
          <p:nvSpPr>
            <p:cNvPr id="22" name="TextBox 21"/>
            <p:cNvSpPr txBox="1"/>
            <p:nvPr/>
          </p:nvSpPr>
          <p:spPr>
            <a:xfrm>
              <a:off x="4114800" y="2057400"/>
              <a:ext cx="806957" cy="400110"/>
            </a:xfrm>
            <a:prstGeom prst="rect">
              <a:avLst/>
            </a:prstGeom>
            <a:noFill/>
          </p:spPr>
          <p:txBody>
            <a:bodyPr wrap="none" rtlCol="0">
              <a:spAutoFit/>
            </a:bodyPr>
            <a:lstStyle/>
            <a:p>
              <a:r>
                <a:rPr lang="en-GB" sz="2000" dirty="0" smtClean="0">
                  <a:solidFill>
                    <a:srgbClr val="FF0000"/>
                  </a:solidFill>
                </a:rPr>
                <a:t>target</a:t>
              </a:r>
              <a:endParaRPr lang="en-GB" sz="2000" dirty="0">
                <a:solidFill>
                  <a:srgbClr val="FF0000"/>
                </a:solidFill>
              </a:endParaRPr>
            </a:p>
          </p:txBody>
        </p:sp>
        <p:sp>
          <p:nvSpPr>
            <p:cNvPr id="23" name="TextBox 22"/>
            <p:cNvSpPr txBox="1"/>
            <p:nvPr/>
          </p:nvSpPr>
          <p:spPr>
            <a:xfrm>
              <a:off x="5562600" y="3886200"/>
              <a:ext cx="2028996" cy="400110"/>
            </a:xfrm>
            <a:prstGeom prst="rect">
              <a:avLst/>
            </a:prstGeom>
            <a:noFill/>
          </p:spPr>
          <p:txBody>
            <a:bodyPr wrap="none" rtlCol="0">
              <a:spAutoFit/>
            </a:bodyPr>
            <a:lstStyle/>
            <a:p>
              <a:r>
                <a:rPr lang="en-GB" sz="2000" dirty="0" smtClean="0"/>
                <a:t>array of detectors</a:t>
              </a:r>
              <a:endParaRPr lang="en-GB" sz="2000" dirty="0"/>
            </a:p>
          </p:txBody>
        </p:sp>
      </p:grpSp>
      <p:sp>
        <p:nvSpPr>
          <p:cNvPr id="9" name="TextBox 8"/>
          <p:cNvSpPr txBox="1"/>
          <p:nvPr/>
        </p:nvSpPr>
        <p:spPr>
          <a:xfrm>
            <a:off x="990600" y="152400"/>
            <a:ext cx="7087247" cy="830997"/>
          </a:xfrm>
          <a:prstGeom prst="rect">
            <a:avLst/>
          </a:prstGeom>
          <a:noFill/>
        </p:spPr>
        <p:txBody>
          <a:bodyPr wrap="none" rtlCol="0">
            <a:spAutoFit/>
          </a:bodyPr>
          <a:lstStyle/>
          <a:p>
            <a:r>
              <a:rPr lang="it-IT" sz="2400" dirty="0" smtClean="0">
                <a:effectLst>
                  <a:outerShdw blurRad="38100" dist="38100" dir="2700000" algn="tl">
                    <a:srgbClr val="000000">
                      <a:alpha val="43137"/>
                    </a:srgbClr>
                  </a:outerShdw>
                </a:effectLst>
              </a:rPr>
              <a:t>The </a:t>
            </a:r>
            <a:r>
              <a:rPr lang="it-IT" sz="2400" dirty="0" err="1" smtClean="0">
                <a:effectLst>
                  <a:outerShdw blurRad="38100" dist="38100" dir="2700000" algn="tl">
                    <a:srgbClr val="000000">
                      <a:alpha val="43137"/>
                    </a:srgbClr>
                  </a:outerShdw>
                </a:effectLst>
              </a:rPr>
              <a:t>simplest</a:t>
            </a:r>
            <a:r>
              <a:rPr lang="it-IT" sz="2400" dirty="0" smtClean="0">
                <a:effectLst>
                  <a:outerShdw blurRad="38100" dist="38100" dir="2700000" algn="tl">
                    <a:srgbClr val="000000">
                      <a:alpha val="43137"/>
                    </a:srgbClr>
                  </a:outerShdw>
                </a:effectLst>
              </a:rPr>
              <a:t> </a:t>
            </a:r>
            <a:r>
              <a:rPr lang="it-IT" sz="2400" dirty="0" err="1" smtClean="0">
                <a:effectLst>
                  <a:outerShdw blurRad="38100" dist="38100" dir="2700000" algn="tl">
                    <a:srgbClr val="000000">
                      <a:alpha val="43137"/>
                    </a:srgbClr>
                  </a:outerShdw>
                </a:effectLst>
              </a:rPr>
              <a:t>reaction</a:t>
            </a:r>
            <a:r>
              <a:rPr lang="it-IT" sz="2400" dirty="0" smtClean="0">
                <a:effectLst>
                  <a:outerShdw blurRad="38100" dist="38100" dir="2700000" algn="tl">
                    <a:srgbClr val="000000">
                      <a:alpha val="43137"/>
                    </a:srgbClr>
                  </a:outerShdw>
                </a:effectLst>
              </a:rPr>
              <a:t> </a:t>
            </a:r>
            <a:r>
              <a:rPr lang="it-IT" sz="2400" dirty="0" err="1" smtClean="0">
                <a:effectLst>
                  <a:outerShdw blurRad="38100" dist="38100" dir="2700000" algn="tl">
                    <a:srgbClr val="000000">
                      <a:alpha val="43137"/>
                    </a:srgbClr>
                  </a:outerShdw>
                </a:effectLst>
              </a:rPr>
              <a:t>process</a:t>
            </a:r>
            <a:r>
              <a:rPr lang="it-IT" sz="2400" dirty="0" smtClean="0">
                <a:effectLst>
                  <a:outerShdw blurRad="38100" dist="38100" dir="2700000" algn="tl">
                    <a:srgbClr val="000000">
                      <a:alpha val="43137"/>
                    </a:srgbClr>
                  </a:outerShdw>
                </a:effectLst>
              </a:rPr>
              <a:t> </a:t>
            </a:r>
            <a:r>
              <a:rPr lang="it-IT" sz="2400" dirty="0" err="1" smtClean="0">
                <a:effectLst>
                  <a:outerShdw blurRad="38100" dist="38100" dir="2700000" algn="tl">
                    <a:srgbClr val="000000">
                      <a:alpha val="43137"/>
                    </a:srgbClr>
                  </a:outerShdw>
                </a:effectLst>
              </a:rPr>
              <a:t>is</a:t>
            </a:r>
            <a:r>
              <a:rPr lang="it-IT" sz="2400" dirty="0" smtClean="0">
                <a:effectLst>
                  <a:outerShdw blurRad="38100" dist="38100" dir="2700000" algn="tl">
                    <a:srgbClr val="000000">
                      <a:alpha val="43137"/>
                    </a:srgbClr>
                  </a:outerShdw>
                </a:effectLst>
              </a:rPr>
              <a:t> the </a:t>
            </a:r>
            <a:r>
              <a:rPr lang="it-IT" sz="2400" dirty="0" err="1" smtClean="0">
                <a:effectLst>
                  <a:outerShdw blurRad="38100" dist="38100" dir="2700000" algn="tl">
                    <a:srgbClr val="000000">
                      <a:alpha val="43137"/>
                    </a:srgbClr>
                  </a:outerShdw>
                </a:effectLst>
              </a:rPr>
              <a:t>elastic</a:t>
            </a:r>
            <a:r>
              <a:rPr lang="it-IT" sz="2400" dirty="0" smtClean="0">
                <a:effectLst>
                  <a:outerShdw blurRad="38100" dist="38100" dir="2700000" algn="tl">
                    <a:srgbClr val="000000">
                      <a:alpha val="43137"/>
                    </a:srgbClr>
                  </a:outerShdw>
                </a:effectLst>
              </a:rPr>
              <a:t> </a:t>
            </a:r>
            <a:r>
              <a:rPr lang="it-IT" sz="2400" dirty="0" err="1" smtClean="0">
                <a:effectLst>
                  <a:outerShdw blurRad="38100" dist="38100" dir="2700000" algn="tl">
                    <a:srgbClr val="000000">
                      <a:alpha val="43137"/>
                    </a:srgbClr>
                  </a:outerShdw>
                </a:effectLst>
              </a:rPr>
              <a:t>scattering</a:t>
            </a:r>
            <a:r>
              <a:rPr lang="it-IT" sz="2400" dirty="0" smtClean="0">
                <a:effectLst>
                  <a:outerShdw blurRad="38100" dist="38100" dir="2700000" algn="tl">
                    <a:srgbClr val="000000">
                      <a:alpha val="43137"/>
                    </a:srgbClr>
                  </a:outerShdw>
                </a:effectLst>
              </a:rPr>
              <a:t>.</a:t>
            </a:r>
          </a:p>
          <a:p>
            <a:r>
              <a:rPr lang="it-IT" sz="2400" dirty="0" smtClean="0">
                <a:effectLst>
                  <a:outerShdw blurRad="38100" dist="38100" dir="2700000" algn="tl">
                    <a:srgbClr val="000000">
                      <a:alpha val="43137"/>
                    </a:srgbClr>
                  </a:outerShdw>
                </a:effectLst>
              </a:rPr>
              <a:t> </a:t>
            </a:r>
            <a:r>
              <a:rPr lang="it-IT" sz="2400" dirty="0" err="1" smtClean="0">
                <a:effectLst>
                  <a:outerShdw blurRad="38100" dist="38100" dir="2700000" algn="tl">
                    <a:srgbClr val="000000">
                      <a:alpha val="43137"/>
                    </a:srgbClr>
                  </a:outerShdw>
                </a:effectLst>
              </a:rPr>
              <a:t>How</a:t>
            </a:r>
            <a:r>
              <a:rPr lang="it-IT" sz="2400" dirty="0" smtClean="0">
                <a:effectLst>
                  <a:outerShdw blurRad="38100" dist="38100" dir="2700000" algn="tl">
                    <a:srgbClr val="000000">
                      <a:alpha val="43137"/>
                    </a:srgbClr>
                  </a:outerShdw>
                </a:effectLst>
              </a:rPr>
              <a:t> </a:t>
            </a:r>
            <a:r>
              <a:rPr lang="it-IT" sz="2400" dirty="0" err="1" smtClean="0">
                <a:effectLst>
                  <a:outerShdw blurRad="38100" dist="38100" dir="2700000" algn="tl">
                    <a:srgbClr val="000000">
                      <a:alpha val="43137"/>
                    </a:srgbClr>
                  </a:outerShdw>
                </a:effectLst>
              </a:rPr>
              <a:t>to</a:t>
            </a:r>
            <a:r>
              <a:rPr lang="it-IT" sz="2400" dirty="0" smtClean="0">
                <a:effectLst>
                  <a:outerShdw blurRad="38100" dist="38100" dir="2700000" algn="tl">
                    <a:srgbClr val="000000">
                      <a:alpha val="43137"/>
                    </a:srgbClr>
                  </a:outerShdw>
                </a:effectLst>
              </a:rPr>
              <a:t> </a:t>
            </a:r>
            <a:r>
              <a:rPr lang="it-IT" sz="2400" dirty="0" err="1" smtClean="0">
                <a:effectLst>
                  <a:outerShdw blurRad="38100" dist="38100" dir="2700000" algn="tl">
                    <a:srgbClr val="000000">
                      <a:alpha val="43137"/>
                    </a:srgbClr>
                  </a:outerShdw>
                </a:effectLst>
              </a:rPr>
              <a:t>perform</a:t>
            </a:r>
            <a:r>
              <a:rPr lang="it-IT" sz="2400" dirty="0" smtClean="0">
                <a:effectLst>
                  <a:outerShdw blurRad="38100" dist="38100" dir="2700000" algn="tl">
                    <a:srgbClr val="000000">
                      <a:alpha val="43137"/>
                    </a:srgbClr>
                  </a:outerShdw>
                </a:effectLst>
              </a:rPr>
              <a:t> the measurement </a:t>
            </a:r>
            <a:r>
              <a:rPr lang="it-IT" sz="2400" dirty="0" err="1" smtClean="0">
                <a:effectLst>
                  <a:outerShdw blurRad="38100" dist="38100" dir="2700000" algn="tl">
                    <a:srgbClr val="000000">
                      <a:alpha val="43137"/>
                    </a:srgbClr>
                  </a:outerShdw>
                </a:effectLst>
              </a:rPr>
              <a:t>of</a:t>
            </a:r>
            <a:r>
              <a:rPr lang="it-IT" sz="2400" dirty="0" smtClean="0">
                <a:effectLst>
                  <a:outerShdw blurRad="38100" dist="38100" dir="2700000" algn="tl">
                    <a:srgbClr val="000000">
                      <a:alpha val="43137"/>
                    </a:srgbClr>
                  </a:outerShdw>
                </a:effectLst>
              </a:rPr>
              <a:t> </a:t>
            </a:r>
            <a:r>
              <a:rPr lang="it-IT" sz="2400" dirty="0" err="1" smtClean="0">
                <a:effectLst>
                  <a:outerShdw blurRad="38100" dist="38100" dir="2700000" algn="tl">
                    <a:srgbClr val="000000">
                      <a:alpha val="43137"/>
                    </a:srgbClr>
                  </a:outerShdw>
                </a:effectLst>
              </a:rPr>
              <a:t>its</a:t>
            </a:r>
            <a:r>
              <a:rPr lang="it-IT" sz="2400" dirty="0" smtClean="0">
                <a:effectLst>
                  <a:outerShdw blurRad="38100" dist="38100" dir="2700000" algn="tl">
                    <a:srgbClr val="000000">
                      <a:alpha val="43137"/>
                    </a:srgbClr>
                  </a:outerShdw>
                </a:effectLst>
              </a:rPr>
              <a:t> </a:t>
            </a:r>
            <a:r>
              <a:rPr lang="it-IT" sz="2400" dirty="0" err="1" smtClean="0">
                <a:effectLst>
                  <a:outerShdw blurRad="38100" dist="38100" dir="2700000" algn="tl">
                    <a:srgbClr val="000000">
                      <a:alpha val="43137"/>
                    </a:srgbClr>
                  </a:outerShdw>
                </a:effectLst>
              </a:rPr>
              <a:t>cross-section</a:t>
            </a:r>
            <a:r>
              <a:rPr lang="it-IT" sz="2400" dirty="0" smtClean="0">
                <a:effectLst>
                  <a:outerShdw blurRad="38100" dist="38100" dir="2700000" algn="tl">
                    <a:srgbClr val="000000">
                      <a:alpha val="43137"/>
                    </a:srgbClr>
                  </a:outerShdw>
                </a:effectLst>
              </a:rPr>
              <a:t>?</a:t>
            </a:r>
            <a:endParaRPr lang="it-IT" sz="2400" dirty="0">
              <a:effectLst>
                <a:outerShdw blurRad="38100" dist="38100" dir="2700000" algn="tl">
                  <a:srgbClr val="000000">
                    <a:alpha val="43137"/>
                  </a:srgbClr>
                </a:outerShdw>
              </a:effectLst>
            </a:endParaRPr>
          </a:p>
        </p:txBody>
      </p:sp>
      <p:sp>
        <p:nvSpPr>
          <p:cNvPr id="30" name="Striped Right Arrow 29"/>
          <p:cNvSpPr/>
          <p:nvPr/>
        </p:nvSpPr>
        <p:spPr>
          <a:xfrm>
            <a:off x="4267200" y="2667000"/>
            <a:ext cx="1371600" cy="457200"/>
          </a:xfrm>
          <a:prstGeom prst="stripedRightArrow">
            <a:avLst>
              <a:gd name="adj1" fmla="val 50000"/>
              <a:gd name="adj2" fmla="val 50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TextBox 30"/>
          <p:cNvSpPr txBox="1"/>
          <p:nvPr/>
        </p:nvSpPr>
        <p:spPr>
          <a:xfrm>
            <a:off x="4114800" y="2286000"/>
            <a:ext cx="1763636" cy="369332"/>
          </a:xfrm>
          <a:prstGeom prst="rect">
            <a:avLst/>
          </a:prstGeom>
          <a:noFill/>
        </p:spPr>
        <p:txBody>
          <a:bodyPr wrap="none" rtlCol="0">
            <a:spAutoFit/>
          </a:bodyPr>
          <a:lstStyle/>
          <a:p>
            <a:r>
              <a:rPr lang="en-GB" dirty="0" smtClean="0"/>
              <a:t>Energy spectrum</a:t>
            </a:r>
            <a:endParaRPr lang="en-GB" dirty="0"/>
          </a:p>
        </p:txBody>
      </p:sp>
      <p:grpSp>
        <p:nvGrpSpPr>
          <p:cNvPr id="42" name="Group 41"/>
          <p:cNvGrpSpPr/>
          <p:nvPr/>
        </p:nvGrpSpPr>
        <p:grpSpPr>
          <a:xfrm>
            <a:off x="76200" y="3352800"/>
            <a:ext cx="8992791" cy="3505200"/>
            <a:chOff x="76200" y="3352800"/>
            <a:chExt cx="8992791" cy="3505200"/>
          </a:xfrm>
        </p:grpSpPr>
        <p:pic>
          <p:nvPicPr>
            <p:cNvPr id="39" name="Picture 1"/>
            <p:cNvPicPr>
              <a:picLocks noChangeAspect="1" noChangeArrowheads="1"/>
            </p:cNvPicPr>
            <p:nvPr/>
          </p:nvPicPr>
          <p:blipFill>
            <a:blip r:embed="rId4" cstate="print"/>
            <a:srcRect/>
            <a:stretch>
              <a:fillRect/>
            </a:stretch>
          </p:blipFill>
          <p:spPr bwMode="auto">
            <a:xfrm>
              <a:off x="5029200" y="3886200"/>
              <a:ext cx="4039791" cy="2971800"/>
            </a:xfrm>
            <a:prstGeom prst="rect">
              <a:avLst/>
            </a:prstGeom>
            <a:ln>
              <a:noFill/>
            </a:ln>
            <a:effectLst>
              <a:outerShdw blurRad="292100" dist="139700" dir="2700000" algn="tl" rotWithShape="0">
                <a:srgbClr val="333333">
                  <a:alpha val="65000"/>
                </a:srgbClr>
              </a:outerShdw>
            </a:effectLst>
          </p:spPr>
        </p:pic>
        <p:grpSp>
          <p:nvGrpSpPr>
            <p:cNvPr id="38" name="Group 37"/>
            <p:cNvGrpSpPr/>
            <p:nvPr/>
          </p:nvGrpSpPr>
          <p:grpSpPr>
            <a:xfrm>
              <a:off x="76200" y="3352800"/>
              <a:ext cx="8839199" cy="3429000"/>
              <a:chOff x="76200" y="3352800"/>
              <a:chExt cx="8839199" cy="3429000"/>
            </a:xfrm>
          </p:grpSpPr>
          <p:grpSp>
            <p:nvGrpSpPr>
              <p:cNvPr id="35" name="Group 34"/>
              <p:cNvGrpSpPr/>
              <p:nvPr/>
            </p:nvGrpSpPr>
            <p:grpSpPr>
              <a:xfrm>
                <a:off x="76200" y="4267200"/>
                <a:ext cx="8839199" cy="2514600"/>
                <a:chOff x="76200" y="4267200"/>
                <a:chExt cx="8839199" cy="2514600"/>
              </a:xfrm>
            </p:grpSpPr>
            <p:pic>
              <p:nvPicPr>
                <p:cNvPr id="133127" name="Picture 7"/>
                <p:cNvPicPr>
                  <a:picLocks noChangeAspect="1" noChangeArrowheads="1"/>
                </p:cNvPicPr>
                <p:nvPr/>
              </p:nvPicPr>
              <p:blipFill>
                <a:blip r:embed="rId5" cstate="print"/>
                <a:srcRect/>
                <a:stretch>
                  <a:fillRect/>
                </a:stretch>
              </p:blipFill>
              <p:spPr bwMode="auto">
                <a:xfrm>
                  <a:off x="7010400" y="4267200"/>
                  <a:ext cx="1775786" cy="908542"/>
                </a:xfrm>
                <a:prstGeom prst="rect">
                  <a:avLst/>
                </a:prstGeom>
                <a:noFill/>
                <a:ln w="9525">
                  <a:noFill/>
                  <a:miter lim="800000"/>
                  <a:headEnd/>
                  <a:tailEnd/>
                </a:ln>
              </p:spPr>
            </p:pic>
            <p:grpSp>
              <p:nvGrpSpPr>
                <p:cNvPr id="27" name="Group 26"/>
                <p:cNvGrpSpPr/>
                <p:nvPr/>
              </p:nvGrpSpPr>
              <p:grpSpPr>
                <a:xfrm>
                  <a:off x="76200" y="4495800"/>
                  <a:ext cx="4459704" cy="2286000"/>
                  <a:chOff x="304800" y="4495800"/>
                  <a:chExt cx="4459704" cy="2286000"/>
                </a:xfrm>
              </p:grpSpPr>
              <p:sp>
                <p:nvSpPr>
                  <p:cNvPr id="13" name="TextBox 12"/>
                  <p:cNvSpPr txBox="1"/>
                  <p:nvPr/>
                </p:nvSpPr>
                <p:spPr>
                  <a:xfrm>
                    <a:off x="1143000" y="4495800"/>
                    <a:ext cx="3621504" cy="369332"/>
                  </a:xfrm>
                  <a:prstGeom prst="rect">
                    <a:avLst/>
                  </a:prstGeom>
                  <a:noFill/>
                </p:spPr>
                <p:txBody>
                  <a:bodyPr wrap="none" rtlCol="0">
                    <a:spAutoFit/>
                  </a:bodyPr>
                  <a:lstStyle/>
                  <a:p>
                    <a:r>
                      <a:rPr lang="it-IT" dirty="0" err="1" smtClean="0">
                        <a:solidFill>
                          <a:srgbClr val="FF0000"/>
                        </a:solidFill>
                      </a:rPr>
                      <a:t>Number</a:t>
                    </a:r>
                    <a:r>
                      <a:rPr lang="it-IT" dirty="0" smtClean="0">
                        <a:solidFill>
                          <a:srgbClr val="FF0000"/>
                        </a:solidFill>
                      </a:rPr>
                      <a:t> </a:t>
                    </a:r>
                    <a:r>
                      <a:rPr lang="it-IT" dirty="0" err="1" smtClean="0">
                        <a:solidFill>
                          <a:srgbClr val="FF0000"/>
                        </a:solidFill>
                      </a:rPr>
                      <a:t>of</a:t>
                    </a:r>
                    <a:r>
                      <a:rPr lang="it-IT" dirty="0" smtClean="0">
                        <a:solidFill>
                          <a:srgbClr val="FF0000"/>
                        </a:solidFill>
                      </a:rPr>
                      <a:t> </a:t>
                    </a:r>
                    <a:r>
                      <a:rPr lang="it-IT" dirty="0" err="1" smtClean="0">
                        <a:solidFill>
                          <a:srgbClr val="FF0000"/>
                        </a:solidFill>
                      </a:rPr>
                      <a:t>counts</a:t>
                    </a:r>
                    <a:r>
                      <a:rPr lang="it-IT" dirty="0" smtClean="0">
                        <a:solidFill>
                          <a:srgbClr val="FF0000"/>
                        </a:solidFill>
                      </a:rPr>
                      <a:t> in the elastic peak</a:t>
                    </a:r>
                    <a:endParaRPr lang="it-IT" dirty="0">
                      <a:solidFill>
                        <a:srgbClr val="FF0000"/>
                      </a:solidFill>
                    </a:endParaRPr>
                  </a:p>
                </p:txBody>
              </p:sp>
              <p:grpSp>
                <p:nvGrpSpPr>
                  <p:cNvPr id="25" name="Group 24"/>
                  <p:cNvGrpSpPr/>
                  <p:nvPr/>
                </p:nvGrpSpPr>
                <p:grpSpPr>
                  <a:xfrm>
                    <a:off x="304800" y="4964668"/>
                    <a:ext cx="3820735" cy="1817132"/>
                    <a:chOff x="304800" y="4191000"/>
                    <a:chExt cx="3820735" cy="1817132"/>
                  </a:xfrm>
                </p:grpSpPr>
                <p:sp>
                  <p:nvSpPr>
                    <p:cNvPr id="14" name="TextBox 13"/>
                    <p:cNvSpPr txBox="1"/>
                    <p:nvPr/>
                  </p:nvSpPr>
                  <p:spPr>
                    <a:xfrm>
                      <a:off x="914400" y="5638800"/>
                      <a:ext cx="3211135" cy="369332"/>
                    </a:xfrm>
                    <a:prstGeom prst="rect">
                      <a:avLst/>
                    </a:prstGeom>
                    <a:noFill/>
                  </p:spPr>
                  <p:txBody>
                    <a:bodyPr wrap="none" rtlCol="0">
                      <a:spAutoFit/>
                    </a:bodyPr>
                    <a:lstStyle/>
                    <a:p>
                      <a:r>
                        <a:rPr lang="it-IT" dirty="0" smtClean="0">
                          <a:solidFill>
                            <a:srgbClr val="FF0000"/>
                          </a:solidFill>
                        </a:rPr>
                        <a:t>N</a:t>
                      </a:r>
                      <a:r>
                        <a:rPr lang="it-IT" baseline="-25000" dirty="0" smtClean="0">
                          <a:solidFill>
                            <a:srgbClr val="FF0000"/>
                          </a:solidFill>
                        </a:rPr>
                        <a:t>i</a:t>
                      </a:r>
                      <a:r>
                        <a:rPr lang="it-IT" dirty="0" smtClean="0">
                          <a:solidFill>
                            <a:srgbClr val="FF0000"/>
                          </a:solidFill>
                          <a:sym typeface="Symbol"/>
                        </a:rPr>
                        <a:t></a:t>
                      </a:r>
                      <a:r>
                        <a:rPr lang="it-IT" dirty="0" smtClean="0">
                          <a:solidFill>
                            <a:srgbClr val="FF0000"/>
                          </a:solidFill>
                        </a:rPr>
                        <a:t>N</a:t>
                      </a:r>
                      <a:r>
                        <a:rPr lang="it-IT" baseline="-25000" dirty="0" smtClean="0">
                          <a:solidFill>
                            <a:srgbClr val="FF0000"/>
                          </a:solidFill>
                        </a:rPr>
                        <a:t>t</a:t>
                      </a:r>
                      <a:r>
                        <a:rPr lang="it-IT" dirty="0" smtClean="0">
                          <a:solidFill>
                            <a:srgbClr val="FF0000"/>
                          </a:solidFill>
                          <a:sym typeface="Symbol"/>
                        </a:rPr>
                        <a:t>t=normalisation constant</a:t>
                      </a:r>
                      <a:endParaRPr lang="it-IT" dirty="0">
                        <a:solidFill>
                          <a:srgbClr val="FF0000"/>
                        </a:solidFill>
                      </a:endParaRPr>
                    </a:p>
                  </p:txBody>
                </p:sp>
                <p:grpSp>
                  <p:nvGrpSpPr>
                    <p:cNvPr id="24" name="Group 23"/>
                    <p:cNvGrpSpPr/>
                    <p:nvPr/>
                  </p:nvGrpSpPr>
                  <p:grpSpPr>
                    <a:xfrm>
                      <a:off x="304800" y="4191000"/>
                      <a:ext cx="3575660" cy="1464171"/>
                      <a:chOff x="304800" y="4267200"/>
                      <a:chExt cx="3575660" cy="1464171"/>
                    </a:xfrm>
                  </p:grpSpPr>
                  <p:pic>
                    <p:nvPicPr>
                      <p:cNvPr id="133126" name="Picture 6"/>
                      <p:cNvPicPr>
                        <a:picLocks noChangeAspect="1" noChangeArrowheads="1"/>
                      </p:cNvPicPr>
                      <p:nvPr/>
                    </p:nvPicPr>
                    <p:blipFill>
                      <a:blip r:embed="rId6" cstate="print"/>
                      <a:srcRect/>
                      <a:stretch>
                        <a:fillRect/>
                      </a:stretch>
                    </p:blipFill>
                    <p:spPr bwMode="auto">
                      <a:xfrm>
                        <a:off x="304800" y="4267200"/>
                        <a:ext cx="3575660" cy="1464171"/>
                      </a:xfrm>
                      <a:prstGeom prst="rect">
                        <a:avLst/>
                      </a:prstGeom>
                      <a:noFill/>
                      <a:ln w="9525">
                        <a:noFill/>
                        <a:miter lim="800000"/>
                        <a:headEnd/>
                        <a:tailEnd/>
                      </a:ln>
                    </p:spPr>
                  </p:pic>
                  <p:sp>
                    <p:nvSpPr>
                      <p:cNvPr id="16" name="Down Arrow Callout 15"/>
                      <p:cNvSpPr/>
                      <p:nvPr/>
                    </p:nvSpPr>
                    <p:spPr>
                      <a:xfrm>
                        <a:off x="2590800" y="5105400"/>
                        <a:ext cx="381000" cy="588640"/>
                      </a:xfrm>
                      <a:prstGeom prst="downArrowCallout">
                        <a:avLst/>
                      </a:prstGeom>
                      <a:noFill/>
                      <a:ln w="9525" cap="flat" cmpd="sng" algn="ctr">
                        <a:solidFill>
                          <a:srgbClr val="FF0000"/>
                        </a:solidFill>
                        <a:prstDash val="solid"/>
                        <a:round/>
                        <a:headEnd type="none" w="med" len="med"/>
                        <a:tailEnd type="none" w="med" len="med"/>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26" name="Up Arrow Callout 25"/>
                  <p:cNvSpPr/>
                  <p:nvPr/>
                </p:nvSpPr>
                <p:spPr>
                  <a:xfrm>
                    <a:off x="2667000" y="4953000"/>
                    <a:ext cx="838200" cy="609600"/>
                  </a:xfrm>
                  <a:prstGeom prst="upArrowCallou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2" name="Right Arrow Callout 31"/>
                <p:cNvSpPr/>
                <p:nvPr/>
              </p:nvSpPr>
              <p:spPr>
                <a:xfrm>
                  <a:off x="2743200" y="5791200"/>
                  <a:ext cx="990600" cy="457200"/>
                </a:xfrm>
                <a:prstGeom prst="rightArrowCallou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TextBox 32"/>
                <p:cNvSpPr txBox="1"/>
                <p:nvPr/>
              </p:nvSpPr>
              <p:spPr>
                <a:xfrm>
                  <a:off x="3581400" y="5678269"/>
                  <a:ext cx="1236599" cy="646331"/>
                </a:xfrm>
                <a:prstGeom prst="rect">
                  <a:avLst/>
                </a:prstGeom>
                <a:noFill/>
              </p:spPr>
              <p:txBody>
                <a:bodyPr wrap="none" rtlCol="0">
                  <a:spAutoFit/>
                </a:bodyPr>
                <a:lstStyle/>
                <a:p>
                  <a:pPr algn="ctr"/>
                  <a:r>
                    <a:rPr lang="en-GB" dirty="0" smtClean="0">
                      <a:solidFill>
                        <a:srgbClr val="FF0000"/>
                      </a:solidFill>
                    </a:rPr>
                    <a:t>detector</a:t>
                  </a:r>
                </a:p>
                <a:p>
                  <a:pPr algn="ctr"/>
                  <a:r>
                    <a:rPr lang="en-GB" dirty="0" smtClean="0">
                      <a:solidFill>
                        <a:srgbClr val="FF0000"/>
                      </a:solidFill>
                    </a:rPr>
                    <a:t> solid angle</a:t>
                  </a:r>
                  <a:endParaRPr lang="en-GB" dirty="0">
                    <a:solidFill>
                      <a:srgbClr val="FF0000"/>
                    </a:solidFill>
                  </a:endParaRPr>
                </a:p>
              </p:txBody>
            </p:sp>
            <p:sp>
              <p:nvSpPr>
                <p:cNvPr id="34" name="TextBox 33"/>
                <p:cNvSpPr txBox="1"/>
                <p:nvPr/>
              </p:nvSpPr>
              <p:spPr>
                <a:xfrm>
                  <a:off x="7315200" y="5105400"/>
                  <a:ext cx="1600199" cy="369332"/>
                </a:xfrm>
                <a:prstGeom prst="rect">
                  <a:avLst/>
                </a:prstGeom>
                <a:noFill/>
              </p:spPr>
              <p:txBody>
                <a:bodyPr wrap="square" rtlCol="0">
                  <a:spAutoFit/>
                </a:bodyPr>
                <a:lstStyle/>
                <a:p>
                  <a:r>
                    <a:rPr lang="en-GB" dirty="0" smtClean="0"/>
                    <a:t>Elastic / Ruth.</a:t>
                  </a:r>
                  <a:endParaRPr lang="en-GB" dirty="0"/>
                </a:p>
              </p:txBody>
            </p:sp>
          </p:grpSp>
          <p:cxnSp>
            <p:nvCxnSpPr>
              <p:cNvPr id="37" name="Straight Arrow Connector 36"/>
              <p:cNvCxnSpPr/>
              <p:nvPr/>
            </p:nvCxnSpPr>
            <p:spPr>
              <a:xfrm flipV="1">
                <a:off x="3276600" y="3352800"/>
                <a:ext cx="4495800" cy="1752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2"/>
          <p:cNvGrpSpPr/>
          <p:nvPr/>
        </p:nvGrpSpPr>
        <p:grpSpPr>
          <a:xfrm>
            <a:off x="35496" y="116632"/>
            <a:ext cx="2627784" cy="2428250"/>
            <a:chOff x="683568" y="332656"/>
            <a:chExt cx="2627784" cy="2428250"/>
          </a:xfrm>
        </p:grpSpPr>
        <p:pic>
          <p:nvPicPr>
            <p:cNvPr id="6" name="Picture 5" descr="Immagine.png"/>
            <p:cNvPicPr>
              <a:picLocks noChangeAspect="1"/>
            </p:cNvPicPr>
            <p:nvPr/>
          </p:nvPicPr>
          <p:blipFill>
            <a:blip r:embed="rId3" cstate="print"/>
            <a:srcRect r="71262" b="55302"/>
            <a:stretch>
              <a:fillRect/>
            </a:stretch>
          </p:blipFill>
          <p:spPr>
            <a:xfrm>
              <a:off x="683568" y="332656"/>
              <a:ext cx="2627784" cy="2428250"/>
            </a:xfrm>
            <a:prstGeom prst="rect">
              <a:avLst/>
            </a:prstGeom>
          </p:spPr>
        </p:pic>
        <p:sp>
          <p:nvSpPr>
            <p:cNvPr id="7" name="TextBox 6"/>
            <p:cNvSpPr txBox="1"/>
            <p:nvPr/>
          </p:nvSpPr>
          <p:spPr>
            <a:xfrm>
              <a:off x="2542619" y="611634"/>
              <a:ext cx="251992" cy="246221"/>
            </a:xfrm>
            <a:prstGeom prst="rect">
              <a:avLst/>
            </a:prstGeom>
            <a:noFill/>
          </p:spPr>
          <p:txBody>
            <a:bodyPr wrap="none" rtlCol="0">
              <a:spAutoFit/>
            </a:bodyPr>
            <a:lstStyle/>
            <a:p>
              <a:r>
                <a:rPr lang="it-IT" sz="1000" b="1" dirty="0" smtClean="0">
                  <a:solidFill>
                    <a:srgbClr val="A80000"/>
                  </a:solidFill>
                  <a:latin typeface="Symbol" pitchFamily="18" charset="2"/>
                </a:rPr>
                <a:t>q</a:t>
              </a:r>
              <a:endParaRPr lang="it-IT" sz="1000" b="1" dirty="0">
                <a:solidFill>
                  <a:srgbClr val="A80000"/>
                </a:solidFill>
                <a:latin typeface="Symbol" pitchFamily="18" charset="2"/>
              </a:endParaRPr>
            </a:p>
          </p:txBody>
        </p:sp>
        <p:sp>
          <p:nvSpPr>
            <p:cNvPr id="8" name="TextBox 7"/>
            <p:cNvSpPr txBox="1"/>
            <p:nvPr/>
          </p:nvSpPr>
          <p:spPr>
            <a:xfrm>
              <a:off x="2816646" y="1124744"/>
              <a:ext cx="251992" cy="246221"/>
            </a:xfrm>
            <a:prstGeom prst="rect">
              <a:avLst/>
            </a:prstGeom>
            <a:noFill/>
          </p:spPr>
          <p:txBody>
            <a:bodyPr wrap="none" rtlCol="0">
              <a:spAutoFit/>
            </a:bodyPr>
            <a:lstStyle/>
            <a:p>
              <a:r>
                <a:rPr lang="it-IT" sz="1000" b="1" dirty="0" smtClean="0">
                  <a:solidFill>
                    <a:srgbClr val="A80000"/>
                  </a:solidFill>
                  <a:latin typeface="Symbol" pitchFamily="18" charset="2"/>
                </a:rPr>
                <a:t>q</a:t>
              </a:r>
              <a:endParaRPr lang="it-IT" sz="1000" b="1" dirty="0">
                <a:solidFill>
                  <a:srgbClr val="A80000"/>
                </a:solidFill>
                <a:latin typeface="Symbol" pitchFamily="18" charset="2"/>
              </a:endParaRPr>
            </a:p>
          </p:txBody>
        </p:sp>
        <p:sp>
          <p:nvSpPr>
            <p:cNvPr id="9" name="TextBox 8"/>
            <p:cNvSpPr txBox="1"/>
            <p:nvPr/>
          </p:nvSpPr>
          <p:spPr>
            <a:xfrm>
              <a:off x="2825700" y="1844824"/>
              <a:ext cx="251992" cy="246221"/>
            </a:xfrm>
            <a:prstGeom prst="rect">
              <a:avLst/>
            </a:prstGeom>
            <a:noFill/>
          </p:spPr>
          <p:txBody>
            <a:bodyPr wrap="none" rtlCol="0">
              <a:spAutoFit/>
            </a:bodyPr>
            <a:lstStyle/>
            <a:p>
              <a:r>
                <a:rPr lang="it-IT" sz="1000" b="1" dirty="0" smtClean="0">
                  <a:solidFill>
                    <a:srgbClr val="A80000"/>
                  </a:solidFill>
                  <a:latin typeface="Symbol" pitchFamily="18" charset="2"/>
                </a:rPr>
                <a:t>q</a:t>
              </a:r>
              <a:endParaRPr lang="it-IT" sz="1000" b="1" dirty="0">
                <a:solidFill>
                  <a:srgbClr val="A80000"/>
                </a:solidFill>
                <a:latin typeface="Symbol" pitchFamily="18" charset="2"/>
              </a:endParaRPr>
            </a:p>
          </p:txBody>
        </p:sp>
        <p:sp>
          <p:nvSpPr>
            <p:cNvPr id="10" name="TextBox 9"/>
            <p:cNvSpPr txBox="1"/>
            <p:nvPr/>
          </p:nvSpPr>
          <p:spPr>
            <a:xfrm>
              <a:off x="1894123" y="927252"/>
              <a:ext cx="251992" cy="246221"/>
            </a:xfrm>
            <a:prstGeom prst="rect">
              <a:avLst/>
            </a:prstGeom>
            <a:noFill/>
          </p:spPr>
          <p:txBody>
            <a:bodyPr wrap="none" rtlCol="0">
              <a:spAutoFit/>
            </a:bodyPr>
            <a:lstStyle/>
            <a:p>
              <a:r>
                <a:rPr lang="it-IT" sz="1000" b="1" dirty="0" smtClean="0">
                  <a:solidFill>
                    <a:srgbClr val="FF0000"/>
                  </a:solidFill>
                  <a:latin typeface="Symbol" pitchFamily="18" charset="2"/>
                </a:rPr>
                <a:t>q</a:t>
              </a:r>
              <a:endParaRPr lang="it-IT" sz="1000" b="1" dirty="0">
                <a:solidFill>
                  <a:srgbClr val="FF0000"/>
                </a:solidFill>
                <a:latin typeface="Symbol" pitchFamily="18" charset="2"/>
              </a:endParaRPr>
            </a:p>
          </p:txBody>
        </p:sp>
        <p:sp>
          <p:nvSpPr>
            <p:cNvPr id="11" name="TextBox 10"/>
            <p:cNvSpPr txBox="1"/>
            <p:nvPr/>
          </p:nvSpPr>
          <p:spPr>
            <a:xfrm>
              <a:off x="2568933" y="2362461"/>
              <a:ext cx="251992" cy="246221"/>
            </a:xfrm>
            <a:prstGeom prst="rect">
              <a:avLst/>
            </a:prstGeom>
            <a:noFill/>
          </p:spPr>
          <p:txBody>
            <a:bodyPr wrap="none" rtlCol="0">
              <a:spAutoFit/>
            </a:bodyPr>
            <a:lstStyle/>
            <a:p>
              <a:r>
                <a:rPr lang="it-IT" sz="1000" b="1" dirty="0" smtClean="0">
                  <a:solidFill>
                    <a:srgbClr val="FF0000"/>
                  </a:solidFill>
                  <a:latin typeface="Symbol" pitchFamily="18" charset="2"/>
                </a:rPr>
                <a:t>q</a:t>
              </a:r>
              <a:endParaRPr lang="it-IT" sz="1000" b="1" dirty="0">
                <a:solidFill>
                  <a:srgbClr val="FF0000"/>
                </a:solidFill>
                <a:latin typeface="Symbol" pitchFamily="18" charset="2"/>
              </a:endParaRPr>
            </a:p>
          </p:txBody>
        </p:sp>
        <p:sp>
          <p:nvSpPr>
            <p:cNvPr id="12" name="TextBox 11"/>
            <p:cNvSpPr txBox="1"/>
            <p:nvPr/>
          </p:nvSpPr>
          <p:spPr>
            <a:xfrm>
              <a:off x="2033612" y="1350246"/>
              <a:ext cx="251992" cy="246221"/>
            </a:xfrm>
            <a:prstGeom prst="rect">
              <a:avLst/>
            </a:prstGeom>
            <a:noFill/>
          </p:spPr>
          <p:txBody>
            <a:bodyPr wrap="none" rtlCol="0">
              <a:spAutoFit/>
            </a:bodyPr>
            <a:lstStyle/>
            <a:p>
              <a:r>
                <a:rPr lang="it-IT" sz="1000" b="1" dirty="0" smtClean="0">
                  <a:solidFill>
                    <a:srgbClr val="FF0000"/>
                  </a:solidFill>
                  <a:latin typeface="Symbol" pitchFamily="18" charset="2"/>
                </a:rPr>
                <a:t>q</a:t>
              </a:r>
              <a:endParaRPr lang="it-IT" sz="1000" b="1" dirty="0">
                <a:solidFill>
                  <a:srgbClr val="FF0000"/>
                </a:solidFill>
                <a:latin typeface="Symbol" pitchFamily="18" charset="2"/>
              </a:endParaRPr>
            </a:p>
          </p:txBody>
        </p:sp>
      </p:grpSp>
      <p:graphicFrame>
        <p:nvGraphicFramePr>
          <p:cNvPr id="4" name="Object 3"/>
          <p:cNvGraphicFramePr>
            <a:graphicFrameLocks noChangeAspect="1"/>
          </p:cNvGraphicFramePr>
          <p:nvPr/>
        </p:nvGraphicFramePr>
        <p:xfrm>
          <a:off x="2195736" y="116632"/>
          <a:ext cx="2313547" cy="432048"/>
        </p:xfrm>
        <a:graphic>
          <a:graphicData uri="http://schemas.openxmlformats.org/presentationml/2006/ole">
            <p:oleObj spid="_x0000_s58370" name="Equation" r:id="rId4" imgW="2108160" imgH="393480" progId="Equation.3">
              <p:embed/>
            </p:oleObj>
          </a:graphicData>
        </a:graphic>
      </p:graphicFrame>
      <p:pic>
        <p:nvPicPr>
          <p:cNvPr id="14" name="Picture 1"/>
          <p:cNvPicPr>
            <a:picLocks noChangeAspect="1" noChangeArrowheads="1"/>
          </p:cNvPicPr>
          <p:nvPr/>
        </p:nvPicPr>
        <p:blipFill>
          <a:blip r:embed="rId5" cstate="print"/>
          <a:srcRect/>
          <a:stretch>
            <a:fillRect/>
          </a:stretch>
        </p:blipFill>
        <p:spPr bwMode="auto">
          <a:xfrm>
            <a:off x="467544" y="3212976"/>
            <a:ext cx="2656656" cy="29235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5" name="Picture 1"/>
          <p:cNvPicPr>
            <a:picLocks noChangeAspect="1" noChangeArrowheads="1"/>
          </p:cNvPicPr>
          <p:nvPr/>
        </p:nvPicPr>
        <p:blipFill>
          <a:blip r:embed="rId6" cstate="print"/>
          <a:srcRect/>
          <a:stretch>
            <a:fillRect/>
          </a:stretch>
        </p:blipFill>
        <p:spPr bwMode="auto">
          <a:xfrm>
            <a:off x="5508104" y="620688"/>
            <a:ext cx="3230234" cy="2376264"/>
          </a:xfrm>
          <a:prstGeom prst="rect">
            <a:avLst/>
          </a:prstGeom>
          <a:ln>
            <a:noFill/>
          </a:ln>
          <a:effectLst>
            <a:outerShdw blurRad="292100" dist="139700" dir="2700000" algn="tl" rotWithShape="0">
              <a:srgbClr val="333333">
                <a:alpha val="65000"/>
              </a:srgbClr>
            </a:outerShdw>
          </a:effectLst>
        </p:spPr>
      </p:pic>
      <p:pic>
        <p:nvPicPr>
          <p:cNvPr id="16" name="Picture 2"/>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5638800" y="3573016"/>
            <a:ext cx="3253680" cy="2347592"/>
          </a:xfrm>
          <a:prstGeom prst="rect">
            <a:avLst/>
          </a:prstGeom>
          <a:noFill/>
          <a:ln>
            <a:noFill/>
          </a:ln>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17" name="TextBox 16"/>
          <p:cNvSpPr txBox="1"/>
          <p:nvPr/>
        </p:nvSpPr>
        <p:spPr>
          <a:xfrm>
            <a:off x="5652120" y="116632"/>
            <a:ext cx="2052515" cy="369332"/>
          </a:xfrm>
          <a:prstGeom prst="rect">
            <a:avLst/>
          </a:prstGeom>
          <a:noFill/>
        </p:spPr>
        <p:txBody>
          <a:bodyPr wrap="none" rtlCol="0">
            <a:spAutoFit/>
          </a:bodyPr>
          <a:lstStyle/>
          <a:p>
            <a:r>
              <a:rPr lang="it-IT" dirty="0" err="1" smtClean="0"/>
              <a:t>Angular</a:t>
            </a:r>
            <a:r>
              <a:rPr lang="it-IT" dirty="0" smtClean="0"/>
              <a:t> </a:t>
            </a:r>
            <a:r>
              <a:rPr lang="it-IT" dirty="0" err="1" smtClean="0"/>
              <a:t>distribution</a:t>
            </a:r>
            <a:r>
              <a:rPr lang="it-IT" dirty="0" smtClean="0"/>
              <a:t> </a:t>
            </a:r>
            <a:endParaRPr lang="it-IT" dirty="0"/>
          </a:p>
        </p:txBody>
      </p:sp>
      <p:sp>
        <p:nvSpPr>
          <p:cNvPr id="18" name="TextBox 17"/>
          <p:cNvSpPr txBox="1"/>
          <p:nvPr/>
        </p:nvSpPr>
        <p:spPr>
          <a:xfrm>
            <a:off x="755576" y="2708920"/>
            <a:ext cx="2262158" cy="369332"/>
          </a:xfrm>
          <a:prstGeom prst="rect">
            <a:avLst/>
          </a:prstGeom>
          <a:noFill/>
        </p:spPr>
        <p:txBody>
          <a:bodyPr wrap="none" rtlCol="0">
            <a:spAutoFit/>
          </a:bodyPr>
          <a:lstStyle/>
          <a:p>
            <a:r>
              <a:rPr lang="it-IT" dirty="0" err="1" smtClean="0">
                <a:latin typeface="+mj-lt"/>
              </a:rPr>
              <a:t>Excitation</a:t>
            </a:r>
            <a:r>
              <a:rPr lang="it-IT" dirty="0" smtClean="0">
                <a:latin typeface="+mj-lt"/>
              </a:rPr>
              <a:t> </a:t>
            </a:r>
            <a:r>
              <a:rPr lang="it-IT" dirty="0" err="1" smtClean="0">
                <a:latin typeface="+mj-lt"/>
              </a:rPr>
              <a:t>fnction</a:t>
            </a:r>
            <a:r>
              <a:rPr lang="it-IT" dirty="0" smtClean="0">
                <a:latin typeface="Symbol" pitchFamily="18" charset="2"/>
              </a:rPr>
              <a:t> </a:t>
            </a:r>
            <a:r>
              <a:rPr lang="it-IT" dirty="0" err="1" smtClean="0">
                <a:latin typeface="Symbol" pitchFamily="18" charset="2"/>
              </a:rPr>
              <a:t>s</a:t>
            </a:r>
            <a:r>
              <a:rPr lang="it-IT" dirty="0" smtClean="0"/>
              <a:t>(E)</a:t>
            </a:r>
            <a:endParaRPr lang="it-IT" dirty="0"/>
          </a:p>
        </p:txBody>
      </p:sp>
      <p:sp>
        <p:nvSpPr>
          <p:cNvPr id="19" name="TextBox 18"/>
          <p:cNvSpPr txBox="1"/>
          <p:nvPr/>
        </p:nvSpPr>
        <p:spPr>
          <a:xfrm>
            <a:off x="5181600" y="3124200"/>
            <a:ext cx="3187854" cy="369332"/>
          </a:xfrm>
          <a:prstGeom prst="rect">
            <a:avLst/>
          </a:prstGeom>
          <a:noFill/>
        </p:spPr>
        <p:txBody>
          <a:bodyPr wrap="none" rtlCol="0">
            <a:spAutoFit/>
          </a:bodyPr>
          <a:lstStyle/>
          <a:p>
            <a:r>
              <a:rPr lang="it-IT" dirty="0" err="1" smtClean="0"/>
              <a:t>double</a:t>
            </a:r>
            <a:r>
              <a:rPr lang="it-IT" dirty="0" smtClean="0"/>
              <a:t> </a:t>
            </a:r>
            <a:r>
              <a:rPr lang="it-IT" dirty="0" err="1" smtClean="0"/>
              <a:t>differential</a:t>
            </a:r>
            <a:r>
              <a:rPr lang="it-IT" dirty="0" smtClean="0"/>
              <a:t> </a:t>
            </a:r>
            <a:r>
              <a:rPr lang="it-IT" dirty="0" err="1" smtClean="0"/>
              <a:t>cross-section</a:t>
            </a:r>
            <a:endParaRPr lang="it-IT" dirty="0"/>
          </a:p>
        </p:txBody>
      </p:sp>
      <p:graphicFrame>
        <p:nvGraphicFramePr>
          <p:cNvPr id="20" name="Object 19"/>
          <p:cNvGraphicFramePr>
            <a:graphicFrameLocks noChangeAspect="1"/>
          </p:cNvGraphicFramePr>
          <p:nvPr/>
        </p:nvGraphicFramePr>
        <p:xfrm>
          <a:off x="7956376" y="44624"/>
          <a:ext cx="576064" cy="496055"/>
        </p:xfrm>
        <a:graphic>
          <a:graphicData uri="http://schemas.openxmlformats.org/presentationml/2006/ole">
            <p:oleObj spid="_x0000_s58371" name="Equation" r:id="rId8" imgW="457200" imgH="393480" progId="Equation.3">
              <p:embed/>
            </p:oleObj>
          </a:graphicData>
        </a:graphic>
      </p:graphicFrame>
      <p:graphicFrame>
        <p:nvGraphicFramePr>
          <p:cNvPr id="21" name="Object 20"/>
          <p:cNvGraphicFramePr>
            <a:graphicFrameLocks noChangeAspect="1"/>
          </p:cNvGraphicFramePr>
          <p:nvPr/>
        </p:nvGraphicFramePr>
        <p:xfrm>
          <a:off x="8235950" y="3076575"/>
          <a:ext cx="592138" cy="481013"/>
        </p:xfrm>
        <a:graphic>
          <a:graphicData uri="http://schemas.openxmlformats.org/presentationml/2006/ole">
            <p:oleObj spid="_x0000_s58372" name="Equation" r:id="rId9" imgW="469900" imgH="381000" progId="Equation.3">
              <p:embed/>
            </p:oleObj>
          </a:graphicData>
        </a:graphic>
      </p:graphicFrame>
      <p:sp>
        <p:nvSpPr>
          <p:cNvPr id="22" name="TextBox 21"/>
          <p:cNvSpPr txBox="1"/>
          <p:nvPr/>
        </p:nvSpPr>
        <p:spPr>
          <a:xfrm>
            <a:off x="2667001" y="1143000"/>
            <a:ext cx="2743199" cy="381000"/>
          </a:xfrm>
          <a:prstGeom prst="rect">
            <a:avLst/>
          </a:prstGeom>
          <a:solidFill>
            <a:srgbClr val="FF0000"/>
          </a:solidFill>
        </p:spPr>
        <p:txBody>
          <a:bodyPr wrap="square" rtlCol="0">
            <a:spAutoFit/>
          </a:bodyPr>
          <a:lstStyle/>
          <a:p>
            <a:r>
              <a:rPr lang="it-IT" dirty="0" err="1" smtClean="0"/>
              <a:t>Examples</a:t>
            </a:r>
            <a:r>
              <a:rPr lang="it-IT" dirty="0" smtClean="0"/>
              <a:t> </a:t>
            </a:r>
            <a:r>
              <a:rPr lang="it-IT" dirty="0" err="1" smtClean="0"/>
              <a:t>of</a:t>
            </a:r>
            <a:r>
              <a:rPr lang="it-IT" dirty="0" smtClean="0"/>
              <a:t> </a:t>
            </a:r>
            <a:r>
              <a:rPr lang="it-IT" dirty="0" err="1" smtClean="0"/>
              <a:t>cross-sections</a:t>
            </a:r>
            <a:r>
              <a:rPr lang="it-IT" dirty="0" smtClean="0"/>
              <a:t>:</a:t>
            </a:r>
            <a:endParaRPr lang="it-IT" dirty="0"/>
          </a:p>
        </p:txBody>
      </p:sp>
      <p:cxnSp>
        <p:nvCxnSpPr>
          <p:cNvPr id="24" name="Straight Arrow Connector 23"/>
          <p:cNvCxnSpPr/>
          <p:nvPr/>
        </p:nvCxnSpPr>
        <p:spPr>
          <a:xfrm>
            <a:off x="5220072" y="1340768"/>
            <a:ext cx="57606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2699792" y="1556792"/>
            <a:ext cx="1296144" cy="11521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283968" y="1556792"/>
            <a:ext cx="936104" cy="15841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6167735"/>
            <a:ext cx="9483786" cy="461665"/>
          </a:xfrm>
          <a:prstGeom prst="rect">
            <a:avLst/>
          </a:prstGeom>
          <a:noFill/>
        </p:spPr>
        <p:txBody>
          <a:bodyPr wrap="none" rtlCol="0">
            <a:spAutoFit/>
          </a:bodyPr>
          <a:lstStyle/>
          <a:p>
            <a:r>
              <a:rPr lang="en-GB" sz="2400" dirty="0" smtClean="0">
                <a:solidFill>
                  <a:srgbClr val="FF0000"/>
                </a:solidFill>
              </a:rPr>
              <a:t>In order to compare experiment with theory we need theoretical </a:t>
            </a:r>
            <a:r>
              <a:rPr lang="en-GB" sz="2400" dirty="0" smtClean="0">
                <a:solidFill>
                  <a:srgbClr val="FF0000"/>
                </a:solidFill>
              </a:rPr>
              <a:t>models</a:t>
            </a:r>
            <a:endParaRPr lang="en-GB" sz="2400"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200400" y="3124200"/>
            <a:ext cx="2621230" cy="523220"/>
          </a:xfrm>
          <a:prstGeom prst="rect">
            <a:avLst/>
          </a:prstGeom>
          <a:noFill/>
          <a:effectLst>
            <a:outerShdw blurRad="50800" dist="38100" dir="2700000">
              <a:srgbClr val="000000">
                <a:alpha val="43000"/>
              </a:srgbClr>
            </a:outerShdw>
          </a:effectLst>
        </p:spPr>
        <p:txBody>
          <a:bodyPr wrap="none" rtlCol="0">
            <a:spAutoFit/>
          </a:bodyPr>
          <a:lstStyle/>
          <a:p>
            <a:r>
              <a:rPr lang="en-GB" sz="2800" dirty="0" smtClean="0"/>
              <a:t>Elastic scattering </a:t>
            </a:r>
            <a:endParaRPr lang="en-GB"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srcRect l="19906" t="39733" r="6740" b="6546"/>
          <a:stretch>
            <a:fillRect/>
          </a:stretch>
        </p:blipFill>
        <p:spPr>
          <a:xfrm>
            <a:off x="4521200" y="4038600"/>
            <a:ext cx="4622800" cy="1905000"/>
          </a:xfrm>
          <a:prstGeom prst="rect">
            <a:avLst/>
          </a:prstGeom>
        </p:spPr>
      </p:pic>
      <p:sp>
        <p:nvSpPr>
          <p:cNvPr id="2" name="Title 1"/>
          <p:cNvSpPr>
            <a:spLocks noGrp="1"/>
          </p:cNvSpPr>
          <p:nvPr>
            <p:ph type="title"/>
          </p:nvPr>
        </p:nvSpPr>
        <p:spPr>
          <a:xfrm>
            <a:off x="0" y="76200"/>
            <a:ext cx="9144000" cy="944562"/>
          </a:xfrm>
        </p:spPr>
        <p:txBody>
          <a:bodyPr>
            <a:noAutofit/>
          </a:bodyPr>
          <a:lstStyle/>
          <a:p>
            <a:pPr>
              <a:spcAft>
                <a:spcPts val="600"/>
              </a:spcAft>
            </a:pPr>
            <a:r>
              <a:rPr lang="en-GB" sz="2800" dirty="0" smtClean="0">
                <a:effectLst>
                  <a:outerShdw blurRad="50800" dist="38100" dir="2700000">
                    <a:srgbClr val="000000">
                      <a:alpha val="43000"/>
                    </a:srgbClr>
                  </a:outerShdw>
                </a:effectLst>
              </a:rPr>
              <a:t>Scattering by a potential</a:t>
            </a:r>
            <a:r>
              <a:rPr lang="en-GB" sz="2400" dirty="0" smtClean="0"/>
              <a:t/>
            </a:r>
            <a:br>
              <a:rPr lang="en-GB" sz="2400" dirty="0" smtClean="0"/>
            </a:br>
            <a:r>
              <a:rPr lang="en-GB" sz="2400" dirty="0" smtClean="0">
                <a:solidFill>
                  <a:srgbClr val="FF0000"/>
                </a:solidFill>
              </a:rPr>
              <a:t>Case 1 </a:t>
            </a:r>
            <a:r>
              <a:rPr lang="en-US" sz="2400" dirty="0" err="1" smtClean="0">
                <a:solidFill>
                  <a:srgbClr val="FF0000"/>
                </a:solidFill>
                <a:sym typeface="Wingdings"/>
              </a:rPr>
              <a:t></a:t>
            </a:r>
            <a:r>
              <a:rPr lang="en-US" sz="2400" dirty="0" smtClean="0">
                <a:solidFill>
                  <a:srgbClr val="FF0000"/>
                </a:solidFill>
                <a:sym typeface="Wingdings"/>
              </a:rPr>
              <a:t> scattering by a Coulomb potential:</a:t>
            </a:r>
            <a:r>
              <a:rPr lang="en-GB" sz="2400" dirty="0" smtClean="0">
                <a:solidFill>
                  <a:srgbClr val="FF0000"/>
                </a:solidFill>
              </a:rPr>
              <a:t> the Rutherford scattering</a:t>
            </a:r>
            <a:endParaRPr lang="en-GB" sz="2400" dirty="0">
              <a:solidFill>
                <a:srgbClr val="FF0000"/>
              </a:solidFill>
            </a:endParaRPr>
          </a:p>
        </p:txBody>
      </p:sp>
      <p:sp>
        <p:nvSpPr>
          <p:cNvPr id="18" name="TextBox 17"/>
          <p:cNvSpPr txBox="1"/>
          <p:nvPr/>
        </p:nvSpPr>
        <p:spPr>
          <a:xfrm>
            <a:off x="3124200" y="5867400"/>
            <a:ext cx="6019800" cy="1046440"/>
          </a:xfrm>
          <a:prstGeom prst="rect">
            <a:avLst/>
          </a:prstGeom>
          <a:noFill/>
        </p:spPr>
        <p:txBody>
          <a:bodyPr wrap="square" rtlCol="0">
            <a:spAutoFit/>
          </a:bodyPr>
          <a:lstStyle/>
          <a:p>
            <a:r>
              <a:rPr lang="en-US" dirty="0" smtClean="0"/>
              <a:t>Scattering angle </a:t>
            </a:r>
            <a:r>
              <a:rPr lang="en-US" dirty="0" err="1" smtClean="0">
                <a:latin typeface="Symbol" pitchFamily="18" charset="2"/>
              </a:rPr>
              <a:t>q</a:t>
            </a:r>
            <a:r>
              <a:rPr lang="en-US" baseline="-25000" dirty="0" err="1" smtClean="0">
                <a:latin typeface="Arial" pitchFamily="34" charset="0"/>
                <a:cs typeface="Arial" pitchFamily="34" charset="0"/>
              </a:rPr>
              <a:t>c.m</a:t>
            </a:r>
            <a:r>
              <a:rPr lang="en-US" baseline="-25000" dirty="0" smtClean="0">
                <a:latin typeface="Arial" pitchFamily="34" charset="0"/>
                <a:cs typeface="Arial" pitchFamily="34" charset="0"/>
              </a:rPr>
              <a:t>. </a:t>
            </a:r>
            <a:r>
              <a:rPr lang="en-US" baseline="-25000" dirty="0" smtClean="0"/>
              <a:t> </a:t>
            </a:r>
            <a:r>
              <a:rPr lang="en-US" dirty="0" smtClean="0"/>
              <a:t>related to distance of closest approach.</a:t>
            </a:r>
          </a:p>
          <a:p>
            <a:endParaRPr lang="en-US" sz="800" dirty="0" smtClean="0"/>
          </a:p>
          <a:p>
            <a:r>
              <a:rPr lang="en-US" dirty="0" smtClean="0"/>
              <a:t>For each trajectory: </a:t>
            </a:r>
          </a:p>
          <a:p>
            <a:endParaRPr lang="en-US" dirty="0"/>
          </a:p>
        </p:txBody>
      </p:sp>
      <p:sp>
        <p:nvSpPr>
          <p:cNvPr id="22" name="TextBox 21"/>
          <p:cNvSpPr txBox="1"/>
          <p:nvPr/>
        </p:nvSpPr>
        <p:spPr>
          <a:xfrm>
            <a:off x="1752600" y="1143000"/>
            <a:ext cx="5636729" cy="369332"/>
          </a:xfrm>
          <a:prstGeom prst="rect">
            <a:avLst/>
          </a:prstGeom>
          <a:noFill/>
        </p:spPr>
        <p:txBody>
          <a:bodyPr wrap="none" rtlCol="0">
            <a:spAutoFit/>
          </a:bodyPr>
          <a:lstStyle/>
          <a:p>
            <a:r>
              <a:rPr lang="en-GB" dirty="0" smtClean="0"/>
              <a:t>Colliding nuclei </a:t>
            </a:r>
            <a:r>
              <a:rPr lang="en-US" dirty="0" err="1" smtClean="0">
                <a:sym typeface="Wingdings"/>
              </a:rPr>
              <a:t></a:t>
            </a:r>
            <a:r>
              <a:rPr lang="en-GB" dirty="0" smtClean="0"/>
              <a:t> point-like or uniformly charged spheres</a:t>
            </a:r>
            <a:endParaRPr lang="en-GB" dirty="0"/>
          </a:p>
        </p:txBody>
      </p:sp>
      <p:sp>
        <p:nvSpPr>
          <p:cNvPr id="31" name="TextBox 30"/>
          <p:cNvSpPr txBox="1"/>
          <p:nvPr/>
        </p:nvSpPr>
        <p:spPr>
          <a:xfrm>
            <a:off x="304800" y="1752600"/>
            <a:ext cx="3159839" cy="1451679"/>
          </a:xfrm>
          <a:prstGeom prst="rect">
            <a:avLst/>
          </a:prstGeom>
          <a:noFill/>
        </p:spPr>
        <p:txBody>
          <a:bodyPr wrap="none" rtlCol="0">
            <a:spAutoFit/>
          </a:bodyPr>
          <a:lstStyle/>
          <a:p>
            <a:pPr>
              <a:lnSpc>
                <a:spcPct val="150000"/>
              </a:lnSpc>
            </a:pPr>
            <a:r>
              <a:rPr lang="en-US" sz="2000" b="1" dirty="0" smtClean="0"/>
              <a:t>Pure Coulomb potential</a:t>
            </a:r>
          </a:p>
          <a:p>
            <a:pPr>
              <a:lnSpc>
                <a:spcPct val="150000"/>
              </a:lnSpc>
            </a:pPr>
            <a:r>
              <a:rPr lang="en-US" sz="2000" dirty="0" smtClean="0"/>
              <a:t>1)E</a:t>
            </a:r>
            <a:r>
              <a:rPr lang="en-US" sz="2000" baseline="-25000" dirty="0" smtClean="0"/>
              <a:t>c.m.</a:t>
            </a:r>
            <a:r>
              <a:rPr lang="en-US" sz="2000" dirty="0" smtClean="0"/>
              <a:t>&lt;&lt; V</a:t>
            </a:r>
            <a:r>
              <a:rPr lang="en-US" sz="2000" baseline="-25000" dirty="0" smtClean="0"/>
              <a:t>B</a:t>
            </a:r>
            <a:r>
              <a:rPr lang="en-US" sz="2000" dirty="0" smtClean="0"/>
              <a:t> Coulomb barrier</a:t>
            </a:r>
          </a:p>
          <a:p>
            <a:pPr>
              <a:lnSpc>
                <a:spcPct val="150000"/>
              </a:lnSpc>
            </a:pPr>
            <a:r>
              <a:rPr lang="en-US" sz="2000" dirty="0" smtClean="0"/>
              <a:t>2)No nuclear effects</a:t>
            </a:r>
            <a:endParaRPr lang="en-US" sz="2000" dirty="0"/>
          </a:p>
        </p:txBody>
      </p:sp>
      <p:graphicFrame>
        <p:nvGraphicFramePr>
          <p:cNvPr id="33" name="Object 32"/>
          <p:cNvGraphicFramePr>
            <a:graphicFrameLocks noChangeAspect="1"/>
          </p:cNvGraphicFramePr>
          <p:nvPr/>
        </p:nvGraphicFramePr>
        <p:xfrm>
          <a:off x="5257800" y="6172200"/>
          <a:ext cx="1327833" cy="728588"/>
        </p:xfrm>
        <a:graphic>
          <a:graphicData uri="http://schemas.openxmlformats.org/presentationml/2006/ole">
            <p:oleObj spid="_x0000_s34819" name="Equation" r:id="rId4" imgW="952200" imgH="622080" progId="Equation.3">
              <p:embed/>
            </p:oleObj>
          </a:graphicData>
        </a:graphic>
      </p:graphicFrame>
      <p:grpSp>
        <p:nvGrpSpPr>
          <p:cNvPr id="45" name="Group 44"/>
          <p:cNvGrpSpPr/>
          <p:nvPr/>
        </p:nvGrpSpPr>
        <p:grpSpPr>
          <a:xfrm>
            <a:off x="457200" y="3429000"/>
            <a:ext cx="4208083" cy="2016369"/>
            <a:chOff x="4419600" y="1600200"/>
            <a:chExt cx="4208083" cy="2016369"/>
          </a:xfrm>
        </p:grpSpPr>
        <p:pic>
          <p:nvPicPr>
            <p:cNvPr id="38" name="Picture 37"/>
            <p:cNvPicPr>
              <a:picLocks noChangeAspect="1"/>
            </p:cNvPicPr>
            <p:nvPr/>
          </p:nvPicPr>
          <p:blipFill>
            <a:blip r:embed="rId5"/>
            <a:stretch>
              <a:fillRect/>
            </a:stretch>
          </p:blipFill>
          <p:spPr>
            <a:xfrm>
              <a:off x="4419600" y="1600200"/>
              <a:ext cx="3276600" cy="2016369"/>
            </a:xfrm>
            <a:prstGeom prst="rect">
              <a:avLst/>
            </a:prstGeom>
          </p:spPr>
        </p:pic>
        <p:cxnSp>
          <p:nvCxnSpPr>
            <p:cNvPr id="40" name="Straight Arrow Connector 39"/>
            <p:cNvCxnSpPr/>
            <p:nvPr/>
          </p:nvCxnSpPr>
          <p:spPr>
            <a:xfrm>
              <a:off x="5782721" y="2061631"/>
              <a:ext cx="2514600" cy="1588"/>
            </a:xfrm>
            <a:prstGeom prst="straightConnector1">
              <a:avLst/>
            </a:prstGeom>
            <a:ln w="25400" cap="flat" cmpd="sng" algn="ctr">
              <a:solidFill>
                <a:srgbClr val="000000"/>
              </a:solidFill>
              <a:prstDash val="lgDash"/>
              <a:round/>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7620000" y="1676400"/>
              <a:ext cx="1007683" cy="369332"/>
            </a:xfrm>
            <a:prstGeom prst="rect">
              <a:avLst/>
            </a:prstGeom>
            <a:noFill/>
          </p:spPr>
          <p:txBody>
            <a:bodyPr wrap="none" rtlCol="0">
              <a:spAutoFit/>
            </a:bodyPr>
            <a:lstStyle/>
            <a:p>
              <a:r>
                <a:rPr lang="en-GB" dirty="0" err="1" smtClean="0"/>
                <a:t>E</a:t>
              </a:r>
              <a:r>
                <a:rPr lang="en-GB" baseline="-25000" dirty="0" err="1" smtClean="0"/>
                <a:t>c.m</a:t>
              </a:r>
              <a:r>
                <a:rPr lang="en-GB" baseline="-25000" dirty="0" smtClean="0"/>
                <a:t>.</a:t>
              </a:r>
              <a:r>
                <a:rPr lang="en-GB" dirty="0" smtClean="0"/>
                <a:t>&lt;&lt;V</a:t>
              </a:r>
              <a:r>
                <a:rPr lang="en-GB" baseline="-25000" dirty="0" smtClean="0"/>
                <a:t>B</a:t>
              </a:r>
              <a:endParaRPr lang="en-GB" baseline="-25000" dirty="0"/>
            </a:p>
          </p:txBody>
        </p:sp>
      </p:grpSp>
      <p:graphicFrame>
        <p:nvGraphicFramePr>
          <p:cNvPr id="42" name="Object 41"/>
          <p:cNvGraphicFramePr>
            <a:graphicFrameLocks noChangeAspect="1"/>
          </p:cNvGraphicFramePr>
          <p:nvPr/>
        </p:nvGraphicFramePr>
        <p:xfrm>
          <a:off x="6597650" y="3275013"/>
          <a:ext cx="1577975" cy="915987"/>
        </p:xfrm>
        <a:graphic>
          <a:graphicData uri="http://schemas.openxmlformats.org/presentationml/2006/ole">
            <p:oleObj spid="_x0000_s34820" name="Equation" r:id="rId6" imgW="1117600" imgH="647700" progId="Equation.3">
              <p:embed/>
            </p:oleObj>
          </a:graphicData>
        </a:graphic>
      </p:graphicFrame>
      <p:pic>
        <p:nvPicPr>
          <p:cNvPr id="43" name="Picture 42"/>
          <p:cNvPicPr>
            <a:picLocks noChangeAspect="1"/>
          </p:cNvPicPr>
          <p:nvPr/>
        </p:nvPicPr>
        <p:blipFill>
          <a:blip r:embed="rId7"/>
          <a:stretch>
            <a:fillRect/>
          </a:stretch>
        </p:blipFill>
        <p:spPr>
          <a:xfrm>
            <a:off x="6248400" y="1981200"/>
            <a:ext cx="2076909" cy="990600"/>
          </a:xfrm>
          <a:prstGeom prst="rect">
            <a:avLst/>
          </a:prstGeom>
        </p:spPr>
      </p:pic>
      <p:sp>
        <p:nvSpPr>
          <p:cNvPr id="44" name="Rectangle 43"/>
          <p:cNvSpPr/>
          <p:nvPr/>
        </p:nvSpPr>
        <p:spPr>
          <a:xfrm>
            <a:off x="5943600" y="1676400"/>
            <a:ext cx="2743200" cy="2514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TextBox 45"/>
          <p:cNvSpPr txBox="1"/>
          <p:nvPr/>
        </p:nvSpPr>
        <p:spPr>
          <a:xfrm>
            <a:off x="6705600" y="1676400"/>
            <a:ext cx="1292053" cy="369332"/>
          </a:xfrm>
          <a:prstGeom prst="rect">
            <a:avLst/>
          </a:prstGeom>
          <a:noFill/>
        </p:spPr>
        <p:txBody>
          <a:bodyPr wrap="none" rtlCol="0">
            <a:spAutoFit/>
          </a:bodyPr>
          <a:lstStyle/>
          <a:p>
            <a:r>
              <a:rPr lang="en-GB" b="1" dirty="0" smtClean="0"/>
              <a:t>Definitions:</a:t>
            </a:r>
            <a:endParaRPr lang="en-GB" b="1" dirty="0"/>
          </a:p>
        </p:txBody>
      </p:sp>
      <p:sp>
        <p:nvSpPr>
          <p:cNvPr id="47" name="Rectangle 46"/>
          <p:cNvSpPr/>
          <p:nvPr/>
        </p:nvSpPr>
        <p:spPr>
          <a:xfrm>
            <a:off x="76200" y="1752600"/>
            <a:ext cx="4648200" cy="3733800"/>
          </a:xfrm>
          <a:prstGeom prst="rect">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9" name="Straight Connector 48"/>
          <p:cNvCxnSpPr/>
          <p:nvPr/>
        </p:nvCxnSpPr>
        <p:spPr>
          <a:xfrm>
            <a:off x="673100" y="3727450"/>
            <a:ext cx="15240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81000" y="3502223"/>
            <a:ext cx="380999" cy="307777"/>
          </a:xfrm>
          <a:prstGeom prst="rect">
            <a:avLst/>
          </a:prstGeom>
          <a:noFill/>
        </p:spPr>
        <p:txBody>
          <a:bodyPr wrap="square" rtlCol="0">
            <a:spAutoFit/>
          </a:bodyPr>
          <a:lstStyle/>
          <a:p>
            <a:r>
              <a:rPr lang="en-GB" sz="1400" b="1" dirty="0" smtClean="0"/>
              <a:t>V</a:t>
            </a:r>
            <a:r>
              <a:rPr lang="en-GB" sz="1400" b="1" baseline="-25000" dirty="0" smtClean="0"/>
              <a:t>B</a:t>
            </a:r>
            <a:endParaRPr lang="en-GB" sz="1400" b="1" baseline="-25000" dirty="0"/>
          </a:p>
        </p:txBody>
      </p:sp>
      <p:sp>
        <p:nvSpPr>
          <p:cNvPr id="19" name="TextBox 18"/>
          <p:cNvSpPr txBox="1"/>
          <p:nvPr/>
        </p:nvSpPr>
        <p:spPr>
          <a:xfrm>
            <a:off x="6523870" y="2971800"/>
            <a:ext cx="1553330" cy="338554"/>
          </a:xfrm>
          <a:prstGeom prst="rect">
            <a:avLst/>
          </a:prstGeom>
          <a:noFill/>
        </p:spPr>
        <p:txBody>
          <a:bodyPr wrap="none" rtlCol="0">
            <a:spAutoFit/>
          </a:bodyPr>
          <a:lstStyle/>
          <a:p>
            <a:r>
              <a:rPr lang="en-GB" sz="1600" dirty="0" smtClean="0"/>
              <a:t>Coulomb barrier</a:t>
            </a:r>
            <a:endParaRPr lang="en-GB"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33188</TotalTime>
  <Words>2983</Words>
  <Application>Microsoft Macintosh PowerPoint</Application>
  <PresentationFormat>On-screen Show (4:3)</PresentationFormat>
  <Paragraphs>381</Paragraphs>
  <Slides>47</Slides>
  <Notes>4</Notes>
  <HiddenSlides>0</HiddenSlides>
  <MMClips>1</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47</vt:i4>
      </vt:variant>
    </vt:vector>
  </HeadingPairs>
  <TitlesOfParts>
    <vt:vector size="50" baseType="lpstr">
      <vt:lpstr>Office Theme</vt:lpstr>
      <vt:lpstr>Equation</vt:lpstr>
      <vt:lpstr>Microsoft Equation</vt:lpstr>
      <vt:lpstr>Slide 1</vt:lpstr>
      <vt:lpstr>Outline</vt:lpstr>
      <vt:lpstr>Slide 3</vt:lpstr>
      <vt:lpstr>Slide 4</vt:lpstr>
      <vt:lpstr>Slide 5</vt:lpstr>
      <vt:lpstr>Slide 6</vt:lpstr>
      <vt:lpstr>Slide 7</vt:lpstr>
      <vt:lpstr>Slide 8</vt:lpstr>
      <vt:lpstr>Scattering by a potential Case 1  scattering by a Coulomb potential: the Rutherford scattering</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Scattering elastico</dc:title>
  <dc:creator>Alessia</dc:creator>
  <cp:lastModifiedBy>Alessia Di Pietro</cp:lastModifiedBy>
  <cp:revision>391</cp:revision>
  <dcterms:created xsi:type="dcterms:W3CDTF">2017-07-24T08:18:08Z</dcterms:created>
  <dcterms:modified xsi:type="dcterms:W3CDTF">2017-07-25T19:53:17Z</dcterms:modified>
</cp:coreProperties>
</file>