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8" r:id="rId17"/>
    <p:sldId id="282" r:id="rId18"/>
    <p:sldId id="279" r:id="rId19"/>
    <p:sldId id="281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46"/>
  </p:normalViewPr>
  <p:slideViewPr>
    <p:cSldViewPr snapToGrid="0" snapToObjects="1">
      <p:cViewPr varScale="1">
        <p:scale>
          <a:sx n="127" d="100"/>
          <a:sy n="127" d="100"/>
        </p:scale>
        <p:origin x="9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C6F8-F0A7-4259-8FF7-90073C42A854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74DB4-1DAE-4143-B1E5-D86DF017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038" y="2215134"/>
            <a:ext cx="5476725" cy="17749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Status of RCS </a:t>
            </a:r>
            <a:r>
              <a:rPr lang="en-US" b="1" dirty="0" err="1"/>
              <a:t>eRHIC</a:t>
            </a:r>
            <a:r>
              <a:rPr lang="en-US" b="1" dirty="0"/>
              <a:t> Injector Design</a:t>
            </a:r>
            <a:br>
              <a:rPr lang="en-US" b="1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2360" y="4495690"/>
            <a:ext cx="4890403" cy="731918"/>
          </a:xfrm>
        </p:spPr>
        <p:txBody>
          <a:bodyPr>
            <a:noAutofit/>
          </a:bodyPr>
          <a:lstStyle/>
          <a:p>
            <a:r>
              <a:rPr lang="en-US" dirty="0"/>
              <a:t>Vahid Ranjbar</a:t>
            </a:r>
          </a:p>
          <a:p>
            <a:r>
              <a:rPr lang="en-US" dirty="0"/>
              <a:t>Sept 10-14, 2018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04-10 at 8.3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89648"/>
            <a:ext cx="6888417" cy="4843585"/>
          </a:xfrm>
          <a:prstGeom prst="rect">
            <a:avLst/>
          </a:prstGeom>
          <a:solidFill>
            <a:srgbClr val="FFFF00">
              <a:alpha val="4200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Design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0109" y="2618458"/>
            <a:ext cx="5921899" cy="19104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109" y="3001923"/>
            <a:ext cx="5921899" cy="335767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948" y="4439017"/>
            <a:ext cx="5921899" cy="320970"/>
          </a:xfrm>
          <a:prstGeom prst="rect">
            <a:avLst/>
          </a:prstGeom>
          <a:solidFill>
            <a:srgbClr val="FFFF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0109" y="1905531"/>
            <a:ext cx="5921899" cy="19104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Bypass: Detector and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3714" y="1259138"/>
            <a:ext cx="261526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added a bypass option to the straight sections.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Consists of a 25 </a:t>
            </a:r>
            <a:r>
              <a:rPr lang="en-US" dirty="0" err="1"/>
              <a:t>mrad</a:t>
            </a:r>
            <a:r>
              <a:rPr lang="en-US" dirty="0"/>
              <a:t> deflection at exit of arc.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Achieves ~ 3 meter bypass at the IP.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Impacts symmetry of lattice.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However by optimizing the quad strengths in the bypass region we can recover low intrinsic losses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2" y="1370143"/>
            <a:ext cx="5165532" cy="41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0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51" y="1465701"/>
            <a:ext cx="7886700" cy="48461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Intrinsic resonance as calculated by DEPOL yield no cumulative depolarization loss for a beam with below 10,000 mm-</a:t>
            </a:r>
            <a:r>
              <a:rPr lang="en-US" dirty="0" err="1"/>
              <a:t>mrad</a:t>
            </a:r>
            <a:r>
              <a:rPr lang="en-US" dirty="0"/>
              <a:t> </a:t>
            </a:r>
            <a:r>
              <a:rPr lang="en-US" dirty="0" err="1"/>
              <a:t>rms</a:t>
            </a:r>
            <a:r>
              <a:rPr lang="en-US" dirty="0"/>
              <a:t> normalized </a:t>
            </a:r>
            <a:r>
              <a:rPr lang="en-US" dirty="0" err="1"/>
              <a:t>emittance</a:t>
            </a:r>
            <a:r>
              <a:rPr lang="en-US" dirty="0"/>
              <a:t>. </a:t>
            </a:r>
          </a:p>
          <a:p>
            <a:r>
              <a:rPr lang="en-US" dirty="0"/>
              <a:t>Imperfections could however potentially cause greater than 5% losses during ramp.</a:t>
            </a:r>
          </a:p>
          <a:p>
            <a:pPr lvl="1"/>
            <a:r>
              <a:rPr lang="en-US" dirty="0"/>
              <a:t>Due primarily to </a:t>
            </a:r>
            <a:r>
              <a:rPr lang="en-US" dirty="0" err="1"/>
              <a:t>quadrupole</a:t>
            </a:r>
            <a:r>
              <a:rPr lang="en-US" dirty="0"/>
              <a:t> misalignment</a:t>
            </a:r>
          </a:p>
          <a:p>
            <a:pPr lvl="1"/>
            <a:r>
              <a:rPr lang="en-US" dirty="0"/>
              <a:t>Survey estimates are 0.2 mm </a:t>
            </a:r>
            <a:r>
              <a:rPr lang="en-US" dirty="0" err="1"/>
              <a:t>rms</a:t>
            </a:r>
            <a:r>
              <a:rPr lang="en-US" dirty="0"/>
              <a:t> with a 2 sigma cut off. This yields an estimated </a:t>
            </a:r>
            <a:r>
              <a:rPr lang="en-US" dirty="0" err="1"/>
              <a:t>rms</a:t>
            </a:r>
            <a:r>
              <a:rPr lang="en-US" dirty="0"/>
              <a:t> orbit distortion of between 3-6 mm rms.</a:t>
            </a:r>
          </a:p>
          <a:p>
            <a:pPr lvl="1"/>
            <a:r>
              <a:rPr lang="en-US" dirty="0"/>
              <a:t>Extracting at 10 </a:t>
            </a:r>
            <a:r>
              <a:rPr lang="en-US" dirty="0" err="1"/>
              <a:t>GeV</a:t>
            </a:r>
            <a:r>
              <a:rPr lang="en-US" dirty="0"/>
              <a:t> RCS can handle &gt; 3 mm RMS orbit with &lt; 5% pol. Loss.</a:t>
            </a:r>
          </a:p>
          <a:p>
            <a:pPr lvl="1"/>
            <a:r>
              <a:rPr lang="en-US" dirty="0"/>
              <a:t>With appropriate BPM and corrector pairs this can be corrected down to below 0.5 mm </a:t>
            </a:r>
            <a:r>
              <a:rPr lang="en-US" dirty="0" err="1"/>
              <a:t>rms</a:t>
            </a:r>
            <a:r>
              <a:rPr lang="en-US" dirty="0"/>
              <a:t> and push our polarization losses below 5%</a:t>
            </a:r>
          </a:p>
          <a:p>
            <a:pPr lvl="1"/>
            <a:r>
              <a:rPr lang="en-US" dirty="0"/>
              <a:t>Once corrected, dynamical changes of the relative field strength in the quads and dipoles of greater than 0.5% can be tolerated with little effect on polarization transmission. </a:t>
            </a:r>
          </a:p>
          <a:p>
            <a:pPr lvl="1"/>
            <a:r>
              <a:rPr lang="en-US" dirty="0"/>
              <a:t>Orthogonal imperfection bump scheme to fix any remaining losses beyond SVD orbit smoothing.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6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36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Studies with SVD orbit 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Screen Shot 2018-04-10 at 8.4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7" y="2326269"/>
            <a:ext cx="7124013" cy="4064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34" y="1402939"/>
            <a:ext cx="8462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Polarization Transmission to 18 </a:t>
            </a:r>
            <a:r>
              <a:rPr lang="en-US" dirty="0" err="1"/>
              <a:t>GeV</a:t>
            </a:r>
            <a:r>
              <a:rPr lang="en-US" dirty="0"/>
              <a:t> for random </a:t>
            </a:r>
            <a:r>
              <a:rPr lang="en-US" dirty="0" err="1"/>
              <a:t>gaussian</a:t>
            </a:r>
            <a:r>
              <a:rPr lang="en-US" dirty="0"/>
              <a:t> </a:t>
            </a:r>
            <a:r>
              <a:rPr lang="en-US" dirty="0" err="1"/>
              <a:t>quadrupole</a:t>
            </a:r>
            <a:r>
              <a:rPr lang="en-US" dirty="0"/>
              <a:t> misalignments with SVD orbit correction for 4 different random seeds.  * indicates tests with </a:t>
            </a:r>
            <a:r>
              <a:rPr lang="en-US" dirty="0" err="1"/>
              <a:t>bpm</a:t>
            </a:r>
            <a:r>
              <a:rPr lang="en-US" dirty="0"/>
              <a:t> misalignments of 0.2 mm </a:t>
            </a:r>
            <a:r>
              <a:rPr lang="en-US" dirty="0" err="1"/>
              <a:t>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Orbit Effects Example: NSLS-II Booster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BR_Y_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9" y="1899600"/>
            <a:ext cx="3462421" cy="2653333"/>
          </a:xfrm>
          <a:prstGeom prst="rect">
            <a:avLst/>
          </a:prstGeom>
        </p:spPr>
      </p:pic>
      <p:pic>
        <p:nvPicPr>
          <p:cNvPr id="6" name="Picture 5" descr="BR_X_Y_Sum_50shot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9" b="33513"/>
          <a:stretch/>
        </p:blipFill>
        <p:spPr>
          <a:xfrm>
            <a:off x="133684" y="1877847"/>
            <a:ext cx="5316314" cy="1618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30268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:Wang, </a:t>
            </a:r>
            <a:r>
              <a:rPr lang="en-US" dirty="0" err="1"/>
              <a:t>Guimei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001" y="3607766"/>
            <a:ext cx="9005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400 </a:t>
            </a:r>
            <a:r>
              <a:rPr lang="en-US" dirty="0" err="1"/>
              <a:t>msec</a:t>
            </a:r>
            <a:r>
              <a:rPr lang="en-US" dirty="0"/>
              <a:t> Ramp, 8M Turns to 3 GeV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Randomly collected 50 shots over 1 hr.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Shot to shot variation ~ 70 microns.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Transient dynamics die after 1</a:t>
            </a:r>
            <a:r>
              <a:rPr lang="en-US" baseline="30000" dirty="0"/>
              <a:t>st</a:t>
            </a:r>
            <a:r>
              <a:rPr lang="en-US" dirty="0"/>
              <a:t> 50 </a:t>
            </a:r>
            <a:r>
              <a:rPr lang="en-US" dirty="0" err="1"/>
              <a:t>msec</a:t>
            </a:r>
            <a:r>
              <a:rPr lang="en-US" dirty="0"/>
              <a:t> 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Equivalent to below 10 </a:t>
            </a:r>
            <a:r>
              <a:rPr lang="en-US" dirty="0" err="1"/>
              <a:t>GeV</a:t>
            </a:r>
            <a:r>
              <a:rPr lang="en-US" dirty="0"/>
              <a:t> in RCS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 RCS tolerate &gt; 3 mm RMS orbit below 10 </a:t>
            </a:r>
            <a:r>
              <a:rPr lang="en-US" dirty="0" err="1"/>
              <a:t>GeV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After 50 </a:t>
            </a:r>
            <a:r>
              <a:rPr lang="en-US" dirty="0" err="1"/>
              <a:t>msec</a:t>
            </a:r>
            <a:r>
              <a:rPr lang="en-US" dirty="0"/>
              <a:t> variation on ramp peak swing 0.1 mm over 50 msec.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 0.02 </a:t>
            </a:r>
            <a:r>
              <a:rPr lang="en-US" dirty="0" err="1">
                <a:sym typeface="Wingdings"/>
              </a:rPr>
              <a:t>mrad</a:t>
            </a:r>
            <a:r>
              <a:rPr lang="en-US" dirty="0">
                <a:sym typeface="Wingdings"/>
              </a:rPr>
              <a:t> kick at quads. This is well within the existing bandwidth of our corrector system (swing +/- 1 Amp 20Hz)  Possible to achieve 200 Hz ~ 5 </a:t>
            </a:r>
            <a:r>
              <a:rPr lang="en-US" dirty="0" err="1">
                <a:sym typeface="Wingdings"/>
              </a:rPr>
              <a:t>msec</a:t>
            </a:r>
            <a:r>
              <a:rPr lang="en-US" dirty="0"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78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Imperfection Bump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31" y="1519061"/>
            <a:ext cx="4461994" cy="3841473"/>
          </a:xfrm>
        </p:spPr>
        <p:txBody>
          <a:bodyPr>
            <a:noAutofit/>
          </a:bodyPr>
          <a:lstStyle/>
          <a:p>
            <a:r>
              <a:rPr lang="en-US" sz="1800" b="1" dirty="0"/>
              <a:t>Static imperfection </a:t>
            </a:r>
            <a:r>
              <a:rPr lang="en-US" sz="1800" dirty="0"/>
              <a:t>bumps at any imperfection resonance location on the ramp. </a:t>
            </a:r>
          </a:p>
          <a:p>
            <a:r>
              <a:rPr lang="en-US" sz="1800" b="1" dirty="0"/>
              <a:t>Bumps are orthogonal </a:t>
            </a:r>
            <a:r>
              <a:rPr lang="en-US" sz="1800" dirty="0"/>
              <a:t>to each other and localized in energy space             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dirty="0"/>
              <a:t>no required bandwidth beyond  what is needed to ramp the dipoles with the energy.</a:t>
            </a:r>
          </a:p>
          <a:p>
            <a:r>
              <a:rPr lang="en-US" sz="1800" b="1" dirty="0"/>
              <a:t>Example Shown on Right</a:t>
            </a:r>
            <a:r>
              <a:rPr lang="en-US" sz="1800" dirty="0"/>
              <a:t>: 10 to 15% (0.005 res.) Depolarization Kick Imaginary and Real no kicks anywhere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ImpBumpO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1" y="1332933"/>
            <a:ext cx="3391864" cy="2394277"/>
          </a:xfrm>
          <a:prstGeom prst="rect">
            <a:avLst/>
          </a:prstGeom>
        </p:spPr>
      </p:pic>
      <p:pic>
        <p:nvPicPr>
          <p:cNvPr id="6" name="Picture 5" descr="Magn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25" y="4093203"/>
            <a:ext cx="3960355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7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Areas Requiring Additional Effort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9053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Partial Snake Studies: Exploring Options</a:t>
            </a:r>
          </a:p>
          <a:p>
            <a:pPr lvl="1"/>
            <a:r>
              <a:rPr lang="en-US" dirty="0"/>
              <a:t>Ramped Solenoid snake ~ 10 m 2.2 T ramped over 200 </a:t>
            </a:r>
            <a:r>
              <a:rPr lang="en-US" dirty="0" err="1"/>
              <a:t>msec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Static superconducting magnet plus normal conducting magnet. </a:t>
            </a:r>
          </a:p>
          <a:p>
            <a:pPr lvl="2"/>
            <a:r>
              <a:rPr lang="en-US" dirty="0"/>
              <a:t>The superconducting magnet provides about 1/2 the field.</a:t>
            </a:r>
          </a:p>
          <a:p>
            <a:pPr lvl="2"/>
            <a:r>
              <a:rPr lang="en-US" dirty="0"/>
              <a:t>Normal conducting magnet, ramped at twice the rate from negative to positive field. This option appears feasible though costly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Multi-Twist Helical snake (reduced orbit excursion), Hybrid Solenoid and Helical snake.</a:t>
            </a:r>
          </a:p>
          <a:p>
            <a:r>
              <a:rPr lang="en-US" dirty="0"/>
              <a:t>More multi-particle tracking studies to better understand and improve DA limits of the RCS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0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Resonances in this lattice are driven by imperfections</a:t>
            </a:r>
          </a:p>
          <a:p>
            <a:r>
              <a:rPr lang="en-US" dirty="0">
                <a:sym typeface="Wingdings"/>
              </a:rPr>
              <a:t>Intrinsic resonances are so weak that even large field distortions don’t hurt.</a:t>
            </a:r>
          </a:p>
          <a:p>
            <a:r>
              <a:rPr lang="en-US" dirty="0">
                <a:sym typeface="Wingdings"/>
              </a:rPr>
              <a:t>Resilient to misalignments and orbit distortions: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- Up to 0.4 mm quadrupole misalignments are tolerable 	 	   	  provided the orbit is corrected to 0.5 mm RMS level.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- Assume orbit correction using SVD algorithm with a corrector 	  	  and a BPM next to each quadrupole.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- within state-of-the art orbit control hard-and software</a:t>
            </a:r>
          </a:p>
          <a:p>
            <a:r>
              <a:rPr lang="en-US" dirty="0">
                <a:sym typeface="Wingdings"/>
              </a:rPr>
              <a:t> This will result in &gt; 95% polarization transmission.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To provide additional margin we show that fixed orthogonal imperfection bumps are capable of removing any residual polarization losses.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3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Requirements</a:t>
            </a:r>
          </a:p>
          <a:p>
            <a:r>
              <a:rPr lang="en-US" dirty="0"/>
              <a:t>Spin Resonance Review</a:t>
            </a:r>
          </a:p>
          <a:p>
            <a:r>
              <a:rPr lang="en-US" dirty="0"/>
              <a:t>Concept Overview and Design</a:t>
            </a:r>
          </a:p>
          <a:p>
            <a:pPr lvl="1"/>
            <a:r>
              <a:rPr lang="en-US" dirty="0"/>
              <a:t>Geometry </a:t>
            </a:r>
          </a:p>
          <a:p>
            <a:pPr lvl="1"/>
            <a:r>
              <a:rPr lang="en-US" dirty="0"/>
              <a:t>Detector bypass</a:t>
            </a:r>
          </a:p>
          <a:p>
            <a:pPr lvl="1"/>
            <a:r>
              <a:rPr lang="en-US" dirty="0"/>
              <a:t>Spin resonance strengths</a:t>
            </a:r>
          </a:p>
          <a:p>
            <a:r>
              <a:rPr lang="en-US" dirty="0"/>
              <a:t>Polarization Performance</a:t>
            </a:r>
          </a:p>
          <a:p>
            <a:pPr lvl="1"/>
            <a:r>
              <a:rPr lang="en-US" dirty="0"/>
              <a:t>Tolerances for vertical misalignments</a:t>
            </a:r>
          </a:p>
          <a:p>
            <a:pPr lvl="1"/>
            <a:r>
              <a:rPr lang="en-US" dirty="0"/>
              <a:t>vertical orbit</a:t>
            </a:r>
          </a:p>
          <a:p>
            <a:pPr lvl="1"/>
            <a:r>
              <a:rPr lang="en-US" dirty="0"/>
              <a:t>Spin imperfection correction scheme</a:t>
            </a:r>
          </a:p>
          <a:p>
            <a:r>
              <a:rPr lang="en-US" dirty="0"/>
              <a:t>Areas Requiring Additional Effort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eRHIC</a:t>
            </a:r>
            <a:r>
              <a:rPr lang="en-US" dirty="0"/>
              <a:t> Injector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cost effective design to accelerate polarized electrons from 400 MeV </a:t>
            </a:r>
            <a:r>
              <a:rPr lang="en-US" dirty="0">
                <a:sym typeface="Wingdings"/>
              </a:rPr>
              <a:t> 18 </a:t>
            </a:r>
            <a:r>
              <a:rPr lang="en-US" dirty="0" err="1">
                <a:sym typeface="Wingdings"/>
              </a:rPr>
              <a:t>GeV</a:t>
            </a:r>
            <a:r>
              <a:rPr lang="en-US" dirty="0">
                <a:sym typeface="Wingdings"/>
              </a:rPr>
              <a:t> </a:t>
            </a:r>
          </a:p>
          <a:p>
            <a:pPr lvl="1"/>
            <a:r>
              <a:rPr lang="en-US" dirty="0">
                <a:sym typeface="Wingdings"/>
              </a:rPr>
              <a:t>For injection of 10 </a:t>
            </a:r>
            <a:r>
              <a:rPr lang="en-US" dirty="0" err="1">
                <a:sym typeface="Wingdings"/>
              </a:rPr>
              <a:t>nC</a:t>
            </a:r>
            <a:r>
              <a:rPr lang="en-US" dirty="0">
                <a:sym typeface="Wingdings"/>
              </a:rPr>
              <a:t> bunches into storage ring</a:t>
            </a:r>
          </a:p>
          <a:p>
            <a:pPr lvl="1"/>
            <a:r>
              <a:rPr lang="en-US" dirty="0">
                <a:sym typeface="Wingdings"/>
              </a:rPr>
              <a:t>Injection rate once per sec. (1Hz)</a:t>
            </a:r>
          </a:p>
          <a:p>
            <a:pPr lvl="1"/>
            <a:r>
              <a:rPr lang="en-US" dirty="0">
                <a:sym typeface="Wingdings"/>
              </a:rPr>
              <a:t>Maintain polarization transmission losses &lt; 5%</a:t>
            </a:r>
          </a:p>
          <a:p>
            <a:pPr lvl="1"/>
            <a:r>
              <a:rPr lang="en-US" dirty="0">
                <a:sym typeface="Wingdings"/>
              </a:rPr>
              <a:t>Has to fit inside existing RHIC tunnel with bypass for detectors</a:t>
            </a:r>
          </a:p>
          <a:p>
            <a:pPr lvl="1"/>
            <a:r>
              <a:rPr lang="en-US" dirty="0">
                <a:sym typeface="Wingdings"/>
              </a:rPr>
              <a:t>Field effects on Storage Ring must be negligible </a:t>
            </a:r>
          </a:p>
          <a:p>
            <a:pPr lvl="1"/>
            <a:r>
              <a:rPr lang="en-US" dirty="0">
                <a:sym typeface="Wingdings"/>
              </a:rPr>
              <a:t>Use existing cost effective technologies.</a:t>
            </a:r>
          </a:p>
          <a:p>
            <a:r>
              <a:rPr lang="en-US" dirty="0">
                <a:sym typeface="Wingdings"/>
              </a:rPr>
              <a:t>The Rapid Cycling Synchrotron (RCS) design meets these design requirements.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36000" y="3342106"/>
            <a:ext cx="508000" cy="494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60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Spin Resonance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2" y="2235736"/>
            <a:ext cx="3041351" cy="2313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737" y="2365761"/>
            <a:ext cx="3876842" cy="2837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49364"/>
            <a:ext cx="4451684" cy="1102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093" y="1388896"/>
            <a:ext cx="3821820" cy="682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2" y="1458263"/>
            <a:ext cx="1995055" cy="343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253" y="4955674"/>
            <a:ext cx="1371600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585" y="1340297"/>
            <a:ext cx="2338994" cy="779665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8" idx="3"/>
            <a:endCxn id="11" idx="1"/>
          </p:cNvCxnSpPr>
          <p:nvPr/>
        </p:nvCxnSpPr>
        <p:spPr>
          <a:xfrm>
            <a:off x="5807913" y="1730130"/>
            <a:ext cx="836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58327" y="1087402"/>
            <a:ext cx="154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Spinor</a:t>
            </a:r>
            <a:r>
              <a:rPr lang="en-US" dirty="0"/>
              <a:t> Form</a:t>
            </a:r>
          </a:p>
        </p:txBody>
      </p:sp>
    </p:spTree>
    <p:extLst>
      <p:ext uri="{BB962C8B-B14F-4D97-AF65-F5344CB8AC3E}">
        <p14:creationId xmlns:p14="http://schemas.microsoft.com/office/powerpoint/2010/main" val="322217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1788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Spin Resonance Driving terms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88" y="1443452"/>
            <a:ext cx="3966072" cy="1102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584" y="1540889"/>
            <a:ext cx="3339766" cy="12414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68" y="2684133"/>
            <a:ext cx="3017520" cy="847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473" y="2684133"/>
            <a:ext cx="329184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487" y="3890159"/>
            <a:ext cx="1737360" cy="5985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547" y="4055733"/>
            <a:ext cx="1828800" cy="5985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773" y="4654249"/>
            <a:ext cx="1537855" cy="340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313" y="4882849"/>
            <a:ext cx="1463040" cy="224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56" y="3905566"/>
            <a:ext cx="2784764" cy="1612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6598" y="5289866"/>
            <a:ext cx="64008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7402" y="5575091"/>
            <a:ext cx="4114800" cy="3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Overview: Spin Resonance Free Lattice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372" y="1674202"/>
            <a:ext cx="76153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Both the strong intrinsic and imperfection resonances occur at: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 =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+/- 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 =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+/- [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dirty="0"/>
              <a:t>(integer part of tune)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 accelerate from 400 MeV to 18 </a:t>
            </a:r>
            <a:r>
              <a:rPr lang="en-US" dirty="0" err="1"/>
              <a:t>GeV</a:t>
            </a:r>
            <a:r>
              <a:rPr lang="en-US" dirty="0"/>
              <a:t> requires the spin tune ramping from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0.907 &lt; Gϒ &lt; 41.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we use a periodicity of P=96  and a tune with an integer value of 50 then our first two intrinsic resonances will occur outside of the range of our spin tunes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K1 = 50+ν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(</a:t>
            </a:r>
            <a:r>
              <a:rPr lang="en-US" dirty="0" err="1"/>
              <a:t>ν</a:t>
            </a:r>
            <a:r>
              <a:rPr lang="en-US" baseline="-25000" dirty="0" err="1"/>
              <a:t>y</a:t>
            </a:r>
            <a:r>
              <a:rPr lang="en-US" dirty="0"/>
              <a:t>  is the fractional part of the tune)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K2 = 96 – (50+ν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) =46-ν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Also our imperfection will follow suit with the first major one occurring </a:t>
            </a:r>
            <a:r>
              <a:rPr lang="en-US"/>
              <a:t>at  K2 </a:t>
            </a:r>
            <a:r>
              <a:rPr lang="en-US" dirty="0"/>
              <a:t>= 96 – 50 = 46 </a:t>
            </a:r>
          </a:p>
        </p:txBody>
      </p:sp>
    </p:spTree>
    <p:extLst>
      <p:ext uri="{BB962C8B-B14F-4D97-AF65-F5344CB8AC3E}">
        <p14:creationId xmlns:p14="http://schemas.microsoft.com/office/powerpoint/2010/main" val="71505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3401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make this work in the RHIC tunnel?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easy to accomplish this with a perfectly circular ring. Just construct a series of FODO cells with bending magnets so that we have total periodicity of 96. </a:t>
            </a:r>
          </a:p>
          <a:p>
            <a:r>
              <a:rPr lang="en-US" dirty="0"/>
              <a:t>The problem is that the RHIC tunnel is not circular and has an inherent six fold symmetry.</a:t>
            </a:r>
          </a:p>
          <a:p>
            <a:r>
              <a:rPr lang="en-US" dirty="0"/>
              <a:t>The solution make the spin resonances integrals over the straight sections equal to zero.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8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R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74" y="1553828"/>
            <a:ext cx="4418932" cy="4514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442"/>
            <a:ext cx="7886700" cy="1325563"/>
          </a:xfrm>
        </p:spPr>
        <p:txBody>
          <a:bodyPr/>
          <a:lstStyle/>
          <a:p>
            <a:r>
              <a:rPr lang="en-US" dirty="0"/>
              <a:t>Project onto the RHIC tunnel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8650" y="1710465"/>
            <a:ext cx="164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RHIC Tunnel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31331" y="2121795"/>
            <a:ext cx="922421" cy="697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4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Spin Resonances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339"/>
            <a:ext cx="3750513" cy="2855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1344339"/>
            <a:ext cx="3649915" cy="263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4212572"/>
            <a:ext cx="7583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No polarization loss from cumulative effective of intrinsic spin resonances for distributions with </a:t>
            </a:r>
            <a:r>
              <a:rPr lang="en-US" dirty="0" err="1"/>
              <a:t>rms</a:t>
            </a:r>
            <a:r>
              <a:rPr lang="en-US" dirty="0"/>
              <a:t> normalized </a:t>
            </a:r>
            <a:r>
              <a:rPr lang="en-US" dirty="0" err="1"/>
              <a:t>emittance</a:t>
            </a:r>
            <a:r>
              <a:rPr lang="en-US" dirty="0"/>
              <a:t> &gt; 10000 mm-rad (100 </a:t>
            </a:r>
            <a:r>
              <a:rPr lang="en-US" dirty="0" err="1"/>
              <a:t>msec</a:t>
            </a:r>
            <a:r>
              <a:rPr lang="en-US" dirty="0"/>
              <a:t> ramp rate).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At 200 mm-</a:t>
            </a:r>
            <a:r>
              <a:rPr lang="en-US" dirty="0" err="1"/>
              <a:t>mrad</a:t>
            </a:r>
            <a:r>
              <a:rPr lang="en-US" dirty="0"/>
              <a:t> </a:t>
            </a:r>
            <a:r>
              <a:rPr lang="en-US" dirty="0" err="1"/>
              <a:t>rms</a:t>
            </a:r>
            <a:r>
              <a:rPr lang="en-US" dirty="0"/>
              <a:t> normalized </a:t>
            </a:r>
            <a:r>
              <a:rPr lang="en-US" dirty="0" err="1"/>
              <a:t>emittance</a:t>
            </a:r>
            <a:r>
              <a:rPr lang="en-US" dirty="0"/>
              <a:t>, we can tolerate beyond 2% field errors and still maintain above 95% polarization transmission.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Issue to control: Imperfection spin resonances ~ vertical </a:t>
            </a:r>
            <a:r>
              <a:rPr lang="en-US" dirty="0" err="1"/>
              <a:t>rms</a:t>
            </a:r>
            <a:r>
              <a:rPr lang="en-US" dirty="0"/>
              <a:t> orbit 0.5 mm to keep losses &lt; 5%.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135568" y="3281501"/>
            <a:ext cx="11238" cy="694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5242" y="2876932"/>
            <a:ext cx="123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518619" y="2876932"/>
            <a:ext cx="0" cy="707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95908" y="2483602"/>
            <a:ext cx="122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14292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FC6722-F962-48AF-80D2-799EBD1A4EAE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4BE09C-CBB4-48C8-87F4-8AB85474D0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D1DEB2-E9EC-437F-9DF0-037EFC4AE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9702</TotalTime>
  <Words>983</Words>
  <Application>Microsoft Macintosh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Status of RCS eRHIC Injector Design </vt:lpstr>
      <vt:lpstr>Outline</vt:lpstr>
      <vt:lpstr>eRHIC Injector Requirements</vt:lpstr>
      <vt:lpstr>Spin Resonance Review</vt:lpstr>
      <vt:lpstr>Spin Resonance Driving terms</vt:lpstr>
      <vt:lpstr>Concept Overview: Spin Resonance Free Lattice</vt:lpstr>
      <vt:lpstr>How to make this work in the RHIC tunnel? </vt:lpstr>
      <vt:lpstr>Project onto the RHIC tunnel</vt:lpstr>
      <vt:lpstr>Calculating Spin Resonances</vt:lpstr>
      <vt:lpstr>RCS Design Parameters</vt:lpstr>
      <vt:lpstr>Bypass: Detector and other</vt:lpstr>
      <vt:lpstr>Polarization Performance</vt:lpstr>
      <vt:lpstr>Studies with SVD orbit correction</vt:lpstr>
      <vt:lpstr>Dynamical Orbit Effects Example: NSLS-II Booster</vt:lpstr>
      <vt:lpstr>Orthogonal Imperfection Bump</vt:lpstr>
      <vt:lpstr>Areas Requiring Additional Effort </vt:lpstr>
      <vt:lpstr>Summary</vt:lpstr>
    </vt:vector>
  </TitlesOfParts>
  <Company>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Diane</dc:creator>
  <cp:lastModifiedBy>Ranjbar, Vahid</cp:lastModifiedBy>
  <cp:revision>69</cp:revision>
  <cp:lastPrinted>2018-03-01T21:01:16Z</cp:lastPrinted>
  <dcterms:created xsi:type="dcterms:W3CDTF">2018-03-01T20:08:55Z</dcterms:created>
  <dcterms:modified xsi:type="dcterms:W3CDTF">2018-09-06T18:45:48Z</dcterms:modified>
</cp:coreProperties>
</file>