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589" r:id="rId3"/>
    <p:sldId id="569" r:id="rId4"/>
    <p:sldId id="571" r:id="rId5"/>
    <p:sldId id="573" r:id="rId6"/>
    <p:sldId id="295" r:id="rId7"/>
    <p:sldId id="296" r:id="rId8"/>
    <p:sldId id="601" r:id="rId9"/>
    <p:sldId id="595" r:id="rId10"/>
    <p:sldId id="604" r:id="rId11"/>
    <p:sldId id="298" r:id="rId12"/>
    <p:sldId id="299" r:id="rId13"/>
    <p:sldId id="606" r:id="rId14"/>
    <p:sldId id="607" r:id="rId15"/>
    <p:sldId id="610" r:id="rId16"/>
    <p:sldId id="611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0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  <a:srgbClr val="0432FF"/>
    <a:srgbClr val="AAAAAA"/>
    <a:srgbClr val="EBEBEB"/>
    <a:srgbClr val="FF40FF"/>
    <a:srgbClr val="FF0000"/>
    <a:srgbClr val="FF8000"/>
    <a:srgbClr val="1200B4"/>
    <a:srgbClr val="011893"/>
    <a:srgbClr val="1D1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62"/>
    <p:restoredTop sz="94646"/>
  </p:normalViewPr>
  <p:slideViewPr>
    <p:cSldViewPr snapToGrid="0" snapToObjects="1">
      <p:cViewPr varScale="1">
        <p:scale>
          <a:sx n="101" d="100"/>
          <a:sy n="101" d="100"/>
        </p:scale>
        <p:origin x="-1256" y="-104"/>
      </p:cViewPr>
      <p:guideLst>
        <p:guide orient="horz" pos="11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e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e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Relationship Id="rId2" Type="http://schemas.openxmlformats.org/officeDocument/2006/relationships/image" Target="../media/image20.wmf"/><Relationship Id="rId3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9/9/18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5DD8-EC9B-BA4D-8381-9F34597E663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12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Comic Sans MS"/>
                <a:ea typeface="Arial" charset="0"/>
                <a:cs typeface="Comic Sans MS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Comic Sans MS"/>
                <a:ea typeface="Arial" charset="0"/>
                <a:cs typeface="Comic Sans MS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Comic Sans MS"/>
                <a:ea typeface="Arial" charset="0"/>
                <a:cs typeface="Comic Sans MS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Comic Sans MS"/>
                <a:ea typeface="Arial" charset="0"/>
                <a:cs typeface="Comic Sans MS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Comic Sans MS"/>
                <a:ea typeface="Arial" charset="0"/>
                <a:cs typeface="Comic Sans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Spin, Ferrara-Italy, September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3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Spin, Ferrara-Italy,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3"/>
            <a:ext cx="2057400" cy="365125"/>
          </a:xfrm>
        </p:spPr>
        <p:txBody>
          <a:bodyPr/>
          <a:lstStyle>
            <a:lvl1pPr algn="l">
              <a:defRPr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Comic Sans MS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365125"/>
          </a:xfrm>
        </p:spPr>
        <p:txBody>
          <a:bodyPr/>
          <a:lstStyle>
            <a:lvl1pPr algn="r"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H. Huang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365125"/>
          </a:xfrm>
        </p:spPr>
        <p:txBody>
          <a:bodyPr/>
          <a:lstStyle>
            <a:lvl1pPr>
              <a:defRPr sz="1000">
                <a:latin typeface="Comic Sans MS"/>
                <a:cs typeface="Comic Sans MS"/>
              </a:defRPr>
            </a:lvl1pPr>
          </a:lstStyle>
          <a:p>
            <a:r>
              <a:rPr lang="en-US"/>
              <a:t>Spin, Ferrara-Italy, September 2018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365125"/>
          </a:xfrm>
        </p:spPr>
        <p:txBody>
          <a:bodyPr/>
          <a:lstStyle>
            <a:lvl1pPr algn="l">
              <a:defRPr sz="1200">
                <a:latin typeface="Comic Sans MS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Spin, Ferrara-Italy,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emf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9" Type="http://schemas.openxmlformats.org/officeDocument/2006/relationships/image" Target="../media/image10.emf"/><Relationship Id="rId10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4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14.bin"/><Relationship Id="rId15" Type="http://schemas.openxmlformats.org/officeDocument/2006/relationships/image" Target="../media/image2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1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0.w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7.wmf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959274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rgbClr val="AAAAAA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Pos="60000" dist="60007" dir="5400000" sy="-100000" algn="bl" rotWithShape="0"/>
                </a:effectLst>
              </a:rPr>
              <a:t>Hadron Polarimetry</a:t>
            </a:r>
            <a:br>
              <a:rPr lang="en-US" dirty="0">
                <a:ln>
                  <a:solidFill>
                    <a:srgbClr val="AAAAAA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Pos="60000" dist="60007" dir="5400000" sy="-100000" algn="bl" rotWithShape="0"/>
                </a:effectLst>
              </a:rPr>
            </a:br>
            <a:r>
              <a:rPr lang="en-US" dirty="0">
                <a:ln>
                  <a:solidFill>
                    <a:srgbClr val="AAAAAA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Pos="60000" dist="60007" dir="5400000" sy="-100000" algn="bl" rotWithShape="0"/>
                </a:effectLst>
              </a:rPr>
              <a:t/>
            </a:r>
            <a:br>
              <a:rPr lang="en-US" dirty="0">
                <a:ln>
                  <a:solidFill>
                    <a:srgbClr val="AAAAAA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Pos="60000" dist="60007" dir="5400000" sy="-100000" algn="bl" rotWithShape="0"/>
                </a:effectLst>
              </a:rPr>
            </a:br>
            <a:r>
              <a:rPr lang="en-US" dirty="0">
                <a:ln>
                  <a:solidFill>
                    <a:srgbClr val="AAAAAA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Pos="60000" dist="60007" dir="5400000" sy="-100000" algn="bl" rotWithShape="0"/>
                </a:effectLst>
              </a:rPr>
              <a:t>at an EIC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2016" y="4277710"/>
            <a:ext cx="4741984" cy="1030237"/>
          </a:xfrm>
        </p:spPr>
        <p:txBody>
          <a:bodyPr>
            <a:normAutofit/>
          </a:bodyPr>
          <a:lstStyle/>
          <a:p>
            <a:r>
              <a:rPr lang="en-US" dirty="0" err="1"/>
              <a:t>Haixin</a:t>
            </a:r>
            <a:r>
              <a:rPr lang="en-US" dirty="0"/>
              <a:t> Huang </a:t>
            </a:r>
          </a:p>
          <a:p>
            <a:r>
              <a:rPr lang="en-US" dirty="0"/>
              <a:t>E.C. Aschenauer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62" y="6221676"/>
            <a:ext cx="1006765" cy="37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42804" r="31578" b="42693"/>
          <a:stretch/>
        </p:blipFill>
        <p:spPr>
          <a:xfrm>
            <a:off x="7291756" y="6247856"/>
            <a:ext cx="1289538" cy="2643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60750" y="5554530"/>
            <a:ext cx="568325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900" b="1" dirty="0">
                <a:solidFill>
                  <a:srgbClr val="4EA5DB"/>
                </a:solidFill>
                <a:latin typeface="Comic Sans MS"/>
                <a:ea typeface="Arial" charset="0"/>
                <a:cs typeface="Comic Sans MS"/>
              </a:rPr>
              <a:t>Electron Ion Collider - </a:t>
            </a:r>
            <a:r>
              <a:rPr lang="en-US" sz="2900" b="1" dirty="0" err="1">
                <a:solidFill>
                  <a:srgbClr val="4EA5DB"/>
                </a:solidFill>
                <a:latin typeface="Comic Sans MS"/>
                <a:ea typeface="Arial" charset="0"/>
                <a:cs typeface="Comic Sans MS"/>
              </a:rPr>
              <a:t>eRHIC</a:t>
            </a:r>
            <a:endParaRPr lang="en-US" sz="2900" b="1" dirty="0">
              <a:solidFill>
                <a:srgbClr val="4EA5DB"/>
              </a:solidFill>
              <a:latin typeface="Comic Sans MS"/>
              <a:ea typeface="Arial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78B1-1B8B-1E49-8C17-9FA8E63349F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74" y="293600"/>
            <a:ext cx="6573520" cy="438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F31AB3-9D48-8D40-B420-C3F1408C2E18}"/>
              </a:ext>
            </a:extLst>
          </p:cNvPr>
          <p:cNvSpPr txBox="1"/>
          <p:nvPr/>
        </p:nvSpPr>
        <p:spPr>
          <a:xfrm>
            <a:off x="868667" y="2832080"/>
            <a:ext cx="3817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 err="1">
                <a:solidFill>
                  <a:srgbClr val="FF2600"/>
                </a:solidFill>
                <a:latin typeface="Comic Sans MS" panose="030F0902030302020204" pitchFamily="66" charset="0"/>
              </a:rPr>
              <a:t>eRHIC</a:t>
            </a:r>
            <a:r>
              <a:rPr lang="en-US" sz="2800" dirty="0">
                <a:solidFill>
                  <a:srgbClr val="FF2600"/>
                </a:solidFill>
                <a:latin typeface="Comic Sans MS" panose="030F0902030302020204" pitchFamily="66" charset="0"/>
              </a:rPr>
              <a:t>-h is not RHIC: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E1803C-D6CB-694F-8A69-ED644C294A06}"/>
              </a:ext>
            </a:extLst>
          </p:cNvPr>
          <p:cNvSpPr txBox="1"/>
          <p:nvPr/>
        </p:nvSpPr>
        <p:spPr>
          <a:xfrm>
            <a:off x="0" y="4435820"/>
            <a:ext cx="9371476" cy="2082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 panose="030F0902030302020204" pitchFamily="66" charset="0"/>
              </a:rPr>
              <a:t>Hadron beam parameters:</a:t>
            </a:r>
          </a:p>
          <a:p>
            <a:r>
              <a:rPr lang="en-US" sz="1400" dirty="0">
                <a:solidFill>
                  <a:srgbClr val="0000FF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anose="030F0902030302020204" pitchFamily="66" charset="0"/>
                <a:sym typeface="Wingdings" pitchFamily="2" charset="2"/>
              </a:rPr>
              <a:t>Higher bunch frequency</a:t>
            </a:r>
            <a:endParaRPr lang="en-US" sz="1400" dirty="0">
              <a:latin typeface="Comic Sans MS" panose="030F0902030302020204" pitchFamily="66" charset="0"/>
            </a:endParaRPr>
          </a:p>
          <a:p>
            <a:r>
              <a:rPr lang="en-US" sz="1400" dirty="0" err="1">
                <a:latin typeface="Comic Sans MS" panose="030F0902030302020204" pitchFamily="66" charset="0"/>
              </a:rPr>
              <a:t>eRHIC</a:t>
            </a:r>
            <a:r>
              <a:rPr lang="en-US" sz="1400" dirty="0">
                <a:latin typeface="Comic Sans MS" panose="030F0902030302020204" pitchFamily="66" charset="0"/>
              </a:rPr>
              <a:t>:  # of bunches 330  —&gt; bunch spacing 34.8 ns —&gt; bunch length 5 cm with cooling (7cm without cooling)</a:t>
            </a:r>
          </a:p>
          <a:p>
            <a:r>
              <a:rPr lang="en-US" sz="1400" dirty="0">
                <a:latin typeface="Comic Sans MS" panose="030F0902030302020204" pitchFamily="66" charset="0"/>
              </a:rPr>
              <a:t>             # of bunches 1320 —&gt; bunch spacing 8.7 ns —&gt; bunch length 7.5 cm with cooling </a:t>
            </a:r>
          </a:p>
          <a:p>
            <a:endParaRPr lang="en-US" sz="800" dirty="0">
              <a:latin typeface="Comic Sans MS" panose="030F0902030302020204" pitchFamily="66" charset="0"/>
            </a:endParaRPr>
          </a:p>
          <a:p>
            <a:r>
              <a:rPr lang="en-US" sz="1400" dirty="0">
                <a:latin typeface="Comic Sans MS" panose="030F0902030302020204" pitchFamily="66" charset="0"/>
              </a:rPr>
              <a:t>beam current / bunch: </a:t>
            </a:r>
            <a:r>
              <a:rPr lang="en-US" sz="1400" dirty="0" err="1">
                <a:latin typeface="Comic Sans MS" panose="030F0902030302020204" pitchFamily="66" charset="0"/>
              </a:rPr>
              <a:t>eRHIC</a:t>
            </a:r>
            <a:r>
              <a:rPr lang="en-US" sz="1400" dirty="0">
                <a:latin typeface="Comic Sans MS" panose="030F0902030302020204" pitchFamily="66" charset="0"/>
              </a:rPr>
              <a:t>: 1.5 10</a:t>
            </a:r>
            <a:r>
              <a:rPr lang="en-US" sz="1400" baseline="30000" dirty="0">
                <a:latin typeface="Comic Sans MS" panose="030F0902030302020204" pitchFamily="66" charset="0"/>
              </a:rPr>
              <a:t>11</a:t>
            </a:r>
            <a:r>
              <a:rPr lang="en-US" sz="1400" dirty="0">
                <a:latin typeface="Comic Sans MS" panose="030F0902030302020204" pitchFamily="66" charset="0"/>
              </a:rPr>
              <a:t>        RHIC: 2.4 10</a:t>
            </a:r>
            <a:r>
              <a:rPr lang="en-US" sz="1400" baseline="30000" dirty="0">
                <a:latin typeface="Comic Sans MS" panose="030F0902030302020204" pitchFamily="66" charset="0"/>
              </a:rPr>
              <a:t>11</a:t>
            </a:r>
          </a:p>
          <a:p>
            <a:endParaRPr lang="en-US" sz="1400" baseline="30000" dirty="0">
              <a:latin typeface="Comic Sans MS" panose="030F0902030302020204" pitchFamily="66" charset="0"/>
            </a:endParaRPr>
          </a:p>
          <a:p>
            <a:r>
              <a:rPr lang="en-US" sz="1400" dirty="0">
                <a:latin typeface="Comic Sans MS" panose="030F0902030302020204" pitchFamily="66" charset="0"/>
              </a:rPr>
              <a:t>If 2 IRs, as strongly endorsed by EIC-UG</a:t>
            </a:r>
          </a:p>
          <a:p>
            <a:pPr marL="285750" indent="-285750">
              <a:buClr>
                <a:srgbClr val="0432FF"/>
              </a:buClr>
              <a:buFont typeface="Wingdings" charset="2"/>
              <a:buChar char="à"/>
            </a:pPr>
            <a:r>
              <a:rPr lang="en-US" sz="1400" dirty="0" err="1">
                <a:latin typeface="Comic Sans MS" panose="030F0902030302020204" pitchFamily="66" charset="0"/>
              </a:rPr>
              <a:t>eRHIC</a:t>
            </a:r>
            <a:r>
              <a:rPr lang="en-US" sz="1400" dirty="0">
                <a:latin typeface="Comic Sans MS" panose="030F0902030302020204" pitchFamily="66" charset="0"/>
              </a:rPr>
              <a:t> luminosity will be shared 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 </a:t>
            </a:r>
            <a:r>
              <a:rPr lang="en-US" sz="1400" dirty="0">
                <a:latin typeface="Comic Sans MS" panose="030F0902030302020204" pitchFamily="66" charset="0"/>
              </a:rPr>
              <a:t> not all bunches collide at both IRs</a:t>
            </a:r>
          </a:p>
          <a:p>
            <a:pPr algn="l"/>
            <a:endParaRPr lang="en-US" sz="1400" dirty="0" err="1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0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High Collision Frequency Challenge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7641" r="21414" b="2178"/>
          <a:stretch/>
        </p:blipFill>
        <p:spPr>
          <a:xfrm>
            <a:off x="118759" y="938399"/>
            <a:ext cx="8909436" cy="5117917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 noChangeAspect="1"/>
          </p:cNvCxnSpPr>
          <p:nvPr/>
        </p:nvCxnSpPr>
        <p:spPr>
          <a:xfrm flipV="1">
            <a:off x="2021868" y="3755373"/>
            <a:ext cx="1010811" cy="894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 noChangeAspect="1"/>
          </p:cNvCxnSpPr>
          <p:nvPr/>
        </p:nvCxnSpPr>
        <p:spPr>
          <a:xfrm flipV="1">
            <a:off x="3136940" y="3818888"/>
            <a:ext cx="0" cy="74841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>
            <a:spLocks noChangeAspect="1"/>
          </p:cNvSpPr>
          <p:nvPr/>
        </p:nvSpPr>
        <p:spPr>
          <a:xfrm>
            <a:off x="1721387" y="3689395"/>
            <a:ext cx="2137140" cy="1560284"/>
          </a:xfrm>
          <a:prstGeom prst="rtTriangle">
            <a:avLst/>
          </a:prstGeom>
          <a:noFill/>
          <a:ln w="317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>
            <a:spLocks noChangeAspect="1"/>
          </p:cNvSpPr>
          <p:nvPr/>
        </p:nvSpPr>
        <p:spPr>
          <a:xfrm>
            <a:off x="3131367" y="3968070"/>
            <a:ext cx="938046" cy="58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width</a:t>
            </a:r>
          </a:p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driven by </a:t>
            </a:r>
          </a:p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bunch length</a:t>
            </a:r>
          </a:p>
        </p:txBody>
      </p:sp>
      <p:sp>
        <p:nvSpPr>
          <p:cNvPr id="11" name="TextBox 10"/>
          <p:cNvSpPr txBox="1">
            <a:spLocks noChangeAspect="1"/>
          </p:cNvSpPr>
          <p:nvPr/>
        </p:nvSpPr>
        <p:spPr>
          <a:xfrm>
            <a:off x="1820765" y="3166881"/>
            <a:ext cx="1275003" cy="581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width</a:t>
            </a:r>
          </a:p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driven by </a:t>
            </a:r>
          </a:p>
          <a:p>
            <a:pPr algn="ctr"/>
            <a:r>
              <a:rPr lang="en-US" sz="1200" b="1" dirty="0">
                <a:latin typeface="Times New Roman" charset="0"/>
                <a:ea typeface="Times New Roman" charset="0"/>
                <a:cs typeface="Times New Roman" charset="0"/>
              </a:rPr>
              <a:t>detector resolution</a:t>
            </a:r>
          </a:p>
        </p:txBody>
      </p:sp>
      <p:sp>
        <p:nvSpPr>
          <p:cNvPr id="12" name="TextBox 11"/>
          <p:cNvSpPr txBox="1">
            <a:spLocks noChangeAspect="1"/>
          </p:cNvSpPr>
          <p:nvPr/>
        </p:nvSpPr>
        <p:spPr>
          <a:xfrm>
            <a:off x="1747554" y="4368663"/>
            <a:ext cx="1015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Background</a:t>
            </a:r>
          </a:p>
          <a:p>
            <a:pPr algn="ctr"/>
            <a:r>
              <a:rPr lang="en-US" sz="1200" b="1" dirty="0"/>
              <a:t>due to C’</a:t>
            </a:r>
          </a:p>
          <a:p>
            <a:pPr algn="ctr"/>
            <a:r>
              <a:rPr lang="en-US" sz="1200" b="1" dirty="0"/>
              <a:t>from</a:t>
            </a:r>
          </a:p>
          <a:p>
            <a:pPr algn="ctr"/>
            <a:r>
              <a:rPr lang="en-US" sz="1200" b="1" dirty="0"/>
              <a:t>collisions</a:t>
            </a: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432720" y="2700974"/>
            <a:ext cx="944443" cy="434995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4641726" y="2452778"/>
            <a:ext cx="60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latin typeface="Times New Roman" charset="0"/>
                <a:ea typeface="Times New Roman" charset="0"/>
                <a:cs typeface="Times New Roman" charset="0"/>
              </a:rPr>
              <a:t>Pulser</a:t>
            </a:r>
            <a:endParaRPr lang="en-US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Freeform 14"/>
          <p:cNvSpPr>
            <a:spLocks noChangeAspect="1"/>
          </p:cNvSpPr>
          <p:nvPr/>
        </p:nvSpPr>
        <p:spPr>
          <a:xfrm>
            <a:off x="1705486" y="3458619"/>
            <a:ext cx="4878978" cy="1798754"/>
          </a:xfrm>
          <a:custGeom>
            <a:avLst/>
            <a:gdLst>
              <a:gd name="connsiteX0" fmla="*/ 0 w 5303520"/>
              <a:gd name="connsiteY0" fmla="*/ 0 h 1946366"/>
              <a:gd name="connsiteX1" fmla="*/ 613954 w 5303520"/>
              <a:gd name="connsiteY1" fmla="*/ 692331 h 1946366"/>
              <a:gd name="connsiteX2" fmla="*/ 1332411 w 5303520"/>
              <a:gd name="connsiteY2" fmla="*/ 1214846 h 1946366"/>
              <a:gd name="connsiteX3" fmla="*/ 2286000 w 5303520"/>
              <a:gd name="connsiteY3" fmla="*/ 1619794 h 1946366"/>
              <a:gd name="connsiteX4" fmla="*/ 3840480 w 5303520"/>
              <a:gd name="connsiteY4" fmla="*/ 1907177 h 1946366"/>
              <a:gd name="connsiteX5" fmla="*/ 5303520 w 5303520"/>
              <a:gd name="connsiteY5" fmla="*/ 1946366 h 194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03520" h="1946366">
                <a:moveTo>
                  <a:pt x="0" y="0"/>
                </a:moveTo>
                <a:lnTo>
                  <a:pt x="613954" y="692331"/>
                </a:lnTo>
                <a:lnTo>
                  <a:pt x="1332411" y="1214846"/>
                </a:lnTo>
                <a:lnTo>
                  <a:pt x="2286000" y="1619794"/>
                </a:lnTo>
                <a:lnTo>
                  <a:pt x="3840480" y="1907177"/>
                </a:lnTo>
                <a:lnTo>
                  <a:pt x="5303520" y="1946366"/>
                </a:lnTo>
              </a:path>
            </a:pathLst>
          </a:custGeom>
          <a:noFill/>
          <a:ln w="25400">
            <a:solidFill>
              <a:srgbClr val="0432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1731611" y="2410687"/>
            <a:ext cx="4914248" cy="2504149"/>
          </a:xfrm>
          <a:custGeom>
            <a:avLst/>
            <a:gdLst>
              <a:gd name="connsiteX0" fmla="*/ 0 w 5303520"/>
              <a:gd name="connsiteY0" fmla="*/ 0 h 2978332"/>
              <a:gd name="connsiteX1" fmla="*/ 535577 w 5303520"/>
              <a:gd name="connsiteY1" fmla="*/ 783772 h 2978332"/>
              <a:gd name="connsiteX2" fmla="*/ 1515291 w 5303520"/>
              <a:gd name="connsiteY2" fmla="*/ 1580606 h 2978332"/>
              <a:gd name="connsiteX3" fmla="*/ 2769325 w 5303520"/>
              <a:gd name="connsiteY3" fmla="*/ 2233749 h 2978332"/>
              <a:gd name="connsiteX4" fmla="*/ 4428308 w 5303520"/>
              <a:gd name="connsiteY4" fmla="*/ 2743200 h 2978332"/>
              <a:gd name="connsiteX5" fmla="*/ 5303520 w 5303520"/>
              <a:gd name="connsiteY5" fmla="*/ 2978332 h 2978332"/>
              <a:gd name="connsiteX6" fmla="*/ 5303520 w 5303520"/>
              <a:gd name="connsiteY6" fmla="*/ 2978332 h 297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3520" h="2978332">
                <a:moveTo>
                  <a:pt x="0" y="0"/>
                </a:moveTo>
                <a:lnTo>
                  <a:pt x="535577" y="783772"/>
                </a:lnTo>
                <a:lnTo>
                  <a:pt x="1515291" y="1580606"/>
                </a:lnTo>
                <a:lnTo>
                  <a:pt x="2769325" y="2233749"/>
                </a:lnTo>
                <a:lnTo>
                  <a:pt x="4428308" y="2743200"/>
                </a:lnTo>
                <a:lnTo>
                  <a:pt x="5303520" y="2978332"/>
                </a:lnTo>
                <a:lnTo>
                  <a:pt x="5303520" y="2978332"/>
                </a:lnTo>
              </a:path>
            </a:pathLst>
          </a:custGeom>
          <a:noFill/>
          <a:ln w="31750">
            <a:solidFill>
              <a:srgbClr val="0432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8" t="87505" r="29680" b="9265"/>
          <a:stretch/>
        </p:blipFill>
        <p:spPr>
          <a:xfrm rot="10800000" flipH="1">
            <a:off x="832220" y="1039382"/>
            <a:ext cx="7228892" cy="18372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spect="1"/>
          </p:cNvSpPr>
          <p:nvPr/>
        </p:nvSpPr>
        <p:spPr>
          <a:xfrm>
            <a:off x="1993829" y="735533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0.33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3396057" y="74236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0.67</a:t>
            </a:r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4854498" y="732092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Helvetica" charset="0"/>
                <a:ea typeface="Helvetica" charset="0"/>
                <a:cs typeface="Helvetica" charset="0"/>
              </a:rPr>
              <a:t>1.0</a:t>
            </a:r>
            <a:endParaRPr lang="en-US" sz="1600" b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6244294" y="72731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>
                <a:latin typeface="Helvetica" charset="0"/>
                <a:ea typeface="Helvetica" charset="0"/>
                <a:cs typeface="Helvetica" charset="0"/>
              </a:rPr>
              <a:t>1.3</a:t>
            </a:r>
            <a:endParaRPr lang="en-US" sz="1600" b="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7657293" y="732320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1.7</a:t>
            </a:r>
          </a:p>
        </p:txBody>
      </p:sp>
      <p:sp>
        <p:nvSpPr>
          <p:cNvPr id="23" name="TextBox 22"/>
          <p:cNvSpPr txBox="1">
            <a:spLocks noChangeAspect="1"/>
          </p:cNvSpPr>
          <p:nvPr/>
        </p:nvSpPr>
        <p:spPr>
          <a:xfrm>
            <a:off x="6680801" y="617235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Helvetica" charset="0"/>
                <a:ea typeface="Helvetica" charset="0"/>
                <a:cs typeface="Helvetica" charset="0"/>
              </a:rPr>
              <a:t>E</a:t>
            </a:r>
            <a:r>
              <a:rPr lang="en-US" sz="1600" b="0" baseline="-25000" dirty="0" err="1">
                <a:latin typeface="Helvetica" charset="0"/>
                <a:ea typeface="Helvetica" charset="0"/>
                <a:cs typeface="Helvetica" charset="0"/>
              </a:rPr>
              <a:t>kin</a:t>
            </a:r>
            <a:r>
              <a:rPr lang="en-US" sz="1600" b="0" dirty="0">
                <a:latin typeface="Helvetica" charset="0"/>
                <a:ea typeface="Helvetica" charset="0"/>
                <a:cs typeface="Helvetica" charset="0"/>
              </a:rPr>
              <a:t>, MeV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6918" y="5988797"/>
            <a:ext cx="6896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Collision related background leaks under the signal “Banana”</a:t>
            </a: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  <a:sym typeface="Wingdings"/>
              </a:rPr>
              <a:t>    </a:t>
            </a:r>
            <a:r>
              <a:rPr lang="en-US" dirty="0">
                <a:latin typeface="Comic Sans MS" panose="030F0902030302020204" pitchFamily="66" charset="0"/>
                <a:sym typeface="Wingdings"/>
              </a:rPr>
              <a:t> background gone in empty target runs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91C426B-22A3-4240-9AE1-96629E997C5B}"/>
              </a:ext>
            </a:extLst>
          </p:cNvPr>
          <p:cNvSpPr txBox="1"/>
          <p:nvPr/>
        </p:nvSpPr>
        <p:spPr>
          <a:xfrm>
            <a:off x="31539" y="488824"/>
            <a:ext cx="4812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Scattered Carbon Distribution from RHIC: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671322F-D239-334F-9C30-B52BAB7A1383}"/>
              </a:ext>
            </a:extLst>
          </p:cNvPr>
          <p:cNvSpPr txBox="1">
            <a:spLocks noChangeAspect="1"/>
          </p:cNvSpPr>
          <p:nvPr/>
        </p:nvSpPr>
        <p:spPr>
          <a:xfrm>
            <a:off x="1121672" y="1465607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Helvetica" charset="0"/>
                <a:ea typeface="Helvetica" charset="0"/>
                <a:cs typeface="Helvetica" charset="0"/>
              </a:rPr>
              <a:t>65</a:t>
            </a:r>
            <a:endParaRPr lang="en-US" sz="1600" b="0" dirty="0">
              <a:solidFill>
                <a:srgbClr val="0432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6B72073-64E2-5B4A-9648-F46767C73D37}"/>
              </a:ext>
            </a:extLst>
          </p:cNvPr>
          <p:cNvSpPr txBox="1">
            <a:spLocks noChangeAspect="1"/>
          </p:cNvSpPr>
          <p:nvPr/>
        </p:nvSpPr>
        <p:spPr>
          <a:xfrm>
            <a:off x="1116415" y="317352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solidFill>
                  <a:srgbClr val="0432FF"/>
                </a:solidFill>
                <a:latin typeface="Helvetica" charset="0"/>
                <a:ea typeface="Helvetica" charset="0"/>
                <a:cs typeface="Helvetica" charset="0"/>
              </a:rPr>
              <a:t>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F9AE411-86DC-D04A-8DD0-AE757D0EE061}"/>
              </a:ext>
            </a:extLst>
          </p:cNvPr>
          <p:cNvSpPr txBox="1">
            <a:spLocks noChangeAspect="1"/>
          </p:cNvSpPr>
          <p:nvPr/>
        </p:nvSpPr>
        <p:spPr>
          <a:xfrm>
            <a:off x="1115335" y="4861106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  <a:latin typeface="Helvetica" charset="0"/>
                <a:ea typeface="Helvetica" charset="0"/>
                <a:cs typeface="Helvetica" charset="0"/>
              </a:rPr>
              <a:t>16</a:t>
            </a:r>
            <a:endParaRPr lang="en-US" sz="1600" b="0" dirty="0">
              <a:solidFill>
                <a:srgbClr val="0432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C70EFA3-7C59-0044-A81A-0BDAAA30AB78}"/>
              </a:ext>
            </a:extLst>
          </p:cNvPr>
          <p:cNvSpPr txBox="1"/>
          <p:nvPr/>
        </p:nvSpPr>
        <p:spPr>
          <a:xfrm>
            <a:off x="981185" y="1138879"/>
            <a:ext cx="724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err="1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ToF</a:t>
            </a:r>
            <a:r>
              <a:rPr lang="en-US" sz="12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(ns)</a:t>
            </a:r>
          </a:p>
        </p:txBody>
      </p:sp>
    </p:spTree>
    <p:extLst>
      <p:ext uri="{BB962C8B-B14F-4D97-AF65-F5344CB8AC3E}">
        <p14:creationId xmlns:p14="http://schemas.microsoft.com/office/powerpoint/2010/main" val="36678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924BD90-EA7A-8447-9B26-EC1938BF0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2" y="1359471"/>
            <a:ext cx="3911600" cy="2746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E3C860B-88E2-7A4D-A53C-2801AC7FABA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19" y="1364982"/>
            <a:ext cx="3914775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Collision Frequency Challenge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794" y="522651"/>
            <a:ext cx="8061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Signal: </a:t>
            </a:r>
            <a:r>
              <a:rPr lang="en-US" sz="1600" dirty="0">
                <a:latin typeface="Comic Sans MS" panose="030F0902030302020204" pitchFamily="66" charset="0"/>
              </a:rPr>
              <a:t>vertical-width of </a:t>
            </a:r>
            <a:r>
              <a:rPr lang="en-US" sz="1600" dirty="0" err="1">
                <a:latin typeface="Comic Sans MS" panose="030F0902030302020204" pitchFamily="66" charset="0"/>
              </a:rPr>
              <a:t>ToF</a:t>
            </a:r>
            <a:r>
              <a:rPr lang="en-US" sz="1600" dirty="0">
                <a:latin typeface="Comic Sans MS" panose="030F0902030302020204" pitchFamily="66" charset="0"/>
              </a:rPr>
              <a:t> vs. </a:t>
            </a:r>
            <a:r>
              <a:rPr lang="en-US" sz="1600" dirty="0" err="1">
                <a:latin typeface="Comic Sans MS" panose="030F0902030302020204" pitchFamily="66" charset="0"/>
              </a:rPr>
              <a:t>E</a:t>
            </a:r>
            <a:r>
              <a:rPr lang="en-US" sz="1600" baseline="-25000" dirty="0" err="1">
                <a:latin typeface="Comic Sans MS" panose="030F0902030302020204" pitchFamily="66" charset="0"/>
              </a:rPr>
              <a:t>kin</a:t>
            </a:r>
            <a:r>
              <a:rPr lang="en-US" sz="1600" dirty="0">
                <a:latin typeface="Comic Sans MS" panose="030F0902030302020204" pitchFamily="66" charset="0"/>
              </a:rPr>
              <a:t> will shrink as bunch length shrinks</a:t>
            </a:r>
          </a:p>
          <a:p>
            <a:r>
              <a:rPr lang="en-US" sz="1600" baseline="-25000" dirty="0">
                <a:latin typeface="Comic Sans MS" panose="030F0902030302020204" pitchFamily="66" charset="0"/>
              </a:rPr>
              <a:t>                  </a:t>
            </a:r>
            <a:r>
              <a:rPr lang="en-US" sz="1600" dirty="0">
                <a:latin typeface="Comic Sans MS" panose="030F0902030302020204" pitchFamily="66" charset="0"/>
              </a:rPr>
              <a:t>horizontal width remains the same if the detectors and targets are similar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" y="1083071"/>
            <a:ext cx="31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effectLst/>
                <a:latin typeface="Comic Sans MS" panose="030F0902030302020204" pitchFamily="66" charset="0"/>
              </a:rPr>
              <a:t>660 bunches  —&gt; bunch spacing 17.4 ns </a:t>
            </a:r>
          </a:p>
          <a:p>
            <a:r>
              <a:rPr lang="en-US" sz="1200" b="0" dirty="0">
                <a:effectLst/>
                <a:latin typeface="Comic Sans MS" panose="030F0902030302020204" pitchFamily="66" charset="0"/>
              </a:rPr>
              <a:t>—&gt; bunch length 13.2 cm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4800" y="1062751"/>
            <a:ext cx="3139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effectLst/>
                <a:latin typeface="Comic Sans MS" panose="030F0902030302020204" pitchFamily="66" charset="0"/>
              </a:rPr>
              <a:t>1320 bunches  —&gt; bunch spacing 8.7 ns </a:t>
            </a:r>
          </a:p>
          <a:p>
            <a:r>
              <a:rPr lang="en-US" sz="1200" b="0" dirty="0">
                <a:effectLst/>
                <a:latin typeface="Comic Sans MS" panose="030F0902030302020204" pitchFamily="66" charset="0"/>
              </a:rPr>
              <a:t>—&gt; bunch length 6.6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178220"/>
            <a:ext cx="9144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latin typeface="Comic Sans MS" panose="030F0902030302020204" pitchFamily="66" charset="0"/>
              </a:rPr>
              <a:t>increased bunch number signal “bananas” overlap at low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E</a:t>
            </a:r>
            <a:r>
              <a:rPr lang="en-US" sz="1400" baseline="-25000" dirty="0" err="1">
                <a:latin typeface="Comic Sans MS" panose="030F0902030302020204" pitchFamily="66" charset="0"/>
                <a:sym typeface="Wingdings"/>
              </a:rPr>
              <a:t>kin</a:t>
            </a:r>
            <a:r>
              <a:rPr lang="en-US" sz="1400" baseline="-25000" dirty="0">
                <a:latin typeface="Comic Sans MS" panose="030F0902030302020204" pitchFamily="66" charset="0"/>
                <a:sym typeface="Wingdings"/>
              </a:rPr>
              <a:t> </a:t>
            </a:r>
          </a:p>
          <a:p>
            <a:pPr marL="0" lvl="1">
              <a:buClr>
                <a:srgbClr val="0000FF"/>
              </a:buClr>
            </a:pPr>
            <a:r>
              <a:rPr lang="en-US" sz="1400" baseline="-25000" dirty="0">
                <a:latin typeface="Comic Sans MS" panose="030F0902030302020204" pitchFamily="66" charset="0"/>
                <a:sym typeface="Wingdings"/>
              </a:rPr>
              <a:t>       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 lose data with highest statistics and high analyzing power </a:t>
            </a:r>
            <a:endParaRPr lang="en-US" sz="1400" dirty="0"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400" dirty="0">
                <a:latin typeface="Comic Sans MS" panose="030F0902030302020204" pitchFamily="66" charset="0"/>
              </a:rPr>
              <a:t>EIC: No background included and no smearing in horizontal due detector energy resolution and energy loss in target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à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smearing need to increase lower cut on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E</a:t>
            </a:r>
            <a:r>
              <a:rPr lang="en-US" sz="1400" baseline="-25000" dirty="0" err="1">
                <a:latin typeface="Comic Sans MS" panose="030F0902030302020204" pitchFamily="66" charset="0"/>
                <a:sym typeface="Wingdings"/>
              </a:rPr>
              <a:t>kin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  lose data with high statistics &amp; high analyzing power </a:t>
            </a:r>
          </a:p>
          <a:p>
            <a:pPr marL="742950" lvl="1" indent="-285750">
              <a:buClr>
                <a:srgbClr val="0000FF"/>
              </a:buClr>
              <a:buFont typeface="Wingdings" charset="2"/>
              <a:buChar char="à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collision related C’ background </a:t>
            </a:r>
          </a:p>
          <a:p>
            <a:pPr lvl="1">
              <a:buClr>
                <a:srgbClr val="0000FF"/>
              </a:buClr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      smears from (N+1)s bunch to Ns bunch and lower  impact on measuring bunch polarization</a:t>
            </a:r>
          </a:p>
          <a:p>
            <a:pPr lvl="1">
              <a:buClr>
                <a:srgbClr val="0000FF"/>
              </a:buClr>
            </a:pP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 Especially problematic for  </a:t>
            </a:r>
            <a:r>
              <a:rPr lang="en-US" sz="1400" b="1" dirty="0">
                <a:solidFill>
                  <a:srgbClr val="0432FF"/>
                </a:solidFill>
                <a:latin typeface="Comic Sans MS" panose="030F0902030302020204" pitchFamily="66" charset="0"/>
                <a:sym typeface="Wingdings"/>
              </a:rPr>
              <a:t>+ / - 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bunch polarization transitions</a:t>
            </a:r>
          </a:p>
          <a:p>
            <a:pPr lvl="1">
              <a:buClr>
                <a:srgbClr val="0000FF"/>
              </a:buClr>
            </a:pPr>
            <a:endParaRPr lang="en-US" sz="800" dirty="0">
              <a:solidFill>
                <a:srgbClr val="0000FF"/>
              </a:solidFill>
              <a:latin typeface="Comic Sans MS" panose="030F0902030302020204" pitchFamily="66" charset="0"/>
              <a:sym typeface="Wingdings"/>
            </a:endParaRPr>
          </a:p>
          <a:p>
            <a:pPr lvl="1" algn="ctr">
              <a:buClr>
                <a:srgbClr val="0000FF"/>
              </a:buClr>
            </a:pPr>
            <a:r>
              <a:rPr lang="en-US" sz="1400" dirty="0">
                <a:solidFill>
                  <a:schemeClr val="bg1"/>
                </a:solidFill>
                <a:latin typeface="Comic Sans MS" panose="030F0902030302020204" pitchFamily="66" charset="0"/>
              </a:rPr>
              <a:t>Need to work really hard to make current scheme work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3F97CE-617E-E44E-8CDC-F316A1CF5A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" t="7641" r="21414" b="2178"/>
          <a:stretch/>
        </p:blipFill>
        <p:spPr>
          <a:xfrm>
            <a:off x="299380" y="1619596"/>
            <a:ext cx="4019402" cy="24114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45407DB-BA3F-E54D-895D-A959DF78C6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9000"/>
          </a:blip>
          <a:stretch>
            <a:fillRect/>
          </a:stretch>
        </p:blipFill>
        <p:spPr>
          <a:xfrm>
            <a:off x="264598" y="1412912"/>
            <a:ext cx="3823619" cy="26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5C5416-139F-4E4E-A347-A2618FF0FC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9" t="7882" r="21034"/>
          <a:stretch/>
        </p:blipFill>
        <p:spPr>
          <a:xfrm>
            <a:off x="1834055" y="419032"/>
            <a:ext cx="5481146" cy="319769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55867C9-9F96-5643-B245-C09DED93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16EAC6-2AF0-F84E-A5A2-62CAB6E85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4E32A7D-E5E5-3545-AD10-35922D77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01C03F-1DE2-E240-83CA-4141A0F896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5" r="1328"/>
          <a:stretch/>
        </p:blipFill>
        <p:spPr>
          <a:xfrm>
            <a:off x="486760" y="3666715"/>
            <a:ext cx="3499945" cy="231014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B13D90E1-DDE8-3448-AF88-34A1771AB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on Background Asymmetry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55B21E-51AB-3240-B0FE-C8E940E49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99" t="5596" r="1606" b="2002"/>
          <a:stretch/>
        </p:blipFill>
        <p:spPr>
          <a:xfrm>
            <a:off x="58567" y="3668748"/>
            <a:ext cx="3928138" cy="2558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23AF2F9-5006-A545-AF68-59D87E10F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672" y="3832841"/>
            <a:ext cx="3733651" cy="2383536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xmlns="" id="{5E5938AF-3A36-5C45-8901-76ACB2439F07}"/>
              </a:ext>
            </a:extLst>
          </p:cNvPr>
          <p:cNvSpPr/>
          <p:nvPr/>
        </p:nvSpPr>
        <p:spPr>
          <a:xfrm>
            <a:off x="2890345" y="1139862"/>
            <a:ext cx="3184634" cy="1597572"/>
          </a:xfrm>
          <a:custGeom>
            <a:avLst/>
            <a:gdLst>
              <a:gd name="connsiteX0" fmla="*/ 0 w 3184634"/>
              <a:gd name="connsiteY0" fmla="*/ 0 h 1597572"/>
              <a:gd name="connsiteX1" fmla="*/ 325821 w 3184634"/>
              <a:gd name="connsiteY1" fmla="*/ 493986 h 1597572"/>
              <a:gd name="connsiteX2" fmla="*/ 872358 w 3184634"/>
              <a:gd name="connsiteY2" fmla="*/ 935420 h 1597572"/>
              <a:gd name="connsiteX3" fmla="*/ 1608083 w 3184634"/>
              <a:gd name="connsiteY3" fmla="*/ 1240220 h 1597572"/>
              <a:gd name="connsiteX4" fmla="*/ 2343807 w 3184634"/>
              <a:gd name="connsiteY4" fmla="*/ 1429407 h 1597572"/>
              <a:gd name="connsiteX5" fmla="*/ 3184634 w 3184634"/>
              <a:gd name="connsiteY5" fmla="*/ 1597572 h 159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634" h="1597572">
                <a:moveTo>
                  <a:pt x="0" y="0"/>
                </a:moveTo>
                <a:lnTo>
                  <a:pt x="325821" y="493986"/>
                </a:lnTo>
                <a:lnTo>
                  <a:pt x="872358" y="935420"/>
                </a:lnTo>
                <a:lnTo>
                  <a:pt x="1608083" y="1240220"/>
                </a:lnTo>
                <a:lnTo>
                  <a:pt x="2343807" y="1429407"/>
                </a:lnTo>
                <a:lnTo>
                  <a:pt x="3184634" y="1597572"/>
                </a:lnTo>
              </a:path>
            </a:pathLst>
          </a:custGeom>
          <a:noFill/>
          <a:ln w="19050">
            <a:solidFill>
              <a:srgbClr val="0432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xmlns="" id="{7845EC43-8706-F749-9C5E-77F103108661}"/>
              </a:ext>
            </a:extLst>
          </p:cNvPr>
          <p:cNvSpPr/>
          <p:nvPr/>
        </p:nvSpPr>
        <p:spPr>
          <a:xfrm>
            <a:off x="2744560" y="1839032"/>
            <a:ext cx="3370489" cy="1294639"/>
          </a:xfrm>
          <a:custGeom>
            <a:avLst/>
            <a:gdLst>
              <a:gd name="connsiteX0" fmla="*/ 0 w 3184634"/>
              <a:gd name="connsiteY0" fmla="*/ 0 h 1597572"/>
              <a:gd name="connsiteX1" fmla="*/ 325821 w 3184634"/>
              <a:gd name="connsiteY1" fmla="*/ 493986 h 1597572"/>
              <a:gd name="connsiteX2" fmla="*/ 872358 w 3184634"/>
              <a:gd name="connsiteY2" fmla="*/ 935420 h 1597572"/>
              <a:gd name="connsiteX3" fmla="*/ 1608083 w 3184634"/>
              <a:gd name="connsiteY3" fmla="*/ 1240220 h 1597572"/>
              <a:gd name="connsiteX4" fmla="*/ 2343807 w 3184634"/>
              <a:gd name="connsiteY4" fmla="*/ 1429407 h 1597572"/>
              <a:gd name="connsiteX5" fmla="*/ 3184634 w 3184634"/>
              <a:gd name="connsiteY5" fmla="*/ 1597572 h 1597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4634" h="1597572">
                <a:moveTo>
                  <a:pt x="0" y="0"/>
                </a:moveTo>
                <a:lnTo>
                  <a:pt x="325821" y="493986"/>
                </a:lnTo>
                <a:lnTo>
                  <a:pt x="872358" y="935420"/>
                </a:lnTo>
                <a:lnTo>
                  <a:pt x="1608083" y="1240220"/>
                </a:lnTo>
                <a:lnTo>
                  <a:pt x="2343807" y="1429407"/>
                </a:lnTo>
                <a:lnTo>
                  <a:pt x="3184634" y="1597572"/>
                </a:lnTo>
              </a:path>
            </a:pathLst>
          </a:custGeom>
          <a:noFill/>
          <a:ln w="19050">
            <a:solidFill>
              <a:srgbClr val="0432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C2E8C6-202A-D142-B996-19D52B54B03B}"/>
              </a:ext>
            </a:extLst>
          </p:cNvPr>
          <p:cNvSpPr txBox="1"/>
          <p:nvPr/>
        </p:nvSpPr>
        <p:spPr>
          <a:xfrm>
            <a:off x="6432331" y="3561036"/>
            <a:ext cx="2186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Signal Asymmetry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B667BFFD-D8E2-5846-A0E1-2C74FE5A36B1}"/>
              </a:ext>
            </a:extLst>
          </p:cNvPr>
          <p:cNvSpPr/>
          <p:nvPr/>
        </p:nvSpPr>
        <p:spPr>
          <a:xfrm>
            <a:off x="2713030" y="2148855"/>
            <a:ext cx="1685244" cy="882869"/>
          </a:xfrm>
          <a:prstGeom prst="rtTriangle">
            <a:avLst/>
          </a:prstGeom>
          <a:noFill/>
          <a:ln w="38100">
            <a:solidFill>
              <a:srgbClr val="FF2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13EBC81-006E-0C45-88C4-4CA5FBF3AED8}"/>
              </a:ext>
            </a:extLst>
          </p:cNvPr>
          <p:cNvSpPr txBox="1"/>
          <p:nvPr/>
        </p:nvSpPr>
        <p:spPr>
          <a:xfrm>
            <a:off x="558408" y="3392460"/>
            <a:ext cx="277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rgbClr val="FF2600"/>
                </a:solidFill>
                <a:latin typeface="Comic Sans MS" panose="030F0902030302020204" pitchFamily="66" charset="0"/>
              </a:rPr>
              <a:t>Background Asymmetry</a:t>
            </a:r>
          </a:p>
        </p:txBody>
      </p:sp>
      <p:sp>
        <p:nvSpPr>
          <p:cNvPr id="21" name="AutoShape 49">
            <a:extLst>
              <a:ext uri="{FF2B5EF4-FFF2-40B4-BE49-F238E27FC236}">
                <a16:creationId xmlns:a16="http://schemas.microsoft.com/office/drawing/2014/main" xmlns="" id="{7767DE5E-B439-8945-B11F-B2413AA08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959" y="6260999"/>
            <a:ext cx="642124" cy="388991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1800" b="1" dirty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1105DCF-B18A-4545-9460-4AB55C73ACC5}"/>
              </a:ext>
            </a:extLst>
          </p:cNvPr>
          <p:cNvSpPr txBox="1"/>
          <p:nvPr/>
        </p:nvSpPr>
        <p:spPr>
          <a:xfrm>
            <a:off x="2587083" y="6270829"/>
            <a:ext cx="399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Comic Sans MS" panose="030F0902030302020204" pitchFamily="66" charset="0"/>
              </a:rPr>
              <a:t>Need to suppress this background</a:t>
            </a:r>
          </a:p>
        </p:txBody>
      </p:sp>
    </p:spTree>
    <p:extLst>
      <p:ext uri="{BB962C8B-B14F-4D97-AF65-F5344CB8AC3E}">
        <p14:creationId xmlns:p14="http://schemas.microsoft.com/office/powerpoint/2010/main" val="398175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/ Mitigations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558800"/>
            <a:ext cx="91439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 panose="030F0902030302020204" pitchFamily="66" charset="0"/>
                <a:sym typeface="Wingdings"/>
              </a:rPr>
              <a:t>Need simulations to understand exact origin of collision related C’ background</a:t>
            </a: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sym typeface="Wingdings"/>
              </a:rPr>
              <a:t></a:t>
            </a:r>
            <a:r>
              <a:rPr lang="en-US" sz="1600" dirty="0">
                <a:latin typeface="Comic Sans MS" panose="030F0902030302020204" pitchFamily="66" charset="0"/>
                <a:sym typeface="Wingdings"/>
              </a:rPr>
              <a:t> can we reduce / eliminate this background?</a:t>
            </a:r>
          </a:p>
          <a:p>
            <a:pPr marL="1200150" lvl="2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</a:rPr>
              <a:t>Move detectors closer 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 reduced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ToF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  mitigates merging of </a:t>
            </a:r>
            <a:r>
              <a:rPr lang="en-US" sz="1400" dirty="0">
                <a:latin typeface="Comic Sans MS" panose="030F0902030302020204" pitchFamily="66" charset="0"/>
              </a:rPr>
              <a:t>signal “bananas” at low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E</a:t>
            </a:r>
            <a:r>
              <a:rPr lang="en-US" sz="1400" baseline="-25000" dirty="0" err="1">
                <a:latin typeface="Comic Sans MS" panose="030F0902030302020204" pitchFamily="66" charset="0"/>
                <a:sym typeface="Wingdings"/>
              </a:rPr>
              <a:t>kin</a:t>
            </a:r>
            <a:r>
              <a:rPr lang="en-US" sz="1400" dirty="0">
                <a:latin typeface="Comic Sans MS" panose="030F0902030302020204" pitchFamily="66" charset="0"/>
              </a:rPr>
              <a:t> </a:t>
            </a:r>
          </a:p>
          <a:p>
            <a:pPr marL="1657350" lvl="3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200" dirty="0">
                <a:latin typeface="Comic Sans MS" panose="030F0902030302020204" pitchFamily="66" charset="0"/>
                <a:sym typeface="Wingdings"/>
              </a:rPr>
              <a:t>loss of </a:t>
            </a:r>
            <a:r>
              <a:rPr lang="en-US" sz="1200" dirty="0" err="1">
                <a:latin typeface="Comic Sans MS" panose="030F0902030302020204" pitchFamily="66" charset="0"/>
                <a:sym typeface="Wingdings"/>
              </a:rPr>
              <a:t>ToF</a:t>
            </a:r>
            <a:r>
              <a:rPr lang="en-US" sz="1200" dirty="0">
                <a:latin typeface="Comic Sans MS" panose="030F0902030302020204" pitchFamily="66" charset="0"/>
                <a:sym typeface="Wingdings"/>
              </a:rPr>
              <a:t> resolution / separation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sz="800" dirty="0">
              <a:latin typeface="Comic Sans MS" panose="030F0902030302020204" pitchFamily="66" charset="0"/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  <a:sym typeface="Wingdings"/>
              </a:rPr>
              <a:t>can we change detector technology to have better energy and timing resolution</a:t>
            </a:r>
          </a:p>
          <a:p>
            <a:pPr marL="1200150" lvl="2" indent="-285750">
              <a:buClr>
                <a:srgbClr val="0000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higher timing resolution Si: 16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ps</a:t>
            </a:r>
            <a:endParaRPr lang="en-US" sz="1400" dirty="0">
              <a:latin typeface="Comic Sans MS" panose="030F0902030302020204" pitchFamily="66" charset="0"/>
              <a:sym typeface="Wingdings"/>
            </a:endParaRPr>
          </a:p>
          <a:p>
            <a:pPr lvl="1">
              <a:buClr>
                <a:srgbClr val="0000FF"/>
              </a:buClr>
            </a:pPr>
            <a:r>
              <a:rPr lang="en-US" sz="1600" dirty="0">
                <a:solidFill>
                  <a:srgbClr val="0432FF"/>
                </a:solidFill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600" dirty="0">
                <a:latin typeface="Comic Sans MS" panose="030F0902030302020204" pitchFamily="66" charset="0"/>
                <a:sym typeface="Wingdings" pitchFamily="2" charset="2"/>
              </a:rPr>
              <a:t>can we experimentally suppress the background  PID </a:t>
            </a:r>
            <a:endParaRPr lang="en-US" sz="1600" dirty="0">
              <a:solidFill>
                <a:srgbClr val="0432FF"/>
              </a:solidFill>
              <a:latin typeface="Comic Sans MS" panose="030F0902030302020204" pitchFamily="66" charset="0"/>
              <a:sym typeface="Wingdings"/>
            </a:endParaRPr>
          </a:p>
          <a:p>
            <a:pPr>
              <a:buClr>
                <a:srgbClr val="0000FF"/>
              </a:buClr>
            </a:pPr>
            <a:endParaRPr lang="en-US" dirty="0">
              <a:latin typeface="Comic Sans MS" panose="030F0902030302020204" pitchFamily="66" charset="0"/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 panose="030F0902030302020204" pitchFamily="66" charset="0"/>
                <a:sym typeface="Wingdings"/>
              </a:rPr>
              <a:t>Can we utilize different techniques to replace </a:t>
            </a:r>
            <a:r>
              <a:rPr lang="en-US" dirty="0" err="1">
                <a:latin typeface="Comic Sans MS" panose="030F0902030302020204" pitchFamily="66" charset="0"/>
                <a:sym typeface="Wingdings"/>
              </a:rPr>
              <a:t>pC</a:t>
            </a:r>
            <a:r>
              <a:rPr lang="en-US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en-US" dirty="0" err="1">
                <a:latin typeface="Comic Sans MS" panose="030F0902030302020204" pitchFamily="66" charset="0"/>
                <a:sym typeface="Wingdings"/>
              </a:rPr>
              <a:t>polarimeters</a:t>
            </a:r>
            <a:endParaRPr lang="en-US" dirty="0">
              <a:latin typeface="Comic Sans MS" panose="030F0902030302020204" pitchFamily="66" charset="0"/>
              <a:sym typeface="Wingdings"/>
            </a:endParaRPr>
          </a:p>
          <a:p>
            <a:pPr marL="742950" lvl="1" indent="-285750">
              <a:buFont typeface="Wingdings" pitchFamily="2" charset="2"/>
              <a:buChar char="à"/>
            </a:pPr>
            <a:r>
              <a:rPr lang="en-US" sz="1600" dirty="0">
                <a:latin typeface="Comic Sans MS" panose="030F0902030302020204" pitchFamily="66" charset="0"/>
              </a:rPr>
              <a:t>Use physics asymmetries: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A</a:t>
            </a:r>
            <a:r>
              <a:rPr lang="en-US" sz="1600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 for </a:t>
            </a:r>
            <a:r>
              <a:rPr lang="en-US" sz="1600" dirty="0">
                <a:solidFill>
                  <a:srgbClr val="0000FF"/>
                </a:solidFill>
                <a:latin typeface="Symbol" pitchFamily="2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+/-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latin typeface="Symbol" pitchFamily="2" charset="2"/>
                <a:ea typeface="Symbol" charset="2"/>
                <a:cs typeface="Symbol" charset="2"/>
              </a:rPr>
              <a:t>p</a:t>
            </a:r>
            <a:r>
              <a:rPr lang="en-US" sz="1600" baseline="30000" dirty="0">
                <a:solidFill>
                  <a:srgbClr val="0000FF"/>
                </a:solidFill>
                <a:latin typeface="Comic Sans MS" panose="030F0902030302020204" pitchFamily="66" charset="0"/>
              </a:rPr>
              <a:t>0</a:t>
            </a:r>
            <a:endParaRPr lang="en-US" sz="1600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A</a:t>
            </a:r>
            <a:r>
              <a:rPr lang="en-US" sz="1600" baseline="-25000" dirty="0">
                <a:solidFill>
                  <a:srgbClr val="0000FF"/>
                </a:solidFill>
                <a:latin typeface="Comic Sans MS" panose="030F0902030302020204" pitchFamily="66" charset="0"/>
              </a:rPr>
              <a:t>N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</a:rPr>
              <a:t> for </a:t>
            </a:r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neutrons in </a:t>
            </a:r>
            <a:r>
              <a:rPr lang="en-US" sz="16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p</a:t>
            </a:r>
            <a:r>
              <a:rPr lang="en-US" sz="1600" baseline="300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↑</a:t>
            </a:r>
            <a:r>
              <a:rPr lang="en-US" sz="1600" dirty="0" err="1">
                <a:solidFill>
                  <a:srgbClr val="0000FF"/>
                </a:solidFill>
                <a:latin typeface="Comic Sans MS" panose="030F0902030302020204" pitchFamily="66" charset="0"/>
                <a:ea typeface="Comic Sans MS" charset="0"/>
                <a:cs typeface="Comic Sans MS" charset="0"/>
              </a:rPr>
              <a:t>A-scattering</a:t>
            </a:r>
            <a:endParaRPr lang="en-US" sz="1600" dirty="0">
              <a:latin typeface="Comic Sans MS" panose="030F0902030302020204" pitchFamily="66" charset="0"/>
            </a:endParaRP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Possible Advantages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Sometimes larger analyzing power</a:t>
            </a:r>
          </a:p>
          <a:p>
            <a:pPr marL="1200150" lvl="2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Challenges 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Need HI-targets, i.e. Au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Analyzing power as function of √s</a:t>
            </a: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More spatial needs for </a:t>
            </a:r>
            <a:r>
              <a:rPr lang="en-US" sz="1400" dirty="0" err="1">
                <a:latin typeface="Comic Sans MS" panose="030F0902030302020204" pitchFamily="66" charset="0"/>
                <a:sym typeface="Wingdings"/>
              </a:rPr>
              <a:t>polarimeter</a:t>
            </a:r>
            <a:endParaRPr lang="en-US" sz="1400" dirty="0">
              <a:latin typeface="Comic Sans MS" panose="030F0902030302020204" pitchFamily="66" charset="0"/>
              <a:sym typeface="Wingdings"/>
            </a:endParaRPr>
          </a:p>
          <a:p>
            <a:pPr marL="1657350" lvl="3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400" dirty="0">
                <a:latin typeface="Comic Sans MS" panose="030F0902030302020204" pitchFamily="66" charset="0"/>
                <a:sym typeface="Wingdings"/>
              </a:rPr>
              <a:t>Statistical power </a:t>
            </a:r>
            <a:r>
              <a:rPr lang="en-US" sz="14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1400" dirty="0">
                <a:latin typeface="Comic Sans MS" panose="030F0902030302020204" pitchFamily="66" charset="0"/>
                <a:sym typeface="Wingdings"/>
              </a:rPr>
              <a:t>obtain polarization lifetime and </a:t>
            </a:r>
            <a:r>
              <a:rPr lang="en-US" sz="1400" dirty="0">
                <a:latin typeface="Comic Sans MS" panose="030F0902030302020204" pitchFamily="66" charset="0"/>
              </a:rPr>
              <a:t>the bunch polarization profile</a:t>
            </a:r>
          </a:p>
        </p:txBody>
      </p:sp>
    </p:spTree>
    <p:extLst>
      <p:ext uri="{BB962C8B-B14F-4D97-AF65-F5344CB8AC3E}">
        <p14:creationId xmlns:p14="http://schemas.microsoft.com/office/powerpoint/2010/main" val="7649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H-jet</a:t>
            </a:r>
            <a:r>
              <a:rPr lang="en-US" dirty="0"/>
              <a:t>: details of Measurement from RHIC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0" y="39522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Same issue as for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pC</a:t>
            </a: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mic Sans MS" panose="030F0902030302020204" pitchFamily="66" charset="0"/>
              </a:rPr>
              <a:t>polarimeter</a:t>
            </a:r>
            <a:endParaRPr lang="en-US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>
                <a:latin typeface="Comic Sans MS" panose="030F0902030302020204" pitchFamily="66" charset="0"/>
              </a:rPr>
              <a:t>Collision related background leaks under the signal “Banana”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à"/>
            </a:pPr>
            <a:r>
              <a:rPr lang="en-US" dirty="0">
                <a:latin typeface="Comic Sans MS" panose="030F0902030302020204" pitchFamily="66" charset="0"/>
                <a:sym typeface="Wingdings"/>
              </a:rPr>
              <a:t>need to follow similar mitigation strategy</a:t>
            </a:r>
          </a:p>
          <a:p>
            <a:pPr algn="ctr"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  <a:sym typeface="Wingdings"/>
              </a:rPr>
              <a:t>BUT:</a:t>
            </a:r>
            <a:r>
              <a:rPr lang="en-US" dirty="0">
                <a:latin typeface="Comic Sans MS" panose="030F0902030302020204" pitchFamily="66" charset="0"/>
                <a:sym typeface="Wingdings"/>
              </a:rPr>
              <a:t> no alternative absolute </a:t>
            </a:r>
            <a:r>
              <a:rPr lang="en-US" dirty="0" err="1">
                <a:latin typeface="Comic Sans MS" panose="030F0902030302020204" pitchFamily="66" charset="0"/>
                <a:sym typeface="Wingdings"/>
              </a:rPr>
              <a:t>polarimeter</a:t>
            </a:r>
            <a:endParaRPr lang="en-US" dirty="0">
              <a:latin typeface="Comic Sans MS" panose="030F0902030302020204" pitchFamily="66" charset="0"/>
              <a:sym typeface="Wingdings"/>
            </a:endParaRPr>
          </a:p>
          <a:p>
            <a:pPr algn="ctr">
              <a:buClr>
                <a:srgbClr val="0000FF"/>
              </a:buClr>
            </a:pPr>
            <a:endParaRPr lang="en-US" dirty="0">
              <a:latin typeface="Comic Sans MS" panose="030F0902030302020204" pitchFamily="66" charset="0"/>
              <a:sym typeface="Wingdings"/>
            </a:endParaRPr>
          </a:p>
          <a:p>
            <a:pPr>
              <a:buClr>
                <a:srgbClr val="0000FF"/>
              </a:buClr>
            </a:pPr>
            <a:r>
              <a:rPr lang="en-US" dirty="0">
                <a:latin typeface="Comic Sans MS" panose="030F0902030302020204" pitchFamily="66" charset="0"/>
                <a:sym typeface="Wingdings"/>
              </a:rPr>
              <a:t>All the same problems for a polarized D and He-3 beams</a:t>
            </a:r>
          </a:p>
          <a:p>
            <a:pPr algn="ctr"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  <a:sym typeface="Wingdings"/>
              </a:rPr>
              <a:t>PLUS </a:t>
            </a:r>
          </a:p>
          <a:p>
            <a:pPr>
              <a:buClr>
                <a:srgbClr val="0000FF"/>
              </a:buClr>
            </a:pPr>
            <a:r>
              <a:rPr lang="en-US" dirty="0">
                <a:solidFill>
                  <a:srgbClr val="0000FF"/>
                </a:solidFill>
                <a:latin typeface="Comic Sans MS" panose="030F0902030302020204" pitchFamily="66" charset="0"/>
                <a:sym typeface="Wingdings"/>
              </a:rPr>
              <a:t>what happens if D/He-3-beam particle  breaks up during scattering with target?</a:t>
            </a:r>
            <a:endParaRPr lang="en-US" dirty="0">
              <a:solidFill>
                <a:srgbClr val="0000FF"/>
              </a:solidFill>
              <a:latin typeface="Comic Sans MS" panose="030F0902030302020204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50223" y="579119"/>
            <a:ext cx="8902338" cy="3180807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27" name="Oval 26"/>
          <p:cNvSpPr/>
          <p:nvPr/>
        </p:nvSpPr>
        <p:spPr>
          <a:xfrm>
            <a:off x="717178" y="1546664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252240" y="1554743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787301" y="1538586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186916" y="1498196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720000">
            <a:off x="6557506" y="1469922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960000">
            <a:off x="7928097" y="1490118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2160000">
            <a:off x="407586" y="3037102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2160000">
            <a:off x="1826550" y="2960359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2640000">
            <a:off x="3235839" y="2871497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2640000">
            <a:off x="4693502" y="2867457"/>
            <a:ext cx="485841" cy="276592"/>
          </a:xfrm>
          <a:prstGeom prst="ellipse">
            <a:avLst/>
          </a:prstGeom>
          <a:noFill/>
          <a:ln w="2540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0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65931B-6452-704F-B56D-A0568F2D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A54D935-A886-D841-9ED3-24A36AF10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84DACB-2789-5947-BB22-DD502A845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30E9B8-AB3F-6A47-A1B2-14467AF989CE}"/>
              </a:ext>
            </a:extLst>
          </p:cNvPr>
          <p:cNvSpPr/>
          <p:nvPr/>
        </p:nvSpPr>
        <p:spPr>
          <a:xfrm>
            <a:off x="1892364" y="1010519"/>
            <a:ext cx="5179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0432FF"/>
                  </a:solidFill>
                  <a:prstDash val="solid"/>
                </a:ln>
                <a:gradFill>
                  <a:gsLst>
                    <a:gs pos="0">
                      <a:srgbClr val="0432FF"/>
                    </a:gs>
                    <a:gs pos="100000">
                      <a:schemeClr val="bg1"/>
                    </a:gs>
                  </a:gsLst>
                  <a:lin ang="5400000" scaled="1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Let’s get to 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DAA760-BCE7-004A-9A9F-672A80E5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50" y="2257806"/>
            <a:ext cx="25019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8" y="2791630"/>
            <a:ext cx="9052560" cy="263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14:prism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97"/>
            <a:ext cx="9144000" cy="584669"/>
          </a:xfrm>
        </p:spPr>
        <p:txBody>
          <a:bodyPr/>
          <a:lstStyle/>
          <a:p>
            <a:r>
              <a:rPr lang="en-US" dirty="0"/>
              <a:t>Lets learn from RHIC</a:t>
            </a:r>
          </a:p>
        </p:txBody>
      </p:sp>
      <p:sp>
        <p:nvSpPr>
          <p:cNvPr id="193" name="Date Placeholder 19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194" name="Slide Number Placeholder 19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5" name="Footer Placeholder 19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F36C93C-93F9-8A47-BAA2-0B196C896BC8}"/>
              </a:ext>
            </a:extLst>
          </p:cNvPr>
          <p:cNvGrpSpPr/>
          <p:nvPr/>
        </p:nvGrpSpPr>
        <p:grpSpPr>
          <a:xfrm>
            <a:off x="422140" y="1306325"/>
            <a:ext cx="8378301" cy="5259037"/>
            <a:chOff x="422140" y="1096013"/>
            <a:chExt cx="8378301" cy="525903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422140" y="1096013"/>
              <a:ext cx="8378301" cy="5259037"/>
              <a:chOff x="173" y="1018"/>
              <a:chExt cx="5331" cy="3346"/>
            </a:xfrm>
          </p:grpSpPr>
          <p:sp>
            <p:nvSpPr>
              <p:cNvPr id="20485" name="Line 4"/>
              <p:cNvSpPr>
                <a:spLocks noChangeShapeType="1"/>
              </p:cNvSpPr>
              <p:nvPr/>
            </p:nvSpPr>
            <p:spPr bwMode="auto">
              <a:xfrm>
                <a:off x="1958" y="3238"/>
                <a:ext cx="69" cy="27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6" name="Freeform 4"/>
              <p:cNvSpPr>
                <a:spLocks/>
              </p:cNvSpPr>
              <p:nvPr/>
            </p:nvSpPr>
            <p:spPr bwMode="auto">
              <a:xfrm>
                <a:off x="4168" y="2157"/>
                <a:ext cx="292" cy="246"/>
              </a:xfrm>
              <a:custGeom>
                <a:avLst/>
                <a:gdLst>
                  <a:gd name="T0" fmla="*/ 0 w 292"/>
                  <a:gd name="T1" fmla="*/ 246 h 246"/>
                  <a:gd name="T2" fmla="*/ 64 w 292"/>
                  <a:gd name="T3" fmla="*/ 214 h 246"/>
                  <a:gd name="T4" fmla="*/ 66 w 292"/>
                  <a:gd name="T5" fmla="*/ 172 h 246"/>
                  <a:gd name="T6" fmla="*/ 232 w 292"/>
                  <a:gd name="T7" fmla="*/ 106 h 246"/>
                  <a:gd name="T8" fmla="*/ 232 w 292"/>
                  <a:gd name="T9" fmla="*/ 61 h 246"/>
                  <a:gd name="T10" fmla="*/ 292 w 292"/>
                  <a:gd name="T11" fmla="*/ 0 h 2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246"/>
                  <a:gd name="T20" fmla="*/ 292 w 292"/>
                  <a:gd name="T21" fmla="*/ 246 h 2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246">
                    <a:moveTo>
                      <a:pt x="0" y="246"/>
                    </a:moveTo>
                    <a:lnTo>
                      <a:pt x="64" y="214"/>
                    </a:lnTo>
                    <a:lnTo>
                      <a:pt x="66" y="172"/>
                    </a:lnTo>
                    <a:lnTo>
                      <a:pt x="232" y="106"/>
                    </a:lnTo>
                    <a:lnTo>
                      <a:pt x="232" y="61"/>
                    </a:lnTo>
                    <a:lnTo>
                      <a:pt x="292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87" name="Oval 5"/>
              <p:cNvSpPr>
                <a:spLocks noChangeArrowheads="1"/>
              </p:cNvSpPr>
              <p:nvPr/>
            </p:nvSpPr>
            <p:spPr bwMode="auto">
              <a:xfrm>
                <a:off x="1160" y="1511"/>
                <a:ext cx="3471" cy="1000"/>
              </a:xfrm>
              <a:prstGeom prst="ellipse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88" name="Rectangle 6"/>
              <p:cNvSpPr>
                <a:spLocks noChangeArrowheads="1"/>
              </p:cNvSpPr>
              <p:nvPr/>
            </p:nvSpPr>
            <p:spPr bwMode="auto">
              <a:xfrm>
                <a:off x="2653" y="1234"/>
                <a:ext cx="69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89" name="Rectangle 7"/>
              <p:cNvSpPr>
                <a:spLocks noChangeArrowheads="1"/>
              </p:cNvSpPr>
              <p:nvPr/>
            </p:nvSpPr>
            <p:spPr bwMode="auto">
              <a:xfrm>
                <a:off x="4760" y="1572"/>
                <a:ext cx="744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90" name="Rectangle 8"/>
              <p:cNvSpPr>
                <a:spLocks noChangeArrowheads="1"/>
              </p:cNvSpPr>
              <p:nvPr/>
            </p:nvSpPr>
            <p:spPr bwMode="auto">
              <a:xfrm>
                <a:off x="4337" y="2294"/>
                <a:ext cx="64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91" name="Rectangle 9"/>
              <p:cNvSpPr>
                <a:spLocks noChangeArrowheads="1"/>
              </p:cNvSpPr>
              <p:nvPr/>
            </p:nvSpPr>
            <p:spPr bwMode="auto">
              <a:xfrm>
                <a:off x="2924" y="2555"/>
                <a:ext cx="643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92" name="Rectangle 10"/>
              <p:cNvSpPr>
                <a:spLocks noChangeArrowheads="1"/>
              </p:cNvSpPr>
              <p:nvPr/>
            </p:nvSpPr>
            <p:spPr bwMode="auto">
              <a:xfrm>
                <a:off x="1031" y="2440"/>
                <a:ext cx="655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93" name="Rectangle 11"/>
              <p:cNvSpPr>
                <a:spLocks noChangeArrowheads="1"/>
              </p:cNvSpPr>
              <p:nvPr/>
            </p:nvSpPr>
            <p:spPr bwMode="auto">
              <a:xfrm>
                <a:off x="4252" y="1526"/>
                <a:ext cx="760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600" b="1" i="1" dirty="0">
                    <a:solidFill>
                      <a:srgbClr val="0000FF"/>
                    </a:solidFill>
                    <a:latin typeface="Times New Roman" charset="0"/>
                    <a:cs typeface="ＭＳ Ｐゴシック" charset="-128"/>
                  </a:rPr>
                  <a:t>CEC / </a:t>
                </a:r>
                <a:r>
                  <a:rPr lang="en-US" altLang="ja-JP" sz="1600" b="1" i="1" dirty="0" err="1">
                    <a:solidFill>
                      <a:srgbClr val="0000FF"/>
                    </a:solidFill>
                    <a:latin typeface="Times New Roman" charset="0"/>
                    <a:cs typeface="ＭＳ Ｐゴシック" charset="-128"/>
                  </a:rPr>
                  <a:t>LEReC</a:t>
                </a:r>
                <a:endParaRPr lang="en-US" altLang="ja-JP" sz="1600" dirty="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494" name="Rectangle 12"/>
              <p:cNvSpPr>
                <a:spLocks noChangeArrowheads="1"/>
              </p:cNvSpPr>
              <p:nvPr/>
            </p:nvSpPr>
            <p:spPr bwMode="auto">
              <a:xfrm>
                <a:off x="2732" y="2229"/>
                <a:ext cx="318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600" b="1" i="1" u="sng" dirty="0">
                    <a:solidFill>
                      <a:srgbClr val="0000FF"/>
                    </a:solidFill>
                    <a:latin typeface="Times New Roman" charset="0"/>
                    <a:cs typeface="ＭＳ Ｐゴシック" charset="-128"/>
                  </a:rPr>
                  <a:t>STAR</a:t>
                </a:r>
                <a:endParaRPr lang="en-US" altLang="ja-JP" sz="1600" dirty="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496" name="Rectangle 17"/>
              <p:cNvSpPr>
                <a:spLocks noChangeArrowheads="1"/>
              </p:cNvSpPr>
              <p:nvPr/>
            </p:nvSpPr>
            <p:spPr bwMode="auto">
              <a:xfrm rot="1500000">
                <a:off x="1327" y="2045"/>
                <a:ext cx="532" cy="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600" b="1" i="1" u="sng" dirty="0">
                    <a:solidFill>
                      <a:srgbClr val="0000FF"/>
                    </a:solidFill>
                    <a:latin typeface="Times New Roman" charset="0"/>
                    <a:cs typeface="ＭＳ Ｐゴシック" charset="-128"/>
                  </a:rPr>
                  <a:t>PHENIX </a:t>
                </a:r>
                <a:endParaRPr lang="en-US" altLang="ja-JP" sz="1600" dirty="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498" name="Rectangle 21"/>
              <p:cNvSpPr>
                <a:spLocks noChangeArrowheads="1"/>
              </p:cNvSpPr>
              <p:nvPr/>
            </p:nvSpPr>
            <p:spPr bwMode="auto">
              <a:xfrm>
                <a:off x="2572" y="1826"/>
                <a:ext cx="569" cy="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499" name="Rectangle 22"/>
              <p:cNvSpPr>
                <a:spLocks noChangeArrowheads="1"/>
              </p:cNvSpPr>
              <p:nvPr/>
            </p:nvSpPr>
            <p:spPr bwMode="auto">
              <a:xfrm>
                <a:off x="2446" y="3176"/>
                <a:ext cx="335" cy="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00" name="Rectangle 23"/>
              <p:cNvSpPr>
                <a:spLocks noChangeArrowheads="1"/>
              </p:cNvSpPr>
              <p:nvPr/>
            </p:nvSpPr>
            <p:spPr bwMode="auto">
              <a:xfrm>
                <a:off x="2506" y="3211"/>
                <a:ext cx="332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 b="1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AGS</a:t>
                </a:r>
                <a:endParaRPr lang="en-US" altLang="ja-JP" sz="200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501" name="Rectangle 24"/>
              <p:cNvSpPr>
                <a:spLocks noChangeArrowheads="1"/>
              </p:cNvSpPr>
              <p:nvPr/>
            </p:nvSpPr>
            <p:spPr bwMode="auto">
              <a:xfrm>
                <a:off x="1216" y="3110"/>
                <a:ext cx="396" cy="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02" name="Rectangle 25"/>
              <p:cNvSpPr>
                <a:spLocks noChangeArrowheads="1"/>
              </p:cNvSpPr>
              <p:nvPr/>
            </p:nvSpPr>
            <p:spPr bwMode="auto">
              <a:xfrm>
                <a:off x="1553" y="2961"/>
                <a:ext cx="312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200" b="1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LINAC</a:t>
                </a:r>
                <a:endParaRPr lang="en-US" altLang="ja-JP" sz="120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503" name="Rectangle 26"/>
              <p:cNvSpPr>
                <a:spLocks noChangeArrowheads="1"/>
              </p:cNvSpPr>
              <p:nvPr/>
            </p:nvSpPr>
            <p:spPr bwMode="auto">
              <a:xfrm>
                <a:off x="1970" y="2984"/>
                <a:ext cx="391" cy="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000" b="1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BOOSTER</a:t>
                </a:r>
                <a:endParaRPr lang="en-US" altLang="ja-JP" sz="100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504" name="Oval 27"/>
              <p:cNvSpPr>
                <a:spLocks noChangeArrowheads="1"/>
              </p:cNvSpPr>
              <p:nvPr/>
            </p:nvSpPr>
            <p:spPr bwMode="auto">
              <a:xfrm>
                <a:off x="2147" y="3089"/>
                <a:ext cx="1045" cy="469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05" name="Arc 28"/>
              <p:cNvSpPr>
                <a:spLocks/>
              </p:cNvSpPr>
              <p:nvPr/>
            </p:nvSpPr>
            <p:spPr bwMode="auto">
              <a:xfrm flipH="1">
                <a:off x="1736" y="1557"/>
                <a:ext cx="1195" cy="448"/>
              </a:xfrm>
              <a:custGeom>
                <a:avLst/>
                <a:gdLst>
                  <a:gd name="T0" fmla="*/ 349 w 15493"/>
                  <a:gd name="T1" fmla="*/ 0 h 21120"/>
                  <a:gd name="T2" fmla="*/ 1195 w 15493"/>
                  <a:gd name="T3" fmla="*/ 129 h 21120"/>
                  <a:gd name="T4" fmla="*/ 0 w 15493"/>
                  <a:gd name="T5" fmla="*/ 448 h 21120"/>
                  <a:gd name="T6" fmla="*/ 0 60000 65536"/>
                  <a:gd name="T7" fmla="*/ 0 60000 65536"/>
                  <a:gd name="T8" fmla="*/ 0 60000 65536"/>
                  <a:gd name="T9" fmla="*/ 0 w 15493"/>
                  <a:gd name="T10" fmla="*/ 0 h 21120"/>
                  <a:gd name="T11" fmla="*/ 15493 w 15493"/>
                  <a:gd name="T12" fmla="*/ 21120 h 211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493" h="21120" fill="none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</a:path>
                  <a:path w="15493" h="21120" stroke="0" extrusionOk="0">
                    <a:moveTo>
                      <a:pt x="4529" y="0"/>
                    </a:moveTo>
                    <a:cubicBezTo>
                      <a:pt x="8703" y="895"/>
                      <a:pt x="12518" y="3007"/>
                      <a:pt x="15492" y="6069"/>
                    </a:cubicBezTo>
                    <a:lnTo>
                      <a:pt x="0" y="2112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6" name="Arc 29"/>
              <p:cNvSpPr>
                <a:spLocks/>
              </p:cNvSpPr>
              <p:nvPr/>
            </p:nvSpPr>
            <p:spPr bwMode="auto">
              <a:xfrm flipH="1">
                <a:off x="1226" y="1822"/>
                <a:ext cx="1667" cy="343"/>
              </a:xfrm>
              <a:custGeom>
                <a:avLst/>
                <a:gdLst>
                  <a:gd name="T0" fmla="*/ 1532 w 21600"/>
                  <a:gd name="T1" fmla="*/ 0 h 16156"/>
                  <a:gd name="T2" fmla="*/ 1559 w 21600"/>
                  <a:gd name="T3" fmla="*/ 343 h 16156"/>
                  <a:gd name="T4" fmla="*/ 0 w 21600"/>
                  <a:gd name="T5" fmla="*/ 181 h 1615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6156"/>
                  <a:gd name="T11" fmla="*/ 21600 w 21600"/>
                  <a:gd name="T12" fmla="*/ 16156 h 161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6156" fill="none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</a:path>
                  <a:path w="21600" h="16156" stroke="0" extrusionOk="0">
                    <a:moveTo>
                      <a:pt x="19847" y="0"/>
                    </a:moveTo>
                    <a:cubicBezTo>
                      <a:pt x="21003" y="2692"/>
                      <a:pt x="21600" y="5591"/>
                      <a:pt x="21600" y="8522"/>
                    </a:cubicBezTo>
                    <a:cubicBezTo>
                      <a:pt x="21600" y="11129"/>
                      <a:pt x="21127" y="13716"/>
                      <a:pt x="20205" y="16155"/>
                    </a:cubicBezTo>
                    <a:lnTo>
                      <a:pt x="0" y="8522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7" name="Arc 30"/>
              <p:cNvSpPr>
                <a:spLocks/>
              </p:cNvSpPr>
              <p:nvPr/>
            </p:nvSpPr>
            <p:spPr bwMode="auto">
              <a:xfrm flipH="1">
                <a:off x="2891" y="1818"/>
                <a:ext cx="1667" cy="339"/>
              </a:xfrm>
              <a:custGeom>
                <a:avLst/>
                <a:gdLst>
                  <a:gd name="T0" fmla="*/ 101 w 21600"/>
                  <a:gd name="T1" fmla="*/ 339 h 15969"/>
                  <a:gd name="T2" fmla="*/ 137 w 21600"/>
                  <a:gd name="T3" fmla="*/ 0 h 15969"/>
                  <a:gd name="T4" fmla="*/ 1667 w 21600"/>
                  <a:gd name="T5" fmla="*/ 182 h 1596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5969"/>
                  <a:gd name="T11" fmla="*/ 21600 w 21600"/>
                  <a:gd name="T12" fmla="*/ 15969 h 1596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5969" fill="none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</a:path>
                  <a:path w="21600" h="15969" stroke="0" extrusionOk="0">
                    <a:moveTo>
                      <a:pt x="1306" y="15969"/>
                    </a:moveTo>
                    <a:cubicBezTo>
                      <a:pt x="442" y="13597"/>
                      <a:pt x="0" y="11093"/>
                      <a:pt x="0" y="8570"/>
                    </a:cubicBezTo>
                    <a:cubicBezTo>
                      <a:pt x="-1" y="5622"/>
                      <a:pt x="603" y="2705"/>
                      <a:pt x="1772" y="-1"/>
                    </a:cubicBezTo>
                    <a:lnTo>
                      <a:pt x="21600" y="857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8" name="Arc 31"/>
              <p:cNvSpPr>
                <a:spLocks/>
              </p:cNvSpPr>
              <p:nvPr/>
            </p:nvSpPr>
            <p:spPr bwMode="auto">
              <a:xfrm flipH="1">
                <a:off x="2978" y="1934"/>
                <a:ext cx="1121" cy="522"/>
              </a:xfrm>
              <a:custGeom>
                <a:avLst/>
                <a:gdLst>
                  <a:gd name="T0" fmla="*/ 893 w 14614"/>
                  <a:gd name="T1" fmla="*/ 522 h 21395"/>
                  <a:gd name="T2" fmla="*/ 0 w 14614"/>
                  <a:gd name="T3" fmla="*/ 388 h 21395"/>
                  <a:gd name="T4" fmla="*/ 1121 w 14614"/>
                  <a:gd name="T5" fmla="*/ 0 h 21395"/>
                  <a:gd name="T6" fmla="*/ 0 60000 65536"/>
                  <a:gd name="T7" fmla="*/ 0 60000 65536"/>
                  <a:gd name="T8" fmla="*/ 0 60000 65536"/>
                  <a:gd name="T9" fmla="*/ 0 w 14614"/>
                  <a:gd name="T10" fmla="*/ 0 h 21395"/>
                  <a:gd name="T11" fmla="*/ 14614 w 14614"/>
                  <a:gd name="T12" fmla="*/ 21395 h 2139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14" h="21395" fill="none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</a:path>
                  <a:path w="14614" h="21395" stroke="0" extrusionOk="0">
                    <a:moveTo>
                      <a:pt x="11645" y="21395"/>
                    </a:moveTo>
                    <a:cubicBezTo>
                      <a:pt x="7296" y="20791"/>
                      <a:pt x="3233" y="18876"/>
                      <a:pt x="0" y="15905"/>
                    </a:cubicBezTo>
                    <a:lnTo>
                      <a:pt x="14614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09" name="Arc 32"/>
              <p:cNvSpPr>
                <a:spLocks/>
              </p:cNvSpPr>
              <p:nvPr/>
            </p:nvSpPr>
            <p:spPr bwMode="auto">
              <a:xfrm flipH="1">
                <a:off x="1722" y="2054"/>
                <a:ext cx="1241" cy="398"/>
              </a:xfrm>
              <a:custGeom>
                <a:avLst/>
                <a:gdLst>
                  <a:gd name="T0" fmla="*/ 1241 w 16143"/>
                  <a:gd name="T1" fmla="*/ 272 h 21035"/>
                  <a:gd name="T2" fmla="*/ 377 w 16143"/>
                  <a:gd name="T3" fmla="*/ 398 h 21035"/>
                  <a:gd name="T4" fmla="*/ 0 w 16143"/>
                  <a:gd name="T5" fmla="*/ 0 h 21035"/>
                  <a:gd name="T6" fmla="*/ 0 60000 65536"/>
                  <a:gd name="T7" fmla="*/ 0 60000 65536"/>
                  <a:gd name="T8" fmla="*/ 0 60000 65536"/>
                  <a:gd name="T9" fmla="*/ 0 w 16143"/>
                  <a:gd name="T10" fmla="*/ 0 h 21035"/>
                  <a:gd name="T11" fmla="*/ 16143 w 16143"/>
                  <a:gd name="T12" fmla="*/ 21035 h 210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143" h="21035" fill="none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</a:path>
                  <a:path w="16143" h="21035" stroke="0" extrusionOk="0">
                    <a:moveTo>
                      <a:pt x="16143" y="14351"/>
                    </a:moveTo>
                    <a:cubicBezTo>
                      <a:pt x="13178" y="17686"/>
                      <a:pt x="9252" y="20021"/>
                      <a:pt x="4907" y="21035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0" name="Arc 33"/>
              <p:cNvSpPr>
                <a:spLocks/>
              </p:cNvSpPr>
              <p:nvPr/>
            </p:nvSpPr>
            <p:spPr bwMode="auto">
              <a:xfrm flipH="1">
                <a:off x="2887" y="1561"/>
                <a:ext cx="1167" cy="441"/>
              </a:xfrm>
              <a:custGeom>
                <a:avLst/>
                <a:gdLst>
                  <a:gd name="T0" fmla="*/ 0 w 15115"/>
                  <a:gd name="T1" fmla="*/ 120 h 21197"/>
                  <a:gd name="T2" fmla="*/ 846 w 15115"/>
                  <a:gd name="T3" fmla="*/ 0 h 21197"/>
                  <a:gd name="T4" fmla="*/ 1167 w 15115"/>
                  <a:gd name="T5" fmla="*/ 441 h 21197"/>
                  <a:gd name="T6" fmla="*/ 0 60000 65536"/>
                  <a:gd name="T7" fmla="*/ 0 60000 65536"/>
                  <a:gd name="T8" fmla="*/ 0 60000 65536"/>
                  <a:gd name="T9" fmla="*/ 0 w 15115"/>
                  <a:gd name="T10" fmla="*/ 0 h 21197"/>
                  <a:gd name="T11" fmla="*/ 15115 w 15115"/>
                  <a:gd name="T12" fmla="*/ 21197 h 2119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115" h="21197" fill="none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</a:path>
                  <a:path w="15115" h="21197" stroke="0" extrusionOk="0">
                    <a:moveTo>
                      <a:pt x="0" y="5766"/>
                    </a:moveTo>
                    <a:cubicBezTo>
                      <a:pt x="3013" y="2815"/>
                      <a:pt x="6824" y="810"/>
                      <a:pt x="10962" y="-1"/>
                    </a:cubicBezTo>
                    <a:lnTo>
                      <a:pt x="15115" y="2119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1" name="Arc 34"/>
              <p:cNvSpPr>
                <a:spLocks/>
              </p:cNvSpPr>
              <p:nvPr/>
            </p:nvSpPr>
            <p:spPr bwMode="auto">
              <a:xfrm>
                <a:off x="2895" y="2019"/>
                <a:ext cx="1272" cy="534"/>
              </a:xfrm>
              <a:custGeom>
                <a:avLst/>
                <a:gdLst>
                  <a:gd name="T0" fmla="*/ 1272 w 15361"/>
                  <a:gd name="T1" fmla="*/ 382 h 21244"/>
                  <a:gd name="T2" fmla="*/ 324 w 15361"/>
                  <a:gd name="T3" fmla="*/ 534 h 21244"/>
                  <a:gd name="T4" fmla="*/ 0 w 15361"/>
                  <a:gd name="T5" fmla="*/ 0 h 21244"/>
                  <a:gd name="T6" fmla="*/ 0 60000 65536"/>
                  <a:gd name="T7" fmla="*/ 0 60000 65536"/>
                  <a:gd name="T8" fmla="*/ 0 60000 65536"/>
                  <a:gd name="T9" fmla="*/ 0 w 15361"/>
                  <a:gd name="T10" fmla="*/ 0 h 21244"/>
                  <a:gd name="T11" fmla="*/ 15361 w 15361"/>
                  <a:gd name="T12" fmla="*/ 21244 h 2124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361" h="21244" fill="none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</a:path>
                  <a:path w="15361" h="21244" stroke="0" extrusionOk="0">
                    <a:moveTo>
                      <a:pt x="15361" y="15185"/>
                    </a:moveTo>
                    <a:cubicBezTo>
                      <a:pt x="12253" y="18329"/>
                      <a:pt x="8255" y="20444"/>
                      <a:pt x="3906" y="21243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2" name="Arc 35"/>
              <p:cNvSpPr>
                <a:spLocks/>
              </p:cNvSpPr>
              <p:nvPr/>
            </p:nvSpPr>
            <p:spPr bwMode="auto">
              <a:xfrm>
                <a:off x="1657" y="2019"/>
                <a:ext cx="1243" cy="534"/>
              </a:xfrm>
              <a:custGeom>
                <a:avLst/>
                <a:gdLst>
                  <a:gd name="T0" fmla="*/ 921 w 15013"/>
                  <a:gd name="T1" fmla="*/ 534 h 21246"/>
                  <a:gd name="T2" fmla="*/ 0 w 15013"/>
                  <a:gd name="T3" fmla="*/ 390 h 21246"/>
                  <a:gd name="T4" fmla="*/ 1243 w 15013"/>
                  <a:gd name="T5" fmla="*/ 0 h 21246"/>
                  <a:gd name="T6" fmla="*/ 0 60000 65536"/>
                  <a:gd name="T7" fmla="*/ 0 60000 65536"/>
                  <a:gd name="T8" fmla="*/ 0 60000 65536"/>
                  <a:gd name="T9" fmla="*/ 0 w 15013"/>
                  <a:gd name="T10" fmla="*/ 0 h 21246"/>
                  <a:gd name="T11" fmla="*/ 15013 w 15013"/>
                  <a:gd name="T12" fmla="*/ 21246 h 21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013" h="21246" fill="none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</a:path>
                  <a:path w="15013" h="21246" stroke="0" extrusionOk="0">
                    <a:moveTo>
                      <a:pt x="11119" y="21246"/>
                    </a:moveTo>
                    <a:cubicBezTo>
                      <a:pt x="6930" y="20478"/>
                      <a:pt x="3062" y="18489"/>
                      <a:pt x="0" y="15529"/>
                    </a:cubicBezTo>
                    <a:lnTo>
                      <a:pt x="15013" y="0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3" name="Arc 36"/>
              <p:cNvSpPr>
                <a:spLocks/>
              </p:cNvSpPr>
              <p:nvPr/>
            </p:nvSpPr>
            <p:spPr bwMode="auto">
              <a:xfrm>
                <a:off x="1113" y="1787"/>
                <a:ext cx="1788" cy="444"/>
              </a:xfrm>
              <a:custGeom>
                <a:avLst/>
                <a:gdLst>
                  <a:gd name="T0" fmla="*/ 140 w 21600"/>
                  <a:gd name="T1" fmla="*/ 444 h 17626"/>
                  <a:gd name="T2" fmla="*/ 172 w 21600"/>
                  <a:gd name="T3" fmla="*/ 0 h 17626"/>
                  <a:gd name="T4" fmla="*/ 1788 w 21600"/>
                  <a:gd name="T5" fmla="*/ 233 h 17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626"/>
                  <a:gd name="T11" fmla="*/ 21600 w 21600"/>
                  <a:gd name="T12" fmla="*/ 17626 h 17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626" fill="none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</a:path>
                  <a:path w="21600" h="17626" stroke="0" extrusionOk="0">
                    <a:moveTo>
                      <a:pt x="1688" y="17626"/>
                    </a:moveTo>
                    <a:cubicBezTo>
                      <a:pt x="574" y="14975"/>
                      <a:pt x="0" y="12128"/>
                      <a:pt x="0" y="9253"/>
                    </a:cubicBezTo>
                    <a:cubicBezTo>
                      <a:pt x="-1" y="6052"/>
                      <a:pt x="711" y="2892"/>
                      <a:pt x="2082" y="0"/>
                    </a:cubicBezTo>
                    <a:lnTo>
                      <a:pt x="21600" y="925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4" name="Arc 37"/>
              <p:cNvSpPr>
                <a:spLocks/>
              </p:cNvSpPr>
              <p:nvPr/>
            </p:nvSpPr>
            <p:spPr bwMode="auto">
              <a:xfrm>
                <a:off x="1679" y="1482"/>
                <a:ext cx="1222" cy="542"/>
              </a:xfrm>
              <a:custGeom>
                <a:avLst/>
                <a:gdLst>
                  <a:gd name="T0" fmla="*/ 0 w 14768"/>
                  <a:gd name="T1" fmla="*/ 140 h 21256"/>
                  <a:gd name="T2" fmla="*/ 904 w 14768"/>
                  <a:gd name="T3" fmla="*/ 0 h 21256"/>
                  <a:gd name="T4" fmla="*/ 1222 w 14768"/>
                  <a:gd name="T5" fmla="*/ 542 h 21256"/>
                  <a:gd name="T6" fmla="*/ 0 60000 65536"/>
                  <a:gd name="T7" fmla="*/ 0 60000 65536"/>
                  <a:gd name="T8" fmla="*/ 0 60000 65536"/>
                  <a:gd name="T9" fmla="*/ 0 w 14768"/>
                  <a:gd name="T10" fmla="*/ 0 h 21256"/>
                  <a:gd name="T11" fmla="*/ 14768 w 14768"/>
                  <a:gd name="T12" fmla="*/ 21256 h 2125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768" h="21256" fill="none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</a:path>
                  <a:path w="14768" h="21256" stroke="0" extrusionOk="0">
                    <a:moveTo>
                      <a:pt x="0" y="5493"/>
                    </a:moveTo>
                    <a:cubicBezTo>
                      <a:pt x="3037" y="2647"/>
                      <a:pt x="6833" y="739"/>
                      <a:pt x="10929" y="-1"/>
                    </a:cubicBezTo>
                    <a:lnTo>
                      <a:pt x="14768" y="21256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5" name="Arc 38"/>
              <p:cNvSpPr>
                <a:spLocks/>
              </p:cNvSpPr>
              <p:nvPr/>
            </p:nvSpPr>
            <p:spPr bwMode="auto">
              <a:xfrm>
                <a:off x="2895" y="1485"/>
                <a:ext cx="1212" cy="538"/>
              </a:xfrm>
              <a:custGeom>
                <a:avLst/>
                <a:gdLst>
                  <a:gd name="T0" fmla="*/ 315 w 14647"/>
                  <a:gd name="T1" fmla="*/ 0 h 21263"/>
                  <a:gd name="T2" fmla="*/ 1212 w 14647"/>
                  <a:gd name="T3" fmla="*/ 136 h 21263"/>
                  <a:gd name="T4" fmla="*/ 0 w 14647"/>
                  <a:gd name="T5" fmla="*/ 538 h 21263"/>
                  <a:gd name="T6" fmla="*/ 0 60000 65536"/>
                  <a:gd name="T7" fmla="*/ 0 60000 65536"/>
                  <a:gd name="T8" fmla="*/ 0 60000 65536"/>
                  <a:gd name="T9" fmla="*/ 0 w 14647"/>
                  <a:gd name="T10" fmla="*/ 0 h 21263"/>
                  <a:gd name="T11" fmla="*/ 14647 w 14647"/>
                  <a:gd name="T12" fmla="*/ 21263 h 21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647" h="21263" fill="none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</a:path>
                  <a:path w="14647" h="21263" stroke="0" extrusionOk="0">
                    <a:moveTo>
                      <a:pt x="3802" y="0"/>
                    </a:moveTo>
                    <a:cubicBezTo>
                      <a:pt x="7857" y="725"/>
                      <a:pt x="11619" y="2594"/>
                      <a:pt x="14647" y="5387"/>
                    </a:cubicBezTo>
                    <a:lnTo>
                      <a:pt x="0" y="21263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6" name="Arc 39"/>
              <p:cNvSpPr>
                <a:spLocks/>
              </p:cNvSpPr>
              <p:nvPr/>
            </p:nvSpPr>
            <p:spPr bwMode="auto">
              <a:xfrm>
                <a:off x="2895" y="1778"/>
                <a:ext cx="1788" cy="451"/>
              </a:xfrm>
              <a:custGeom>
                <a:avLst/>
                <a:gdLst>
                  <a:gd name="T0" fmla="*/ 1603 w 21600"/>
                  <a:gd name="T1" fmla="*/ 0 h 17979"/>
                  <a:gd name="T2" fmla="*/ 1647 w 21600"/>
                  <a:gd name="T3" fmla="*/ 451 h 17979"/>
                  <a:gd name="T4" fmla="*/ 0 w 21600"/>
                  <a:gd name="T5" fmla="*/ 240 h 1797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979"/>
                  <a:gd name="T11" fmla="*/ 21600 w 21600"/>
                  <a:gd name="T12" fmla="*/ 17979 h 179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979" fill="none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</a:path>
                  <a:path w="21600" h="17979" stroke="0" extrusionOk="0">
                    <a:moveTo>
                      <a:pt x="19360" y="0"/>
                    </a:moveTo>
                    <a:cubicBezTo>
                      <a:pt x="20833" y="2977"/>
                      <a:pt x="21600" y="6254"/>
                      <a:pt x="21600" y="9577"/>
                    </a:cubicBezTo>
                    <a:cubicBezTo>
                      <a:pt x="21600" y="12463"/>
                      <a:pt x="21021" y="15320"/>
                      <a:pt x="19898" y="17978"/>
                    </a:cubicBezTo>
                    <a:lnTo>
                      <a:pt x="0" y="9577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7" name="Freeform 40"/>
              <p:cNvSpPr>
                <a:spLocks/>
              </p:cNvSpPr>
              <p:nvPr/>
            </p:nvSpPr>
            <p:spPr bwMode="auto">
              <a:xfrm>
                <a:off x="2581" y="2452"/>
                <a:ext cx="639" cy="99"/>
              </a:xfrm>
              <a:custGeom>
                <a:avLst/>
                <a:gdLst>
                  <a:gd name="T0" fmla="*/ 0 w 639"/>
                  <a:gd name="T1" fmla="*/ 0 h 99"/>
                  <a:gd name="T2" fmla="*/ 172 w 639"/>
                  <a:gd name="T3" fmla="*/ 18 h 99"/>
                  <a:gd name="T4" fmla="*/ 220 w 639"/>
                  <a:gd name="T5" fmla="*/ 57 h 99"/>
                  <a:gd name="T6" fmla="*/ 406 w 639"/>
                  <a:gd name="T7" fmla="*/ 57 h 99"/>
                  <a:gd name="T8" fmla="*/ 445 w 639"/>
                  <a:gd name="T9" fmla="*/ 95 h 99"/>
                  <a:gd name="T10" fmla="*/ 639 w 639"/>
                  <a:gd name="T11" fmla="*/ 99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99"/>
                  <a:gd name="T20" fmla="*/ 639 w 639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99">
                    <a:moveTo>
                      <a:pt x="0" y="0"/>
                    </a:moveTo>
                    <a:lnTo>
                      <a:pt x="172" y="18"/>
                    </a:lnTo>
                    <a:lnTo>
                      <a:pt x="220" y="57"/>
                    </a:lnTo>
                    <a:lnTo>
                      <a:pt x="406" y="57"/>
                    </a:lnTo>
                    <a:lnTo>
                      <a:pt x="445" y="95"/>
                    </a:lnTo>
                    <a:lnTo>
                      <a:pt x="639" y="99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8" name="Freeform 41"/>
              <p:cNvSpPr>
                <a:spLocks/>
              </p:cNvSpPr>
              <p:nvPr/>
            </p:nvSpPr>
            <p:spPr bwMode="auto">
              <a:xfrm>
                <a:off x="2576" y="2455"/>
                <a:ext cx="630" cy="97"/>
              </a:xfrm>
              <a:custGeom>
                <a:avLst/>
                <a:gdLst>
                  <a:gd name="T0" fmla="*/ 0 w 630"/>
                  <a:gd name="T1" fmla="*/ 97 h 97"/>
                  <a:gd name="T2" fmla="*/ 177 w 630"/>
                  <a:gd name="T3" fmla="*/ 96 h 97"/>
                  <a:gd name="T4" fmla="*/ 225 w 630"/>
                  <a:gd name="T5" fmla="*/ 51 h 97"/>
                  <a:gd name="T6" fmla="*/ 408 w 630"/>
                  <a:gd name="T7" fmla="*/ 51 h 97"/>
                  <a:gd name="T8" fmla="*/ 449 w 630"/>
                  <a:gd name="T9" fmla="*/ 15 h 97"/>
                  <a:gd name="T10" fmla="*/ 630 w 630"/>
                  <a:gd name="T11" fmla="*/ 0 h 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97"/>
                  <a:gd name="T20" fmla="*/ 630 w 630"/>
                  <a:gd name="T21" fmla="*/ 97 h 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97">
                    <a:moveTo>
                      <a:pt x="0" y="97"/>
                    </a:moveTo>
                    <a:lnTo>
                      <a:pt x="177" y="96"/>
                    </a:lnTo>
                    <a:lnTo>
                      <a:pt x="225" y="51"/>
                    </a:lnTo>
                    <a:lnTo>
                      <a:pt x="408" y="51"/>
                    </a:lnTo>
                    <a:lnTo>
                      <a:pt x="449" y="15"/>
                    </a:lnTo>
                    <a:lnTo>
                      <a:pt x="630" y="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19" name="Rectangle 42"/>
              <p:cNvSpPr>
                <a:spLocks noChangeArrowheads="1"/>
              </p:cNvSpPr>
              <p:nvPr/>
            </p:nvSpPr>
            <p:spPr bwMode="auto">
              <a:xfrm>
                <a:off x="2848" y="2481"/>
                <a:ext cx="95" cy="58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20" name="Arc 43"/>
              <p:cNvSpPr>
                <a:spLocks/>
              </p:cNvSpPr>
              <p:nvPr/>
            </p:nvSpPr>
            <p:spPr bwMode="auto">
              <a:xfrm>
                <a:off x="2255" y="2537"/>
                <a:ext cx="641" cy="310"/>
              </a:xfrm>
              <a:custGeom>
                <a:avLst/>
                <a:gdLst>
                  <a:gd name="T0" fmla="*/ 125 w 21600"/>
                  <a:gd name="T1" fmla="*/ 0 h 21188"/>
                  <a:gd name="T2" fmla="*/ 641 w 21600"/>
                  <a:gd name="T3" fmla="*/ 310 h 21188"/>
                  <a:gd name="T4" fmla="*/ 0 w 21600"/>
                  <a:gd name="T5" fmla="*/ 310 h 211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8"/>
                  <a:gd name="T11" fmla="*/ 21600 w 21600"/>
                  <a:gd name="T12" fmla="*/ 21188 h 21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8" fill="none" extrusionOk="0">
                    <a:moveTo>
                      <a:pt x="4198" y="-1"/>
                    </a:moveTo>
                    <a:cubicBezTo>
                      <a:pt x="14312" y="2003"/>
                      <a:pt x="21600" y="10877"/>
                      <a:pt x="21600" y="21188"/>
                    </a:cubicBezTo>
                  </a:path>
                  <a:path w="21600" h="21188" stroke="0" extrusionOk="0">
                    <a:moveTo>
                      <a:pt x="4198" y="-1"/>
                    </a:moveTo>
                    <a:cubicBezTo>
                      <a:pt x="14312" y="2003"/>
                      <a:pt x="21600" y="10877"/>
                      <a:pt x="21600" y="21188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28575">
                <a:solidFill>
                  <a:srgbClr val="0066FF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1" name="Arc 44"/>
              <p:cNvSpPr>
                <a:spLocks/>
              </p:cNvSpPr>
              <p:nvPr/>
            </p:nvSpPr>
            <p:spPr bwMode="auto">
              <a:xfrm flipH="1">
                <a:off x="2899" y="2537"/>
                <a:ext cx="641" cy="310"/>
              </a:xfrm>
              <a:custGeom>
                <a:avLst/>
                <a:gdLst>
                  <a:gd name="T0" fmla="*/ 125 w 21600"/>
                  <a:gd name="T1" fmla="*/ 0 h 21188"/>
                  <a:gd name="T2" fmla="*/ 641 w 21600"/>
                  <a:gd name="T3" fmla="*/ 310 h 21188"/>
                  <a:gd name="T4" fmla="*/ 0 w 21600"/>
                  <a:gd name="T5" fmla="*/ 310 h 2118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188"/>
                  <a:gd name="T11" fmla="*/ 21600 w 21600"/>
                  <a:gd name="T12" fmla="*/ 21188 h 2118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188" fill="none" extrusionOk="0">
                    <a:moveTo>
                      <a:pt x="4198" y="-1"/>
                    </a:moveTo>
                    <a:cubicBezTo>
                      <a:pt x="14312" y="2003"/>
                      <a:pt x="21600" y="10877"/>
                      <a:pt x="21600" y="21188"/>
                    </a:cubicBezTo>
                  </a:path>
                  <a:path w="21600" h="21188" stroke="0" extrusionOk="0">
                    <a:moveTo>
                      <a:pt x="4198" y="-1"/>
                    </a:moveTo>
                    <a:cubicBezTo>
                      <a:pt x="14312" y="2003"/>
                      <a:pt x="21600" y="10877"/>
                      <a:pt x="21600" y="21188"/>
                    </a:cubicBezTo>
                    <a:lnTo>
                      <a:pt x="0" y="21188"/>
                    </a:lnTo>
                    <a:close/>
                  </a:path>
                </a:pathLst>
              </a:custGeom>
              <a:noFill/>
              <a:ln w="28575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2" name="Freeform 45"/>
              <p:cNvSpPr>
                <a:spLocks/>
              </p:cNvSpPr>
              <p:nvPr/>
            </p:nvSpPr>
            <p:spPr bwMode="auto">
              <a:xfrm>
                <a:off x="2578" y="1482"/>
                <a:ext cx="636" cy="80"/>
              </a:xfrm>
              <a:custGeom>
                <a:avLst/>
                <a:gdLst>
                  <a:gd name="T0" fmla="*/ 0 w 636"/>
                  <a:gd name="T1" fmla="*/ 0 h 80"/>
                  <a:gd name="T2" fmla="*/ 172 w 636"/>
                  <a:gd name="T3" fmla="*/ 2 h 80"/>
                  <a:gd name="T4" fmla="*/ 222 w 636"/>
                  <a:gd name="T5" fmla="*/ 32 h 80"/>
                  <a:gd name="T6" fmla="*/ 400 w 636"/>
                  <a:gd name="T7" fmla="*/ 30 h 80"/>
                  <a:gd name="T8" fmla="*/ 446 w 636"/>
                  <a:gd name="T9" fmla="*/ 68 h 80"/>
                  <a:gd name="T10" fmla="*/ 636 w 636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6"/>
                  <a:gd name="T19" fmla="*/ 0 h 80"/>
                  <a:gd name="T20" fmla="*/ 636 w 636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6" h="80">
                    <a:moveTo>
                      <a:pt x="0" y="0"/>
                    </a:moveTo>
                    <a:lnTo>
                      <a:pt x="172" y="2"/>
                    </a:lnTo>
                    <a:lnTo>
                      <a:pt x="222" y="32"/>
                    </a:lnTo>
                    <a:lnTo>
                      <a:pt x="400" y="30"/>
                    </a:lnTo>
                    <a:lnTo>
                      <a:pt x="446" y="68"/>
                    </a:lnTo>
                    <a:lnTo>
                      <a:pt x="636" y="80"/>
                    </a:lnTo>
                  </a:path>
                </a:pathLst>
              </a:custGeom>
              <a:noFill/>
              <a:ln w="28575" cmpd="sng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3" name="Freeform 46"/>
              <p:cNvSpPr>
                <a:spLocks/>
              </p:cNvSpPr>
              <p:nvPr/>
            </p:nvSpPr>
            <p:spPr bwMode="auto">
              <a:xfrm>
                <a:off x="2576" y="1480"/>
                <a:ext cx="638" cy="80"/>
              </a:xfrm>
              <a:custGeom>
                <a:avLst/>
                <a:gdLst>
                  <a:gd name="T0" fmla="*/ 0 w 638"/>
                  <a:gd name="T1" fmla="*/ 80 h 80"/>
                  <a:gd name="T2" fmla="*/ 178 w 638"/>
                  <a:gd name="T3" fmla="*/ 74 h 80"/>
                  <a:gd name="T4" fmla="*/ 222 w 638"/>
                  <a:gd name="T5" fmla="*/ 32 h 80"/>
                  <a:gd name="T6" fmla="*/ 398 w 638"/>
                  <a:gd name="T7" fmla="*/ 32 h 80"/>
                  <a:gd name="T8" fmla="*/ 452 w 638"/>
                  <a:gd name="T9" fmla="*/ 0 h 80"/>
                  <a:gd name="T10" fmla="*/ 638 w 638"/>
                  <a:gd name="T11" fmla="*/ 4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8"/>
                  <a:gd name="T19" fmla="*/ 0 h 80"/>
                  <a:gd name="T20" fmla="*/ 638 w 638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8" h="80">
                    <a:moveTo>
                      <a:pt x="0" y="80"/>
                    </a:moveTo>
                    <a:lnTo>
                      <a:pt x="178" y="74"/>
                    </a:lnTo>
                    <a:lnTo>
                      <a:pt x="222" y="32"/>
                    </a:lnTo>
                    <a:lnTo>
                      <a:pt x="398" y="32"/>
                    </a:lnTo>
                    <a:lnTo>
                      <a:pt x="452" y="0"/>
                    </a:lnTo>
                    <a:lnTo>
                      <a:pt x="638" y="4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4" name="Freeform 47"/>
              <p:cNvSpPr>
                <a:spLocks/>
              </p:cNvSpPr>
              <p:nvPr/>
            </p:nvSpPr>
            <p:spPr bwMode="auto">
              <a:xfrm>
                <a:off x="1254" y="2232"/>
                <a:ext cx="470" cy="96"/>
              </a:xfrm>
              <a:custGeom>
                <a:avLst/>
                <a:gdLst>
                  <a:gd name="T0" fmla="*/ 0 w 470"/>
                  <a:gd name="T1" fmla="*/ 0 h 96"/>
                  <a:gd name="T2" fmla="*/ 106 w 470"/>
                  <a:gd name="T3" fmla="*/ 54 h 96"/>
                  <a:gd name="T4" fmla="*/ 152 w 470"/>
                  <a:gd name="T5" fmla="*/ 44 h 96"/>
                  <a:gd name="T6" fmla="*/ 270 w 470"/>
                  <a:gd name="T7" fmla="*/ 90 h 96"/>
                  <a:gd name="T8" fmla="*/ 344 w 470"/>
                  <a:gd name="T9" fmla="*/ 68 h 96"/>
                  <a:gd name="T10" fmla="*/ 470 w 470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0"/>
                  <a:gd name="T19" fmla="*/ 0 h 96"/>
                  <a:gd name="T20" fmla="*/ 470 w 47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0" h="96">
                    <a:moveTo>
                      <a:pt x="0" y="0"/>
                    </a:moveTo>
                    <a:lnTo>
                      <a:pt x="106" y="54"/>
                    </a:lnTo>
                    <a:lnTo>
                      <a:pt x="152" y="44"/>
                    </a:lnTo>
                    <a:lnTo>
                      <a:pt x="270" y="90"/>
                    </a:lnTo>
                    <a:lnTo>
                      <a:pt x="344" y="68"/>
                    </a:lnTo>
                    <a:lnTo>
                      <a:pt x="470" y="96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5" name="Freeform 48"/>
              <p:cNvSpPr>
                <a:spLocks/>
              </p:cNvSpPr>
              <p:nvPr/>
            </p:nvSpPr>
            <p:spPr bwMode="auto">
              <a:xfrm>
                <a:off x="1332" y="2164"/>
                <a:ext cx="330" cy="248"/>
              </a:xfrm>
              <a:custGeom>
                <a:avLst/>
                <a:gdLst>
                  <a:gd name="T0" fmla="*/ 0 w 330"/>
                  <a:gd name="T1" fmla="*/ 0 h 248"/>
                  <a:gd name="T2" fmla="*/ 68 w 330"/>
                  <a:gd name="T3" fmla="*/ 46 h 248"/>
                  <a:gd name="T4" fmla="*/ 78 w 330"/>
                  <a:gd name="T5" fmla="*/ 110 h 248"/>
                  <a:gd name="T6" fmla="*/ 192 w 330"/>
                  <a:gd name="T7" fmla="*/ 156 h 248"/>
                  <a:gd name="T8" fmla="*/ 196 w 330"/>
                  <a:gd name="T9" fmla="*/ 202 h 248"/>
                  <a:gd name="T10" fmla="*/ 330 w 330"/>
                  <a:gd name="T11" fmla="*/ 248 h 2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0"/>
                  <a:gd name="T19" fmla="*/ 0 h 248"/>
                  <a:gd name="T20" fmla="*/ 330 w 330"/>
                  <a:gd name="T21" fmla="*/ 248 h 2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0" h="248">
                    <a:moveTo>
                      <a:pt x="0" y="0"/>
                    </a:moveTo>
                    <a:lnTo>
                      <a:pt x="68" y="46"/>
                    </a:lnTo>
                    <a:lnTo>
                      <a:pt x="78" y="110"/>
                    </a:lnTo>
                    <a:lnTo>
                      <a:pt x="192" y="156"/>
                    </a:lnTo>
                    <a:lnTo>
                      <a:pt x="196" y="202"/>
                    </a:lnTo>
                    <a:lnTo>
                      <a:pt x="330" y="248"/>
                    </a:ln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6" name="Rectangle 49"/>
              <p:cNvSpPr>
                <a:spLocks noChangeArrowheads="1"/>
              </p:cNvSpPr>
              <p:nvPr/>
            </p:nvSpPr>
            <p:spPr bwMode="auto">
              <a:xfrm rot="1511052">
                <a:off x="1422" y="2262"/>
                <a:ext cx="95" cy="58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27" name="Freeform 50"/>
              <p:cNvSpPr>
                <a:spLocks/>
              </p:cNvSpPr>
              <p:nvPr/>
            </p:nvSpPr>
            <p:spPr bwMode="auto">
              <a:xfrm>
                <a:off x="1284" y="1682"/>
                <a:ext cx="456" cy="110"/>
              </a:xfrm>
              <a:custGeom>
                <a:avLst/>
                <a:gdLst>
                  <a:gd name="T0" fmla="*/ 0 w 456"/>
                  <a:gd name="T1" fmla="*/ 110 h 110"/>
                  <a:gd name="T2" fmla="*/ 80 w 456"/>
                  <a:gd name="T3" fmla="*/ 70 h 110"/>
                  <a:gd name="T4" fmla="*/ 136 w 456"/>
                  <a:gd name="T5" fmla="*/ 68 h 110"/>
                  <a:gd name="T6" fmla="*/ 296 w 456"/>
                  <a:gd name="T7" fmla="*/ 2 h 110"/>
                  <a:gd name="T8" fmla="*/ 348 w 456"/>
                  <a:gd name="T9" fmla="*/ 22 h 110"/>
                  <a:gd name="T10" fmla="*/ 456 w 456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6"/>
                  <a:gd name="T19" fmla="*/ 0 h 110"/>
                  <a:gd name="T20" fmla="*/ 456 w 456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6" h="110">
                    <a:moveTo>
                      <a:pt x="0" y="110"/>
                    </a:moveTo>
                    <a:lnTo>
                      <a:pt x="80" y="70"/>
                    </a:lnTo>
                    <a:lnTo>
                      <a:pt x="136" y="68"/>
                    </a:lnTo>
                    <a:lnTo>
                      <a:pt x="296" y="2"/>
                    </a:lnTo>
                    <a:lnTo>
                      <a:pt x="348" y="22"/>
                    </a:lnTo>
                    <a:lnTo>
                      <a:pt x="456" y="0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8" name="Freeform 51"/>
              <p:cNvSpPr>
                <a:spLocks/>
              </p:cNvSpPr>
              <p:nvPr/>
            </p:nvSpPr>
            <p:spPr bwMode="auto">
              <a:xfrm>
                <a:off x="1360" y="1620"/>
                <a:ext cx="322" cy="204"/>
              </a:xfrm>
              <a:custGeom>
                <a:avLst/>
                <a:gdLst>
                  <a:gd name="T0" fmla="*/ 0 w 322"/>
                  <a:gd name="T1" fmla="*/ 204 h 204"/>
                  <a:gd name="T2" fmla="*/ 58 w 322"/>
                  <a:gd name="T3" fmla="*/ 164 h 204"/>
                  <a:gd name="T4" fmla="*/ 58 w 322"/>
                  <a:gd name="T5" fmla="*/ 130 h 204"/>
                  <a:gd name="T6" fmla="*/ 218 w 322"/>
                  <a:gd name="T7" fmla="*/ 66 h 204"/>
                  <a:gd name="T8" fmla="*/ 222 w 322"/>
                  <a:gd name="T9" fmla="*/ 30 h 204"/>
                  <a:gd name="T10" fmla="*/ 322 w 322"/>
                  <a:gd name="T11" fmla="*/ 0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2"/>
                  <a:gd name="T19" fmla="*/ 0 h 204"/>
                  <a:gd name="T20" fmla="*/ 322 w 322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2" h="204">
                    <a:moveTo>
                      <a:pt x="0" y="204"/>
                    </a:moveTo>
                    <a:lnTo>
                      <a:pt x="58" y="164"/>
                    </a:lnTo>
                    <a:lnTo>
                      <a:pt x="58" y="130"/>
                    </a:lnTo>
                    <a:lnTo>
                      <a:pt x="218" y="66"/>
                    </a:lnTo>
                    <a:lnTo>
                      <a:pt x="222" y="30"/>
                    </a:lnTo>
                    <a:lnTo>
                      <a:pt x="322" y="0"/>
                    </a:ln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29" name="Rectangle 52"/>
              <p:cNvSpPr>
                <a:spLocks noChangeArrowheads="1"/>
              </p:cNvSpPr>
              <p:nvPr/>
            </p:nvSpPr>
            <p:spPr bwMode="auto">
              <a:xfrm rot="-1277282">
                <a:off x="1460" y="1684"/>
                <a:ext cx="95" cy="58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30" name="Freeform 53"/>
              <p:cNvSpPr>
                <a:spLocks/>
              </p:cNvSpPr>
              <p:nvPr/>
            </p:nvSpPr>
            <p:spPr bwMode="auto">
              <a:xfrm>
                <a:off x="4108" y="1621"/>
                <a:ext cx="316" cy="197"/>
              </a:xfrm>
              <a:custGeom>
                <a:avLst/>
                <a:gdLst>
                  <a:gd name="T0" fmla="*/ 0 w 316"/>
                  <a:gd name="T1" fmla="*/ 0 h 197"/>
                  <a:gd name="T2" fmla="*/ 75 w 316"/>
                  <a:gd name="T3" fmla="*/ 24 h 197"/>
                  <a:gd name="T4" fmla="*/ 87 w 316"/>
                  <a:gd name="T5" fmla="*/ 57 h 197"/>
                  <a:gd name="T6" fmla="*/ 264 w 316"/>
                  <a:gd name="T7" fmla="*/ 125 h 197"/>
                  <a:gd name="T8" fmla="*/ 262 w 316"/>
                  <a:gd name="T9" fmla="*/ 164 h 197"/>
                  <a:gd name="T10" fmla="*/ 316 w 316"/>
                  <a:gd name="T11" fmla="*/ 197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6"/>
                  <a:gd name="T19" fmla="*/ 0 h 197"/>
                  <a:gd name="T20" fmla="*/ 316 w 316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6" h="197">
                    <a:moveTo>
                      <a:pt x="0" y="0"/>
                    </a:moveTo>
                    <a:lnTo>
                      <a:pt x="75" y="24"/>
                    </a:lnTo>
                    <a:lnTo>
                      <a:pt x="87" y="57"/>
                    </a:lnTo>
                    <a:lnTo>
                      <a:pt x="264" y="125"/>
                    </a:lnTo>
                    <a:lnTo>
                      <a:pt x="262" y="164"/>
                    </a:lnTo>
                    <a:lnTo>
                      <a:pt x="316" y="197"/>
                    </a:lnTo>
                  </a:path>
                </a:pathLst>
              </a:custGeom>
              <a:noFill/>
              <a:ln w="28575" cmpd="sng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1" name="Freeform 54"/>
              <p:cNvSpPr>
                <a:spLocks/>
              </p:cNvSpPr>
              <p:nvPr/>
            </p:nvSpPr>
            <p:spPr bwMode="auto">
              <a:xfrm>
                <a:off x="4096" y="2229"/>
                <a:ext cx="448" cy="100"/>
              </a:xfrm>
              <a:custGeom>
                <a:avLst/>
                <a:gdLst>
                  <a:gd name="T0" fmla="*/ 0 w 448"/>
                  <a:gd name="T1" fmla="*/ 91 h 99"/>
                  <a:gd name="T2" fmla="*/ 93 w 448"/>
                  <a:gd name="T3" fmla="*/ 72 h 99"/>
                  <a:gd name="T4" fmla="*/ 141 w 448"/>
                  <a:gd name="T5" fmla="*/ 99 h 99"/>
                  <a:gd name="T6" fmla="*/ 304 w 448"/>
                  <a:gd name="T7" fmla="*/ 33 h 99"/>
                  <a:gd name="T8" fmla="*/ 354 w 448"/>
                  <a:gd name="T9" fmla="*/ 51 h 99"/>
                  <a:gd name="T10" fmla="*/ 448 w 448"/>
                  <a:gd name="T11" fmla="*/ 0 h 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8"/>
                  <a:gd name="T19" fmla="*/ 0 h 99"/>
                  <a:gd name="T20" fmla="*/ 448 w 448"/>
                  <a:gd name="T21" fmla="*/ 99 h 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8" h="99">
                    <a:moveTo>
                      <a:pt x="0" y="91"/>
                    </a:moveTo>
                    <a:lnTo>
                      <a:pt x="93" y="72"/>
                    </a:lnTo>
                    <a:lnTo>
                      <a:pt x="141" y="99"/>
                    </a:lnTo>
                    <a:lnTo>
                      <a:pt x="304" y="33"/>
                    </a:lnTo>
                    <a:lnTo>
                      <a:pt x="354" y="51"/>
                    </a:lnTo>
                    <a:lnTo>
                      <a:pt x="448" y="0"/>
                    </a:ln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2" name="Rectangle 55"/>
              <p:cNvSpPr>
                <a:spLocks noChangeArrowheads="1"/>
              </p:cNvSpPr>
              <p:nvPr/>
            </p:nvSpPr>
            <p:spPr bwMode="auto">
              <a:xfrm rot="-1277282">
                <a:off x="4271" y="2263"/>
                <a:ext cx="95" cy="58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33" name="Freeform 56"/>
              <p:cNvSpPr>
                <a:spLocks/>
              </p:cNvSpPr>
              <p:nvPr/>
            </p:nvSpPr>
            <p:spPr bwMode="auto">
              <a:xfrm>
                <a:off x="4051" y="1680"/>
                <a:ext cx="449" cy="101"/>
              </a:xfrm>
              <a:custGeom>
                <a:avLst/>
                <a:gdLst>
                  <a:gd name="T0" fmla="*/ 0 w 450"/>
                  <a:gd name="T1" fmla="*/ 0 h 96"/>
                  <a:gd name="T2" fmla="*/ 84 w 450"/>
                  <a:gd name="T3" fmla="*/ 19 h 96"/>
                  <a:gd name="T4" fmla="*/ 147 w 450"/>
                  <a:gd name="T5" fmla="*/ 0 h 96"/>
                  <a:gd name="T6" fmla="*/ 319 w 450"/>
                  <a:gd name="T7" fmla="*/ 66 h 96"/>
                  <a:gd name="T8" fmla="*/ 379 w 450"/>
                  <a:gd name="T9" fmla="*/ 57 h 96"/>
                  <a:gd name="T10" fmla="*/ 450 w 450"/>
                  <a:gd name="T11" fmla="*/ 96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0"/>
                  <a:gd name="T19" fmla="*/ 0 h 96"/>
                  <a:gd name="T20" fmla="*/ 450 w 450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0" h="96">
                    <a:moveTo>
                      <a:pt x="0" y="0"/>
                    </a:moveTo>
                    <a:lnTo>
                      <a:pt x="84" y="19"/>
                    </a:lnTo>
                    <a:lnTo>
                      <a:pt x="147" y="0"/>
                    </a:lnTo>
                    <a:lnTo>
                      <a:pt x="319" y="66"/>
                    </a:lnTo>
                    <a:lnTo>
                      <a:pt x="379" y="57"/>
                    </a:lnTo>
                    <a:lnTo>
                      <a:pt x="450" y="96"/>
                    </a:lnTo>
                  </a:path>
                </a:pathLst>
              </a:custGeom>
              <a:noFill/>
              <a:ln w="28575" cmpd="sng">
                <a:solidFill>
                  <a:srgbClr val="3333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34" name="Rectangle 57"/>
              <p:cNvSpPr>
                <a:spLocks noChangeArrowheads="1"/>
              </p:cNvSpPr>
              <p:nvPr/>
            </p:nvSpPr>
            <p:spPr bwMode="auto">
              <a:xfrm rot="1511052">
                <a:off x="4239" y="1683"/>
                <a:ext cx="95" cy="58"/>
              </a:xfrm>
              <a:prstGeom prst="rect">
                <a:avLst/>
              </a:prstGeom>
              <a:solidFill>
                <a:schemeClr val="accent1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6" name="Group 58"/>
              <p:cNvGrpSpPr>
                <a:grpSpLocks/>
              </p:cNvGrpSpPr>
              <p:nvPr/>
            </p:nvGrpSpPr>
            <p:grpSpPr bwMode="auto">
              <a:xfrm>
                <a:off x="3027" y="2508"/>
                <a:ext cx="144" cy="80"/>
                <a:chOff x="2857" y="2090"/>
                <a:chExt cx="144" cy="80"/>
              </a:xfrm>
            </p:grpSpPr>
            <p:sp>
              <p:nvSpPr>
                <p:cNvPr id="20665" name="Oval 59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66" name="AutoShape 60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7" name="Group 61"/>
              <p:cNvGrpSpPr>
                <a:grpSpLocks/>
              </p:cNvGrpSpPr>
              <p:nvPr/>
            </p:nvGrpSpPr>
            <p:grpSpPr bwMode="auto">
              <a:xfrm>
                <a:off x="3022" y="2419"/>
                <a:ext cx="144" cy="80"/>
                <a:chOff x="2852" y="2001"/>
                <a:chExt cx="144" cy="80"/>
              </a:xfrm>
            </p:grpSpPr>
            <p:sp>
              <p:nvSpPr>
                <p:cNvPr id="20663" name="Oval 62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64" name="AutoShape 63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8" name="Group 64"/>
              <p:cNvGrpSpPr>
                <a:grpSpLocks/>
              </p:cNvGrpSpPr>
              <p:nvPr/>
            </p:nvGrpSpPr>
            <p:grpSpPr bwMode="auto">
              <a:xfrm>
                <a:off x="2613" y="2506"/>
                <a:ext cx="144" cy="80"/>
                <a:chOff x="2852" y="2001"/>
                <a:chExt cx="144" cy="80"/>
              </a:xfrm>
            </p:grpSpPr>
            <p:sp>
              <p:nvSpPr>
                <p:cNvPr id="20661" name="Oval 65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62" name="AutoShape 66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9" name="Group 67"/>
              <p:cNvGrpSpPr>
                <a:grpSpLocks/>
              </p:cNvGrpSpPr>
              <p:nvPr/>
            </p:nvGrpSpPr>
            <p:grpSpPr bwMode="auto">
              <a:xfrm>
                <a:off x="2609" y="2417"/>
                <a:ext cx="144" cy="80"/>
                <a:chOff x="2857" y="2090"/>
                <a:chExt cx="144" cy="80"/>
              </a:xfrm>
            </p:grpSpPr>
            <p:sp>
              <p:nvSpPr>
                <p:cNvPr id="20659" name="Oval 68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60" name="AutoShape 69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 rot="720126">
                <a:off x="1616" y="2282"/>
                <a:ext cx="144" cy="80"/>
                <a:chOff x="2857" y="2090"/>
                <a:chExt cx="144" cy="80"/>
              </a:xfrm>
            </p:grpSpPr>
            <p:sp>
              <p:nvSpPr>
                <p:cNvPr id="20657" name="Oval 71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58" name="AutoShape 72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1" name="Group 73"/>
              <p:cNvGrpSpPr>
                <a:grpSpLocks/>
              </p:cNvGrpSpPr>
              <p:nvPr/>
            </p:nvGrpSpPr>
            <p:grpSpPr bwMode="auto">
              <a:xfrm rot="1256429">
                <a:off x="1544" y="2356"/>
                <a:ext cx="144" cy="80"/>
                <a:chOff x="2852" y="2001"/>
                <a:chExt cx="144" cy="80"/>
              </a:xfrm>
            </p:grpSpPr>
            <p:sp>
              <p:nvSpPr>
                <p:cNvPr id="20655" name="Oval 74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56" name="AutoShape 75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2" name="Group 76"/>
              <p:cNvGrpSpPr>
                <a:grpSpLocks/>
              </p:cNvGrpSpPr>
              <p:nvPr/>
            </p:nvGrpSpPr>
            <p:grpSpPr bwMode="auto">
              <a:xfrm rot="2116848">
                <a:off x="1261" y="2120"/>
                <a:ext cx="144" cy="80"/>
                <a:chOff x="2852" y="2001"/>
                <a:chExt cx="144" cy="80"/>
              </a:xfrm>
            </p:grpSpPr>
            <p:sp>
              <p:nvSpPr>
                <p:cNvPr id="20653" name="Oval 77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54" name="AutoShape 78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3" name="Group 79"/>
              <p:cNvGrpSpPr>
                <a:grpSpLocks/>
              </p:cNvGrpSpPr>
              <p:nvPr/>
            </p:nvGrpSpPr>
            <p:grpSpPr bwMode="auto">
              <a:xfrm rot="1501106">
                <a:off x="1198" y="2190"/>
                <a:ext cx="144" cy="80"/>
                <a:chOff x="2857" y="2090"/>
                <a:chExt cx="144" cy="80"/>
              </a:xfrm>
            </p:grpSpPr>
            <p:sp>
              <p:nvSpPr>
                <p:cNvPr id="20651" name="Oval 80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52" name="AutoShape 81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4" name="Group 82"/>
              <p:cNvGrpSpPr>
                <a:grpSpLocks/>
              </p:cNvGrpSpPr>
              <p:nvPr/>
            </p:nvGrpSpPr>
            <p:grpSpPr bwMode="auto">
              <a:xfrm rot="-2744604">
                <a:off x="1126" y="1813"/>
                <a:ext cx="144" cy="80"/>
                <a:chOff x="2857" y="2090"/>
                <a:chExt cx="144" cy="80"/>
              </a:xfrm>
            </p:grpSpPr>
            <p:sp>
              <p:nvSpPr>
                <p:cNvPr id="20649" name="Oval 83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50" name="AutoShape 84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5" name="Group 85"/>
              <p:cNvGrpSpPr>
                <a:grpSpLocks/>
              </p:cNvGrpSpPr>
              <p:nvPr/>
            </p:nvGrpSpPr>
            <p:grpSpPr bwMode="auto">
              <a:xfrm rot="-2513817">
                <a:off x="1222" y="1843"/>
                <a:ext cx="144" cy="80"/>
                <a:chOff x="2852" y="2001"/>
                <a:chExt cx="144" cy="80"/>
              </a:xfrm>
            </p:grpSpPr>
            <p:sp>
              <p:nvSpPr>
                <p:cNvPr id="20647" name="Oval 86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48" name="AutoShape 87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6" name="Group 88"/>
              <p:cNvGrpSpPr>
                <a:grpSpLocks/>
              </p:cNvGrpSpPr>
              <p:nvPr/>
            </p:nvGrpSpPr>
            <p:grpSpPr bwMode="auto">
              <a:xfrm rot="-2669937">
                <a:off x="4543" y="2117"/>
                <a:ext cx="144" cy="80"/>
                <a:chOff x="2852" y="2001"/>
                <a:chExt cx="144" cy="80"/>
              </a:xfrm>
            </p:grpSpPr>
            <p:sp>
              <p:nvSpPr>
                <p:cNvPr id="20645" name="Oval 89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46" name="AutoShape 90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17" name="Group 91"/>
              <p:cNvGrpSpPr>
                <a:grpSpLocks/>
              </p:cNvGrpSpPr>
              <p:nvPr/>
            </p:nvGrpSpPr>
            <p:grpSpPr bwMode="auto">
              <a:xfrm rot="-2775890">
                <a:off x="4420" y="2080"/>
                <a:ext cx="144" cy="80"/>
                <a:chOff x="2857" y="2090"/>
                <a:chExt cx="144" cy="80"/>
              </a:xfrm>
            </p:grpSpPr>
            <p:sp>
              <p:nvSpPr>
                <p:cNvPr id="20643" name="Oval 92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44" name="AutoShape 93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sp>
            <p:nvSpPr>
              <p:cNvPr id="20547" name="Freeform 94"/>
              <p:cNvSpPr>
                <a:spLocks/>
              </p:cNvSpPr>
              <p:nvPr/>
            </p:nvSpPr>
            <p:spPr bwMode="auto">
              <a:xfrm>
                <a:off x="1802" y="3151"/>
                <a:ext cx="177" cy="89"/>
              </a:xfrm>
              <a:custGeom>
                <a:avLst/>
                <a:gdLst>
                  <a:gd name="T0" fmla="*/ 177 w 177"/>
                  <a:gd name="T1" fmla="*/ 0 h 89"/>
                  <a:gd name="T2" fmla="*/ 138 w 177"/>
                  <a:gd name="T3" fmla="*/ 44 h 89"/>
                  <a:gd name="T4" fmla="*/ 155 w 177"/>
                  <a:gd name="T5" fmla="*/ 89 h 89"/>
                  <a:gd name="T6" fmla="*/ 0 w 177"/>
                  <a:gd name="T7" fmla="*/ 36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7"/>
                  <a:gd name="T13" fmla="*/ 0 h 89"/>
                  <a:gd name="T14" fmla="*/ 177 w 177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7" h="89">
                    <a:moveTo>
                      <a:pt x="177" y="0"/>
                    </a:moveTo>
                    <a:lnTo>
                      <a:pt x="138" y="44"/>
                    </a:lnTo>
                    <a:lnTo>
                      <a:pt x="155" y="89"/>
                    </a:lnTo>
                    <a:lnTo>
                      <a:pt x="0" y="36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8" name="Line 95"/>
              <p:cNvSpPr>
                <a:spLocks noChangeShapeType="1"/>
              </p:cNvSpPr>
              <p:nvPr/>
            </p:nvSpPr>
            <p:spPr bwMode="auto">
              <a:xfrm>
                <a:off x="1290" y="3010"/>
                <a:ext cx="126" cy="4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49" name="Freeform 96"/>
              <p:cNvSpPr>
                <a:spLocks/>
              </p:cNvSpPr>
              <p:nvPr/>
            </p:nvSpPr>
            <p:spPr bwMode="auto">
              <a:xfrm>
                <a:off x="1255" y="3036"/>
                <a:ext cx="103" cy="91"/>
              </a:xfrm>
              <a:custGeom>
                <a:avLst/>
                <a:gdLst>
                  <a:gd name="T0" fmla="*/ 0 w 103"/>
                  <a:gd name="T1" fmla="*/ 67 h 91"/>
                  <a:gd name="T2" fmla="*/ 73 w 103"/>
                  <a:gd name="T3" fmla="*/ 91 h 91"/>
                  <a:gd name="T4" fmla="*/ 103 w 103"/>
                  <a:gd name="T5" fmla="*/ 0 h 91"/>
                  <a:gd name="T6" fmla="*/ 0 60000 65536"/>
                  <a:gd name="T7" fmla="*/ 0 60000 65536"/>
                  <a:gd name="T8" fmla="*/ 0 60000 65536"/>
                  <a:gd name="T9" fmla="*/ 0 w 103"/>
                  <a:gd name="T10" fmla="*/ 0 h 91"/>
                  <a:gd name="T11" fmla="*/ 103 w 103"/>
                  <a:gd name="T12" fmla="*/ 91 h 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3" h="91">
                    <a:moveTo>
                      <a:pt x="0" y="67"/>
                    </a:moveTo>
                    <a:lnTo>
                      <a:pt x="73" y="91"/>
                    </a:lnTo>
                    <a:lnTo>
                      <a:pt x="103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0" name="Freeform 97"/>
              <p:cNvSpPr>
                <a:spLocks/>
              </p:cNvSpPr>
              <p:nvPr/>
            </p:nvSpPr>
            <p:spPr bwMode="auto">
              <a:xfrm>
                <a:off x="2150" y="3124"/>
                <a:ext cx="51" cy="168"/>
              </a:xfrm>
              <a:custGeom>
                <a:avLst/>
                <a:gdLst>
                  <a:gd name="T0" fmla="*/ 9 w 54"/>
                  <a:gd name="T1" fmla="*/ 0 h 168"/>
                  <a:gd name="T2" fmla="*/ 54 w 54"/>
                  <a:gd name="T3" fmla="*/ 54 h 168"/>
                  <a:gd name="T4" fmla="*/ 0 w 54"/>
                  <a:gd name="T5" fmla="*/ 168 h 168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168"/>
                  <a:gd name="T11" fmla="*/ 54 w 54"/>
                  <a:gd name="T12" fmla="*/ 168 h 1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168">
                    <a:moveTo>
                      <a:pt x="9" y="0"/>
                    </a:moveTo>
                    <a:lnTo>
                      <a:pt x="54" y="54"/>
                    </a:lnTo>
                    <a:lnTo>
                      <a:pt x="0" y="168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1" name="Oval 98"/>
              <p:cNvSpPr>
                <a:spLocks noChangeArrowheads="1"/>
              </p:cNvSpPr>
              <p:nvPr/>
            </p:nvSpPr>
            <p:spPr bwMode="auto">
              <a:xfrm>
                <a:off x="1979" y="3109"/>
                <a:ext cx="203" cy="108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52" name="Freeform 99"/>
              <p:cNvSpPr>
                <a:spLocks/>
              </p:cNvSpPr>
              <p:nvPr/>
            </p:nvSpPr>
            <p:spPr bwMode="auto">
              <a:xfrm>
                <a:off x="2897" y="2839"/>
                <a:ext cx="243" cy="378"/>
              </a:xfrm>
              <a:custGeom>
                <a:avLst/>
                <a:gdLst>
                  <a:gd name="T0" fmla="*/ 243 w 243"/>
                  <a:gd name="T1" fmla="*/ 378 h 378"/>
                  <a:gd name="T2" fmla="*/ 90 w 243"/>
                  <a:gd name="T3" fmla="*/ 252 h 378"/>
                  <a:gd name="T4" fmla="*/ 42 w 243"/>
                  <a:gd name="T5" fmla="*/ 180 h 378"/>
                  <a:gd name="T6" fmla="*/ 0 w 243"/>
                  <a:gd name="T7" fmla="*/ 0 h 37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3"/>
                  <a:gd name="T13" fmla="*/ 0 h 378"/>
                  <a:gd name="T14" fmla="*/ 243 w 243"/>
                  <a:gd name="T15" fmla="*/ 378 h 37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3" h="378">
                    <a:moveTo>
                      <a:pt x="243" y="378"/>
                    </a:moveTo>
                    <a:lnTo>
                      <a:pt x="90" y="252"/>
                    </a:lnTo>
                    <a:lnTo>
                      <a:pt x="42" y="180"/>
                    </a:lnTo>
                    <a:lnTo>
                      <a:pt x="0" y="0"/>
                    </a:lnTo>
                  </a:path>
                </a:pathLst>
              </a:custGeom>
              <a:noFill/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53" name="Rectangle 100"/>
              <p:cNvSpPr>
                <a:spLocks noChangeArrowheads="1"/>
              </p:cNvSpPr>
              <p:nvPr/>
            </p:nvSpPr>
            <p:spPr bwMode="auto">
              <a:xfrm rot="1147844">
                <a:off x="1144" y="3051"/>
                <a:ext cx="114" cy="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54" name="Rectangle 101"/>
              <p:cNvSpPr>
                <a:spLocks noChangeArrowheads="1"/>
              </p:cNvSpPr>
              <p:nvPr/>
            </p:nvSpPr>
            <p:spPr bwMode="auto">
              <a:xfrm rot="1147844">
                <a:off x="1178" y="2957"/>
                <a:ext cx="114" cy="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55" name="Rectangle 102"/>
              <p:cNvSpPr>
                <a:spLocks noChangeArrowheads="1"/>
              </p:cNvSpPr>
              <p:nvPr/>
            </p:nvSpPr>
            <p:spPr bwMode="auto">
              <a:xfrm rot="1147844">
                <a:off x="1403" y="3088"/>
                <a:ext cx="428" cy="6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56" name="Rectangle 103"/>
              <p:cNvSpPr>
                <a:spLocks noChangeArrowheads="1"/>
              </p:cNvSpPr>
              <p:nvPr/>
            </p:nvSpPr>
            <p:spPr bwMode="auto">
              <a:xfrm>
                <a:off x="173" y="2894"/>
                <a:ext cx="984" cy="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altLang="ja-JP" sz="1600" dirty="0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Pol. Proton Source</a:t>
                </a:r>
              </a:p>
              <a:p>
                <a:pPr algn="r" eaLnBrk="0" hangingPunct="0"/>
                <a:r>
                  <a:rPr lang="en-US" altLang="ja-JP" sz="1600" dirty="0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500 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Symbol" charset="2"/>
                    <a:cs typeface="ＭＳ Ｐゴシック" charset="-128"/>
                  </a:rPr>
                  <a:t>m</a:t>
                </a:r>
                <a:r>
                  <a:rPr lang="en-US" altLang="ja-JP" sz="1600" dirty="0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A, 400 </a:t>
                </a:r>
                <a:r>
                  <a:rPr lang="en-US" altLang="ja-JP" sz="1600" dirty="0" err="1">
                    <a:solidFill>
                      <a:srgbClr val="000000"/>
                    </a:solidFill>
                    <a:latin typeface="Symbol" charset="2"/>
                    <a:cs typeface="ＭＳ Ｐゴシック" charset="-128"/>
                  </a:rPr>
                  <a:t>m</a:t>
                </a:r>
                <a:r>
                  <a:rPr lang="en-US" altLang="ja-JP" sz="1600" dirty="0" err="1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s</a:t>
                </a:r>
                <a:endParaRPr lang="en-US" altLang="ja-JP" sz="1600" dirty="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557" name="Text Box 104"/>
              <p:cNvSpPr txBox="1">
                <a:spLocks noChangeArrowheads="1"/>
              </p:cNvSpPr>
              <p:nvPr/>
            </p:nvSpPr>
            <p:spPr bwMode="auto">
              <a:xfrm>
                <a:off x="1510" y="2586"/>
                <a:ext cx="1002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 dirty="0">
                    <a:latin typeface="Times New Roman" charset="0"/>
                    <a:cs typeface="ＭＳ Ｐゴシック" charset="-128"/>
                  </a:rPr>
                  <a:t>Spin Rotators</a:t>
                </a:r>
              </a:p>
            </p:txBody>
          </p:sp>
          <p:grpSp>
            <p:nvGrpSpPr>
              <p:cNvPr id="18" name="Group 105"/>
              <p:cNvGrpSpPr>
                <a:grpSpLocks/>
              </p:cNvGrpSpPr>
              <p:nvPr/>
            </p:nvGrpSpPr>
            <p:grpSpPr bwMode="auto">
              <a:xfrm rot="3151090">
                <a:off x="2724" y="3020"/>
                <a:ext cx="80" cy="144"/>
                <a:chOff x="2960" y="2896"/>
                <a:chExt cx="80" cy="144"/>
              </a:xfrm>
            </p:grpSpPr>
            <p:sp>
              <p:nvSpPr>
                <p:cNvPr id="20641" name="Oval 106"/>
                <p:cNvSpPr>
                  <a:spLocks noChangeArrowheads="1"/>
                </p:cNvSpPr>
                <p:nvPr/>
              </p:nvSpPr>
              <p:spPr bwMode="auto">
                <a:xfrm rot="-2875454">
                  <a:off x="2928" y="2928"/>
                  <a:ext cx="144" cy="8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42" name="AutoShape 107"/>
                <p:cNvSpPr>
                  <a:spLocks noChangeArrowheads="1"/>
                </p:cNvSpPr>
                <p:nvPr/>
              </p:nvSpPr>
              <p:spPr bwMode="auto">
                <a:xfrm rot="-2723441">
                  <a:off x="2959" y="293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sp>
            <p:nvSpPr>
              <p:cNvPr id="20559" name="Text Box 108"/>
              <p:cNvSpPr txBox="1">
                <a:spLocks noChangeArrowheads="1"/>
              </p:cNvSpPr>
              <p:nvPr/>
            </p:nvSpPr>
            <p:spPr bwMode="auto">
              <a:xfrm>
                <a:off x="2955" y="2885"/>
                <a:ext cx="112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 dirty="0">
                    <a:latin typeface="Times New Roman" charset="0"/>
                    <a:cs typeface="ＭＳ Ｐゴシック" charset="-128"/>
                  </a:rPr>
                  <a:t>Solenoid Snake</a:t>
                </a:r>
              </a:p>
            </p:txBody>
          </p:sp>
          <p:sp>
            <p:nvSpPr>
              <p:cNvPr id="20560" name="Text Box 109"/>
              <p:cNvSpPr txBox="1">
                <a:spLocks noChangeArrowheads="1"/>
              </p:cNvSpPr>
              <p:nvPr/>
            </p:nvSpPr>
            <p:spPr bwMode="auto">
              <a:xfrm>
                <a:off x="4282" y="2395"/>
                <a:ext cx="1153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>
                    <a:latin typeface="Times New Roman" charset="0"/>
                    <a:cs typeface="ＭＳ Ｐゴシック" charset="-128"/>
                  </a:rPr>
                  <a:t>Siberian Snakes</a:t>
                </a:r>
              </a:p>
            </p:txBody>
          </p:sp>
          <p:sp>
            <p:nvSpPr>
              <p:cNvPr id="20561" name="Line 110"/>
              <p:cNvSpPr>
                <a:spLocks noChangeShapeType="1"/>
              </p:cNvSpPr>
              <p:nvPr/>
            </p:nvSpPr>
            <p:spPr bwMode="auto">
              <a:xfrm flipH="1">
                <a:off x="2732" y="3006"/>
                <a:ext cx="269" cy="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2" name="Line 111"/>
              <p:cNvSpPr>
                <a:spLocks noChangeShapeType="1"/>
              </p:cNvSpPr>
              <p:nvPr/>
            </p:nvSpPr>
            <p:spPr bwMode="auto">
              <a:xfrm flipH="1" flipV="1">
                <a:off x="1599" y="2439"/>
                <a:ext cx="147" cy="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63" name="Line 112"/>
              <p:cNvSpPr>
                <a:spLocks noChangeShapeType="1"/>
              </p:cNvSpPr>
              <p:nvPr/>
            </p:nvSpPr>
            <p:spPr bwMode="auto">
              <a:xfrm flipH="1" flipV="1">
                <a:off x="4622" y="2236"/>
                <a:ext cx="30" cy="1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" name="Group 113"/>
              <p:cNvGrpSpPr>
                <a:grpSpLocks/>
              </p:cNvGrpSpPr>
              <p:nvPr/>
            </p:nvGrpSpPr>
            <p:grpSpPr bwMode="auto">
              <a:xfrm rot="6499683">
                <a:off x="2003" y="3229"/>
                <a:ext cx="119" cy="93"/>
                <a:chOff x="1695" y="3075"/>
                <a:chExt cx="119" cy="93"/>
              </a:xfrm>
            </p:grpSpPr>
            <p:sp>
              <p:nvSpPr>
                <p:cNvPr id="20636" name="Oval 114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37" name="Line 115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8" name="Line 116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9" name="Line 11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40" name="Line 118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9"/>
              <p:cNvGrpSpPr>
                <a:grpSpLocks/>
              </p:cNvGrpSpPr>
              <p:nvPr/>
            </p:nvGrpSpPr>
            <p:grpSpPr bwMode="auto">
              <a:xfrm rot="5400000">
                <a:off x="3086" y="1523"/>
                <a:ext cx="119" cy="93"/>
                <a:chOff x="1695" y="3075"/>
                <a:chExt cx="119" cy="93"/>
              </a:xfrm>
            </p:grpSpPr>
            <p:sp>
              <p:nvSpPr>
                <p:cNvPr id="20631" name="Oval 120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32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3" name="Line 122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4" name="Line 123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5" name="Line 124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25"/>
              <p:cNvGrpSpPr>
                <a:grpSpLocks/>
              </p:cNvGrpSpPr>
              <p:nvPr/>
            </p:nvGrpSpPr>
            <p:grpSpPr bwMode="auto">
              <a:xfrm rot="-5400000">
                <a:off x="3043" y="1433"/>
                <a:ext cx="119" cy="93"/>
                <a:chOff x="1695" y="3075"/>
                <a:chExt cx="119" cy="93"/>
              </a:xfrm>
            </p:grpSpPr>
            <p:sp>
              <p:nvSpPr>
                <p:cNvPr id="20626" name="Oval 126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27" name="Line 127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8" name="Line 128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29" name="Line 129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30" name="Line 130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67" name="Rectangle 131"/>
              <p:cNvSpPr>
                <a:spLocks noChangeArrowheads="1"/>
              </p:cNvSpPr>
              <p:nvPr/>
            </p:nvSpPr>
            <p:spPr bwMode="auto">
              <a:xfrm>
                <a:off x="964" y="3554"/>
                <a:ext cx="1131" cy="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1400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200 MeV </a:t>
                </a:r>
                <a:r>
                  <a:rPr lang="en-US" altLang="ja-JP" sz="1400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Polarimeter</a:t>
                </a:r>
                <a:endParaRPr lang="en-US" altLang="ja-JP" sz="1400" dirty="0">
                  <a:solidFill>
                    <a:srgbClr val="0432FF"/>
                  </a:solidFill>
                  <a:latin typeface="Comic Sans MS" panose="030F0902030302020204" pitchFamily="66" charset="0"/>
                  <a:cs typeface="ＭＳ Ｐゴシック" charset="-128"/>
                </a:endParaRPr>
              </a:p>
            </p:txBody>
          </p:sp>
          <p:sp>
            <p:nvSpPr>
              <p:cNvPr id="20568" name="Rectangle 132"/>
              <p:cNvSpPr>
                <a:spLocks noChangeArrowheads="1"/>
              </p:cNvSpPr>
              <p:nvPr/>
            </p:nvSpPr>
            <p:spPr bwMode="auto">
              <a:xfrm>
                <a:off x="2691" y="3737"/>
                <a:ext cx="1007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pC</a:t>
                </a:r>
                <a:r>
                  <a:rPr lang="en-US" altLang="ja-JP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 </a:t>
                </a:r>
                <a:r>
                  <a:rPr lang="en-US" altLang="ja-JP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Polarimeter</a:t>
                </a:r>
                <a:endParaRPr lang="en-US" altLang="ja-JP" dirty="0">
                  <a:solidFill>
                    <a:srgbClr val="0432FF"/>
                  </a:solidFill>
                  <a:latin typeface="Comic Sans MS" panose="030F0902030302020204" pitchFamily="66" charset="0"/>
                  <a:cs typeface="ＭＳ Ｐゴシック" charset="-128"/>
                </a:endParaRPr>
              </a:p>
            </p:txBody>
          </p:sp>
          <p:sp>
            <p:nvSpPr>
              <p:cNvPr id="20569" name="Rectangle 133"/>
              <p:cNvSpPr>
                <a:spLocks noChangeArrowheads="1"/>
              </p:cNvSpPr>
              <p:nvPr/>
            </p:nvSpPr>
            <p:spPr bwMode="auto">
              <a:xfrm rot="2246447">
                <a:off x="2153" y="3397"/>
                <a:ext cx="91" cy="58"/>
              </a:xfrm>
              <a:prstGeom prst="rect">
                <a:avLst/>
              </a:prstGeom>
              <a:solidFill>
                <a:srgbClr val="33CC3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20570" name="Rectangle 134"/>
              <p:cNvSpPr>
                <a:spLocks noChangeArrowheads="1"/>
              </p:cNvSpPr>
              <p:nvPr/>
            </p:nvSpPr>
            <p:spPr bwMode="auto">
              <a:xfrm>
                <a:off x="1536" y="3745"/>
                <a:ext cx="706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>
                    <a:solidFill>
                      <a:srgbClr val="000000"/>
                    </a:solidFill>
                    <a:latin typeface="Times New Roman" charset="0"/>
                    <a:cs typeface="ＭＳ Ｐゴシック" charset="-128"/>
                  </a:rPr>
                  <a:t>AC Dipole</a:t>
                </a:r>
                <a:endParaRPr lang="en-US" altLang="ja-JP" sz="2000">
                  <a:latin typeface="Times New Roman" charset="0"/>
                  <a:cs typeface="ＭＳ Ｐゴシック" charset="-128"/>
                </a:endParaRPr>
              </a:p>
            </p:txBody>
          </p:sp>
          <p:sp>
            <p:nvSpPr>
              <p:cNvPr id="20571" name="Line 135"/>
              <p:cNvSpPr>
                <a:spLocks noChangeShapeType="1"/>
              </p:cNvSpPr>
              <p:nvPr/>
            </p:nvSpPr>
            <p:spPr bwMode="auto">
              <a:xfrm flipV="1">
                <a:off x="2324" y="3547"/>
                <a:ext cx="31" cy="4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2" name="Line 136"/>
              <p:cNvSpPr>
                <a:spLocks noChangeShapeType="1"/>
              </p:cNvSpPr>
              <p:nvPr/>
            </p:nvSpPr>
            <p:spPr bwMode="auto">
              <a:xfrm flipV="1">
                <a:off x="2052" y="3440"/>
                <a:ext cx="136" cy="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3" name="Line 137"/>
              <p:cNvSpPr>
                <a:spLocks noChangeShapeType="1"/>
              </p:cNvSpPr>
              <p:nvPr/>
            </p:nvSpPr>
            <p:spPr bwMode="auto">
              <a:xfrm flipV="1">
                <a:off x="1825" y="3298"/>
                <a:ext cx="172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74" name="Rectangle 138"/>
              <p:cNvSpPr>
                <a:spLocks noChangeArrowheads="1"/>
              </p:cNvSpPr>
              <p:nvPr/>
            </p:nvSpPr>
            <p:spPr bwMode="auto">
              <a:xfrm>
                <a:off x="3368" y="1170"/>
                <a:ext cx="1661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pC</a:t>
                </a:r>
                <a:r>
                  <a:rPr lang="en-US" altLang="ja-JP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 </a:t>
                </a:r>
                <a:r>
                  <a:rPr lang="en-US" altLang="ja-JP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Polarimeters</a:t>
                </a:r>
                <a:r>
                  <a:rPr lang="en-US" altLang="ja-JP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 (2/ring)</a:t>
                </a:r>
              </a:p>
            </p:txBody>
          </p:sp>
          <p:sp>
            <p:nvSpPr>
              <p:cNvPr id="20575" name="Line 139"/>
              <p:cNvSpPr>
                <a:spLocks noChangeShapeType="1"/>
              </p:cNvSpPr>
              <p:nvPr/>
            </p:nvSpPr>
            <p:spPr bwMode="auto">
              <a:xfrm flipH="1">
                <a:off x="3186" y="1353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2" name="Group 140"/>
              <p:cNvGrpSpPr>
                <a:grpSpLocks/>
              </p:cNvGrpSpPr>
              <p:nvPr/>
            </p:nvGrpSpPr>
            <p:grpSpPr bwMode="auto">
              <a:xfrm rot="2735735">
                <a:off x="2817" y="1449"/>
                <a:ext cx="123" cy="123"/>
                <a:chOff x="3854" y="1435"/>
                <a:chExt cx="123" cy="123"/>
              </a:xfrm>
            </p:grpSpPr>
            <p:sp>
              <p:nvSpPr>
                <p:cNvPr id="20619" name="Oval 141"/>
                <p:cNvSpPr>
                  <a:spLocks noChangeArrowheads="1"/>
                </p:cNvSpPr>
                <p:nvPr/>
              </p:nvSpPr>
              <p:spPr bwMode="auto">
                <a:xfrm rot="5400000">
                  <a:off x="3888" y="1472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grpSp>
              <p:nvGrpSpPr>
                <p:cNvPr id="23" name="Group 142"/>
                <p:cNvGrpSpPr>
                  <a:grpSpLocks/>
                </p:cNvGrpSpPr>
                <p:nvPr/>
              </p:nvGrpSpPr>
              <p:grpSpPr bwMode="auto">
                <a:xfrm>
                  <a:off x="3936" y="1517"/>
                  <a:ext cx="41" cy="41"/>
                  <a:chOff x="3936" y="1517"/>
                  <a:chExt cx="41" cy="41"/>
                </a:xfrm>
              </p:grpSpPr>
              <p:sp>
                <p:nvSpPr>
                  <p:cNvPr id="20624" name="Line 143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25" name="Line 144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" name="Group 145"/>
                <p:cNvGrpSpPr>
                  <a:grpSpLocks/>
                </p:cNvGrpSpPr>
                <p:nvPr/>
              </p:nvGrpSpPr>
              <p:grpSpPr bwMode="auto">
                <a:xfrm>
                  <a:off x="3854" y="1435"/>
                  <a:ext cx="41" cy="41"/>
                  <a:chOff x="3936" y="1517"/>
                  <a:chExt cx="41" cy="41"/>
                </a:xfrm>
              </p:grpSpPr>
              <p:sp>
                <p:nvSpPr>
                  <p:cNvPr id="20622" name="Line 146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36" y="1517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23" name="Line 147"/>
                  <p:cNvSpPr>
                    <a:spLocks noChangeAspect="1" noChangeShapeType="1"/>
                  </p:cNvSpPr>
                  <p:nvPr/>
                </p:nvSpPr>
                <p:spPr bwMode="auto">
                  <a:xfrm rot="5400000">
                    <a:off x="3954" y="1535"/>
                    <a:ext cx="23" cy="23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577" name="Rectangle 148"/>
              <p:cNvSpPr>
                <a:spLocks noChangeArrowheads="1"/>
              </p:cNvSpPr>
              <p:nvPr/>
            </p:nvSpPr>
            <p:spPr bwMode="auto">
              <a:xfrm>
                <a:off x="1313" y="1018"/>
                <a:ext cx="1967" cy="1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Absolute </a:t>
                </a:r>
                <a:r>
                  <a:rPr lang="en-US" altLang="ja-JP" dirty="0" err="1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Polarimeter</a:t>
                </a:r>
                <a:r>
                  <a:rPr lang="en-US" altLang="ja-JP" dirty="0">
                    <a:solidFill>
                      <a:srgbClr val="0432FF"/>
                    </a:solidFill>
                    <a:latin typeface="Comic Sans MS" panose="030F0902030302020204" pitchFamily="66" charset="0"/>
                    <a:cs typeface="ＭＳ Ｐゴシック" charset="-128"/>
                  </a:rPr>
                  <a:t> (H-jet)</a:t>
                </a:r>
              </a:p>
            </p:txBody>
          </p:sp>
          <p:sp>
            <p:nvSpPr>
              <p:cNvPr id="20578" name="Line 149"/>
              <p:cNvSpPr>
                <a:spLocks noChangeShapeType="1"/>
              </p:cNvSpPr>
              <p:nvPr/>
            </p:nvSpPr>
            <p:spPr bwMode="auto">
              <a:xfrm>
                <a:off x="2446" y="1177"/>
                <a:ext cx="423" cy="2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0" name="Rectangle 153"/>
              <p:cNvSpPr>
                <a:spLocks noChangeArrowheads="1"/>
              </p:cNvSpPr>
              <p:nvPr/>
            </p:nvSpPr>
            <p:spPr bwMode="auto">
              <a:xfrm>
                <a:off x="2663" y="1850"/>
                <a:ext cx="506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b="1">
                    <a:latin typeface="Times New Roman" charset="0"/>
                    <a:cs typeface="ＭＳ Ｐゴシック" charset="-128"/>
                  </a:rPr>
                  <a:t>RHIC</a:t>
                </a:r>
              </a:p>
            </p:txBody>
          </p:sp>
          <p:sp>
            <p:nvSpPr>
              <p:cNvPr id="20581" name="Text Box 154"/>
              <p:cNvSpPr txBox="1">
                <a:spLocks noChangeArrowheads="1"/>
              </p:cNvSpPr>
              <p:nvPr/>
            </p:nvSpPr>
            <p:spPr bwMode="auto">
              <a:xfrm>
                <a:off x="419" y="1374"/>
                <a:ext cx="1154" cy="2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>
                    <a:latin typeface="Times New Roman" charset="0"/>
                    <a:cs typeface="ＭＳ Ｐゴシック" charset="-128"/>
                  </a:rPr>
                  <a:t>Siberian Snakes</a:t>
                </a:r>
              </a:p>
            </p:txBody>
          </p:sp>
          <p:sp>
            <p:nvSpPr>
              <p:cNvPr id="20582" name="Line 155"/>
              <p:cNvSpPr>
                <a:spLocks noChangeShapeType="1"/>
              </p:cNvSpPr>
              <p:nvPr/>
            </p:nvSpPr>
            <p:spPr bwMode="auto">
              <a:xfrm>
                <a:off x="1100" y="1625"/>
                <a:ext cx="45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6" name="Group 156"/>
              <p:cNvGrpSpPr>
                <a:grpSpLocks/>
              </p:cNvGrpSpPr>
              <p:nvPr/>
            </p:nvGrpSpPr>
            <p:grpSpPr bwMode="auto">
              <a:xfrm rot="817515">
                <a:off x="2289" y="3475"/>
                <a:ext cx="144" cy="80"/>
                <a:chOff x="2857" y="2090"/>
                <a:chExt cx="144" cy="80"/>
              </a:xfrm>
            </p:grpSpPr>
            <p:sp>
              <p:nvSpPr>
                <p:cNvPr id="20615" name="Oval 157"/>
                <p:cNvSpPr>
                  <a:spLocks noChangeArrowheads="1"/>
                </p:cNvSpPr>
                <p:nvPr/>
              </p:nvSpPr>
              <p:spPr bwMode="auto">
                <a:xfrm rot="93880">
                  <a:off x="2857" y="2090"/>
                  <a:ext cx="144" cy="80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16" name="AutoShape 158"/>
                <p:cNvSpPr>
                  <a:spLocks noChangeArrowheads="1"/>
                </p:cNvSpPr>
                <p:nvPr/>
              </p:nvSpPr>
              <p:spPr bwMode="auto">
                <a:xfrm rot="245893">
                  <a:off x="2893" y="2101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27" name="Group 159"/>
              <p:cNvGrpSpPr>
                <a:grpSpLocks/>
              </p:cNvGrpSpPr>
              <p:nvPr/>
            </p:nvGrpSpPr>
            <p:grpSpPr bwMode="auto">
              <a:xfrm rot="-1973053">
                <a:off x="3050" y="3394"/>
                <a:ext cx="144" cy="80"/>
                <a:chOff x="2852" y="2001"/>
                <a:chExt cx="144" cy="80"/>
              </a:xfrm>
            </p:grpSpPr>
            <p:sp>
              <p:nvSpPr>
                <p:cNvPr id="20613" name="Oval 160"/>
                <p:cNvSpPr>
                  <a:spLocks noChangeArrowheads="1"/>
                </p:cNvSpPr>
                <p:nvPr/>
              </p:nvSpPr>
              <p:spPr bwMode="auto">
                <a:xfrm rot="-205518">
                  <a:off x="2852" y="2001"/>
                  <a:ext cx="144" cy="80"/>
                </a:xfrm>
                <a:prstGeom prst="ellipse">
                  <a:avLst/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14" name="AutoShape 161"/>
                <p:cNvSpPr>
                  <a:spLocks noChangeArrowheads="1"/>
                </p:cNvSpPr>
                <p:nvPr/>
              </p:nvSpPr>
              <p:spPr bwMode="auto">
                <a:xfrm rot="-53504">
                  <a:off x="2888" y="2008"/>
                  <a:ext cx="83" cy="58"/>
                </a:xfrm>
                <a:prstGeom prst="curvedDownArrow">
                  <a:avLst>
                    <a:gd name="adj1" fmla="val 28621"/>
                    <a:gd name="adj2" fmla="val 57241"/>
                    <a:gd name="adj3" fmla="val 42009"/>
                  </a:avLst>
                </a:prstGeom>
                <a:solidFill>
                  <a:srgbClr val="FFFF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</p:grpSp>
          <p:grpSp>
            <p:nvGrpSpPr>
              <p:cNvPr id="28" name="Group 162"/>
              <p:cNvGrpSpPr>
                <a:grpSpLocks/>
              </p:cNvGrpSpPr>
              <p:nvPr/>
            </p:nvGrpSpPr>
            <p:grpSpPr bwMode="auto">
              <a:xfrm rot="5400000">
                <a:off x="2633" y="3521"/>
                <a:ext cx="119" cy="93"/>
                <a:chOff x="1695" y="3075"/>
                <a:chExt cx="119" cy="93"/>
              </a:xfrm>
            </p:grpSpPr>
            <p:sp>
              <p:nvSpPr>
                <p:cNvPr id="20608" name="Oval 163"/>
                <p:cNvSpPr>
                  <a:spLocks noChangeArrowheads="1"/>
                </p:cNvSpPr>
                <p:nvPr/>
              </p:nvSpPr>
              <p:spPr bwMode="auto">
                <a:xfrm>
                  <a:off x="1728" y="3120"/>
                  <a:ext cx="48" cy="48"/>
                </a:xfrm>
                <a:prstGeom prst="ellipse">
                  <a:avLst/>
                </a:prstGeom>
                <a:solidFill>
                  <a:srgbClr val="CC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20609" name="Line 164"/>
                <p:cNvSpPr>
                  <a:spLocks noChangeAspect="1" noChangeShapeType="1"/>
                </p:cNvSpPr>
                <p:nvPr/>
              </p:nvSpPr>
              <p:spPr bwMode="auto">
                <a:xfrm>
                  <a:off x="1773" y="3096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0" name="Line 165"/>
                <p:cNvSpPr>
                  <a:spLocks noChangeAspect="1" noChangeShapeType="1"/>
                </p:cNvSpPr>
                <p:nvPr/>
              </p:nvSpPr>
              <p:spPr bwMode="auto">
                <a:xfrm>
                  <a:off x="1791" y="3078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1" name="Line 166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713" y="3093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12" name="Line 167"/>
                <p:cNvSpPr>
                  <a:spLocks noChangeAspect="1" noChangeShapeType="1"/>
                </p:cNvSpPr>
                <p:nvPr/>
              </p:nvSpPr>
              <p:spPr bwMode="auto">
                <a:xfrm rot="-5400000">
                  <a:off x="1695" y="3075"/>
                  <a:ext cx="23" cy="23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0586" name="Rectangle 168"/>
              <p:cNvSpPr>
                <a:spLocks noChangeArrowheads="1"/>
              </p:cNvSpPr>
              <p:nvPr/>
            </p:nvSpPr>
            <p:spPr bwMode="auto">
              <a:xfrm>
                <a:off x="2119" y="3972"/>
                <a:ext cx="400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 dirty="0">
                    <a:latin typeface="Times New Roman" charset="0"/>
                    <a:cs typeface="ＭＳ Ｐゴシック" charset="-128"/>
                  </a:rPr>
                  <a:t>Cold </a:t>
                </a:r>
              </a:p>
              <a:p>
                <a:pPr eaLnBrk="0" hangingPunct="0"/>
                <a:r>
                  <a:rPr lang="en-US" altLang="ja-JP" sz="2000" dirty="0">
                    <a:latin typeface="Times New Roman" charset="0"/>
                    <a:cs typeface="ＭＳ Ｐゴシック" charset="-128"/>
                  </a:rPr>
                  <a:t>Snake</a:t>
                </a:r>
              </a:p>
            </p:txBody>
          </p:sp>
          <p:sp>
            <p:nvSpPr>
              <p:cNvPr id="20587" name="Rectangle 169"/>
              <p:cNvSpPr>
                <a:spLocks noChangeArrowheads="1"/>
              </p:cNvSpPr>
              <p:nvPr/>
            </p:nvSpPr>
            <p:spPr bwMode="auto">
              <a:xfrm>
                <a:off x="3322" y="3483"/>
                <a:ext cx="84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altLang="ja-JP" sz="2000">
                    <a:latin typeface="Times New Roman" charset="0"/>
                    <a:cs typeface="ＭＳ Ｐゴシック" charset="-128"/>
                  </a:rPr>
                  <a:t>Warm Snake</a:t>
                </a:r>
              </a:p>
            </p:txBody>
          </p:sp>
          <p:sp>
            <p:nvSpPr>
              <p:cNvPr id="20588" name="Line 170"/>
              <p:cNvSpPr>
                <a:spLocks noChangeShapeType="1"/>
              </p:cNvSpPr>
              <p:nvPr/>
            </p:nvSpPr>
            <p:spPr bwMode="auto">
              <a:xfrm flipH="1" flipV="1">
                <a:off x="3186" y="3438"/>
                <a:ext cx="136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89" name="Line 171"/>
              <p:cNvSpPr>
                <a:spLocks noChangeShapeType="1"/>
              </p:cNvSpPr>
              <p:nvPr/>
            </p:nvSpPr>
            <p:spPr bwMode="auto">
              <a:xfrm flipH="1" flipV="1">
                <a:off x="2663" y="3598"/>
                <a:ext cx="236" cy="1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1" name="Line 173"/>
              <p:cNvSpPr>
                <a:spLocks noChangeShapeType="1"/>
              </p:cNvSpPr>
              <p:nvPr/>
            </p:nvSpPr>
            <p:spPr bwMode="auto">
              <a:xfrm flipV="1">
                <a:off x="3685" y="2394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2" name="Line 174"/>
              <p:cNvSpPr>
                <a:spLocks noChangeShapeType="1"/>
              </p:cNvSpPr>
              <p:nvPr/>
            </p:nvSpPr>
            <p:spPr bwMode="auto">
              <a:xfrm flipV="1">
                <a:off x="2143" y="2303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3" name="Line 175"/>
              <p:cNvSpPr>
                <a:spLocks noChangeShapeType="1"/>
              </p:cNvSpPr>
              <p:nvPr/>
            </p:nvSpPr>
            <p:spPr bwMode="auto">
              <a:xfrm flipV="1">
                <a:off x="2052" y="2394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4" name="Line 176"/>
              <p:cNvSpPr>
                <a:spLocks noChangeShapeType="1"/>
              </p:cNvSpPr>
              <p:nvPr/>
            </p:nvSpPr>
            <p:spPr bwMode="auto">
              <a:xfrm flipV="1">
                <a:off x="3594" y="2303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5" name="Line 177"/>
              <p:cNvSpPr>
                <a:spLocks noChangeShapeType="1"/>
              </p:cNvSpPr>
              <p:nvPr/>
            </p:nvSpPr>
            <p:spPr bwMode="auto">
              <a:xfrm flipV="1">
                <a:off x="4600" y="1797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6" name="Line 178"/>
              <p:cNvSpPr>
                <a:spLocks noChangeShapeType="1"/>
              </p:cNvSpPr>
              <p:nvPr/>
            </p:nvSpPr>
            <p:spPr bwMode="auto">
              <a:xfrm flipV="1">
                <a:off x="4478" y="1802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7" name="Line 179"/>
              <p:cNvSpPr>
                <a:spLocks noChangeShapeType="1"/>
              </p:cNvSpPr>
              <p:nvPr/>
            </p:nvSpPr>
            <p:spPr bwMode="auto">
              <a:xfrm flipV="1">
                <a:off x="3549" y="1532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8" name="Line 180"/>
              <p:cNvSpPr>
                <a:spLocks noChangeShapeType="1"/>
              </p:cNvSpPr>
              <p:nvPr/>
            </p:nvSpPr>
            <p:spPr bwMode="auto">
              <a:xfrm flipV="1">
                <a:off x="3685" y="1441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99" name="Line 181"/>
              <p:cNvSpPr>
                <a:spLocks noChangeShapeType="1"/>
              </p:cNvSpPr>
              <p:nvPr/>
            </p:nvSpPr>
            <p:spPr bwMode="auto">
              <a:xfrm flipV="1">
                <a:off x="2098" y="1441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0" name="Line 182"/>
              <p:cNvSpPr>
                <a:spLocks noChangeShapeType="1"/>
              </p:cNvSpPr>
              <p:nvPr/>
            </p:nvSpPr>
            <p:spPr bwMode="auto">
              <a:xfrm flipV="1">
                <a:off x="2234" y="1532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 type="triangle" w="med" len="med"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1" name="Line 183"/>
              <p:cNvSpPr>
                <a:spLocks noChangeShapeType="1"/>
              </p:cNvSpPr>
              <p:nvPr/>
            </p:nvSpPr>
            <p:spPr bwMode="auto">
              <a:xfrm flipV="1">
                <a:off x="1236" y="1940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2" name="Line 184"/>
              <p:cNvSpPr>
                <a:spLocks noChangeShapeType="1"/>
              </p:cNvSpPr>
              <p:nvPr/>
            </p:nvSpPr>
            <p:spPr bwMode="auto">
              <a:xfrm flipV="1">
                <a:off x="1160" y="2020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3" name="Line 185"/>
              <p:cNvSpPr>
                <a:spLocks noChangeShapeType="1"/>
              </p:cNvSpPr>
              <p:nvPr/>
            </p:nvSpPr>
            <p:spPr bwMode="auto">
              <a:xfrm flipH="1" flipV="1">
                <a:off x="2914" y="243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4" name="Line 186"/>
              <p:cNvSpPr>
                <a:spLocks noChangeShapeType="1"/>
              </p:cNvSpPr>
              <p:nvPr/>
            </p:nvSpPr>
            <p:spPr bwMode="auto">
              <a:xfrm flipV="1">
                <a:off x="2733" y="2439"/>
                <a:ext cx="136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5" name="Line 187"/>
              <p:cNvSpPr>
                <a:spLocks noChangeShapeType="1"/>
              </p:cNvSpPr>
              <p:nvPr/>
            </p:nvSpPr>
            <p:spPr bwMode="auto">
              <a:xfrm flipH="1" flipV="1">
                <a:off x="1254" y="2276"/>
                <a:ext cx="350" cy="4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6" name="Line 188"/>
              <p:cNvSpPr>
                <a:spLocks noChangeShapeType="1"/>
              </p:cNvSpPr>
              <p:nvPr/>
            </p:nvSpPr>
            <p:spPr bwMode="auto">
              <a:xfrm flipH="1" flipV="1">
                <a:off x="1441" y="2343"/>
                <a:ext cx="91" cy="45"/>
              </a:xfrm>
              <a:prstGeom prst="line">
                <a:avLst/>
              </a:prstGeom>
              <a:noFill/>
              <a:ln w="38100">
                <a:solidFill>
                  <a:srgbClr val="3366FF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07" name="Line 189"/>
              <p:cNvSpPr>
                <a:spLocks noChangeShapeType="1"/>
              </p:cNvSpPr>
              <p:nvPr/>
            </p:nvSpPr>
            <p:spPr bwMode="auto">
              <a:xfrm>
                <a:off x="1350" y="2297"/>
                <a:ext cx="91" cy="46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0" name="Line 111">
              <a:extLst>
                <a:ext uri="{FF2B5EF4-FFF2-40B4-BE49-F238E27FC236}">
                  <a16:creationId xmlns:a16="http://schemas.microsoft.com/office/drawing/2014/main" xmlns="" id="{5893A190-51F0-314C-885E-B660E8A21B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1720" y="3531056"/>
              <a:ext cx="855744" cy="3206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Line 187">
              <a:extLst>
                <a:ext uri="{FF2B5EF4-FFF2-40B4-BE49-F238E27FC236}">
                  <a16:creationId xmlns:a16="http://schemas.microsoft.com/office/drawing/2014/main" xmlns="" id="{93DCFE82-C792-1447-BEAA-551224A134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706" y="3521204"/>
              <a:ext cx="364616" cy="1807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ABD33B0-8EBD-5542-9DE4-7399BAB998AB}"/>
              </a:ext>
            </a:extLst>
          </p:cNvPr>
          <p:cNvSpPr txBox="1"/>
          <p:nvPr/>
        </p:nvSpPr>
        <p:spPr>
          <a:xfrm>
            <a:off x="1943038" y="599843"/>
            <a:ext cx="5254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RHIC the world’s only polarized hadron collider</a:t>
            </a:r>
          </a:p>
        </p:txBody>
      </p:sp>
      <p:sp>
        <p:nvSpPr>
          <p:cNvPr id="202" name="Rectangle 11">
            <a:extLst>
              <a:ext uri="{FF2B5EF4-FFF2-40B4-BE49-F238E27FC236}">
                <a16:creationId xmlns:a16="http://schemas.microsoft.com/office/drawing/2014/main" xmlns="" id="{7C77F6F8-B8B0-514E-BB04-F6F302976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6677" y="2381752"/>
            <a:ext cx="5706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1600" b="1" i="1" dirty="0">
                <a:solidFill>
                  <a:srgbClr val="0000FF"/>
                </a:solidFill>
                <a:latin typeface="Times New Roman" charset="0"/>
                <a:cs typeface="ＭＳ Ｐゴシック" charset="-128"/>
              </a:rPr>
              <a:t>e-Lens</a:t>
            </a:r>
            <a:endParaRPr lang="en-US" altLang="ja-JP" sz="1600" dirty="0">
              <a:latin typeface="Times New Roman" charset="0"/>
              <a:cs typeface="ＭＳ Ｐゴシック" charset="-128"/>
            </a:endParaRPr>
          </a:p>
        </p:txBody>
      </p:sp>
      <p:sp>
        <p:nvSpPr>
          <p:cNvPr id="203" name="Text Box 104">
            <a:extLst>
              <a:ext uri="{FF2B5EF4-FFF2-40B4-BE49-F238E27FC236}">
                <a16:creationId xmlns:a16="http://schemas.microsoft.com/office/drawing/2014/main" xmlns="" id="{C14D4FC7-AD85-4F43-BAF0-F4445DE0F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755" y="3980554"/>
            <a:ext cx="198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1400" dirty="0">
                <a:solidFill>
                  <a:srgbClr val="0432FF"/>
                </a:solidFill>
                <a:latin typeface="Comic Sans MS" panose="030F0902030302020204" pitchFamily="66" charset="0"/>
                <a:cs typeface="ＭＳ Ｐゴシック" charset="-128"/>
              </a:rPr>
              <a:t>Local IR </a:t>
            </a:r>
            <a:r>
              <a:rPr lang="en-US" altLang="ja-JP" sz="1400" dirty="0" err="1">
                <a:solidFill>
                  <a:srgbClr val="0432FF"/>
                </a:solidFill>
                <a:latin typeface="Comic Sans MS" panose="030F0902030302020204" pitchFamily="66" charset="0"/>
                <a:cs typeface="ＭＳ Ｐゴシック" charset="-128"/>
              </a:rPr>
              <a:t>Polarimeters</a:t>
            </a:r>
            <a:endParaRPr lang="en-US" altLang="ja-JP" sz="1400" dirty="0">
              <a:solidFill>
                <a:srgbClr val="0432FF"/>
              </a:solidFill>
              <a:latin typeface="Comic Sans MS" panose="030F0902030302020204" pitchFamily="66" charset="0"/>
              <a:cs typeface="ＭＳ Ｐゴシック" charset="-128"/>
            </a:endParaRPr>
          </a:p>
        </p:txBody>
      </p:sp>
      <p:sp>
        <p:nvSpPr>
          <p:cNvPr id="204" name="Line 149">
            <a:extLst>
              <a:ext uri="{FF2B5EF4-FFF2-40B4-BE49-F238E27FC236}">
                <a16:creationId xmlns:a16="http://schemas.microsoft.com/office/drawing/2014/main" xmlns="" id="{533EEB78-BA01-9147-A9AE-8E7BA0A448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28957" y="3657645"/>
            <a:ext cx="476202" cy="4117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Text Box 104">
            <a:extLst>
              <a:ext uri="{FF2B5EF4-FFF2-40B4-BE49-F238E27FC236}">
                <a16:creationId xmlns:a16="http://schemas.microsoft.com/office/drawing/2014/main" xmlns="" id="{329616A3-2862-0B49-AEE5-5CA5593DA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007" y="3402642"/>
            <a:ext cx="1981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ja-JP" sz="1400" dirty="0">
                <a:solidFill>
                  <a:srgbClr val="0432FF"/>
                </a:solidFill>
                <a:latin typeface="Comic Sans MS" panose="030F0902030302020204" pitchFamily="66" charset="0"/>
                <a:cs typeface="ＭＳ Ｐゴシック" charset="-128"/>
              </a:rPr>
              <a:t>Local IR </a:t>
            </a:r>
            <a:r>
              <a:rPr lang="en-US" altLang="ja-JP" sz="1400" dirty="0" err="1">
                <a:solidFill>
                  <a:srgbClr val="0432FF"/>
                </a:solidFill>
                <a:latin typeface="Comic Sans MS" panose="030F0902030302020204" pitchFamily="66" charset="0"/>
                <a:cs typeface="ＭＳ Ｐゴシック" charset="-128"/>
              </a:rPr>
              <a:t>Polarimeters</a:t>
            </a:r>
            <a:endParaRPr lang="en-US" altLang="ja-JP" sz="1400" dirty="0">
              <a:solidFill>
                <a:srgbClr val="0432FF"/>
              </a:solidFill>
              <a:latin typeface="Comic Sans MS" panose="030F0902030302020204" pitchFamily="66" charset="0"/>
              <a:cs typeface="ＭＳ Ｐゴシック" charset="-128"/>
            </a:endParaRPr>
          </a:p>
        </p:txBody>
      </p:sp>
      <p:sp>
        <p:nvSpPr>
          <p:cNvPr id="206" name="Line 149">
            <a:extLst>
              <a:ext uri="{FF2B5EF4-FFF2-40B4-BE49-F238E27FC236}">
                <a16:creationId xmlns:a16="http://schemas.microsoft.com/office/drawing/2014/main" xmlns="" id="{1970036B-234F-8145-8143-96E819005E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4871" y="3291346"/>
            <a:ext cx="510093" cy="1719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Concept for Hadron Polarimetry 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896886"/>
            <a:ext cx="9144000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Polarized hydrogen Jet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</a:t>
            </a: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HJet</a:t>
            </a: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Comic Sans MS"/>
                <a:ea typeface="Arial" charset="0"/>
                <a:cs typeface="Comic Sans MS"/>
              </a:rPr>
              <a:t>Source of </a:t>
            </a:r>
            <a:r>
              <a:rPr lang="en-US" sz="1800" dirty="0">
                <a:solidFill>
                  <a:srgbClr val="FF29FE"/>
                </a:solidFill>
                <a:latin typeface="Comic Sans MS"/>
                <a:ea typeface="Arial" charset="0"/>
                <a:cs typeface="Comic Sans MS"/>
              </a:rPr>
              <a:t>absolute</a:t>
            </a:r>
            <a:r>
              <a:rPr lang="en-US" sz="1800" dirty="0">
                <a:latin typeface="Comic Sans MS"/>
                <a:ea typeface="Arial" charset="0"/>
                <a:cs typeface="Comic Sans MS"/>
              </a:rPr>
              <a:t> polarization (normalization of other </a:t>
            </a:r>
            <a:r>
              <a:rPr lang="en-US" sz="1800" dirty="0" err="1">
                <a:latin typeface="Comic Sans MS"/>
                <a:ea typeface="Arial" charset="0"/>
                <a:cs typeface="Comic Sans MS"/>
              </a:rPr>
              <a:t>polarimeters</a:t>
            </a:r>
            <a:r>
              <a:rPr lang="en-US" sz="1800" dirty="0"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Comic Sans MS"/>
                <a:ea typeface="Arial" charset="0"/>
                <a:cs typeface="Comic Sans MS"/>
              </a:rPr>
              <a:t>Slow (low rates </a:t>
            </a:r>
            <a:r>
              <a:rPr lang="en-US" sz="1800" dirty="0">
                <a:latin typeface="Comic Sans MS"/>
                <a:ea typeface="Arial" charset="0"/>
                <a:cs typeface="Comic Sans MS"/>
                <a:sym typeface="Symbol" charset="2"/>
              </a:rPr>
              <a:t> needs </a:t>
            </a:r>
            <a:r>
              <a:rPr lang="en-US" sz="1800" dirty="0" err="1">
                <a:latin typeface="Comic Sans MS"/>
                <a:ea typeface="Arial" charset="0"/>
                <a:cs typeface="Comic Sans MS"/>
                <a:sym typeface="Symbol" charset="2"/>
              </a:rPr>
              <a:t>l</a:t>
            </a:r>
            <a:r>
              <a:rPr lang="en-US" sz="1800" dirty="0" err="1">
                <a:solidFill>
                  <a:srgbClr val="FF29FE"/>
                </a:solidFill>
                <a:latin typeface="Comic Sans MS"/>
                <a:ea typeface="Arial" charset="0"/>
                <a:cs typeface="Comic Sans MS"/>
                <a:sym typeface="Symbol" charset="2"/>
              </a:rPr>
              <a:t>ooo</a:t>
            </a:r>
            <a:r>
              <a:rPr lang="en-US" sz="1800" dirty="0" err="1">
                <a:latin typeface="Comic Sans MS"/>
                <a:ea typeface="Arial" charset="0"/>
                <a:cs typeface="Comic Sans MS"/>
                <a:sym typeface="Symbol" charset="2"/>
              </a:rPr>
              <a:t>ng</a:t>
            </a:r>
            <a:r>
              <a:rPr lang="en-US" sz="1800" dirty="0">
                <a:latin typeface="Comic Sans MS"/>
                <a:ea typeface="Arial" charset="0"/>
                <a:cs typeface="Comic Sans MS"/>
                <a:sym typeface="Symbol" charset="2"/>
              </a:rPr>
              <a:t> time to get precise measurements</a:t>
            </a:r>
            <a:r>
              <a:rPr lang="en-US" sz="1800" dirty="0"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endParaRPr lang="en-US" dirty="0">
              <a:latin typeface="Comic Sans MS"/>
              <a:ea typeface="Arial" charset="0"/>
              <a:cs typeface="Comic Sans MS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Proton-Carbon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</a:t>
            </a: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pC</a:t>
            </a: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)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Comic Sans MS"/>
                <a:ea typeface="Arial" charset="0"/>
                <a:cs typeface="Comic Sans MS"/>
              </a:rPr>
              <a:t>Very fast and high precision </a:t>
            </a:r>
            <a:r>
              <a:rPr lang="en-US" sz="1800" dirty="0">
                <a:latin typeface="Comic Sans MS"/>
                <a:ea typeface="Arial" charset="0"/>
                <a:cs typeface="Comic Sans MS"/>
                <a:sym typeface="Symbol" charset="2"/>
              </a:rPr>
              <a:t> main polarization monitoring tool</a:t>
            </a:r>
            <a:endParaRPr lang="en-US" sz="1800" dirty="0"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r>
              <a:rPr lang="en-US" sz="1800" dirty="0">
                <a:solidFill>
                  <a:srgbClr val="0080FF"/>
                </a:solidFill>
                <a:latin typeface="Comic Sans MS"/>
                <a:ea typeface="Arial" charset="0"/>
                <a:cs typeface="Comic Sans MS"/>
              </a:rPr>
              <a:t>Measures polarization profile and lifetime</a:t>
            </a:r>
          </a:p>
          <a:p>
            <a:pPr lvl="1">
              <a:spcAft>
                <a:spcPts val="300"/>
              </a:spcAft>
            </a:pPr>
            <a:r>
              <a:rPr lang="en-US" sz="1800" dirty="0">
                <a:latin typeface="Comic Sans MS"/>
                <a:ea typeface="Arial" charset="0"/>
                <a:cs typeface="Comic Sans MS"/>
              </a:rPr>
              <a:t>Needs to be normalized to </a:t>
            </a:r>
            <a:r>
              <a:rPr lang="en-US" sz="1800" dirty="0" err="1">
                <a:latin typeface="Comic Sans MS"/>
                <a:ea typeface="Arial" charset="0"/>
                <a:cs typeface="Comic Sans MS"/>
              </a:rPr>
              <a:t>HJet</a:t>
            </a:r>
            <a:endParaRPr lang="en-US" sz="1800" dirty="0">
              <a:latin typeface="Comic Sans MS"/>
              <a:ea typeface="Arial" charset="0"/>
              <a:cs typeface="Comic Sans MS"/>
            </a:endParaRPr>
          </a:p>
          <a:p>
            <a:pPr lvl="1">
              <a:spcAft>
                <a:spcPts val="300"/>
              </a:spcAft>
            </a:pPr>
            <a:endParaRPr lang="en-US" dirty="0">
              <a:latin typeface="Comic Sans MS"/>
              <a:ea typeface="Arial" charset="0"/>
              <a:cs typeface="Comic Sans MS"/>
            </a:endParaRPr>
          </a:p>
          <a:p>
            <a:pPr>
              <a:spcAft>
                <a:spcPts val="300"/>
              </a:spcAft>
            </a:pP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IR Local </a:t>
            </a:r>
            <a:r>
              <a:rPr lang="en-US" sz="2000" dirty="0" err="1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Polarimeters</a:t>
            </a:r>
            <a:r>
              <a:rPr lang="en-US" sz="2000" dirty="0">
                <a:solidFill>
                  <a:srgbClr val="0000FF"/>
                </a:solidFill>
                <a:latin typeface="Comic Sans MS"/>
                <a:ea typeface="Arial" charset="0"/>
                <a:cs typeface="Comic Sans MS"/>
              </a:rPr>
              <a:t> </a:t>
            </a:r>
          </a:p>
          <a:p>
            <a:pPr lvl="1">
              <a:spcAft>
                <a:spcPts val="300"/>
              </a:spcAft>
            </a:pPr>
            <a:r>
              <a:rPr lang="en-US" dirty="0">
                <a:solidFill>
                  <a:srgbClr val="322F31"/>
                </a:solidFill>
                <a:latin typeface="Comic Sans MS"/>
                <a:ea typeface="Arial" charset="0"/>
                <a:cs typeface="Comic Sans MS"/>
              </a:rPr>
              <a:t>Defines spin direction and degree of rotation in experimental area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7707" y="4830659"/>
            <a:ext cx="6934200" cy="1015663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rgbClr val="FFFFFF"/>
              </a:gs>
              <a:gs pos="65000">
                <a:srgbClr val="3366FF"/>
              </a:gs>
              <a:gs pos="3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  <a:miter lim="800000"/>
            <a:headEnd/>
            <a:tailEnd/>
          </a:ln>
          <a:effectLst>
            <a:glow rad="101600">
              <a:srgbClr val="008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omic Sans MS"/>
                <a:ea typeface="Arial" charset="0"/>
                <a:cs typeface="Comic Sans MS"/>
              </a:rPr>
              <a:t>All of these systems are critical for polarization measurements and monitoring at RHIC</a:t>
            </a:r>
          </a:p>
          <a:p>
            <a:pPr algn="ctr"/>
            <a:r>
              <a:rPr lang="en-US" sz="2000" dirty="0">
                <a:latin typeface="Comic Sans MS"/>
                <a:ea typeface="Arial" charset="0"/>
                <a:cs typeface="Comic Sans MS"/>
                <a:sym typeface="Wingdings"/>
              </a:rPr>
              <a:t> Will be critical for EIC</a:t>
            </a:r>
            <a:endParaRPr lang="en-US" sz="2000" b="1" dirty="0">
              <a:latin typeface="Comic Sans MS"/>
              <a:ea typeface="Arial" charset="0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Spin, Ferrara-Italy,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31064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-28226" y="4008088"/>
            <a:ext cx="4570413" cy="638775"/>
          </a:xfrm>
          <a:prstGeom prst="rect">
            <a:avLst/>
          </a:prstGeom>
          <a:noFill/>
        </p:spPr>
        <p:txBody>
          <a:bodyPr/>
          <a:lstStyle/>
          <a:p>
            <a:pPr marL="398463" indent="-3984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rgbClr val="0000FF"/>
                </a:solidFill>
                <a:latin typeface="Comic Sans MS"/>
                <a:cs typeface="Comic Sans MS"/>
              </a:rPr>
              <a:t>Beam and target are both protons:</a:t>
            </a:r>
          </a:p>
          <a:p>
            <a:pPr marL="398463" indent="-3984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sz="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398463" indent="-398463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ja-JP" sz="1400" dirty="0" err="1">
                <a:latin typeface="Comic Sans MS"/>
                <a:cs typeface="Comic Sans MS"/>
              </a:rPr>
              <a:t>P</a:t>
            </a:r>
            <a:r>
              <a:rPr lang="en-US" altLang="ja-JP" sz="1400" baseline="-25000" dirty="0" err="1">
                <a:latin typeface="Comic Sans MS"/>
                <a:cs typeface="Comic Sans MS"/>
              </a:rPr>
              <a:t>target</a:t>
            </a:r>
            <a:r>
              <a:rPr lang="en-US" altLang="ja-JP" sz="1400" dirty="0">
                <a:latin typeface="Comic Sans MS"/>
                <a:cs typeface="Comic Sans MS"/>
              </a:rPr>
              <a:t> from </a:t>
            </a:r>
            <a:r>
              <a:rPr lang="en-US" altLang="ja-JP" sz="1400" dirty="0" err="1">
                <a:latin typeface="Comic Sans MS"/>
                <a:cs typeface="Comic Sans MS"/>
              </a:rPr>
              <a:t>Breit</a:t>
            </a:r>
            <a:r>
              <a:rPr lang="en-US" altLang="ja-JP" sz="1400" dirty="0">
                <a:latin typeface="Comic Sans MS"/>
                <a:cs typeface="Comic Sans MS"/>
              </a:rPr>
              <a:t> Rabi </a:t>
            </a:r>
            <a:r>
              <a:rPr lang="en-US" altLang="ja-JP" sz="1400" dirty="0" err="1">
                <a:latin typeface="Comic Sans MS"/>
                <a:cs typeface="Comic Sans MS"/>
              </a:rPr>
              <a:t>Polarimeter</a:t>
            </a:r>
            <a:endParaRPr lang="en-US" altLang="ja-JP" sz="1400" dirty="0">
              <a:latin typeface="Comic Sans MS"/>
              <a:cs typeface="Comic Sans MS"/>
            </a:endParaRPr>
          </a:p>
          <a:p>
            <a:pPr marL="398463" indent="-3984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altLang="ja-JP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149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Polarized H-Jet </a:t>
            </a:r>
            <a:r>
              <a:rPr lang="en-US" dirty="0" err="1"/>
              <a:t>Polarimeter</a:t>
            </a:r>
            <a:r>
              <a:rPr lang="en-US" dirty="0"/>
              <a:t> </a:t>
            </a:r>
          </a:p>
        </p:txBody>
      </p:sp>
      <p:sp>
        <p:nvSpPr>
          <p:cNvPr id="38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52D1-BE35-6C46-8493-BCB889CD831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29102674"/>
              </p:ext>
            </p:extLst>
          </p:nvPr>
        </p:nvGraphicFramePr>
        <p:xfrm>
          <a:off x="628396" y="4705892"/>
          <a:ext cx="2499360" cy="89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4" name="Equation" r:id="rId3" imgW="1346040" imgH="482400" progId="Equation.3">
                  <p:embed/>
                </p:oleObj>
              </mc:Choice>
              <mc:Fallback>
                <p:oleObj name="Equation" r:id="rId3" imgW="1346040" imgH="48240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96" y="4705892"/>
                        <a:ext cx="2499360" cy="896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55222838"/>
              </p:ext>
            </p:extLst>
          </p:nvPr>
        </p:nvGraphicFramePr>
        <p:xfrm>
          <a:off x="1313322" y="5805690"/>
          <a:ext cx="1756013" cy="70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" name="Equation" r:id="rId5" imgW="1168200" imgH="469800" progId="Equation.3">
                  <p:embed/>
                </p:oleObj>
              </mc:Choice>
              <mc:Fallback>
                <p:oleObj name="Equation" r:id="rId5" imgW="1168200" imgH="469800" progId="Equation.3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3322" y="5805690"/>
                        <a:ext cx="1756013" cy="7064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90661" y="1165071"/>
            <a:ext cx="1771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>
                <a:solidFill>
                  <a:srgbClr val="0000CC"/>
                </a:solidFill>
                <a:latin typeface="Comic Sans MS"/>
                <a:cs typeface="Comic Sans MS"/>
              </a:rPr>
              <a:t> RHIC proton beam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71214" y="528039"/>
            <a:ext cx="2649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>
                <a:solidFill>
                  <a:srgbClr val="0000CC"/>
                </a:solidFill>
                <a:latin typeface="Comic Sans MS"/>
                <a:cs typeface="Comic Sans MS"/>
              </a:rPr>
              <a:t>Forward scattered</a:t>
            </a:r>
          </a:p>
          <a:p>
            <a:pPr algn="ctr"/>
            <a:r>
              <a:rPr lang="en-US" altLang="ja-JP" sz="1400" dirty="0">
                <a:solidFill>
                  <a:srgbClr val="0000CC"/>
                </a:solidFill>
                <a:latin typeface="Comic Sans MS"/>
                <a:cs typeface="Comic Sans MS"/>
              </a:rPr>
              <a:t>proton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2341291" y="1545631"/>
            <a:ext cx="1550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altLang="ja-JP" sz="1400" dirty="0">
                <a:solidFill>
                  <a:srgbClr val="004E27"/>
                </a:solidFill>
                <a:latin typeface="Comic Sans MS"/>
                <a:cs typeface="Comic Sans MS"/>
              </a:rPr>
              <a:t>H-jet target</a:t>
            </a:r>
            <a:r>
              <a:rPr lang="en-US" altLang="ja-JP" sz="1400" dirty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107167" y="2536231"/>
            <a:ext cx="126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1400" dirty="0">
                <a:solidFill>
                  <a:srgbClr val="004E27"/>
                </a:solidFill>
                <a:latin typeface="Comic Sans MS"/>
                <a:cs typeface="Comic Sans MS"/>
              </a:rPr>
              <a:t>recoil proton</a:t>
            </a:r>
          </a:p>
        </p:txBody>
      </p:sp>
      <p:sp>
        <p:nvSpPr>
          <p:cNvPr id="5131" name="AutoShape 12"/>
          <p:cNvSpPr>
            <a:spLocks noChangeArrowheads="1"/>
          </p:cNvSpPr>
          <p:nvPr/>
        </p:nvSpPr>
        <p:spPr bwMode="auto">
          <a:xfrm>
            <a:off x="457501" y="6063829"/>
            <a:ext cx="765175" cy="282575"/>
          </a:xfrm>
          <a:custGeom>
            <a:avLst/>
            <a:gdLst>
              <a:gd name="T0" fmla="*/ 573881 w 21600"/>
              <a:gd name="T1" fmla="*/ 0 h 21600"/>
              <a:gd name="T2" fmla="*/ 0 w 21600"/>
              <a:gd name="T3" fmla="*/ 141288 h 21600"/>
              <a:gd name="T4" fmla="*/ 573881 w 21600"/>
              <a:gd name="T5" fmla="*/ 282575 h 21600"/>
              <a:gd name="T6" fmla="*/ 765175 w 21600"/>
              <a:gd name="T7" fmla="*/ 1412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2" name="Oval 13"/>
          <p:cNvSpPr>
            <a:spLocks noChangeArrowheads="1"/>
          </p:cNvSpPr>
          <p:nvPr/>
        </p:nvSpPr>
        <p:spPr bwMode="auto">
          <a:xfrm>
            <a:off x="1975659" y="1301156"/>
            <a:ext cx="349250" cy="309563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 flipV="1">
            <a:off x="967597" y="1590081"/>
            <a:ext cx="935037" cy="219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 flipV="1">
            <a:off x="2686859" y="1001119"/>
            <a:ext cx="850900" cy="3698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5" name="Oval 16"/>
          <p:cNvSpPr>
            <a:spLocks noChangeArrowheads="1"/>
          </p:cNvSpPr>
          <p:nvPr/>
        </p:nvSpPr>
        <p:spPr bwMode="auto">
          <a:xfrm>
            <a:off x="3110722" y="2271119"/>
            <a:ext cx="347662" cy="309562"/>
          </a:xfrm>
          <a:prstGeom prst="ellipse">
            <a:avLst/>
          </a:prstGeom>
          <a:gradFill rotWithShape="1">
            <a:gsLst>
              <a:gs pos="0">
                <a:srgbClr val="00CC00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958998"/>
              </p:ext>
            </p:extLst>
          </p:nvPr>
        </p:nvGraphicFramePr>
        <p:xfrm>
          <a:off x="787055" y="2102374"/>
          <a:ext cx="1519470" cy="320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7" imgW="2006280" imgH="393480" progId="Equation.3">
                  <p:embed/>
                </p:oleObj>
              </mc:Choice>
              <mc:Fallback>
                <p:oleObj name="Equation" r:id="rId7" imgW="2006280" imgH="393480" progId="Equation.3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55" y="2102374"/>
                        <a:ext cx="1519470" cy="320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Oval 18"/>
          <p:cNvSpPr>
            <a:spLocks noChangeArrowheads="1"/>
          </p:cNvSpPr>
          <p:nvPr/>
        </p:nvSpPr>
        <p:spPr bwMode="auto">
          <a:xfrm>
            <a:off x="3631422" y="772519"/>
            <a:ext cx="349250" cy="309562"/>
          </a:xfrm>
          <a:prstGeom prst="ellipse">
            <a:avLst/>
          </a:prstGeom>
          <a:gradFill rotWithShape="1">
            <a:gsLst>
              <a:gs pos="0">
                <a:srgbClr val="0000FF">
                  <a:alpha val="85001"/>
                </a:srgbClr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37" name="Oval 19"/>
          <p:cNvSpPr>
            <a:spLocks noChangeArrowheads="1"/>
          </p:cNvSpPr>
          <p:nvPr/>
        </p:nvSpPr>
        <p:spPr bwMode="auto">
          <a:xfrm>
            <a:off x="535797" y="1709144"/>
            <a:ext cx="349250" cy="309562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194734" y="1272581"/>
            <a:ext cx="349250" cy="652463"/>
            <a:chOff x="4296" y="1205"/>
            <a:chExt cx="220" cy="411"/>
          </a:xfrm>
        </p:grpSpPr>
        <p:sp>
          <p:nvSpPr>
            <p:cNvPr id="5157" name="AutoShape 21"/>
            <p:cNvSpPr>
              <a:spLocks noChangeArrowheads="1"/>
            </p:cNvSpPr>
            <p:nvPr/>
          </p:nvSpPr>
          <p:spPr bwMode="auto">
            <a:xfrm rot="-5400000">
              <a:off x="4207" y="1374"/>
              <a:ext cx="411" cy="73"/>
            </a:xfrm>
            <a:prstGeom prst="rightArrow">
              <a:avLst>
                <a:gd name="adj1" fmla="val 50000"/>
                <a:gd name="adj2" fmla="val 14075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8" name="Oval 22"/>
            <p:cNvSpPr>
              <a:spLocks noChangeArrowheads="1"/>
            </p:cNvSpPr>
            <p:nvPr/>
          </p:nvSpPr>
          <p:spPr bwMode="auto">
            <a:xfrm>
              <a:off x="4296" y="1347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521509" y="1026519"/>
            <a:ext cx="2024063" cy="1158875"/>
            <a:chOff x="2895" y="410"/>
            <a:chExt cx="1275" cy="730"/>
          </a:xfrm>
        </p:grpSpPr>
        <p:sp>
          <p:nvSpPr>
            <p:cNvPr id="5152" name="AutoShape 31"/>
            <p:cNvSpPr>
              <a:spLocks noChangeArrowheads="1"/>
            </p:cNvSpPr>
            <p:nvPr/>
          </p:nvSpPr>
          <p:spPr bwMode="auto">
            <a:xfrm rot="-5400000">
              <a:off x="2765" y="848"/>
              <a:ext cx="492" cy="91"/>
            </a:xfrm>
            <a:prstGeom prst="rightArrow">
              <a:avLst>
                <a:gd name="adj1" fmla="val 50000"/>
                <a:gd name="adj2" fmla="val 135165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3" name="Oval 32"/>
            <p:cNvSpPr>
              <a:spLocks noChangeArrowheads="1"/>
            </p:cNvSpPr>
            <p:nvPr/>
          </p:nvSpPr>
          <p:spPr bwMode="auto">
            <a:xfrm>
              <a:off x="2895" y="836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4" name="AutoShape 39"/>
            <p:cNvSpPr>
              <a:spLocks noChangeArrowheads="1"/>
            </p:cNvSpPr>
            <p:nvPr/>
          </p:nvSpPr>
          <p:spPr bwMode="auto">
            <a:xfrm rot="-5400000">
              <a:off x="3701" y="579"/>
              <a:ext cx="437" cy="100"/>
            </a:xfrm>
            <a:prstGeom prst="rightArrow">
              <a:avLst>
                <a:gd name="adj1" fmla="val 50000"/>
                <a:gd name="adj2" fmla="val 10925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5" name="Oval 40"/>
            <p:cNvSpPr>
              <a:spLocks noChangeArrowheads="1"/>
            </p:cNvSpPr>
            <p:nvPr/>
          </p:nvSpPr>
          <p:spPr bwMode="auto">
            <a:xfrm>
              <a:off x="3808" y="588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6" name="Oval 44"/>
            <p:cNvSpPr>
              <a:spLocks noChangeArrowheads="1"/>
            </p:cNvSpPr>
            <p:nvPr/>
          </p:nvSpPr>
          <p:spPr bwMode="auto">
            <a:xfrm>
              <a:off x="3950" y="707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2212197" y="1259881"/>
            <a:ext cx="349250" cy="679450"/>
            <a:chOff x="5001" y="2906"/>
            <a:chExt cx="220" cy="428"/>
          </a:xfrm>
        </p:grpSpPr>
        <p:sp>
          <p:nvSpPr>
            <p:cNvPr id="5150" name="AutoShape 46"/>
            <p:cNvSpPr>
              <a:spLocks noChangeArrowheads="1"/>
            </p:cNvSpPr>
            <p:nvPr/>
          </p:nvSpPr>
          <p:spPr bwMode="auto">
            <a:xfrm rot="-5400000">
              <a:off x="4898" y="3070"/>
              <a:ext cx="428" cy="100"/>
            </a:xfrm>
            <a:prstGeom prst="rightArrow">
              <a:avLst>
                <a:gd name="adj1" fmla="val 50000"/>
                <a:gd name="adj2" fmla="val 107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151" name="Oval 47"/>
            <p:cNvSpPr>
              <a:spLocks noChangeArrowheads="1"/>
            </p:cNvSpPr>
            <p:nvPr/>
          </p:nvSpPr>
          <p:spPr bwMode="auto">
            <a:xfrm>
              <a:off x="5001" y="3058"/>
              <a:ext cx="220" cy="195"/>
            </a:xfrm>
            <a:prstGeom prst="ellipse">
              <a:avLst/>
            </a:prstGeom>
            <a:gradFill rotWithShape="1">
              <a:gsLst>
                <a:gs pos="0">
                  <a:srgbClr val="00CC00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5141" name="Line 51"/>
          <p:cNvSpPr>
            <a:spLocks noChangeShapeType="1"/>
          </p:cNvSpPr>
          <p:nvPr/>
        </p:nvSpPr>
        <p:spPr bwMode="auto">
          <a:xfrm>
            <a:off x="2580497" y="1940919"/>
            <a:ext cx="473075" cy="333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57"/>
          <p:cNvSpPr>
            <a:spLocks noChangeArrowheads="1"/>
          </p:cNvSpPr>
          <p:nvPr/>
        </p:nvSpPr>
        <p:spPr bwMode="auto">
          <a:xfrm>
            <a:off x="1313321" y="5830075"/>
            <a:ext cx="1756013" cy="71818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3" name="Rectangle 59"/>
          <p:cNvSpPr>
            <a:spLocks noChangeArrowheads="1"/>
          </p:cNvSpPr>
          <p:nvPr/>
        </p:nvSpPr>
        <p:spPr bwMode="auto">
          <a:xfrm>
            <a:off x="1535176" y="4805715"/>
            <a:ext cx="685800" cy="83599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34" name="Rectangle 60"/>
          <p:cNvSpPr>
            <a:spLocks noChangeArrowheads="1"/>
          </p:cNvSpPr>
          <p:nvPr/>
        </p:nvSpPr>
        <p:spPr bwMode="auto">
          <a:xfrm>
            <a:off x="2413000" y="4805715"/>
            <a:ext cx="676657" cy="835991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146" name="TextBox 36"/>
          <p:cNvSpPr txBox="1">
            <a:spLocks noChangeArrowheads="1"/>
          </p:cNvSpPr>
          <p:nvPr/>
        </p:nvSpPr>
        <p:spPr bwMode="auto">
          <a:xfrm>
            <a:off x="-19051" y="2966707"/>
            <a:ext cx="460248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mic Sans MS"/>
                <a:cs typeface="Comic Sans MS"/>
              </a:rPr>
              <a:t>Left-right asymmetry in elastic scattering due to spin-orbit interaction: </a:t>
            </a:r>
          </a:p>
          <a:p>
            <a:r>
              <a:rPr lang="en-US" sz="1400" dirty="0">
                <a:latin typeface="Comic Sans MS"/>
                <a:cs typeface="Comic Sans MS"/>
              </a:rPr>
              <a:t>interaction between (electric or strong) field of one proton and magnetic moment associated with the spin of the other proton</a:t>
            </a:r>
          </a:p>
        </p:txBody>
      </p:sp>
      <p:pic>
        <p:nvPicPr>
          <p:cNvPr id="5148" name="Picture 38" descr="an_hjet.eps"/>
          <p:cNvPicPr>
            <a:picLocks noChangeAspect="1"/>
          </p:cNvPicPr>
          <p:nvPr/>
        </p:nvPicPr>
        <p:blipFill rotWithShape="1">
          <a:blip r:embed="rId9"/>
          <a:srcRect t="7008" r="7155"/>
          <a:stretch/>
        </p:blipFill>
        <p:spPr bwMode="auto">
          <a:xfrm>
            <a:off x="5724426" y="1049950"/>
            <a:ext cx="3352800" cy="257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</a:p>
        </p:txBody>
      </p:sp>
      <p:graphicFrame>
        <p:nvGraphicFramePr>
          <p:cNvPr id="1720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94640"/>
              </p:ext>
            </p:extLst>
          </p:nvPr>
        </p:nvGraphicFramePr>
        <p:xfrm>
          <a:off x="6816561" y="500706"/>
          <a:ext cx="1624651" cy="62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" name="Equation" r:id="rId10" imgW="2413000" imgH="927100" progId="Equation.DSMT4">
                  <p:embed/>
                </p:oleObj>
              </mc:Choice>
              <mc:Fallback>
                <p:oleObj name="Equation" r:id="rId10" imgW="2413000" imgH="927100" progId="Equation.DSMT4">
                  <p:embed/>
                  <p:pic>
                    <p:nvPicPr>
                      <p:cNvPr id="172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561" y="500706"/>
                        <a:ext cx="1624651" cy="6242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0577D8-E7B5-1B4C-91A9-E065B7D717BB}"/>
              </a:ext>
            </a:extLst>
          </p:cNvPr>
          <p:cNvSpPr txBox="1"/>
          <p:nvPr/>
        </p:nvSpPr>
        <p:spPr>
          <a:xfrm>
            <a:off x="5241108" y="3607221"/>
            <a:ext cx="38810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Comic Sans MS"/>
                <a:cs typeface="Comic Sans MS"/>
              </a:rPr>
              <a:t>Array of Si detectors measures </a:t>
            </a:r>
            <a:r>
              <a:rPr lang="en-US" altLang="ja-JP" sz="1400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altLang="ja-JP" sz="14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R</a:t>
            </a:r>
            <a:r>
              <a:rPr lang="en-US" altLang="ja-JP" sz="1400" dirty="0">
                <a:latin typeface="Comic Sans MS"/>
                <a:cs typeface="Comic Sans MS"/>
              </a:rPr>
              <a:t> &amp; </a:t>
            </a:r>
            <a:r>
              <a:rPr lang="en-US" altLang="ja-JP" sz="1400" dirty="0" err="1">
                <a:solidFill>
                  <a:srgbClr val="FF0000"/>
                </a:solidFill>
                <a:latin typeface="Comic Sans MS"/>
                <a:cs typeface="Comic Sans MS"/>
              </a:rPr>
              <a:t>ToF</a:t>
            </a:r>
            <a:r>
              <a:rPr lang="en-US" altLang="ja-JP" sz="1400" i="1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altLang="ja-JP" sz="1400" dirty="0">
                <a:latin typeface="Comic Sans MS"/>
                <a:cs typeface="Comic Sans MS"/>
              </a:rPr>
              <a:t>of recoil proton. </a:t>
            </a:r>
          </a:p>
          <a:p>
            <a:r>
              <a:rPr lang="en-US" altLang="ja-JP" sz="1400" dirty="0">
                <a:latin typeface="Comic Sans MS"/>
                <a:cs typeface="Comic Sans MS"/>
              </a:rPr>
              <a:t>Channel # corresponds to recoil angle </a:t>
            </a:r>
            <a:r>
              <a:rPr lang="en-US" altLang="ja-JP" sz="1400" dirty="0">
                <a:solidFill>
                  <a:srgbClr val="FF0000"/>
                </a:solidFill>
                <a:latin typeface="Comic Sans MS"/>
                <a:cs typeface="Comic Sans MS"/>
                <a:sym typeface="Symbol" charset="2"/>
              </a:rPr>
              <a:t></a:t>
            </a:r>
            <a:r>
              <a:rPr lang="en-US" altLang="ja-JP" sz="1400" baseline="-25000" dirty="0">
                <a:solidFill>
                  <a:srgbClr val="FF0000"/>
                </a:solidFill>
                <a:latin typeface="Comic Sans MS"/>
                <a:cs typeface="Comic Sans MS"/>
                <a:sym typeface="Symbol" charset="2"/>
              </a:rPr>
              <a:t>R</a:t>
            </a:r>
            <a:r>
              <a:rPr lang="en-US" altLang="ja-JP" sz="1400" dirty="0">
                <a:latin typeface="Comic Sans MS"/>
                <a:cs typeface="Comic Sans MS"/>
                <a:sym typeface="Symbol" charset="2"/>
              </a:rPr>
              <a:t>.</a:t>
            </a:r>
            <a:endParaRPr lang="en-US" altLang="ja-JP" sz="1400" dirty="0">
              <a:latin typeface="Comic Sans MS"/>
              <a:cs typeface="Comic Sans MS"/>
            </a:endParaRPr>
          </a:p>
          <a:p>
            <a:r>
              <a:rPr lang="en-US" altLang="ja-JP" sz="1400" dirty="0">
                <a:latin typeface="Comic Sans MS"/>
                <a:cs typeface="Comic Sans MS"/>
              </a:rPr>
              <a:t>Correlations (T</a:t>
            </a:r>
            <a:r>
              <a:rPr lang="en-US" altLang="ja-JP" sz="1400" baseline="-25000" dirty="0">
                <a:latin typeface="Comic Sans MS"/>
                <a:cs typeface="Comic Sans MS"/>
              </a:rPr>
              <a:t>R</a:t>
            </a:r>
            <a:r>
              <a:rPr lang="en-US" altLang="ja-JP" sz="1400" dirty="0">
                <a:latin typeface="Comic Sans MS"/>
                <a:cs typeface="Comic Sans MS"/>
              </a:rPr>
              <a:t> &amp; </a:t>
            </a:r>
            <a:r>
              <a:rPr lang="en-US" altLang="ja-JP" sz="1400" dirty="0" err="1">
                <a:latin typeface="Comic Sans MS"/>
                <a:cs typeface="Comic Sans MS"/>
              </a:rPr>
              <a:t>ToF</a:t>
            </a:r>
            <a:r>
              <a:rPr lang="en-US" altLang="ja-JP" sz="1400" dirty="0">
                <a:latin typeface="Comic Sans MS"/>
                <a:cs typeface="Comic Sans MS"/>
              </a:rPr>
              <a:t> ) and (T</a:t>
            </a:r>
            <a:r>
              <a:rPr lang="en-US" altLang="ja-JP" sz="1400" baseline="-25000" dirty="0">
                <a:latin typeface="Comic Sans MS"/>
                <a:cs typeface="Comic Sans MS"/>
              </a:rPr>
              <a:t>R</a:t>
            </a:r>
            <a:r>
              <a:rPr lang="en-US" altLang="ja-JP" sz="1400" dirty="0">
                <a:latin typeface="Comic Sans MS"/>
                <a:cs typeface="Comic Sans MS"/>
              </a:rPr>
              <a:t> &amp; </a:t>
            </a:r>
            <a:r>
              <a:rPr lang="en-US" altLang="ja-JP" sz="1400" dirty="0">
                <a:latin typeface="Comic Sans MS"/>
                <a:cs typeface="Comic Sans MS"/>
                <a:sym typeface="Symbol" charset="2"/>
              </a:rPr>
              <a:t></a:t>
            </a:r>
            <a:r>
              <a:rPr lang="en-US" altLang="ja-JP" sz="1400" baseline="-25000" dirty="0">
                <a:latin typeface="Comic Sans MS"/>
                <a:cs typeface="Comic Sans MS"/>
                <a:sym typeface="Symbol" charset="2"/>
              </a:rPr>
              <a:t>R</a:t>
            </a:r>
            <a:r>
              <a:rPr lang="en-US" altLang="ja-JP" sz="1400" dirty="0">
                <a:latin typeface="Comic Sans MS"/>
                <a:cs typeface="Comic Sans MS"/>
                <a:sym typeface="Symbol" charset="2"/>
              </a:rPr>
              <a:t> ) </a:t>
            </a:r>
            <a:r>
              <a:rPr lang="en-US" altLang="ja-JP" sz="1400" dirty="0">
                <a:latin typeface="Comic Sans MS"/>
                <a:cs typeface="Comic Sans MS"/>
                <a:sym typeface="Wingdings" charset="2"/>
              </a:rPr>
              <a:t> the elastic process</a:t>
            </a:r>
            <a:r>
              <a:rPr lang="en-US" altLang="ja-JP" sz="1400" dirty="0"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43" name="Picture 31" descr="pol_setup">
            <a:extLst>
              <a:ext uri="{FF2B5EF4-FFF2-40B4-BE49-F238E27FC236}">
                <a16:creationId xmlns:a16="http://schemas.microsoft.com/office/drawing/2014/main" xmlns="" id="{36B68522-1A59-E541-8CF5-A73763CC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 l="2695" t="4028" r="2560" b="3316"/>
          <a:stretch>
            <a:fillRect/>
          </a:stretch>
        </p:blipFill>
        <p:spPr bwMode="auto">
          <a:xfrm>
            <a:off x="4468031" y="5174250"/>
            <a:ext cx="1983364" cy="123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 descr="EToF">
            <a:extLst>
              <a:ext uri="{FF2B5EF4-FFF2-40B4-BE49-F238E27FC236}">
                <a16:creationId xmlns:a16="http://schemas.microsoft.com/office/drawing/2014/main" xmlns="" id="{13019A3E-ACD4-E84B-B3FD-457B69A79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/>
          <a:srcRect t="8097" r="5967"/>
          <a:stretch/>
        </p:blipFill>
        <p:spPr bwMode="auto">
          <a:xfrm>
            <a:off x="6447679" y="4961163"/>
            <a:ext cx="2629547" cy="17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8C1526-A4DA-D54D-9B33-A10F96912AC0}"/>
              </a:ext>
            </a:extLst>
          </p:cNvPr>
          <p:cNvSpPr txBox="1"/>
          <p:nvPr/>
        </p:nvSpPr>
        <p:spPr>
          <a:xfrm>
            <a:off x="7165511" y="4767628"/>
            <a:ext cx="1414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432FF"/>
                </a:solidFill>
                <a:latin typeface="Comic Sans MS" panose="030F0902030302020204" pitchFamily="66" charset="0"/>
              </a:rPr>
              <a:t>ToF</a:t>
            </a:r>
            <a:r>
              <a:rPr lang="en-US" sz="1400" dirty="0">
                <a:solidFill>
                  <a:srgbClr val="0432FF"/>
                </a:solidFill>
                <a:latin typeface="Comic Sans MS" panose="030F0902030302020204" pitchFamily="66" charset="0"/>
              </a:rPr>
              <a:t> vs. Energy</a:t>
            </a:r>
          </a:p>
        </p:txBody>
      </p:sp>
    </p:spTree>
    <p:extLst>
      <p:ext uri="{BB962C8B-B14F-4D97-AF65-F5344CB8AC3E}">
        <p14:creationId xmlns:p14="http://schemas.microsoft.com/office/powerpoint/2010/main" val="19434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P-Carbon </a:t>
            </a:r>
            <a:r>
              <a:rPr lang="en-US" dirty="0" err="1"/>
              <a:t>Polarimeter</a:t>
            </a:r>
            <a:r>
              <a:rPr lang="en-US" dirty="0"/>
              <a:t>: 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2386270" y="4294577"/>
            <a:ext cx="1752600" cy="7386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kumimoji="1" lang="en-US" altLang="ja-JP" sz="1400" dirty="0">
                <a:latin typeface="Comic Sans MS" panose="030F0902030302020204" pitchFamily="66" charset="0"/>
                <a:ea typeface="HGPｺﾞｼｯｸE" charset="0"/>
                <a:cs typeface="HGPｺﾞｼｯｸE" charset="0"/>
              </a:rPr>
              <a:t>Ultra thin Carbon ribbon Target</a:t>
            </a:r>
          </a:p>
          <a:p>
            <a:r>
              <a:rPr kumimoji="1" lang="en-US" altLang="ja-JP" sz="1400" dirty="0">
                <a:latin typeface="Comic Sans MS" panose="030F0902030302020204" pitchFamily="66" charset="0"/>
                <a:ea typeface="HGPｺﾞｼｯｸE" charset="0"/>
                <a:cs typeface="HGPｺﾞｼｯｸE" charset="0"/>
              </a:rPr>
              <a:t>(5 mg/cm</a:t>
            </a:r>
            <a:r>
              <a:rPr kumimoji="1" lang="en-US" altLang="ja-JP" sz="1400" baseline="30000" dirty="0">
                <a:latin typeface="Comic Sans MS" panose="030F0902030302020204" pitchFamily="66" charset="0"/>
                <a:ea typeface="HGPｺﾞｼｯｸE" charset="0"/>
                <a:cs typeface="HGPｺﾞｼｯｸE" charset="0"/>
              </a:rPr>
              <a:t>2</a:t>
            </a:r>
            <a:r>
              <a:rPr kumimoji="1" lang="en-US" altLang="ja-JP" sz="1400" dirty="0">
                <a:latin typeface="Comic Sans MS" panose="030F0902030302020204" pitchFamily="66" charset="0"/>
                <a:ea typeface="HGPｺﾞｼｯｸE" charset="0"/>
                <a:cs typeface="HGPｺﾞｼｯｸE" charset="0"/>
              </a:rPr>
              <a:t>)</a:t>
            </a:r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H="1" flipV="1">
            <a:off x="2310070" y="5093566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>
            <a:off x="2691070" y="509356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>
            <a:off x="1395670" y="4985616"/>
            <a:ext cx="0" cy="30480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5520" y="4223616"/>
            <a:ext cx="2117725" cy="1800225"/>
            <a:chOff x="528" y="718"/>
            <a:chExt cx="1334" cy="1134"/>
          </a:xfrm>
        </p:grpSpPr>
        <p:sp>
          <p:nvSpPr>
            <p:cNvPr id="7216" name="Oval 17"/>
            <p:cNvSpPr>
              <a:spLocks noChangeArrowheads="1"/>
            </p:cNvSpPr>
            <p:nvPr/>
          </p:nvSpPr>
          <p:spPr bwMode="auto">
            <a:xfrm>
              <a:off x="716" y="718"/>
              <a:ext cx="1134" cy="1134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1640" y="71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1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1682" y="1616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3</a:t>
              </a:r>
            </a:p>
          </p:txBody>
        </p:sp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728" y="163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4</a:t>
              </a:r>
            </a:p>
          </p:txBody>
        </p:sp>
        <p:sp>
          <p:nvSpPr>
            <p:cNvPr id="13" name="Text Box 21"/>
            <p:cNvSpPr txBox="1">
              <a:spLocks noChangeArrowheads="1"/>
            </p:cNvSpPr>
            <p:nvPr/>
          </p:nvSpPr>
          <p:spPr bwMode="auto">
            <a:xfrm>
              <a:off x="528" y="116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5</a:t>
              </a:r>
            </a:p>
          </p:txBody>
        </p:sp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728" y="71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6</a:t>
              </a:r>
            </a:p>
          </p:txBody>
        </p:sp>
        <p:sp>
          <p:nvSpPr>
            <p:cNvPr id="15" name="Text Box 23"/>
            <p:cNvSpPr txBox="1">
              <a:spLocks noChangeArrowheads="1"/>
            </p:cNvSpPr>
            <p:nvPr/>
          </p:nvSpPr>
          <p:spPr bwMode="auto">
            <a:xfrm>
              <a:off x="1650" y="115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en-US" altLang="ja-JP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2</a:t>
              </a:r>
            </a:p>
          </p:txBody>
        </p:sp>
      </p:grp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2310070" y="5353916"/>
            <a:ext cx="17075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altLang="ja-JP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902030302020204" pitchFamily="66" charset="0"/>
                <a:cs typeface="ＭＳ Ｐゴシック" charset="-128"/>
              </a:rPr>
              <a:t>Si strip detectors</a:t>
            </a:r>
          </a:p>
          <a:p>
            <a:r>
              <a:rPr lang="en-US" altLang="ja-JP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902030302020204" pitchFamily="66" charset="0"/>
                <a:cs typeface="ＭＳ Ｐゴシック" charset="-128"/>
              </a:rPr>
              <a:t>(TOF, E</a:t>
            </a:r>
            <a:r>
              <a:rPr lang="en-US" altLang="ja-JP" sz="1400" baseline="-250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902030302020204" pitchFamily="66" charset="0"/>
                <a:cs typeface="ＭＳ Ｐゴシック" charset="-128"/>
              </a:rPr>
              <a:t>C</a:t>
            </a:r>
            <a:r>
              <a:rPr lang="en-US" altLang="ja-JP" sz="1400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902030302020204" pitchFamily="66" charset="0"/>
                <a:cs typeface="ＭＳ Ｐゴシック" charset="-128"/>
              </a:rPr>
              <a:t>)</a:t>
            </a: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57470" y="4683991"/>
            <a:ext cx="7873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ja-JP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18cm</a:t>
            </a:r>
          </a:p>
        </p:txBody>
      </p:sp>
      <p:sp>
        <p:nvSpPr>
          <p:cNvPr id="7182" name="Line 26"/>
          <p:cNvSpPr>
            <a:spLocks noChangeShapeType="1"/>
          </p:cNvSpPr>
          <p:nvPr/>
        </p:nvSpPr>
        <p:spPr bwMode="auto">
          <a:xfrm flipH="1">
            <a:off x="1471870" y="4652241"/>
            <a:ext cx="914400" cy="441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Oval 27"/>
          <p:cNvSpPr>
            <a:spLocks noChangeAspect="1" noChangeArrowheads="1"/>
          </p:cNvSpPr>
          <p:nvPr/>
        </p:nvSpPr>
        <p:spPr bwMode="auto">
          <a:xfrm>
            <a:off x="1352808" y="5093566"/>
            <a:ext cx="76200" cy="76200"/>
          </a:xfrm>
          <a:prstGeom prst="ellipse">
            <a:avLst/>
          </a:prstGeom>
          <a:solidFill>
            <a:srgbClr val="FF0000"/>
          </a:solidFill>
          <a:ln w="3810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84" name="Line 28"/>
          <p:cNvSpPr>
            <a:spLocks noChangeShapeType="1"/>
          </p:cNvSpPr>
          <p:nvPr/>
        </p:nvSpPr>
        <p:spPr bwMode="auto">
          <a:xfrm>
            <a:off x="557470" y="5109441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Rectangle 29"/>
          <p:cNvSpPr>
            <a:spLocks noChangeArrowheads="1"/>
          </p:cNvSpPr>
          <p:nvPr/>
        </p:nvSpPr>
        <p:spPr bwMode="auto">
          <a:xfrm>
            <a:off x="460633" y="4985616"/>
            <a:ext cx="76200" cy="215900"/>
          </a:xfrm>
          <a:prstGeom prst="rect">
            <a:avLst/>
          </a:prstGeom>
          <a:solidFill>
            <a:srgbClr val="FF0066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86" name="Rectangle 30"/>
          <p:cNvSpPr>
            <a:spLocks noChangeArrowheads="1"/>
          </p:cNvSpPr>
          <p:nvPr/>
        </p:nvSpPr>
        <p:spPr bwMode="auto">
          <a:xfrm rot="2700000">
            <a:off x="2010033" y="5626966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87" name="Rectangle 31"/>
          <p:cNvSpPr>
            <a:spLocks noChangeArrowheads="1"/>
          </p:cNvSpPr>
          <p:nvPr/>
        </p:nvSpPr>
        <p:spPr bwMode="auto">
          <a:xfrm rot="8100000">
            <a:off x="1970345" y="4376016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88" name="Rectangle 32"/>
          <p:cNvSpPr>
            <a:spLocks noChangeArrowheads="1"/>
          </p:cNvSpPr>
          <p:nvPr/>
        </p:nvSpPr>
        <p:spPr bwMode="auto">
          <a:xfrm rot="2700000">
            <a:off x="740033" y="4368079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89" name="Rectangle 33"/>
          <p:cNvSpPr>
            <a:spLocks noChangeArrowheads="1"/>
          </p:cNvSpPr>
          <p:nvPr/>
        </p:nvSpPr>
        <p:spPr bwMode="auto">
          <a:xfrm rot="8100000">
            <a:off x="778133" y="5684116"/>
            <a:ext cx="76200" cy="215900"/>
          </a:xfrm>
          <a:prstGeom prst="rect">
            <a:avLst/>
          </a:prstGeom>
          <a:solidFill>
            <a:srgbClr val="FF0000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90" name="Rectangle 34"/>
          <p:cNvSpPr>
            <a:spLocks noChangeArrowheads="1"/>
          </p:cNvSpPr>
          <p:nvPr/>
        </p:nvSpPr>
        <p:spPr bwMode="auto">
          <a:xfrm>
            <a:off x="2246570" y="4976091"/>
            <a:ext cx="76200" cy="215900"/>
          </a:xfrm>
          <a:prstGeom prst="rect">
            <a:avLst/>
          </a:prstGeom>
          <a:solidFill>
            <a:srgbClr val="FF0066"/>
          </a:solidFill>
          <a:ln w="222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191" name="Rectangle 36"/>
          <p:cNvSpPr>
            <a:spLocks noChangeAspect="1" noChangeArrowheads="1"/>
          </p:cNvSpPr>
          <p:nvPr/>
        </p:nvSpPr>
        <p:spPr bwMode="auto">
          <a:xfrm>
            <a:off x="0" y="1459778"/>
            <a:ext cx="4979988" cy="2114550"/>
          </a:xfrm>
          <a:prstGeom prst="rect">
            <a:avLst/>
          </a:prstGeom>
          <a:gradFill rotWithShape="0">
            <a:gsLst>
              <a:gs pos="0">
                <a:srgbClr val="336600"/>
              </a:gs>
              <a:gs pos="100000">
                <a:srgbClr val="1F3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kumimoji="1" lang="en-US"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92" name="Line 37"/>
          <p:cNvSpPr>
            <a:spLocks noChangeAspect="1" noChangeShapeType="1"/>
          </p:cNvSpPr>
          <p:nvPr/>
        </p:nvSpPr>
        <p:spPr bwMode="auto">
          <a:xfrm flipV="1">
            <a:off x="647700" y="1869353"/>
            <a:ext cx="3089275" cy="1133475"/>
          </a:xfrm>
          <a:prstGeom prst="line">
            <a:avLst/>
          </a:prstGeom>
          <a:noFill/>
          <a:ln w="28575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Text Box 38"/>
          <p:cNvSpPr txBox="1">
            <a:spLocks noChangeAspect="1" noChangeArrowheads="1"/>
          </p:cNvSpPr>
          <p:nvPr/>
        </p:nvSpPr>
        <p:spPr bwMode="auto">
          <a:xfrm>
            <a:off x="457200" y="3193328"/>
            <a:ext cx="93345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>
                <a:solidFill>
                  <a:schemeClr val="bg1"/>
                </a:solidFill>
                <a:cs typeface="ＭＳ Ｐゴシック" charset="-128"/>
              </a:rPr>
              <a:t>Polarized proton</a:t>
            </a:r>
          </a:p>
        </p:txBody>
      </p:sp>
      <p:sp>
        <p:nvSpPr>
          <p:cNvPr id="7194" name="Text Box 39"/>
          <p:cNvSpPr txBox="1">
            <a:spLocks noChangeAspect="1" noChangeArrowheads="1"/>
          </p:cNvSpPr>
          <p:nvPr/>
        </p:nvSpPr>
        <p:spPr bwMode="auto">
          <a:xfrm>
            <a:off x="2895600" y="3193328"/>
            <a:ext cx="881063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>
                <a:solidFill>
                  <a:schemeClr val="bg1"/>
                </a:solidFill>
                <a:cs typeface="ＭＳ Ｐゴシック" charset="-128"/>
              </a:rPr>
              <a:t>Recoil carbon</a:t>
            </a:r>
          </a:p>
        </p:txBody>
      </p:sp>
      <p:pic>
        <p:nvPicPr>
          <p:cNvPr id="7195" name="Picture 41" descr="carbon_s"/>
          <p:cNvPicPr>
            <a:picLocks noChangeAspect="1" noChangeArrowheads="1"/>
          </p:cNvPicPr>
          <p:nvPr/>
        </p:nvPicPr>
        <p:blipFill>
          <a:blip r:embed="rId3">
            <a:lum bright="-6000" contrast="-60000"/>
          </a:blip>
          <a:srcRect/>
          <a:stretch>
            <a:fillRect/>
          </a:stretch>
        </p:blipFill>
        <p:spPr bwMode="auto">
          <a:xfrm>
            <a:off x="1600200" y="1440728"/>
            <a:ext cx="50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6" name="Picture 42" descr="carbon_s"/>
          <p:cNvPicPr>
            <a:picLocks noChangeAspect="1" noChangeArrowheads="1"/>
          </p:cNvPicPr>
          <p:nvPr/>
        </p:nvPicPr>
        <p:blipFill>
          <a:blip r:embed="rId3">
            <a:lum bright="-6000" contrast="-60000"/>
          </a:blip>
          <a:srcRect/>
          <a:stretch>
            <a:fillRect/>
          </a:stretch>
        </p:blipFill>
        <p:spPr bwMode="auto">
          <a:xfrm>
            <a:off x="2209800" y="1974128"/>
            <a:ext cx="504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43" descr="carbon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2013" y="2920278"/>
            <a:ext cx="5032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4"/>
          <p:cNvGrpSpPr>
            <a:grpSpLocks noChangeAspect="1"/>
          </p:cNvGrpSpPr>
          <p:nvPr/>
        </p:nvGrpSpPr>
        <p:grpSpPr bwMode="auto">
          <a:xfrm>
            <a:off x="76200" y="2888528"/>
            <a:ext cx="496888" cy="495300"/>
            <a:chOff x="96" y="2358"/>
            <a:chExt cx="469" cy="529"/>
          </a:xfrm>
        </p:grpSpPr>
        <p:pic>
          <p:nvPicPr>
            <p:cNvPr id="7211" name="Picture 45" descr="proton_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496"/>
              <a:ext cx="46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46"/>
            <p:cNvGrpSpPr>
              <a:grpSpLocks noChangeAspect="1"/>
            </p:cNvGrpSpPr>
            <p:nvPr/>
          </p:nvGrpSpPr>
          <p:grpSpPr bwMode="auto">
            <a:xfrm>
              <a:off x="168" y="2358"/>
              <a:ext cx="192" cy="240"/>
              <a:chOff x="2784" y="1776"/>
              <a:chExt cx="192" cy="240"/>
            </a:xfrm>
          </p:grpSpPr>
          <p:sp>
            <p:nvSpPr>
              <p:cNvPr id="7213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2880" y="1824"/>
                <a:ext cx="48" cy="192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10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214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2784" y="1824"/>
                <a:ext cx="192" cy="192"/>
              </a:xfrm>
              <a:prstGeom prst="curvedRightArrow">
                <a:avLst>
                  <a:gd name="adj1" fmla="val 25236"/>
                  <a:gd name="adj2" fmla="val 48153"/>
                  <a:gd name="adj3" fmla="val 34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215" name="AutoShape 49"/>
              <p:cNvSpPr>
                <a:spLocks noChangeAspect="1" noChangeArrowheads="1"/>
              </p:cNvSpPr>
              <p:nvPr/>
            </p:nvSpPr>
            <p:spPr bwMode="auto">
              <a:xfrm>
                <a:off x="2880" y="177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10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pic>
        <p:nvPicPr>
          <p:cNvPr id="7199" name="Picture 50" descr="carbon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126528"/>
            <a:ext cx="5032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1"/>
          <p:cNvGrpSpPr>
            <a:grpSpLocks noChangeAspect="1"/>
          </p:cNvGrpSpPr>
          <p:nvPr/>
        </p:nvGrpSpPr>
        <p:grpSpPr bwMode="auto">
          <a:xfrm>
            <a:off x="3886200" y="1516928"/>
            <a:ext cx="495300" cy="495300"/>
            <a:chOff x="96" y="2358"/>
            <a:chExt cx="469" cy="529"/>
          </a:xfrm>
        </p:grpSpPr>
        <p:pic>
          <p:nvPicPr>
            <p:cNvPr id="7206" name="Picture 52" descr="proton_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6" y="2496"/>
              <a:ext cx="469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53"/>
            <p:cNvGrpSpPr>
              <a:grpSpLocks noChangeAspect="1"/>
            </p:cNvGrpSpPr>
            <p:nvPr/>
          </p:nvGrpSpPr>
          <p:grpSpPr bwMode="auto">
            <a:xfrm>
              <a:off x="168" y="2358"/>
              <a:ext cx="192" cy="240"/>
              <a:chOff x="2784" y="1776"/>
              <a:chExt cx="192" cy="240"/>
            </a:xfrm>
          </p:grpSpPr>
          <p:sp>
            <p:nvSpPr>
              <p:cNvPr id="7208" name="AutoShape 54"/>
              <p:cNvSpPr>
                <a:spLocks noChangeAspect="1" noChangeArrowheads="1"/>
              </p:cNvSpPr>
              <p:nvPr/>
            </p:nvSpPr>
            <p:spPr bwMode="auto">
              <a:xfrm>
                <a:off x="2880" y="1824"/>
                <a:ext cx="48" cy="192"/>
              </a:xfrm>
              <a:prstGeom prst="upArrow">
                <a:avLst>
                  <a:gd name="adj1" fmla="val 50000"/>
                  <a:gd name="adj2" fmla="val 100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10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209" name="AutoShape 55"/>
              <p:cNvSpPr>
                <a:spLocks noChangeAspect="1" noChangeArrowheads="1"/>
              </p:cNvSpPr>
              <p:nvPr/>
            </p:nvSpPr>
            <p:spPr bwMode="auto">
              <a:xfrm>
                <a:off x="2784" y="1824"/>
                <a:ext cx="192" cy="192"/>
              </a:xfrm>
              <a:prstGeom prst="curvedRightArrow">
                <a:avLst>
                  <a:gd name="adj1" fmla="val 25236"/>
                  <a:gd name="adj2" fmla="val 48153"/>
                  <a:gd name="adj3" fmla="val 3414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7210" name="AutoShape 56"/>
              <p:cNvSpPr>
                <a:spLocks noChangeAspect="1" noChangeArrowheads="1"/>
              </p:cNvSpPr>
              <p:nvPr/>
            </p:nvSpPr>
            <p:spPr bwMode="auto">
              <a:xfrm>
                <a:off x="2880" y="1776"/>
                <a:ext cx="48" cy="144"/>
              </a:xfrm>
              <a:prstGeom prst="upArrow">
                <a:avLst>
                  <a:gd name="adj1" fmla="val 50000"/>
                  <a:gd name="adj2" fmla="val 75000"/>
                </a:avLst>
              </a:prstGeom>
              <a:gradFill rotWithShape="0">
                <a:gsLst>
                  <a:gs pos="0">
                    <a:srgbClr val="FF0000"/>
                  </a:gs>
                  <a:gs pos="100000">
                    <a:srgbClr val="10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</p:grpSp>
      </p:grpSp>
      <p:sp>
        <p:nvSpPr>
          <p:cNvPr id="7201" name="Line 57"/>
          <p:cNvSpPr>
            <a:spLocks noChangeAspect="1" noChangeShapeType="1"/>
          </p:cNvSpPr>
          <p:nvPr/>
        </p:nvSpPr>
        <p:spPr bwMode="auto">
          <a:xfrm flipH="1" flipV="1">
            <a:off x="1981200" y="1745528"/>
            <a:ext cx="287338" cy="25400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Line 58"/>
          <p:cNvSpPr>
            <a:spLocks noChangeAspect="1" noChangeShapeType="1"/>
          </p:cNvSpPr>
          <p:nvPr/>
        </p:nvSpPr>
        <p:spPr bwMode="auto">
          <a:xfrm>
            <a:off x="2714625" y="2450378"/>
            <a:ext cx="652463" cy="512763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Text Box 59"/>
          <p:cNvSpPr txBox="1">
            <a:spLocks noChangeAspect="1" noChangeArrowheads="1"/>
          </p:cNvSpPr>
          <p:nvPr/>
        </p:nvSpPr>
        <p:spPr bwMode="auto">
          <a:xfrm>
            <a:off x="1766888" y="2439266"/>
            <a:ext cx="116681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kumimoji="1" lang="en-US" altLang="ja-JP" sz="1400">
                <a:solidFill>
                  <a:schemeClr val="bg1"/>
                </a:solidFill>
                <a:cs typeface="ＭＳ Ｐゴシック" charset="-128"/>
              </a:rPr>
              <a:t>Carbon target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95928"/>
              </p:ext>
            </p:extLst>
          </p:nvPr>
        </p:nvGraphicFramePr>
        <p:xfrm>
          <a:off x="457200" y="1440728"/>
          <a:ext cx="9667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数式" r:id="rId5" imgW="634680" imgH="241200" progId="Equation.3">
                  <p:embed/>
                </p:oleObj>
              </mc:Choice>
              <mc:Fallback>
                <p:oleObj name="数式" r:id="rId5" imgW="634680" imgH="2412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0728"/>
                        <a:ext cx="966788" cy="323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844913"/>
              </p:ext>
            </p:extLst>
          </p:nvPr>
        </p:nvGraphicFramePr>
        <p:xfrm>
          <a:off x="3965575" y="2661516"/>
          <a:ext cx="9493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数式" r:id="rId7" imgW="622080" imgH="241200" progId="Equation.3">
                  <p:embed/>
                </p:oleObj>
              </mc:Choice>
              <mc:Fallback>
                <p:oleObj name="数式" r:id="rId7" imgW="622080" imgH="241200" progId="Equation.3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2661516"/>
                        <a:ext cx="949325" cy="325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544948"/>
              </p:ext>
            </p:extLst>
          </p:nvPr>
        </p:nvGraphicFramePr>
        <p:xfrm>
          <a:off x="0" y="2355128"/>
          <a:ext cx="6572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数式" r:id="rId9" imgW="431640" imgH="203040" progId="Equation.3">
                  <p:embed/>
                </p:oleObj>
              </mc:Choice>
              <mc:Fallback>
                <p:oleObj name="数式" r:id="rId9" imgW="431640" imgH="203040" progId="Equation.3">
                  <p:embed/>
                  <p:pic>
                    <p:nvPicPr>
                      <p:cNvPr id="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355128"/>
                        <a:ext cx="657225" cy="27146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4" name="TextBox 52"/>
          <p:cNvSpPr txBox="1">
            <a:spLocks noChangeArrowheads="1"/>
          </p:cNvSpPr>
          <p:nvPr/>
        </p:nvSpPr>
        <p:spPr bwMode="auto">
          <a:xfrm>
            <a:off x="304800" y="536448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dirty="0">
                <a:solidFill>
                  <a:srgbClr val="0000FF"/>
                </a:solidFill>
                <a:latin typeface="Comic Sans MS" panose="030F0902030302020204" pitchFamily="66" charset="0"/>
                <a:cs typeface="Comic Sans MS Bold"/>
              </a:rPr>
              <a:t>Left-right asymmetry in elastic scattering due to spin-orbit interaction: </a:t>
            </a:r>
          </a:p>
          <a:p>
            <a:pPr algn="ctr"/>
            <a:r>
              <a:rPr lang="en-US" sz="1800" dirty="0">
                <a:latin typeface="Comic Sans MS" panose="030F0902030302020204" pitchFamily="66" charset="0"/>
                <a:cs typeface="Comic Sans MS Bold"/>
              </a:rPr>
              <a:t>interaction between (electric or strong) field of Carbon and magnetic moment associated with the spin of the proton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749629"/>
              </p:ext>
            </p:extLst>
          </p:nvPr>
        </p:nvGraphicFramePr>
        <p:xfrm>
          <a:off x="5194586" y="1766290"/>
          <a:ext cx="1403064" cy="136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数式" r:id="rId11" imgW="863600" imgH="838200" progId="Equation.3">
                  <p:embed/>
                </p:oleObj>
              </mc:Choice>
              <mc:Fallback>
                <p:oleObj name="数式" r:id="rId11" imgW="863600" imgH="838200" progId="Equation.3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586" y="1766290"/>
                        <a:ext cx="1403064" cy="136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05" name="TextBox 55"/>
          <p:cNvSpPr txBox="1">
            <a:spLocks noChangeArrowheads="1"/>
          </p:cNvSpPr>
          <p:nvPr/>
        </p:nvSpPr>
        <p:spPr bwMode="auto">
          <a:xfrm>
            <a:off x="4090416" y="4279618"/>
            <a:ext cx="5038907" cy="164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ts val="1700"/>
              </a:lnSpc>
              <a:spcBef>
                <a:spcPts val="1200"/>
              </a:spcBef>
            </a:pPr>
            <a:r>
              <a:rPr lang="en-US" sz="1600" u="sng" dirty="0">
                <a:solidFill>
                  <a:srgbClr val="0000FF"/>
                </a:solidFill>
                <a:latin typeface="Comic Sans MS" panose="030F0902030302020204" pitchFamily="66" charset="0"/>
                <a:cs typeface="Comic Sans MS"/>
              </a:rPr>
              <a:t>Target Scan mode (20-30 sec per measurement)</a:t>
            </a:r>
          </a:p>
          <a:p>
            <a:pPr>
              <a:lnSpc>
                <a:spcPts val="1700"/>
              </a:lnSpc>
              <a:spcBef>
                <a:spcPts val="1200"/>
              </a:spcBef>
            </a:pPr>
            <a:r>
              <a:rPr lang="en-US" sz="1600" dirty="0">
                <a:latin typeface="Comic Sans MS" panose="030F0902030302020204" pitchFamily="66" charset="0"/>
                <a:cs typeface="Comic Sans MS"/>
              </a:rPr>
              <a:t>Stat. precision 2-3%</a:t>
            </a:r>
          </a:p>
          <a:p>
            <a:pPr>
              <a:lnSpc>
                <a:spcPts val="1700"/>
              </a:lnSpc>
              <a:spcBef>
                <a:spcPts val="1200"/>
              </a:spcBef>
            </a:pPr>
            <a:r>
              <a:rPr lang="en-US" sz="1600" dirty="0">
                <a:latin typeface="Comic Sans MS" panose="030F0902030302020204" pitchFamily="66" charset="0"/>
                <a:cs typeface="Comic Sans MS"/>
              </a:rPr>
              <a:t>Polarization profile, both vertical and horizontal</a:t>
            </a:r>
          </a:p>
          <a:p>
            <a:pPr>
              <a:lnSpc>
                <a:spcPts val="1700"/>
              </a:lnSpc>
              <a:spcBef>
                <a:spcPts val="1200"/>
              </a:spcBef>
            </a:pPr>
            <a:r>
              <a:rPr lang="en-US" sz="1600" dirty="0">
                <a:solidFill>
                  <a:srgbClr val="FF00FF"/>
                </a:solidFill>
                <a:latin typeface="Comic Sans MS" panose="030F0902030302020204" pitchFamily="66" charset="0"/>
                <a:cs typeface="Comic Sans MS"/>
              </a:rPr>
              <a:t>Normalized to H-Jet measurements over many fills (with precision &lt;3%)</a:t>
            </a:r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40658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Profile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332520" y="1828800"/>
            <a:ext cx="1676400" cy="3505200"/>
          </a:xfrm>
          <a:prstGeom prst="rect">
            <a:avLst/>
          </a:prstGeom>
          <a:gradFill rotWithShape="0">
            <a:gsLst>
              <a:gs pos="0">
                <a:srgbClr val="66FF33"/>
              </a:gs>
              <a:gs pos="100000">
                <a:srgbClr val="2F7618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latin typeface="Calibri" charset="0"/>
            </a:endParaRPr>
          </a:p>
        </p:txBody>
      </p:sp>
      <p:sp>
        <p:nvSpPr>
          <p:cNvPr id="8200" name="Oval 3"/>
          <p:cNvSpPr>
            <a:spLocks noChangeArrowheads="1"/>
          </p:cNvSpPr>
          <p:nvPr/>
        </p:nvSpPr>
        <p:spPr bwMode="auto">
          <a:xfrm>
            <a:off x="2552932" y="2856808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728763" y="1421478"/>
            <a:ext cx="920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/>
                <a:cs typeface="Comic Sans MS"/>
              </a:rPr>
              <a:t>H-Jet</a:t>
            </a:r>
          </a:p>
        </p:txBody>
      </p:sp>
      <p:sp>
        <p:nvSpPr>
          <p:cNvPr id="8202" name="Line 6"/>
          <p:cNvSpPr>
            <a:spLocks noChangeShapeType="1"/>
          </p:cNvSpPr>
          <p:nvPr/>
        </p:nvSpPr>
        <p:spPr bwMode="auto">
          <a:xfrm>
            <a:off x="865920" y="2362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91399"/>
              </p:ext>
            </p:extLst>
          </p:nvPr>
        </p:nvGraphicFramePr>
        <p:xfrm>
          <a:off x="942120" y="1828800"/>
          <a:ext cx="419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120" y="1828800"/>
                        <a:ext cx="4191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32520" y="47244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37320" y="4038600"/>
            <a:ext cx="105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~1 mm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813533" y="4038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61120" y="4800600"/>
            <a:ext cx="1139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6-7 mm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475520" y="2362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1170720" y="2362200"/>
            <a:ext cx="0" cy="6096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7255745" y="2481349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892367" y="1866208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2670697" y="1464426"/>
            <a:ext cx="47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latin typeface="Comic Sans MS"/>
                <a:cs typeface="Comic Sans MS"/>
              </a:rPr>
              <a:t>pC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8212" name="Oval 20"/>
          <p:cNvSpPr>
            <a:spLocks noChangeArrowheads="1"/>
          </p:cNvSpPr>
          <p:nvPr/>
        </p:nvSpPr>
        <p:spPr bwMode="auto">
          <a:xfrm>
            <a:off x="7408145" y="2633749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13" name="Oval 21"/>
          <p:cNvSpPr>
            <a:spLocks noChangeArrowheads="1"/>
          </p:cNvSpPr>
          <p:nvPr/>
        </p:nvSpPr>
        <p:spPr bwMode="auto">
          <a:xfrm>
            <a:off x="789720" y="31242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6766327" y="1492250"/>
            <a:ext cx="168988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000" dirty="0">
                <a:latin typeface="Comic Sans MS"/>
                <a:cs typeface="Comic Sans MS"/>
              </a:rPr>
              <a:t>Collider</a:t>
            </a:r>
          </a:p>
          <a:p>
            <a:pPr algn="ctr">
              <a:lnSpc>
                <a:spcPct val="85000"/>
              </a:lnSpc>
            </a:pPr>
            <a:r>
              <a:rPr lang="en-US" sz="2000" dirty="0">
                <a:latin typeface="Comic Sans MS"/>
                <a:cs typeface="Comic Sans MS"/>
              </a:rPr>
              <a:t>Experiments</a:t>
            </a:r>
          </a:p>
        </p:txBody>
      </p:sp>
      <p:sp>
        <p:nvSpPr>
          <p:cNvPr id="8215" name="Text Box 26"/>
          <p:cNvSpPr txBox="1">
            <a:spLocks noChangeArrowheads="1"/>
          </p:cNvSpPr>
          <p:nvPr/>
        </p:nvSpPr>
        <p:spPr bwMode="auto">
          <a:xfrm>
            <a:off x="291020" y="5882916"/>
            <a:ext cx="8561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 dirty="0">
                <a:latin typeface="Comic Sans MS"/>
                <a:cs typeface="Comic Sans MS"/>
              </a:rPr>
              <a:t>P</a:t>
            </a:r>
            <a:r>
              <a:rPr lang="en-US" sz="1800" i="1" baseline="-25000" dirty="0">
                <a:latin typeface="Comic Sans MS"/>
                <a:cs typeface="Comic Sans MS"/>
              </a:rPr>
              <a:t>1,2</a:t>
            </a:r>
            <a:r>
              <a:rPr lang="en-US" sz="1800" dirty="0">
                <a:latin typeface="Comic Sans MS"/>
                <a:cs typeface="Comic Sans MS"/>
              </a:rPr>
              <a:t>(</a:t>
            </a:r>
            <a:r>
              <a:rPr lang="en-US" sz="1800" i="1" dirty="0">
                <a:latin typeface="Comic Sans MS"/>
                <a:cs typeface="Comic Sans MS"/>
              </a:rPr>
              <a:t>x,y</a:t>
            </a:r>
            <a:r>
              <a:rPr lang="en-US" sz="1800" dirty="0">
                <a:latin typeface="Comic Sans MS"/>
                <a:cs typeface="Comic Sans MS"/>
              </a:rPr>
              <a:t>) – polarization profile, </a:t>
            </a:r>
            <a:r>
              <a:rPr lang="en-US" sz="1800" i="1" dirty="0">
                <a:latin typeface="Comic Sans MS"/>
                <a:cs typeface="Comic Sans MS"/>
              </a:rPr>
              <a:t>I</a:t>
            </a:r>
            <a:r>
              <a:rPr lang="en-US" sz="1800" i="1" baseline="-25000" dirty="0">
                <a:latin typeface="Comic Sans MS"/>
                <a:cs typeface="Comic Sans MS"/>
              </a:rPr>
              <a:t>1,2</a:t>
            </a:r>
            <a:r>
              <a:rPr lang="en-US" sz="1800" dirty="0">
                <a:latin typeface="Comic Sans MS"/>
                <a:cs typeface="Comic Sans MS"/>
              </a:rPr>
              <a:t>(</a:t>
            </a:r>
            <a:r>
              <a:rPr lang="en-US" sz="1800" i="1" dirty="0">
                <a:latin typeface="Comic Sans MS"/>
                <a:cs typeface="Comic Sans MS"/>
              </a:rPr>
              <a:t>x,y</a:t>
            </a:r>
            <a:r>
              <a:rPr lang="en-US" sz="1800" dirty="0">
                <a:latin typeface="Comic Sans MS"/>
                <a:cs typeface="Comic Sans MS"/>
              </a:rPr>
              <a:t>) – intensity profile, for beam #1 and #2</a:t>
            </a:r>
          </a:p>
        </p:txBody>
      </p:sp>
      <p:sp>
        <p:nvSpPr>
          <p:cNvPr id="8216" name="Text Box 27"/>
          <p:cNvSpPr txBox="1">
            <a:spLocks noChangeArrowheads="1"/>
          </p:cNvSpPr>
          <p:nvPr/>
        </p:nvSpPr>
        <p:spPr bwMode="auto">
          <a:xfrm>
            <a:off x="2604944" y="4879283"/>
            <a:ext cx="594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Calibri" charset="0"/>
              </a:rPr>
              <a:t>x</a:t>
            </a:r>
            <a:r>
              <a:rPr lang="en-US" dirty="0">
                <a:latin typeface="Calibri" charset="0"/>
              </a:rPr>
              <a:t>=</a:t>
            </a:r>
            <a:r>
              <a:rPr lang="en-US" i="1" dirty="0">
                <a:latin typeface="Calibri" charset="0"/>
              </a:rPr>
              <a:t>x</a:t>
            </a:r>
            <a:r>
              <a:rPr lang="en-US" baseline="-25000" dirty="0">
                <a:latin typeface="Calibri" charset="0"/>
              </a:rPr>
              <a:t>0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114244"/>
              </p:ext>
            </p:extLst>
          </p:nvPr>
        </p:nvGraphicFramePr>
        <p:xfrm>
          <a:off x="3318165" y="5291050"/>
          <a:ext cx="25415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8165" y="5291050"/>
                        <a:ext cx="2541588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5995"/>
              </p:ext>
            </p:extLst>
          </p:nvPr>
        </p:nvGraphicFramePr>
        <p:xfrm>
          <a:off x="5876409" y="3590654"/>
          <a:ext cx="32924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Equation" r:id="rId7" imgW="2057400" imgH="266700" progId="Equation.DSMT4">
                  <p:embed/>
                </p:oleObj>
              </mc:Choice>
              <mc:Fallback>
                <p:oleObj name="Equation" r:id="rId7" imgW="2057400" imgH="26670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409" y="3590654"/>
                        <a:ext cx="3292475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569315"/>
              </p:ext>
            </p:extLst>
          </p:nvPr>
        </p:nvGraphicFramePr>
        <p:xfrm>
          <a:off x="39398" y="5334370"/>
          <a:ext cx="2130225" cy="367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9" imgW="1473120" imgH="253800" progId="Equation.3">
                  <p:embed/>
                </p:oleObj>
              </mc:Choice>
              <mc:Fallback>
                <p:oleObj name="Equation" r:id="rId9" imgW="1473120" imgH="253800" progId="Equation.3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8" y="5334370"/>
                        <a:ext cx="2130225" cy="3672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16200000" flipH="1">
            <a:off x="6950945" y="2176549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8212" idx="5"/>
          </p:cNvCxnSpPr>
          <p:nvPr/>
        </p:nvCxnSpPr>
        <p:spPr>
          <a:xfrm rot="16200000" flipV="1">
            <a:off x="7993933" y="3219537"/>
            <a:ext cx="328612" cy="328612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TextBox 28"/>
          <p:cNvSpPr txBox="1">
            <a:spLocks noChangeArrowheads="1"/>
          </p:cNvSpPr>
          <p:nvPr/>
        </p:nvSpPr>
        <p:spPr bwMode="auto">
          <a:xfrm>
            <a:off x="0" y="4974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omic Sans MS"/>
                <a:ea typeface="Arial" charset="0"/>
                <a:cs typeface="Comic Sans MS"/>
              </a:rPr>
              <a:t>If polarization changes across the beam, the average polarization seen by </a:t>
            </a:r>
            <a:r>
              <a:rPr lang="en-US" sz="2000" dirty="0" err="1">
                <a:latin typeface="Comic Sans MS"/>
                <a:ea typeface="Arial" charset="0"/>
                <a:cs typeface="Comic Sans MS"/>
              </a:rPr>
              <a:t>Polarimeters</a:t>
            </a:r>
            <a:r>
              <a:rPr lang="en-US" sz="2000" dirty="0">
                <a:latin typeface="Comic Sans MS"/>
                <a:ea typeface="Arial" charset="0"/>
                <a:cs typeface="Comic Sans MS"/>
              </a:rPr>
              <a:t> and Experiments (in beam collision) is different 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Spin, Ferrara-Italy, September 2018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048000" y="1447800"/>
            <a:ext cx="3048000" cy="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dirty="0">
                <a:latin typeface="Comic Sans MS"/>
                <a:cs typeface="Comic Sans MS"/>
              </a:rPr>
              <a:t>Scan C target across the beam</a:t>
            </a:r>
          </a:p>
          <a:p>
            <a:pPr algn="ctr">
              <a:lnSpc>
                <a:spcPct val="90000"/>
              </a:lnSpc>
            </a:pPr>
            <a:r>
              <a:rPr lang="en-US" sz="1200" dirty="0">
                <a:latin typeface="Comic Sans MS"/>
                <a:cs typeface="Comic Sans MS"/>
              </a:rPr>
              <a:t>in both X and Y directions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60070" y="1828800"/>
            <a:ext cx="2616339" cy="3386052"/>
            <a:chOff x="3152001" y="1752600"/>
            <a:chExt cx="2616339" cy="3386052"/>
          </a:xfrm>
        </p:grpSpPr>
        <p:pic>
          <p:nvPicPr>
            <p:cNvPr id="33" name="Picture 2" descr="rr_525.2.gif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276600" y="1752600"/>
              <a:ext cx="2491740" cy="316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3818313" y="4884736"/>
              <a:ext cx="1316211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200" dirty="0">
                  <a:latin typeface="Comic Sans MS"/>
                  <a:cs typeface="Comic Sans MS"/>
                </a:rPr>
                <a:t>Target Position</a:t>
              </a: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 rot="16200000">
              <a:off x="2931895" y="2140963"/>
              <a:ext cx="74892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Calibri" charset="0"/>
                </a:rPr>
                <a:t>Intensity</a:t>
              </a: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 rot="16200000">
              <a:off x="2806011" y="3774990"/>
              <a:ext cx="96897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 dirty="0">
                  <a:latin typeface="Calibri" charset="0"/>
                </a:rPr>
                <a:t>Polarization</a:t>
              </a:r>
            </a:p>
          </p:txBody>
        </p:sp>
      </p:grp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36438"/>
              </p:ext>
            </p:extLst>
          </p:nvPr>
        </p:nvGraphicFramePr>
        <p:xfrm>
          <a:off x="5943600" y="5087389"/>
          <a:ext cx="91440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12" imgW="507960" imgH="457200" progId="Equation.3">
                  <p:embed/>
                </p:oleObj>
              </mc:Choice>
              <mc:Fallback>
                <p:oleObj name="Equation" r:id="rId12" imgW="507960" imgH="457200" progId="Equation.3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087389"/>
                        <a:ext cx="91440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70681"/>
              </p:ext>
            </p:extLst>
          </p:nvPr>
        </p:nvGraphicFramePr>
        <p:xfrm>
          <a:off x="7010400" y="5163589"/>
          <a:ext cx="18764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14" imgW="1485900" imgH="520700" progId="Equation.DSMT4">
                  <p:embed/>
                </p:oleObj>
              </mc:Choice>
              <mc:Fallback>
                <p:oleObj name="Equation" r:id="rId14" imgW="1485900" imgH="520700" progId="Equation.DSMT4">
                  <p:embed/>
                  <p:pic>
                    <p:nvPicPr>
                      <p:cNvPr id="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5163589"/>
                        <a:ext cx="1876425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9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RHIC Hadron </a:t>
            </a:r>
            <a:r>
              <a:rPr lang="en-US" dirty="0" err="1"/>
              <a:t>Polarisation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33400"/>
            <a:ext cx="6530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Account for </a:t>
            </a:r>
          </a:p>
          <a:p>
            <a:pPr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beam polarization decay through fill 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 P(t)=P</a:t>
            </a:r>
            <a:r>
              <a:rPr kumimoji="1" lang="en-US" sz="1800" b="1" baseline="-25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0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exp(-t/</a:t>
            </a:r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charset="2"/>
                <a:cs typeface="Symbol" charset="2"/>
                <a:sym typeface="Wingdings"/>
              </a:rPr>
              <a:t>t</a:t>
            </a:r>
            <a:r>
              <a:rPr kumimoji="1" lang="en-US" sz="1800" b="1" baseline="-25000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p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)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growth of beam polarization profile </a:t>
            </a:r>
            <a:r>
              <a:rPr kumimoji="1" lang="en-US" sz="1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R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through fill </a:t>
            </a: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7670800" y="2527300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US" sz="1800" b="1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7" name="Line 18"/>
          <p:cNvSpPr>
            <a:spLocks noChangeShapeType="1"/>
          </p:cNvSpPr>
          <p:nvPr/>
        </p:nvSpPr>
        <p:spPr bwMode="auto">
          <a:xfrm>
            <a:off x="8026400" y="1917700"/>
            <a:ext cx="0" cy="219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1" hangingPunct="1"/>
            <a:endParaRPr kumimoji="1" lang="en-US" sz="1800" b="1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315200" y="939800"/>
            <a:ext cx="1453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pCarbon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 </a:t>
            </a:r>
          </a:p>
          <a:p>
            <a:pPr algn="ctr" eaLnBrk="1" hangingPunct="1"/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polarimeter</a:t>
            </a:r>
            <a:endParaRPr kumimoji="1" lang="en-US" sz="1800" b="1" dirty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972425" y="19208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kumimoji="1" lang="en-US" sz="1800" b="1" i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x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=</a:t>
            </a:r>
            <a:r>
              <a:rPr kumimoji="1" lang="en-US" sz="1800" b="1" i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x</a:t>
            </a:r>
            <a:r>
              <a:rPr kumimoji="1" lang="en-US" sz="1800" b="1" baseline="-25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0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8037513" y="3362325"/>
          <a:ext cx="7747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3" imgW="927100" imgH="901700" progId="Equation.DSMT4">
                  <p:embed/>
                </p:oleObj>
              </mc:Choice>
              <mc:Fallback>
                <p:oleObj name="Equation" r:id="rId3" imgW="927100" imgH="9017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7513" y="3362325"/>
                        <a:ext cx="7747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5949950" y="2955925"/>
            <a:ext cx="685800" cy="685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US" sz="1800" b="1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6102350" y="3108325"/>
            <a:ext cx="685800" cy="685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kumimoji="1" lang="en-US" sz="1800" b="1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235555" y="1595194"/>
            <a:ext cx="1538327" cy="57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85000"/>
              </a:lnSpc>
            </a:pP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Collider</a:t>
            </a:r>
          </a:p>
          <a:p>
            <a:pPr algn="ctr" eaLnBrk="1" hangingPunct="1">
              <a:lnSpc>
                <a:spcPct val="85000"/>
              </a:lnSpc>
            </a:pP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Comic Sans MS"/>
              </a:rPr>
              <a:t>Experiments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5645150" y="2651125"/>
            <a:ext cx="381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5" idx="5"/>
          </p:cNvCxnSpPr>
          <p:nvPr/>
        </p:nvCxnSpPr>
        <p:spPr>
          <a:xfrm rot="16200000" flipV="1">
            <a:off x="6687718" y="3693692"/>
            <a:ext cx="329033" cy="329033"/>
          </a:xfrm>
          <a:prstGeom prst="straightConnector1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6970712" y="1600200"/>
          <a:ext cx="2120901" cy="33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5" imgW="1587240" imgH="253800" progId="Equation.3">
                  <p:embed/>
                </p:oleObj>
              </mc:Choice>
              <mc:Fallback>
                <p:oleObj name="Equation" r:id="rId5" imgW="1587240" imgH="2538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2" y="1600200"/>
                        <a:ext cx="2120901" cy="3391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/>
          <p:cNvGraphicFramePr>
            <a:graphicFrameLocks noChangeAspect="1"/>
          </p:cNvGraphicFramePr>
          <p:nvPr>
            <p:extLst/>
          </p:nvPr>
        </p:nvGraphicFramePr>
        <p:xfrm>
          <a:off x="4556127" y="2165350"/>
          <a:ext cx="3038474" cy="368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Equation" r:id="rId7" imgW="2095200" imgH="253800" progId="Equation.DSMT4">
                  <p:embed/>
                </p:oleObj>
              </mc:Choice>
              <mc:Fallback>
                <p:oleObj name="Equation" r:id="rId7" imgW="2095200" imgH="25380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7" y="2165350"/>
                        <a:ext cx="3038474" cy="36812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549400"/>
            <a:ext cx="3357079" cy="3721100"/>
          </a:xfrm>
          <a:prstGeom prst="rect">
            <a:avLst/>
          </a:prstGeom>
        </p:spPr>
      </p:pic>
      <p:sp>
        <p:nvSpPr>
          <p:cNvPr id="29" name="AutoShape 49"/>
          <p:cNvSpPr>
            <a:spLocks noChangeArrowheads="1"/>
          </p:cNvSpPr>
          <p:nvPr/>
        </p:nvSpPr>
        <p:spPr bwMode="auto">
          <a:xfrm>
            <a:off x="3491442" y="4354656"/>
            <a:ext cx="1042458" cy="903144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1" lang="en-US" sz="1800" b="1" dirty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3187700"/>
            <a:ext cx="20737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correlation of </a:t>
            </a:r>
          </a:p>
          <a:p>
            <a:pPr algn="ctr" eaLnBrk="1" hangingPunct="1"/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dP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/</a:t>
            </a:r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dt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 to </a:t>
            </a:r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dR</a:t>
            </a: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/</a:t>
            </a:r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dt</a:t>
            </a:r>
            <a:endParaRPr kumimoji="1" lang="en-US" sz="1800" b="1" dirty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  <a:p>
            <a:pPr algn="ctr"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for all 2012 fills</a:t>
            </a:r>
          </a:p>
          <a:p>
            <a:pPr algn="ctr"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at 250 </a:t>
            </a:r>
            <a:r>
              <a:rPr kumimoji="1" lang="en-US" sz="1800" b="1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GeV</a:t>
            </a:r>
            <a:endParaRPr kumimoji="1" lang="en-US" sz="1800" b="1" dirty="0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1000000">
            <a:off x="533400" y="2244924"/>
            <a:ext cx="773430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glow rad="101600">
              <a:schemeClr val="bg1">
                <a:lumMod val="8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 eaLnBrk="1" hangingPunct="1"/>
            <a:r>
              <a:rPr kumimoji="1" lang="en-US" sz="2000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Result:</a:t>
            </a:r>
          </a:p>
          <a:p>
            <a:pPr lvl="0" algn="ctr"/>
            <a:r>
              <a:rPr kumimoji="1" lang="en-US" sz="2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Have achieved </a:t>
            </a:r>
            <a:r>
              <a:rPr lang="en-US" sz="2000" dirty="0">
                <a:latin typeface="Comic Sans MS" panose="030F0902030302020204" pitchFamily="66" charset="0"/>
              </a:rPr>
              <a:t>1.1% for Blue and 1.4% for Yellow beam</a:t>
            </a:r>
            <a:r>
              <a:rPr kumimoji="1" lang="en-US" sz="2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 for 2017</a:t>
            </a:r>
          </a:p>
          <a:p>
            <a:pPr lvl="0" algn="ctr"/>
            <a:r>
              <a:rPr kumimoji="1" lang="en-US" sz="2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Biggest contributions</a:t>
            </a:r>
          </a:p>
          <a:p>
            <a:pPr lvl="0" algn="ctr"/>
            <a:r>
              <a:rPr lang="en-US" sz="2000" dirty="0">
                <a:latin typeface="Comic Sans MS" panose="030F0902030302020204" pitchFamily="66" charset="0"/>
              </a:rPr>
              <a:t>background correction for </a:t>
            </a:r>
            <a:r>
              <a:rPr lang="en-US" sz="2000" dirty="0" err="1">
                <a:latin typeface="Comic Sans MS" panose="030F0902030302020204" pitchFamily="66" charset="0"/>
              </a:rPr>
              <a:t>Hjet</a:t>
            </a:r>
            <a:r>
              <a:rPr lang="en-US" sz="2000" dirty="0">
                <a:latin typeface="Comic Sans MS" panose="030F0902030302020204" pitchFamily="66" charset="0"/>
              </a:rPr>
              <a:t> (1.0% blue / 1.3% yellow)</a:t>
            </a:r>
          </a:p>
          <a:p>
            <a:pPr lvl="0" algn="ctr"/>
            <a:r>
              <a:rPr kumimoji="1" lang="en-US" sz="2000" dirty="0" err="1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pC</a:t>
            </a:r>
            <a:r>
              <a:rPr kumimoji="1" lang="en-US" sz="2000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902030302020204" pitchFamily="66" charset="0"/>
              </a:rPr>
              <a:t>/H-Jet normalization 0.5%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H. Huang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Spin, Ferrara-Italy, September 2018</a:t>
            </a:r>
          </a:p>
        </p:txBody>
      </p:sp>
      <p:pic>
        <p:nvPicPr>
          <p:cNvPr id="27" name="Picture 26" descr="c_hRSlopeVsPolarSlope_Y1D_250.pn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r="22917"/>
          <a:stretch/>
        </p:blipFill>
        <p:spPr>
          <a:xfrm>
            <a:off x="4628433" y="4661108"/>
            <a:ext cx="4515567" cy="219689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0" y="5330736"/>
            <a:ext cx="5143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</a:rPr>
              <a:t>Polarization lifetime has consequences for physics analysis</a:t>
            </a:r>
          </a:p>
          <a:p>
            <a:pPr marL="285750" indent="-285750" eaLnBrk="1" hangingPunct="1">
              <a:buFont typeface="Wingdings" charset="0"/>
              <a:buChar char="à"/>
            </a:pPr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different physics triggers mix over fill</a:t>
            </a:r>
          </a:p>
          <a:p>
            <a:pPr lvl="1" eaLnBrk="1" hangingPunct="1"/>
            <a:r>
              <a:rPr kumimoji="1" lang="en-US" sz="1800" b="1" dirty="0">
                <a:solidFill>
                  <a:srgbClr val="322F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 </a:t>
            </a:r>
            <a:r>
              <a:rPr kumimoji="1" lang="en-US" sz="18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charset="0"/>
                <a:sym typeface="Wingdings"/>
              </a:rPr>
              <a:t>different &lt;P&gt;</a:t>
            </a:r>
          </a:p>
        </p:txBody>
      </p:sp>
    </p:spTree>
    <p:extLst>
      <p:ext uri="{BB962C8B-B14F-4D97-AF65-F5344CB8AC3E}">
        <p14:creationId xmlns:p14="http://schemas.microsoft.com/office/powerpoint/2010/main" val="20048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432FF"/>
              </a:buClr>
            </a:pPr>
            <a:r>
              <a:rPr lang="en-US" dirty="0"/>
              <a:t> H-Jet: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continuously monitor molecular fraction in the H-Jet</a:t>
            </a:r>
          </a:p>
          <a:p>
            <a:pPr lvl="2">
              <a:buFont typeface="Wingdings" pitchFamily="2" charset="2"/>
              <a:buChar char="ü"/>
            </a:pPr>
            <a:r>
              <a:rPr lang="en-US" dirty="0"/>
              <a:t>till 2017 dominant systematics uncertainty</a:t>
            </a:r>
          </a:p>
          <a:p>
            <a:pPr marL="1371600" lvl="3" indent="0">
              <a:buClr>
                <a:srgbClr val="0432FF"/>
              </a:buClr>
              <a:buNone/>
            </a:pP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sz="1400" dirty="0"/>
              <a:t>Recent research indicates a significant reduction</a:t>
            </a:r>
          </a:p>
          <a:p>
            <a:pPr>
              <a:buClr>
                <a:srgbClr val="0432FF"/>
              </a:buClr>
            </a:pPr>
            <a:r>
              <a:rPr lang="en-US" dirty="0"/>
              <a:t> </a:t>
            </a:r>
            <a:r>
              <a:rPr lang="en-US" dirty="0" err="1"/>
              <a:t>pC-polarimeters</a:t>
            </a:r>
            <a:endParaRPr lang="en-US" dirty="0"/>
          </a:p>
          <a:p>
            <a:pPr lvl="1">
              <a:buClr>
                <a:srgbClr val="0432FF"/>
              </a:buClr>
            </a:pPr>
            <a:r>
              <a:rPr lang="en-US" dirty="0"/>
              <a:t>find longer lifetime and </a:t>
            </a:r>
            <a:r>
              <a:rPr lang="en-US"/>
              <a:t>more </a:t>
            </a:r>
            <a:r>
              <a:rPr lang="en-US" smtClean="0"/>
              <a:t>homogeneous </a:t>
            </a:r>
            <a:r>
              <a:rPr lang="en-US" dirty="0"/>
              <a:t>target material for the </a:t>
            </a:r>
            <a:r>
              <a:rPr lang="en-US" dirty="0" err="1"/>
              <a:t>pC</a:t>
            </a:r>
            <a:r>
              <a:rPr lang="en-US" dirty="0"/>
              <a:t> polarimeters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ü"/>
            </a:pPr>
            <a:r>
              <a:rPr lang="en-US" dirty="0"/>
              <a:t>Need to account for higher peak currents in EIC  </a:t>
            </a:r>
            <a:r>
              <a:rPr lang="en-US" dirty="0">
                <a:sym typeface="Wingdings" pitchFamily="2" charset="2"/>
              </a:rPr>
              <a:t> RF pickup</a:t>
            </a:r>
            <a:endParaRPr lang="en-US" dirty="0"/>
          </a:p>
          <a:p>
            <a:pPr lvl="1">
              <a:buClr>
                <a:srgbClr val="0432FF"/>
              </a:buClr>
            </a:pPr>
            <a:r>
              <a:rPr lang="en-US" dirty="0"/>
              <a:t>can we calibrate energy scale of </a:t>
            </a:r>
            <a:r>
              <a:rPr lang="en-US" dirty="0" err="1"/>
              <a:t>pC</a:t>
            </a:r>
            <a:r>
              <a:rPr lang="en-US" dirty="0"/>
              <a:t> closer to </a:t>
            </a:r>
            <a:r>
              <a:rPr lang="en-US" dirty="0" err="1"/>
              <a:t>E</a:t>
            </a:r>
            <a:r>
              <a:rPr lang="en-US" baseline="-25000" dirty="0" err="1"/>
              <a:t>kin</a:t>
            </a:r>
            <a:r>
              <a:rPr lang="en-US" dirty="0"/>
              <a:t>(C) in CNI 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alternative detector technology for Si-detectors to detect C?</a:t>
            </a:r>
          </a:p>
          <a:p>
            <a:pPr lvl="1">
              <a:buClr>
                <a:srgbClr val="0432FF"/>
              </a:buClr>
            </a:pPr>
            <a:r>
              <a:rPr lang="en-US" dirty="0"/>
              <a:t>norm. emittance of </a:t>
            </a:r>
            <a:r>
              <a:rPr lang="en-US" dirty="0" err="1"/>
              <a:t>eRHIC</a:t>
            </a:r>
            <a:r>
              <a:rPr lang="en-US" dirty="0"/>
              <a:t> hadron beam </a:t>
            </a:r>
            <a:r>
              <a:rPr lang="en-US" dirty="0">
                <a:sym typeface="Wingdings"/>
              </a:rPr>
              <a:t> x-y polarization profile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ü"/>
            </a:pPr>
            <a:r>
              <a:rPr lang="en-US" sz="1200" dirty="0">
                <a:sym typeface="Wingdings"/>
              </a:rPr>
              <a:t>RHIC: 2.5/2.5 e</a:t>
            </a:r>
            <a:r>
              <a:rPr lang="en-US" sz="1200" baseline="30000" dirty="0">
                <a:sym typeface="Wingdings"/>
              </a:rPr>
              <a:t>-6</a:t>
            </a:r>
            <a:r>
              <a:rPr lang="en-US" sz="1200" dirty="0">
                <a:sym typeface="Wingdings"/>
              </a:rPr>
              <a:t> m </a:t>
            </a:r>
          </a:p>
          <a:p>
            <a:pPr lvl="2">
              <a:buFont typeface="Wingdings" pitchFamily="2" charset="2"/>
              <a:buChar char="ü"/>
            </a:pPr>
            <a:r>
              <a:rPr lang="en-US" sz="1200" dirty="0" err="1">
                <a:sym typeface="Wingdings"/>
              </a:rPr>
              <a:t>eRHIC</a:t>
            </a:r>
            <a:r>
              <a:rPr lang="en-US" sz="1200" dirty="0">
                <a:sym typeface="Wingdings"/>
              </a:rPr>
              <a:t>: 3.6/1.7 </a:t>
            </a:r>
            <a:r>
              <a:rPr lang="en-US" sz="1200" dirty="0">
                <a:latin typeface="Symbol" pitchFamily="2" charset="2"/>
                <a:sym typeface="Wingdings"/>
              </a:rPr>
              <a:t>m</a:t>
            </a:r>
            <a:r>
              <a:rPr lang="en-US" sz="1200" dirty="0"/>
              <a:t>m with cooling             5.9/1.8 </a:t>
            </a:r>
            <a:r>
              <a:rPr lang="en-US" sz="1200" dirty="0">
                <a:latin typeface="Symbol" pitchFamily="2" charset="2"/>
                <a:sym typeface="Wingdings"/>
              </a:rPr>
              <a:t>m</a:t>
            </a:r>
            <a:r>
              <a:rPr lang="en-US" sz="1200" dirty="0"/>
              <a:t>m  no cooling</a:t>
            </a:r>
            <a:endParaRPr lang="mr-IN" sz="1200" dirty="0"/>
          </a:p>
          <a:p>
            <a:pPr>
              <a:buClr>
                <a:srgbClr val="0432FF"/>
              </a:buClr>
            </a:pPr>
            <a:r>
              <a:rPr lang="en-US" dirty="0"/>
              <a:t> </a:t>
            </a:r>
            <a:r>
              <a:rPr lang="en-US" dirty="0" smtClean="0"/>
              <a:t>polarized </a:t>
            </a:r>
            <a:r>
              <a:rPr lang="en-US" dirty="0"/>
              <a:t>Deuterium and He-3 polarimetry will be challenging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sym typeface="Wingdings"/>
              </a:rPr>
              <a:t>How does D and He-3 break up impact the polarization measurement</a:t>
            </a:r>
          </a:p>
          <a:p>
            <a:pPr lvl="1">
              <a:buClr>
                <a:srgbClr val="0432FF"/>
              </a:buClr>
            </a:pPr>
            <a:r>
              <a:rPr lang="en-US" dirty="0">
                <a:sym typeface="Wingdings"/>
              </a:rPr>
              <a:t>would H-jet + D / H-jet + He-3 beam work as absolute </a:t>
            </a:r>
            <a:r>
              <a:rPr lang="en-US" dirty="0" err="1">
                <a:sym typeface="Wingdings"/>
              </a:rPr>
              <a:t>polarimeter</a:t>
            </a:r>
            <a:r>
              <a:rPr lang="en-US" dirty="0">
                <a:sym typeface="Wingdings"/>
              </a:rPr>
              <a:t>?</a:t>
            </a:r>
          </a:p>
          <a:p>
            <a:pPr>
              <a:buClr>
                <a:srgbClr val="0432FF"/>
              </a:buClr>
            </a:pPr>
            <a:r>
              <a:rPr lang="en-US" dirty="0">
                <a:sym typeface="Wingdings"/>
              </a:rPr>
              <a:t> local polarimetry @ </a:t>
            </a:r>
            <a:r>
              <a:rPr lang="en-US" dirty="0" err="1">
                <a:sym typeface="Wingdings"/>
              </a:rPr>
              <a:t>eRHIC</a:t>
            </a:r>
            <a:endParaRPr lang="en-US" dirty="0">
              <a:sym typeface="Wingdings"/>
            </a:endParaRPr>
          </a:p>
          <a:p>
            <a:pPr lvl="1">
              <a:buClr>
                <a:srgbClr val="0432FF"/>
              </a:buClr>
            </a:pPr>
            <a:r>
              <a:rPr lang="en-US" dirty="0"/>
              <a:t>integrate a </a:t>
            </a:r>
            <a:r>
              <a:rPr lang="en-US" dirty="0" err="1"/>
              <a:t>pC-polarimeter</a:t>
            </a:r>
            <a:r>
              <a:rPr lang="en-US" dirty="0"/>
              <a:t> between the spin-rotators</a:t>
            </a:r>
          </a:p>
          <a:p>
            <a:pPr lvl="2">
              <a:buClr>
                <a:srgbClr val="0432FF"/>
              </a:buClr>
              <a:buFont typeface="Wingdings" pitchFamily="2" charset="2"/>
              <a:buChar char="ü"/>
            </a:pPr>
            <a:r>
              <a:rPr lang="en-US" dirty="0"/>
              <a:t>Magnitude of asymmetry directly proportional to longitudinal polarization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Improvements to RHIC Hadron Polarimetry </a:t>
            </a:r>
          </a:p>
        </p:txBody>
      </p:sp>
    </p:spTree>
    <p:extLst>
      <p:ext uri="{BB962C8B-B14F-4D97-AF65-F5344CB8AC3E}">
        <p14:creationId xmlns:p14="http://schemas.microsoft.com/office/powerpoint/2010/main" val="173238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"/>
            <a:ext cx="9144000" cy="578196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Reasons why polarization / Current CAN vary from Bunch to Bunch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H. Huang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Spin, Ferrara-Italy, September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252" y="782320"/>
            <a:ext cx="782297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>
                <a:solidFill>
                  <a:srgbClr val="FF00FF"/>
                </a:solidFill>
                <a:latin typeface="Comic Sans MS" panose="030F0902030302020204" pitchFamily="66" charset="0"/>
              </a:rPr>
              <a:t>Polarisation</a:t>
            </a:r>
            <a:r>
              <a:rPr lang="en-US" u="sng" dirty="0">
                <a:solidFill>
                  <a:srgbClr val="FF00FF"/>
                </a:solidFill>
                <a:latin typeface="Comic Sans MS" panose="030F0902030302020204" pitchFamily="66" charset="0"/>
              </a:rPr>
              <a:t>:</a:t>
            </a:r>
          </a:p>
          <a:p>
            <a:r>
              <a:rPr lang="en-US" u="sng" dirty="0">
                <a:solidFill>
                  <a:srgbClr val="0000FF"/>
                </a:solidFill>
                <a:latin typeface="Comic Sans MS" panose="030F0902030302020204" pitchFamily="66" charset="0"/>
              </a:rPr>
              <a:t>Hadrons in a storage ring:</a:t>
            </a:r>
          </a:p>
          <a:p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</a:rPr>
              <a:t>source instabilities</a:t>
            </a:r>
          </a:p>
          <a:p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</a:rPr>
              <a:t>Beam-Beam effects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bunch-to-bunch </a:t>
            </a:r>
            <a:r>
              <a:rPr lang="en-US" sz="1600" dirty="0" err="1">
                <a:latin typeface="Comic Sans MS" panose="030F0902030302020204" pitchFamily="66" charset="0"/>
              </a:rPr>
              <a:t>emittance</a:t>
            </a:r>
            <a:r>
              <a:rPr lang="en-US" sz="1600" dirty="0">
                <a:latin typeface="Comic Sans MS" panose="030F0902030302020204" pitchFamily="66" charset="0"/>
              </a:rPr>
              <a:t> variation, Characteristic scale can be seen from AGS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RHIC polarization profile variation for different bunches after acceleration</a:t>
            </a:r>
            <a:endParaRPr lang="en-US" sz="1600" u="sng" dirty="0">
              <a:solidFill>
                <a:srgbClr val="0000FF"/>
              </a:solidFill>
              <a:latin typeface="Comic Sans MS" panose="030F0902030302020204" pitchFamily="66" charset="0"/>
            </a:endParaRPr>
          </a:p>
          <a:p>
            <a:r>
              <a:rPr lang="en-US" u="sng" dirty="0">
                <a:solidFill>
                  <a:srgbClr val="0000FF"/>
                </a:solidFill>
                <a:latin typeface="Comic Sans MS" panose="030F0902030302020204" pitchFamily="66" charset="0"/>
              </a:rPr>
              <a:t>leptons in a storage ring: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Beam-Beam effects</a:t>
            </a:r>
          </a:p>
          <a:p>
            <a:r>
              <a:rPr lang="en-US" sz="1600" dirty="0">
                <a:latin typeface="Comic Sans MS" panose="030F0902030302020204" pitchFamily="66" charset="0"/>
              </a:rPr>
              <a:t>source instabilities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20" y="3819049"/>
            <a:ext cx="9123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FF"/>
                </a:solidFill>
                <a:latin typeface="Comic Sans MS" panose="030F0902030302020204" pitchFamily="66" charset="0"/>
              </a:rPr>
              <a:t>Current:</a:t>
            </a:r>
          </a:p>
          <a:p>
            <a:r>
              <a:rPr lang="en-US" u="sng" dirty="0">
                <a:solidFill>
                  <a:srgbClr val="0000FF"/>
                </a:solidFill>
                <a:latin typeface="Comic Sans MS" panose="030F0902030302020204" pitchFamily="66" charset="0"/>
              </a:rPr>
              <a:t>Hadrons &amp; leptons in a storage ring:</a:t>
            </a:r>
          </a:p>
          <a:p>
            <a:r>
              <a:rPr lang="en-US" sz="1600" dirty="0">
                <a:solidFill>
                  <a:srgbClr val="322F31"/>
                </a:solidFill>
                <a:latin typeface="Comic Sans MS" panose="030F0902030302020204" pitchFamily="66" charset="0"/>
              </a:rPr>
              <a:t>Variations in transfer efficiency from pre-accelerator to main ring</a:t>
            </a:r>
          </a:p>
          <a:p>
            <a:r>
              <a:rPr lang="en-US" sz="1600" dirty="0">
                <a:solidFill>
                  <a:srgbClr val="0000FF"/>
                </a:solidFill>
                <a:latin typeface="Comic Sans MS" panose="030F0902030302020204" pitchFamily="66" charset="0"/>
                <a:sym typeface="Wingdings"/>
              </a:rPr>
              <a:t></a:t>
            </a:r>
            <a:r>
              <a:rPr lang="en-US" sz="1600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en-US" sz="1600" dirty="0">
                <a:latin typeface="Comic Sans MS" panose="030F0902030302020204" pitchFamily="66" charset="0"/>
              </a:rPr>
              <a:t>beam-beam interaction is important, it affects the bunch lifetime during the store</a:t>
            </a:r>
          </a:p>
        </p:txBody>
      </p:sp>
    </p:spTree>
    <p:extLst>
      <p:ext uri="{BB962C8B-B14F-4D97-AF65-F5344CB8AC3E}">
        <p14:creationId xmlns:p14="http://schemas.microsoft.com/office/powerpoint/2010/main" val="174507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err="1" smtClean="0">
            <a:latin typeface="Comic Sans MS" panose="030F09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1525</Words>
  <Application>Microsoft Macintosh PowerPoint</Application>
  <PresentationFormat>On-screen Show (4:3)</PresentationFormat>
  <Paragraphs>284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Equation</vt:lpstr>
      <vt:lpstr>数式</vt:lpstr>
      <vt:lpstr>Hadron Polarimetry  at an EIC</vt:lpstr>
      <vt:lpstr>Lets learn from RHIC</vt:lpstr>
      <vt:lpstr> Concept for Hadron Polarimetry </vt:lpstr>
      <vt:lpstr>Polarized H-Jet Polarimeter </vt:lpstr>
      <vt:lpstr>P-Carbon Polarimeter: </vt:lpstr>
      <vt:lpstr>Polarization Profile</vt:lpstr>
      <vt:lpstr>RHIC Hadron Polarisation</vt:lpstr>
      <vt:lpstr>Improvements to RHIC Hadron Polarimetry </vt:lpstr>
      <vt:lpstr>Reasons why polarization / Current CAN vary from Bunch to Bunch</vt:lpstr>
      <vt:lpstr>PowerPoint Presentation</vt:lpstr>
      <vt:lpstr>High Collision Frequency Challenge</vt:lpstr>
      <vt:lpstr>High Collision Frequency Challenge</vt:lpstr>
      <vt:lpstr>Results on Background Asymmetry</vt:lpstr>
      <vt:lpstr>Next Steps / Mitigations</vt:lpstr>
      <vt:lpstr>H-jet: details of Measurement from RHIC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Bowman</dc:creator>
  <cp:lastModifiedBy>Haixin Huang</cp:lastModifiedBy>
  <cp:revision>404</cp:revision>
  <dcterms:created xsi:type="dcterms:W3CDTF">2017-08-30T13:34:31Z</dcterms:created>
  <dcterms:modified xsi:type="dcterms:W3CDTF">2018-09-09T20:32:05Z</dcterms:modified>
</cp:coreProperties>
</file>