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0" r:id="rId4"/>
    <p:sldId id="262" r:id="rId5"/>
    <p:sldId id="263" r:id="rId6"/>
    <p:sldId id="264" r:id="rId7"/>
    <p:sldId id="373" r:id="rId8"/>
    <p:sldId id="374" r:id="rId9"/>
    <p:sldId id="375" r:id="rId10"/>
    <p:sldId id="378" r:id="rId11"/>
    <p:sldId id="299" r:id="rId12"/>
    <p:sldId id="377" r:id="rId13"/>
    <p:sldId id="265" r:id="rId14"/>
    <p:sldId id="266" r:id="rId15"/>
    <p:sldId id="267" r:id="rId16"/>
    <p:sldId id="37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4B93D7-286B-4C92-9CC8-3BD9CF06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A2374-6C12-4FA0-9625-5A5500E42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874C-E8B6-4573-83BF-A69D6AD163E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4944F-9088-4B21-BD2E-8DC63CC01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D3B2D-1091-49C4-BE8A-E52F03DA00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D30C-3EF9-44EA-BEC0-7CEB97C78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280B-A849-4EEB-BDAE-24FF08C35E3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78E4-EEF5-44EE-B66D-B817EE0F4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41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7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75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8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32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3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0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6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98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50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5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614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24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92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2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52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48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07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29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83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45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3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722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594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1612" y="291960"/>
            <a:ext cx="838199" cy="767687"/>
          </a:xfrm>
          <a:prstGeom prst="rect">
            <a:avLst/>
          </a:prstGeom>
        </p:spPr>
        <p:txBody>
          <a:bodyPr/>
          <a:lstStyle/>
          <a:p>
            <a:fld id="{ADC4A90D-427D-4D4F-87F6-4AF9C4F0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8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BFA6E-5B2C-43E8-8775-C841952E2192}"/>
              </a:ext>
            </a:extLst>
          </p:cNvPr>
          <p:cNvSpPr txBox="1"/>
          <p:nvPr userDrawn="1"/>
        </p:nvSpPr>
        <p:spPr>
          <a:xfrm>
            <a:off x="10590214" y="679939"/>
            <a:ext cx="83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A8E86D-ED80-4BC4-9681-E25B8F667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8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100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0.png"/><Relationship Id="rId5" Type="http://schemas.openxmlformats.org/officeDocument/2006/relationships/image" Target="../media/image39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5" Type="http://schemas.openxmlformats.org/officeDocument/2006/relationships/image" Target="../media/image431.png"/><Relationship Id="rId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5.xml"/><Relationship Id="rId5" Type="http://schemas.openxmlformats.org/officeDocument/2006/relationships/image" Target="../media/image65.png"/><Relationship Id="rId4" Type="http://schemas.openxmlformats.org/officeDocument/2006/relationships/image" Target="../media/image6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1882" y="898904"/>
            <a:ext cx="9240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toward spin-polarized fusion: Performance of laser-polarized He-3 during permeation into tokamak pellets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80" y="5202371"/>
            <a:ext cx="3435773" cy="107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6" y="4930419"/>
            <a:ext cx="1941097" cy="1617581"/>
          </a:xfrm>
          <a:prstGeom prst="rect">
            <a:avLst/>
          </a:prstGeom>
        </p:spPr>
      </p:pic>
      <p:pic>
        <p:nvPicPr>
          <p:cNvPr id="1026" name="Picture 2" descr="Image result for general atomic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52" y="4985232"/>
            <a:ext cx="2261937" cy="15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6966" y="2971998"/>
            <a:ext cx="689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 Tafti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Alexandre Deur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Michael Lowry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Wilson Miller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Andrew Sandorfi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Kevin Wei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Xiangdong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Xiaochao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Zheng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Virginia, Charlottesville VA, USA </a:t>
            </a:r>
          </a:p>
          <a:p>
            <a:pPr algn="ctr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Jefferson National Laboratory, Newport News VA, USA</a:t>
            </a:r>
          </a:p>
          <a:p>
            <a:pPr algn="ctr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Connecticut, Storrs CT, USA</a:t>
            </a:r>
          </a:p>
        </p:txBody>
      </p:sp>
    </p:spTree>
    <p:extLst>
      <p:ext uri="{BB962C8B-B14F-4D97-AF65-F5344CB8AC3E}">
        <p14:creationId xmlns:p14="http://schemas.microsoft.com/office/powerpoint/2010/main" val="341204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60"/>
    </mc:Choice>
    <mc:Fallback>
      <p:transition spd="slow" advTm="45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 bwMode="auto">
          <a:xfrm>
            <a:off x="881456" y="3289241"/>
            <a:ext cx="0" cy="160020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881456" y="4889441"/>
            <a:ext cx="3505200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881456" y="3517841"/>
            <a:ext cx="3276600" cy="13716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11044" y="318053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86656" y="4660841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8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48758" y="3347294"/>
                <a:ext cx="189955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58" y="3347294"/>
                <a:ext cx="1899559" cy="523220"/>
              </a:xfrm>
              <a:prstGeom prst="rect">
                <a:avLst/>
              </a:prstGeom>
              <a:blipFill>
                <a:blip r:embed="rId3"/>
                <a:stretch>
                  <a:fillRect l="-6752"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0358" y="5384933"/>
                <a:ext cx="5163721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" y="5384933"/>
                <a:ext cx="5163721" cy="637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Theory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1536" y="917225"/>
            <a:ext cx="1028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Encoding using Magnetic Field Gradients</a:t>
            </a:r>
          </a:p>
        </p:txBody>
      </p:sp>
      <p:sp>
        <p:nvSpPr>
          <p:cNvPr id="81" name="Content Placeholder 27"/>
          <p:cNvSpPr txBox="1">
            <a:spLocks/>
          </p:cNvSpPr>
          <p:nvPr/>
        </p:nvSpPr>
        <p:spPr bwMode="auto">
          <a:xfrm>
            <a:off x="331536" y="1557677"/>
            <a:ext cx="10634249" cy="14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gradient is a linear variation in the strength of the scanner’s magnetic field along a particular direction.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gradient creates a linear mapping between position and resonant frequency: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811694" y="4089341"/>
            <a:ext cx="9144" cy="8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76887" y="4087072"/>
            <a:ext cx="1941666" cy="12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15683" y="389700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3" y="3897003"/>
                <a:ext cx="372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639802" y="4866407"/>
                <a:ext cx="481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02" y="4866407"/>
                <a:ext cx="481157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Content Placeholder 27"/>
          <p:cNvSpPr txBox="1">
            <a:spLocks/>
          </p:cNvSpPr>
          <p:nvPr/>
        </p:nvSpPr>
        <p:spPr bwMode="auto">
          <a:xfrm>
            <a:off x="5234079" y="3082763"/>
            <a:ext cx="6599007" cy="9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gradients in all three dimensions to have a 3D mapping between position and frequency.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423661" y="3990447"/>
                <a:ext cx="4219841" cy="116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US" sz="2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𝒙𝒚𝒛</m:t>
                    </m:r>
                    <m:r>
                      <a:rPr lang="en-US" sz="28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1" y="3990447"/>
                <a:ext cx="4219841" cy="1169294"/>
              </a:xfrm>
              <a:prstGeom prst="rect">
                <a:avLst/>
              </a:prstGeom>
              <a:blipFill>
                <a:blip r:embed="rId7"/>
                <a:stretch>
                  <a:fillRect l="-145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Content Placeholder 27"/>
          <p:cNvSpPr txBox="1">
            <a:spLocks/>
          </p:cNvSpPr>
          <p:nvPr/>
        </p:nvSpPr>
        <p:spPr bwMode="auto">
          <a:xfrm>
            <a:off x="5234079" y="5149346"/>
            <a:ext cx="2657591" cy="4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-space: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562874" y="5868685"/>
                <a:ext cx="4191768" cy="630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sty m:val="p"/>
                          </m:r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  <m:r>
                          <a:rPr lang="en-US" sz="28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𝒙𝒚𝒛</m:t>
                        </m:r>
                        <m:d>
                          <m:dPr>
                            <m:ctrlPr>
                              <a:rPr lang="en-US" sz="2800" b="1" i="1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874" y="5868685"/>
                <a:ext cx="4191768" cy="630750"/>
              </a:xfrm>
              <a:prstGeom prst="rect">
                <a:avLst/>
              </a:prstGeom>
              <a:blipFill>
                <a:blip r:embed="rId8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760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9"/>
    </mc:Choice>
    <mc:Fallback>
      <p:transition spd="slow" advTm="21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08131" y="3502466"/>
                <a:ext cx="3663823" cy="682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</a:rPr>
                  <a:t>𝜌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) ∝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31" y="3502466"/>
                <a:ext cx="3663823" cy="682110"/>
              </a:xfrm>
              <a:prstGeom prst="rect">
                <a:avLst/>
              </a:prstGeom>
              <a:blipFill>
                <a:blip r:embed="rId4"/>
                <a:stretch>
                  <a:fillRect l="-6822" t="-270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Theory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536" y="917225"/>
            <a:ext cx="1028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7"/>
              <p:cNvSpPr txBox="1">
                <a:spLocks/>
              </p:cNvSpPr>
              <p:nvPr/>
            </p:nvSpPr>
            <p:spPr bwMode="auto">
              <a:xfrm>
                <a:off x="681718" y="1726392"/>
                <a:ext cx="5134659" cy="1682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Fourier relationship between spin density </a:t>
                </a:r>
                <a:r>
                  <a:rPr lang="en-US" sz="2800" dirty="0">
                    <a:latin typeface="Cambria Math" panose="02040503050406030204" pitchFamily="18" charset="0"/>
                  </a:rPr>
                  <a:t>𝜌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) and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k</a:t>
                </a:r>
                <a:r>
                  <a:rPr lang="en-US" sz="2800" dirty="0">
                    <a:latin typeface="Cambria Math" panose="02040503050406030204" pitchFamily="18" charset="0"/>
                  </a:rPr>
                  <a:t>-space signal intensity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718" y="1726392"/>
                <a:ext cx="5134659" cy="1682555"/>
              </a:xfrm>
              <a:prstGeom prst="rect">
                <a:avLst/>
              </a:prstGeom>
              <a:blipFill>
                <a:blip r:embed="rId5"/>
                <a:stretch>
                  <a:fillRect l="-2494" t="-4710" r="-1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7"/>
          <p:cNvSpPr txBox="1">
            <a:spLocks/>
          </p:cNvSpPr>
          <p:nvPr/>
        </p:nvSpPr>
        <p:spPr bwMode="auto">
          <a:xfrm>
            <a:off x="681717" y="4419542"/>
            <a:ext cx="5134659" cy="21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properties: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-space pixels contribute to every image space pixel intensity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-space pixels contribute the most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166" y="2141119"/>
            <a:ext cx="6267470" cy="3642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49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5"/>
    </mc:Choice>
    <mc:Fallback>
      <p:transition spd="slow" advTm="32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1536" y="917225"/>
            <a:ext cx="1028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Exchange Optical Pumping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78" y="1570075"/>
            <a:ext cx="6469247" cy="5216488"/>
          </a:xfrm>
          <a:prstGeom prst="rect">
            <a:avLst/>
          </a:prstGeom>
        </p:spPr>
      </p:pic>
      <p:sp>
        <p:nvSpPr>
          <p:cNvPr id="9" name="Content Placeholder 27"/>
          <p:cNvSpPr txBox="1">
            <a:spLocks/>
          </p:cNvSpPr>
          <p:nvPr/>
        </p:nvSpPr>
        <p:spPr bwMode="auto">
          <a:xfrm>
            <a:off x="139057" y="2058580"/>
            <a:ext cx="5151344" cy="427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alkali</a:t>
            </a:r>
          </a:p>
          <a:p>
            <a:pPr marL="0" indent="0" eaLnBrk="1" hangingPunct="1">
              <a:spcBef>
                <a:spcPts val="1200"/>
              </a:spcBef>
              <a:buClr>
                <a:schemeClr val="accent2"/>
              </a:buClr>
              <a:buNone/>
            </a:pPr>
            <a:endParaRPr lang="en-US" alt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~ 60%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orders of magnitude higher polarization than thermal equilibrium at body temperature @ 1.5 T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polarizer produces ~ 2.5L of polarized gas per batch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3915" y="26962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7348" y="1570075"/>
            <a:ext cx="253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Controllers and Laser Drivers</a:t>
            </a:r>
          </a:p>
        </p:txBody>
      </p:sp>
      <p:sp>
        <p:nvSpPr>
          <p:cNvPr id="16" name="Down Arrow 15"/>
          <p:cNvSpPr/>
          <p:nvPr/>
        </p:nvSpPr>
        <p:spPr>
          <a:xfrm rot="5400000">
            <a:off x="9364579" y="1723750"/>
            <a:ext cx="216568" cy="3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03895" y="5596644"/>
            <a:ext cx="253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Gas Pluming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6926" y="5787644"/>
            <a:ext cx="222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 supplying static field and NMR measurement</a:t>
            </a:r>
          </a:p>
        </p:txBody>
      </p:sp>
      <p:sp>
        <p:nvSpPr>
          <p:cNvPr id="19" name="Down Arrow 18"/>
          <p:cNvSpPr/>
          <p:nvPr/>
        </p:nvSpPr>
        <p:spPr>
          <a:xfrm rot="12540475">
            <a:off x="6517855" y="5186783"/>
            <a:ext cx="171467" cy="66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33933" y="2880911"/>
            <a:ext cx="172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Helmholtz Coils for Static Field</a:t>
            </a:r>
          </a:p>
        </p:txBody>
      </p:sp>
      <p:sp>
        <p:nvSpPr>
          <p:cNvPr id="22" name="Down Arrow 21"/>
          <p:cNvSpPr/>
          <p:nvPr/>
        </p:nvSpPr>
        <p:spPr>
          <a:xfrm rot="15821056">
            <a:off x="8764399" y="2608015"/>
            <a:ext cx="99649" cy="733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361467">
            <a:off x="9140303" y="2583568"/>
            <a:ext cx="109050" cy="1494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9012972">
            <a:off x="10818632" y="3221576"/>
            <a:ext cx="109771" cy="84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194758" y="4010344"/>
            <a:ext cx="253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Oven (cell inside)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Polarizer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48" y="1580982"/>
            <a:ext cx="2397794" cy="15331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5048" y="159562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Rb + K + 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3"/>
    </mc:Choice>
    <mc:Fallback>
      <p:transition spd="slow" advTm="233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95" y="2143125"/>
            <a:ext cx="18669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143125"/>
            <a:ext cx="1905000" cy="361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6595" y="1496794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ICF pellets placed inside tube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3500" y="942796"/>
                <a:ext cx="1905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 acquired ~10 min after tube was filled with polarized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300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He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942796"/>
                <a:ext cx="1905000" cy="1200329"/>
              </a:xfrm>
              <a:prstGeom prst="rect">
                <a:avLst/>
              </a:prstGeom>
              <a:blipFill>
                <a:blip r:embed="rId5"/>
                <a:stretch>
                  <a:fillRect l="-2564" t="-3046" r="-448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3500" y="577215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survives permeation??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6595" y="0"/>
            <a:ext cx="8919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get gas permeation into the pellets w/o complete polarization loss?</a:t>
            </a:r>
          </a:p>
        </p:txBody>
      </p:sp>
    </p:spTree>
    <p:extLst>
      <p:ext uri="{BB962C8B-B14F-4D97-AF65-F5344CB8AC3E}">
        <p14:creationId xmlns:p14="http://schemas.microsoft.com/office/powerpoint/2010/main" val="365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1"/>
    </mc:Choice>
    <mc:Fallback>
      <p:transition spd="slow" advTm="507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95" y="2143125"/>
            <a:ext cx="18669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143125"/>
            <a:ext cx="19050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05" y="2143125"/>
            <a:ext cx="1885950" cy="3629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6595" y="1496794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ICF pellets placed inside tube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3500" y="942796"/>
                <a:ext cx="1905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 acquired ~10 min after tube was filled with polarized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baseline="300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He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942796"/>
                <a:ext cx="1905000" cy="1200329"/>
              </a:xfrm>
              <a:prstGeom prst="rect">
                <a:avLst/>
              </a:prstGeom>
              <a:blipFill>
                <a:blip r:embed="rId5"/>
                <a:stretch>
                  <a:fillRect l="-2564" t="-3046" r="-448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3500" y="577215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survives permeation??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7353" y="577215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survives permeation!!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9455" y="1126898"/>
                <a:ext cx="1905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 acquired after evacuating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300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tube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455" y="1126898"/>
                <a:ext cx="1905000" cy="923330"/>
              </a:xfrm>
              <a:prstGeom prst="rect">
                <a:avLst/>
              </a:prstGeom>
              <a:blipFill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we can!</a:t>
            </a:r>
          </a:p>
        </p:txBody>
      </p:sp>
    </p:spTree>
    <p:extLst>
      <p:ext uri="{BB962C8B-B14F-4D97-AF65-F5344CB8AC3E}">
        <p14:creationId xmlns:p14="http://schemas.microsoft.com/office/powerpoint/2010/main" val="268436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03"/>
    </mc:Choice>
    <mc:Fallback>
      <p:transition spd="slow" advTm="174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Theory and Imaging</a:t>
            </a:r>
          </a:p>
        </p:txBody>
      </p:sp>
      <p:sp>
        <p:nvSpPr>
          <p:cNvPr id="3" name="Content Placeholder 27"/>
          <p:cNvSpPr txBox="1">
            <a:spLocks/>
          </p:cNvSpPr>
          <p:nvPr/>
        </p:nvSpPr>
        <p:spPr bwMode="auto">
          <a:xfrm>
            <a:off x="505254" y="1132491"/>
            <a:ext cx="6721713" cy="130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 slice-selective chemical shift imaging (SS-CSI) pulse sequence to measure polarization concentration in each image pixel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57" y="987126"/>
            <a:ext cx="4479256" cy="2511490"/>
          </a:xfrm>
          <a:prstGeom prst="rect">
            <a:avLst/>
          </a:prstGeom>
        </p:spPr>
      </p:pic>
      <p:sp>
        <p:nvSpPr>
          <p:cNvPr id="6" name="Content Placeholder 27"/>
          <p:cNvSpPr txBox="1">
            <a:spLocks/>
          </p:cNvSpPr>
          <p:nvPr/>
        </p:nvSpPr>
        <p:spPr bwMode="auto">
          <a:xfrm>
            <a:off x="505254" y="2406853"/>
            <a:ext cx="6200348" cy="16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parameters: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in-plane isotropic spatial resolution = 0.5 mm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slice thickness = 2 mm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field-of-view = 5 mm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34129" y="40930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61623" y="409387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1035" y="409387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48529" y="40938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76023" y="409459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07941" y="40938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35435" y="409459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56722" y="40938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84216" y="409459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34129" y="43201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61623" y="432097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21035" y="432097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48529" y="43209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76023" y="43216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07941" y="43209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35435" y="43216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56722" y="43209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84216" y="43216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33023" y="45472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60517" y="454807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92435" y="45472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819929" y="454807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47423" y="45480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274917" y="45487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506835" y="45480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734329" y="45487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955616" y="45480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183110" y="45487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33023" y="47736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360517" y="477439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592435" y="47736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819929" y="477439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47423" y="47743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274917" y="47751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506835" y="47743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734329" y="47751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955616" y="47743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183110" y="47751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31917" y="49976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59411" y="499843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591329" y="49976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818823" y="499843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046317" y="49983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273811" y="499914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505729" y="49983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733223" y="499914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954510" y="49983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182004" y="499914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593541" y="432554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590776" y="409426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34129" y="52197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361623" y="522057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821035" y="522057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048529" y="52205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77129" y="521373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507727" y="522011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736541" y="521758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956722" y="52205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184216" y="52212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134129" y="54468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361623" y="544767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821035" y="544767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048529" y="54476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276023" y="54483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507941" y="54476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735435" y="54483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956722" y="54476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1184216" y="54483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133023" y="567399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360517" y="567477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592435" y="567399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819929" y="567477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047423" y="56747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274917" y="56754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506835" y="56747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734329" y="56754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955616" y="56747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1183110" y="56754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133023" y="590031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360517" y="590109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592435" y="590031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819929" y="590109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047423" y="59010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274917" y="59018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0506835" y="59010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734329" y="59018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0955616" y="59010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1183110" y="59018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9131917" y="612434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359411" y="612513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591329" y="612434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818823" y="612513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0046317" y="612506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273811" y="61258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0505729" y="612506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733223" y="61258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0954510" y="612506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1182004" y="61258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594094" y="544233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9590776" y="522096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8804707" y="4020276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9124604" y="6649899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1384864" y="643147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52307" y="370654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+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652307" y="622114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819804" y="643147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046733" y="6303027"/>
                <a:ext cx="48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33" y="6303027"/>
                <a:ext cx="4859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743157" y="4979645"/>
                <a:ext cx="489172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157" y="4979645"/>
                <a:ext cx="489172" cy="394788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7"/>
          <p:cNvSpPr txBox="1">
            <a:spLocks/>
          </p:cNvSpPr>
          <p:nvPr/>
        </p:nvSpPr>
        <p:spPr bwMode="auto">
          <a:xfrm>
            <a:off x="505254" y="4522291"/>
            <a:ext cx="7257207" cy="130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to each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-space location and acquire an NMR spectrum by measuring free induction decay (FID) after each excitation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9135788" y="408966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9361070" y="40915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0202" y="3972828"/>
            <a:ext cx="283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fine resolution!!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5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88"/>
    </mc:Choice>
    <mc:Fallback>
      <p:transition spd="slow" advTm="60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Theory and Imaging</a:t>
            </a:r>
          </a:p>
        </p:txBody>
      </p:sp>
      <p:sp>
        <p:nvSpPr>
          <p:cNvPr id="3" name="Content Placeholder 27"/>
          <p:cNvSpPr txBox="1">
            <a:spLocks/>
          </p:cNvSpPr>
          <p:nvPr/>
        </p:nvSpPr>
        <p:spPr bwMode="auto">
          <a:xfrm>
            <a:off x="505254" y="1132491"/>
            <a:ext cx="6721713" cy="130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 slice-selective chemical shift imaging (SS-CSI) pulse sequence to measure polarization concentration in each image pixel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57" y="987126"/>
            <a:ext cx="4479256" cy="2511490"/>
          </a:xfrm>
          <a:prstGeom prst="rect">
            <a:avLst/>
          </a:prstGeom>
        </p:spPr>
      </p:pic>
      <p:sp>
        <p:nvSpPr>
          <p:cNvPr id="6" name="Content Placeholder 27"/>
          <p:cNvSpPr txBox="1">
            <a:spLocks/>
          </p:cNvSpPr>
          <p:nvPr/>
        </p:nvSpPr>
        <p:spPr bwMode="auto">
          <a:xfrm>
            <a:off x="505254" y="2406853"/>
            <a:ext cx="6200348" cy="16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parameters: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in-plane isotropic spatial resolution = 0.5 mm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slice thickness = 2 mm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field-of-view = 5 mm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34129" y="409309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61623" y="409387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1035" y="409387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48529" y="409380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76023" y="409459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07941" y="409380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35435" y="409459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56722" y="409380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84216" y="409459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34129" y="43201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61623" y="432097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21035" y="432097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48529" y="432090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76023" y="432169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07941" y="432090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35435" y="432169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56722" y="432090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84216" y="432169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33023" y="45472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60517" y="454807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92435" y="45472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819929" y="454807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47423" y="45480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274917" y="45487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506835" y="45480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734329" y="45487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955616" y="45480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183110" y="45487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33023" y="477361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360517" y="477439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592435" y="477361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819929" y="477439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47423" y="477432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274917" y="47751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506835" y="477432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734329" y="47751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955616" y="477432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183110" y="47751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31917" y="499764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59411" y="499843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591329" y="499764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818823" y="499843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046317" y="499836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273811" y="499914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505729" y="499836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733223" y="499914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954510" y="499836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182004" y="499914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593541" y="432554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590776" y="409426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34129" y="52197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361623" y="522057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821035" y="522057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048529" y="522050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277129" y="521373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507727" y="522011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736541" y="521758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956722" y="522050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184216" y="522129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134129" y="54468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361623" y="544767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821035" y="5447677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048529" y="54476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276023" y="54483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507941" y="54476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735435" y="54483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956722" y="544761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1184216" y="54483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133023" y="567399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360517" y="567477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592435" y="567399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819929" y="567477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047423" y="56747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274917" y="56754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0506835" y="56747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734329" y="56754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955616" y="5674711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1183110" y="5675494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133023" y="590031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360517" y="590109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592435" y="590031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819929" y="590109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047423" y="590102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274917" y="590181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0506835" y="590102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734329" y="590181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0955616" y="590102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1183110" y="590181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9131917" y="612434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359411" y="612513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591329" y="612434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818823" y="6125132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0046317" y="612506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273811" y="612584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0505729" y="612506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733223" y="612584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0954510" y="6125065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1182004" y="612584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594094" y="544233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9590776" y="522096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8804707" y="4020276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9124604" y="6649899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1384864" y="643147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52307" y="370654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+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652307" y="622114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819804" y="643147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046733" y="6303027"/>
                <a:ext cx="48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33" y="6303027"/>
                <a:ext cx="4859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743157" y="4979645"/>
                <a:ext cx="489172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157" y="4979645"/>
                <a:ext cx="489172" cy="394788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/>
          <p:cNvSpPr/>
          <p:nvPr/>
        </p:nvSpPr>
        <p:spPr>
          <a:xfrm>
            <a:off x="9135788" y="4089669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9361070" y="4091593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0202" y="3972828"/>
            <a:ext cx="283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fine resolution!!</a:t>
            </a:r>
          </a:p>
        </p:txBody>
      </p:sp>
      <p:sp>
        <p:nvSpPr>
          <p:cNvPr id="118" name="Content Placeholder 27"/>
          <p:cNvSpPr txBox="1">
            <a:spLocks/>
          </p:cNvSpPr>
          <p:nvPr/>
        </p:nvSpPr>
        <p:spPr bwMode="auto">
          <a:xfrm>
            <a:off x="505254" y="4522291"/>
            <a:ext cx="7257207" cy="130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to each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-space location and acquire an NMR spectrum by measuring free induction decay (FID) after each excitation</a:t>
            </a:r>
          </a:p>
        </p:txBody>
      </p:sp>
    </p:spTree>
    <p:extLst>
      <p:ext uri="{BB962C8B-B14F-4D97-AF65-F5344CB8AC3E}">
        <p14:creationId xmlns:p14="http://schemas.microsoft.com/office/powerpoint/2010/main" val="31793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"/>
    </mc:Choice>
    <mc:Fallback>
      <p:transition spd="slow" advTm="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Theory and Imaging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0894" y="41251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08388" y="412589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412589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5294" y="412582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22788" y="412660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4706" y="412582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82200" y="412660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03487" y="412582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0981" y="412660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0894" y="43522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08388" y="43529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67800" y="43529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95294" y="43529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22788" y="43537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754706" y="43529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82200" y="43537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203487" y="43529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30981" y="43537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79788" y="45793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07282" y="45800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39200" y="45793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066694" y="45800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94188" y="45800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21682" y="45808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753600" y="45800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81094" y="45808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202381" y="45800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429875" y="45808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79788" y="48056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07282" y="48064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839200" y="48056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66694" y="48064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294188" y="480634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521682" y="48071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753600" y="480634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981094" y="48071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202381" y="480634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429875" y="48071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378682" y="50296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606176" y="503044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38094" y="50296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065588" y="503044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293082" y="503038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520576" y="503116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752494" y="503038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979988" y="503116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01275" y="503038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428769" y="503116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840306" y="435755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837541" y="412628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80894" y="52518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08388" y="52525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067800" y="525259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295294" y="52525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523894" y="5245746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754492" y="525213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983306" y="524960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203487" y="52525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430981" y="525330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380894" y="54789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608388" y="54796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067800" y="5479693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295294" y="54796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522788" y="54804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754706" y="54796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982200" y="54804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203487" y="547962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0430981" y="548040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379788" y="57060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07282" y="57067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839200" y="570601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9066694" y="570679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9294188" y="57067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521682" y="57075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753600" y="57067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981094" y="57075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202381" y="5706727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429875" y="570751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379788" y="59323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607282" y="59331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839200" y="5932329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066694" y="593311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9294188" y="593304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521682" y="59338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753600" y="593304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981094" y="59338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0202381" y="593304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0429875" y="593382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378682" y="615636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606176" y="61571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838094" y="615636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065588" y="6157148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293082" y="615708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520576" y="61578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752494" y="615708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979988" y="61578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0201275" y="6157081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28769" y="615786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840859" y="5474346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837541" y="5252984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8051472" y="4052292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8371369" y="6681915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0631629" y="646349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99072" y="373856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+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899072" y="625316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66569" y="646349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293498" y="6335043"/>
                <a:ext cx="48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498" y="6335043"/>
                <a:ext cx="48596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989922" y="5011661"/>
                <a:ext cx="489172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922" y="5011661"/>
                <a:ext cx="489172" cy="394788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ight Arrow 115"/>
          <p:cNvSpPr/>
          <p:nvPr/>
        </p:nvSpPr>
        <p:spPr>
          <a:xfrm rot="12793314">
            <a:off x="5343635" y="3900507"/>
            <a:ext cx="4568235" cy="7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7421354" y="3070075"/>
                <a:ext cx="1299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location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𝑭𝑰𝑫</m:t>
                    </m:r>
                  </m:oMath>
                </a14:m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354" y="3070075"/>
                <a:ext cx="1299122" cy="584775"/>
              </a:xfrm>
              <a:prstGeom prst="rect">
                <a:avLst/>
              </a:prstGeom>
              <a:blipFill>
                <a:blip r:embed="rId4"/>
                <a:stretch>
                  <a:fillRect l="-2336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19" y="873568"/>
            <a:ext cx="4804434" cy="3178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7"/>
              <p:cNvSpPr txBox="1">
                <a:spLocks/>
              </p:cNvSpPr>
              <p:nvPr/>
            </p:nvSpPr>
            <p:spPr bwMode="auto">
              <a:xfrm>
                <a:off x="276119" y="4554527"/>
                <a:ext cx="6721713" cy="1820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SS-CSI makes maximum use of long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en-US" sz="24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in SNR</a:t>
                </a: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CSI allows us to make many measurements using low flip angles w/o using substantial polarization </a:t>
                </a:r>
              </a:p>
            </p:txBody>
          </p:sp>
        </mc:Choice>
        <mc:Fallback xmlns="">
          <p:sp>
            <p:nvSpPr>
              <p:cNvPr id="115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119" y="4554527"/>
                <a:ext cx="6721713" cy="1820243"/>
              </a:xfrm>
              <a:prstGeom prst="rect">
                <a:avLst/>
              </a:prstGeom>
              <a:blipFill>
                <a:blip r:embed="rId6"/>
                <a:stretch>
                  <a:fillRect l="-1451" t="-3344" r="-363" b="-10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80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26"/>
    </mc:Choice>
    <mc:Fallback>
      <p:transition spd="slow" advTm="558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" y="873568"/>
            <a:ext cx="4804434" cy="3178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Theory and Imaging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91125" y="2220042"/>
            <a:ext cx="14287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6337" y="1740042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Fourier Transform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6" y="873569"/>
            <a:ext cx="4774764" cy="31787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14170">
            <a:off x="8541283" y="1722732"/>
            <a:ext cx="762000" cy="135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763674">
            <a:off x="9453246" y="2082647"/>
            <a:ext cx="762000" cy="1350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72337" y="1195973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outside the pellet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1678" y="1447654"/>
            <a:ext cx="151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inside the pellet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506" y="4795462"/>
            <a:ext cx="1143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the tube and the pellets                    Susceptibility-induced off-resonance effects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86337" y="4852995"/>
            <a:ext cx="1057275" cy="34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506" y="5523243"/>
            <a:ext cx="10732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inside the pellet has a different precession frequency compared to the gas outside</a:t>
            </a:r>
          </a:p>
        </p:txBody>
      </p:sp>
    </p:spTree>
    <p:extLst>
      <p:ext uri="{BB962C8B-B14F-4D97-AF65-F5344CB8AC3E}">
        <p14:creationId xmlns:p14="http://schemas.microsoft.com/office/powerpoint/2010/main" val="227624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17"/>
    </mc:Choice>
    <mc:Fallback>
      <p:transition spd="slow" advTm="4931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Polarization Concentration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7"/>
              <p:cNvSpPr txBox="1">
                <a:spLocks/>
              </p:cNvSpPr>
              <p:nvPr/>
            </p:nvSpPr>
            <p:spPr bwMode="auto">
              <a:xfrm>
                <a:off x="769946" y="1296858"/>
                <a:ext cx="10387338" cy="949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chemeClr val="accent2"/>
                  </a:buClr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 SS-CSI data matrix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𝑇𝑖𝑚𝑒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3D Fourier transform of the matrix to get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𝑓𝑟𝑒𝑞𝑢𝑒𝑛𝑐𝑦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</a:t>
                </a:r>
              </a:p>
            </p:txBody>
          </p:sp>
        </mc:Choice>
        <mc:Fallback xmlns="">
          <p:sp>
            <p:nvSpPr>
              <p:cNvPr id="4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946" y="1296858"/>
                <a:ext cx="10387338" cy="949037"/>
              </a:xfrm>
              <a:prstGeom prst="rect">
                <a:avLst/>
              </a:prstGeom>
              <a:blipFill>
                <a:blip r:embed="rId3"/>
                <a:stretch>
                  <a:fillRect l="-939" t="-7097" b="-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7"/>
          <p:cNvSpPr txBox="1">
            <a:spLocks/>
          </p:cNvSpPr>
          <p:nvPr/>
        </p:nvSpPr>
        <p:spPr bwMode="auto">
          <a:xfrm>
            <a:off x="769946" y="2612310"/>
            <a:ext cx="10964854" cy="9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an FID is a complex Lorentzian</a:t>
            </a:r>
          </a:p>
          <a:p>
            <a:pPr lvl="1">
              <a:buClr>
                <a:schemeClr val="accent2"/>
              </a:buCl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amplitude of the FID is proportional to the area under the Lorentzian in frequency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9946" y="4081075"/>
                <a:ext cx="4402359" cy="812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46" y="4081075"/>
                <a:ext cx="4402359" cy="812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69201" y="4244280"/>
            <a:ext cx="14287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4025" y="4016782"/>
            <a:ext cx="105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12763" y="3781005"/>
                <a:ext cx="4129079" cy="13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sup>
                    </m:sSup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 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))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763" y="3781005"/>
                <a:ext cx="4129079" cy="1355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54466" y="4582366"/>
            <a:ext cx="20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97482" y="3970888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82" y="3970888"/>
                <a:ext cx="3496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69201" y="4657222"/>
            <a:ext cx="136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</p:txBody>
      </p:sp>
      <p:sp>
        <p:nvSpPr>
          <p:cNvPr id="14" name="Content Placeholder 27"/>
          <p:cNvSpPr txBox="1">
            <a:spLocks/>
          </p:cNvSpPr>
          <p:nvPr/>
        </p:nvSpPr>
        <p:spPr bwMode="auto">
          <a:xfrm>
            <a:off x="769946" y="5310713"/>
            <a:ext cx="9673465" cy="9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multiple species of gas, sum of Lorentizan curves represent the frequency spectrum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7009" y="3446742"/>
            <a:ext cx="200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3146" y="3442451"/>
            <a:ext cx="200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Lorentzian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09" y="5086595"/>
            <a:ext cx="2655231" cy="1756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9705" y="5109126"/>
            <a:ext cx="2626985" cy="174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93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09"/>
    </mc:Choice>
    <mc:Fallback>
      <p:transition spd="slow" advTm="2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12123" y="3872408"/>
                <a:ext cx="41028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3200" b="1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</m:oMath>
                </a14:m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32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32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23" y="3872408"/>
                <a:ext cx="410280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7"/>
          <p:cNvSpPr txBox="1">
            <a:spLocks/>
          </p:cNvSpPr>
          <p:nvPr/>
        </p:nvSpPr>
        <p:spPr bwMode="auto">
          <a:xfrm>
            <a:off x="769946" y="998694"/>
            <a:ext cx="9902064" cy="8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Self-sustained fusion energy production has not yet been reached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spent sustaining the plasma &gt; fusion output energy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2108" y="5320152"/>
            <a:ext cx="4797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boost in fusion cross section!!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155519" y="5396351"/>
            <a:ext cx="906379" cy="30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6835" y="6530010"/>
            <a:ext cx="1105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Kulsrud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Furth,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Goldhaber, Phys Rev Lett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(1982) 1248.</a:t>
            </a:r>
          </a:p>
        </p:txBody>
      </p:sp>
      <p:sp>
        <p:nvSpPr>
          <p:cNvPr id="13" name="Content Placeholder 27">
            <a:extLst>
              <a:ext uri="{FF2B5EF4-FFF2-40B4-BE49-F238E27FC236}">
                <a16:creationId xmlns:a16="http://schemas.microsoft.com/office/drawing/2014/main" id="{0D9F1C68-B1F1-49DE-8915-454AE6C81FCA}"/>
              </a:ext>
            </a:extLst>
          </p:cNvPr>
          <p:cNvSpPr txBox="1">
            <a:spLocks/>
          </p:cNvSpPr>
          <p:nvPr/>
        </p:nvSpPr>
        <p:spPr bwMode="auto">
          <a:xfrm>
            <a:off x="769946" y="2166848"/>
            <a:ext cx="10797214" cy="131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buClr>
                <a:schemeClr val="accent2"/>
              </a:buClr>
              <a:buSzTx/>
              <a:buFont typeface="Symbol" panose="05050102010706020507" pitchFamily="18" charset="2"/>
              <a:buChar char="·"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spin-polarized nuclear fusion gained traction in 1982 with predicted time scales for polarization loss in a plasma that were much longer than the characteristic fuel burn-up period.*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EDAB0903-4B0F-411D-B19D-2A1564DFD8C6}"/>
              </a:ext>
            </a:extLst>
          </p:cNvPr>
          <p:cNvSpPr txBox="1">
            <a:spLocks/>
          </p:cNvSpPr>
          <p:nvPr/>
        </p:nvSpPr>
        <p:spPr bwMode="auto">
          <a:xfrm>
            <a:off x="769946" y="3477389"/>
            <a:ext cx="5069380" cy="127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tokamak energies, fusion reaction of deuterium (D) and tritium (T) proceeds via spin 3/2 resonance state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7">
            <a:extLst>
              <a:ext uri="{FF2B5EF4-FFF2-40B4-BE49-F238E27FC236}">
                <a16:creationId xmlns:a16="http://schemas.microsoft.com/office/drawing/2014/main" id="{34227FC8-99CF-4140-8B99-A47356A6CD10}"/>
              </a:ext>
            </a:extLst>
          </p:cNvPr>
          <p:cNvSpPr txBox="1">
            <a:spLocks/>
          </p:cNvSpPr>
          <p:nvPr/>
        </p:nvSpPr>
        <p:spPr bwMode="auto">
          <a:xfrm>
            <a:off x="769946" y="4787930"/>
            <a:ext cx="5277928" cy="165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1 D and spin 1/2 T will favorably fuse into a 3/2 spin state when their spins are aligned parallel to each other</a:t>
            </a:r>
          </a:p>
          <a:p>
            <a:pPr>
              <a:buClr>
                <a:schemeClr val="accent2"/>
              </a:buClr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1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28"/>
    </mc:Choice>
    <mc:Fallback>
      <p:transition spd="slow" advTm="65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 animBg="1"/>
      <p:bldP spid="3" grpId="0"/>
      <p:bldP spid="13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10" y="766039"/>
            <a:ext cx="1981178" cy="59981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14936" y="2258634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4935" y="42523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5608" y="62909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41" y="2774148"/>
            <a:ext cx="450447" cy="198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757" y="987126"/>
            <a:ext cx="4479256" cy="25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6"/>
    </mc:Choice>
    <mc:Fallback xmlns="">
      <p:transition spd="slow" advTm="1809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6" y="1909777"/>
            <a:ext cx="4762500" cy="37909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96646" y="1599129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Box Spectrum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3" y="1968461"/>
            <a:ext cx="4810125" cy="3781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10" y="766039"/>
            <a:ext cx="1981178" cy="599818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14936" y="2258634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14935" y="42523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5608" y="62909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83692" y="3161127"/>
            <a:ext cx="215419" cy="2009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83693" y="1159898"/>
            <a:ext cx="215419" cy="1937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83692" y="5168638"/>
            <a:ext cx="215419" cy="18747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141" y="2774148"/>
            <a:ext cx="450447" cy="198196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090246" y="1769859"/>
            <a:ext cx="215419" cy="193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90361" y="3765131"/>
            <a:ext cx="215419" cy="193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0246" y="5749886"/>
            <a:ext cx="215419" cy="193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581898" y="159912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Box Spectrum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3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4"/>
    </mc:Choice>
    <mc:Fallback xmlns="">
      <p:transition spd="slow" advTm="18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428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Peak</a:t>
            </a: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2690561" y="4943224"/>
            <a:ext cx="7121513" cy="1698207"/>
            <a:chOff x="2690561" y="4943224"/>
            <a:chExt cx="7121513" cy="1698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0561" y="4943224"/>
              <a:ext cx="7121513" cy="169820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8911390" y="5181600"/>
              <a:ext cx="473242" cy="45318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1868557" y="4204690"/>
            <a:ext cx="1249446" cy="1805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4982" y="374302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Pellet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14277" y="-1154774"/>
            <a:ext cx="1874083" cy="71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"/>
    </mc:Choice>
    <mc:Fallback xmlns="">
      <p:transition spd="slow" advTm="122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Peak</a:t>
            </a:r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2690561" y="4943224"/>
            <a:ext cx="7121513" cy="1698207"/>
            <a:chOff x="2690561" y="4943224"/>
            <a:chExt cx="7121513" cy="16982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0561" y="4943224"/>
              <a:ext cx="7121513" cy="1698207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911390" y="5181600"/>
              <a:ext cx="473242" cy="45318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16281" y="5949866"/>
            <a:ext cx="127000" cy="12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60431" y="5949866"/>
            <a:ext cx="127000" cy="12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72391" y="5949866"/>
            <a:ext cx="127000" cy="12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64245" y="5822866"/>
            <a:ext cx="127000" cy="127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170" y="948535"/>
            <a:ext cx="2427056" cy="19789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047" y="947544"/>
            <a:ext cx="2431732" cy="19384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763" y="947544"/>
            <a:ext cx="2454024" cy="1939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4" y="947544"/>
            <a:ext cx="2467796" cy="19573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74" y="2993858"/>
            <a:ext cx="2467552" cy="1949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4763" y="2993858"/>
            <a:ext cx="2454024" cy="1949366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 rot="18476723">
            <a:off x="7087710" y="4450093"/>
            <a:ext cx="3499775" cy="14838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476723">
            <a:off x="4708576" y="4450093"/>
            <a:ext cx="3499775" cy="14838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6200000">
            <a:off x="2505556" y="4369674"/>
            <a:ext cx="2877507" cy="12587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4809889">
            <a:off x="1443909" y="4369674"/>
            <a:ext cx="2877507" cy="12587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6200000">
            <a:off x="3580669" y="5409529"/>
            <a:ext cx="727281" cy="9939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3607753">
            <a:off x="2457508" y="5347974"/>
            <a:ext cx="1113125" cy="125851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3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"/>
    </mc:Choice>
    <mc:Fallback xmlns="">
      <p:transition spd="slow" advTm="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78" y="717913"/>
            <a:ext cx="1981178" cy="5998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6304" y="2210508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6303" y="420425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6976" y="62428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509" y="2726022"/>
            <a:ext cx="450447" cy="19819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802" y="473224"/>
            <a:ext cx="3028197" cy="30411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802" y="3662018"/>
            <a:ext cx="3028197" cy="30540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7174" y="2579840"/>
            <a:ext cx="504825" cy="23431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08697" y="3071177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Tube Signal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8697" y="6242814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 Signal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901654" y="1540806"/>
            <a:ext cx="3615582" cy="344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8880963">
            <a:off x="3205265" y="3853369"/>
            <a:ext cx="5076153" cy="344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24193" y="2079522"/>
            <a:ext cx="243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+ Shoulder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Maps</a:t>
            </a:r>
          </a:p>
        </p:txBody>
      </p:sp>
      <p:sp>
        <p:nvSpPr>
          <p:cNvPr id="2" name="Right Arrow 1"/>
          <p:cNvSpPr/>
          <p:nvPr/>
        </p:nvSpPr>
        <p:spPr>
          <a:xfrm rot="1188397">
            <a:off x="3826153" y="4302263"/>
            <a:ext cx="3933825" cy="286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"/>
    </mc:Choice>
    <mc:Fallback xmlns="">
      <p:transition spd="slow" advTm="6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39" y="4465479"/>
            <a:ext cx="1524591" cy="861780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Signal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639" y="5328124"/>
            <a:ext cx="1775581" cy="861780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 Signal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30" y="4034589"/>
            <a:ext cx="10333454" cy="2587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Permeation and Polarization Over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91" y="847066"/>
            <a:ext cx="4932946" cy="3187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7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97"/>
    </mc:Choice>
    <mc:Fallback>
      <p:transition spd="slow" advTm="10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Permeation and Polarization Evolution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5317525"/>
                <a:ext cx="12192000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𝑝𝑒𝑙𝑙𝑒𝑡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𝑝𝑒𝑙𝑙𝑒𝑡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𝑝𝑒𝑙𝑙𝑒𝑡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0 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𝑡𝑢𝑏𝑒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𝑡𝑢𝑏𝑒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𝑡𝑢𝑏𝑒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τ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τ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7525"/>
                <a:ext cx="12192000" cy="954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49642" y="4349397"/>
                <a:ext cx="7908758" cy="65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𝑡𝑢𝑏𝑒</m:t>
                          </m:r>
                        </m:sup>
                      </m:sSubSup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0 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𝑡𝑢𝑏𝑒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42" y="4349397"/>
                <a:ext cx="7908758" cy="653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347538" y="5317525"/>
            <a:ext cx="3031958" cy="81858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264" y="3945772"/>
            <a:ext cx="239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Existing polarization in the pellet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1200" y="3066461"/>
            <a:ext cx="2466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Decay of polarization permeated into the pellet since last measurement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5369" y="5209023"/>
            <a:ext cx="3368842" cy="1119588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354180" y="4951316"/>
            <a:ext cx="509337" cy="3965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9" idx="0"/>
            <a:endCxn id="8" idx="2"/>
          </p:cNvCxnSpPr>
          <p:nvPr/>
        </p:nvCxnSpPr>
        <p:spPr>
          <a:xfrm flipV="1">
            <a:off x="7539790" y="4697677"/>
            <a:ext cx="2544678" cy="511346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60305" y="5317525"/>
            <a:ext cx="1648327" cy="8185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25464" y="1560940"/>
            <a:ext cx="246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</a:rPr>
              <a:t>Permeation of polarization into the pellet since last measurement</a:t>
            </a:r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9842516" y="3663820"/>
            <a:ext cx="2433146" cy="874263"/>
          </a:xfrm>
          <a:prstGeom prst="bentConnector3">
            <a:avLst>
              <a:gd name="adj1" fmla="val 2066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391" y="847066"/>
            <a:ext cx="4932945" cy="3187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96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54"/>
    </mc:Choice>
    <mc:Fallback>
      <p:transition spd="slow" advTm="4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 animBg="1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39" y="4465479"/>
            <a:ext cx="1524591" cy="861780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Signal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639" y="5328124"/>
            <a:ext cx="1775581" cy="861780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 Signal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30" y="4034589"/>
            <a:ext cx="10333454" cy="2587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743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Results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90" y="847066"/>
            <a:ext cx="4932946" cy="31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2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87"/>
    </mc:Choice>
    <mc:Fallback>
      <p:transition spd="slow" advTm="5058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 Wall Thickness and Polarization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BC680-FD63-49D8-B151-D0B9F8B6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8" y="1738655"/>
            <a:ext cx="5772996" cy="4880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99CC84-F053-40C4-A47A-E8FA5C251238}"/>
              </a:ext>
            </a:extLst>
          </p:cNvPr>
          <p:cNvSpPr/>
          <p:nvPr/>
        </p:nvSpPr>
        <p:spPr>
          <a:xfrm>
            <a:off x="211969" y="1215435"/>
            <a:ext cx="576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wall ~ 90 % polarization retention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FE033-9754-4C7D-92BF-112E76BD275B}"/>
              </a:ext>
            </a:extLst>
          </p:cNvPr>
          <p:cNvSpPr/>
          <p:nvPr/>
        </p:nvSpPr>
        <p:spPr>
          <a:xfrm>
            <a:off x="6274836" y="1218296"/>
            <a:ext cx="576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wall ~ 80 % polarization retention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968" y="1215435"/>
            <a:ext cx="5764109" cy="540337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36" y="1738655"/>
            <a:ext cx="5772997" cy="4880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E89F2-4DCD-4FFA-87B0-8AFE399C6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116" y="4093027"/>
            <a:ext cx="1299933" cy="1299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49D211-3425-4347-8F6B-C2CF7941C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415" y="4093027"/>
            <a:ext cx="1186499" cy="1190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DE8C22-5F9A-4FB6-8655-7D1A61A20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229" y="3767357"/>
            <a:ext cx="1204299" cy="1190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37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40"/>
    </mc:Choice>
    <mc:Fallback>
      <p:transition spd="slow" advTm="101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33674"/>
              </p:ext>
            </p:extLst>
          </p:nvPr>
        </p:nvGraphicFramePr>
        <p:xfrm>
          <a:off x="2725325" y="4786381"/>
          <a:ext cx="65844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776">
                  <a:extLst>
                    <a:ext uri="{9D8B030D-6E8A-4147-A177-3AD203B41FA5}">
                      <a16:colId xmlns:a16="http://schemas.microsoft.com/office/drawing/2014/main" val="3373253680"/>
                    </a:ext>
                  </a:extLst>
                </a:gridCol>
                <a:gridCol w="2003853">
                  <a:extLst>
                    <a:ext uri="{9D8B030D-6E8A-4147-A177-3AD203B41FA5}">
                      <a16:colId xmlns:a16="http://schemas.microsoft.com/office/drawing/2014/main" val="3862417409"/>
                    </a:ext>
                  </a:extLst>
                </a:gridCol>
                <a:gridCol w="2039786">
                  <a:extLst>
                    <a:ext uri="{9D8B030D-6E8A-4147-A177-3AD203B41FA5}">
                      <a16:colId xmlns:a16="http://schemas.microsoft.com/office/drawing/2014/main" val="109258381"/>
                    </a:ext>
                  </a:extLst>
                </a:gridCol>
              </a:tblGrid>
              <a:tr h="368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micron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micron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09457"/>
                  </a:ext>
                </a:extLst>
              </a:tr>
              <a:tr h="368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</a:t>
                      </a:r>
                      <a:r>
                        <a:rPr lang="en-US" sz="2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+/- 0.09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+/- 0.08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53476"/>
                  </a:ext>
                </a:extLst>
              </a:tr>
              <a:tr h="368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2400" b="1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+/- 4 min</a:t>
                      </a:r>
                      <a:endParaRPr lang="en-US" sz="24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 min</a:t>
                      </a:r>
                      <a:endParaRPr lang="en-US" sz="24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153320"/>
                  </a:ext>
                </a:extLst>
              </a:tr>
              <a:tr h="3684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pellet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+/- 6 min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+/- 13 min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296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412F7-6CC8-4C6E-9FD3-D3200363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3" y="960055"/>
            <a:ext cx="4770783" cy="3755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F3A404-260D-4065-A23C-E6D30383F4EA}"/>
              </a:ext>
            </a:extLst>
          </p:cNvPr>
          <p:cNvSpPr/>
          <p:nvPr/>
        </p:nvSpPr>
        <p:spPr>
          <a:xfrm>
            <a:off x="5254960" y="4786381"/>
            <a:ext cx="2002971" cy="1828800"/>
          </a:xfrm>
          <a:prstGeom prst="rect">
            <a:avLst/>
          </a:prstGeom>
          <a:noFill/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Background</a:t>
            </a:r>
          </a:p>
        </p:txBody>
      </p:sp>
      <p:sp>
        <p:nvSpPr>
          <p:cNvPr id="12" name="Content Placeholder 27"/>
          <p:cNvSpPr txBox="1">
            <a:spLocks/>
          </p:cNvSpPr>
          <p:nvPr/>
        </p:nvSpPr>
        <p:spPr bwMode="auto">
          <a:xfrm>
            <a:off x="769946" y="998694"/>
            <a:ext cx="9902064" cy="8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Self-sustained fusion energy production has not yet been reached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spent sustaining the plasma &gt; fusion output energy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7">
            <a:extLst>
              <a:ext uri="{FF2B5EF4-FFF2-40B4-BE49-F238E27FC236}">
                <a16:creationId xmlns:a16="http://schemas.microsoft.com/office/drawing/2014/main" id="{0D9F1C68-B1F1-49DE-8915-454AE6C81FCA}"/>
              </a:ext>
            </a:extLst>
          </p:cNvPr>
          <p:cNvSpPr txBox="1">
            <a:spLocks/>
          </p:cNvSpPr>
          <p:nvPr/>
        </p:nvSpPr>
        <p:spPr bwMode="auto">
          <a:xfrm>
            <a:off x="769946" y="2166848"/>
            <a:ext cx="10797214" cy="131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buClr>
                <a:schemeClr val="accent2"/>
              </a:buClr>
              <a:buSzTx/>
              <a:buFont typeface="Symbol" panose="05050102010706020507" pitchFamily="18" charset="2"/>
              <a:buChar char="·"/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spin-polarized nuclear fusion gained traction in 1982 with predicted time scales for polarization loss in a plasma that were much longer than the characteristic fuel burn-up period.*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7">
            <a:extLst>
              <a:ext uri="{FF2B5EF4-FFF2-40B4-BE49-F238E27FC236}">
                <a16:creationId xmlns:a16="http://schemas.microsoft.com/office/drawing/2014/main" id="{EDAB0903-4B0F-411D-B19D-2A1564DFD8C6}"/>
              </a:ext>
            </a:extLst>
          </p:cNvPr>
          <p:cNvSpPr txBox="1">
            <a:spLocks/>
          </p:cNvSpPr>
          <p:nvPr/>
        </p:nvSpPr>
        <p:spPr bwMode="auto">
          <a:xfrm>
            <a:off x="769946" y="3477389"/>
            <a:ext cx="5069380" cy="127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tokamak energies, fusion reaction of deuterium (D) and tritium (T) proceeds via spin 3/2 resonance state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7">
            <a:extLst>
              <a:ext uri="{FF2B5EF4-FFF2-40B4-BE49-F238E27FC236}">
                <a16:creationId xmlns:a16="http://schemas.microsoft.com/office/drawing/2014/main" id="{34227FC8-99CF-4140-8B99-A47356A6CD10}"/>
              </a:ext>
            </a:extLst>
          </p:cNvPr>
          <p:cNvSpPr txBox="1">
            <a:spLocks/>
          </p:cNvSpPr>
          <p:nvPr/>
        </p:nvSpPr>
        <p:spPr bwMode="auto">
          <a:xfrm>
            <a:off x="769946" y="4787930"/>
            <a:ext cx="5277928" cy="165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1 D and spin 1/2 T will favorably fuse into a 3/2 spin state when their spins are aligned parallel to each other</a:t>
            </a:r>
          </a:p>
          <a:p>
            <a:pPr>
              <a:buClr>
                <a:schemeClr val="accent2"/>
              </a:buClr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82183" y="3010854"/>
            <a:ext cx="5638800" cy="230929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26117" y="4417486"/>
                <a:ext cx="410280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1" i="1" baseline="30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200" b="1" i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He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3200" b="1" i="1" baseline="30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1" i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𝑳𝒊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l-GR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 i="1" dirty="0">
                  <a:solidFill>
                    <a:schemeClr val="tx2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117" y="4417486"/>
                <a:ext cx="410280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64825" y="3270867"/>
            <a:ext cx="5225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enhancement is achieved for isospin-mirrored reaction: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2108" y="5320152"/>
            <a:ext cx="4797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boost in fusion cross section!!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155519" y="5396351"/>
            <a:ext cx="906379" cy="30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6835" y="6530010"/>
            <a:ext cx="1105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Kulsrud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Furth,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Goldhaber, Phys Rev Lett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(1982) 1248. </a:t>
            </a:r>
          </a:p>
        </p:txBody>
      </p:sp>
    </p:spTree>
    <p:extLst>
      <p:ext uri="{BB962C8B-B14F-4D97-AF65-F5344CB8AC3E}">
        <p14:creationId xmlns:p14="http://schemas.microsoft.com/office/powerpoint/2010/main" val="35662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7"/>
    </mc:Choice>
    <mc:Fallback>
      <p:transition spd="slow" advTm="1334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</a:p>
        </p:txBody>
      </p:sp>
      <p:sp>
        <p:nvSpPr>
          <p:cNvPr id="4" name="Content Placeholder 27"/>
          <p:cNvSpPr txBox="1">
            <a:spLocks/>
          </p:cNvSpPr>
          <p:nvPr/>
        </p:nvSpPr>
        <p:spPr bwMode="auto">
          <a:xfrm>
            <a:off x="779471" y="1291447"/>
            <a:ext cx="10964854" cy="29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Permeation of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gas into the ICF pellets without loss of polarization is promising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developed a robust testbed for measuring polarization loss and decay time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Shift Imaging: Magnetic susceptibility-induced frequency shifts are ideal for measuring polarization inside and outside the tube independently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 pellet walls result in higher polarization loss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550" y="4596609"/>
            <a:ext cx="643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perform in-situ test of SPF in General Atomics DIII-D tokamak reactor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0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18"/>
    </mc:Choice>
    <mc:Fallback>
      <p:transition spd="slow" advTm="8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14810-8DFB-41C1-BC63-26245326A6E2}"/>
              </a:ext>
            </a:extLst>
          </p:cNvPr>
          <p:cNvSpPr txBox="1"/>
          <p:nvPr/>
        </p:nvSpPr>
        <p:spPr>
          <a:xfrm>
            <a:off x="1834848" y="1470668"/>
            <a:ext cx="8522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32B59-FC86-4DF0-ABEB-AA5B77FA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15" y="2907099"/>
            <a:ext cx="2123169" cy="21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"/>
    </mc:Choice>
    <mc:Fallback>
      <p:transition spd="slow" advTm="19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7"/>
              <p:cNvSpPr txBox="1">
                <a:spLocks/>
              </p:cNvSpPr>
              <p:nvPr/>
            </p:nvSpPr>
            <p:spPr bwMode="auto">
              <a:xfrm>
                <a:off x="320767" y="982241"/>
                <a:ext cx="9849927" cy="96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survival in plasma temperatures of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predicted* for fusion timescales but never experimentally tested!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767" y="982241"/>
                <a:ext cx="9849927" cy="961487"/>
              </a:xfrm>
              <a:prstGeom prst="rect">
                <a:avLst/>
              </a:prstGeom>
              <a:blipFill>
                <a:blip r:embed="rId3"/>
                <a:stretch>
                  <a:fillRect l="-1300" t="-8228" r="-62" b="-158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7"/>
          <p:cNvSpPr txBox="1">
            <a:spLocks/>
          </p:cNvSpPr>
          <p:nvPr/>
        </p:nvSpPr>
        <p:spPr bwMode="auto">
          <a:xfrm>
            <a:off x="320767" y="2036819"/>
            <a:ext cx="10555780" cy="21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and handling of polarized fuels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 method for delivering polarized fuel into the tokamak</a:t>
            </a:r>
          </a:p>
          <a:p>
            <a:pPr lvl="1" eaLnBrk="1" hangingPunct="1">
              <a:buClr>
                <a:schemeClr val="accent2"/>
              </a:buClr>
            </a:pPr>
            <a:endParaRPr lang="en-US" alt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method: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205" y="2580910"/>
            <a:ext cx="9746904" cy="4974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4" y="4327523"/>
            <a:ext cx="2431705" cy="1858628"/>
          </a:xfrm>
          <a:prstGeom prst="rect">
            <a:avLst/>
          </a:prstGeom>
        </p:spPr>
      </p:pic>
      <p:sp>
        <p:nvSpPr>
          <p:cNvPr id="17" name="Content Placeholder 27"/>
          <p:cNvSpPr txBox="1">
            <a:spLocks/>
          </p:cNvSpPr>
          <p:nvPr/>
        </p:nvSpPr>
        <p:spPr bwMode="auto">
          <a:xfrm>
            <a:off x="3434812" y="4290699"/>
            <a:ext cx="4828749" cy="19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fusing elements can be delivered to the plasma using hollow polymer shells (~2 mm diameter  ICF pellets)</a:t>
            </a:r>
          </a:p>
        </p:txBody>
      </p:sp>
      <p:sp>
        <p:nvSpPr>
          <p:cNvPr id="11" name="Content Placeholder 27"/>
          <p:cNvSpPr txBox="1">
            <a:spLocks/>
          </p:cNvSpPr>
          <p:nvPr/>
        </p:nvSpPr>
        <p:spPr bwMode="auto">
          <a:xfrm>
            <a:off x="8456069" y="3091397"/>
            <a:ext cx="4096251" cy="3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D-III D Tokamak in San Diego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7"/>
          <p:cNvSpPr txBox="1">
            <a:spLocks/>
          </p:cNvSpPr>
          <p:nvPr/>
        </p:nvSpPr>
        <p:spPr bwMode="auto">
          <a:xfrm>
            <a:off x="8456069" y="6222976"/>
            <a:ext cx="4096251" cy="3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Atomics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054" y="3499945"/>
            <a:ext cx="2692279" cy="2829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768" y="6519446"/>
            <a:ext cx="11765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*M. Goldhaber, Proc. Cambridge Philos. Soc. 30, 561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(1934). 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A.M. Sandorfi et al., Springer Proc. Phys. 187, 115 (2016).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7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56"/>
    </mc:Choice>
    <mc:Fallback>
      <p:transition spd="slow" advTm="69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22" y="2395553"/>
            <a:ext cx="2062384" cy="399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28800" y="242819"/>
                <a:ext cx="837868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Permeation time constant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aseline="300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gas into the ICF shells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2819"/>
                <a:ext cx="8378687" cy="1200329"/>
              </a:xfrm>
              <a:prstGeom prst="rect">
                <a:avLst/>
              </a:prstGeom>
              <a:blipFill>
                <a:blip r:embed="rId4"/>
                <a:stretch>
                  <a:fillRect l="-2183" t="-8629" r="-3566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38130" y="1686174"/>
            <a:ext cx="214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ICF pellets placed inside tube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768" y="1686174"/>
            <a:ext cx="5509460" cy="470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7">
                <a:extLst>
                  <a:ext uri="{FF2B5EF4-FFF2-40B4-BE49-F238E27FC236}">
                    <a16:creationId xmlns:a16="http://schemas.microsoft.com/office/drawing/2014/main" id="{0FBBB5DB-8F77-4F1A-A914-83873EBE69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233886"/>
                <a:ext cx="3680822" cy="361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𝑳𝒊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altLang="en-US" sz="28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HD can be permeated into the pellet and polarized inside the shell</a:t>
                </a:r>
              </a:p>
              <a:p>
                <a:pPr eaLnBrk="1" hangingPunct="1">
                  <a:buClr>
                    <a:schemeClr val="accent2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</m:oMath>
                </a14:m>
                <a:r>
                  <a:rPr lang="en-US" alt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polarized using hybrid alkali SEOP: </a:t>
                </a: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olarize first, then permeate into the pellet        	    polarization loss</a:t>
                </a:r>
              </a:p>
              <a:p>
                <a:pPr eaLnBrk="1" hangingPunct="1">
                  <a:buClr>
                    <a:schemeClr val="accent2"/>
                  </a:buClr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7">
                <a:extLst>
                  <a:ext uri="{FF2B5EF4-FFF2-40B4-BE49-F238E27FC236}">
                    <a16:creationId xmlns:a16="http://schemas.microsoft.com/office/drawing/2014/main" id="{0FBBB5DB-8F77-4F1A-A914-83873EBE6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33886"/>
                <a:ext cx="3680822" cy="3612453"/>
              </a:xfrm>
              <a:prstGeom prst="rect">
                <a:avLst/>
              </a:prstGeom>
              <a:blipFill>
                <a:blip r:embed="rId6"/>
                <a:stretch>
                  <a:fillRect l="-2649" t="-1686" r="-11093" b="-15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545433" y="5444479"/>
            <a:ext cx="665746" cy="30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0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73"/>
    </mc:Choice>
    <mc:Fallback>
      <p:transition spd="slow" advTm="90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42" y="1510747"/>
            <a:ext cx="8845064" cy="4849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97" y="3869835"/>
            <a:ext cx="3312090" cy="2434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70678" y="3813905"/>
            <a:ext cx="441957" cy="59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7"/>
              <p:cNvSpPr txBox="1">
                <a:spLocks/>
              </p:cNvSpPr>
              <p:nvPr/>
            </p:nvSpPr>
            <p:spPr bwMode="auto">
              <a:xfrm>
                <a:off x="0" y="1630015"/>
                <a:ext cx="3269342" cy="4740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pellets inside tube</a:t>
                </a:r>
              </a:p>
              <a:p>
                <a:pPr eaLnBrk="1" hangingPunct="1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Evacuate tube &amp; pellets</a:t>
                </a:r>
              </a:p>
              <a:p>
                <a:pPr eaLnBrk="1" hangingPunct="1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Flood tube w/ 4-8 atms of polarized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He</m:t>
                    </m:r>
                  </m:oMath>
                </a14:m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 tube in custom built radio frequency coil inside a 1.5 T clinical MRI scanner</a:t>
                </a:r>
              </a:p>
              <a:p>
                <a:pPr eaLnBrk="1" hangingPunct="1">
                  <a:spcBef>
                    <a:spcPts val="1200"/>
                  </a:spcBef>
                  <a:buClr>
                    <a:schemeClr val="accent2"/>
                  </a:buClr>
                </a:pPr>
                <a:r>
                  <a:rPr lang="en-US" altLang="en-US" sz="22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Image during permeation and decay of polarization</a:t>
                </a:r>
              </a:p>
              <a:p>
                <a:pPr eaLnBrk="1" hangingPunct="1">
                  <a:buClr>
                    <a:schemeClr val="accent2"/>
                  </a:buClr>
                </a:pP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30015"/>
                <a:ext cx="3269342" cy="4740074"/>
              </a:xfrm>
              <a:prstGeom prst="rect">
                <a:avLst/>
              </a:prstGeom>
              <a:blipFill>
                <a:blip r:embed="rId5"/>
                <a:stretch>
                  <a:fillRect l="-2425" t="-1157" r="-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599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72"/>
    </mc:Choice>
    <mc:Fallback>
      <p:transition spd="slow" advTm="64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MR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7"/>
              <p:cNvSpPr txBox="1">
                <a:spLocks/>
              </p:cNvSpPr>
              <p:nvPr/>
            </p:nvSpPr>
            <p:spPr bwMode="auto">
              <a:xfrm>
                <a:off x="679381" y="1177853"/>
                <a:ext cx="7160672" cy="513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Clr>
                    <a:schemeClr val="accent2"/>
                  </a:buClr>
                  <a:buNone/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 picture</a:t>
                </a: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Imagine a spin initially aligned with the static magnetic field</a:t>
                </a: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spin is tipped away from the B axis</a:t>
                </a:r>
              </a:p>
              <a:p>
                <a:pPr lvl="1" eaLnBrk="1" hangingPunct="1">
                  <a:buClr>
                    <a:schemeClr val="accent2"/>
                  </a:buClr>
                </a:pPr>
                <a:r>
                  <a:rPr lang="en-US" alt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spin and its magnetic field precesses about the axis with frequency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en-US" sz="24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Radiofrequency (RF) coil in the transverse plane</a:t>
                </a:r>
              </a:p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8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Precessing spin induces a changing voltage in the coil  which is the </a:t>
                </a:r>
                <a:r>
                  <a:rPr lang="en-US" altLang="en-US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 signal</a:t>
                </a:r>
              </a:p>
            </p:txBody>
          </p:sp>
        </mc:Choice>
        <mc:Fallback xmlns="">
          <p:sp>
            <p:nvSpPr>
              <p:cNvPr id="6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381" y="1177853"/>
                <a:ext cx="7160672" cy="5134047"/>
              </a:xfrm>
              <a:prstGeom prst="rect">
                <a:avLst/>
              </a:prstGeom>
              <a:blipFill>
                <a:blip r:embed="rId3"/>
                <a:stretch>
                  <a:fillRect l="-1787" t="-1188" r="-1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0654935" y="3064968"/>
            <a:ext cx="431982" cy="2519889"/>
          </a:xfrm>
          <a:prstGeom prst="upArrow">
            <a:avLst>
              <a:gd name="adj1" fmla="val 38535"/>
              <a:gd name="adj2" fmla="val 95301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4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14959" y="3736937"/>
            <a:ext cx="1511935" cy="1631931"/>
            <a:chOff x="5943600" y="2072746"/>
            <a:chExt cx="1066800" cy="1151468"/>
          </a:xfrm>
        </p:grpSpPr>
        <p:grpSp>
          <p:nvGrpSpPr>
            <p:cNvPr id="9" name="Group 21"/>
            <p:cNvGrpSpPr/>
            <p:nvPr/>
          </p:nvGrpSpPr>
          <p:grpSpPr>
            <a:xfrm>
              <a:off x="6019800" y="2072746"/>
              <a:ext cx="914400" cy="1151468"/>
              <a:chOff x="1676400" y="1539346"/>
              <a:chExt cx="914400" cy="1151468"/>
            </a:xfrm>
          </p:grpSpPr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>
                <a:off x="1828800" y="2309814"/>
                <a:ext cx="457200" cy="381000"/>
              </a:xfrm>
              <a:prstGeom prst="curvedRightArrow">
                <a:avLst>
                  <a:gd name="adj1" fmla="val 28231"/>
                  <a:gd name="adj2" fmla="val 48231"/>
                  <a:gd name="adj3" fmla="val 40000"/>
                </a:avLst>
              </a:prstGeom>
              <a:solidFill>
                <a:schemeClr val="accent4">
                  <a:lumMod val="9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84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auto">
              <a:xfrm>
                <a:off x="1676400" y="1539346"/>
                <a:ext cx="914400" cy="91440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Font typeface="Wingdings" pitchFamily="2" charset="2"/>
                  <a:buNone/>
                </a:pPr>
                <a:endParaRPr lang="en-US" sz="3086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10" name="Arc 9"/>
            <p:cNvSpPr/>
            <p:nvPr/>
          </p:nvSpPr>
          <p:spPr>
            <a:xfrm>
              <a:off x="5943600" y="2362200"/>
              <a:ext cx="1066800" cy="304800"/>
            </a:xfrm>
            <a:prstGeom prst="arc">
              <a:avLst>
                <a:gd name="adj1" fmla="val 21146350"/>
                <a:gd name="adj2" fmla="val 8792339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  <p:sp>
          <p:nvSpPr>
            <p:cNvPr id="11" name="Arc 10"/>
            <p:cNvSpPr/>
            <p:nvPr/>
          </p:nvSpPr>
          <p:spPr>
            <a:xfrm>
              <a:off x="5943600" y="2286000"/>
              <a:ext cx="1066800" cy="228600"/>
            </a:xfrm>
            <a:prstGeom prst="arc">
              <a:avLst>
                <a:gd name="adj1" fmla="val 2250750"/>
                <a:gd name="adj2" fmla="val 11259564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  <p:sp>
          <p:nvSpPr>
            <p:cNvPr id="12" name="Arc 11"/>
            <p:cNvSpPr/>
            <p:nvPr/>
          </p:nvSpPr>
          <p:spPr>
            <a:xfrm>
              <a:off x="6019800" y="2209800"/>
              <a:ext cx="914400" cy="152400"/>
            </a:xfrm>
            <a:prstGeom prst="arc">
              <a:avLst>
                <a:gd name="adj1" fmla="val 21291419"/>
                <a:gd name="adj2" fmla="val 6556456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</p:grpSp>
      <p:sp>
        <p:nvSpPr>
          <p:cNvPr id="15" name="Up Arrow 14"/>
          <p:cNvSpPr/>
          <p:nvPr/>
        </p:nvSpPr>
        <p:spPr bwMode="auto">
          <a:xfrm>
            <a:off x="9143250" y="3094098"/>
            <a:ext cx="1079704" cy="2419797"/>
          </a:xfrm>
          <a:prstGeom prst="upArrow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205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292117" y="4099993"/>
            <a:ext cx="809778" cy="7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0837961" y="2436314"/>
            <a:ext cx="0" cy="377983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8" name="Group 17"/>
          <p:cNvGrpSpPr/>
          <p:nvPr/>
        </p:nvGrpSpPr>
        <p:grpSpPr>
          <a:xfrm rot="1800000">
            <a:off x="10141276" y="3065480"/>
            <a:ext cx="1511935" cy="2519889"/>
            <a:chOff x="609600" y="3429002"/>
            <a:chExt cx="1371600" cy="2285998"/>
          </a:xfrm>
        </p:grpSpPr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1099457" y="3429002"/>
              <a:ext cx="391886" cy="2285998"/>
            </a:xfrm>
            <a:prstGeom prst="upArrow">
              <a:avLst>
                <a:gd name="adj1" fmla="val 38535"/>
                <a:gd name="adj2" fmla="val 95301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4"/>
            </a:p>
          </p:txBody>
        </p:sp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707571" y="4038600"/>
              <a:ext cx="1175657" cy="117565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en-US" sz="3086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609600" y="4038602"/>
              <a:ext cx="1371600" cy="1480457"/>
              <a:chOff x="5943600" y="2072747"/>
              <a:chExt cx="1066800" cy="115146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019799" y="2072747"/>
                <a:ext cx="914400" cy="1151467"/>
                <a:chOff x="1676399" y="1539347"/>
                <a:chExt cx="914400" cy="1151467"/>
              </a:xfrm>
            </p:grpSpPr>
            <p:sp>
              <p:nvSpPr>
                <p:cNvPr id="26" name="AutoShape 12"/>
                <p:cNvSpPr>
                  <a:spLocks noChangeArrowheads="1"/>
                </p:cNvSpPr>
                <p:nvPr/>
              </p:nvSpPr>
              <p:spPr bwMode="auto">
                <a:xfrm>
                  <a:off x="1828800" y="2309814"/>
                  <a:ext cx="457200" cy="381000"/>
                </a:xfrm>
                <a:prstGeom prst="curvedRightArrow">
                  <a:avLst>
                    <a:gd name="adj1" fmla="val 28231"/>
                    <a:gd name="adj2" fmla="val 48231"/>
                    <a:gd name="adj3" fmla="val 40000"/>
                  </a:avLst>
                </a:prstGeom>
                <a:solidFill>
                  <a:schemeClr val="accent4">
                    <a:lumMod val="9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984"/>
                </a:p>
              </p:txBody>
            </p:sp>
            <p:sp>
              <p:nvSpPr>
                <p:cNvPr id="27" name="Oval 38"/>
                <p:cNvSpPr>
                  <a:spLocks noChangeArrowheads="1"/>
                </p:cNvSpPr>
                <p:nvPr/>
              </p:nvSpPr>
              <p:spPr bwMode="auto">
                <a:xfrm>
                  <a:off x="1676399" y="1539347"/>
                  <a:ext cx="914400" cy="9144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buFont typeface="Wingdings" pitchFamily="2" charset="2"/>
                    <a:buNone/>
                  </a:pPr>
                  <a:endParaRPr lang="en-US" sz="3086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endParaRPr>
                </a:p>
              </p:txBody>
            </p:sp>
          </p:grpSp>
          <p:sp>
            <p:nvSpPr>
              <p:cNvPr id="23" name="Arc 22"/>
              <p:cNvSpPr/>
              <p:nvPr/>
            </p:nvSpPr>
            <p:spPr>
              <a:xfrm>
                <a:off x="5943600" y="2362200"/>
                <a:ext cx="1066800" cy="304800"/>
              </a:xfrm>
              <a:prstGeom prst="arc">
                <a:avLst>
                  <a:gd name="adj1" fmla="val 21146350"/>
                  <a:gd name="adj2" fmla="val 8792339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943600" y="2286000"/>
                <a:ext cx="1066800" cy="228600"/>
              </a:xfrm>
              <a:prstGeom prst="arc">
                <a:avLst>
                  <a:gd name="adj1" fmla="val 2250750"/>
                  <a:gd name="adj2" fmla="val 11259564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25" name="Arc 24"/>
              <p:cNvSpPr/>
              <p:nvPr/>
            </p:nvSpPr>
            <p:spPr>
              <a:xfrm>
                <a:off x="6019800" y="2209800"/>
                <a:ext cx="914400" cy="152400"/>
              </a:xfrm>
              <a:prstGeom prst="arc">
                <a:avLst>
                  <a:gd name="adj1" fmla="val 21291419"/>
                  <a:gd name="adj2" fmla="val 6556456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0165990" y="3024289"/>
            <a:ext cx="1343942" cy="419982"/>
            <a:chOff x="5943600" y="3276600"/>
            <a:chExt cx="1219200" cy="3810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542835" y="3657600"/>
              <a:ext cx="10365" cy="0"/>
            </a:xfrm>
            <a:prstGeom prst="straightConnector1">
              <a:avLst/>
            </a:prstGeom>
            <a:ln w="762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553200" y="3276600"/>
              <a:ext cx="10365" cy="0"/>
            </a:xfrm>
            <a:prstGeom prst="straightConnector1">
              <a:avLst/>
            </a:prstGeom>
            <a:ln w="76200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943600" y="3276600"/>
              <a:ext cx="1219200" cy="3810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4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0938970" y="1135970"/>
            <a:ext cx="613849" cy="1384022"/>
            <a:chOff x="4583112" y="2103437"/>
            <a:chExt cx="914400" cy="2590800"/>
          </a:xfrm>
        </p:grpSpPr>
        <p:sp>
          <p:nvSpPr>
            <p:cNvPr id="138" name="Up Arrow 137"/>
            <p:cNvSpPr/>
            <p:nvPr/>
          </p:nvSpPr>
          <p:spPr bwMode="auto">
            <a:xfrm>
              <a:off x="4583112" y="2103437"/>
              <a:ext cx="914400" cy="2590800"/>
            </a:xfrm>
            <a:prstGeom prst="upArrow">
              <a:avLst/>
            </a:prstGeom>
            <a:solidFill>
              <a:srgbClr val="92D05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90000"/>
                <a:defRPr/>
              </a:pPr>
              <a:endParaRPr lang="en-US" sz="2205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 Box 16"/>
            <p:cNvSpPr txBox="1">
              <a:spLocks noChangeArrowheads="1"/>
            </p:cNvSpPr>
            <p:nvPr/>
          </p:nvSpPr>
          <p:spPr bwMode="auto">
            <a:xfrm>
              <a:off x="4709187" y="3180417"/>
              <a:ext cx="685800" cy="825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440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B</a:t>
              </a:r>
            </a:p>
          </p:txBody>
        </p:sp>
      </p:grpSp>
      <p:cxnSp>
        <p:nvCxnSpPr>
          <p:cNvPr id="140" name="Straight Arrow Connector 139"/>
          <p:cNvCxnSpPr/>
          <p:nvPr/>
        </p:nvCxnSpPr>
        <p:spPr bwMode="auto">
          <a:xfrm flipV="1">
            <a:off x="10398534" y="1150688"/>
            <a:ext cx="0" cy="161793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>
            <a:off x="10392038" y="2158645"/>
            <a:ext cx="6496" cy="0"/>
          </a:xfrm>
          <a:prstGeom prst="straightConnector1">
            <a:avLst/>
          </a:prstGeom>
          <a:ln w="762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10403464" y="1738663"/>
            <a:ext cx="6496" cy="0"/>
          </a:xfrm>
          <a:prstGeom prst="straightConnector1">
            <a:avLst/>
          </a:prstGeom>
          <a:ln w="762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 rot="1800000">
            <a:off x="8801289" y="1835210"/>
            <a:ext cx="3247329" cy="2306035"/>
            <a:chOff x="1981200" y="2743200"/>
            <a:chExt cx="5181600" cy="3657600"/>
          </a:xfrm>
        </p:grpSpPr>
        <p:sp>
          <p:nvSpPr>
            <p:cNvPr id="144" name="Oval 143"/>
            <p:cNvSpPr/>
            <p:nvPr/>
          </p:nvSpPr>
          <p:spPr bwMode="auto">
            <a:xfrm>
              <a:off x="4724400" y="3810000"/>
              <a:ext cx="1600200" cy="1600200"/>
            </a:xfrm>
            <a:prstGeom prst="ellipse">
              <a:avLst/>
            </a:prstGeom>
            <a:noFill/>
            <a:ln w="571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marL="377979" indent="-377979" defTabSz="1007943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Blip>
                  <a:blip r:embed="rId4"/>
                </a:buBlip>
              </a:pPr>
              <a:endParaRPr lang="en-US" sz="352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4400" y="3352800"/>
              <a:ext cx="2438400" cy="2438400"/>
            </a:xfrm>
            <a:prstGeom prst="ellipse">
              <a:avLst/>
            </a:prstGeom>
            <a:noFill/>
            <a:ln w="571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marL="377979" indent="-377979" defTabSz="1007943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Blip>
                  <a:blip r:embed="rId4"/>
                </a:buBlip>
              </a:pPr>
              <a:endParaRPr lang="en-US" sz="352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00600" y="4038600"/>
              <a:ext cx="1066800" cy="1066800"/>
            </a:xfrm>
            <a:prstGeom prst="ellipse">
              <a:avLst/>
            </a:prstGeom>
            <a:noFill/>
            <a:ln w="571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796" tIns="50398" rIns="100796" bIns="50398" numCol="1" rtlCol="0" anchor="t" anchorCtr="0" compatLnSpc="1">
              <a:prstTxWarp prst="textNoShape">
                <a:avLst/>
              </a:prstTxWarp>
            </a:bodyPr>
            <a:lstStyle/>
            <a:p>
              <a:pPr marL="377979" indent="-377979" defTabSz="1007943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Blip>
                  <a:blip r:embed="rId4"/>
                </a:buBlip>
              </a:pPr>
              <a:endParaRPr lang="en-US" sz="352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 flipV="1">
              <a:off x="4572000" y="2743200"/>
              <a:ext cx="0" cy="3657600"/>
            </a:xfrm>
            <a:prstGeom prst="line">
              <a:avLst/>
            </a:prstGeom>
            <a:noFill/>
            <a:ln w="571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8" name="Group 147"/>
            <p:cNvGrpSpPr/>
            <p:nvPr/>
          </p:nvGrpSpPr>
          <p:grpSpPr>
            <a:xfrm flipH="1">
              <a:off x="1981200" y="3352800"/>
              <a:ext cx="2438400" cy="2438400"/>
              <a:chOff x="4876800" y="2362200"/>
              <a:chExt cx="2438400" cy="2438400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4876800" y="2819400"/>
                <a:ext cx="1600200" cy="16002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796" tIns="50398" rIns="100796" bIns="5039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77979" indent="-377979" defTabSz="1007943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Blip>
                    <a:blip r:embed="rId4"/>
                  </a:buBlip>
                </a:pPr>
                <a:endParaRPr lang="en-US" sz="3527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4876800" y="2362200"/>
                <a:ext cx="2438400" cy="24384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796" tIns="50398" rIns="100796" bIns="5039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77979" indent="-377979" defTabSz="1007943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Blip>
                    <a:blip r:embed="rId4"/>
                  </a:buBlip>
                </a:pPr>
                <a:endParaRPr lang="en-US" sz="3527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4953000" y="3048000"/>
                <a:ext cx="1066800" cy="10668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796" tIns="50398" rIns="100796" bIns="5039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77979" indent="-377979" defTabSz="1007943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Blip>
                    <a:blip r:embed="rId4"/>
                  </a:buBlip>
                </a:pPr>
                <a:endParaRPr lang="en-US" sz="3527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49" name="Group 148"/>
            <p:cNvGrpSpPr>
              <a:grpSpLocks noChangeAspect="1"/>
            </p:cNvGrpSpPr>
            <p:nvPr/>
          </p:nvGrpSpPr>
          <p:grpSpPr>
            <a:xfrm>
              <a:off x="3886200" y="3429000"/>
              <a:ext cx="1371600" cy="2285998"/>
              <a:chOff x="5943600" y="1598614"/>
              <a:chExt cx="1066800" cy="1778000"/>
            </a:xfrm>
          </p:grpSpPr>
          <p:grpSp>
            <p:nvGrpSpPr>
              <p:cNvPr id="150" name="Group 21"/>
              <p:cNvGrpSpPr/>
              <p:nvPr/>
            </p:nvGrpSpPr>
            <p:grpSpPr>
              <a:xfrm>
                <a:off x="6019800" y="1598614"/>
                <a:ext cx="914400" cy="1778000"/>
                <a:chOff x="1676400" y="1065214"/>
                <a:chExt cx="914400" cy="1778000"/>
              </a:xfrm>
            </p:grpSpPr>
            <p:grpSp>
              <p:nvGrpSpPr>
                <p:cNvPr id="154" name="Group 10"/>
                <p:cNvGrpSpPr>
                  <a:grpSpLocks/>
                </p:cNvGrpSpPr>
                <p:nvPr/>
              </p:nvGrpSpPr>
              <p:grpSpPr bwMode="auto">
                <a:xfrm>
                  <a:off x="1828800" y="1065214"/>
                  <a:ext cx="457200" cy="1778000"/>
                  <a:chOff x="1152" y="671"/>
                  <a:chExt cx="288" cy="1120"/>
                </a:xfrm>
              </p:grpSpPr>
              <p:sp>
                <p:nvSpPr>
                  <p:cNvPr id="15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671"/>
                    <a:ext cx="192" cy="1120"/>
                  </a:xfrm>
                  <a:prstGeom prst="upArrow">
                    <a:avLst>
                      <a:gd name="adj1" fmla="val 38535"/>
                      <a:gd name="adj2" fmla="val 95301"/>
                    </a:avLst>
                  </a:prstGeom>
                  <a:solidFill>
                    <a:srgbClr val="FFC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984"/>
                  </a:p>
                </p:txBody>
              </p:sp>
              <p:sp>
                <p:nvSpPr>
                  <p:cNvPr id="157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55"/>
                    <a:ext cx="288" cy="240"/>
                  </a:xfrm>
                  <a:prstGeom prst="curvedRightArrow">
                    <a:avLst>
                      <a:gd name="adj1" fmla="val 28231"/>
                      <a:gd name="adj2" fmla="val 48231"/>
                      <a:gd name="adj3" fmla="val 40000"/>
                    </a:avLst>
                  </a:prstGeom>
                  <a:solidFill>
                    <a:schemeClr val="accent4">
                      <a:lumMod val="9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984"/>
                  </a:p>
                </p:txBody>
              </p:sp>
            </p:grpSp>
            <p:sp>
              <p:nvSpPr>
                <p:cNvPr id="155" name="Oval 38"/>
                <p:cNvSpPr>
                  <a:spLocks noChangeArrowheads="1"/>
                </p:cNvSpPr>
                <p:nvPr/>
              </p:nvSpPr>
              <p:spPr bwMode="auto">
                <a:xfrm>
                  <a:off x="1676400" y="1539346"/>
                  <a:ext cx="914400" cy="9144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buFont typeface="Wingdings" pitchFamily="2" charset="2"/>
                    <a:buNone/>
                  </a:pPr>
                  <a:endParaRPr lang="en-US" sz="3086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endParaRPr>
                </a:p>
              </p:txBody>
            </p:sp>
          </p:grpSp>
          <p:sp>
            <p:nvSpPr>
              <p:cNvPr id="151" name="Arc 150"/>
              <p:cNvSpPr/>
              <p:nvPr/>
            </p:nvSpPr>
            <p:spPr>
              <a:xfrm>
                <a:off x="5943600" y="2362200"/>
                <a:ext cx="1066800" cy="304800"/>
              </a:xfrm>
              <a:prstGeom prst="arc">
                <a:avLst>
                  <a:gd name="adj1" fmla="val 21146350"/>
                  <a:gd name="adj2" fmla="val 8792339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152" name="Arc 151"/>
              <p:cNvSpPr/>
              <p:nvPr/>
            </p:nvSpPr>
            <p:spPr>
              <a:xfrm>
                <a:off x="5943600" y="2286000"/>
                <a:ext cx="1066800" cy="228600"/>
              </a:xfrm>
              <a:prstGeom prst="arc">
                <a:avLst>
                  <a:gd name="adj1" fmla="val 2250750"/>
                  <a:gd name="adj2" fmla="val 11259564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153" name="Arc 152"/>
              <p:cNvSpPr/>
              <p:nvPr/>
            </p:nvSpPr>
            <p:spPr>
              <a:xfrm>
                <a:off x="6019800" y="2209800"/>
                <a:ext cx="914400" cy="152400"/>
              </a:xfrm>
              <a:prstGeom prst="arc">
                <a:avLst>
                  <a:gd name="adj1" fmla="val 21291419"/>
                  <a:gd name="adj2" fmla="val 6556456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</p:grpSp>
      </p:grpSp>
      <p:sp>
        <p:nvSpPr>
          <p:cNvPr id="161" name="Oval 160"/>
          <p:cNvSpPr/>
          <p:nvPr/>
        </p:nvSpPr>
        <p:spPr>
          <a:xfrm>
            <a:off x="9726577" y="1878133"/>
            <a:ext cx="1294709" cy="2402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grpSp>
        <p:nvGrpSpPr>
          <p:cNvPr id="162" name="Group 161"/>
          <p:cNvGrpSpPr/>
          <p:nvPr/>
        </p:nvGrpSpPr>
        <p:grpSpPr>
          <a:xfrm>
            <a:off x="7840052" y="1818167"/>
            <a:ext cx="1775883" cy="2399556"/>
            <a:chOff x="3176643" y="3023869"/>
            <a:chExt cx="3123615" cy="4195337"/>
          </a:xfrm>
        </p:grpSpPr>
        <p:grpSp>
          <p:nvGrpSpPr>
            <p:cNvPr id="163" name="Group 162"/>
            <p:cNvGrpSpPr/>
            <p:nvPr/>
          </p:nvGrpSpPr>
          <p:grpSpPr>
            <a:xfrm>
              <a:off x="3176643" y="3023869"/>
              <a:ext cx="3123615" cy="4195337"/>
              <a:chOff x="4492625" y="1722437"/>
              <a:chExt cx="2833687" cy="3805934"/>
            </a:xfrm>
          </p:grpSpPr>
          <p:sp>
            <p:nvSpPr>
              <p:cNvPr id="166" name="Oval 165"/>
              <p:cNvSpPr/>
              <p:nvPr/>
            </p:nvSpPr>
            <p:spPr bwMode="auto">
              <a:xfrm>
                <a:off x="5497512" y="1722437"/>
                <a:ext cx="1143000" cy="335280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77979" indent="-377979">
                  <a:spcBef>
                    <a:spcPct val="20000"/>
                  </a:spcBef>
                  <a:buClr>
                    <a:schemeClr val="hlink"/>
                  </a:buClr>
                  <a:buSzPct val="90000"/>
                  <a:buBlip>
                    <a:blip r:embed="rId4"/>
                  </a:buBlip>
                  <a:defRPr/>
                </a:pPr>
                <a:endParaRPr lang="en-US" sz="1984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flipH="1">
                <a:off x="4492625" y="3170237"/>
                <a:ext cx="993775" cy="381000"/>
                <a:chOff x="6640512" y="3170237"/>
                <a:chExt cx="993775" cy="381000"/>
              </a:xfrm>
            </p:grpSpPr>
            <p:cxnSp>
              <p:nvCxnSpPr>
                <p:cNvPr id="169" name="Straight Connector 1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640512" y="3551237"/>
                  <a:ext cx="522288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Straight Connector 1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20000" y="3551237"/>
                  <a:ext cx="14287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1" name="Oval 170"/>
                <p:cNvSpPr/>
                <p:nvPr/>
              </p:nvSpPr>
              <p:spPr bwMode="auto">
                <a:xfrm>
                  <a:off x="7162800" y="3170237"/>
                  <a:ext cx="152400" cy="1524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377979" indent="-377979">
                    <a:spcBef>
                      <a:spcPct val="20000"/>
                    </a:spcBef>
                    <a:buClr>
                      <a:schemeClr val="hlink"/>
                    </a:buClr>
                    <a:buSzPct val="90000"/>
                    <a:buBlip>
                      <a:blip r:embed="rId4"/>
                    </a:buBlip>
                    <a:defRPr/>
                  </a:pPr>
                  <a:endParaRPr lang="en-US" sz="1984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68" name="Text Box 37"/>
              <p:cNvSpPr txBox="1">
                <a:spLocks noChangeArrowheads="1"/>
              </p:cNvSpPr>
              <p:nvPr/>
            </p:nvSpPr>
            <p:spPr bwMode="auto">
              <a:xfrm>
                <a:off x="4811712" y="5075237"/>
                <a:ext cx="2514600" cy="453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646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RF coil</a:t>
                </a:r>
              </a:p>
            </p:txBody>
          </p:sp>
        </p:grpSp>
        <p:cxnSp>
          <p:nvCxnSpPr>
            <p:cNvPr id="164" name="Straight Connector 133"/>
            <p:cNvCxnSpPr>
              <a:cxnSpLocks noChangeShapeType="1"/>
            </p:cNvCxnSpPr>
            <p:nvPr/>
          </p:nvCxnSpPr>
          <p:spPr bwMode="auto">
            <a:xfrm>
              <a:off x="3696370" y="4703797"/>
              <a:ext cx="575726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Oval 164"/>
            <p:cNvSpPr/>
            <p:nvPr/>
          </p:nvSpPr>
          <p:spPr bwMode="auto">
            <a:xfrm flipH="1">
              <a:off x="3528377" y="4955786"/>
              <a:ext cx="167993" cy="167993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77979" indent="-377979">
                <a:spcBef>
                  <a:spcPct val="20000"/>
                </a:spcBef>
                <a:buClr>
                  <a:schemeClr val="hlink"/>
                </a:buClr>
                <a:buSzPct val="90000"/>
                <a:buBlip>
                  <a:blip r:embed="rId4"/>
                </a:buBlip>
                <a:defRPr/>
              </a:pPr>
              <a:endParaRPr lang="en-US" sz="1984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62069" y="4477629"/>
            <a:ext cx="2823009" cy="1988547"/>
            <a:chOff x="8502206" y="4451004"/>
            <a:chExt cx="2823009" cy="1988547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/>
            <a:stretch>
              <a:fillRect/>
            </a:stretch>
          </p:blipFill>
          <p:spPr>
            <a:xfrm>
              <a:off x="8502206" y="4451004"/>
              <a:ext cx="2823009" cy="1988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Freeform 31"/>
            <p:cNvSpPr/>
            <p:nvPr/>
          </p:nvSpPr>
          <p:spPr>
            <a:xfrm>
              <a:off x="8870950" y="4527550"/>
              <a:ext cx="2400300" cy="720725"/>
            </a:xfrm>
            <a:custGeom>
              <a:avLst/>
              <a:gdLst>
                <a:gd name="connsiteX0" fmla="*/ 0 w 2400300"/>
                <a:gd name="connsiteY0" fmla="*/ 0 h 720725"/>
                <a:gd name="connsiteX1" fmla="*/ 117475 w 2400300"/>
                <a:gd name="connsiteY1" fmla="*/ 101600 h 720725"/>
                <a:gd name="connsiteX2" fmla="*/ 231775 w 2400300"/>
                <a:gd name="connsiteY2" fmla="*/ 171450 h 720725"/>
                <a:gd name="connsiteX3" fmla="*/ 346075 w 2400300"/>
                <a:gd name="connsiteY3" fmla="*/ 247650 h 720725"/>
                <a:gd name="connsiteX4" fmla="*/ 460375 w 2400300"/>
                <a:gd name="connsiteY4" fmla="*/ 304800 h 720725"/>
                <a:gd name="connsiteX5" fmla="*/ 574675 w 2400300"/>
                <a:gd name="connsiteY5" fmla="*/ 358775 h 720725"/>
                <a:gd name="connsiteX6" fmla="*/ 695325 w 2400300"/>
                <a:gd name="connsiteY6" fmla="*/ 403225 h 720725"/>
                <a:gd name="connsiteX7" fmla="*/ 809625 w 2400300"/>
                <a:gd name="connsiteY7" fmla="*/ 444500 h 720725"/>
                <a:gd name="connsiteX8" fmla="*/ 920750 w 2400300"/>
                <a:gd name="connsiteY8" fmla="*/ 479425 h 720725"/>
                <a:gd name="connsiteX9" fmla="*/ 1031875 w 2400300"/>
                <a:gd name="connsiteY9" fmla="*/ 508000 h 720725"/>
                <a:gd name="connsiteX10" fmla="*/ 1152525 w 2400300"/>
                <a:gd name="connsiteY10" fmla="*/ 539750 h 720725"/>
                <a:gd name="connsiteX11" fmla="*/ 1263650 w 2400300"/>
                <a:gd name="connsiteY11" fmla="*/ 568325 h 720725"/>
                <a:gd name="connsiteX12" fmla="*/ 1384300 w 2400300"/>
                <a:gd name="connsiteY12" fmla="*/ 596900 h 720725"/>
                <a:gd name="connsiteX13" fmla="*/ 1498600 w 2400300"/>
                <a:gd name="connsiteY13" fmla="*/ 622300 h 720725"/>
                <a:gd name="connsiteX14" fmla="*/ 1612900 w 2400300"/>
                <a:gd name="connsiteY14" fmla="*/ 641350 h 720725"/>
                <a:gd name="connsiteX15" fmla="*/ 1730375 w 2400300"/>
                <a:gd name="connsiteY15" fmla="*/ 657225 h 720725"/>
                <a:gd name="connsiteX16" fmla="*/ 1847850 w 2400300"/>
                <a:gd name="connsiteY16" fmla="*/ 673100 h 720725"/>
                <a:gd name="connsiteX17" fmla="*/ 1968500 w 2400300"/>
                <a:gd name="connsiteY17" fmla="*/ 685800 h 720725"/>
                <a:gd name="connsiteX18" fmla="*/ 2079625 w 2400300"/>
                <a:gd name="connsiteY18" fmla="*/ 701675 h 720725"/>
                <a:gd name="connsiteX19" fmla="*/ 2197100 w 2400300"/>
                <a:gd name="connsiteY19" fmla="*/ 708025 h 720725"/>
                <a:gd name="connsiteX20" fmla="*/ 2311400 w 2400300"/>
                <a:gd name="connsiteY20" fmla="*/ 717550 h 720725"/>
                <a:gd name="connsiteX21" fmla="*/ 2400300 w 2400300"/>
                <a:gd name="connsiteY21" fmla="*/ 720725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00300" h="720725">
                  <a:moveTo>
                    <a:pt x="0" y="0"/>
                  </a:moveTo>
                  <a:cubicBezTo>
                    <a:pt x="39423" y="36512"/>
                    <a:pt x="78846" y="73025"/>
                    <a:pt x="117475" y="101600"/>
                  </a:cubicBezTo>
                  <a:cubicBezTo>
                    <a:pt x="156104" y="130175"/>
                    <a:pt x="193675" y="147108"/>
                    <a:pt x="231775" y="171450"/>
                  </a:cubicBezTo>
                  <a:cubicBezTo>
                    <a:pt x="269875" y="195792"/>
                    <a:pt x="307975" y="225425"/>
                    <a:pt x="346075" y="247650"/>
                  </a:cubicBezTo>
                  <a:cubicBezTo>
                    <a:pt x="384175" y="269875"/>
                    <a:pt x="422275" y="286279"/>
                    <a:pt x="460375" y="304800"/>
                  </a:cubicBezTo>
                  <a:cubicBezTo>
                    <a:pt x="498475" y="323321"/>
                    <a:pt x="535517" y="342371"/>
                    <a:pt x="574675" y="358775"/>
                  </a:cubicBezTo>
                  <a:cubicBezTo>
                    <a:pt x="613833" y="375179"/>
                    <a:pt x="695325" y="403225"/>
                    <a:pt x="695325" y="403225"/>
                  </a:cubicBezTo>
                  <a:cubicBezTo>
                    <a:pt x="734483" y="417512"/>
                    <a:pt x="772054" y="431800"/>
                    <a:pt x="809625" y="444500"/>
                  </a:cubicBezTo>
                  <a:cubicBezTo>
                    <a:pt x="847196" y="457200"/>
                    <a:pt x="883708" y="468842"/>
                    <a:pt x="920750" y="479425"/>
                  </a:cubicBezTo>
                  <a:cubicBezTo>
                    <a:pt x="957792" y="490008"/>
                    <a:pt x="1031875" y="508000"/>
                    <a:pt x="1031875" y="508000"/>
                  </a:cubicBezTo>
                  <a:lnTo>
                    <a:pt x="1152525" y="539750"/>
                  </a:lnTo>
                  <a:lnTo>
                    <a:pt x="1263650" y="568325"/>
                  </a:lnTo>
                  <a:lnTo>
                    <a:pt x="1384300" y="596900"/>
                  </a:lnTo>
                  <a:cubicBezTo>
                    <a:pt x="1423458" y="605896"/>
                    <a:pt x="1460500" y="614892"/>
                    <a:pt x="1498600" y="622300"/>
                  </a:cubicBezTo>
                  <a:cubicBezTo>
                    <a:pt x="1536700" y="629708"/>
                    <a:pt x="1574271" y="635529"/>
                    <a:pt x="1612900" y="641350"/>
                  </a:cubicBezTo>
                  <a:cubicBezTo>
                    <a:pt x="1651529" y="647171"/>
                    <a:pt x="1730375" y="657225"/>
                    <a:pt x="1730375" y="657225"/>
                  </a:cubicBezTo>
                  <a:lnTo>
                    <a:pt x="1847850" y="673100"/>
                  </a:lnTo>
                  <a:cubicBezTo>
                    <a:pt x="1887538" y="677863"/>
                    <a:pt x="1929871" y="681038"/>
                    <a:pt x="1968500" y="685800"/>
                  </a:cubicBezTo>
                  <a:cubicBezTo>
                    <a:pt x="2007129" y="690562"/>
                    <a:pt x="2041525" y="697971"/>
                    <a:pt x="2079625" y="701675"/>
                  </a:cubicBezTo>
                  <a:cubicBezTo>
                    <a:pt x="2117725" y="705379"/>
                    <a:pt x="2158471" y="705379"/>
                    <a:pt x="2197100" y="708025"/>
                  </a:cubicBezTo>
                  <a:cubicBezTo>
                    <a:pt x="2235729" y="710671"/>
                    <a:pt x="2277533" y="715433"/>
                    <a:pt x="2311400" y="717550"/>
                  </a:cubicBezTo>
                  <a:cubicBezTo>
                    <a:pt x="2345267" y="719667"/>
                    <a:pt x="2372783" y="720196"/>
                    <a:pt x="2400300" y="7207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21285" y="4478337"/>
              <a:ext cx="45719" cy="45719"/>
            </a:xfrm>
            <a:custGeom>
              <a:avLst/>
              <a:gdLst>
                <a:gd name="connsiteX0" fmla="*/ 69850 w 69850"/>
                <a:gd name="connsiteY0" fmla="*/ 47625 h 47625"/>
                <a:gd name="connsiteX1" fmla="*/ 0 w 6985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47625">
                  <a:moveTo>
                    <a:pt x="69850" y="47625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748713" y="5414734"/>
              <a:ext cx="2533589" cy="824141"/>
            </a:xfrm>
            <a:custGeom>
              <a:avLst/>
              <a:gdLst>
                <a:gd name="connsiteX0" fmla="*/ 0 w 2533589"/>
                <a:gd name="connsiteY0" fmla="*/ 824141 h 824141"/>
                <a:gd name="connsiteX1" fmla="*/ 61912 w 2533589"/>
                <a:gd name="connsiteY1" fmla="*/ 774135 h 824141"/>
                <a:gd name="connsiteX2" fmla="*/ 176212 w 2533589"/>
                <a:gd name="connsiteY2" fmla="*/ 669360 h 824141"/>
                <a:gd name="connsiteX3" fmla="*/ 288131 w 2533589"/>
                <a:gd name="connsiteY3" fmla="*/ 588397 h 824141"/>
                <a:gd name="connsiteX4" fmla="*/ 404812 w 2533589"/>
                <a:gd name="connsiteY4" fmla="*/ 507435 h 824141"/>
                <a:gd name="connsiteX5" fmla="*/ 521493 w 2533589"/>
                <a:gd name="connsiteY5" fmla="*/ 447904 h 824141"/>
                <a:gd name="connsiteX6" fmla="*/ 642937 w 2533589"/>
                <a:gd name="connsiteY6" fmla="*/ 390754 h 824141"/>
                <a:gd name="connsiteX7" fmla="*/ 750093 w 2533589"/>
                <a:gd name="connsiteY7" fmla="*/ 340747 h 824141"/>
                <a:gd name="connsiteX8" fmla="*/ 864393 w 2533589"/>
                <a:gd name="connsiteY8" fmla="*/ 295504 h 824141"/>
                <a:gd name="connsiteX9" fmla="*/ 983456 w 2533589"/>
                <a:gd name="connsiteY9" fmla="*/ 257404 h 824141"/>
                <a:gd name="connsiteX10" fmla="*/ 1095375 w 2533589"/>
                <a:gd name="connsiteY10" fmla="*/ 219304 h 824141"/>
                <a:gd name="connsiteX11" fmla="*/ 1214437 w 2533589"/>
                <a:gd name="connsiteY11" fmla="*/ 190729 h 824141"/>
                <a:gd name="connsiteX12" fmla="*/ 1326356 w 2533589"/>
                <a:gd name="connsiteY12" fmla="*/ 155010 h 824141"/>
                <a:gd name="connsiteX13" fmla="*/ 1445418 w 2533589"/>
                <a:gd name="connsiteY13" fmla="*/ 126435 h 824141"/>
                <a:gd name="connsiteX14" fmla="*/ 1557337 w 2533589"/>
                <a:gd name="connsiteY14" fmla="*/ 107385 h 824141"/>
                <a:gd name="connsiteX15" fmla="*/ 1681162 w 2533589"/>
                <a:gd name="connsiteY15" fmla="*/ 85954 h 824141"/>
                <a:gd name="connsiteX16" fmla="*/ 1795462 w 2533589"/>
                <a:gd name="connsiteY16" fmla="*/ 69285 h 824141"/>
                <a:gd name="connsiteX17" fmla="*/ 1912143 w 2533589"/>
                <a:gd name="connsiteY17" fmla="*/ 50235 h 824141"/>
                <a:gd name="connsiteX18" fmla="*/ 2026443 w 2533589"/>
                <a:gd name="connsiteY18" fmla="*/ 40710 h 824141"/>
                <a:gd name="connsiteX19" fmla="*/ 2143125 w 2533589"/>
                <a:gd name="connsiteY19" fmla="*/ 28804 h 824141"/>
                <a:gd name="connsiteX20" fmla="*/ 2257425 w 2533589"/>
                <a:gd name="connsiteY20" fmla="*/ 14516 h 824141"/>
                <a:gd name="connsiteX21" fmla="*/ 2381250 w 2533589"/>
                <a:gd name="connsiteY21" fmla="*/ 2610 h 824141"/>
                <a:gd name="connsiteX22" fmla="*/ 2516981 w 2533589"/>
                <a:gd name="connsiteY22" fmla="*/ 229 h 824141"/>
                <a:gd name="connsiteX23" fmla="*/ 2526506 w 2533589"/>
                <a:gd name="connsiteY23" fmla="*/ 229 h 82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33589" h="824141">
                  <a:moveTo>
                    <a:pt x="0" y="824141"/>
                  </a:moveTo>
                  <a:cubicBezTo>
                    <a:pt x="16271" y="812036"/>
                    <a:pt x="32543" y="799932"/>
                    <a:pt x="61912" y="774135"/>
                  </a:cubicBezTo>
                  <a:cubicBezTo>
                    <a:pt x="91281" y="748338"/>
                    <a:pt x="138509" y="700316"/>
                    <a:pt x="176212" y="669360"/>
                  </a:cubicBezTo>
                  <a:cubicBezTo>
                    <a:pt x="213915" y="638404"/>
                    <a:pt x="250031" y="615384"/>
                    <a:pt x="288131" y="588397"/>
                  </a:cubicBezTo>
                  <a:cubicBezTo>
                    <a:pt x="326231" y="561410"/>
                    <a:pt x="365918" y="530850"/>
                    <a:pt x="404812" y="507435"/>
                  </a:cubicBezTo>
                  <a:cubicBezTo>
                    <a:pt x="443706" y="484020"/>
                    <a:pt x="481806" y="467351"/>
                    <a:pt x="521493" y="447904"/>
                  </a:cubicBezTo>
                  <a:cubicBezTo>
                    <a:pt x="561181" y="428457"/>
                    <a:pt x="642937" y="390754"/>
                    <a:pt x="642937" y="390754"/>
                  </a:cubicBezTo>
                  <a:cubicBezTo>
                    <a:pt x="681037" y="372895"/>
                    <a:pt x="713184" y="356622"/>
                    <a:pt x="750093" y="340747"/>
                  </a:cubicBezTo>
                  <a:cubicBezTo>
                    <a:pt x="787002" y="324872"/>
                    <a:pt x="825499" y="309395"/>
                    <a:pt x="864393" y="295504"/>
                  </a:cubicBezTo>
                  <a:cubicBezTo>
                    <a:pt x="903287" y="281613"/>
                    <a:pt x="944959" y="270104"/>
                    <a:pt x="983456" y="257404"/>
                  </a:cubicBezTo>
                  <a:cubicBezTo>
                    <a:pt x="1021953" y="244704"/>
                    <a:pt x="1056878" y="230416"/>
                    <a:pt x="1095375" y="219304"/>
                  </a:cubicBezTo>
                  <a:cubicBezTo>
                    <a:pt x="1133872" y="208192"/>
                    <a:pt x="1175940" y="201445"/>
                    <a:pt x="1214437" y="190729"/>
                  </a:cubicBezTo>
                  <a:cubicBezTo>
                    <a:pt x="1252934" y="180013"/>
                    <a:pt x="1287859" y="165726"/>
                    <a:pt x="1326356" y="155010"/>
                  </a:cubicBezTo>
                  <a:cubicBezTo>
                    <a:pt x="1364853" y="144294"/>
                    <a:pt x="1406921" y="134372"/>
                    <a:pt x="1445418" y="126435"/>
                  </a:cubicBezTo>
                  <a:cubicBezTo>
                    <a:pt x="1483915" y="118497"/>
                    <a:pt x="1557337" y="107385"/>
                    <a:pt x="1557337" y="107385"/>
                  </a:cubicBezTo>
                  <a:lnTo>
                    <a:pt x="1681162" y="85954"/>
                  </a:lnTo>
                  <a:cubicBezTo>
                    <a:pt x="1720849" y="79604"/>
                    <a:pt x="1795462" y="69285"/>
                    <a:pt x="1795462" y="69285"/>
                  </a:cubicBezTo>
                  <a:cubicBezTo>
                    <a:pt x="1833959" y="63332"/>
                    <a:pt x="1873646" y="54997"/>
                    <a:pt x="1912143" y="50235"/>
                  </a:cubicBezTo>
                  <a:cubicBezTo>
                    <a:pt x="1950640" y="45473"/>
                    <a:pt x="2026443" y="40710"/>
                    <a:pt x="2026443" y="40710"/>
                  </a:cubicBezTo>
                  <a:lnTo>
                    <a:pt x="2143125" y="28804"/>
                  </a:lnTo>
                  <a:cubicBezTo>
                    <a:pt x="2181622" y="24438"/>
                    <a:pt x="2217738" y="18882"/>
                    <a:pt x="2257425" y="14516"/>
                  </a:cubicBezTo>
                  <a:cubicBezTo>
                    <a:pt x="2297113" y="10150"/>
                    <a:pt x="2337991" y="4991"/>
                    <a:pt x="2381250" y="2610"/>
                  </a:cubicBezTo>
                  <a:cubicBezTo>
                    <a:pt x="2424509" y="229"/>
                    <a:pt x="2516981" y="229"/>
                    <a:pt x="2516981" y="229"/>
                  </a:cubicBezTo>
                  <a:cubicBezTo>
                    <a:pt x="2541190" y="-168"/>
                    <a:pt x="2533848" y="30"/>
                    <a:pt x="2526506" y="22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9639207" y="4564626"/>
            <a:ext cx="1664833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5" dirty="0">
                <a:solidFill>
                  <a:srgbClr val="000000"/>
                </a:solidFill>
                <a:cs typeface="Times New Roman" panose="02020603050405020304" pitchFamily="18" charset="0"/>
              </a:rPr>
              <a:t>MR Signal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01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50"/>
    </mc:Choice>
    <mc:Fallback>
      <p:transition spd="slow" advTm="52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15" grpId="1" animBg="1"/>
      <p:bldP spid="16" grpId="1"/>
      <p:bldP spid="161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Terminology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10802469" y="1584955"/>
            <a:ext cx="0" cy="3779838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5" name="Group 54"/>
          <p:cNvGrpSpPr/>
          <p:nvPr/>
        </p:nvGrpSpPr>
        <p:grpSpPr>
          <a:xfrm rot="1800000">
            <a:off x="10105784" y="2214121"/>
            <a:ext cx="1511935" cy="2519889"/>
            <a:chOff x="609600" y="3429002"/>
            <a:chExt cx="1371600" cy="2285998"/>
          </a:xfrm>
        </p:grpSpPr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1099457" y="3429002"/>
              <a:ext cx="391886" cy="2285998"/>
            </a:xfrm>
            <a:prstGeom prst="upArrow">
              <a:avLst>
                <a:gd name="adj1" fmla="val 38535"/>
                <a:gd name="adj2" fmla="val 95301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4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707571" y="4038600"/>
              <a:ext cx="1175657" cy="117565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en-US" sz="3086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609600" y="4038602"/>
              <a:ext cx="1371600" cy="1480457"/>
              <a:chOff x="5943600" y="2072747"/>
              <a:chExt cx="1066800" cy="1151467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019799" y="2072747"/>
                <a:ext cx="914400" cy="1151467"/>
                <a:chOff x="1676399" y="1539347"/>
                <a:chExt cx="914400" cy="1151467"/>
              </a:xfrm>
            </p:grpSpPr>
            <p:sp>
              <p:nvSpPr>
                <p:cNvPr id="63" name="AutoShape 12"/>
                <p:cNvSpPr>
                  <a:spLocks noChangeArrowheads="1"/>
                </p:cNvSpPr>
                <p:nvPr/>
              </p:nvSpPr>
              <p:spPr bwMode="auto">
                <a:xfrm>
                  <a:off x="1828800" y="2309814"/>
                  <a:ext cx="457200" cy="381000"/>
                </a:xfrm>
                <a:prstGeom prst="curvedRightArrow">
                  <a:avLst>
                    <a:gd name="adj1" fmla="val 28231"/>
                    <a:gd name="adj2" fmla="val 48231"/>
                    <a:gd name="adj3" fmla="val 40000"/>
                  </a:avLst>
                </a:prstGeom>
                <a:solidFill>
                  <a:schemeClr val="accent4">
                    <a:lumMod val="9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984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auto">
                <a:xfrm>
                  <a:off x="1676399" y="1539347"/>
                  <a:ext cx="914400" cy="9144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607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buFont typeface="Wingdings" pitchFamily="2" charset="2"/>
                    <a:buNone/>
                  </a:pPr>
                  <a:endParaRPr lang="en-US" sz="3086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endParaRPr>
                </a:p>
              </p:txBody>
            </p:sp>
          </p:grpSp>
          <p:sp>
            <p:nvSpPr>
              <p:cNvPr id="60" name="Arc 59"/>
              <p:cNvSpPr/>
              <p:nvPr/>
            </p:nvSpPr>
            <p:spPr>
              <a:xfrm>
                <a:off x="5943600" y="2362200"/>
                <a:ext cx="1066800" cy="304800"/>
              </a:xfrm>
              <a:prstGeom prst="arc">
                <a:avLst>
                  <a:gd name="adj1" fmla="val 21146350"/>
                  <a:gd name="adj2" fmla="val 8792339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5943600" y="2286000"/>
                <a:ext cx="1066800" cy="228600"/>
              </a:xfrm>
              <a:prstGeom prst="arc">
                <a:avLst>
                  <a:gd name="adj1" fmla="val 2250750"/>
                  <a:gd name="adj2" fmla="val 11259564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6019800" y="2209800"/>
                <a:ext cx="914400" cy="152400"/>
              </a:xfrm>
              <a:prstGeom prst="arc">
                <a:avLst>
                  <a:gd name="adj1" fmla="val 21291419"/>
                  <a:gd name="adj2" fmla="val 6556456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984"/>
              </a:p>
            </p:txBody>
          </p:sp>
        </p:grpSp>
      </p:grpSp>
      <p:cxnSp>
        <p:nvCxnSpPr>
          <p:cNvPr id="66" name="Straight Arrow Connector 65"/>
          <p:cNvCxnSpPr/>
          <p:nvPr/>
        </p:nvCxnSpPr>
        <p:spPr>
          <a:xfrm flipH="1" flipV="1">
            <a:off x="9994285" y="2375680"/>
            <a:ext cx="9531" cy="2263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842814" y="1633577"/>
            <a:ext cx="207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Magnetization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0187939" y="4673205"/>
            <a:ext cx="12917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079945" y="4841423"/>
            <a:ext cx="208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Magnetization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rc 71"/>
          <p:cNvSpPr/>
          <p:nvPr/>
        </p:nvSpPr>
        <p:spPr>
          <a:xfrm>
            <a:off x="10376364" y="1831699"/>
            <a:ext cx="1114646" cy="106368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98032" y="819931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application of RF pulse that tips the magnetization away from the static field axis:</a:t>
            </a:r>
          </a:p>
        </p:txBody>
      </p:sp>
      <p:sp>
        <p:nvSpPr>
          <p:cNvPr id="75" name="Content Placeholder 27"/>
          <p:cNvSpPr txBox="1">
            <a:spLocks/>
          </p:cNvSpPr>
          <p:nvPr/>
        </p:nvSpPr>
        <p:spPr bwMode="auto">
          <a:xfrm>
            <a:off x="503500" y="1803313"/>
            <a:ext cx="7883196" cy="8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signal exponentially approaches to thermal equilibrium</a:t>
            </a:r>
            <a:endParaRPr lang="en-US" altLang="en-US" sz="2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7"/>
              <p:cNvSpPr txBox="1">
                <a:spLocks/>
              </p:cNvSpPr>
              <p:nvPr/>
            </p:nvSpPr>
            <p:spPr bwMode="auto">
              <a:xfrm>
                <a:off x="516446" y="3703961"/>
                <a:ext cx="7160672" cy="397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SzPct val="80000"/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anose="05050102010706020507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CC99"/>
                  </a:buClr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buClr>
                    <a:schemeClr val="accent2"/>
                  </a:buClr>
                </a:pPr>
                <a:r>
                  <a:rPr lang="en-US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magnetization decays with effective time constant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0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0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Content Placehol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446" y="3703961"/>
                <a:ext cx="7160672" cy="397609"/>
              </a:xfrm>
              <a:prstGeom prst="rect">
                <a:avLst/>
              </a:prstGeom>
              <a:blipFill>
                <a:blip r:embed="rId4"/>
                <a:stretch>
                  <a:fillRect l="-937" t="-12308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777029" y="2297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34740" y="2243756"/>
                <a:ext cx="37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en-US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40" y="2243756"/>
                <a:ext cx="374697" cy="369332"/>
              </a:xfrm>
              <a:prstGeom prst="rect">
                <a:avLst/>
              </a:prstGeom>
              <a:blipFill>
                <a:blip r:embed="rId5"/>
                <a:stretch>
                  <a:fillRect r="-1475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47" y="2359424"/>
            <a:ext cx="3121195" cy="132169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565" y="4199287"/>
            <a:ext cx="3324432" cy="1411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684643" y="2958525"/>
                <a:ext cx="548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43" y="2958525"/>
                <a:ext cx="5484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92569" y="4704240"/>
                <a:ext cx="59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569" y="4704240"/>
                <a:ext cx="593368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0929141" y="1184771"/>
            <a:ext cx="140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 Angle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879114" y="2914174"/>
                <a:ext cx="452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kern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14" y="2914174"/>
                <a:ext cx="452623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617027" y="4786088"/>
                <a:ext cx="479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kern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27" y="4786088"/>
                <a:ext cx="479106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3642" y="2359424"/>
            <a:ext cx="2359304" cy="131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05477" y="3404253"/>
                <a:ext cx="37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en-US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77" y="3404253"/>
                <a:ext cx="374697" cy="369332"/>
              </a:xfrm>
              <a:prstGeom prst="rect">
                <a:avLst/>
              </a:prstGeom>
              <a:blipFill>
                <a:blip r:embed="rId13"/>
                <a:stretch>
                  <a:fillRect r="-1475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5379" y="2840713"/>
                <a:ext cx="548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79" y="2840713"/>
                <a:ext cx="54848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67615" y="2925135"/>
                <a:ext cx="452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kern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 ker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15" y="2925135"/>
                <a:ext cx="45262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F0CC866-0EDC-4C9E-A180-7AC591B02312}"/>
              </a:ext>
            </a:extLst>
          </p:cNvPr>
          <p:cNvSpPr txBox="1"/>
          <p:nvPr/>
        </p:nvSpPr>
        <p:spPr>
          <a:xfrm>
            <a:off x="5895277" y="524181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time</a:t>
            </a:r>
          </a:p>
        </p:txBody>
      </p:sp>
      <p:sp>
        <p:nvSpPr>
          <p:cNvPr id="37" name="Content Placeholder 27">
            <a:extLst>
              <a:ext uri="{FF2B5EF4-FFF2-40B4-BE49-F238E27FC236}">
                <a16:creationId xmlns:a16="http://schemas.microsoft.com/office/drawing/2014/main" id="{D6568215-B90F-4921-9C60-E8028CD935B9}"/>
              </a:ext>
            </a:extLst>
          </p:cNvPr>
          <p:cNvSpPr txBox="1">
            <a:spLocks/>
          </p:cNvSpPr>
          <p:nvPr/>
        </p:nvSpPr>
        <p:spPr bwMode="auto">
          <a:xfrm>
            <a:off x="498032" y="5712436"/>
            <a:ext cx="10145709" cy="4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low flip angle RF pulses, make several measurements with very little polarization use </a:t>
            </a:r>
            <a:endParaRPr lang="en-US" alt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D87532-722F-4DE1-9C1E-20DEA98A0202}"/>
                  </a:ext>
                </a:extLst>
              </p:cNvPr>
              <p:cNvSpPr txBox="1"/>
              <p:nvPr/>
            </p:nvSpPr>
            <p:spPr>
              <a:xfrm>
                <a:off x="1323321" y="6241850"/>
                <a:ext cx="2346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400" b="0" i="0" baseline="3000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m:rPr>
                              <m:nor/>
                            </m:rPr>
                            <a:rPr lang="en-US" sz="2400"/>
                            <m:t>°</m:t>
                          </m:r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0.96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D87532-722F-4DE1-9C1E-20DEA98A0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21" y="6241850"/>
                <a:ext cx="2346796" cy="369332"/>
              </a:xfrm>
              <a:prstGeom prst="rect">
                <a:avLst/>
              </a:prstGeom>
              <a:blipFill>
                <a:blip r:embed="rId16"/>
                <a:stretch>
                  <a:fillRect l="-779" r="-259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46235FE7-5938-46C4-8282-C17B957E3F5F}"/>
              </a:ext>
            </a:extLst>
          </p:cNvPr>
          <p:cNvSpPr/>
          <p:nvPr/>
        </p:nvSpPr>
        <p:spPr>
          <a:xfrm>
            <a:off x="3781503" y="6291832"/>
            <a:ext cx="1416376" cy="285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C22CD-8EC9-44CC-86BD-14C2B425550F}"/>
              </a:ext>
            </a:extLst>
          </p:cNvPr>
          <p:cNvSpPr/>
          <p:nvPr/>
        </p:nvSpPr>
        <p:spPr>
          <a:xfrm>
            <a:off x="5309265" y="6241012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4% polarization loss for 100 excitations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D9008-9F27-4AE7-9971-6A05FE8431FD}"/>
              </a:ext>
            </a:extLst>
          </p:cNvPr>
          <p:cNvSpPr/>
          <p:nvPr/>
        </p:nvSpPr>
        <p:spPr>
          <a:xfrm>
            <a:off x="1258065" y="6175965"/>
            <a:ext cx="9346239" cy="5123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AFF7F-F17B-41CF-ADF4-D8E0FC4451DD}"/>
              </a:ext>
            </a:extLst>
          </p:cNvPr>
          <p:cNvSpPr/>
          <p:nvPr/>
        </p:nvSpPr>
        <p:spPr>
          <a:xfrm>
            <a:off x="11283579" y="1624410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D89FF-764D-47A5-A774-0067C74446C9}"/>
              </a:ext>
            </a:extLst>
          </p:cNvPr>
          <p:cNvSpPr/>
          <p:nvPr/>
        </p:nvSpPr>
        <p:spPr>
          <a:xfrm>
            <a:off x="6510272" y="241557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 Gas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89537" y="2623141"/>
                <a:ext cx="13772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537" y="2623141"/>
                <a:ext cx="137723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812938" y="4219764"/>
                <a:ext cx="14734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938" y="4219764"/>
                <a:ext cx="1473416" cy="369332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504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64"/>
    </mc:Choice>
    <mc:Fallback>
      <p:transition spd="slow" advTm="7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88" grpId="0"/>
      <p:bldP spid="89" grpId="0"/>
      <p:bldP spid="33" grpId="0"/>
      <p:bldP spid="34" grpId="0"/>
      <p:bldP spid="35" grpId="0"/>
      <p:bldP spid="36" grpId="0"/>
      <p:bldP spid="3" grpId="0"/>
      <p:bldP spid="4" grpId="0" animBg="1"/>
      <p:bldP spid="5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/>
          <p:nvPr/>
        </p:nvCxnSpPr>
        <p:spPr bwMode="auto">
          <a:xfrm>
            <a:off x="881456" y="3289241"/>
            <a:ext cx="0" cy="160020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881456" y="4889441"/>
            <a:ext cx="3505200" cy="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881456" y="3517841"/>
            <a:ext cx="3276600" cy="13716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11044" y="318053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8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86656" y="4660841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endParaRPr lang="en-US" sz="28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748758" y="3347294"/>
                <a:ext cx="189955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58" y="3347294"/>
                <a:ext cx="1899559" cy="523220"/>
              </a:xfrm>
              <a:prstGeom prst="rect">
                <a:avLst/>
              </a:prstGeom>
              <a:blipFill>
                <a:blip r:embed="rId3"/>
                <a:stretch>
                  <a:fillRect l="-6752"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0358" y="5384933"/>
                <a:ext cx="5163721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" y="5384933"/>
                <a:ext cx="5163721" cy="637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0" y="24281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Theory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1536" y="917225"/>
            <a:ext cx="1028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Encoding using Magnetic Field Gradients</a:t>
            </a:r>
          </a:p>
        </p:txBody>
      </p:sp>
      <p:sp>
        <p:nvSpPr>
          <p:cNvPr id="81" name="Content Placeholder 27"/>
          <p:cNvSpPr txBox="1">
            <a:spLocks/>
          </p:cNvSpPr>
          <p:nvPr/>
        </p:nvSpPr>
        <p:spPr bwMode="auto">
          <a:xfrm>
            <a:off x="331536" y="1557677"/>
            <a:ext cx="10634249" cy="14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SzPct val="8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anose="05050102010706020507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99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gradient is a linear variation in the strength of the scanner’s magnetic field along a particular direction.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gradient creates a linear mapping between position and resonant frequency: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811694" y="4089341"/>
            <a:ext cx="9144" cy="8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76887" y="4087072"/>
            <a:ext cx="1941666" cy="12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15683" y="3897003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3" y="3897003"/>
                <a:ext cx="372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639802" y="4866407"/>
                <a:ext cx="481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02" y="4866407"/>
                <a:ext cx="481157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916401" y="2935673"/>
            <a:ext cx="2959821" cy="3450335"/>
            <a:chOff x="4876800" y="2129135"/>
            <a:chExt cx="3505200" cy="4195465"/>
          </a:xfrm>
        </p:grpSpPr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4876800" y="2590800"/>
              <a:ext cx="3505200" cy="3733800"/>
              <a:chOff x="2514600" y="1828800"/>
              <a:chExt cx="3505200" cy="3733800"/>
            </a:xfrm>
          </p:grpSpPr>
          <p:pic>
            <p:nvPicPr>
              <p:cNvPr id="23" name="Picture 124" descr="bod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828800"/>
                <a:ext cx="3505200" cy="373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Line 127"/>
              <p:cNvSpPr>
                <a:spLocks noChangeShapeType="1"/>
              </p:cNvSpPr>
              <p:nvPr/>
            </p:nvSpPr>
            <p:spPr bwMode="auto">
              <a:xfrm rot="16200000">
                <a:off x="4056063" y="2287588"/>
                <a:ext cx="4572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28"/>
              <p:cNvSpPr>
                <a:spLocks noChangeShapeType="1"/>
              </p:cNvSpPr>
              <p:nvPr/>
            </p:nvSpPr>
            <p:spPr bwMode="auto">
              <a:xfrm rot="16200000">
                <a:off x="4056063" y="3033713"/>
                <a:ext cx="4572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29"/>
              <p:cNvSpPr>
                <a:spLocks noChangeShapeType="1"/>
              </p:cNvSpPr>
              <p:nvPr/>
            </p:nvSpPr>
            <p:spPr bwMode="auto">
              <a:xfrm rot="16200000">
                <a:off x="4056063" y="3781425"/>
                <a:ext cx="4572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30"/>
              <p:cNvSpPr>
                <a:spLocks noChangeShapeType="1"/>
              </p:cNvSpPr>
              <p:nvPr/>
            </p:nvSpPr>
            <p:spPr bwMode="auto">
              <a:xfrm rot="16200000">
                <a:off x="4056063" y="4527550"/>
                <a:ext cx="4572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31"/>
              <p:cNvSpPr>
                <a:spLocks noChangeShapeType="1"/>
              </p:cNvSpPr>
              <p:nvPr/>
            </p:nvSpPr>
            <p:spPr bwMode="auto">
              <a:xfrm rot="16200000">
                <a:off x="4056063" y="5273675"/>
                <a:ext cx="4572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33"/>
              <p:cNvSpPr>
                <a:spLocks noChangeShapeType="1"/>
              </p:cNvSpPr>
              <p:nvPr/>
            </p:nvSpPr>
            <p:spPr bwMode="auto">
              <a:xfrm rot="16200000">
                <a:off x="4718050" y="2241551"/>
                <a:ext cx="54927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34"/>
              <p:cNvSpPr>
                <a:spLocks noChangeShapeType="1"/>
              </p:cNvSpPr>
              <p:nvPr/>
            </p:nvSpPr>
            <p:spPr bwMode="auto">
              <a:xfrm rot="16200000">
                <a:off x="4718844" y="2988469"/>
                <a:ext cx="54768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35"/>
              <p:cNvSpPr>
                <a:spLocks noChangeShapeType="1"/>
              </p:cNvSpPr>
              <p:nvPr/>
            </p:nvSpPr>
            <p:spPr bwMode="auto">
              <a:xfrm rot="16200000">
                <a:off x="4718050" y="3735388"/>
                <a:ext cx="54927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36"/>
              <p:cNvSpPr>
                <a:spLocks noChangeShapeType="1"/>
              </p:cNvSpPr>
              <p:nvPr/>
            </p:nvSpPr>
            <p:spPr bwMode="auto">
              <a:xfrm rot="16200000">
                <a:off x="4718050" y="4481513"/>
                <a:ext cx="54927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37"/>
              <p:cNvSpPr>
                <a:spLocks noChangeShapeType="1"/>
              </p:cNvSpPr>
              <p:nvPr/>
            </p:nvSpPr>
            <p:spPr bwMode="auto">
              <a:xfrm rot="16200000">
                <a:off x="4718844" y="5228432"/>
                <a:ext cx="547687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39"/>
              <p:cNvSpPr>
                <a:spLocks noChangeShapeType="1"/>
              </p:cNvSpPr>
              <p:nvPr/>
            </p:nvSpPr>
            <p:spPr bwMode="auto">
              <a:xfrm rot="16200000">
                <a:off x="5380831" y="2196307"/>
                <a:ext cx="63976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40"/>
              <p:cNvSpPr>
                <a:spLocks noChangeShapeType="1"/>
              </p:cNvSpPr>
              <p:nvPr/>
            </p:nvSpPr>
            <p:spPr bwMode="auto">
              <a:xfrm rot="16200000">
                <a:off x="5380831" y="2942432"/>
                <a:ext cx="63976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41"/>
              <p:cNvSpPr>
                <a:spLocks noChangeShapeType="1"/>
              </p:cNvSpPr>
              <p:nvPr/>
            </p:nvSpPr>
            <p:spPr bwMode="auto">
              <a:xfrm rot="16200000">
                <a:off x="5380038" y="3689350"/>
                <a:ext cx="6413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42"/>
              <p:cNvSpPr>
                <a:spLocks noChangeShapeType="1"/>
              </p:cNvSpPr>
              <p:nvPr/>
            </p:nvSpPr>
            <p:spPr bwMode="auto">
              <a:xfrm rot="16200000">
                <a:off x="5380832" y="4436269"/>
                <a:ext cx="63976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43"/>
              <p:cNvSpPr>
                <a:spLocks noChangeShapeType="1"/>
              </p:cNvSpPr>
              <p:nvPr/>
            </p:nvSpPr>
            <p:spPr bwMode="auto">
              <a:xfrm rot="16200000">
                <a:off x="5380832" y="5182394"/>
                <a:ext cx="63976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45"/>
              <p:cNvSpPr>
                <a:spLocks noChangeShapeType="1"/>
              </p:cNvSpPr>
              <p:nvPr/>
            </p:nvSpPr>
            <p:spPr bwMode="auto">
              <a:xfrm rot="16200000">
                <a:off x="3393281" y="2332832"/>
                <a:ext cx="36671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46"/>
              <p:cNvSpPr>
                <a:spLocks noChangeShapeType="1"/>
              </p:cNvSpPr>
              <p:nvPr/>
            </p:nvSpPr>
            <p:spPr bwMode="auto">
              <a:xfrm rot="16200000">
                <a:off x="3394075" y="3079751"/>
                <a:ext cx="36512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47"/>
              <p:cNvSpPr>
                <a:spLocks noChangeShapeType="1"/>
              </p:cNvSpPr>
              <p:nvPr/>
            </p:nvSpPr>
            <p:spPr bwMode="auto">
              <a:xfrm rot="16200000">
                <a:off x="3393282" y="3826669"/>
                <a:ext cx="36671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48"/>
              <p:cNvSpPr>
                <a:spLocks noChangeShapeType="1"/>
              </p:cNvSpPr>
              <p:nvPr/>
            </p:nvSpPr>
            <p:spPr bwMode="auto">
              <a:xfrm rot="16200000">
                <a:off x="3394075" y="4573588"/>
                <a:ext cx="36512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49"/>
              <p:cNvSpPr>
                <a:spLocks noChangeShapeType="1"/>
              </p:cNvSpPr>
              <p:nvPr/>
            </p:nvSpPr>
            <p:spPr bwMode="auto">
              <a:xfrm rot="16200000">
                <a:off x="3394075" y="5319713"/>
                <a:ext cx="36512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51"/>
              <p:cNvSpPr>
                <a:spLocks noChangeShapeType="1"/>
              </p:cNvSpPr>
              <p:nvPr/>
            </p:nvSpPr>
            <p:spPr bwMode="auto">
              <a:xfrm rot="16200000">
                <a:off x="2731294" y="2378869"/>
                <a:ext cx="27463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52"/>
              <p:cNvSpPr>
                <a:spLocks noChangeShapeType="1"/>
              </p:cNvSpPr>
              <p:nvPr/>
            </p:nvSpPr>
            <p:spPr bwMode="auto">
              <a:xfrm rot="16200000">
                <a:off x="2731294" y="3124994"/>
                <a:ext cx="27463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53"/>
              <p:cNvSpPr>
                <a:spLocks noChangeShapeType="1"/>
              </p:cNvSpPr>
              <p:nvPr/>
            </p:nvSpPr>
            <p:spPr bwMode="auto">
              <a:xfrm rot="16200000">
                <a:off x="2731294" y="3872707"/>
                <a:ext cx="274637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54"/>
              <p:cNvSpPr>
                <a:spLocks noChangeShapeType="1"/>
              </p:cNvSpPr>
              <p:nvPr/>
            </p:nvSpPr>
            <p:spPr bwMode="auto">
              <a:xfrm rot="16200000">
                <a:off x="2731294" y="4618832"/>
                <a:ext cx="274637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55"/>
              <p:cNvSpPr>
                <a:spLocks noChangeShapeType="1"/>
              </p:cNvSpPr>
              <p:nvPr/>
            </p:nvSpPr>
            <p:spPr bwMode="auto">
              <a:xfrm rot="16200000">
                <a:off x="2732088" y="5365750"/>
                <a:ext cx="2730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l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24282" y="2129135"/>
              <a:ext cx="1722736" cy="561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gradient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99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21"/>
    </mc:Choice>
    <mc:Fallback>
      <p:transition spd="slow" advTm="2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81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0.4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4.8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9|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|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0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0.8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5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5.9|10.1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1.7|6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4|16.9|3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1698</TotalTime>
  <Words>1609</Words>
  <Application>Microsoft Office PowerPoint</Application>
  <PresentationFormat>Widescreen</PresentationFormat>
  <Paragraphs>251</Paragraphs>
  <Slides>31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宋体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</dc:creator>
  <cp:lastModifiedBy>Sina Tafti</cp:lastModifiedBy>
  <cp:revision>66</cp:revision>
  <dcterms:created xsi:type="dcterms:W3CDTF">2018-09-04T13:54:39Z</dcterms:created>
  <dcterms:modified xsi:type="dcterms:W3CDTF">2018-09-11T07:51:56Z</dcterms:modified>
</cp:coreProperties>
</file>