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9" r:id="rId2"/>
    <p:sldId id="381" r:id="rId3"/>
    <p:sldId id="382" r:id="rId4"/>
    <p:sldId id="384" r:id="rId5"/>
    <p:sldId id="385" r:id="rId6"/>
    <p:sldId id="397" r:id="rId7"/>
    <p:sldId id="386" r:id="rId8"/>
    <p:sldId id="387" r:id="rId9"/>
    <p:sldId id="388" r:id="rId10"/>
    <p:sldId id="389" r:id="rId11"/>
    <p:sldId id="391" r:id="rId12"/>
    <p:sldId id="392" r:id="rId13"/>
    <p:sldId id="393" r:id="rId14"/>
    <p:sldId id="357" r:id="rId15"/>
    <p:sldId id="400" r:id="rId16"/>
    <p:sldId id="378" r:id="rId17"/>
    <p:sldId id="367" r:id="rId18"/>
    <p:sldId id="365" r:id="rId19"/>
    <p:sldId id="333" r:id="rId20"/>
    <p:sldId id="355" r:id="rId21"/>
    <p:sldId id="336" r:id="rId22"/>
    <p:sldId id="377" r:id="rId23"/>
    <p:sldId id="375" r:id="rId24"/>
    <p:sldId id="360" r:id="rId25"/>
    <p:sldId id="358" r:id="rId26"/>
  </p:sldIdLst>
  <p:sldSz cx="9144000" cy="6858000" type="screen4x3"/>
  <p:notesSz cx="9906000" cy="67691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D1C8"/>
    <a:srgbClr val="F313E3"/>
    <a:srgbClr val="36BA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126" y="1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292600" cy="339630"/>
          </a:xfrm>
          <a:prstGeom prst="rect">
            <a:avLst/>
          </a:prstGeom>
        </p:spPr>
        <p:txBody>
          <a:bodyPr vert="horz" lIns="90717" tIns="45360" rIns="90717" bIns="4536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11107" y="3"/>
            <a:ext cx="4292600" cy="339630"/>
          </a:xfrm>
          <a:prstGeom prst="rect">
            <a:avLst/>
          </a:prstGeom>
        </p:spPr>
        <p:txBody>
          <a:bodyPr vert="horz" lIns="90717" tIns="45360" rIns="90717" bIns="45360" rtlCol="0"/>
          <a:lstStyle>
            <a:lvl1pPr algn="r">
              <a:defRPr sz="1200"/>
            </a:lvl1pPr>
          </a:lstStyle>
          <a:p>
            <a:fld id="{FF0B6E10-1380-4510-B9CC-E864ABA758F7}" type="datetimeFigureOut">
              <a:rPr kumimoji="1" lang="ja-JP" altLang="en-US" smtClean="0"/>
              <a:pPr/>
              <a:t>2018/9/13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29472"/>
            <a:ext cx="4292600" cy="339629"/>
          </a:xfrm>
          <a:prstGeom prst="rect">
            <a:avLst/>
          </a:prstGeom>
        </p:spPr>
        <p:txBody>
          <a:bodyPr vert="horz" lIns="90717" tIns="45360" rIns="90717" bIns="4536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11107" y="6429472"/>
            <a:ext cx="4292600" cy="339629"/>
          </a:xfrm>
          <a:prstGeom prst="rect">
            <a:avLst/>
          </a:prstGeom>
        </p:spPr>
        <p:txBody>
          <a:bodyPr vert="horz" lIns="90717" tIns="45360" rIns="90717" bIns="45360" rtlCol="0" anchor="b"/>
          <a:lstStyle>
            <a:lvl1pPr algn="r">
              <a:defRPr sz="1200"/>
            </a:lvl1pPr>
          </a:lstStyle>
          <a:p>
            <a:fld id="{784E7DA6-1C58-4157-91A5-AE6F1620971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97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600" cy="338455"/>
          </a:xfrm>
          <a:prstGeom prst="rect">
            <a:avLst/>
          </a:prstGeom>
        </p:spPr>
        <p:txBody>
          <a:bodyPr vert="horz" lIns="90717" tIns="45360" rIns="90717" bIns="4536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11681" y="0"/>
            <a:ext cx="4292600" cy="338455"/>
          </a:xfrm>
          <a:prstGeom prst="rect">
            <a:avLst/>
          </a:prstGeom>
        </p:spPr>
        <p:txBody>
          <a:bodyPr vert="horz" lIns="90717" tIns="45360" rIns="90717" bIns="45360" rtlCol="0"/>
          <a:lstStyle>
            <a:lvl1pPr algn="r">
              <a:defRPr sz="1200"/>
            </a:lvl1pPr>
          </a:lstStyle>
          <a:p>
            <a:fld id="{41B17B24-B287-480F-B867-6F10FD35E0D2}" type="datetimeFigureOut">
              <a:rPr kumimoji="1" lang="ja-JP" altLang="en-US" smtClean="0"/>
              <a:pPr/>
              <a:t>2018/9/13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08000"/>
            <a:ext cx="3384550" cy="253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7" tIns="45360" rIns="90717" bIns="4536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0600" y="3215323"/>
            <a:ext cx="7924800" cy="3046095"/>
          </a:xfrm>
          <a:prstGeom prst="rect">
            <a:avLst/>
          </a:prstGeom>
        </p:spPr>
        <p:txBody>
          <a:bodyPr vert="horz" lIns="90717" tIns="45360" rIns="90717" bIns="4536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29078"/>
            <a:ext cx="4292600" cy="338455"/>
          </a:xfrm>
          <a:prstGeom prst="rect">
            <a:avLst/>
          </a:prstGeom>
        </p:spPr>
        <p:txBody>
          <a:bodyPr vert="horz" lIns="90717" tIns="45360" rIns="90717" bIns="4536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11681" y="6429078"/>
            <a:ext cx="4292600" cy="338455"/>
          </a:xfrm>
          <a:prstGeom prst="rect">
            <a:avLst/>
          </a:prstGeom>
        </p:spPr>
        <p:txBody>
          <a:bodyPr vert="horz" lIns="90717" tIns="45360" rIns="90717" bIns="45360" rtlCol="0" anchor="b"/>
          <a:lstStyle>
            <a:lvl1pPr algn="r">
              <a:defRPr sz="1200"/>
            </a:lvl1pPr>
          </a:lstStyle>
          <a:p>
            <a:fld id="{47C451CD-2DEE-4D96-8518-7D32D9E7DC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2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51CD-2DEE-4D96-8518-7D32D9E7DCA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4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51CD-2DEE-4D96-8518-7D32D9E7DCA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4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430588" y="846138"/>
            <a:ext cx="3044825" cy="2284412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51CD-2DEE-4D96-8518-7D32D9E7DCA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21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30588" y="846138"/>
            <a:ext cx="3044825" cy="22844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51CD-2DEE-4D96-8518-7D32D9E7DCA8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8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30588" y="846138"/>
            <a:ext cx="3044825" cy="22844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これまで得られているデータや、</a:t>
            </a:r>
            <a:r>
              <a:rPr kumimoji="1" lang="en-US" altLang="ja-JP" dirty="0"/>
              <a:t>Super</a:t>
            </a:r>
            <a:r>
              <a:rPr kumimoji="1" lang="ja-JP" altLang="en-US" dirty="0"/>
              <a:t>から得られると期待される、より詳細なデータと比較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51CD-2DEE-4D96-8518-7D32D9E7DCA8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7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4D60-6908-4613-80D9-A1EFAFF20123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58A-D12A-456B-9D9C-AB755E43C549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8178-5063-4F4D-A121-E3530FA11C57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9390" y="911396"/>
            <a:ext cx="7245220" cy="41075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E4E7-3719-40FB-9857-196B0B8B894A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88284" y="6492875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1"/>
            <a:ext cx="9144000" cy="633346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3C00-2EDE-474F-812F-FC7F71A2C591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69B-8878-4D30-92AE-EC7077DBA51C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38E-50CE-480C-8677-2CD7D2604B3A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611561" cy="36512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D86-8D89-4361-9AFA-7EF83011044B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C1FE-44BD-4286-8C5D-89B6F25638D5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FA54-F662-4676-812C-E87247EA7F74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7538-8345-4D51-8739-798C7A05E601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A9FF-07B2-4E2A-83AF-811F26189AA5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emf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5.emf"/><Relationship Id="rId11" Type="http://schemas.openxmlformats.org/officeDocument/2006/relationships/image" Target="../media/image60.png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61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6.emf"/><Relationship Id="rId5" Type="http://schemas.openxmlformats.org/officeDocument/2006/relationships/image" Target="../media/image80.png"/><Relationship Id="rId10" Type="http://schemas.openxmlformats.org/officeDocument/2006/relationships/image" Target="../media/image85.emf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png"/><Relationship Id="rId7" Type="http://schemas.openxmlformats.org/officeDocument/2006/relationships/image" Target="../media/image96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104.png"/><Relationship Id="rId7" Type="http://schemas.openxmlformats.org/officeDocument/2006/relationships/image" Target="../media/image108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emf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7" Type="http://schemas.openxmlformats.org/officeDocument/2006/relationships/image" Target="../media/image36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jpeg"/><Relationship Id="rId4" Type="http://schemas.openxmlformats.org/officeDocument/2006/relationships/image" Target="../media/image1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5.emf"/><Relationship Id="rId4" Type="http://schemas.openxmlformats.org/officeDocument/2006/relationships/image" Target="../media/image10.emf"/><Relationship Id="rId9" Type="http://schemas.openxmlformats.org/officeDocument/2006/relationships/image" Target="../media/image14.emf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55905" cy="518457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577035" y="4917343"/>
            <a:ext cx="358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Temple Univ.</a:t>
            </a:r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</a:rPr>
              <a:t>A. Metz</a:t>
            </a:r>
            <a:endParaRPr lang="ja-JP" altLang="en-US" sz="2000" dirty="0">
              <a:solidFill>
                <a:schemeClr val="bg1"/>
              </a:solidFill>
            </a:endParaRPr>
          </a:p>
          <a:p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5837" y="459495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Niigata Univ.</a:t>
            </a:r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</a:rPr>
              <a:t>Y. Koike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97415" y="547812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LANL.</a:t>
            </a:r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</a:rPr>
              <a:t>S. Yoshida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00188" y="5179566"/>
            <a:ext cx="325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Old Dominion.</a:t>
            </a:r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</a:rPr>
              <a:t>D. </a:t>
            </a:r>
            <a:r>
              <a:rPr lang="en-US" altLang="ja-JP" sz="2000" dirty="0" err="1">
                <a:solidFill>
                  <a:schemeClr val="bg1"/>
                </a:solidFill>
              </a:rPr>
              <a:t>Pitonyak</a:t>
            </a:r>
            <a:endParaRPr lang="ja-JP" altLang="en-US" sz="2000" dirty="0">
              <a:solidFill>
                <a:schemeClr val="bg1"/>
              </a:solidFill>
            </a:endParaRPr>
          </a:p>
          <a:p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58262" y="427952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</a:t>
            </a:r>
            <a:r>
              <a:rPr kumimoji="1" lang="en-US" altLang="ja-JP" dirty="0">
                <a:solidFill>
                  <a:schemeClr val="bg1"/>
                </a:solidFill>
              </a:rPr>
              <a:t>ollaborators: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89191" y="1253448"/>
            <a:ext cx="9334286" cy="245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メイリオ"/>
              </a:rPr>
              <a:t>Twist-3</a:t>
            </a:r>
            <a:r>
              <a:rPr lang="ja-JP" altLang="en-US" sz="2400" b="1" dirty="0">
                <a:solidFill>
                  <a:schemeClr val="bg1"/>
                </a:solidFill>
                <a:latin typeface="Calibri"/>
                <a:ea typeface="メイリオ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Calibri"/>
                <a:ea typeface="メイリオ"/>
              </a:rPr>
              <a:t>fragmentation contribution </a:t>
            </a:r>
          </a:p>
          <a:p>
            <a:pPr lvl="0"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Calibri"/>
                <a:ea typeface="メイリオ"/>
              </a:rPr>
              <a:t>to single transverse-spin asymmetry in polarized hyperon production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メイリオ"/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3598387" y="3604395"/>
            <a:ext cx="5014962" cy="46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Niigata Univ.</a:t>
            </a:r>
            <a:r>
              <a:rPr lang="ja-JP" altLang="en-US" sz="2000" b="1" dirty="0">
                <a:solidFill>
                  <a:schemeClr val="bg1"/>
                </a:solidFill>
                <a:latin typeface="Segoe UI"/>
                <a:ea typeface="メイリオ"/>
              </a:rPr>
              <a:t>　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Kenta</a:t>
            </a:r>
            <a:r>
              <a:rPr lang="ja-JP" altLang="en-US" sz="2000" b="1" dirty="0">
                <a:solidFill>
                  <a:schemeClr val="bg1"/>
                </a:solidFill>
                <a:latin typeface="Segoe UI"/>
                <a:ea typeface="メイリオ"/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  <a:latin typeface="Segoe UI"/>
                <a:ea typeface="メイリオ"/>
              </a:rPr>
              <a:t>Yabe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83768" y="644901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23nd International Spin Symposium</a:t>
            </a:r>
            <a:r>
              <a:rPr lang="ja-JP" altLang="en-US" dirty="0"/>
              <a:t>　</a:t>
            </a:r>
            <a:r>
              <a:rPr lang="en-US" altLang="ja-JP" dirty="0"/>
              <a:t>2018/09/13</a:t>
            </a:r>
          </a:p>
        </p:txBody>
      </p:sp>
    </p:spTree>
    <p:extLst>
      <p:ext uri="{BB962C8B-B14F-4D97-AF65-F5344CB8AC3E}">
        <p14:creationId xmlns:p14="http://schemas.microsoft.com/office/powerpoint/2010/main" val="11575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7"/>
    </mc:Choice>
    <mc:Fallback xmlns="">
      <p:transition spd="slow" advTm="118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12" y="868193"/>
            <a:ext cx="8136904" cy="308242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624" y="3380526"/>
            <a:ext cx="2099799" cy="38699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395" y="3806445"/>
            <a:ext cx="2244258" cy="36949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387" y="4507442"/>
            <a:ext cx="1065700" cy="368475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1821589" y="4450074"/>
            <a:ext cx="1048726" cy="432433"/>
            <a:chOff x="3415948" y="5582774"/>
            <a:chExt cx="1728192" cy="673100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7"/>
            <a:srcRect l="4005" t="-2" r="4005" b="25401"/>
            <a:stretch/>
          </p:blipFill>
          <p:spPr>
            <a:xfrm>
              <a:off x="3415948" y="5648735"/>
              <a:ext cx="1728192" cy="445284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31740" y="5582774"/>
              <a:ext cx="812400" cy="673100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9704" y="5402178"/>
            <a:ext cx="1321773" cy="24205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5431" y="5403171"/>
            <a:ext cx="1086648" cy="248161"/>
          </a:xfrm>
          <a:prstGeom prst="rect">
            <a:avLst/>
          </a:prstGeom>
        </p:spPr>
      </p:pic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251520" y="-24775"/>
            <a:ext cx="7610193" cy="7060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b="1" dirty="0">
                <a:solidFill>
                  <a:schemeClr val="bg1"/>
                </a:solidFill>
              </a:rPr>
              <a:t>The cross section contributed by the t-3 quark fragmentation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①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7992" y="4119292"/>
            <a:ext cx="5789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Calculating in 2 types of  “             “  to confirm the frame independence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大かっこ 28"/>
          <p:cNvSpPr/>
          <p:nvPr/>
        </p:nvSpPr>
        <p:spPr>
          <a:xfrm>
            <a:off x="6235526" y="3538213"/>
            <a:ext cx="2512938" cy="642219"/>
          </a:xfrm>
          <a:prstGeom prst="bracketPair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67456" y="4525322"/>
            <a:ext cx="771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2060"/>
                </a:solidFill>
              </a:rPr>
              <a:t>and</a:t>
            </a:r>
            <a:endParaRPr kumimoji="1"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12796" y="4446354"/>
            <a:ext cx="17303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</a:rPr>
              <a:t>“                      ”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755" y="4427756"/>
            <a:ext cx="1761897" cy="432854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54138" y="4986635"/>
            <a:ext cx="5753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of the “A” 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vanished and the remain “A” is same expression. 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12"/>
          <a:srcRect l="43209" t="1436" r="41540" b="68958"/>
          <a:stretch/>
        </p:blipFill>
        <p:spPr>
          <a:xfrm>
            <a:off x="4828704" y="5250763"/>
            <a:ext cx="655471" cy="60084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9"/>
          <a:srcRect l="83111" b="-5261"/>
          <a:stretch/>
        </p:blipFill>
        <p:spPr>
          <a:xfrm>
            <a:off x="4397942" y="5360664"/>
            <a:ext cx="278001" cy="33855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092EE92-74FC-4D14-B678-6D2B496A95D5}"/>
              </a:ext>
            </a:extLst>
          </p:cNvPr>
          <p:cNvSpPr txBox="1"/>
          <p:nvPr/>
        </p:nvSpPr>
        <p:spPr>
          <a:xfrm>
            <a:off x="262862" y="647553"/>
            <a:ext cx="407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substituting the fragmentation functions,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3FAE8B8-C9EC-4798-81E7-FFADA2823501}"/>
              </a:ext>
            </a:extLst>
          </p:cNvPr>
          <p:cNvSpPr txBox="1"/>
          <p:nvPr/>
        </p:nvSpPr>
        <p:spPr>
          <a:xfrm>
            <a:off x="307672" y="59618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</a:p>
        </p:txBody>
      </p:sp>
      <p:pic>
        <p:nvPicPr>
          <p:cNvPr id="44" name="図 8" descr="TP_tmp.png">
            <a:extLst>
              <a:ext uri="{FF2B5EF4-FFF2-40B4-BE49-F238E27FC236}">
                <a16:creationId xmlns:a16="http://schemas.microsoft.com/office/drawing/2014/main" id="{0B8E5AF9-63A3-4173-A218-92222BC550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95" y="4565678"/>
            <a:ext cx="1852726" cy="20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大かっこ 44">
            <a:extLst>
              <a:ext uri="{FF2B5EF4-FFF2-40B4-BE49-F238E27FC236}">
                <a16:creationId xmlns:a16="http://schemas.microsoft.com/office/drawing/2014/main" id="{ABCE0EE1-E89A-49E9-935F-60EF1C822711}"/>
              </a:ext>
            </a:extLst>
          </p:cNvPr>
          <p:cNvSpPr/>
          <p:nvPr/>
        </p:nvSpPr>
        <p:spPr>
          <a:xfrm>
            <a:off x="6248561" y="4487830"/>
            <a:ext cx="2064317" cy="328977"/>
          </a:xfrm>
          <a:prstGeom prst="bracketPair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矢印: 右 10">
            <a:extLst>
              <a:ext uri="{FF2B5EF4-FFF2-40B4-BE49-F238E27FC236}">
                <a16:creationId xmlns:a16="http://schemas.microsoft.com/office/drawing/2014/main" id="{D80DAECC-E32C-46C8-8360-FD6EA737D39E}"/>
              </a:ext>
            </a:extLst>
          </p:cNvPr>
          <p:cNvSpPr/>
          <p:nvPr/>
        </p:nvSpPr>
        <p:spPr>
          <a:xfrm>
            <a:off x="159280" y="4965594"/>
            <a:ext cx="458712" cy="294006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E3D6506-D079-4FB9-9822-16F1664D6586}"/>
              </a:ext>
            </a:extLst>
          </p:cNvPr>
          <p:cNvSpPr txBox="1"/>
          <p:nvPr/>
        </p:nvSpPr>
        <p:spPr>
          <a:xfrm>
            <a:off x="605239" y="5961850"/>
            <a:ext cx="814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hard parts 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not the same</a:t>
            </a:r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using the relations between t-3 FFs, these became the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same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！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AF025F3-7FBF-4435-8F5C-52C57BA86E39}"/>
              </a:ext>
            </a:extLst>
          </p:cNvPr>
          <p:cNvSpPr txBox="1"/>
          <p:nvPr/>
        </p:nvSpPr>
        <p:spPr>
          <a:xfrm>
            <a:off x="323528" y="412152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DC1CF52-7D68-4774-A4ED-00B4872CABD6}"/>
              </a:ext>
            </a:extLst>
          </p:cNvPr>
          <p:cNvSpPr/>
          <p:nvPr/>
        </p:nvSpPr>
        <p:spPr>
          <a:xfrm>
            <a:off x="1475656" y="6331182"/>
            <a:ext cx="7804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/>
              <a:t> </a:t>
            </a:r>
            <a:r>
              <a:rPr lang="en-US" altLang="ja-JP" sz="1200" dirty="0" err="1"/>
              <a:t>K.kanazawa</a:t>
            </a:r>
            <a:r>
              <a:rPr lang="en-US" altLang="ja-JP" sz="1200" dirty="0"/>
              <a:t>, Y. Koike, A. Metz, D. </a:t>
            </a:r>
            <a:r>
              <a:rPr lang="en-US" altLang="ja-JP" sz="1200" dirty="0" err="1"/>
              <a:t>Pitonyak</a:t>
            </a:r>
            <a:r>
              <a:rPr lang="en-US" altLang="ja-JP" sz="1200" dirty="0"/>
              <a:t>,  S. Yoshida, </a:t>
            </a:r>
            <a:r>
              <a:rPr lang="en-US" altLang="ja-JP" sz="1200" dirty="0" err="1"/>
              <a:t>M.shclegel</a:t>
            </a:r>
            <a:r>
              <a:rPr lang="en-US" altLang="ja-JP" sz="1200" dirty="0"/>
              <a:t>,  Phys. Rev. D </a:t>
            </a:r>
            <a:r>
              <a:rPr lang="en-US" altLang="ja-JP" sz="1200" b="1" dirty="0"/>
              <a:t>93</a:t>
            </a:r>
            <a:r>
              <a:rPr lang="en-US" altLang="ja-JP" sz="1200" dirty="0"/>
              <a:t>, 054024 (2016)</a:t>
            </a:r>
            <a:endParaRPr lang="ja-JP" altLang="ja-JP" sz="12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8B1D8A2-3BDF-4AC7-8ACC-EE1F25E24B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4519" b="-1703"/>
          <a:stretch/>
        </p:blipFill>
        <p:spPr>
          <a:xfrm>
            <a:off x="2722368" y="4063821"/>
            <a:ext cx="378126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65441" y="924710"/>
            <a:ext cx="8856984" cy="2315145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673222"/>
            <a:ext cx="2035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QCD </a:t>
            </a:r>
            <a:r>
              <a:rPr kumimoji="1" lang="en-US" altLang="ja-JP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e.o.m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relation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33264" y="3807903"/>
            <a:ext cx="8856984" cy="2481141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955" y="3544180"/>
            <a:ext cx="3552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Lorentz invariance relation (LIR)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FEF3FA0-67BB-4BD3-B2B1-4F241D815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61"/>
          <a:stretch/>
        </p:blipFill>
        <p:spPr>
          <a:xfrm>
            <a:off x="399862" y="1745333"/>
            <a:ext cx="4880102" cy="74935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25A7826-44FF-49AE-A6CD-4B077DCE7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5" t="57016" r="51306" b="-3170"/>
          <a:stretch/>
        </p:blipFill>
        <p:spPr>
          <a:xfrm>
            <a:off x="5364088" y="1863249"/>
            <a:ext cx="1966134" cy="61497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4D63AF4-2CAF-495D-8FD4-16ECDBF9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607410"/>
            <a:ext cx="6368201" cy="103449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02612" y="1056276"/>
            <a:ext cx="6145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:T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 relation can be obtained from the QCD </a:t>
            </a:r>
            <a:r>
              <a:rPr kumimoji="1" lang="en-US" altLang="ja-JP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e.o.m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relation.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168839" y="0"/>
            <a:ext cx="854416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>
                <a:solidFill>
                  <a:schemeClr val="bg1"/>
                </a:solidFill>
              </a:rPr>
              <a:t>The relations for the twist-3 fragmentation functions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49896" y="39194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ased on the identities for the non-local operators for the twist-3 FFs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1FAA78-5C61-405D-93B8-3FD830286720}"/>
              </a:ext>
            </a:extLst>
          </p:cNvPr>
          <p:cNvSpPr txBox="1"/>
          <p:nvPr/>
        </p:nvSpPr>
        <p:spPr>
          <a:xfrm>
            <a:off x="1583668" y="418644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Fully incorporate the Lorentz invariant property of FFs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5" name="角丸四角形 20">
            <a:extLst>
              <a:ext uri="{FF2B5EF4-FFF2-40B4-BE49-F238E27FC236}">
                <a16:creationId xmlns:a16="http://schemas.microsoft.com/office/drawing/2014/main" id="{6764B406-7AC8-48E6-B82B-1DD16E1FF85B}"/>
              </a:ext>
            </a:extLst>
          </p:cNvPr>
          <p:cNvSpPr/>
          <p:nvPr/>
        </p:nvSpPr>
        <p:spPr>
          <a:xfrm>
            <a:off x="215515" y="3052305"/>
            <a:ext cx="8712968" cy="37208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9" y="1079073"/>
            <a:ext cx="3095592" cy="3827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4" y="1680137"/>
            <a:ext cx="2368539" cy="3761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377" y="1130935"/>
            <a:ext cx="2115130" cy="44231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377" y="1658333"/>
            <a:ext cx="1462005" cy="340748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632317" y="3604691"/>
            <a:ext cx="8133293" cy="2408634"/>
            <a:chOff x="750413" y="4236777"/>
            <a:chExt cx="8133293" cy="240863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6"/>
            <a:srcRect l="16699" t="55650" r="17621" b="20727"/>
            <a:stretch/>
          </p:blipFill>
          <p:spPr>
            <a:xfrm>
              <a:off x="1561334" y="6001801"/>
              <a:ext cx="3797296" cy="64361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7"/>
            <a:srcRect r="4357" b="71218"/>
            <a:stretch/>
          </p:blipFill>
          <p:spPr>
            <a:xfrm>
              <a:off x="750413" y="4236777"/>
              <a:ext cx="5419137" cy="770061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7"/>
            <a:srcRect t="28782" r="6584" b="42927"/>
            <a:stretch/>
          </p:blipFill>
          <p:spPr>
            <a:xfrm>
              <a:off x="1512686" y="5107759"/>
              <a:ext cx="5546197" cy="79312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7"/>
            <a:srcRect l="21056" t="78291" r="17717" b="2849"/>
            <a:stretch/>
          </p:blipFill>
          <p:spPr>
            <a:xfrm>
              <a:off x="5374442" y="6068387"/>
              <a:ext cx="3509264" cy="510438"/>
            </a:xfrm>
            <a:prstGeom prst="rect">
              <a:avLst/>
            </a:prstGeom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810064" y="671127"/>
            <a:ext cx="700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Rearrange the partonic cross sections by  the 2 relations between twist-3 FFs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 つの角を丸めた四角形 17"/>
          <p:cNvSpPr/>
          <p:nvPr/>
        </p:nvSpPr>
        <p:spPr>
          <a:xfrm>
            <a:off x="395536" y="1477023"/>
            <a:ext cx="3483120" cy="14889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1 つの角を丸めた四角形 18"/>
          <p:cNvSpPr/>
          <p:nvPr/>
        </p:nvSpPr>
        <p:spPr>
          <a:xfrm>
            <a:off x="4011392" y="991234"/>
            <a:ext cx="3483120" cy="14889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5229" y="2882808"/>
            <a:ext cx="32403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rame-independent cross section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D2C663-4071-44AC-8E8A-C64B3B5C7342}"/>
              </a:ext>
            </a:extLst>
          </p:cNvPr>
          <p:cNvSpPr txBox="1"/>
          <p:nvPr/>
        </p:nvSpPr>
        <p:spPr>
          <a:xfrm>
            <a:off x="475947" y="2292857"/>
            <a:ext cx="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E8C0F8-6B02-427B-B982-7F424776BD40}"/>
              </a:ext>
            </a:extLst>
          </p:cNvPr>
          <p:cNvSpPr txBox="1"/>
          <p:nvPr/>
        </p:nvSpPr>
        <p:spPr>
          <a:xfrm>
            <a:off x="836644" y="2254363"/>
            <a:ext cx="747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confirmed these partonic cross section is </a:t>
            </a:r>
            <a:r>
              <a:rPr kumimoji="1" lang="en-US" altLang="ja-JP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coinsident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in the 2 frames (</a:t>
            </a:r>
            <a:r>
              <a:rPr kumimoji="1" lang="en-US" altLang="ja-JP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 or 2).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8C23BA34-A035-4B98-A773-17EA6BBB65FF}"/>
              </a:ext>
            </a:extLst>
          </p:cNvPr>
          <p:cNvSpPr txBox="1">
            <a:spLocks/>
          </p:cNvSpPr>
          <p:nvPr/>
        </p:nvSpPr>
        <p:spPr>
          <a:xfrm>
            <a:off x="251520" y="-24775"/>
            <a:ext cx="761019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>
                <a:solidFill>
                  <a:schemeClr val="bg1"/>
                </a:solidFill>
              </a:rPr>
              <a:t>The cross section contributed by the t-3 quark fragmentation</a:t>
            </a:r>
            <a:r>
              <a:rPr lang="ja-JP" altLang="en-US" sz="2000" b="1" dirty="0">
                <a:solidFill>
                  <a:schemeClr val="bg1"/>
                </a:solidFill>
              </a:rPr>
              <a:t>②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7D2C663-4071-44AC-8E8A-C64B3B5C7342}"/>
              </a:ext>
            </a:extLst>
          </p:cNvPr>
          <p:cNvSpPr txBox="1"/>
          <p:nvPr/>
        </p:nvSpPr>
        <p:spPr>
          <a:xfrm>
            <a:off x="496312" y="695966"/>
            <a:ext cx="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endParaRPr kumimoji="1"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1144180" y="1379824"/>
            <a:ext cx="187460" cy="19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900603" y="1432492"/>
            <a:ext cx="187460" cy="19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13260" y="1399786"/>
            <a:ext cx="187460" cy="19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738561" y="1432492"/>
            <a:ext cx="187460" cy="19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035541" y="1049293"/>
            <a:ext cx="187460" cy="19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5851435" y="997164"/>
            <a:ext cx="187460" cy="19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95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84" y="3511769"/>
            <a:ext cx="4562370" cy="306844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895462" y="2484884"/>
            <a:ext cx="161925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138288" y="5641119"/>
            <a:ext cx="161925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3" y="1304866"/>
            <a:ext cx="4063478" cy="190346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87" y="1858680"/>
            <a:ext cx="4155306" cy="100257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474" y="953096"/>
            <a:ext cx="1330086" cy="3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7988" y="925655"/>
            <a:ext cx="1168005" cy="69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473" y="3630670"/>
            <a:ext cx="1401321" cy="2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1" y="3960712"/>
            <a:ext cx="3918503" cy="254621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6512" y="3499157"/>
            <a:ext cx="1636393" cy="43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タイトル 1">
            <a:extLst>
              <a:ext uri="{FF2B5EF4-FFF2-40B4-BE49-F238E27FC236}">
                <a16:creationId xmlns:a16="http://schemas.microsoft.com/office/drawing/2014/main" id="{48AEDD05-FE79-49F0-AF29-A7D81F890002}"/>
              </a:ext>
            </a:extLst>
          </p:cNvPr>
          <p:cNvSpPr txBox="1">
            <a:spLocks/>
          </p:cNvSpPr>
          <p:nvPr/>
        </p:nvSpPr>
        <p:spPr>
          <a:xfrm>
            <a:off x="306473" y="-53468"/>
            <a:ext cx="5417655" cy="859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>
                <a:solidFill>
                  <a:schemeClr val="bg1"/>
                </a:solidFill>
              </a:rPr>
              <a:t>Lowest order diagrams</a:t>
            </a:r>
            <a:r>
              <a:rPr lang="ja-JP" altLang="en-US" sz="2000" b="1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for</a:t>
            </a:r>
            <a:r>
              <a:rPr lang="ja-JP" altLang="en-US" sz="2000" b="1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quark</a:t>
            </a:r>
            <a:r>
              <a:rPr lang="ja-JP" altLang="en-US" sz="2000" b="1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fragmentation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8582160-2388-46E4-845E-DF62436C34A6}"/>
              </a:ext>
            </a:extLst>
          </p:cNvPr>
          <p:cNvSpPr/>
          <p:nvPr/>
        </p:nvSpPr>
        <p:spPr>
          <a:xfrm>
            <a:off x="171144" y="831352"/>
            <a:ext cx="4258137" cy="24536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8BBB314-F48A-405C-894D-FFC29CD88BD1}"/>
              </a:ext>
            </a:extLst>
          </p:cNvPr>
          <p:cNvSpPr/>
          <p:nvPr/>
        </p:nvSpPr>
        <p:spPr>
          <a:xfrm>
            <a:off x="4572000" y="831352"/>
            <a:ext cx="4477672" cy="24536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D81AA09-73F2-4AB7-A6B6-BE4C3423B26F}"/>
              </a:ext>
            </a:extLst>
          </p:cNvPr>
          <p:cNvSpPr/>
          <p:nvPr/>
        </p:nvSpPr>
        <p:spPr>
          <a:xfrm>
            <a:off x="205118" y="3501007"/>
            <a:ext cx="4224164" cy="324036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30A2F7C-DC0D-486D-ABDF-B4E7CA7658B1}"/>
              </a:ext>
            </a:extLst>
          </p:cNvPr>
          <p:cNvSpPr/>
          <p:nvPr/>
        </p:nvSpPr>
        <p:spPr>
          <a:xfrm>
            <a:off x="4572000" y="3501007"/>
            <a:ext cx="4405664" cy="324036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92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51" y="821962"/>
            <a:ext cx="1657269" cy="131700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60" y="799209"/>
            <a:ext cx="1815561" cy="1442801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174046"/>
            <a:ext cx="5541744" cy="390178"/>
          </a:xfrm>
          <a:prstGeom prst="rect">
            <a:avLst/>
          </a:prstGeom>
        </p:spPr>
      </p:pic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424992" y="-9150"/>
            <a:ext cx="6955319" cy="7060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b="1" dirty="0">
                <a:solidFill>
                  <a:schemeClr val="bg1"/>
                </a:solidFill>
              </a:rPr>
              <a:t>Formalism of twist-3 quark fragmentation contribution 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②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6986F85-D188-4A7C-9530-67068A9950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67" y="5328890"/>
            <a:ext cx="1798283" cy="107860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12BDB77-F3F2-493F-A9D5-F042EF0E41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9" y="5104890"/>
            <a:ext cx="1795602" cy="10769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9F77D5A-AB40-4E41-AEEF-14A2607300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43" y="3467751"/>
            <a:ext cx="1715551" cy="103527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5FE1073-23D3-4D42-9F94-09713824A5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67" y="3469962"/>
            <a:ext cx="1708223" cy="103085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3F78FE-5D86-43CC-A6CF-FA4385AD59C0}"/>
              </a:ext>
            </a:extLst>
          </p:cNvPr>
          <p:cNvSpPr txBox="1"/>
          <p:nvPr/>
        </p:nvSpPr>
        <p:spPr>
          <a:xfrm>
            <a:off x="418809" y="2977681"/>
            <a:ext cx="750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complete the contribution from the twist-3 fragmentation functions,</a:t>
            </a:r>
          </a:p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diagrams need to be included.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FEF4FF-FF1A-4EF4-90D1-50EEC6CE52B2}"/>
              </a:ext>
            </a:extLst>
          </p:cNvPr>
          <p:cNvSpPr txBox="1"/>
          <p:nvPr/>
        </p:nvSpPr>
        <p:spPr>
          <a:xfrm>
            <a:off x="483767" y="4643225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ward identity, the following diagrams also need to be considered </a:t>
            </a:r>
          </a:p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satisfy the gauge invariance.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右矢印 23">
            <a:extLst>
              <a:ext uri="{FF2B5EF4-FFF2-40B4-BE49-F238E27FC236}">
                <a16:creationId xmlns:a16="http://schemas.microsoft.com/office/drawing/2014/main" id="{EB7654CC-5952-41CA-96AD-D55E2E1CF982}"/>
              </a:ext>
            </a:extLst>
          </p:cNvPr>
          <p:cNvSpPr/>
          <p:nvPr/>
        </p:nvSpPr>
        <p:spPr>
          <a:xfrm>
            <a:off x="3363825" y="5741010"/>
            <a:ext cx="400262" cy="212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A0F5543-B6EC-4C58-8826-1078BE5AEE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22735" y="5977927"/>
            <a:ext cx="2297383" cy="30243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87CA1B0-5F62-4520-BE8F-A680855A086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2724" y="4245928"/>
            <a:ext cx="2090085" cy="27921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FA94FE-A1C6-4088-9510-50E9C80910D7}"/>
              </a:ext>
            </a:extLst>
          </p:cNvPr>
          <p:cNvSpPr txBox="1"/>
          <p:nvPr/>
        </p:nvSpPr>
        <p:spPr>
          <a:xfrm>
            <a:off x="3902651" y="6322403"/>
            <a:ext cx="278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[Gluon fragmentation part]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CDE94E9-F26F-44E2-8E31-56297517F648}"/>
              </a:ext>
            </a:extLst>
          </p:cNvPr>
          <p:cNvSpPr txBox="1"/>
          <p:nvPr/>
        </p:nvSpPr>
        <p:spPr>
          <a:xfrm>
            <a:off x="84692" y="2987771"/>
            <a:ext cx="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endParaRPr kumimoji="1" lang="en-US" altLang="ja-JP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5B461E2-444D-4292-B270-E50901456183}"/>
              </a:ext>
            </a:extLst>
          </p:cNvPr>
          <p:cNvSpPr txBox="1"/>
          <p:nvPr/>
        </p:nvSpPr>
        <p:spPr>
          <a:xfrm>
            <a:off x="75390" y="4643225"/>
            <a:ext cx="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71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4"/>
    </mc:Choice>
    <mc:Fallback xmlns="">
      <p:transition spd="slow" advTm="1174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1700808"/>
            <a:ext cx="7200800" cy="3416320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400" dirty="0"/>
          </a:p>
          <a:p>
            <a:r>
              <a:rPr kumimoji="1" lang="en-US" altLang="ja-JP" sz="2400" dirty="0"/>
              <a:t>      Twist-3 </a:t>
            </a:r>
            <a:r>
              <a:rPr lang="en-US" altLang="ja-JP" sz="2400" b="1" u="sng" dirty="0"/>
              <a:t>Gluon</a:t>
            </a:r>
            <a:r>
              <a:rPr kumimoji="1" lang="en-US" altLang="ja-JP" sz="2400" dirty="0"/>
              <a:t> fragmentation  contribution   </a:t>
            </a:r>
          </a:p>
          <a:p>
            <a:r>
              <a:rPr lang="en-US" altLang="ja-JP" sz="2400" dirty="0"/>
              <a:t>                                                  </a:t>
            </a:r>
            <a:r>
              <a:rPr kumimoji="1" lang="en-US" altLang="ja-JP" sz="2400" dirty="0"/>
              <a:t>to the Λ</a:t>
            </a:r>
            <a:r>
              <a:rPr kumimoji="1" lang="ja-JP" altLang="en-US" sz="2000" dirty="0"/>
              <a:t>↑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production </a:t>
            </a:r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 </a:t>
            </a:r>
          </a:p>
          <a:p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6302C7-C3C5-47C9-80F5-B53DD460FB94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15" y="3429000"/>
            <a:ext cx="1514578" cy="12842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90" y="3435500"/>
            <a:ext cx="1523647" cy="1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BA30E47-E820-4C7D-AAC0-499052EA1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5" y="3826112"/>
            <a:ext cx="8564057" cy="240938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l="69321" r="3631"/>
          <a:stretch/>
        </p:blipFill>
        <p:spPr>
          <a:xfrm>
            <a:off x="5765489" y="691009"/>
            <a:ext cx="1512168" cy="179847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36970" r="34693"/>
          <a:stretch/>
        </p:blipFill>
        <p:spPr>
          <a:xfrm>
            <a:off x="3486916" y="715259"/>
            <a:ext cx="1584176" cy="179847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/>
          <a:srcRect l="4408" r="67044"/>
          <a:stretch/>
        </p:blipFill>
        <p:spPr>
          <a:xfrm>
            <a:off x="1092758" y="742210"/>
            <a:ext cx="1595965" cy="179847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r="28797"/>
          <a:stretch/>
        </p:blipFill>
        <p:spPr>
          <a:xfrm>
            <a:off x="268063" y="3064876"/>
            <a:ext cx="4779324" cy="646232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8190219" y="5730569"/>
            <a:ext cx="432048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1482441" y="6085601"/>
            <a:ext cx="5392252" cy="3700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9575" y="6076459"/>
            <a:ext cx="776164" cy="0"/>
          </a:xfrm>
          <a:prstGeom prst="line">
            <a:avLst/>
          </a:prstGeom>
          <a:ln w="38100">
            <a:solidFill>
              <a:srgbClr val="13D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220189" y="17243"/>
            <a:ext cx="6955319" cy="7060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b="1" dirty="0">
                <a:solidFill>
                  <a:schemeClr val="bg1"/>
                </a:solidFill>
              </a:rPr>
              <a:t>Formalism of twist-3 gluon fragmentation contribution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大かっこ 6"/>
          <p:cNvSpPr/>
          <p:nvPr/>
        </p:nvSpPr>
        <p:spPr>
          <a:xfrm>
            <a:off x="5119279" y="3297120"/>
            <a:ext cx="1755414" cy="384484"/>
          </a:xfrm>
          <a:prstGeom prst="bracketPair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534" y="3276248"/>
            <a:ext cx="1572904" cy="390178"/>
          </a:xfrm>
          <a:prstGeom prst="rect">
            <a:avLst/>
          </a:prstGeom>
        </p:spPr>
      </p:pic>
      <p:sp>
        <p:nvSpPr>
          <p:cNvPr id="2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63578" y="5776121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D55FD22-E20D-4CDE-83A9-3F0EED8D8AF6}"/>
              </a:ext>
            </a:extLst>
          </p:cNvPr>
          <p:cNvSpPr txBox="1"/>
          <p:nvPr/>
        </p:nvSpPr>
        <p:spPr>
          <a:xfrm>
            <a:off x="3404698" y="61412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C000"/>
                </a:solidFill>
              </a:rPr>
              <a:t>Matrix elements in the gauge invariant form</a:t>
            </a:r>
            <a:endParaRPr kumimoji="1" lang="ja-JP" altLang="en-US" sz="1400" dirty="0">
              <a:solidFill>
                <a:srgbClr val="FFC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CAB2C32-DC52-45A4-A65F-2A5DA87563C2}"/>
              </a:ext>
            </a:extLst>
          </p:cNvPr>
          <p:cNvSpPr txBox="1"/>
          <p:nvPr/>
        </p:nvSpPr>
        <p:spPr>
          <a:xfrm>
            <a:off x="6343830" y="6145621"/>
            <a:ext cx="2643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13D1C8"/>
                </a:solidFill>
              </a:rPr>
              <a:t>Hard part (Partonic cross section)</a:t>
            </a:r>
            <a:endParaRPr kumimoji="1" lang="ja-JP" altLang="en-US" sz="1400" dirty="0">
              <a:solidFill>
                <a:srgbClr val="13D1C8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07504" y="2937694"/>
            <a:ext cx="8939288" cy="374680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5DC5B2-0DE7-48F5-8D29-629E55338019}"/>
              </a:ext>
            </a:extLst>
          </p:cNvPr>
          <p:cNvSpPr txBox="1"/>
          <p:nvPr/>
        </p:nvSpPr>
        <p:spPr>
          <a:xfrm>
            <a:off x="395536" y="2764473"/>
            <a:ext cx="52983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cross section from the t-3 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gluon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FFs can be written as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4087312" y="4972478"/>
            <a:ext cx="3578427" cy="1188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4410753" y="4415917"/>
            <a:ext cx="3254986" cy="594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741148" y="4415917"/>
            <a:ext cx="503260" cy="0"/>
          </a:xfrm>
          <a:prstGeom prst="line">
            <a:avLst/>
          </a:prstGeom>
          <a:ln w="38100">
            <a:solidFill>
              <a:srgbClr val="13D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7697757" y="4984364"/>
            <a:ext cx="776164" cy="0"/>
          </a:xfrm>
          <a:prstGeom prst="line">
            <a:avLst/>
          </a:prstGeom>
          <a:ln w="38100">
            <a:solidFill>
              <a:srgbClr val="13D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1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187846A0-7D4F-4892-8A6C-E4DA91A6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51" t="52533" r="-1"/>
          <a:stretch/>
        </p:blipFill>
        <p:spPr>
          <a:xfrm>
            <a:off x="1285334" y="2019237"/>
            <a:ext cx="4896595" cy="49036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6" y="2945486"/>
            <a:ext cx="8132769" cy="157290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l="5975" t="59454" r="20529" b="1175"/>
          <a:stretch/>
        </p:blipFill>
        <p:spPr>
          <a:xfrm>
            <a:off x="1091595" y="5712463"/>
            <a:ext cx="6120681" cy="64807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E19441-DF01-47A9-AF7A-92B5786F6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42" y="5712463"/>
            <a:ext cx="1740410" cy="8572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DEB73A5-5CC7-41D7-B1BD-B36AB94920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873" r="93150" b="10629"/>
          <a:stretch/>
        </p:blipFill>
        <p:spPr>
          <a:xfrm>
            <a:off x="414676" y="5814637"/>
            <a:ext cx="582969" cy="2880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486035-AAFD-4A57-9C76-67639335D593}"/>
              </a:ext>
            </a:extLst>
          </p:cNvPr>
          <p:cNvSpPr/>
          <p:nvPr/>
        </p:nvSpPr>
        <p:spPr>
          <a:xfrm>
            <a:off x="8086047" y="4120590"/>
            <a:ext cx="37438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10B895-7C99-435B-87D7-DEBE40C63294}"/>
              </a:ext>
            </a:extLst>
          </p:cNvPr>
          <p:cNvSpPr/>
          <p:nvPr/>
        </p:nvSpPr>
        <p:spPr>
          <a:xfrm>
            <a:off x="8460432" y="4472353"/>
            <a:ext cx="37438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7F82C0-77EF-4441-A82B-24127DFD7E66}"/>
              </a:ext>
            </a:extLst>
          </p:cNvPr>
          <p:cNvSpPr txBox="1"/>
          <p:nvPr/>
        </p:nvSpPr>
        <p:spPr>
          <a:xfrm>
            <a:off x="269217" y="2611772"/>
            <a:ext cx="3510695" cy="33855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F-type 3-gluon fragmentation function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7983" y="767710"/>
            <a:ext cx="2520280" cy="307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2-gluon fragmentation function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0D027E4-B1B5-4C97-8A0B-9D1E0F1914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639" b="43218"/>
          <a:stretch/>
        </p:blipFill>
        <p:spPr>
          <a:xfrm>
            <a:off x="269217" y="1111079"/>
            <a:ext cx="7088309" cy="59433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87846A0-7D4F-4892-8A6C-E4DA91A6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50000" r="53150" b="-8408"/>
          <a:stretch/>
        </p:blipFill>
        <p:spPr>
          <a:xfrm>
            <a:off x="1043608" y="1601476"/>
            <a:ext cx="3528392" cy="603387"/>
          </a:xfrm>
          <a:prstGeom prst="rect">
            <a:avLst/>
          </a:prstGeom>
        </p:spPr>
      </p:pic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227983" y="38089"/>
            <a:ext cx="6124693" cy="7060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b="1" dirty="0">
                <a:solidFill>
                  <a:schemeClr val="bg1"/>
                </a:solidFill>
              </a:rPr>
              <a:t>Definition of twist-3 </a:t>
            </a:r>
            <a:r>
              <a:rPr lang="en-US" altLang="ja-JP" sz="2000" b="1" dirty="0">
                <a:solidFill>
                  <a:schemeClr val="bg1"/>
                </a:solidFill>
              </a:rPr>
              <a:t>gluon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 fragment functions 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95DFF5E-A6F7-4353-8624-AF52F17E6C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97" y="1328053"/>
            <a:ext cx="1728192" cy="85127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/>
          <a:srcRect t="1" b="36680"/>
          <a:stretch/>
        </p:blipFill>
        <p:spPr>
          <a:xfrm>
            <a:off x="408071" y="4670192"/>
            <a:ext cx="8327858" cy="104227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7189" y="1165426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814" y="30896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189" y="47696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</a:p>
        </p:txBody>
      </p:sp>
      <p:cxnSp>
        <p:nvCxnSpPr>
          <p:cNvPr id="27" name="直線コネクタ 26"/>
          <p:cNvCxnSpPr/>
          <p:nvPr/>
        </p:nvCxnSpPr>
        <p:spPr>
          <a:xfrm>
            <a:off x="1331640" y="3789040"/>
            <a:ext cx="4769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331640" y="5517232"/>
            <a:ext cx="4769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/>
          <p:cNvSpPr/>
          <p:nvPr/>
        </p:nvSpPr>
        <p:spPr>
          <a:xfrm>
            <a:off x="670328" y="3201548"/>
            <a:ext cx="157255" cy="155687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738375" y="4897436"/>
            <a:ext cx="157255" cy="155687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01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86" y="1172003"/>
            <a:ext cx="2327342" cy="480589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8A6770-E5EB-4010-A7A7-66681AAE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33" y="165042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b="1" dirty="0">
                <a:solidFill>
                  <a:schemeClr val="bg1">
                    <a:lumMod val="95000"/>
                  </a:schemeClr>
                </a:solidFill>
              </a:rPr>
              <a:t>Relation between gluon fragmentation functions </a:t>
            </a:r>
            <a:endParaRPr kumimoji="1" lang="ja-JP" alt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251520" y="824927"/>
            <a:ext cx="8496944" cy="2963685"/>
          </a:xfrm>
          <a:prstGeom prst="foldedCorner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3333" y="822217"/>
            <a:ext cx="482453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EOM Relation for gluon fragmentation functions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05596" y="5258143"/>
            <a:ext cx="76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図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4542" y="1228758"/>
            <a:ext cx="118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BAE859-80FC-4B95-B6DA-3D50A41F8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82" y="4709806"/>
            <a:ext cx="2550917" cy="127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FD6C2B-DC15-4CAE-B58A-C265A0AB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202" y="1763917"/>
            <a:ext cx="5555996" cy="193465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4E95DC9-4529-4CA4-B398-8A3D191D4A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92"/>
          <a:stretch/>
        </p:blipFill>
        <p:spPr>
          <a:xfrm>
            <a:off x="410124" y="4055024"/>
            <a:ext cx="8548679" cy="63403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3270F0C-95FA-4FD3-B8F3-E9275826C3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46" t="50000" r="32308"/>
          <a:stretch/>
        </p:blipFill>
        <p:spPr>
          <a:xfrm>
            <a:off x="1391578" y="4726272"/>
            <a:ext cx="4824536" cy="6340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7825" y="5501331"/>
            <a:ext cx="577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LIR for t-3 gluon FFs have not calculated yet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91" y="42549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B63970-CEE0-404C-8011-FE6DF788E244}"/>
              </a:ext>
            </a:extLst>
          </p:cNvPr>
          <p:cNvSpPr txBox="1"/>
          <p:nvPr/>
        </p:nvSpPr>
        <p:spPr>
          <a:xfrm>
            <a:off x="50091" y="6101654"/>
            <a:ext cx="75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By using “EOM relation” and “LIR”, we can derive the frame independent cross section for gluon fragmentation and another quark fragmentation part.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1873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r="3576" b="50000"/>
          <a:stretch/>
        </p:blipFill>
        <p:spPr>
          <a:xfrm>
            <a:off x="4163802" y="1264002"/>
            <a:ext cx="4872694" cy="17058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73" y="1200683"/>
            <a:ext cx="3217562" cy="21563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9700" t="54478"/>
          <a:stretch/>
        </p:blipFill>
        <p:spPr>
          <a:xfrm>
            <a:off x="4163802" y="3501008"/>
            <a:ext cx="4621893" cy="15603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221088"/>
            <a:ext cx="3267739" cy="216426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717440"/>
            <a:ext cx="1193673" cy="41799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3789040"/>
            <a:ext cx="1495219" cy="31165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3802" y="772319"/>
            <a:ext cx="1152128" cy="27823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52236" y="61061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48AEDD05-FE79-49F0-AF29-A7D81F890002}"/>
              </a:ext>
            </a:extLst>
          </p:cNvPr>
          <p:cNvSpPr txBox="1">
            <a:spLocks/>
          </p:cNvSpPr>
          <p:nvPr/>
        </p:nvSpPr>
        <p:spPr>
          <a:xfrm>
            <a:off x="306473" y="-53468"/>
            <a:ext cx="5417655" cy="859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>
                <a:solidFill>
                  <a:schemeClr val="bg1"/>
                </a:solidFill>
              </a:rPr>
              <a:t>Lowest order diagrams</a:t>
            </a:r>
            <a:r>
              <a:rPr lang="ja-JP" altLang="en-US" sz="2000" b="1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for</a:t>
            </a:r>
            <a:r>
              <a:rPr lang="ja-JP" altLang="en-US" sz="2000" b="1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gluon</a:t>
            </a:r>
            <a:r>
              <a:rPr lang="ja-JP" altLang="en-US" sz="2000" b="1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fragmentation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8582160-2388-46E4-845E-DF62436C34A6}"/>
              </a:ext>
            </a:extLst>
          </p:cNvPr>
          <p:cNvSpPr/>
          <p:nvPr/>
        </p:nvSpPr>
        <p:spPr>
          <a:xfrm>
            <a:off x="107505" y="717440"/>
            <a:ext cx="3649878" cy="27422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8582160-2388-46E4-845E-DF62436C34A6}"/>
              </a:ext>
            </a:extLst>
          </p:cNvPr>
          <p:cNvSpPr/>
          <p:nvPr/>
        </p:nvSpPr>
        <p:spPr>
          <a:xfrm>
            <a:off x="101780" y="3751637"/>
            <a:ext cx="3649878" cy="293058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8582160-2388-46E4-845E-DF62436C34A6}"/>
              </a:ext>
            </a:extLst>
          </p:cNvPr>
          <p:cNvSpPr/>
          <p:nvPr/>
        </p:nvSpPr>
        <p:spPr>
          <a:xfrm>
            <a:off x="4001478" y="725556"/>
            <a:ext cx="5035018" cy="46476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3"/>
    </mc:Choice>
    <mc:Fallback xmlns="">
      <p:transition spd="slow" advTm="108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323528" y="145324"/>
            <a:ext cx="335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Single Spin Asymmetry (SSA)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6FD6A3C-A894-40E0-888E-C49AED605331}"/>
              </a:ext>
            </a:extLst>
          </p:cNvPr>
          <p:cNvGrpSpPr/>
          <p:nvPr/>
        </p:nvGrpSpPr>
        <p:grpSpPr>
          <a:xfrm>
            <a:off x="728918" y="3676615"/>
            <a:ext cx="7856042" cy="2631899"/>
            <a:chOff x="7757243" y="2563651"/>
            <a:chExt cx="7856042" cy="263189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4" cstate="print"/>
            <a:srcRect t="4031" r="54121"/>
            <a:stretch/>
          </p:blipFill>
          <p:spPr>
            <a:xfrm>
              <a:off x="7757243" y="2563651"/>
              <a:ext cx="2358964" cy="1089026"/>
            </a:xfrm>
            <a:prstGeom prst="rect">
              <a:avLst/>
            </a:prstGeom>
          </p:spPr>
        </p:pic>
        <p:pic>
          <p:nvPicPr>
            <p:cNvPr id="37" name="Picture 1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39" t="63108" r="-795"/>
            <a:stretch/>
          </p:blipFill>
          <p:spPr bwMode="auto">
            <a:xfrm>
              <a:off x="14565849" y="4975299"/>
              <a:ext cx="1047436" cy="22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779BAD1C-89B0-4660-B3A8-CF7EA66C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95" y="1806721"/>
            <a:ext cx="1105164" cy="2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DED5CC99-B3EA-46ED-B9BD-76D4EDFF5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2567"/>
          <a:stretch/>
        </p:blipFill>
        <p:spPr bwMode="auto">
          <a:xfrm>
            <a:off x="5605723" y="1782652"/>
            <a:ext cx="1234056" cy="28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>
            <a:extLst>
              <a:ext uri="{FF2B5EF4-FFF2-40B4-BE49-F238E27FC236}">
                <a16:creationId xmlns:a16="http://schemas.microsoft.com/office/drawing/2014/main" id="{AA826922-91B8-4CA8-8AC8-A3ED0EFA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77" y="1833434"/>
            <a:ext cx="1160288" cy="21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8F9E26-DD8B-430D-AD54-DE33DD5210FC}"/>
              </a:ext>
            </a:extLst>
          </p:cNvPr>
          <p:cNvSpPr txBox="1"/>
          <p:nvPr/>
        </p:nvSpPr>
        <p:spPr>
          <a:xfrm>
            <a:off x="1393967" y="1845100"/>
            <a:ext cx="170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[ex] SSA process</a:t>
            </a:r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D78441-549B-4D04-970A-93AE53F2AEBF}"/>
              </a:ext>
            </a:extLst>
          </p:cNvPr>
          <p:cNvSpPr txBox="1"/>
          <p:nvPr/>
        </p:nvSpPr>
        <p:spPr>
          <a:xfrm>
            <a:off x="7037429" y="1768997"/>
            <a:ext cx="52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tc.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5" name="Picture 11" descr="kinemaPP">
            <a:extLst>
              <a:ext uri="{FF2B5EF4-FFF2-40B4-BE49-F238E27FC236}">
                <a16:creationId xmlns:a16="http://schemas.microsoft.com/office/drawing/2014/main" id="{A17AD7E4-E09B-4EA5-B10C-1232ED30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6385"/>
            <a:ext cx="2808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628885" y="825686"/>
            <a:ext cx="848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 the high energy scattering process which 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involves a transversely polarized hadron,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746872" y="1189620"/>
            <a:ext cx="8253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large spin asymmetry is observed.</a:t>
            </a:r>
            <a:endParaRPr lang="ja-JP" altLang="ja-JP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AA826922-91B8-4CA8-8AC8-A3ED0EFA8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3" t="-14947" b="-1"/>
          <a:stretch/>
        </p:blipFill>
        <p:spPr bwMode="auto">
          <a:xfrm>
            <a:off x="3791410" y="1845100"/>
            <a:ext cx="53249" cy="2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779BAD1C-89B0-4660-B3A8-CF7EA66C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9355"/>
            <a:ext cx="1392395" cy="309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78F9E26-DD8B-430D-AD54-DE33DD5210FC}"/>
              </a:ext>
            </a:extLst>
          </p:cNvPr>
          <p:cNvSpPr txBox="1"/>
          <p:nvPr/>
        </p:nvSpPr>
        <p:spPr>
          <a:xfrm>
            <a:off x="844909" y="2465185"/>
            <a:ext cx="657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[ex] SSA for pion production </a:t>
            </a:r>
          </a:p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collision of transverse and </a:t>
            </a:r>
            <a:r>
              <a:rPr kumimoji="1" lang="en-US" altLang="ja-JP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unpolarized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proton</a:t>
            </a:r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6365" y="3394065"/>
            <a:ext cx="2737341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6"/>
    </mc:Choice>
    <mc:Fallback xmlns="">
      <p:transition spd="slow" advTm="607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2021" y="10293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>
                    <a:lumMod val="95000"/>
                  </a:schemeClr>
                </a:solidFill>
              </a:rPr>
              <a:t>Summary</a:t>
            </a:r>
            <a:endParaRPr kumimoji="1" lang="ja-JP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160" y="4058617"/>
            <a:ext cx="2470321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</a:rPr>
              <a:t>          </a:t>
            </a:r>
            <a:r>
              <a:rPr lang="en-US" altLang="ja-JP" sz="1600" b="1" u="sng" dirty="0">
                <a:solidFill>
                  <a:schemeClr val="bg1"/>
                </a:solidFill>
              </a:rPr>
              <a:t>Problems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5725" y="4533464"/>
            <a:ext cx="590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・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Derivation of  Lorentz Invariance Relation (LIR)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7" name="メモ 6"/>
          <p:cNvSpPr/>
          <p:nvPr/>
        </p:nvSpPr>
        <p:spPr>
          <a:xfrm>
            <a:off x="107504" y="4069079"/>
            <a:ext cx="8928992" cy="2193098"/>
          </a:xfrm>
          <a:prstGeom prst="foldedCorner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3726" y="5151704"/>
            <a:ext cx="7192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・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Calculation of the </a:t>
            </a:r>
            <a:r>
              <a:rPr lang="en-US" altLang="ja-JP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partonic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diagrams for gluon fragmentation channels</a:t>
            </a:r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1569" y="5718056"/>
            <a:ext cx="590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・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 the frame independence for the cross section</a:t>
            </a:r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4876" y="763103"/>
            <a:ext cx="8352928" cy="8309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focused on the twist-3 cross-section coming from the twist3 fragmentation function for the  hyperon polarization in </a:t>
            </a:r>
            <a:r>
              <a:rPr lang="en-US" altLang="ja-JP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unpolarized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proton-proton collisions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the twist-3 mechanism.  </a:t>
            </a:r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4876" y="176609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quark” fragmentation,</a:t>
            </a:r>
          </a:p>
          <a:p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We derive the gauge- invariant and frame-independent twist-3 cross section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4876" y="253824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“gluon” fragmentation,</a:t>
            </a:r>
          </a:p>
          <a:p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We formulate the cross section which have the color gage invariant matrix elements and derive the </a:t>
            </a:r>
            <a:r>
              <a:rPr lang="en-US" altLang="ja-JP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e.o.m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relation between twist-3 gluon FFs.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93DCE0-EA03-4C5F-A43D-089761E633E0}"/>
              </a:ext>
            </a:extLst>
          </p:cNvPr>
          <p:cNvSpPr txBox="1"/>
          <p:nvPr/>
        </p:nvSpPr>
        <p:spPr>
          <a:xfrm>
            <a:off x="260083" y="3556608"/>
            <a:ext cx="590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（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 independent calculation has yet been completed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E747DA-4396-4E7B-83E4-98A466724E0B}"/>
              </a:ext>
            </a:extLst>
          </p:cNvPr>
          <p:cNvSpPr txBox="1"/>
          <p:nvPr/>
        </p:nvSpPr>
        <p:spPr>
          <a:xfrm>
            <a:off x="107160" y="6372586"/>
            <a:ext cx="900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completed these things, the data analysis of hyperon production has been ready for preparation.</a:t>
            </a:r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"/>
    </mc:Choice>
    <mc:Fallback xmlns="">
      <p:transition spd="slow" advTm="165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51920" y="1093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7051" y="2276872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 up</a:t>
            </a:r>
            <a:endParaRPr kumimoji="1" lang="ja-JP" altLang="en-US" sz="6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07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"/>
    </mc:Choice>
    <mc:Fallback xmlns="">
      <p:transition spd="slow" advTm="165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r="18722" b="76463"/>
          <a:stretch/>
        </p:blipFill>
        <p:spPr>
          <a:xfrm>
            <a:off x="677642" y="2878196"/>
            <a:ext cx="5965982" cy="39174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64957" y="142864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Collinear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expansion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863" y="1553900"/>
            <a:ext cx="3519775" cy="308379"/>
          </a:xfrm>
          <a:prstGeom prst="rect">
            <a:avLst/>
          </a:prstGeom>
        </p:spPr>
      </p:pic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B81A1B4B-8CE3-4E80-8FBF-79BA2DD9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89" y="193256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chemeClr val="bg1"/>
                </a:solidFill>
              </a:rPr>
              <a:t>Formalism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①</a:t>
            </a:r>
            <a:r>
              <a:rPr lang="ja-JP" altLang="en-US" sz="2400" b="1" dirty="0">
                <a:solidFill>
                  <a:schemeClr val="bg1"/>
                </a:solidFill>
              </a:rPr>
              <a:t>：</a:t>
            </a:r>
            <a:r>
              <a:rPr lang="en-US" altLang="ja-JP" sz="2400" b="1" dirty="0">
                <a:solidFill>
                  <a:schemeClr val="bg1"/>
                </a:solidFill>
              </a:rPr>
              <a:t>Collinear</a:t>
            </a:r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expansion- 2 gluon frag.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/>
          <a:srcRect t="39373" r="58528" b="35362"/>
          <a:stretch/>
        </p:blipFill>
        <p:spPr>
          <a:xfrm>
            <a:off x="6435073" y="1899439"/>
            <a:ext cx="1800200" cy="28803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r="8914" b="64103"/>
          <a:stretch/>
        </p:blipFill>
        <p:spPr>
          <a:xfrm>
            <a:off x="2771800" y="1821741"/>
            <a:ext cx="3535245" cy="365919"/>
          </a:xfrm>
          <a:prstGeom prst="rect">
            <a:avLst/>
          </a:prstGeom>
        </p:spPr>
      </p:pic>
      <p:sp>
        <p:nvSpPr>
          <p:cNvPr id="19" name="大かっこ 18"/>
          <p:cNvSpPr/>
          <p:nvPr/>
        </p:nvSpPr>
        <p:spPr>
          <a:xfrm>
            <a:off x="6435073" y="1876776"/>
            <a:ext cx="1800200" cy="2880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18" y="3555123"/>
            <a:ext cx="6735319" cy="130172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/>
          <a:srcRect l="6070" t="26886" r="19512" b="49619"/>
          <a:stretch/>
        </p:blipFill>
        <p:spPr>
          <a:xfrm>
            <a:off x="314189" y="889648"/>
            <a:ext cx="4849924" cy="51566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85815" y="252863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part: 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7642" y="330460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 part: 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772609" y="2815148"/>
            <a:ext cx="16032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72609" y="3628963"/>
            <a:ext cx="16032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87" y="5305784"/>
            <a:ext cx="7395089" cy="1133954"/>
          </a:xfrm>
          <a:prstGeom prst="rect">
            <a:avLst/>
          </a:prstGeom>
        </p:spPr>
      </p:pic>
      <p:sp>
        <p:nvSpPr>
          <p:cNvPr id="26" name="メモ 25"/>
          <p:cNvSpPr/>
          <p:nvPr/>
        </p:nvSpPr>
        <p:spPr>
          <a:xfrm>
            <a:off x="255591" y="5103324"/>
            <a:ext cx="8519800" cy="1590678"/>
          </a:xfrm>
          <a:prstGeom prst="foldedCorner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大かっこ 10"/>
          <p:cNvSpPr/>
          <p:nvPr/>
        </p:nvSpPr>
        <p:spPr>
          <a:xfrm>
            <a:off x="549412" y="2401083"/>
            <a:ext cx="189506" cy="2455761"/>
          </a:xfrm>
          <a:prstGeom prst="leftBracke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5400000">
            <a:off x="140955" y="1779794"/>
            <a:ext cx="576064" cy="288032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1DE2E41-A798-49C5-80E7-824B0FF703F1}"/>
              </a:ext>
            </a:extLst>
          </p:cNvPr>
          <p:cNvCxnSpPr/>
          <p:nvPr/>
        </p:nvCxnSpPr>
        <p:spPr>
          <a:xfrm>
            <a:off x="310071" y="1378670"/>
            <a:ext cx="5423456" cy="2664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687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0FA85-4D27-40C3-AF8F-20A5CD50D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75" b="44175"/>
          <a:stretch/>
        </p:blipFill>
        <p:spPr>
          <a:xfrm>
            <a:off x="312395" y="4609350"/>
            <a:ext cx="8126960" cy="75365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67206" y="6121518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7" y="984182"/>
            <a:ext cx="6730567" cy="1018120"/>
          </a:xfrm>
          <a:prstGeom prst="rect">
            <a:avLst/>
          </a:prstGeom>
        </p:spPr>
      </p:pic>
      <p:sp>
        <p:nvSpPr>
          <p:cNvPr id="9" name="メモ 8"/>
          <p:cNvSpPr/>
          <p:nvPr/>
        </p:nvSpPr>
        <p:spPr>
          <a:xfrm>
            <a:off x="337700" y="1048075"/>
            <a:ext cx="7049568" cy="864096"/>
          </a:xfrm>
          <a:prstGeom prst="foldedCorner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838A6770-E5EB-4010-A7A7-66681AAE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64" y="108501"/>
            <a:ext cx="82296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</a:rPr>
              <a:t>relation</a:t>
            </a:r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</a:rPr>
              <a:t>between</a:t>
            </a:r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</a:rPr>
              <a:t>F-type</a:t>
            </a:r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</a:rPr>
              <a:t>D-type</a:t>
            </a:r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</a:rPr>
              <a:t>gluon</a:t>
            </a:r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</a:rPr>
              <a:t>FFs</a:t>
            </a:r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C28F98-2979-4DFF-9420-0FE1D3741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85" y="2336460"/>
            <a:ext cx="8513845" cy="184611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721C0C4-7E23-4D79-8F98-DD1ECBE52939}"/>
              </a:ext>
            </a:extLst>
          </p:cNvPr>
          <p:cNvSpPr/>
          <p:nvPr/>
        </p:nvSpPr>
        <p:spPr>
          <a:xfrm>
            <a:off x="8587245" y="3633707"/>
            <a:ext cx="37438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796828B-D6F9-41D9-8C10-B256767C96EF}"/>
              </a:ext>
            </a:extLst>
          </p:cNvPr>
          <p:cNvSpPr/>
          <p:nvPr/>
        </p:nvSpPr>
        <p:spPr>
          <a:xfrm>
            <a:off x="8511362" y="2121539"/>
            <a:ext cx="37438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34690BC-A705-4384-8422-B1EFA1BB9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5" t="55122" r="43292"/>
          <a:stretch/>
        </p:blipFill>
        <p:spPr>
          <a:xfrm>
            <a:off x="1238554" y="5262694"/>
            <a:ext cx="4896544" cy="59016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2B8C3C-67C2-4B02-85BF-0B49B65B6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26" t="55122"/>
          <a:stretch/>
        </p:blipFill>
        <p:spPr>
          <a:xfrm>
            <a:off x="1455928" y="5789778"/>
            <a:ext cx="4429036" cy="59016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95757" y="2512311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4139" y="4822009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956386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88840"/>
            <a:ext cx="3311634" cy="21566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702392"/>
            <a:ext cx="1288810" cy="2701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81519" y="1686945"/>
            <a:ext cx="1119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Belle</a:t>
            </a:r>
            <a:r>
              <a:rPr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</a:t>
            </a:r>
            <a:r>
              <a:rPr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endParaRPr kumimoji="1" lang="ja-JP" altLang="en-US" sz="1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4310070"/>
            <a:ext cx="1251082" cy="2636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88" y="2210480"/>
            <a:ext cx="2026300" cy="176066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4005" r="57970" b="9520"/>
          <a:stretch/>
        </p:blipFill>
        <p:spPr bwMode="auto">
          <a:xfrm>
            <a:off x="1076222" y="2404037"/>
            <a:ext cx="317634" cy="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14521" r="77950" b="19004"/>
          <a:stretch/>
        </p:blipFill>
        <p:spPr bwMode="auto">
          <a:xfrm>
            <a:off x="966636" y="3355644"/>
            <a:ext cx="288758" cy="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051540" y="2389525"/>
            <a:ext cx="44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γ</a:t>
            </a:r>
            <a:r>
              <a:rPr kumimoji="1" lang="ja-JP" altLang="en-US" dirty="0"/>
              <a:t>*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5267"/>
          <a:stretch/>
        </p:blipFill>
        <p:spPr bwMode="auto">
          <a:xfrm>
            <a:off x="3468791" y="3562661"/>
            <a:ext cx="184869" cy="22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0" t="-1609" r="18752" b="16357"/>
          <a:stretch/>
        </p:blipFill>
        <p:spPr bwMode="auto">
          <a:xfrm>
            <a:off x="3491880" y="2758857"/>
            <a:ext cx="213954" cy="23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5267"/>
          <a:stretch/>
        </p:blipFill>
        <p:spPr bwMode="auto">
          <a:xfrm>
            <a:off x="3540498" y="1888640"/>
            <a:ext cx="200421" cy="2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タイトル 1"/>
          <p:cNvSpPr>
            <a:spLocks noGrp="1"/>
          </p:cNvSpPr>
          <p:nvPr>
            <p:ph type="title"/>
          </p:nvPr>
        </p:nvSpPr>
        <p:spPr>
          <a:xfrm>
            <a:off x="229045" y="36697"/>
            <a:ext cx="6364101" cy="706090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400" b="1" dirty="0">
                <a:solidFill>
                  <a:schemeClr val="bg1"/>
                </a:solidFill>
              </a:rPr>
              <a:t>The other t-3 FFs contribution  process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FC237CE-E6CA-420A-9DDA-E162983FCCB7}"/>
              </a:ext>
            </a:extLst>
          </p:cNvPr>
          <p:cNvSpPr txBox="1"/>
          <p:nvPr/>
        </p:nvSpPr>
        <p:spPr>
          <a:xfrm>
            <a:off x="339935" y="5436705"/>
            <a:ext cx="7707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↑　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Twist-3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FF “         “ is only contributed to this cross section.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AA82E92-B49F-418E-B1FE-BBB13ED2F4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081" r="51192" b="58317"/>
          <a:stretch/>
        </p:blipFill>
        <p:spPr>
          <a:xfrm>
            <a:off x="2182835" y="5449631"/>
            <a:ext cx="561606" cy="31270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07504" y="1381410"/>
            <a:ext cx="8928992" cy="34877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7900"/>
            <a:ext cx="2174607" cy="48702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40596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6162675" y="2341922"/>
            <a:ext cx="161925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74" y="1521703"/>
            <a:ext cx="4050503" cy="162297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866566"/>
            <a:ext cx="4122044" cy="165406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42" y="4756257"/>
            <a:ext cx="4348721" cy="173661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07" y="966841"/>
            <a:ext cx="920576" cy="28044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07" y="4077072"/>
            <a:ext cx="1113805" cy="36426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2391811"/>
            <a:ext cx="1042506" cy="347502"/>
          </a:xfrm>
          <a:prstGeom prst="rect">
            <a:avLst/>
          </a:prstGeom>
        </p:spPr>
      </p:pic>
      <p:sp>
        <p:nvSpPr>
          <p:cNvPr id="23" name="タイトル 1"/>
          <p:cNvSpPr txBox="1">
            <a:spLocks/>
          </p:cNvSpPr>
          <p:nvPr/>
        </p:nvSpPr>
        <p:spPr>
          <a:xfrm>
            <a:off x="398874" y="-23618"/>
            <a:ext cx="6768752" cy="859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>
                <a:solidFill>
                  <a:schemeClr val="bg1"/>
                </a:solidFill>
              </a:rPr>
              <a:t>Lowest order</a:t>
            </a:r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diagrams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9467" y="835895"/>
            <a:ext cx="4534540" cy="27371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09466" y="3938317"/>
            <a:ext cx="4534541" cy="273104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759783" y="2341923"/>
            <a:ext cx="4276713" cy="26128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1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3"/>
    </mc:Choice>
    <mc:Fallback xmlns="">
      <p:transition spd="slow" advTm="108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>
            <a:extLst>
              <a:ext uri="{FF2B5EF4-FFF2-40B4-BE49-F238E27FC236}">
                <a16:creationId xmlns:a16="http://schemas.microsoft.com/office/drawing/2014/main" id="{1CFFD748-DBB0-4F8A-A5D0-88B02E7CE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1" y="3542938"/>
            <a:ext cx="6048614" cy="512217"/>
          </a:xfrm>
          <a:prstGeom prst="rect">
            <a:avLst/>
          </a:prstGeom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814D13E2-4424-4C34-8D53-86F10DCD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45" y="6455280"/>
            <a:ext cx="1436151" cy="39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313042" y="13235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Collinear Twist-3 Mechanism</a:t>
            </a:r>
            <a:r>
              <a:rPr kumimoji="0" lang="en-US" altLang="ja-JP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9755" y="5622489"/>
            <a:ext cx="639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some processes which have not been calculated yet.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C001A44-1406-4B15-9A4A-BB1722FF8DFB}"/>
              </a:ext>
            </a:extLst>
          </p:cNvPr>
          <p:cNvSpPr txBox="1"/>
          <p:nvPr/>
        </p:nvSpPr>
        <p:spPr>
          <a:xfrm>
            <a:off x="180742" y="5674591"/>
            <a:ext cx="53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AD9D5CC-82A2-4203-BB13-304148C762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67" b="5039"/>
          <a:stretch/>
        </p:blipFill>
        <p:spPr>
          <a:xfrm>
            <a:off x="2916069" y="4661823"/>
            <a:ext cx="470953" cy="63130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55820AF-5642-4C6D-86C3-90AB8E8536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73" t="2484" r="65083" b="2554"/>
          <a:stretch/>
        </p:blipFill>
        <p:spPr>
          <a:xfrm>
            <a:off x="1994845" y="4693459"/>
            <a:ext cx="655383" cy="571169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B8FDF6B-8C9B-4C57-B4BE-50070B9596CA}"/>
              </a:ext>
            </a:extLst>
          </p:cNvPr>
          <p:cNvSpPr txBox="1"/>
          <p:nvPr/>
        </p:nvSpPr>
        <p:spPr>
          <a:xfrm>
            <a:off x="396132" y="1901023"/>
            <a:ext cx="3076534" cy="3693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twist effect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(Twist-3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～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94EF898-070F-4A24-B254-5205A6927326}"/>
              </a:ext>
            </a:extLst>
          </p:cNvPr>
          <p:cNvSpPr txBox="1"/>
          <p:nvPr/>
        </p:nvSpPr>
        <p:spPr>
          <a:xfrm>
            <a:off x="512803" y="2266831"/>
            <a:ext cx="7652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:Reflect the effect of multi </a:t>
            </a:r>
            <a:r>
              <a:rPr lang="en-US" altLang="ja-JP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parton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correlation in hadrons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7DF3DAB8-B566-4EDD-9C41-E07DF31898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64" r="40317" b="17572"/>
          <a:stretch/>
        </p:blipFill>
        <p:spPr>
          <a:xfrm>
            <a:off x="3497669" y="4781952"/>
            <a:ext cx="365220" cy="35041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9307850A-FA0E-46ED-BE89-827BEA8024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548" b="3885"/>
          <a:stretch/>
        </p:blipFill>
        <p:spPr>
          <a:xfrm>
            <a:off x="4087436" y="4673553"/>
            <a:ext cx="627955" cy="619907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D665DE5-4DB5-45F7-B87D-3F49C838256F}"/>
              </a:ext>
            </a:extLst>
          </p:cNvPr>
          <p:cNvSpPr txBox="1"/>
          <p:nvPr/>
        </p:nvSpPr>
        <p:spPr>
          <a:xfrm>
            <a:off x="1307115" y="4396195"/>
            <a:ext cx="283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Explain the large SSA</a:t>
            </a:r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！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0B4ABEA2-EC0C-4B8A-A22D-650907ECC18E}"/>
              </a:ext>
            </a:extLst>
          </p:cNvPr>
          <p:cNvSpPr/>
          <p:nvPr/>
        </p:nvSpPr>
        <p:spPr>
          <a:xfrm>
            <a:off x="823749" y="4414994"/>
            <a:ext cx="480454" cy="31303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91C949EA-1A8F-447D-8E17-56437E64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92" y="3375881"/>
            <a:ext cx="1105164" cy="2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A2E31D5-0922-4E5C-93B7-AF80D2CF6169}"/>
              </a:ext>
            </a:extLst>
          </p:cNvPr>
          <p:cNvSpPr txBox="1"/>
          <p:nvPr/>
        </p:nvSpPr>
        <p:spPr>
          <a:xfrm>
            <a:off x="6793689" y="33343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Ex)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A04F2A2C-6799-4111-B18D-0BCC81FBB4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3700" y="3666901"/>
            <a:ext cx="2619558" cy="2253714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AE9B822A-718D-4C90-B20B-3446AAF5E3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2550" b="16037"/>
          <a:stretch/>
        </p:blipFill>
        <p:spPr>
          <a:xfrm>
            <a:off x="5744978" y="6084392"/>
            <a:ext cx="3305515" cy="19217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84235BAC-075D-4214-B43F-27A44616CB3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8748" t="-17061"/>
          <a:stretch/>
        </p:blipFill>
        <p:spPr>
          <a:xfrm>
            <a:off x="7445944" y="5832155"/>
            <a:ext cx="1531531" cy="267937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CBF21D2-E6E0-45A9-81ED-82922DA7DEFE}"/>
              </a:ext>
            </a:extLst>
          </p:cNvPr>
          <p:cNvSpPr txBox="1"/>
          <p:nvPr/>
        </p:nvSpPr>
        <p:spPr>
          <a:xfrm>
            <a:off x="399130" y="6414836"/>
            <a:ext cx="6618938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↑ 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in the unpolarized proton collision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矢印: 下 60">
            <a:extLst>
              <a:ext uri="{FF2B5EF4-FFF2-40B4-BE49-F238E27FC236}">
                <a16:creationId xmlns:a16="http://schemas.microsoft.com/office/drawing/2014/main" id="{57D99C60-66F9-4069-A023-630101110B4F}"/>
              </a:ext>
            </a:extLst>
          </p:cNvPr>
          <p:cNvSpPr/>
          <p:nvPr/>
        </p:nvSpPr>
        <p:spPr>
          <a:xfrm>
            <a:off x="2958925" y="5995780"/>
            <a:ext cx="324239" cy="280791"/>
          </a:xfrm>
          <a:prstGeom prst="down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0" b="12119"/>
          <a:stretch/>
        </p:blipFill>
        <p:spPr bwMode="auto">
          <a:xfrm>
            <a:off x="4507352" y="2556377"/>
            <a:ext cx="525481" cy="5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5250177" y="2522196"/>
            <a:ext cx="1265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Hadron mass</a:t>
            </a:r>
            <a:endParaRPr kumimoji="1" lang="ja-JP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9" name="直線コネクタ 38"/>
          <p:cNvCxnSpPr>
            <a:cxnSpLocks/>
            <a:endCxn id="38" idx="1"/>
          </p:cNvCxnSpPr>
          <p:nvPr/>
        </p:nvCxnSpPr>
        <p:spPr>
          <a:xfrm flipV="1">
            <a:off x="4913686" y="2653001"/>
            <a:ext cx="336491" cy="770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cxnSpLocks/>
          </p:cNvCxnSpPr>
          <p:nvPr/>
        </p:nvCxnSpPr>
        <p:spPr>
          <a:xfrm flipV="1">
            <a:off x="4913686" y="3002978"/>
            <a:ext cx="359958" cy="355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71" y="2562758"/>
            <a:ext cx="4229776" cy="65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DE0DB37-F4FA-47DB-AEE2-2F2D70C25734}"/>
              </a:ext>
            </a:extLst>
          </p:cNvPr>
          <p:cNvSpPr txBox="1"/>
          <p:nvPr/>
        </p:nvSpPr>
        <p:spPr>
          <a:xfrm>
            <a:off x="596022" y="3157992"/>
            <a:ext cx="987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kumimoji="1"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arton model</a:t>
            </a:r>
            <a:endParaRPr kumimoji="1" lang="ja-JP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5E7516D-0B16-456C-849A-B0C5BBD60DBF}"/>
              </a:ext>
            </a:extLst>
          </p:cNvPr>
          <p:cNvSpPr txBox="1"/>
          <p:nvPr/>
        </p:nvSpPr>
        <p:spPr>
          <a:xfrm>
            <a:off x="1663541" y="3162167"/>
            <a:ext cx="18638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Twist-3~ contribution</a:t>
            </a:r>
            <a:endParaRPr kumimoji="1" lang="ja-JP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C133791-4870-4757-A0FD-C1B6F6E66A81}"/>
              </a:ext>
            </a:extLst>
          </p:cNvPr>
          <p:cNvCxnSpPr>
            <a:cxnSpLocks/>
          </p:cNvCxnSpPr>
          <p:nvPr/>
        </p:nvCxnSpPr>
        <p:spPr>
          <a:xfrm>
            <a:off x="1519631" y="2540316"/>
            <a:ext cx="0" cy="9964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5250177" y="2770155"/>
            <a:ext cx="1968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Energy scale</a:t>
            </a:r>
          </a:p>
          <a:p>
            <a:r>
              <a:rPr lang="en-US" altLang="ja-JP" sz="1100" dirty="0"/>
              <a:t> (in the high energy process)</a:t>
            </a:r>
            <a:endParaRPr kumimoji="1" lang="ja-JP" altLang="en-US" sz="11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3959" y="671267"/>
            <a:ext cx="18403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QCD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Factrization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円/楕円 2"/>
          <p:cNvSpPr/>
          <p:nvPr/>
        </p:nvSpPr>
        <p:spPr>
          <a:xfrm>
            <a:off x="2337701" y="1192051"/>
            <a:ext cx="1424133" cy="349139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90934" y="1529678"/>
            <a:ext cx="1648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perturbative</a:t>
            </a:r>
            <a:endParaRPr kumimoji="1" lang="en-US" altLang="ja-JP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円/楕円 34"/>
          <p:cNvSpPr/>
          <p:nvPr/>
        </p:nvSpPr>
        <p:spPr>
          <a:xfrm>
            <a:off x="4237254" y="1203714"/>
            <a:ext cx="1469588" cy="349235"/>
          </a:xfrm>
          <a:prstGeom prst="ellipse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391557" y="1161443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Hard part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55700" y="1168571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Soft part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494235" y="1524115"/>
            <a:ext cx="1648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non-perturbative</a:t>
            </a:r>
            <a:endParaRPr kumimoji="1" lang="en-US" altLang="ja-JP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057181" y="1235251"/>
            <a:ext cx="67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</a:p>
        </p:txBody>
      </p:sp>
      <p:sp>
        <p:nvSpPr>
          <p:cNvPr id="71" name="フローチャート : 和接合 28">
            <a:extLst>
              <a:ext uri="{FF2B5EF4-FFF2-40B4-BE49-F238E27FC236}">
                <a16:creationId xmlns:a16="http://schemas.microsoft.com/office/drawing/2014/main" id="{0F3B2632-216A-4E07-B513-C15E2495850F}"/>
              </a:ext>
            </a:extLst>
          </p:cNvPr>
          <p:cNvSpPr/>
          <p:nvPr/>
        </p:nvSpPr>
        <p:spPr>
          <a:xfrm flipH="1">
            <a:off x="3832987" y="1249063"/>
            <a:ext cx="270240" cy="233293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49B55D3-25E7-43D9-B7F1-5BEEA6E6C492}"/>
              </a:ext>
            </a:extLst>
          </p:cNvPr>
          <p:cNvSpPr txBox="1"/>
          <p:nvPr/>
        </p:nvSpPr>
        <p:spPr>
          <a:xfrm>
            <a:off x="496503" y="1149060"/>
            <a:ext cx="189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[cross section]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5615" y="809028"/>
            <a:ext cx="2451546" cy="1488815"/>
          </a:xfrm>
          <a:prstGeom prst="rect">
            <a:avLst/>
          </a:prstGeom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97E46E37-BF6B-4EE0-97E6-7A884DA81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22010" r="78012" b="-6498"/>
          <a:stretch/>
        </p:blipFill>
        <p:spPr bwMode="auto">
          <a:xfrm>
            <a:off x="6119548" y="840882"/>
            <a:ext cx="127477" cy="2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5">
            <a:extLst>
              <a:ext uri="{FF2B5EF4-FFF2-40B4-BE49-F238E27FC236}">
                <a16:creationId xmlns:a16="http://schemas.microsoft.com/office/drawing/2014/main" id="{35BEEB77-A996-4C49-8057-A3FD02DEB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22010" r="78012" b="-6498"/>
          <a:stretch/>
        </p:blipFill>
        <p:spPr bwMode="auto">
          <a:xfrm>
            <a:off x="6119547" y="1802042"/>
            <a:ext cx="127477" cy="2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A1A5A8E-67FA-4E93-9A20-3018E71BA495}"/>
              </a:ext>
            </a:extLst>
          </p:cNvPr>
          <p:cNvSpPr txBox="1"/>
          <p:nvPr/>
        </p:nvSpPr>
        <p:spPr>
          <a:xfrm>
            <a:off x="8465609" y="691781"/>
            <a:ext cx="10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7F4EC467-C7F1-48EA-8CDE-61B2CEAC17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5609" y="1693789"/>
            <a:ext cx="269443" cy="258220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7449169" y="1409699"/>
            <a:ext cx="1275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solidFill>
                  <a:schemeClr val="bg1"/>
                </a:solidFill>
              </a:rPr>
              <a:t>Hard part</a:t>
            </a:r>
            <a:endParaRPr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951358" y="871788"/>
            <a:ext cx="90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 part</a:t>
            </a:r>
            <a:endParaRPr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8211710" y="1025845"/>
            <a:ext cx="902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 part</a:t>
            </a:r>
            <a:endParaRPr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7DE0DB37-F4FA-47DB-AEE2-2F2D70C25734}"/>
              </a:ext>
            </a:extLst>
          </p:cNvPr>
          <p:cNvSpPr txBox="1"/>
          <p:nvPr/>
        </p:nvSpPr>
        <p:spPr>
          <a:xfrm>
            <a:off x="2853991" y="5248461"/>
            <a:ext cx="987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Twist-3</a:t>
            </a:r>
            <a:endParaRPr kumimoji="1" lang="ja-JP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DE0DB37-F4FA-47DB-AEE2-2F2D70C25734}"/>
              </a:ext>
            </a:extLst>
          </p:cNvPr>
          <p:cNvSpPr txBox="1"/>
          <p:nvPr/>
        </p:nvSpPr>
        <p:spPr>
          <a:xfrm>
            <a:off x="4235134" y="5248461"/>
            <a:ext cx="987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Twist-2</a:t>
            </a:r>
            <a:endParaRPr kumimoji="1" lang="ja-JP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C878F31E-447B-4578-AB1C-4142F8873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/>
          <a:srcRect l="47062" t="37429" r="45232" b="22655"/>
          <a:stretch/>
        </p:blipFill>
        <p:spPr bwMode="auto">
          <a:xfrm>
            <a:off x="396132" y="3655872"/>
            <a:ext cx="351572" cy="28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大かっこ 1">
            <a:extLst>
              <a:ext uri="{FF2B5EF4-FFF2-40B4-BE49-F238E27FC236}">
                <a16:creationId xmlns:a16="http://schemas.microsoft.com/office/drawing/2014/main" id="{DD2965EA-0EAA-46E6-91AE-25767E23E350}"/>
              </a:ext>
            </a:extLst>
          </p:cNvPr>
          <p:cNvSpPr/>
          <p:nvPr/>
        </p:nvSpPr>
        <p:spPr>
          <a:xfrm>
            <a:off x="396131" y="3621473"/>
            <a:ext cx="5912673" cy="306564"/>
          </a:xfrm>
          <a:prstGeom prst="bracketPair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5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6"/>
    </mc:Choice>
    <mc:Fallback xmlns="">
      <p:transition spd="slow" advTm="607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10223" y="3815211"/>
            <a:ext cx="151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Vertical axis :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510223" y="4142033"/>
            <a:ext cx="2092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</a:rPr>
              <a:t>the polarization of </a:t>
            </a:r>
            <a:r>
              <a:rPr lang="en-US" altLang="ja-JP" dirty="0">
                <a:latin typeface="MathematicalPi-One-A"/>
              </a:rPr>
              <a:t> </a:t>
            </a:r>
            <a:endParaRPr lang="ja-JP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36" y="4002939"/>
            <a:ext cx="492932" cy="5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509385" y="5213600"/>
            <a:ext cx="8058101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aim is</a:t>
            </a:r>
          </a:p>
          <a:p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derive the complete cross section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formula for </a:t>
            </a:r>
          </a:p>
          <a:p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the twist-3 mechanism.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7" y="856566"/>
            <a:ext cx="1656184" cy="49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758213" y="2648711"/>
            <a:ext cx="8291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目的：横偏極ハイペロン生成現象の理解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7B5101A-8AB6-4789-BCE5-52A40A948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484" y="1241089"/>
            <a:ext cx="4604273" cy="3233416"/>
          </a:xfrm>
          <a:prstGeom prst="rect">
            <a:avLst/>
          </a:prstGeom>
        </p:spPr>
      </p:pic>
      <p:pic>
        <p:nvPicPr>
          <p:cNvPr id="25" name="Picture 2" descr="boros_lambda">
            <a:extLst>
              <a:ext uri="{FF2B5EF4-FFF2-40B4-BE49-F238E27FC236}">
                <a16:creationId xmlns:a16="http://schemas.microsoft.com/office/drawing/2014/main" id="{EB62888A-F751-4AA4-8AF9-0AE89480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0" y="1208900"/>
            <a:ext cx="4414766" cy="284195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FA6D06F-7C6A-40E8-8B5C-B918621976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267" y="4425717"/>
            <a:ext cx="3658013" cy="171469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50219C3-549C-484C-9DBC-FE8E78238D32}"/>
              </a:ext>
            </a:extLst>
          </p:cNvPr>
          <p:cNvSpPr/>
          <p:nvPr/>
        </p:nvSpPr>
        <p:spPr>
          <a:xfrm>
            <a:off x="4805360" y="4391299"/>
            <a:ext cx="4365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G. Aad et al. (ATLAS Collaboration), Phys. Rev. D 91, 032004 </a:t>
            </a:r>
            <a:endParaRPr lang="ja-JP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CE2063C-FFAC-4AEA-852F-67FC56A078B4}"/>
              </a:ext>
            </a:extLst>
          </p:cNvPr>
          <p:cNvSpPr txBox="1"/>
          <p:nvPr/>
        </p:nvSpPr>
        <p:spPr>
          <a:xfrm>
            <a:off x="251520" y="112375"/>
            <a:ext cx="6618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Λ</a:t>
            </a:r>
            <a:r>
              <a:rPr lang="ja-JP" altLang="en-US" b="1" dirty="0">
                <a:solidFill>
                  <a:schemeClr val="bg1"/>
                </a:solidFill>
              </a:rPr>
              <a:t>↑ </a:t>
            </a:r>
            <a:r>
              <a:rPr lang="en-US" altLang="ja-JP" b="1" dirty="0">
                <a:solidFill>
                  <a:schemeClr val="bg1"/>
                </a:solidFill>
              </a:rPr>
              <a:t>production in the unpolarized proton collision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12513"/>
            <a:ext cx="1392045" cy="41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08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1"/>
          <p:cNvSpPr txBox="1">
            <a:spLocks/>
          </p:cNvSpPr>
          <p:nvPr/>
        </p:nvSpPr>
        <p:spPr>
          <a:xfrm>
            <a:off x="175349" y="52918"/>
            <a:ext cx="797380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>
                <a:solidFill>
                  <a:schemeClr val="bg1"/>
                </a:solidFill>
              </a:rPr>
              <a:t>The cross section for </a:t>
            </a:r>
            <a:r>
              <a:rPr lang="en-US" altLang="ja-JP" sz="2000" b="1" dirty="0" err="1">
                <a:solidFill>
                  <a:schemeClr val="bg1"/>
                </a:solidFill>
              </a:rPr>
              <a:t>hyperon</a:t>
            </a:r>
            <a:r>
              <a:rPr lang="en-US" altLang="ja-JP" sz="2000" b="1" dirty="0">
                <a:solidFill>
                  <a:schemeClr val="bg1"/>
                </a:solidFill>
              </a:rPr>
              <a:t> polarization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2" y="855023"/>
            <a:ext cx="1568973" cy="47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34524" y="3386179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/>
          <a:srcRect l="12028" t="595"/>
          <a:stretch/>
        </p:blipFill>
        <p:spPr>
          <a:xfrm>
            <a:off x="2036892" y="1350086"/>
            <a:ext cx="3830220" cy="4276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/>
          <a:srcRect l="12416" t="391" b="1"/>
          <a:stretch/>
        </p:blipFill>
        <p:spPr>
          <a:xfrm>
            <a:off x="2068655" y="2252719"/>
            <a:ext cx="3639033" cy="43530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7" y="2411779"/>
            <a:ext cx="609518" cy="2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7997" y="16282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~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5" y="1549987"/>
            <a:ext cx="593201" cy="81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9742" y="2378623"/>
            <a:ext cx="164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　　</a:t>
            </a:r>
            <a:r>
              <a:rPr lang="en-US" altLang="ja-JP" sz="1400" dirty="0"/>
              <a:t> : </a:t>
            </a:r>
            <a:r>
              <a:rPr lang="en-US" altLang="ja-JP" sz="1400" dirty="0" err="1"/>
              <a:t>parton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6323" y="1047334"/>
            <a:ext cx="26679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Twist-3 distribution function(DF)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32142" y="1734041"/>
            <a:ext cx="351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Twist2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DF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1830" y="1046913"/>
            <a:ext cx="164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wist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FF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直線コネクタ 17"/>
          <p:cNvCxnSpPr>
            <a:cxnSpLocks/>
          </p:cNvCxnSpPr>
          <p:nvPr/>
        </p:nvCxnSpPr>
        <p:spPr>
          <a:xfrm flipH="1" flipV="1">
            <a:off x="4124735" y="2704304"/>
            <a:ext cx="447265" cy="1251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cxnSpLocks/>
            <a:stCxn id="13" idx="3"/>
          </p:cNvCxnSpPr>
          <p:nvPr/>
        </p:nvCxnSpPr>
        <p:spPr>
          <a:xfrm flipH="1">
            <a:off x="4804097" y="1201223"/>
            <a:ext cx="250164" cy="2518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6" y="1729441"/>
            <a:ext cx="40347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線コネクタ 21"/>
          <p:cNvCxnSpPr>
            <a:cxnSpLocks/>
          </p:cNvCxnSpPr>
          <p:nvPr/>
        </p:nvCxnSpPr>
        <p:spPr>
          <a:xfrm flipV="1">
            <a:off x="2297319" y="1240563"/>
            <a:ext cx="115237" cy="1748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551269" y="1753464"/>
            <a:ext cx="301376" cy="1585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6127539" y="1333527"/>
            <a:ext cx="279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/>
              <a:t> </a:t>
            </a:r>
            <a:r>
              <a:rPr lang="en-US" altLang="ja-JP" sz="1200" dirty="0"/>
              <a:t>Y. Koike, K. Yabe and S. Yoshida, Phys. Rev. D </a:t>
            </a:r>
            <a:r>
              <a:rPr lang="en-US" altLang="ja-JP" sz="1200" b="1" dirty="0"/>
              <a:t>92</a:t>
            </a:r>
            <a:r>
              <a:rPr lang="en-US" altLang="ja-JP" sz="1200" dirty="0"/>
              <a:t>, no. 9, 094011 (2015)</a:t>
            </a:r>
            <a:endParaRPr lang="ja-JP" altLang="ja-JP" sz="1200" dirty="0"/>
          </a:p>
        </p:txBody>
      </p:sp>
      <p:sp>
        <p:nvSpPr>
          <p:cNvPr id="37" name="下矢印吹き出し 36"/>
          <p:cNvSpPr/>
          <p:nvPr/>
        </p:nvSpPr>
        <p:spPr>
          <a:xfrm>
            <a:off x="1566237" y="2233389"/>
            <a:ext cx="6300256" cy="1178679"/>
          </a:xfrm>
          <a:prstGeom prst="downArrowCallout">
            <a:avLst>
              <a:gd name="adj1" fmla="val 25000"/>
              <a:gd name="adj2" fmla="val 24520"/>
              <a:gd name="adj3" fmla="val 25000"/>
              <a:gd name="adj4" fmla="val 6497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1" y="3970888"/>
            <a:ext cx="1511159" cy="1281369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61" y="3929874"/>
            <a:ext cx="1514578" cy="1284268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43" y="3950746"/>
            <a:ext cx="1509342" cy="1279829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36" y="3936374"/>
            <a:ext cx="1523647" cy="1291958"/>
          </a:xfrm>
          <a:prstGeom prst="rect">
            <a:avLst/>
          </a:prstGeom>
        </p:spPr>
      </p:pic>
      <p:sp>
        <p:nvSpPr>
          <p:cNvPr id="59" name="スライド番号プレースホルダー 1"/>
          <p:cNvSpPr txBox="1">
            <a:spLocks/>
          </p:cNvSpPr>
          <p:nvPr/>
        </p:nvSpPr>
        <p:spPr>
          <a:xfrm>
            <a:off x="6932224" y="94408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26EF00E-9AF9-4031-9784-4F7289A8CFD9}"/>
              </a:ext>
            </a:extLst>
          </p:cNvPr>
          <p:cNvSpPr/>
          <p:nvPr/>
        </p:nvSpPr>
        <p:spPr>
          <a:xfrm>
            <a:off x="724595" y="5449901"/>
            <a:ext cx="3667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/>
              <a:t> </a:t>
            </a:r>
            <a:r>
              <a:rPr lang="en-US" altLang="ja-JP" sz="1200" dirty="0"/>
              <a:t>Y. Koike, A. Metz, D. </a:t>
            </a:r>
            <a:r>
              <a:rPr lang="en-US" altLang="ja-JP" sz="1200" dirty="0" err="1"/>
              <a:t>Pitonyak</a:t>
            </a:r>
            <a:r>
              <a:rPr lang="en-US" altLang="ja-JP" sz="1200" dirty="0"/>
              <a:t>, K. Yabe and S. Yoshida, </a:t>
            </a:r>
          </a:p>
          <a:p>
            <a:r>
              <a:rPr lang="en-US" altLang="ja-JP" sz="1200" dirty="0"/>
              <a:t>Phys. Rev. D </a:t>
            </a:r>
            <a:r>
              <a:rPr lang="en-US" altLang="ja-JP" sz="1200" b="1" dirty="0"/>
              <a:t>95</a:t>
            </a:r>
            <a:r>
              <a:rPr lang="en-US" altLang="ja-JP" sz="1200" dirty="0"/>
              <a:t>, 114013 (2017)</a:t>
            </a:r>
            <a:endParaRPr lang="ja-JP" altLang="ja-JP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92874" y="6096691"/>
            <a:ext cx="8082357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this study</a:t>
            </a:r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calculate the cross section from the twist-3 fragmentation function ; (B)term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92874" y="3509696"/>
            <a:ext cx="3754218" cy="190981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88965" y="3502018"/>
            <a:ext cx="2248843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>
                    <a:lumMod val="95000"/>
                  </a:schemeClr>
                </a:solidFill>
              </a:rPr>
              <a:t>Quark fragmentation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968267" y="3482579"/>
            <a:ext cx="3822449" cy="19158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968267" y="3482579"/>
            <a:ext cx="247049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Gluon</a:t>
            </a:r>
            <a:r>
              <a:rPr kumimoji="1" lang="en-US" altLang="ja-JP" dirty="0">
                <a:solidFill>
                  <a:schemeClr val="bg1">
                    <a:lumMod val="95000"/>
                  </a:schemeClr>
                </a:solidFill>
              </a:rPr>
              <a:t> fragmentation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558232" y="5142271"/>
            <a:ext cx="1703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＋・・・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F9EAE656-CA46-489A-8697-3803CEEE6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91392" b="2593"/>
          <a:stretch/>
        </p:blipFill>
        <p:spPr>
          <a:xfrm>
            <a:off x="1636660" y="2266809"/>
            <a:ext cx="364336" cy="40735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392601E-91DB-466A-A748-E08A560D4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90617"/>
          <a:stretch/>
        </p:blipFill>
        <p:spPr>
          <a:xfrm>
            <a:off x="1587582" y="1339050"/>
            <a:ext cx="409308" cy="458836"/>
          </a:xfrm>
          <a:prstGeom prst="rect">
            <a:avLst/>
          </a:prstGeom>
        </p:spPr>
      </p:pic>
      <p:sp>
        <p:nvSpPr>
          <p:cNvPr id="10" name="左中かっこ 9"/>
          <p:cNvSpPr/>
          <p:nvPr/>
        </p:nvSpPr>
        <p:spPr>
          <a:xfrm>
            <a:off x="1418124" y="1408099"/>
            <a:ext cx="80454" cy="1625249"/>
          </a:xfrm>
          <a:prstGeom prst="leftBrace">
            <a:avLst>
              <a:gd name="adj1" fmla="val 8333"/>
              <a:gd name="adj2" fmla="val 2359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2805572-F589-405D-9586-7D7BC0884E42}"/>
              </a:ext>
            </a:extLst>
          </p:cNvPr>
          <p:cNvSpPr txBox="1"/>
          <p:nvPr/>
        </p:nvSpPr>
        <p:spPr>
          <a:xfrm>
            <a:off x="5707688" y="2370903"/>
            <a:ext cx="1703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＋・・・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7BAD4F8-A2C2-47A0-BA10-10237551D532}"/>
              </a:ext>
            </a:extLst>
          </p:cNvPr>
          <p:cNvSpPr txBox="1"/>
          <p:nvPr/>
        </p:nvSpPr>
        <p:spPr>
          <a:xfrm>
            <a:off x="4572000" y="2652950"/>
            <a:ext cx="31683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Twist-3 fragmentation function(FF)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6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1700808"/>
            <a:ext cx="7200800" cy="3416320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400" dirty="0"/>
          </a:p>
          <a:p>
            <a:r>
              <a:rPr kumimoji="1" lang="en-US" altLang="ja-JP" sz="2400" dirty="0"/>
              <a:t>      Twist-3 </a:t>
            </a:r>
            <a:r>
              <a:rPr kumimoji="1" lang="en-US" altLang="ja-JP" sz="2400" b="1" u="sng" dirty="0"/>
              <a:t>Quark</a:t>
            </a:r>
            <a:r>
              <a:rPr kumimoji="1" lang="en-US" altLang="ja-JP" sz="2400" dirty="0"/>
              <a:t> fragmentation  contribution   </a:t>
            </a:r>
          </a:p>
          <a:p>
            <a:r>
              <a:rPr lang="en-US" altLang="ja-JP" sz="2400" dirty="0"/>
              <a:t>                                                  </a:t>
            </a:r>
            <a:r>
              <a:rPr kumimoji="1" lang="en-US" altLang="ja-JP" sz="2400" dirty="0"/>
              <a:t>to the Λ</a:t>
            </a:r>
            <a:r>
              <a:rPr kumimoji="1" lang="ja-JP" altLang="en-US" sz="2000" dirty="0"/>
              <a:t>↑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production </a:t>
            </a:r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 </a:t>
            </a:r>
          </a:p>
          <a:p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6302C7-C3C5-47C9-80F5-B53DD460FB94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72" y="3501788"/>
            <a:ext cx="1511159" cy="12813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41" y="3501788"/>
            <a:ext cx="1509342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6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98083" y="5917526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91" y="1312610"/>
            <a:ext cx="1816891" cy="144385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8" y="1326413"/>
            <a:ext cx="1792314" cy="142432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8" y="1393498"/>
            <a:ext cx="1933150" cy="1313066"/>
          </a:xfrm>
          <a:prstGeom prst="rect">
            <a:avLst/>
          </a:prstGeom>
        </p:spPr>
      </p:pic>
      <p:sp>
        <p:nvSpPr>
          <p:cNvPr id="34" name="タイトル 1"/>
          <p:cNvSpPr>
            <a:spLocks noGrp="1"/>
          </p:cNvSpPr>
          <p:nvPr>
            <p:ph type="title"/>
          </p:nvPr>
        </p:nvSpPr>
        <p:spPr>
          <a:xfrm>
            <a:off x="424992" y="-9150"/>
            <a:ext cx="6955319" cy="7060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b="1" dirty="0">
                <a:solidFill>
                  <a:schemeClr val="bg1"/>
                </a:solidFill>
              </a:rPr>
              <a:t>Formalism of twist-3 quark fragmentation contribution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2638" y="2720474"/>
            <a:ext cx="349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Twist-3 quark fragmentation function</a:t>
            </a:r>
          </a:p>
          <a:p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(“intrinsic” and “kinematical function”)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40308" y="268128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Twist-3 quark-gluon correlation function </a:t>
            </a:r>
          </a:p>
          <a:p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(“dynamical function”)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/>
          <a:srcRect l="38081" r="51192" b="58317"/>
          <a:stretch/>
        </p:blipFill>
        <p:spPr>
          <a:xfrm>
            <a:off x="1387302" y="3150533"/>
            <a:ext cx="561606" cy="31270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5"/>
          <a:srcRect l="73718" t="-92" r="8448" b="58730"/>
          <a:stretch/>
        </p:blipFill>
        <p:spPr>
          <a:xfrm>
            <a:off x="2261321" y="3206228"/>
            <a:ext cx="905296" cy="30244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6"/>
          <a:srcRect l="55451" t="12304" r="15475" b="24870"/>
          <a:stretch/>
        </p:blipFill>
        <p:spPr>
          <a:xfrm>
            <a:off x="4969493" y="3174344"/>
            <a:ext cx="964077" cy="30127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537" y="3186491"/>
            <a:ext cx="1044749" cy="306668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9" y="782431"/>
            <a:ext cx="1510964" cy="453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40CD638-D598-4756-8191-977AE5073B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01" t="1" b="-4277"/>
          <a:stretch/>
        </p:blipFill>
        <p:spPr>
          <a:xfrm>
            <a:off x="189311" y="4333007"/>
            <a:ext cx="8964488" cy="1434660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D55FD22-E20D-4CDE-83A9-3F0EED8D8AF6}"/>
              </a:ext>
            </a:extLst>
          </p:cNvPr>
          <p:cNvSpPr txBox="1"/>
          <p:nvPr/>
        </p:nvSpPr>
        <p:spPr>
          <a:xfrm>
            <a:off x="3530231" y="581668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C000"/>
                </a:solidFill>
              </a:rPr>
              <a:t>Matrix elements in the gauge invariant form</a:t>
            </a:r>
            <a:endParaRPr kumimoji="1" lang="ja-JP" altLang="en-US" sz="1400" dirty="0">
              <a:solidFill>
                <a:srgbClr val="FFC00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CAB2C32-DC52-45A4-A65F-2A5DA87563C2}"/>
              </a:ext>
            </a:extLst>
          </p:cNvPr>
          <p:cNvSpPr txBox="1"/>
          <p:nvPr/>
        </p:nvSpPr>
        <p:spPr>
          <a:xfrm>
            <a:off x="6237983" y="5762840"/>
            <a:ext cx="280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13D1C8"/>
                </a:solidFill>
              </a:rPr>
              <a:t>Hard part (Partonic cross section)</a:t>
            </a:r>
            <a:endParaRPr kumimoji="1" lang="ja-JP" altLang="en-US" sz="1400" dirty="0">
              <a:solidFill>
                <a:srgbClr val="13D1C8"/>
              </a:solidFill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86619D18-2851-41E6-9EEF-5AC8C14E3767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4826375" y="4845114"/>
            <a:ext cx="433274" cy="9715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372AE97-E4EF-430C-80E2-C5AB38ED40EE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4826375" y="4885746"/>
            <a:ext cx="2735077" cy="93093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50F1D99-4A5F-4E56-BBF7-DF8AF9DAE596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4322319" y="5476240"/>
            <a:ext cx="504056" cy="3404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4C2ED4FE-8932-4A23-81F8-5FFD24C54943}"/>
              </a:ext>
            </a:extLst>
          </p:cNvPr>
          <p:cNvCxnSpPr>
            <a:cxnSpLocks/>
          </p:cNvCxnSpPr>
          <p:nvPr/>
        </p:nvCxnSpPr>
        <p:spPr>
          <a:xfrm flipH="1" flipV="1">
            <a:off x="5661920" y="4878072"/>
            <a:ext cx="936103" cy="889595"/>
          </a:xfrm>
          <a:prstGeom prst="straightConnector1">
            <a:avLst/>
          </a:prstGeom>
          <a:ln>
            <a:solidFill>
              <a:srgbClr val="13D1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BB582DD-2CB9-49C6-9A26-68CEF1A8CC87}"/>
              </a:ext>
            </a:extLst>
          </p:cNvPr>
          <p:cNvCxnSpPr/>
          <p:nvPr/>
        </p:nvCxnSpPr>
        <p:spPr>
          <a:xfrm flipV="1">
            <a:off x="6670030" y="4703767"/>
            <a:ext cx="1440161" cy="1038918"/>
          </a:xfrm>
          <a:prstGeom prst="straightConnector1">
            <a:avLst/>
          </a:prstGeom>
          <a:ln>
            <a:solidFill>
              <a:srgbClr val="13D1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D46F0CC9-69D6-45A1-BBB1-CBACDAB5E92F}"/>
              </a:ext>
            </a:extLst>
          </p:cNvPr>
          <p:cNvCxnSpPr/>
          <p:nvPr/>
        </p:nvCxnSpPr>
        <p:spPr>
          <a:xfrm flipH="1" flipV="1">
            <a:off x="6454007" y="5522841"/>
            <a:ext cx="216023" cy="244826"/>
          </a:xfrm>
          <a:prstGeom prst="straightConnector1">
            <a:avLst/>
          </a:prstGeom>
          <a:ln>
            <a:solidFill>
              <a:srgbClr val="13D1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>
            <a:extLst>
              <a:ext uri="{FF2B5EF4-FFF2-40B4-BE49-F238E27FC236}">
                <a16:creationId xmlns:a16="http://schemas.microsoft.com/office/drawing/2014/main" id="{19BD2965-5BA0-4B96-9418-ADDD4CBB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14" y="6330723"/>
            <a:ext cx="1720794" cy="35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大かっこ 1">
            <a:extLst>
              <a:ext uri="{FF2B5EF4-FFF2-40B4-BE49-F238E27FC236}">
                <a16:creationId xmlns:a16="http://schemas.microsoft.com/office/drawing/2014/main" id="{29E03D4C-431F-412E-BC93-A06B9503922B}"/>
              </a:ext>
            </a:extLst>
          </p:cNvPr>
          <p:cNvSpPr/>
          <p:nvPr/>
        </p:nvSpPr>
        <p:spPr>
          <a:xfrm>
            <a:off x="6372200" y="6330723"/>
            <a:ext cx="2088232" cy="416774"/>
          </a:xfrm>
          <a:prstGeom prst="bracketPair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047" y="4120318"/>
            <a:ext cx="8939288" cy="21673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C5DC5B2-0DE7-48F5-8D29-629E55338019}"/>
              </a:ext>
            </a:extLst>
          </p:cNvPr>
          <p:cNvSpPr txBox="1"/>
          <p:nvPr/>
        </p:nvSpPr>
        <p:spPr>
          <a:xfrm>
            <a:off x="518589" y="3930996"/>
            <a:ext cx="52983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cross section from the t-3 quark FFs can be written as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B8DE1FF-E6AA-4ACF-B51F-C049BCF7ED94}"/>
              </a:ext>
            </a:extLst>
          </p:cNvPr>
          <p:cNvSpPr/>
          <p:nvPr/>
        </p:nvSpPr>
        <p:spPr>
          <a:xfrm>
            <a:off x="174318" y="6328345"/>
            <a:ext cx="5949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/>
              <a:t> </a:t>
            </a:r>
            <a:r>
              <a:rPr lang="en-US" altLang="ja-JP" sz="1200" dirty="0"/>
              <a:t>Y. Koike, A. Metz, D. </a:t>
            </a:r>
            <a:r>
              <a:rPr lang="en-US" altLang="ja-JP" sz="1200" dirty="0" err="1"/>
              <a:t>Pitonyak</a:t>
            </a:r>
            <a:r>
              <a:rPr lang="en-US" altLang="ja-JP" sz="1200" dirty="0"/>
              <a:t>, K. Yabe and S. Yoshida, Phys. Rev. D </a:t>
            </a:r>
            <a:r>
              <a:rPr lang="en-US" altLang="ja-JP" sz="1200" b="1" dirty="0"/>
              <a:t>95</a:t>
            </a:r>
            <a:r>
              <a:rPr lang="en-US" altLang="ja-JP" sz="1200" dirty="0"/>
              <a:t>, 114013 (2017)</a:t>
            </a:r>
            <a:endParaRPr lang="ja-JP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70192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2"/>
          <a:srcRect l="13713" t="46079" b="26310"/>
          <a:stretch/>
        </p:blipFill>
        <p:spPr>
          <a:xfrm>
            <a:off x="2484637" y="2176671"/>
            <a:ext cx="4217288" cy="570933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2"/>
          <a:srcRect l="12980" t="73629" r="42890" b="1829"/>
          <a:stretch/>
        </p:blipFill>
        <p:spPr>
          <a:xfrm>
            <a:off x="6666853" y="2197153"/>
            <a:ext cx="2081610" cy="48979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3"/>
          <a:srcRect l="17400" t="31236" r="41066" b="53425"/>
          <a:stretch/>
        </p:blipFill>
        <p:spPr>
          <a:xfrm>
            <a:off x="6247912" y="1593961"/>
            <a:ext cx="2215574" cy="346182"/>
          </a:xfrm>
          <a:prstGeom prst="rect">
            <a:avLst/>
          </a:prstGeom>
        </p:spPr>
      </p:pic>
      <p:sp>
        <p:nvSpPr>
          <p:cNvPr id="41" name="タイトル 1"/>
          <p:cNvSpPr>
            <a:spLocks noGrp="1"/>
          </p:cNvSpPr>
          <p:nvPr>
            <p:ph type="title"/>
          </p:nvPr>
        </p:nvSpPr>
        <p:spPr>
          <a:xfrm>
            <a:off x="227983" y="38089"/>
            <a:ext cx="6124693" cy="7060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b="1" dirty="0">
                <a:solidFill>
                  <a:schemeClr val="bg1"/>
                </a:solidFill>
              </a:rPr>
              <a:t>Definition of twist-3 quark fragment functions </a:t>
            </a:r>
            <a:r>
              <a:rPr lang="ja-JP" altLang="en-US" sz="2000" b="1" dirty="0">
                <a:solidFill>
                  <a:schemeClr val="bg1"/>
                </a:solidFill>
              </a:rPr>
              <a:t>①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99017" y="1142292"/>
            <a:ext cx="8948707" cy="55990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49" y="817021"/>
            <a:ext cx="2169219" cy="2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 descr="F:\[Figure]Λfrag\[t-3ff]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9" t="21924" r="29199" b="53163"/>
          <a:stretch/>
        </p:blipFill>
        <p:spPr bwMode="auto">
          <a:xfrm>
            <a:off x="249901" y="1742884"/>
            <a:ext cx="1579686" cy="9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382352" y="945300"/>
            <a:ext cx="3253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Quark fragmentation functions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7819322" y="2154767"/>
            <a:ext cx="621896" cy="293187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587895" y="4373536"/>
            <a:ext cx="168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Twist-3 FF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7406881" y="4358148"/>
            <a:ext cx="1446777" cy="316465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5977519" y="2114572"/>
            <a:ext cx="621896" cy="293187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矢印コネクタ 50"/>
          <p:cNvCxnSpPr>
            <a:stCxn id="53" idx="1"/>
          </p:cNvCxnSpPr>
          <p:nvPr/>
        </p:nvCxnSpPr>
        <p:spPr>
          <a:xfrm flipH="1" flipV="1">
            <a:off x="6497189" y="2528037"/>
            <a:ext cx="1572311" cy="44213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53" idx="0"/>
          </p:cNvCxnSpPr>
          <p:nvPr/>
        </p:nvCxnSpPr>
        <p:spPr>
          <a:xfrm flipH="1" flipV="1">
            <a:off x="8221271" y="2609207"/>
            <a:ext cx="155475" cy="1916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8069500" y="2800893"/>
            <a:ext cx="6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eal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3"/>
          <a:srcRect r="16555" b="69121"/>
          <a:stretch/>
        </p:blipFill>
        <p:spPr>
          <a:xfrm>
            <a:off x="1819541" y="1419531"/>
            <a:ext cx="4450517" cy="696765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863" y="5800569"/>
            <a:ext cx="3443123" cy="65777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1DA56589-69B9-475D-A7BA-5FD4013B1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174" y="3151954"/>
            <a:ext cx="5203707" cy="2495937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853A758-BA69-4353-8092-E7F19ADC7328}"/>
              </a:ext>
            </a:extLst>
          </p:cNvPr>
          <p:cNvSpPr/>
          <p:nvPr/>
        </p:nvSpPr>
        <p:spPr>
          <a:xfrm>
            <a:off x="6845364" y="5061250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840141F-3157-4897-8F9A-C0CE689255CE}"/>
              </a:ext>
            </a:extLst>
          </p:cNvPr>
          <p:cNvCxnSpPr>
            <a:cxnSpLocks/>
          </p:cNvCxnSpPr>
          <p:nvPr/>
        </p:nvCxnSpPr>
        <p:spPr>
          <a:xfrm flipH="1">
            <a:off x="5676769" y="3159850"/>
            <a:ext cx="2495631" cy="153162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99299B6E-3C9C-4E05-87C4-FEBFEDC56049}"/>
              </a:ext>
            </a:extLst>
          </p:cNvPr>
          <p:cNvCxnSpPr>
            <a:cxnSpLocks/>
          </p:cNvCxnSpPr>
          <p:nvPr/>
        </p:nvCxnSpPr>
        <p:spPr>
          <a:xfrm flipH="1">
            <a:off x="5429824" y="3149049"/>
            <a:ext cx="2820690" cy="20455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大かっこ 59">
            <a:extLst>
              <a:ext uri="{FF2B5EF4-FFF2-40B4-BE49-F238E27FC236}">
                <a16:creationId xmlns:a16="http://schemas.microsoft.com/office/drawing/2014/main" id="{5D518005-E4CF-4E84-96B8-8D8AADFFDA51}"/>
              </a:ext>
            </a:extLst>
          </p:cNvPr>
          <p:cNvSpPr/>
          <p:nvPr/>
        </p:nvSpPr>
        <p:spPr>
          <a:xfrm>
            <a:off x="2534207" y="5927456"/>
            <a:ext cx="4043639" cy="50875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 31">
            <a:extLst>
              <a:ext uri="{FF2B5EF4-FFF2-40B4-BE49-F238E27FC236}">
                <a16:creationId xmlns:a16="http://schemas.microsoft.com/office/drawing/2014/main" id="{CB35FF35-52F8-4708-862E-873FB93627F0}"/>
              </a:ext>
            </a:extLst>
          </p:cNvPr>
          <p:cNvSpPr/>
          <p:nvPr/>
        </p:nvSpPr>
        <p:spPr>
          <a:xfrm>
            <a:off x="4683428" y="4390307"/>
            <a:ext cx="621896" cy="293187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31">
            <a:extLst>
              <a:ext uri="{FF2B5EF4-FFF2-40B4-BE49-F238E27FC236}">
                <a16:creationId xmlns:a16="http://schemas.microsoft.com/office/drawing/2014/main" id="{0CC4F83E-C205-4365-864E-4E49E74DC790}"/>
              </a:ext>
            </a:extLst>
          </p:cNvPr>
          <p:cNvSpPr/>
          <p:nvPr/>
        </p:nvSpPr>
        <p:spPr>
          <a:xfrm>
            <a:off x="4614940" y="5079024"/>
            <a:ext cx="621896" cy="293187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4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/>
          <a:srcRect l="3106" t="77683" r="36811" b="786"/>
          <a:stretch/>
        </p:blipFill>
        <p:spPr>
          <a:xfrm>
            <a:off x="5959441" y="3294078"/>
            <a:ext cx="2952329" cy="50405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l="1705" t="53556" r="41144" b="21837"/>
          <a:stretch/>
        </p:blipFill>
        <p:spPr>
          <a:xfrm>
            <a:off x="3142623" y="3258075"/>
            <a:ext cx="2808313" cy="576063"/>
          </a:xfrm>
          <a:prstGeom prst="rect">
            <a:avLst/>
          </a:prstGeom>
        </p:spPr>
      </p:pic>
      <p:pic>
        <p:nvPicPr>
          <p:cNvPr id="33" name="Picture 6" descr="F:\[Figure]Λfrag\[t-3ff]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24490" r="32336" b="52422"/>
          <a:stretch/>
        </p:blipFill>
        <p:spPr bwMode="auto">
          <a:xfrm>
            <a:off x="299183" y="2002385"/>
            <a:ext cx="1600971" cy="9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角丸四角形 35"/>
          <p:cNvSpPr/>
          <p:nvPr/>
        </p:nvSpPr>
        <p:spPr>
          <a:xfrm>
            <a:off x="54522" y="1196752"/>
            <a:ext cx="9015238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6436" y="1052816"/>
            <a:ext cx="39399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F-type quark fragmentation functions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849280" y="3273449"/>
            <a:ext cx="1110161" cy="301382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7466122" y="3238988"/>
            <a:ext cx="1009438" cy="335843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33505" y="3998909"/>
            <a:ext cx="97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omplex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H="1" flipV="1">
            <a:off x="5741812" y="3700617"/>
            <a:ext cx="1124485" cy="491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7727032" y="3700617"/>
            <a:ext cx="0" cy="376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2"/>
          <a:srcRect t="42346" r="30263" b="45351"/>
          <a:stretch/>
        </p:blipFill>
        <p:spPr>
          <a:xfrm>
            <a:off x="3059832" y="2840379"/>
            <a:ext cx="3426758" cy="288032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2"/>
          <a:srcRect l="2611" t="17940" b="57453"/>
          <a:stretch/>
        </p:blipFill>
        <p:spPr>
          <a:xfrm>
            <a:off x="3185323" y="2152643"/>
            <a:ext cx="4785518" cy="576064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2"/>
          <a:srcRect l="5355" r="72664" b="82191"/>
          <a:stretch/>
        </p:blipFill>
        <p:spPr>
          <a:xfrm>
            <a:off x="2062502" y="2135112"/>
            <a:ext cx="1080121" cy="416917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F448737-6257-4B0A-99FB-5E330097CECA}"/>
              </a:ext>
            </a:extLst>
          </p:cNvPr>
          <p:cNvSpPr txBox="1"/>
          <p:nvPr/>
        </p:nvSpPr>
        <p:spPr>
          <a:xfrm>
            <a:off x="958279" y="4514291"/>
            <a:ext cx="7517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relation between F-type and D-type function (which replace “               ” with   “           ” ) 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EC29FC3F-B343-4065-AC4B-3492F2497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851" t="13769" r="2851" b="-13769"/>
          <a:stretch/>
        </p:blipFill>
        <p:spPr>
          <a:xfrm>
            <a:off x="6049314" y="4564124"/>
            <a:ext cx="509480" cy="30777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AA7CBD4-AE86-459D-A8CB-47DDFAF2C2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3618" b="35617"/>
          <a:stretch/>
        </p:blipFill>
        <p:spPr>
          <a:xfrm>
            <a:off x="7367593" y="4575666"/>
            <a:ext cx="320546" cy="21234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C15C95E-40A9-4723-B7F7-7C3F0ACE6E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572"/>
          <a:stretch/>
        </p:blipFill>
        <p:spPr>
          <a:xfrm>
            <a:off x="1979712" y="5787324"/>
            <a:ext cx="4252759" cy="708199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A5237643-AB74-495C-A675-A322C81976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202"/>
          <a:stretch/>
        </p:blipFill>
        <p:spPr>
          <a:xfrm>
            <a:off x="2048326" y="5167112"/>
            <a:ext cx="3911115" cy="48372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81D3995F-B192-44AC-8D66-F106CFC216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95" t="25212" b="37858"/>
          <a:stretch/>
        </p:blipFill>
        <p:spPr>
          <a:xfrm>
            <a:off x="5748606" y="5053621"/>
            <a:ext cx="2569797" cy="642636"/>
          </a:xfrm>
          <a:prstGeom prst="rect">
            <a:avLst/>
          </a:prstGeom>
        </p:spPr>
      </p:pic>
      <p:sp>
        <p:nvSpPr>
          <p:cNvPr id="53" name="左中かっこ 52">
            <a:extLst>
              <a:ext uri="{FF2B5EF4-FFF2-40B4-BE49-F238E27FC236}">
                <a16:creationId xmlns:a16="http://schemas.microsoft.com/office/drawing/2014/main" id="{6BF3CD05-8E1A-44FE-B560-9F4B9A9C9F95}"/>
              </a:ext>
            </a:extLst>
          </p:cNvPr>
          <p:cNvSpPr/>
          <p:nvPr/>
        </p:nvSpPr>
        <p:spPr>
          <a:xfrm>
            <a:off x="1756138" y="5134180"/>
            <a:ext cx="144016" cy="1214216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6B5E20C6-8CC0-4D63-AF19-684391C2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68" y="-31"/>
            <a:ext cx="6124693" cy="70609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b="1" dirty="0">
                <a:solidFill>
                  <a:schemeClr val="bg1"/>
                </a:solidFill>
              </a:rPr>
              <a:t>Definition of twist-3 quark fragment functions 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712090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\noindent&#10;・FNAL-E704('91)($\sqrt{s}=20$ GeV),\\&#10;\quad RHIC($\sqrt{s}=200$, $62$ GeV):\\&#10;\qquad $A_N\sim 0.3$ at large $x_F=2p_\parallel/\sqrt{s}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163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jarticle}\pagestyle{empty}&#10;\usepackage{color}&#10;\def\la{\langle}&#10;\def\ra{\rangle}&#10;\def\beq{\begin{eqnarray}}&#10;\def\eeq{\end{eqnarray}}&#10;\begin{document}&#10;\small&#10;$P_h^2=w^2=0$, $P_h\cdot w=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317"/>
</p:tagLst>
</file>

<file path=ppt/theme/theme1.xml><?xml version="1.0" encoding="utf-8"?>
<a:theme xmlns:a="http://schemas.openxmlformats.org/drawingml/2006/main" name="Office テーマ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8672</TotalTime>
  <Words>1102</Words>
  <Application>Microsoft Office PowerPoint</Application>
  <PresentationFormat>画面に合わせる (4:3)</PresentationFormat>
  <Paragraphs>200</Paragraphs>
  <Slides>25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Arial Unicode MS</vt:lpstr>
      <vt:lpstr>MathematicalPi-One-A</vt:lpstr>
      <vt:lpstr>ＭＳ Ｐゴシック</vt:lpstr>
      <vt:lpstr>メイリオ</vt:lpstr>
      <vt:lpstr>Arial</vt:lpstr>
      <vt:lpstr>Calibri</vt:lpstr>
      <vt:lpstr>Segoe UI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Formalism of twist-3 quark fragmentation contribution</vt:lpstr>
      <vt:lpstr>Definition of twist-3 quark fragment functions ①</vt:lpstr>
      <vt:lpstr>Definition of twist-3 quark fragment functions ②</vt:lpstr>
      <vt:lpstr>The cross section contributed by the t-3 quark fragmentation①</vt:lpstr>
      <vt:lpstr>PowerPoint プレゼンテーション</vt:lpstr>
      <vt:lpstr>PowerPoint プレゼンテーション</vt:lpstr>
      <vt:lpstr>PowerPoint プレゼンテーション</vt:lpstr>
      <vt:lpstr>Formalism of twist-3 quark fragmentation contribution ②</vt:lpstr>
      <vt:lpstr>PowerPoint プレゼンテーション</vt:lpstr>
      <vt:lpstr>Formalism of twist-3 gluon fragmentation contribution</vt:lpstr>
      <vt:lpstr>Definition of twist-3 gluon fragment functions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other t-3 FFs contribution  process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f14a026h</dc:creator>
  <cp:lastModifiedBy>矢部 健太</cp:lastModifiedBy>
  <cp:revision>641</cp:revision>
  <cp:lastPrinted>2017-03-14T08:11:25Z</cp:lastPrinted>
  <dcterms:created xsi:type="dcterms:W3CDTF">2015-11-29T23:39:08Z</dcterms:created>
  <dcterms:modified xsi:type="dcterms:W3CDTF">2018-09-13T07:55:06Z</dcterms:modified>
</cp:coreProperties>
</file>