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659" r:id="rId2"/>
    <p:sldId id="686" r:id="rId3"/>
    <p:sldId id="731" r:id="rId4"/>
    <p:sldId id="687" r:id="rId5"/>
    <p:sldId id="729" r:id="rId6"/>
    <p:sldId id="685" r:id="rId7"/>
    <p:sldId id="732" r:id="rId8"/>
    <p:sldId id="695" r:id="rId9"/>
    <p:sldId id="702" r:id="rId10"/>
    <p:sldId id="700" r:id="rId11"/>
    <p:sldId id="701" r:id="rId12"/>
    <p:sldId id="705" r:id="rId13"/>
    <p:sldId id="716" r:id="rId14"/>
    <p:sldId id="733" r:id="rId15"/>
    <p:sldId id="532" r:id="rId16"/>
    <p:sldId id="696" r:id="rId17"/>
    <p:sldId id="698" r:id="rId18"/>
    <p:sldId id="708" r:id="rId19"/>
    <p:sldId id="709" r:id="rId20"/>
    <p:sldId id="710" r:id="rId21"/>
    <p:sldId id="711" r:id="rId22"/>
    <p:sldId id="730" r:id="rId23"/>
    <p:sldId id="697" r:id="rId24"/>
    <p:sldId id="692" r:id="rId25"/>
    <p:sldId id="693" r:id="rId26"/>
    <p:sldId id="727" r:id="rId27"/>
    <p:sldId id="728" r:id="rId28"/>
    <p:sldId id="722" r:id="rId29"/>
    <p:sldId id="723" r:id="rId30"/>
    <p:sldId id="724" r:id="rId31"/>
    <p:sldId id="725" r:id="rId32"/>
    <p:sldId id="726" r:id="rId33"/>
    <p:sldId id="718" r:id="rId34"/>
    <p:sldId id="721" r:id="rId35"/>
    <p:sldId id="720" r:id="rId36"/>
    <p:sldId id="714" r:id="rId37"/>
    <p:sldId id="522" r:id="rId38"/>
    <p:sldId id="584" r:id="rId39"/>
    <p:sldId id="663" r:id="rId40"/>
    <p:sldId id="645" r:id="rId41"/>
    <p:sldId id="647" r:id="rId42"/>
    <p:sldId id="660" r:id="rId43"/>
    <p:sldId id="672" r:id="rId44"/>
    <p:sldId id="608" r:id="rId45"/>
    <p:sldId id="634" r:id="rId46"/>
    <p:sldId id="611" r:id="rId47"/>
    <p:sldId id="612" r:id="rId48"/>
    <p:sldId id="615" r:id="rId49"/>
    <p:sldId id="617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6" autoAdjust="0"/>
    <p:restoredTop sz="96066" autoAdjust="0"/>
  </p:normalViewPr>
  <p:slideViewPr>
    <p:cSldViewPr>
      <p:cViewPr>
        <p:scale>
          <a:sx n="100" d="100"/>
          <a:sy n="100" d="100"/>
        </p:scale>
        <p:origin x="-131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ura\Desktop\prova%20eud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grafi!$C$1</c:f>
              <c:strCache>
                <c:ptCount val="1"/>
                <c:pt idx="0">
                  <c:v>NTCP m=0,3</c:v>
                </c:pt>
              </c:strCache>
            </c:strRef>
          </c:tx>
          <c:marker>
            <c:symbol val="none"/>
          </c:marker>
          <c:xVal>
            <c:numRef>
              <c:f>grafi!$B$2:$B$215</c:f>
              <c:numCache>
                <c:formatCode>General</c:formatCode>
                <c:ptCount val="214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18.75</c:v>
                </c:pt>
                <c:pt idx="20">
                  <c:v>19.75</c:v>
                </c:pt>
                <c:pt idx="21">
                  <c:v>20.25</c:v>
                </c:pt>
                <c:pt idx="22">
                  <c:v>20.75</c:v>
                </c:pt>
                <c:pt idx="23">
                  <c:v>21.25</c:v>
                </c:pt>
                <c:pt idx="24">
                  <c:v>21.75</c:v>
                </c:pt>
                <c:pt idx="25">
                  <c:v>22.25</c:v>
                </c:pt>
                <c:pt idx="26">
                  <c:v>22.75</c:v>
                </c:pt>
                <c:pt idx="27">
                  <c:v>23.25</c:v>
                </c:pt>
                <c:pt idx="28">
                  <c:v>24.25</c:v>
                </c:pt>
                <c:pt idx="29">
                  <c:v>24.75</c:v>
                </c:pt>
                <c:pt idx="30">
                  <c:v>25.25</c:v>
                </c:pt>
                <c:pt idx="31">
                  <c:v>25.75</c:v>
                </c:pt>
                <c:pt idx="32">
                  <c:v>26.25</c:v>
                </c:pt>
                <c:pt idx="33">
                  <c:v>26.75</c:v>
                </c:pt>
                <c:pt idx="34">
                  <c:v>27.75</c:v>
                </c:pt>
                <c:pt idx="35">
                  <c:v>28.25</c:v>
                </c:pt>
                <c:pt idx="36">
                  <c:v>28.75</c:v>
                </c:pt>
                <c:pt idx="37">
                  <c:v>29.25</c:v>
                </c:pt>
                <c:pt idx="38">
                  <c:v>29.75</c:v>
                </c:pt>
                <c:pt idx="39">
                  <c:v>30.25</c:v>
                </c:pt>
                <c:pt idx="40">
                  <c:v>30.75</c:v>
                </c:pt>
                <c:pt idx="41">
                  <c:v>31.25</c:v>
                </c:pt>
                <c:pt idx="42">
                  <c:v>31.75</c:v>
                </c:pt>
                <c:pt idx="43">
                  <c:v>32.25</c:v>
                </c:pt>
                <c:pt idx="44">
                  <c:v>32.75</c:v>
                </c:pt>
                <c:pt idx="45">
                  <c:v>33.25</c:v>
                </c:pt>
                <c:pt idx="46">
                  <c:v>33.75</c:v>
                </c:pt>
                <c:pt idx="47">
                  <c:v>34.25</c:v>
                </c:pt>
                <c:pt idx="48">
                  <c:v>34.75</c:v>
                </c:pt>
                <c:pt idx="49">
                  <c:v>35.25</c:v>
                </c:pt>
                <c:pt idx="50">
                  <c:v>35.75</c:v>
                </c:pt>
                <c:pt idx="51">
                  <c:v>36.25</c:v>
                </c:pt>
                <c:pt idx="52">
                  <c:v>36.75</c:v>
                </c:pt>
                <c:pt idx="53">
                  <c:v>37.25</c:v>
                </c:pt>
                <c:pt idx="54">
                  <c:v>37.75</c:v>
                </c:pt>
                <c:pt idx="55">
                  <c:v>38.25</c:v>
                </c:pt>
                <c:pt idx="56">
                  <c:v>38.75</c:v>
                </c:pt>
                <c:pt idx="57">
                  <c:v>39.25</c:v>
                </c:pt>
                <c:pt idx="58">
                  <c:v>39.75</c:v>
                </c:pt>
                <c:pt idx="59">
                  <c:v>40.25</c:v>
                </c:pt>
                <c:pt idx="60">
                  <c:v>40.75</c:v>
                </c:pt>
                <c:pt idx="61">
                  <c:v>41.25</c:v>
                </c:pt>
                <c:pt idx="62">
                  <c:v>41.75</c:v>
                </c:pt>
                <c:pt idx="63">
                  <c:v>42.25</c:v>
                </c:pt>
                <c:pt idx="64">
                  <c:v>42.75</c:v>
                </c:pt>
                <c:pt idx="65">
                  <c:v>43.25</c:v>
                </c:pt>
                <c:pt idx="66">
                  <c:v>43.75</c:v>
                </c:pt>
                <c:pt idx="67">
                  <c:v>44.25</c:v>
                </c:pt>
                <c:pt idx="68">
                  <c:v>44.75</c:v>
                </c:pt>
                <c:pt idx="69">
                  <c:v>45.25</c:v>
                </c:pt>
                <c:pt idx="70">
                  <c:v>45.75</c:v>
                </c:pt>
                <c:pt idx="71">
                  <c:v>46.75</c:v>
                </c:pt>
                <c:pt idx="72">
                  <c:v>47.25</c:v>
                </c:pt>
                <c:pt idx="73">
                  <c:v>47.75</c:v>
                </c:pt>
                <c:pt idx="74">
                  <c:v>48.25</c:v>
                </c:pt>
                <c:pt idx="75">
                  <c:v>48.75</c:v>
                </c:pt>
                <c:pt idx="76">
                  <c:v>49.25</c:v>
                </c:pt>
                <c:pt idx="77">
                  <c:v>49.75</c:v>
                </c:pt>
                <c:pt idx="78">
                  <c:v>50.25</c:v>
                </c:pt>
                <c:pt idx="79">
                  <c:v>50.75</c:v>
                </c:pt>
                <c:pt idx="80">
                  <c:v>51.25</c:v>
                </c:pt>
                <c:pt idx="81">
                  <c:v>51.75</c:v>
                </c:pt>
                <c:pt idx="82">
                  <c:v>52.25</c:v>
                </c:pt>
                <c:pt idx="83">
                  <c:v>52.75</c:v>
                </c:pt>
                <c:pt idx="84">
                  <c:v>53.25</c:v>
                </c:pt>
                <c:pt idx="85">
                  <c:v>53.75</c:v>
                </c:pt>
                <c:pt idx="86">
                  <c:v>54.25</c:v>
                </c:pt>
                <c:pt idx="87">
                  <c:v>54.75</c:v>
                </c:pt>
                <c:pt idx="88">
                  <c:v>55.25</c:v>
                </c:pt>
                <c:pt idx="89">
                  <c:v>55.75</c:v>
                </c:pt>
                <c:pt idx="90">
                  <c:v>56.25</c:v>
                </c:pt>
                <c:pt idx="91">
                  <c:v>56.75</c:v>
                </c:pt>
                <c:pt idx="92">
                  <c:v>57.25</c:v>
                </c:pt>
                <c:pt idx="93">
                  <c:v>58.25</c:v>
                </c:pt>
                <c:pt idx="94">
                  <c:v>58.75</c:v>
                </c:pt>
                <c:pt idx="95">
                  <c:v>59.25</c:v>
                </c:pt>
                <c:pt idx="96">
                  <c:v>59.75</c:v>
                </c:pt>
                <c:pt idx="97">
                  <c:v>60.25</c:v>
                </c:pt>
                <c:pt idx="98">
                  <c:v>60.75</c:v>
                </c:pt>
                <c:pt idx="99">
                  <c:v>61.25</c:v>
                </c:pt>
                <c:pt idx="100">
                  <c:v>61.75</c:v>
                </c:pt>
                <c:pt idx="101">
                  <c:v>62.25</c:v>
                </c:pt>
                <c:pt idx="102">
                  <c:v>62.75</c:v>
                </c:pt>
                <c:pt idx="103">
                  <c:v>63.25</c:v>
                </c:pt>
                <c:pt idx="104">
                  <c:v>63.75</c:v>
                </c:pt>
                <c:pt idx="105">
                  <c:v>64.25</c:v>
                </c:pt>
                <c:pt idx="106">
                  <c:v>64.75</c:v>
                </c:pt>
                <c:pt idx="107">
                  <c:v>65.25</c:v>
                </c:pt>
                <c:pt idx="108">
                  <c:v>65.75</c:v>
                </c:pt>
                <c:pt idx="109">
                  <c:v>66.25</c:v>
                </c:pt>
                <c:pt idx="110">
                  <c:v>66.75</c:v>
                </c:pt>
                <c:pt idx="111">
                  <c:v>67.25</c:v>
                </c:pt>
                <c:pt idx="112">
                  <c:v>67.75</c:v>
                </c:pt>
                <c:pt idx="113">
                  <c:v>68.25</c:v>
                </c:pt>
                <c:pt idx="114">
                  <c:v>68.75</c:v>
                </c:pt>
                <c:pt idx="115">
                  <c:v>69.25</c:v>
                </c:pt>
                <c:pt idx="116">
                  <c:v>69.75</c:v>
                </c:pt>
                <c:pt idx="117">
                  <c:v>70.25</c:v>
                </c:pt>
                <c:pt idx="118">
                  <c:v>70.75</c:v>
                </c:pt>
                <c:pt idx="119">
                  <c:v>71.25</c:v>
                </c:pt>
                <c:pt idx="120">
                  <c:v>71.75</c:v>
                </c:pt>
                <c:pt idx="121">
                  <c:v>72.25</c:v>
                </c:pt>
                <c:pt idx="122">
                  <c:v>72.75</c:v>
                </c:pt>
                <c:pt idx="123">
                  <c:v>73.25</c:v>
                </c:pt>
                <c:pt idx="124">
                  <c:v>73.75</c:v>
                </c:pt>
                <c:pt idx="125">
                  <c:v>74.25</c:v>
                </c:pt>
                <c:pt idx="126">
                  <c:v>74.75</c:v>
                </c:pt>
                <c:pt idx="127">
                  <c:v>75.25</c:v>
                </c:pt>
                <c:pt idx="128">
                  <c:v>75.75</c:v>
                </c:pt>
                <c:pt idx="129">
                  <c:v>78.75</c:v>
                </c:pt>
                <c:pt idx="130">
                  <c:v>79.0</c:v>
                </c:pt>
                <c:pt idx="131">
                  <c:v>79.5</c:v>
                </c:pt>
                <c:pt idx="132">
                  <c:v>79.75</c:v>
                </c:pt>
                <c:pt idx="133">
                  <c:v>80.0</c:v>
                </c:pt>
                <c:pt idx="134">
                  <c:v>80.25</c:v>
                </c:pt>
                <c:pt idx="135">
                  <c:v>80.5</c:v>
                </c:pt>
                <c:pt idx="136">
                  <c:v>80.75</c:v>
                </c:pt>
                <c:pt idx="137">
                  <c:v>81.0</c:v>
                </c:pt>
                <c:pt idx="138">
                  <c:v>81.25</c:v>
                </c:pt>
                <c:pt idx="139">
                  <c:v>81.5</c:v>
                </c:pt>
                <c:pt idx="140">
                  <c:v>81.75</c:v>
                </c:pt>
                <c:pt idx="141">
                  <c:v>82.0</c:v>
                </c:pt>
                <c:pt idx="142">
                  <c:v>82.25</c:v>
                </c:pt>
                <c:pt idx="143">
                  <c:v>82.5</c:v>
                </c:pt>
                <c:pt idx="144">
                  <c:v>82.75</c:v>
                </c:pt>
                <c:pt idx="145">
                  <c:v>83.0</c:v>
                </c:pt>
                <c:pt idx="146">
                  <c:v>83.25</c:v>
                </c:pt>
                <c:pt idx="147">
                  <c:v>83.5</c:v>
                </c:pt>
                <c:pt idx="148">
                  <c:v>83.75</c:v>
                </c:pt>
                <c:pt idx="149">
                  <c:v>84.0</c:v>
                </c:pt>
                <c:pt idx="150">
                  <c:v>84.25</c:v>
                </c:pt>
                <c:pt idx="151">
                  <c:v>84.5</c:v>
                </c:pt>
                <c:pt idx="152">
                  <c:v>84.75</c:v>
                </c:pt>
                <c:pt idx="153">
                  <c:v>85.0</c:v>
                </c:pt>
                <c:pt idx="154">
                  <c:v>85.25</c:v>
                </c:pt>
                <c:pt idx="155">
                  <c:v>85.5</c:v>
                </c:pt>
                <c:pt idx="156">
                  <c:v>85.75</c:v>
                </c:pt>
                <c:pt idx="157">
                  <c:v>86.0</c:v>
                </c:pt>
                <c:pt idx="158">
                  <c:v>86.25</c:v>
                </c:pt>
                <c:pt idx="159">
                  <c:v>86.5</c:v>
                </c:pt>
                <c:pt idx="160">
                  <c:v>86.75</c:v>
                </c:pt>
                <c:pt idx="161">
                  <c:v>87.0</c:v>
                </c:pt>
                <c:pt idx="162">
                  <c:v>87.25</c:v>
                </c:pt>
                <c:pt idx="163">
                  <c:v>87.5</c:v>
                </c:pt>
                <c:pt idx="164">
                  <c:v>87.75</c:v>
                </c:pt>
                <c:pt idx="165">
                  <c:v>88.0</c:v>
                </c:pt>
                <c:pt idx="166">
                  <c:v>88.25</c:v>
                </c:pt>
                <c:pt idx="167">
                  <c:v>88.5</c:v>
                </c:pt>
                <c:pt idx="168">
                  <c:v>88.75</c:v>
                </c:pt>
                <c:pt idx="169">
                  <c:v>89.0</c:v>
                </c:pt>
                <c:pt idx="170">
                  <c:v>89.25</c:v>
                </c:pt>
                <c:pt idx="171">
                  <c:v>89.5</c:v>
                </c:pt>
                <c:pt idx="172">
                  <c:v>89.75</c:v>
                </c:pt>
                <c:pt idx="173">
                  <c:v>90.0</c:v>
                </c:pt>
                <c:pt idx="174">
                  <c:v>90.25</c:v>
                </c:pt>
                <c:pt idx="175">
                  <c:v>90.5</c:v>
                </c:pt>
                <c:pt idx="176">
                  <c:v>90.75</c:v>
                </c:pt>
                <c:pt idx="177">
                  <c:v>91.0</c:v>
                </c:pt>
                <c:pt idx="178">
                  <c:v>91.25</c:v>
                </c:pt>
                <c:pt idx="179">
                  <c:v>91.5</c:v>
                </c:pt>
                <c:pt idx="180">
                  <c:v>91.75</c:v>
                </c:pt>
                <c:pt idx="181">
                  <c:v>92.0</c:v>
                </c:pt>
                <c:pt idx="182">
                  <c:v>92.25</c:v>
                </c:pt>
                <c:pt idx="183">
                  <c:v>92.5</c:v>
                </c:pt>
                <c:pt idx="184">
                  <c:v>92.75</c:v>
                </c:pt>
                <c:pt idx="185">
                  <c:v>93.0</c:v>
                </c:pt>
                <c:pt idx="186">
                  <c:v>93.25</c:v>
                </c:pt>
                <c:pt idx="187">
                  <c:v>93.5</c:v>
                </c:pt>
                <c:pt idx="188">
                  <c:v>93.75</c:v>
                </c:pt>
                <c:pt idx="189">
                  <c:v>94.0</c:v>
                </c:pt>
                <c:pt idx="190">
                  <c:v>94.25</c:v>
                </c:pt>
                <c:pt idx="191">
                  <c:v>94.5</c:v>
                </c:pt>
                <c:pt idx="192">
                  <c:v>94.75</c:v>
                </c:pt>
                <c:pt idx="193">
                  <c:v>95.0</c:v>
                </c:pt>
                <c:pt idx="194">
                  <c:v>95.25</c:v>
                </c:pt>
                <c:pt idx="195">
                  <c:v>95.5</c:v>
                </c:pt>
                <c:pt idx="196">
                  <c:v>95.75</c:v>
                </c:pt>
                <c:pt idx="197">
                  <c:v>96.0</c:v>
                </c:pt>
                <c:pt idx="198">
                  <c:v>96.25</c:v>
                </c:pt>
                <c:pt idx="199">
                  <c:v>96.5</c:v>
                </c:pt>
                <c:pt idx="200">
                  <c:v>96.75</c:v>
                </c:pt>
                <c:pt idx="201">
                  <c:v>97.0</c:v>
                </c:pt>
                <c:pt idx="202">
                  <c:v>97.25</c:v>
                </c:pt>
                <c:pt idx="203">
                  <c:v>97.5</c:v>
                </c:pt>
                <c:pt idx="204">
                  <c:v>97.75</c:v>
                </c:pt>
                <c:pt idx="205">
                  <c:v>98.0</c:v>
                </c:pt>
                <c:pt idx="206">
                  <c:v>98.25</c:v>
                </c:pt>
                <c:pt idx="207">
                  <c:v>98.5</c:v>
                </c:pt>
                <c:pt idx="208">
                  <c:v>98.75</c:v>
                </c:pt>
                <c:pt idx="209">
                  <c:v>99.0</c:v>
                </c:pt>
                <c:pt idx="210">
                  <c:v>99.25</c:v>
                </c:pt>
                <c:pt idx="211">
                  <c:v>99.5</c:v>
                </c:pt>
                <c:pt idx="212">
                  <c:v>99.75</c:v>
                </c:pt>
                <c:pt idx="213">
                  <c:v>100.0</c:v>
                </c:pt>
              </c:numCache>
            </c:numRef>
          </c:xVal>
          <c:yVal>
            <c:numRef>
              <c:f>grafi!$C$2:$C$215</c:f>
              <c:numCache>
                <c:formatCode>General</c:formatCode>
                <c:ptCount val="214"/>
                <c:pt idx="0">
                  <c:v>0.00042906033319684</c:v>
                </c:pt>
                <c:pt idx="1">
                  <c:v>0.00051887871592049</c:v>
                </c:pt>
                <c:pt idx="2">
                  <c:v>0.000625833572248213</c:v>
                </c:pt>
                <c:pt idx="3">
                  <c:v>0.000752833856799528</c:v>
                </c:pt>
                <c:pt idx="4">
                  <c:v>0.000903209600055077</c:v>
                </c:pt>
                <c:pt idx="5">
                  <c:v>0.00108075923651063</c:v>
                </c:pt>
                <c:pt idx="6">
                  <c:v>0.00128979986162991</c:v>
                </c:pt>
                <c:pt idx="7">
                  <c:v>0.00153522017770152</c:v>
                </c:pt>
                <c:pt idx="8">
                  <c:v>0.00182253579582398</c:v>
                </c:pt>
                <c:pt idx="9">
                  <c:v>0.00215794645892298</c:v>
                </c:pt>
                <c:pt idx="10">
                  <c:v>0.00254839463976991</c:v>
                </c:pt>
                <c:pt idx="11">
                  <c:v>0.00300162484965327</c:v>
                </c:pt>
                <c:pt idx="12">
                  <c:v>0.00352624286928421</c:v>
                </c:pt>
                <c:pt idx="13">
                  <c:v>0.00413177398576886</c:v>
                </c:pt>
                <c:pt idx="14">
                  <c:v>0.00482871919056099</c:v>
                </c:pt>
                <c:pt idx="15">
                  <c:v>0.00562860816617428</c:v>
                </c:pt>
                <c:pt idx="16">
                  <c:v>0.00654404776745887</c:v>
                </c:pt>
                <c:pt idx="17">
                  <c:v>0.00758876459018015</c:v>
                </c:pt>
                <c:pt idx="18">
                  <c:v>0.00877764011957055</c:v>
                </c:pt>
                <c:pt idx="19">
                  <c:v>0.00977351861379122</c:v>
                </c:pt>
                <c:pt idx="20">
                  <c:v>0.0112540418311863</c:v>
                </c:pt>
                <c:pt idx="21">
                  <c:v>0.0120648262479509</c:v>
                </c:pt>
                <c:pt idx="22">
                  <c:v>0.0129257771528309</c:v>
                </c:pt>
                <c:pt idx="23">
                  <c:v>0.013839350778179</c:v>
                </c:pt>
                <c:pt idx="24">
                  <c:v>0.0148080766348557</c:v>
                </c:pt>
                <c:pt idx="25">
                  <c:v>0.0158345564245781</c:v>
                </c:pt>
                <c:pt idx="26">
                  <c:v>0.0169214626759444</c:v>
                </c:pt>
                <c:pt idx="27">
                  <c:v>0.0180715370925343</c:v>
                </c:pt>
                <c:pt idx="28">
                  <c:v>0.0205724910961715</c:v>
                </c:pt>
                <c:pt idx="29">
                  <c:v>0.0219291808513639</c:v>
                </c:pt>
                <c:pt idx="30">
                  <c:v>0.023360653622092</c:v>
                </c:pt>
                <c:pt idx="31">
                  <c:v>0.024869961398362</c:v>
                </c:pt>
                <c:pt idx="32">
                  <c:v>0.0264602088209118</c:v>
                </c:pt>
                <c:pt idx="33">
                  <c:v>0.0281345492483075</c:v>
                </c:pt>
                <c:pt idx="34">
                  <c:v>0.031748340072371</c:v>
                </c:pt>
                <c:pt idx="35">
                  <c:v>0.0336943004253014</c:v>
                </c:pt>
                <c:pt idx="36">
                  <c:v>0.0357373633400122</c:v>
                </c:pt>
                <c:pt idx="37">
                  <c:v>0.0378808543482797</c:v>
                </c:pt>
                <c:pt idx="38">
                  <c:v>0.0401281166364961</c:v>
                </c:pt>
                <c:pt idx="39">
                  <c:v>0.0424825046288463</c:v>
                </c:pt>
                <c:pt idx="40">
                  <c:v>0.0449473772272994</c:v>
                </c:pt>
                <c:pt idx="41">
                  <c:v>0.0475260907164427</c:v>
                </c:pt>
                <c:pt idx="42">
                  <c:v>0.0502219913430307</c:v>
                </c:pt>
                <c:pt idx="43">
                  <c:v>0.0530384075819969</c:v>
                </c:pt>
                <c:pt idx="44">
                  <c:v>0.0559786421025816</c:v>
                </c:pt>
                <c:pt idx="45">
                  <c:v>0.0590459634501547</c:v>
                </c:pt>
                <c:pt idx="46">
                  <c:v>0.0622435974612389</c:v>
                </c:pt>
                <c:pt idx="47">
                  <c:v>0.0655747184311726</c:v>
                </c:pt>
                <c:pt idx="48">
                  <c:v>0.0690424400557592</c:v>
                </c:pt>
                <c:pt idx="49">
                  <c:v>0.0726498061701418</c:v>
                </c:pt>
                <c:pt idx="50">
                  <c:v>0.076399781309989</c:v>
                </c:pt>
                <c:pt idx="51">
                  <c:v>0.0802952411218762</c:v>
                </c:pt>
                <c:pt idx="52">
                  <c:v>0.0843389626514847</c:v>
                </c:pt>
                <c:pt idx="53">
                  <c:v>0.0885336145398992</c:v>
                </c:pt>
                <c:pt idx="54">
                  <c:v>0.0928817471598578</c:v>
                </c:pt>
                <c:pt idx="55">
                  <c:v>0.0973857827252805</c:v>
                </c:pt>
                <c:pt idx="56">
                  <c:v>0.102048005408761</c:v>
                </c:pt>
                <c:pt idx="57">
                  <c:v>0.106870551502941</c:v>
                </c:pt>
                <c:pt idx="58">
                  <c:v>0.111855399662785</c:v>
                </c:pt>
                <c:pt idx="59">
                  <c:v>0.117004361266719</c:v>
                </c:pt>
                <c:pt idx="60">
                  <c:v>0.122319070935392</c:v>
                </c:pt>
                <c:pt idx="61">
                  <c:v>0.127800977247448</c:v>
                </c:pt>
                <c:pt idx="62">
                  <c:v>0.133451333692124</c:v>
                </c:pt>
                <c:pt idx="63">
                  <c:v>0.139271189898759</c:v>
                </c:pt>
                <c:pt idx="64">
                  <c:v>0.145261383183384</c:v>
                </c:pt>
                <c:pt idx="65">
                  <c:v>0.151422530452377</c:v>
                </c:pt>
                <c:pt idx="66">
                  <c:v>0.157755020502885</c:v>
                </c:pt>
                <c:pt idx="67">
                  <c:v>0.164259006759131</c:v>
                </c:pt>
                <c:pt idx="68">
                  <c:v>0.170934400482959</c:v>
                </c:pt>
                <c:pt idx="69">
                  <c:v>0.177780864496026</c:v>
                </c:pt>
                <c:pt idx="70">
                  <c:v>0.18479780744981</c:v>
                </c:pt>
                <c:pt idx="71">
                  <c:v>0.199339463666164</c:v>
                </c:pt>
                <c:pt idx="72">
                  <c:v>0.206861680164843</c:v>
                </c:pt>
                <c:pt idx="73">
                  <c:v>0.214549374984072</c:v>
                </c:pt>
                <c:pt idx="74">
                  <c:v>0.222400621487762</c:v>
                </c:pt>
                <c:pt idx="75">
                  <c:v>0.230413217817839</c:v>
                </c:pt>
                <c:pt idx="76">
                  <c:v>0.23858468586851</c:v>
                </c:pt>
                <c:pt idx="77">
                  <c:v>0.246912271030281</c:v>
                </c:pt>
                <c:pt idx="78">
                  <c:v>0.255392942720157</c:v>
                </c:pt>
                <c:pt idx="79">
                  <c:v>0.264023395711443</c:v>
                </c:pt>
                <c:pt idx="80">
                  <c:v>0.272800052273367</c:v>
                </c:pt>
                <c:pt idx="81">
                  <c:v>0.281719065127475</c:v>
                </c:pt>
                <c:pt idx="82">
                  <c:v>0.290776321224357</c:v>
                </c:pt>
                <c:pt idx="83">
                  <c:v>0.299967446340828</c:v>
                </c:pt>
                <c:pt idx="84">
                  <c:v>0.30928781049414</c:v>
                </c:pt>
                <c:pt idx="85">
                  <c:v>0.318732534166294</c:v>
                </c:pt>
                <c:pt idx="86">
                  <c:v>0.32829649532791</c:v>
                </c:pt>
                <c:pt idx="87">
                  <c:v>0.337974337247575</c:v>
                </c:pt>
                <c:pt idx="88">
                  <c:v>0.347760477069015</c:v>
                </c:pt>
                <c:pt idx="89">
                  <c:v>0.357649115134946</c:v>
                </c:pt>
                <c:pt idx="90">
                  <c:v>0.367634245033021</c:v>
                </c:pt>
                <c:pt idx="91">
                  <c:v>0.377709664335908</c:v>
                </c:pt>
                <c:pt idx="92">
                  <c:v>0.387868986004294</c:v>
                </c:pt>
                <c:pt idx="93">
                  <c:v>0.40841293800116</c:v>
                </c:pt>
                <c:pt idx="94">
                  <c:v>0.41878398239141</c:v>
                </c:pt>
                <c:pt idx="95">
                  <c:v>0.429211784126721</c:v>
                </c:pt>
                <c:pt idx="96">
                  <c:v>0.439689224788128</c:v>
                </c:pt>
                <c:pt idx="97">
                  <c:v>0.450209081560673</c:v>
                </c:pt>
                <c:pt idx="98">
                  <c:v>0.460764042159711</c:v>
                </c:pt>
                <c:pt idx="99">
                  <c:v>0.471346720071662</c:v>
                </c:pt>
                <c:pt idx="100">
                  <c:v>0.481949670056307</c:v>
                </c:pt>
                <c:pt idx="101">
                  <c:v>0.492565403856411</c:v>
                </c:pt>
                <c:pt idx="102">
                  <c:v>0.503186406059443</c:v>
                </c:pt>
                <c:pt idx="103">
                  <c:v>0.513805150055425</c:v>
                </c:pt>
                <c:pt idx="104">
                  <c:v>0.524414114034416</c:v>
                </c:pt>
                <c:pt idx="105">
                  <c:v>0.535005796967014</c:v>
                </c:pt>
                <c:pt idx="106">
                  <c:v>0.545572734511275</c:v>
                </c:pt>
                <c:pt idx="107">
                  <c:v>0.55610751478985</c:v>
                </c:pt>
                <c:pt idx="108">
                  <c:v>0.566602793981782</c:v>
                </c:pt>
                <c:pt idx="109">
                  <c:v>0.577051311674307</c:v>
                </c:pt>
                <c:pt idx="110">
                  <c:v>0.587445905921185</c:v>
                </c:pt>
                <c:pt idx="111">
                  <c:v>0.597779527955574</c:v>
                </c:pt>
                <c:pt idx="112">
                  <c:v>0.60804525650708</c:v>
                </c:pt>
                <c:pt idx="113">
                  <c:v>0.61823631167464</c:v>
                </c:pt>
                <c:pt idx="114">
                  <c:v>0.628346068308992</c:v>
                </c:pt>
                <c:pt idx="115">
                  <c:v>0.638368068860895</c:v>
                </c:pt>
                <c:pt idx="116">
                  <c:v>0.648296035653863</c:v>
                </c:pt>
                <c:pt idx="117">
                  <c:v>0.658123882542887</c:v>
                </c:pt>
                <c:pt idx="118">
                  <c:v>0.667845725923612</c:v>
                </c:pt>
                <c:pt idx="119">
                  <c:v>0.677455895059473</c:v>
                </c:pt>
                <c:pt idx="120">
                  <c:v>0.686948941697526</c:v>
                </c:pt>
                <c:pt idx="121">
                  <c:v>0.696319648947026</c:v>
                </c:pt>
                <c:pt idx="122">
                  <c:v>0.705563039398216</c:v>
                </c:pt>
                <c:pt idx="123">
                  <c:v>0.714674382462281</c:v>
                </c:pt>
                <c:pt idx="124">
                  <c:v>0.723649200916944</c:v>
                </c:pt>
                <c:pt idx="125">
                  <c:v>0.732483276645757</c:v>
                </c:pt>
                <c:pt idx="126">
                  <c:v>0.741172655562695</c:v>
                </c:pt>
                <c:pt idx="127">
                  <c:v>0.749713651717252</c:v>
                </c:pt>
                <c:pt idx="128">
                  <c:v>0.758102850578726</c:v>
                </c:pt>
                <c:pt idx="129">
                  <c:v>0.805093737606733</c:v>
                </c:pt>
                <c:pt idx="130">
                  <c:v>0.808741882039904</c:v>
                </c:pt>
                <c:pt idx="131">
                  <c:v>0.812347862993993</c:v>
                </c:pt>
                <c:pt idx="132">
                  <c:v>0.815911536207927</c:v>
                </c:pt>
                <c:pt idx="133">
                  <c:v>0.819432774018426</c:v>
                </c:pt>
                <c:pt idx="134">
                  <c:v>0.822911465231278</c:v>
                </c:pt>
                <c:pt idx="135">
                  <c:v>0.826347514982553</c:v>
                </c:pt>
                <c:pt idx="136">
                  <c:v>0.829740844589982</c:v>
                </c:pt>
                <c:pt idx="137">
                  <c:v>0.833091391394763</c:v>
                </c:pt>
                <c:pt idx="138">
                  <c:v>0.836399108594046</c:v>
                </c:pt>
                <c:pt idx="139">
                  <c:v>0.839663965064372</c:v>
                </c:pt>
                <c:pt idx="140">
                  <c:v>0.84288594517631</c:v>
                </c:pt>
                <c:pt idx="141">
                  <c:v>0.846065048600607</c:v>
                </c:pt>
                <c:pt idx="142">
                  <c:v>0.84920129010609</c:v>
                </c:pt>
                <c:pt idx="143">
                  <c:v>0.852294699349647</c:v>
                </c:pt>
                <c:pt idx="144">
                  <c:v>0.855345320658547</c:v>
                </c:pt>
                <c:pt idx="145">
                  <c:v>0.858353212805406</c:v>
                </c:pt>
                <c:pt idx="146">
                  <c:v>0.861318448776112</c:v>
                </c:pt>
                <c:pt idx="147">
                  <c:v>0.864241115530979</c:v>
                </c:pt>
                <c:pt idx="148">
                  <c:v>0.867121313759467</c:v>
                </c:pt>
                <c:pt idx="149">
                  <c:v>0.86995915762876</c:v>
                </c:pt>
                <c:pt idx="150">
                  <c:v>0.872754774526511</c:v>
                </c:pt>
                <c:pt idx="151">
                  <c:v>0.875508304798073</c:v>
                </c:pt>
                <c:pt idx="152">
                  <c:v>0.878219901478524</c:v>
                </c:pt>
                <c:pt idx="153">
                  <c:v>0.880889730019797</c:v>
                </c:pt>
                <c:pt idx="154">
                  <c:v>0.883517968013239</c:v>
                </c:pt>
                <c:pt idx="155">
                  <c:v>0.886104804907894</c:v>
                </c:pt>
                <c:pt idx="156">
                  <c:v>0.888650441724854</c:v>
                </c:pt>
                <c:pt idx="157">
                  <c:v>0.891155090767952</c:v>
                </c:pt>
                <c:pt idx="158">
                  <c:v>0.893618975331149</c:v>
                </c:pt>
                <c:pt idx="159">
                  <c:v>0.896042329402891</c:v>
                </c:pt>
                <c:pt idx="160">
                  <c:v>0.898425397367767</c:v>
                </c:pt>
                <c:pt idx="161">
                  <c:v>0.90076843370577</c:v>
                </c:pt>
                <c:pt idx="162">
                  <c:v>0.903071702689452</c:v>
                </c:pt>
                <c:pt idx="163">
                  <c:v>0.905335478079292</c:v>
                </c:pt>
                <c:pt idx="164">
                  <c:v>0.907560042817566</c:v>
                </c:pt>
                <c:pt idx="165">
                  <c:v>0.909745688721014</c:v>
                </c:pt>
                <c:pt idx="166">
                  <c:v>0.911892716172587</c:v>
                </c:pt>
                <c:pt idx="167">
                  <c:v>0.914001433812586</c:v>
                </c:pt>
                <c:pt idx="168">
                  <c:v>0.916072158229437</c:v>
                </c:pt>
                <c:pt idx="169">
                  <c:v>0.91810521365042</c:v>
                </c:pt>
                <c:pt idx="170">
                  <c:v>0.920100931632588</c:v>
                </c:pt>
                <c:pt idx="171">
                  <c:v>0.922059650754171</c:v>
                </c:pt>
                <c:pt idx="172">
                  <c:v>0.923981716306717</c:v>
                </c:pt>
                <c:pt idx="173">
                  <c:v>0.925867479988218</c:v>
                </c:pt>
                <c:pt idx="174">
                  <c:v>0.92771729959749</c:v>
                </c:pt>
                <c:pt idx="175">
                  <c:v>0.929531538730037</c:v>
                </c:pt>
                <c:pt idx="176">
                  <c:v>0.93131056647564</c:v>
                </c:pt>
                <c:pt idx="177">
                  <c:v>0.933054757117915</c:v>
                </c:pt>
                <c:pt idx="178">
                  <c:v>0.934764489836046</c:v>
                </c:pt>
                <c:pt idx="179">
                  <c:v>0.93644014840893</c:v>
                </c:pt>
                <c:pt idx="180">
                  <c:v>0.938082120921936</c:v>
                </c:pt>
                <c:pt idx="181">
                  <c:v>0.939690799476488</c:v>
                </c:pt>
                <c:pt idx="182">
                  <c:v>0.941266579902663</c:v>
                </c:pt>
                <c:pt idx="183">
                  <c:v>0.94280986147501</c:v>
                </c:pt>
                <c:pt idx="184">
                  <c:v>0.944321046631756</c:v>
                </c:pt>
                <c:pt idx="185">
                  <c:v>0.945800540697584</c:v>
                </c:pt>
                <c:pt idx="186">
                  <c:v>0.947248751610157</c:v>
                </c:pt>
                <c:pt idx="187">
                  <c:v>0.948666089650543</c:v>
                </c:pt>
                <c:pt idx="188">
                  <c:v>0.950052967177691</c:v>
                </c:pt>
                <c:pt idx="189">
                  <c:v>0.951409798367117</c:v>
                </c:pt>
                <c:pt idx="190">
                  <c:v>0.952736998953926</c:v>
                </c:pt>
                <c:pt idx="191">
                  <c:v>0.954034985980316</c:v>
                </c:pt>
                <c:pt idx="192">
                  <c:v>0.955304177547669</c:v>
                </c:pt>
                <c:pt idx="193">
                  <c:v>0.956544992573365</c:v>
                </c:pt>
                <c:pt idx="194">
                  <c:v>0.957757850552414</c:v>
                </c:pt>
                <c:pt idx="195">
                  <c:v>0.958943171324014</c:v>
                </c:pt>
                <c:pt idx="196">
                  <c:v>0.960101374843126</c:v>
                </c:pt>
                <c:pt idx="197">
                  <c:v>0.961232880957156</c:v>
                </c:pt>
                <c:pt idx="198">
                  <c:v>0.962338109187819</c:v>
                </c:pt>
                <c:pt idx="199">
                  <c:v>0.96341747851826</c:v>
                </c:pt>
                <c:pt idx="200">
                  <c:v>0.964471407185495</c:v>
                </c:pt>
                <c:pt idx="201">
                  <c:v>0.965500312478231</c:v>
                </c:pt>
                <c:pt idx="202">
                  <c:v>0.966504610540116</c:v>
                </c:pt>
                <c:pt idx="203">
                  <c:v>0.967484716178465</c:v>
                </c:pt>
                <c:pt idx="204">
                  <c:v>0.968441042678483</c:v>
                </c:pt>
                <c:pt idx="205">
                  <c:v>0.969374001623048</c:v>
                </c:pt>
                <c:pt idx="206">
                  <c:v>0.970284002718042</c:v>
                </c:pt>
                <c:pt idx="207">
                  <c:v>0.971171453623273</c:v>
                </c:pt>
                <c:pt idx="208">
                  <c:v>0.972036759788982</c:v>
                </c:pt>
                <c:pt idx="209">
                  <c:v>0.972880324297957</c:v>
                </c:pt>
                <c:pt idx="210">
                  <c:v>0.973702547713235</c:v>
                </c:pt>
                <c:pt idx="211">
                  <c:v>0.974503827931398</c:v>
                </c:pt>
                <c:pt idx="212">
                  <c:v>0.975284560041445</c:v>
                </c:pt>
                <c:pt idx="213">
                  <c:v>0.976045136189223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grafi!$D$1</c:f>
              <c:strCache>
                <c:ptCount val="1"/>
                <c:pt idx="0">
                  <c:v>NTCP m=0,2</c:v>
                </c:pt>
              </c:strCache>
            </c:strRef>
          </c:tx>
          <c:marker>
            <c:symbol val="none"/>
          </c:marker>
          <c:xVal>
            <c:numRef>
              <c:f>grafi!$B$2:$B$215</c:f>
              <c:numCache>
                <c:formatCode>General</c:formatCode>
                <c:ptCount val="214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18.75</c:v>
                </c:pt>
                <c:pt idx="20">
                  <c:v>19.75</c:v>
                </c:pt>
                <c:pt idx="21">
                  <c:v>20.25</c:v>
                </c:pt>
                <c:pt idx="22">
                  <c:v>20.75</c:v>
                </c:pt>
                <c:pt idx="23">
                  <c:v>21.25</c:v>
                </c:pt>
                <c:pt idx="24">
                  <c:v>21.75</c:v>
                </c:pt>
                <c:pt idx="25">
                  <c:v>22.25</c:v>
                </c:pt>
                <c:pt idx="26">
                  <c:v>22.75</c:v>
                </c:pt>
                <c:pt idx="27">
                  <c:v>23.25</c:v>
                </c:pt>
                <c:pt idx="28">
                  <c:v>24.25</c:v>
                </c:pt>
                <c:pt idx="29">
                  <c:v>24.75</c:v>
                </c:pt>
                <c:pt idx="30">
                  <c:v>25.25</c:v>
                </c:pt>
                <c:pt idx="31">
                  <c:v>25.75</c:v>
                </c:pt>
                <c:pt idx="32">
                  <c:v>26.25</c:v>
                </c:pt>
                <c:pt idx="33">
                  <c:v>26.75</c:v>
                </c:pt>
                <c:pt idx="34">
                  <c:v>27.75</c:v>
                </c:pt>
                <c:pt idx="35">
                  <c:v>28.25</c:v>
                </c:pt>
                <c:pt idx="36">
                  <c:v>28.75</c:v>
                </c:pt>
                <c:pt idx="37">
                  <c:v>29.25</c:v>
                </c:pt>
                <c:pt idx="38">
                  <c:v>29.75</c:v>
                </c:pt>
                <c:pt idx="39">
                  <c:v>30.25</c:v>
                </c:pt>
                <c:pt idx="40">
                  <c:v>30.75</c:v>
                </c:pt>
                <c:pt idx="41">
                  <c:v>31.25</c:v>
                </c:pt>
                <c:pt idx="42">
                  <c:v>31.75</c:v>
                </c:pt>
                <c:pt idx="43">
                  <c:v>32.25</c:v>
                </c:pt>
                <c:pt idx="44">
                  <c:v>32.75</c:v>
                </c:pt>
                <c:pt idx="45">
                  <c:v>33.25</c:v>
                </c:pt>
                <c:pt idx="46">
                  <c:v>33.75</c:v>
                </c:pt>
                <c:pt idx="47">
                  <c:v>34.25</c:v>
                </c:pt>
                <c:pt idx="48">
                  <c:v>34.75</c:v>
                </c:pt>
                <c:pt idx="49">
                  <c:v>35.25</c:v>
                </c:pt>
                <c:pt idx="50">
                  <c:v>35.75</c:v>
                </c:pt>
                <c:pt idx="51">
                  <c:v>36.25</c:v>
                </c:pt>
                <c:pt idx="52">
                  <c:v>36.75</c:v>
                </c:pt>
                <c:pt idx="53">
                  <c:v>37.25</c:v>
                </c:pt>
                <c:pt idx="54">
                  <c:v>37.75</c:v>
                </c:pt>
                <c:pt idx="55">
                  <c:v>38.25</c:v>
                </c:pt>
                <c:pt idx="56">
                  <c:v>38.75</c:v>
                </c:pt>
                <c:pt idx="57">
                  <c:v>39.25</c:v>
                </c:pt>
                <c:pt idx="58">
                  <c:v>39.75</c:v>
                </c:pt>
                <c:pt idx="59">
                  <c:v>40.25</c:v>
                </c:pt>
                <c:pt idx="60">
                  <c:v>40.75</c:v>
                </c:pt>
                <c:pt idx="61">
                  <c:v>41.25</c:v>
                </c:pt>
                <c:pt idx="62">
                  <c:v>41.75</c:v>
                </c:pt>
                <c:pt idx="63">
                  <c:v>42.25</c:v>
                </c:pt>
                <c:pt idx="64">
                  <c:v>42.75</c:v>
                </c:pt>
                <c:pt idx="65">
                  <c:v>43.25</c:v>
                </c:pt>
                <c:pt idx="66">
                  <c:v>43.75</c:v>
                </c:pt>
                <c:pt idx="67">
                  <c:v>44.25</c:v>
                </c:pt>
                <c:pt idx="68">
                  <c:v>44.75</c:v>
                </c:pt>
                <c:pt idx="69">
                  <c:v>45.25</c:v>
                </c:pt>
                <c:pt idx="70">
                  <c:v>45.75</c:v>
                </c:pt>
                <c:pt idx="71">
                  <c:v>46.75</c:v>
                </c:pt>
                <c:pt idx="72">
                  <c:v>47.25</c:v>
                </c:pt>
                <c:pt idx="73">
                  <c:v>47.75</c:v>
                </c:pt>
                <c:pt idx="74">
                  <c:v>48.25</c:v>
                </c:pt>
                <c:pt idx="75">
                  <c:v>48.75</c:v>
                </c:pt>
                <c:pt idx="76">
                  <c:v>49.25</c:v>
                </c:pt>
                <c:pt idx="77">
                  <c:v>49.75</c:v>
                </c:pt>
                <c:pt idx="78">
                  <c:v>50.25</c:v>
                </c:pt>
                <c:pt idx="79">
                  <c:v>50.75</c:v>
                </c:pt>
                <c:pt idx="80">
                  <c:v>51.25</c:v>
                </c:pt>
                <c:pt idx="81">
                  <c:v>51.75</c:v>
                </c:pt>
                <c:pt idx="82">
                  <c:v>52.25</c:v>
                </c:pt>
                <c:pt idx="83">
                  <c:v>52.75</c:v>
                </c:pt>
                <c:pt idx="84">
                  <c:v>53.25</c:v>
                </c:pt>
                <c:pt idx="85">
                  <c:v>53.75</c:v>
                </c:pt>
                <c:pt idx="86">
                  <c:v>54.25</c:v>
                </c:pt>
                <c:pt idx="87">
                  <c:v>54.75</c:v>
                </c:pt>
                <c:pt idx="88">
                  <c:v>55.25</c:v>
                </c:pt>
                <c:pt idx="89">
                  <c:v>55.75</c:v>
                </c:pt>
                <c:pt idx="90">
                  <c:v>56.25</c:v>
                </c:pt>
                <c:pt idx="91">
                  <c:v>56.75</c:v>
                </c:pt>
                <c:pt idx="92">
                  <c:v>57.25</c:v>
                </c:pt>
                <c:pt idx="93">
                  <c:v>58.25</c:v>
                </c:pt>
                <c:pt idx="94">
                  <c:v>58.75</c:v>
                </c:pt>
                <c:pt idx="95">
                  <c:v>59.25</c:v>
                </c:pt>
                <c:pt idx="96">
                  <c:v>59.75</c:v>
                </c:pt>
                <c:pt idx="97">
                  <c:v>60.25</c:v>
                </c:pt>
                <c:pt idx="98">
                  <c:v>60.75</c:v>
                </c:pt>
                <c:pt idx="99">
                  <c:v>61.25</c:v>
                </c:pt>
                <c:pt idx="100">
                  <c:v>61.75</c:v>
                </c:pt>
                <c:pt idx="101">
                  <c:v>62.25</c:v>
                </c:pt>
                <c:pt idx="102">
                  <c:v>62.75</c:v>
                </c:pt>
                <c:pt idx="103">
                  <c:v>63.25</c:v>
                </c:pt>
                <c:pt idx="104">
                  <c:v>63.75</c:v>
                </c:pt>
                <c:pt idx="105">
                  <c:v>64.25</c:v>
                </c:pt>
                <c:pt idx="106">
                  <c:v>64.75</c:v>
                </c:pt>
                <c:pt idx="107">
                  <c:v>65.25</c:v>
                </c:pt>
                <c:pt idx="108">
                  <c:v>65.75</c:v>
                </c:pt>
                <c:pt idx="109">
                  <c:v>66.25</c:v>
                </c:pt>
                <c:pt idx="110">
                  <c:v>66.75</c:v>
                </c:pt>
                <c:pt idx="111">
                  <c:v>67.25</c:v>
                </c:pt>
                <c:pt idx="112">
                  <c:v>67.75</c:v>
                </c:pt>
                <c:pt idx="113">
                  <c:v>68.25</c:v>
                </c:pt>
                <c:pt idx="114">
                  <c:v>68.75</c:v>
                </c:pt>
                <c:pt idx="115">
                  <c:v>69.25</c:v>
                </c:pt>
                <c:pt idx="116">
                  <c:v>69.75</c:v>
                </c:pt>
                <c:pt idx="117">
                  <c:v>70.25</c:v>
                </c:pt>
                <c:pt idx="118">
                  <c:v>70.75</c:v>
                </c:pt>
                <c:pt idx="119">
                  <c:v>71.25</c:v>
                </c:pt>
                <c:pt idx="120">
                  <c:v>71.75</c:v>
                </c:pt>
                <c:pt idx="121">
                  <c:v>72.25</c:v>
                </c:pt>
                <c:pt idx="122">
                  <c:v>72.75</c:v>
                </c:pt>
                <c:pt idx="123">
                  <c:v>73.25</c:v>
                </c:pt>
                <c:pt idx="124">
                  <c:v>73.75</c:v>
                </c:pt>
                <c:pt idx="125">
                  <c:v>74.25</c:v>
                </c:pt>
                <c:pt idx="126">
                  <c:v>74.75</c:v>
                </c:pt>
                <c:pt idx="127">
                  <c:v>75.25</c:v>
                </c:pt>
                <c:pt idx="128">
                  <c:v>75.75</c:v>
                </c:pt>
                <c:pt idx="129">
                  <c:v>78.75</c:v>
                </c:pt>
                <c:pt idx="130">
                  <c:v>79.0</c:v>
                </c:pt>
                <c:pt idx="131">
                  <c:v>79.5</c:v>
                </c:pt>
                <c:pt idx="132">
                  <c:v>79.75</c:v>
                </c:pt>
                <c:pt idx="133">
                  <c:v>80.0</c:v>
                </c:pt>
                <c:pt idx="134">
                  <c:v>80.25</c:v>
                </c:pt>
                <c:pt idx="135">
                  <c:v>80.5</c:v>
                </c:pt>
                <c:pt idx="136">
                  <c:v>80.75</c:v>
                </c:pt>
                <c:pt idx="137">
                  <c:v>81.0</c:v>
                </c:pt>
                <c:pt idx="138">
                  <c:v>81.25</c:v>
                </c:pt>
                <c:pt idx="139">
                  <c:v>81.5</c:v>
                </c:pt>
                <c:pt idx="140">
                  <c:v>81.75</c:v>
                </c:pt>
                <c:pt idx="141">
                  <c:v>82.0</c:v>
                </c:pt>
                <c:pt idx="142">
                  <c:v>82.25</c:v>
                </c:pt>
                <c:pt idx="143">
                  <c:v>82.5</c:v>
                </c:pt>
                <c:pt idx="144">
                  <c:v>82.75</c:v>
                </c:pt>
                <c:pt idx="145">
                  <c:v>83.0</c:v>
                </c:pt>
                <c:pt idx="146">
                  <c:v>83.25</c:v>
                </c:pt>
                <c:pt idx="147">
                  <c:v>83.5</c:v>
                </c:pt>
                <c:pt idx="148">
                  <c:v>83.75</c:v>
                </c:pt>
                <c:pt idx="149">
                  <c:v>84.0</c:v>
                </c:pt>
                <c:pt idx="150">
                  <c:v>84.25</c:v>
                </c:pt>
                <c:pt idx="151">
                  <c:v>84.5</c:v>
                </c:pt>
                <c:pt idx="152">
                  <c:v>84.75</c:v>
                </c:pt>
                <c:pt idx="153">
                  <c:v>85.0</c:v>
                </c:pt>
                <c:pt idx="154">
                  <c:v>85.25</c:v>
                </c:pt>
                <c:pt idx="155">
                  <c:v>85.5</c:v>
                </c:pt>
                <c:pt idx="156">
                  <c:v>85.75</c:v>
                </c:pt>
                <c:pt idx="157">
                  <c:v>86.0</c:v>
                </c:pt>
                <c:pt idx="158">
                  <c:v>86.25</c:v>
                </c:pt>
                <c:pt idx="159">
                  <c:v>86.5</c:v>
                </c:pt>
                <c:pt idx="160">
                  <c:v>86.75</c:v>
                </c:pt>
                <c:pt idx="161">
                  <c:v>87.0</c:v>
                </c:pt>
                <c:pt idx="162">
                  <c:v>87.25</c:v>
                </c:pt>
                <c:pt idx="163">
                  <c:v>87.5</c:v>
                </c:pt>
                <c:pt idx="164">
                  <c:v>87.75</c:v>
                </c:pt>
                <c:pt idx="165">
                  <c:v>88.0</c:v>
                </c:pt>
                <c:pt idx="166">
                  <c:v>88.25</c:v>
                </c:pt>
                <c:pt idx="167">
                  <c:v>88.5</c:v>
                </c:pt>
                <c:pt idx="168">
                  <c:v>88.75</c:v>
                </c:pt>
                <c:pt idx="169">
                  <c:v>89.0</c:v>
                </c:pt>
                <c:pt idx="170">
                  <c:v>89.25</c:v>
                </c:pt>
                <c:pt idx="171">
                  <c:v>89.5</c:v>
                </c:pt>
                <c:pt idx="172">
                  <c:v>89.75</c:v>
                </c:pt>
                <c:pt idx="173">
                  <c:v>90.0</c:v>
                </c:pt>
                <c:pt idx="174">
                  <c:v>90.25</c:v>
                </c:pt>
                <c:pt idx="175">
                  <c:v>90.5</c:v>
                </c:pt>
                <c:pt idx="176">
                  <c:v>90.75</c:v>
                </c:pt>
                <c:pt idx="177">
                  <c:v>91.0</c:v>
                </c:pt>
                <c:pt idx="178">
                  <c:v>91.25</c:v>
                </c:pt>
                <c:pt idx="179">
                  <c:v>91.5</c:v>
                </c:pt>
                <c:pt idx="180">
                  <c:v>91.75</c:v>
                </c:pt>
                <c:pt idx="181">
                  <c:v>92.0</c:v>
                </c:pt>
                <c:pt idx="182">
                  <c:v>92.25</c:v>
                </c:pt>
                <c:pt idx="183">
                  <c:v>92.5</c:v>
                </c:pt>
                <c:pt idx="184">
                  <c:v>92.75</c:v>
                </c:pt>
                <c:pt idx="185">
                  <c:v>93.0</c:v>
                </c:pt>
                <c:pt idx="186">
                  <c:v>93.25</c:v>
                </c:pt>
                <c:pt idx="187">
                  <c:v>93.5</c:v>
                </c:pt>
                <c:pt idx="188">
                  <c:v>93.75</c:v>
                </c:pt>
                <c:pt idx="189">
                  <c:v>94.0</c:v>
                </c:pt>
                <c:pt idx="190">
                  <c:v>94.25</c:v>
                </c:pt>
                <c:pt idx="191">
                  <c:v>94.5</c:v>
                </c:pt>
                <c:pt idx="192">
                  <c:v>94.75</c:v>
                </c:pt>
                <c:pt idx="193">
                  <c:v>95.0</c:v>
                </c:pt>
                <c:pt idx="194">
                  <c:v>95.25</c:v>
                </c:pt>
                <c:pt idx="195">
                  <c:v>95.5</c:v>
                </c:pt>
                <c:pt idx="196">
                  <c:v>95.75</c:v>
                </c:pt>
                <c:pt idx="197">
                  <c:v>96.0</c:v>
                </c:pt>
                <c:pt idx="198">
                  <c:v>96.25</c:v>
                </c:pt>
                <c:pt idx="199">
                  <c:v>96.5</c:v>
                </c:pt>
                <c:pt idx="200">
                  <c:v>96.75</c:v>
                </c:pt>
                <c:pt idx="201">
                  <c:v>97.0</c:v>
                </c:pt>
                <c:pt idx="202">
                  <c:v>97.25</c:v>
                </c:pt>
                <c:pt idx="203">
                  <c:v>97.5</c:v>
                </c:pt>
                <c:pt idx="204">
                  <c:v>97.75</c:v>
                </c:pt>
                <c:pt idx="205">
                  <c:v>98.0</c:v>
                </c:pt>
                <c:pt idx="206">
                  <c:v>98.25</c:v>
                </c:pt>
                <c:pt idx="207">
                  <c:v>98.5</c:v>
                </c:pt>
                <c:pt idx="208">
                  <c:v>98.75</c:v>
                </c:pt>
                <c:pt idx="209">
                  <c:v>99.0</c:v>
                </c:pt>
                <c:pt idx="210">
                  <c:v>99.25</c:v>
                </c:pt>
                <c:pt idx="211">
                  <c:v>99.5</c:v>
                </c:pt>
                <c:pt idx="212">
                  <c:v>99.75</c:v>
                </c:pt>
                <c:pt idx="213">
                  <c:v>100.0</c:v>
                </c:pt>
              </c:numCache>
            </c:numRef>
          </c:xVal>
          <c:yVal>
            <c:numRef>
              <c:f>grafi!$D$2:$D$215</c:f>
              <c:numCache>
                <c:formatCode>General</c:formatCode>
                <c:ptCount val="214"/>
                <c:pt idx="0">
                  <c:v>2.86651571868024E-7</c:v>
                </c:pt>
                <c:pt idx="1">
                  <c:v>4.32438615360908E-7</c:v>
                </c:pt>
                <c:pt idx="2">
                  <c:v>6.48361226707195E-7</c:v>
                </c:pt>
                <c:pt idx="3">
                  <c:v>9.66127769508329E-7</c:v>
                </c:pt>
                <c:pt idx="4">
                  <c:v>1.43080250936123E-6</c:v>
                </c:pt>
                <c:pt idx="5">
                  <c:v>2.10598443894927E-6</c:v>
                </c:pt>
                <c:pt idx="6">
                  <c:v>3.08080214150852E-6</c:v>
                </c:pt>
                <c:pt idx="7">
                  <c:v>4.47928405977738E-6</c:v>
                </c:pt>
                <c:pt idx="8">
                  <c:v>6.47280662224859E-6</c:v>
                </c:pt>
                <c:pt idx="9">
                  <c:v>9.29649201431016E-6</c:v>
                </c:pt>
                <c:pt idx="10">
                  <c:v>1.32706242254588E-5</c:v>
                </c:pt>
                <c:pt idx="11">
                  <c:v>1.88283762774244E-5</c:v>
                </c:pt>
                <c:pt idx="12">
                  <c:v>2.65513912570126E-5</c:v>
                </c:pt>
                <c:pt idx="13">
                  <c:v>3.7215030394E-5</c:v>
                </c:pt>
                <c:pt idx="14">
                  <c:v>5.18453851203748E-5</c:v>
                </c:pt>
                <c:pt idx="15">
                  <c:v>7.17904349716303E-5</c:v>
                </c:pt>
                <c:pt idx="16">
                  <c:v>9.88080027870557E-5</c:v>
                </c:pt>
                <c:pt idx="17">
                  <c:v>0.000135173391045684</c:v>
                </c:pt>
                <c:pt idx="18">
                  <c:v>0.000183809750760766</c:v>
                </c:pt>
                <c:pt idx="19">
                  <c:v>0.000230546732402526</c:v>
                </c:pt>
                <c:pt idx="20">
                  <c:v>0.000310213145631566</c:v>
                </c:pt>
                <c:pt idx="21">
                  <c:v>0.000359031524928277</c:v>
                </c:pt>
                <c:pt idx="22">
                  <c:v>0.000414909835105559</c:v>
                </c:pt>
                <c:pt idx="23">
                  <c:v>0.000478767143641257</c:v>
                </c:pt>
                <c:pt idx="24">
                  <c:v>0.000551626510807979</c:v>
                </c:pt>
                <c:pt idx="25">
                  <c:v>0.000634624509164295</c:v>
                </c:pt>
                <c:pt idx="26">
                  <c:v>0.000729021311236144</c:v>
                </c:pt>
                <c:pt idx="27">
                  <c:v>0.000836211339099835</c:v>
                </c:pt>
                <c:pt idx="28">
                  <c:v>0.00109528772855</c:v>
                </c:pt>
                <c:pt idx="29">
                  <c:v>0.00125073758470318</c:v>
                </c:pt>
                <c:pt idx="30">
                  <c:v>0.0014261325742615</c:v>
                </c:pt>
                <c:pt idx="31">
                  <c:v>0.00162371644098747</c:v>
                </c:pt>
                <c:pt idx="32">
                  <c:v>0.00184594159552504</c:v>
                </c:pt>
                <c:pt idx="33">
                  <c:v>0.00209548287212308</c:v>
                </c:pt>
                <c:pt idx="34">
                  <c:v>0.00268840917206786</c:v>
                </c:pt>
                <c:pt idx="35">
                  <c:v>0.00303838218299057</c:v>
                </c:pt>
                <c:pt idx="36">
                  <c:v>0.00342887539228609</c:v>
                </c:pt>
                <c:pt idx="37">
                  <c:v>0.00386388600961129</c:v>
                </c:pt>
                <c:pt idx="38">
                  <c:v>0.00434771698295244</c:v>
                </c:pt>
                <c:pt idx="39">
                  <c:v>0.00488498985943758</c:v>
                </c:pt>
                <c:pt idx="40">
                  <c:v>0.00548065694703437</c:v>
                </c:pt>
                <c:pt idx="41">
                  <c:v>0.00614001259722768</c:v>
                </c:pt>
                <c:pt idx="42">
                  <c:v>0.00686870341776596</c:v>
                </c:pt>
                <c:pt idx="43">
                  <c:v>0.00767273721459949</c:v>
                </c:pt>
                <c:pt idx="44">
                  <c:v>0.00855849045344881</c:v>
                </c:pt>
                <c:pt idx="45">
                  <c:v>0.00953271402429429</c:v>
                </c:pt>
                <c:pt idx="46">
                  <c:v>0.0106025370867226</c:v>
                </c:pt>
                <c:pt idx="47">
                  <c:v>0.0117754687707621</c:v>
                </c:pt>
                <c:pt idx="48">
                  <c:v>0.0130593975068373</c:v>
                </c:pt>
                <c:pt idx="49">
                  <c:v>0.0144625877600143</c:v>
                </c:pt>
                <c:pt idx="50">
                  <c:v>0.0159936739480315</c:v>
                </c:pt>
                <c:pt idx="51">
                  <c:v>0.0176616513299061</c:v>
                </c:pt>
                <c:pt idx="52">
                  <c:v>0.0194758636623822</c:v>
                </c:pt>
                <c:pt idx="53">
                  <c:v>0.0214459874352807</c:v>
                </c:pt>
                <c:pt idx="54">
                  <c:v>0.0235820125140428</c:v>
                </c:pt>
                <c:pt idx="55">
                  <c:v>0.0258942190385248</c:v>
                </c:pt>
                <c:pt idx="56">
                  <c:v>0.0283931504514055</c:v>
                </c:pt>
                <c:pt idx="57">
                  <c:v>0.0310895825574213</c:v>
                </c:pt>
                <c:pt idx="58">
                  <c:v>0.0339944885459517</c:v>
                </c:pt>
                <c:pt idx="59">
                  <c:v>0.0371189999441289</c:v>
                </c:pt>
                <c:pt idx="60">
                  <c:v>0.0404743635054345</c:v>
                </c:pt>
                <c:pt idx="61">
                  <c:v>0.0440718940794359</c:v>
                </c:pt>
                <c:pt idx="62">
                  <c:v>0.0479229235515818</c:v>
                </c:pt>
                <c:pt idx="63">
                  <c:v>0.0520387459874435</c:v>
                </c:pt>
                <c:pt idx="64">
                  <c:v>0.0564305591630315</c:v>
                </c:pt>
                <c:pt idx="65">
                  <c:v>0.0611094027113173</c:v>
                </c:pt>
                <c:pt idx="66">
                  <c:v>0.0660860931643264</c:v>
                </c:pt>
                <c:pt idx="67">
                  <c:v>0.0713711562195158</c:v>
                </c:pt>
                <c:pt idx="68">
                  <c:v>0.0769747566079883</c:v>
                </c:pt>
                <c:pt idx="69">
                  <c:v>0.0829066259897314</c:v>
                </c:pt>
                <c:pt idx="70">
                  <c:v>0.0891759893468252</c:v>
                </c:pt>
                <c:pt idx="71">
                  <c:v>0.102761116523241</c:v>
                </c:pt>
                <c:pt idx="72">
                  <c:v>0.110092123983606</c:v>
                </c:pt>
                <c:pt idx="73">
                  <c:v>0.117790963730983</c:v>
                </c:pt>
                <c:pt idx="74">
                  <c:v>0.125863208779886</c:v>
                </c:pt>
                <c:pt idx="75">
                  <c:v>0.134313483611531</c:v>
                </c:pt>
                <c:pt idx="76">
                  <c:v>0.14314539635403</c:v>
                </c:pt>
                <c:pt idx="77">
                  <c:v>0.152361474413931</c:v>
                </c:pt>
                <c:pt idx="78">
                  <c:v>0.161963104241922</c:v>
                </c:pt>
                <c:pt idx="79">
                  <c:v>0.171950475905944</c:v>
                </c:pt>
                <c:pt idx="80">
                  <c:v>0.18232253312734</c:v>
                </c:pt>
                <c:pt idx="81">
                  <c:v>0.193076929409774</c:v>
                </c:pt>
                <c:pt idx="82">
                  <c:v>0.204209990856613</c:v>
                </c:pt>
                <c:pt idx="83">
                  <c:v>0.215716686230255</c:v>
                </c:pt>
                <c:pt idx="84">
                  <c:v>0.227590604756848</c:v>
                </c:pt>
                <c:pt idx="85">
                  <c:v>0.239823942122272</c:v>
                </c:pt>
                <c:pt idx="86">
                  <c:v>0.252407495040691</c:v>
                </c:pt>
                <c:pt idx="87">
                  <c:v>0.26533066470591</c:v>
                </c:pt>
                <c:pt idx="88">
                  <c:v>0.278581469359097</c:v>
                </c:pt>
                <c:pt idx="89">
                  <c:v>0.292146566124739</c:v>
                </c:pt>
                <c:pt idx="90">
                  <c:v>0.306011282181115</c:v>
                </c:pt>
                <c:pt idx="91">
                  <c:v>0.320159655242956</c:v>
                </c:pt>
                <c:pt idx="92">
                  <c:v>0.334574483243441</c:v>
                </c:pt>
                <c:pt idx="93">
                  <c:v>0.364128857648102</c:v>
                </c:pt>
                <c:pt idx="94">
                  <c:v>0.379228372220532</c:v>
                </c:pt>
                <c:pt idx="95">
                  <c:v>0.394514437297357</c:v>
                </c:pt>
                <c:pt idx="96">
                  <c:v>0.409964699775946</c:v>
                </c:pt>
                <c:pt idx="97">
                  <c:v>0.425556040366936</c:v>
                </c:pt>
                <c:pt idx="98">
                  <c:v>0.441264677033062</c:v>
                </c:pt>
                <c:pt idx="99">
                  <c:v>0.457066273613668</c:v>
                </c:pt>
                <c:pt idx="100">
                  <c:v>0.472936052809613</c:v>
                </c:pt>
                <c:pt idx="101">
                  <c:v>0.488848912655272</c:v>
                </c:pt>
                <c:pt idx="102">
                  <c:v>0.504779545565786</c:v>
                </c:pt>
                <c:pt idx="103">
                  <c:v>0.520702559019095</c:v>
                </c:pt>
                <c:pt idx="104">
                  <c:v>0.536592596914147</c:v>
                </c:pt>
                <c:pt idx="105">
                  <c:v>0.552424460639094</c:v>
                </c:pt>
                <c:pt idx="106">
                  <c:v>0.568173228886567</c:v>
                </c:pt>
                <c:pt idx="107">
                  <c:v>0.583814375267028</c:v>
                </c:pt>
                <c:pt idx="108">
                  <c:v>0.599323882795688</c:v>
                </c:pt>
                <c:pt idx="109">
                  <c:v>0.6146783543631</c:v>
                </c:pt>
                <c:pt idx="110">
                  <c:v>0.629855118343854</c:v>
                </c:pt>
                <c:pt idx="111">
                  <c:v>0.644832328551134</c:v>
                </c:pt>
                <c:pt idx="112">
                  <c:v>0.659589057806583</c:v>
                </c:pt>
                <c:pt idx="113">
                  <c:v>0.674105384463952</c:v>
                </c:pt>
                <c:pt idx="114">
                  <c:v>0.688362471300607</c:v>
                </c:pt>
                <c:pt idx="115">
                  <c:v>0.702342636271919</c:v>
                </c:pt>
                <c:pt idx="116">
                  <c:v>0.716029414708875</c:v>
                </c:pt>
                <c:pt idx="117">
                  <c:v>0.729407612627743</c:v>
                </c:pt>
                <c:pt idx="118">
                  <c:v>0.742463350911123</c:v>
                </c:pt>
                <c:pt idx="119">
                  <c:v>0.755184100211004</c:v>
                </c:pt>
                <c:pt idx="120">
                  <c:v>0.767558706515489</c:v>
                </c:pt>
                <c:pt idx="121">
                  <c:v>0.779577407410291</c:v>
                </c:pt>
                <c:pt idx="122">
                  <c:v>0.791231839153091</c:v>
                </c:pt>
                <c:pt idx="123">
                  <c:v>0.802515034762154</c:v>
                </c:pt>
                <c:pt idx="124">
                  <c:v>0.813421413399424</c:v>
                </c:pt>
                <c:pt idx="125">
                  <c:v>0.823946761401713</c:v>
                </c:pt>
                <c:pt idx="126">
                  <c:v>0.834088205380828</c:v>
                </c:pt>
                <c:pt idx="127">
                  <c:v>0.843844177873942</c:v>
                </c:pt>
                <c:pt idx="128">
                  <c:v>0.853214376078602</c:v>
                </c:pt>
                <c:pt idx="129">
                  <c:v>0.901463577697732</c:v>
                </c:pt>
                <c:pt idx="130">
                  <c:v>0.904885869037344</c:v>
                </c:pt>
                <c:pt idx="131">
                  <c:v>0.908219809561737</c:v>
                </c:pt>
                <c:pt idx="132">
                  <c:v>0.9114663854601</c:v>
                </c:pt>
                <c:pt idx="133">
                  <c:v>0.914626625818696</c:v>
                </c:pt>
                <c:pt idx="134">
                  <c:v>0.917701600274213</c:v>
                </c:pt>
                <c:pt idx="135">
                  <c:v>0.920692416665743</c:v>
                </c:pt>
                <c:pt idx="136">
                  <c:v>0.923600218690011</c:v>
                </c:pt>
                <c:pt idx="137">
                  <c:v>0.926426183564384</c:v>
                </c:pt>
                <c:pt idx="138">
                  <c:v>0.929171519702045</c:v>
                </c:pt>
                <c:pt idx="139">
                  <c:v>0.931837464403546</c:v>
                </c:pt>
                <c:pt idx="140">
                  <c:v>0.934425281568828</c:v>
                </c:pt>
                <c:pt idx="141">
                  <c:v>0.936936259433596</c:v>
                </c:pt>
                <c:pt idx="142">
                  <c:v>0.939371708333801</c:v>
                </c:pt>
                <c:pt idx="143">
                  <c:v>0.941732958501777</c:v>
                </c:pt>
                <c:pt idx="144">
                  <c:v>0.944021357897418</c:v>
                </c:pt>
                <c:pt idx="145">
                  <c:v>0.946238270077596</c:v>
                </c:pt>
                <c:pt idx="146">
                  <c:v>0.948385072106813</c:v>
                </c:pt>
                <c:pt idx="147">
                  <c:v>0.950463152511927</c:v>
                </c:pt>
                <c:pt idx="148">
                  <c:v>0.952473909283557</c:v>
                </c:pt>
                <c:pt idx="149">
                  <c:v>0.954418747926619</c:v>
                </c:pt>
                <c:pt idx="150">
                  <c:v>0.956299079562218</c:v>
                </c:pt>
                <c:pt idx="151">
                  <c:v>0.958116319082957</c:v>
                </c:pt>
                <c:pt idx="152">
                  <c:v>0.959871883363504</c:v>
                </c:pt>
                <c:pt idx="153">
                  <c:v>0.961567189528093</c:v>
                </c:pt>
                <c:pt idx="154">
                  <c:v>0.963203653276423</c:v>
                </c:pt>
                <c:pt idx="155">
                  <c:v>0.964782687269236</c:v>
                </c:pt>
                <c:pt idx="156">
                  <c:v>0.966305699574699</c:v>
                </c:pt>
                <c:pt idx="157">
                  <c:v>0.967774092176479</c:v>
                </c:pt>
                <c:pt idx="158">
                  <c:v>0.96918925954428</c:v>
                </c:pt>
                <c:pt idx="159">
                  <c:v>0.970552587267396</c:v>
                </c:pt>
                <c:pt idx="160">
                  <c:v>0.971865450751692</c:v>
                </c:pt>
                <c:pt idx="161">
                  <c:v>0.973129213980244</c:v>
                </c:pt>
                <c:pt idx="162">
                  <c:v>0.974345228337724</c:v>
                </c:pt>
                <c:pt idx="163">
                  <c:v>0.975514831498453</c:v>
                </c:pt>
                <c:pt idx="164">
                  <c:v>0.976639346377908</c:v>
                </c:pt>
                <c:pt idx="165">
                  <c:v>0.977720080147315</c:v>
                </c:pt>
                <c:pt idx="166">
                  <c:v>0.978758323310847</c:v>
                </c:pt>
                <c:pt idx="167">
                  <c:v>0.979755348844788</c:v>
                </c:pt>
                <c:pt idx="168">
                  <c:v>0.980712411397943</c:v>
                </c:pt>
                <c:pt idx="169">
                  <c:v>0.981630746552412</c:v>
                </c:pt>
                <c:pt idx="170">
                  <c:v>0.982511570143782</c:v>
                </c:pt>
                <c:pt idx="171">
                  <c:v>0.983356077639664</c:v>
                </c:pt>
                <c:pt idx="172">
                  <c:v>0.984165443575422</c:v>
                </c:pt>
                <c:pt idx="173">
                  <c:v>0.984940821045835</c:v>
                </c:pt>
                <c:pt idx="174">
                  <c:v>0.985683341251389</c:v>
                </c:pt>
                <c:pt idx="175">
                  <c:v>0.986394113097778</c:v>
                </c:pt>
                <c:pt idx="176">
                  <c:v>0.987074222847169</c:v>
                </c:pt>
                <c:pt idx="177">
                  <c:v>0.9877247338197</c:v>
                </c:pt>
                <c:pt idx="178">
                  <c:v>0.988346686143632</c:v>
                </c:pt>
                <c:pt idx="179">
                  <c:v>0.988941096552545</c:v>
                </c:pt>
                <c:pt idx="180">
                  <c:v>0.989508958227902</c:v>
                </c:pt>
                <c:pt idx="181">
                  <c:v>0.990051240685314</c:v>
                </c:pt>
                <c:pt idx="182">
                  <c:v>0.990568889702746</c:v>
                </c:pt>
                <c:pt idx="183">
                  <c:v>0.991062827288959</c:v>
                </c:pt>
                <c:pt idx="184">
                  <c:v>0.991533951690409</c:v>
                </c:pt>
                <c:pt idx="185">
                  <c:v>0.991983137434844</c:v>
                </c:pt>
                <c:pt idx="186">
                  <c:v>0.99241123540982</c:v>
                </c:pt>
                <c:pt idx="187">
                  <c:v>0.992819072974373</c:v>
                </c:pt>
                <c:pt idx="188">
                  <c:v>0.993207454102068</c:v>
                </c:pt>
                <c:pt idx="189">
                  <c:v>0.993577159553684</c:v>
                </c:pt>
                <c:pt idx="190">
                  <c:v>0.993928947077768</c:v>
                </c:pt>
                <c:pt idx="191">
                  <c:v>0.994263551637362</c:v>
                </c:pt>
                <c:pt idx="192">
                  <c:v>0.994581685661175</c:v>
                </c:pt>
                <c:pt idx="193">
                  <c:v>0.994884039317528</c:v>
                </c:pt>
                <c:pt idx="194">
                  <c:v>0.995171280809439</c:v>
                </c:pt>
                <c:pt idx="195">
                  <c:v>0.995444056689206</c:v>
                </c:pt>
                <c:pt idx="196">
                  <c:v>0.995702992190923</c:v>
                </c:pt>
                <c:pt idx="197">
                  <c:v>0.995948691579377</c:v>
                </c:pt>
                <c:pt idx="198">
                  <c:v>0.996181738513824</c:v>
                </c:pt>
                <c:pt idx="199">
                  <c:v>0.996402696425174</c:v>
                </c:pt>
                <c:pt idx="200">
                  <c:v>0.996612108905173</c:v>
                </c:pt>
                <c:pt idx="201">
                  <c:v>0.996810500106198</c:v>
                </c:pt>
                <c:pt idx="202">
                  <c:v>0.996998375150347</c:v>
                </c:pt>
                <c:pt idx="203">
                  <c:v>0.997176220546531</c:v>
                </c:pt>
                <c:pt idx="204">
                  <c:v>0.997344504614348</c:v>
                </c:pt>
                <c:pt idx="205">
                  <c:v>0.997503677913548</c:v>
                </c:pt>
                <c:pt idx="206">
                  <c:v>0.997654173677959</c:v>
                </c:pt>
                <c:pt idx="207">
                  <c:v>0.997796408252794</c:v>
                </c:pt>
                <c:pt idx="208">
                  <c:v>0.997930781534307</c:v>
                </c:pt>
                <c:pt idx="209">
                  <c:v>0.99805767741082</c:v>
                </c:pt>
                <c:pt idx="210">
                  <c:v>0.998177464204176</c:v>
                </c:pt>
                <c:pt idx="211">
                  <c:v>0.998290495110771</c:v>
                </c:pt>
                <c:pt idx="212">
                  <c:v>0.998397108641296</c:v>
                </c:pt>
                <c:pt idx="213">
                  <c:v>0.99849762905844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4824168"/>
        <c:axId val="-2076957400"/>
      </c:scatterChart>
      <c:valAx>
        <c:axId val="-2084824168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D (Gy)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76957400"/>
        <c:crosses val="autoZero"/>
        <c:crossBetween val="midCat"/>
      </c:valAx>
      <c:valAx>
        <c:axId val="-2076957400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NTCP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848241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40072157843976"/>
          <c:y val="0.0552636510113029"/>
          <c:w val="0.229254921755876"/>
          <c:h val="0.27479955930353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F8AE2-BED2-0543-8027-B909804899F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192A5453-02A8-DF45-BC6B-8311337D958E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">
              <a:srgbClr val="92D050"/>
            </a:gs>
            <a:gs pos="100000">
              <a:srgbClr val="00B050"/>
            </a:gs>
          </a:gsLst>
        </a:gradFill>
      </dgm:spPr>
      <dgm:t>
        <a:bodyPr/>
        <a:lstStyle/>
        <a:p>
          <a:r>
            <a:rPr lang="en-US" dirty="0" smtClean="0"/>
            <a:t>FOOT</a:t>
          </a:r>
        </a:p>
        <a:p>
          <a:r>
            <a:rPr lang="en-US" dirty="0" smtClean="0"/>
            <a:t>(CSN III)</a:t>
          </a:r>
          <a:endParaRPr lang="en-US" dirty="0"/>
        </a:p>
      </dgm:t>
    </dgm:pt>
    <dgm:pt modelId="{3976317B-47D2-5147-8236-464C81B9F908}" type="parTrans" cxnId="{60B7E26E-AB93-8B41-BF37-53C30E24CDA6}">
      <dgm:prSet/>
      <dgm:spPr/>
      <dgm:t>
        <a:bodyPr/>
        <a:lstStyle/>
        <a:p>
          <a:endParaRPr lang="en-US"/>
        </a:p>
      </dgm:t>
    </dgm:pt>
    <dgm:pt modelId="{F2EBC357-6A12-1544-B6C3-2AC94C158DC8}" type="sibTrans" cxnId="{60B7E26E-AB93-8B41-BF37-53C30E24CDA6}">
      <dgm:prSet/>
      <dgm:spPr>
        <a:gradFill rotWithShape="0">
          <a:gsLst>
            <a:gs pos="0">
              <a:srgbClr val="00B050"/>
            </a:gs>
            <a:gs pos="80000">
              <a:srgbClr val="00B050"/>
            </a:gs>
            <a:gs pos="100000">
              <a:srgbClr val="92D050"/>
            </a:gs>
          </a:gsLst>
        </a:gradFill>
      </dgm:spPr>
      <dgm:t>
        <a:bodyPr/>
        <a:lstStyle/>
        <a:p>
          <a:endParaRPr lang="en-US"/>
        </a:p>
      </dgm:t>
    </dgm:pt>
    <dgm:pt modelId="{2A0A0E1A-0C58-744D-87A2-8FB675FF23A3}">
      <dgm:prSet phldrT="[Text]"/>
      <dgm:spPr/>
      <dgm:t>
        <a:bodyPr/>
        <a:lstStyle/>
        <a:p>
          <a:r>
            <a:rPr lang="en-US" dirty="0" err="1" smtClean="0"/>
            <a:t>MoVeIT</a:t>
          </a:r>
          <a:endParaRPr lang="en-US" dirty="0"/>
        </a:p>
      </dgm:t>
    </dgm:pt>
    <dgm:pt modelId="{E347867E-5FF7-1946-A2D6-27AB3BCECA3C}" type="parTrans" cxnId="{A8EF51B9-277D-4A46-93AB-DF4B42DF2331}">
      <dgm:prSet/>
      <dgm:spPr/>
      <dgm:t>
        <a:bodyPr/>
        <a:lstStyle/>
        <a:p>
          <a:endParaRPr lang="en-US"/>
        </a:p>
      </dgm:t>
    </dgm:pt>
    <dgm:pt modelId="{30D80E69-121F-C546-A6D7-055F09D5411A}" type="sibTrans" cxnId="{A8EF51B9-277D-4A46-93AB-DF4B42DF2331}">
      <dgm:prSet/>
      <dgm:spPr>
        <a:gradFill rotWithShape="0">
          <a:gsLst>
            <a:gs pos="0">
              <a:srgbClr val="FFC000"/>
            </a:gs>
            <a:gs pos="80000">
              <a:srgbClr val="FFC000"/>
            </a:gs>
            <a:gs pos="100000">
              <a:srgbClr val="FFFF00"/>
            </a:gs>
          </a:gsLst>
        </a:gradFill>
      </dgm:spPr>
      <dgm:t>
        <a:bodyPr/>
        <a:lstStyle/>
        <a:p>
          <a:endParaRPr lang="en-US"/>
        </a:p>
      </dgm:t>
    </dgm:pt>
    <dgm:pt modelId="{1CCB181C-4360-1B4B-BB31-1A900ADB1906}">
      <dgm:prSet phldrT="[Text]"/>
      <dgm:spPr>
        <a:gradFill rotWithShape="0">
          <a:gsLst>
            <a:gs pos="0">
              <a:srgbClr val="FFC000"/>
            </a:gs>
            <a:gs pos="77000">
              <a:srgbClr val="FFC000"/>
            </a:gs>
            <a:gs pos="100000">
              <a:srgbClr val="FFFF00"/>
            </a:gs>
          </a:gsLst>
        </a:gradFill>
      </dgm:spPr>
      <dgm:t>
        <a:bodyPr/>
        <a:lstStyle/>
        <a:p>
          <a:r>
            <a:rPr lang="en-US" dirty="0" smtClean="0"/>
            <a:t>MC-INFN</a:t>
          </a:r>
          <a:endParaRPr lang="en-US" dirty="0"/>
        </a:p>
      </dgm:t>
    </dgm:pt>
    <dgm:pt modelId="{D29D82F5-31A3-8C43-ADB2-589A75BFD8A3}" type="parTrans" cxnId="{C6E4D44A-6D96-D645-AD2A-9DB867271DDC}">
      <dgm:prSet/>
      <dgm:spPr/>
      <dgm:t>
        <a:bodyPr/>
        <a:lstStyle/>
        <a:p>
          <a:endParaRPr lang="en-US"/>
        </a:p>
      </dgm:t>
    </dgm:pt>
    <dgm:pt modelId="{7AC8F85C-5C3C-D54F-9C0A-B9DCFA5AE79B}" type="sibTrans" cxnId="{C6E4D44A-6D96-D645-AD2A-9DB867271DDC}">
      <dgm:prSet/>
      <dgm:spPr/>
      <dgm:t>
        <a:bodyPr/>
        <a:lstStyle/>
        <a:p>
          <a:endParaRPr lang="en-US"/>
        </a:p>
      </dgm:t>
    </dgm:pt>
    <dgm:pt modelId="{015862CF-BFA4-8B44-95AC-3E3CC3BB6254}" type="pres">
      <dgm:prSet presAssocID="{015F8AE2-BED2-0543-8027-B909804899FA}" presName="Name0" presStyleCnt="0">
        <dgm:presLayoutVars>
          <dgm:dir/>
          <dgm:resizeHandles val="exact"/>
        </dgm:presLayoutVars>
      </dgm:prSet>
      <dgm:spPr/>
    </dgm:pt>
    <dgm:pt modelId="{3C45EF57-4BC0-2048-BEE7-4DE9C8935756}" type="pres">
      <dgm:prSet presAssocID="{192A5453-02A8-DF45-BC6B-8311337D958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A7217-0032-554D-B10E-88ABB79C7956}" type="pres">
      <dgm:prSet presAssocID="{F2EBC357-6A12-1544-B6C3-2AC94C158DC8}" presName="sibTrans" presStyleLbl="sibTrans2D1" presStyleIdx="0" presStyleCnt="2" custScaleX="279470" custLinFactY="-66281" custLinFactNeighborX="11464" custLinFactNeighborY="-100000"/>
      <dgm:spPr>
        <a:prstGeom prst="curvedDownArrow">
          <a:avLst/>
        </a:prstGeom>
      </dgm:spPr>
      <dgm:t>
        <a:bodyPr/>
        <a:lstStyle/>
        <a:p>
          <a:endParaRPr lang="en-US"/>
        </a:p>
      </dgm:t>
    </dgm:pt>
    <dgm:pt modelId="{D2A9340B-8DED-6D4A-B681-5C7876BF3262}" type="pres">
      <dgm:prSet presAssocID="{F2EBC357-6A12-1544-B6C3-2AC94C158DC8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1589C374-1EEA-574E-8EB6-7D43C366AF43}" type="pres">
      <dgm:prSet presAssocID="{2A0A0E1A-0C58-744D-87A2-8FB675FF23A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9BC102-6D58-3340-8E1A-40F6D2B36FB1}" type="pres">
      <dgm:prSet presAssocID="{30D80E69-121F-C546-A6D7-055F09D5411A}" presName="sibTrans" presStyleLbl="sibTrans2D1" presStyleIdx="1" presStyleCnt="2" custFlipHor="1" custScaleX="277183" custScaleY="106171" custLinFactY="-77085" custLinFactNeighborY="-100000"/>
      <dgm:spPr>
        <a:prstGeom prst="curvedDownArrow">
          <a:avLst/>
        </a:prstGeom>
      </dgm:spPr>
      <dgm:t>
        <a:bodyPr/>
        <a:lstStyle/>
        <a:p>
          <a:endParaRPr lang="en-US"/>
        </a:p>
      </dgm:t>
    </dgm:pt>
    <dgm:pt modelId="{C3FC6C4B-0A8D-5D43-B2D9-FAA0F51E65C1}" type="pres">
      <dgm:prSet presAssocID="{30D80E69-121F-C546-A6D7-055F09D5411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C26B7E2-A031-0543-B255-1ADDF11E3553}" type="pres">
      <dgm:prSet presAssocID="{1CCB181C-4360-1B4B-BB31-1A900ADB190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4413A6-20EB-AF48-B022-ABE02450DA0B}" type="presOf" srcId="{30D80E69-121F-C546-A6D7-055F09D5411A}" destId="{C3FC6C4B-0A8D-5D43-B2D9-FAA0F51E65C1}" srcOrd="1" destOrd="0" presId="urn:microsoft.com/office/officeart/2005/8/layout/process1"/>
    <dgm:cxn modelId="{60B7E26E-AB93-8B41-BF37-53C30E24CDA6}" srcId="{015F8AE2-BED2-0543-8027-B909804899FA}" destId="{192A5453-02A8-DF45-BC6B-8311337D958E}" srcOrd="0" destOrd="0" parTransId="{3976317B-47D2-5147-8236-464C81B9F908}" sibTransId="{F2EBC357-6A12-1544-B6C3-2AC94C158DC8}"/>
    <dgm:cxn modelId="{B11B8FB9-86A2-874B-ACA4-16ED30CAD8C4}" type="presOf" srcId="{192A5453-02A8-DF45-BC6B-8311337D958E}" destId="{3C45EF57-4BC0-2048-BEE7-4DE9C8935756}" srcOrd="0" destOrd="0" presId="urn:microsoft.com/office/officeart/2005/8/layout/process1"/>
    <dgm:cxn modelId="{C6E4D44A-6D96-D645-AD2A-9DB867271DDC}" srcId="{015F8AE2-BED2-0543-8027-B909804899FA}" destId="{1CCB181C-4360-1B4B-BB31-1A900ADB1906}" srcOrd="2" destOrd="0" parTransId="{D29D82F5-31A3-8C43-ADB2-589A75BFD8A3}" sibTransId="{7AC8F85C-5C3C-D54F-9C0A-B9DCFA5AE79B}"/>
    <dgm:cxn modelId="{1AE5EFAA-CE8F-8343-A8C8-7F3C34061C9F}" type="presOf" srcId="{015F8AE2-BED2-0543-8027-B909804899FA}" destId="{015862CF-BFA4-8B44-95AC-3E3CC3BB6254}" srcOrd="0" destOrd="0" presId="urn:microsoft.com/office/officeart/2005/8/layout/process1"/>
    <dgm:cxn modelId="{5DD28A99-A454-D34C-8BB6-FA06354845EB}" type="presOf" srcId="{F2EBC357-6A12-1544-B6C3-2AC94C158DC8}" destId="{D2A9340B-8DED-6D4A-B681-5C7876BF3262}" srcOrd="1" destOrd="0" presId="urn:microsoft.com/office/officeart/2005/8/layout/process1"/>
    <dgm:cxn modelId="{37993AB2-48BB-AC47-B866-0EEF2A311852}" type="presOf" srcId="{30D80E69-121F-C546-A6D7-055F09D5411A}" destId="{0A9BC102-6D58-3340-8E1A-40F6D2B36FB1}" srcOrd="0" destOrd="0" presId="urn:microsoft.com/office/officeart/2005/8/layout/process1"/>
    <dgm:cxn modelId="{A8EF51B9-277D-4A46-93AB-DF4B42DF2331}" srcId="{015F8AE2-BED2-0543-8027-B909804899FA}" destId="{2A0A0E1A-0C58-744D-87A2-8FB675FF23A3}" srcOrd="1" destOrd="0" parTransId="{E347867E-5FF7-1946-A2D6-27AB3BCECA3C}" sibTransId="{30D80E69-121F-C546-A6D7-055F09D5411A}"/>
    <dgm:cxn modelId="{3925D172-C532-D84D-A20A-EF8666B26D4E}" type="presOf" srcId="{F2EBC357-6A12-1544-B6C3-2AC94C158DC8}" destId="{8D6A7217-0032-554D-B10E-88ABB79C7956}" srcOrd="0" destOrd="0" presId="urn:microsoft.com/office/officeart/2005/8/layout/process1"/>
    <dgm:cxn modelId="{AAF3A2ED-891F-154E-90AF-391E0B07743E}" type="presOf" srcId="{2A0A0E1A-0C58-744D-87A2-8FB675FF23A3}" destId="{1589C374-1EEA-574E-8EB6-7D43C366AF43}" srcOrd="0" destOrd="0" presId="urn:microsoft.com/office/officeart/2005/8/layout/process1"/>
    <dgm:cxn modelId="{99D1A5C9-0600-A048-B7A5-00E1B54F84AD}" type="presOf" srcId="{1CCB181C-4360-1B4B-BB31-1A900ADB1906}" destId="{FC26B7E2-A031-0543-B255-1ADDF11E3553}" srcOrd="0" destOrd="0" presId="urn:microsoft.com/office/officeart/2005/8/layout/process1"/>
    <dgm:cxn modelId="{5CCE485F-3468-D74C-AFD9-09CA649E1ABD}" type="presParOf" srcId="{015862CF-BFA4-8B44-95AC-3E3CC3BB6254}" destId="{3C45EF57-4BC0-2048-BEE7-4DE9C8935756}" srcOrd="0" destOrd="0" presId="urn:microsoft.com/office/officeart/2005/8/layout/process1"/>
    <dgm:cxn modelId="{E32602DD-4AAE-BB4C-8F81-7FC67DC207AA}" type="presParOf" srcId="{015862CF-BFA4-8B44-95AC-3E3CC3BB6254}" destId="{8D6A7217-0032-554D-B10E-88ABB79C7956}" srcOrd="1" destOrd="0" presId="urn:microsoft.com/office/officeart/2005/8/layout/process1"/>
    <dgm:cxn modelId="{6DF6D3BD-AF1D-A74B-B726-55C81E652D1D}" type="presParOf" srcId="{8D6A7217-0032-554D-B10E-88ABB79C7956}" destId="{D2A9340B-8DED-6D4A-B681-5C7876BF3262}" srcOrd="0" destOrd="0" presId="urn:microsoft.com/office/officeart/2005/8/layout/process1"/>
    <dgm:cxn modelId="{380DE8F6-B8E6-1641-AAB9-54C654AAE2BD}" type="presParOf" srcId="{015862CF-BFA4-8B44-95AC-3E3CC3BB6254}" destId="{1589C374-1EEA-574E-8EB6-7D43C366AF43}" srcOrd="2" destOrd="0" presId="urn:microsoft.com/office/officeart/2005/8/layout/process1"/>
    <dgm:cxn modelId="{343A8FD3-8358-9E4F-B17E-31C9C01D6864}" type="presParOf" srcId="{015862CF-BFA4-8B44-95AC-3E3CC3BB6254}" destId="{0A9BC102-6D58-3340-8E1A-40F6D2B36FB1}" srcOrd="3" destOrd="0" presId="urn:microsoft.com/office/officeart/2005/8/layout/process1"/>
    <dgm:cxn modelId="{7FF53085-FFE9-A841-BE74-5C551411C6F0}" type="presParOf" srcId="{0A9BC102-6D58-3340-8E1A-40F6D2B36FB1}" destId="{C3FC6C4B-0A8D-5D43-B2D9-FAA0F51E65C1}" srcOrd="0" destOrd="0" presId="urn:microsoft.com/office/officeart/2005/8/layout/process1"/>
    <dgm:cxn modelId="{479B1E1E-172B-7D4D-BB54-0144C7557597}" type="presParOf" srcId="{015862CF-BFA4-8B44-95AC-3E3CC3BB6254}" destId="{FC26B7E2-A031-0543-B255-1ADDF11E355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5EF57-4BC0-2048-BEE7-4DE9C8935756}">
      <dsp:nvSpPr>
        <dsp:cNvPr id="0" name=""/>
        <dsp:cNvSpPr/>
      </dsp:nvSpPr>
      <dsp:spPr>
        <a:xfrm>
          <a:off x="7233" y="1239768"/>
          <a:ext cx="2161877" cy="1297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">
              <a:srgbClr val="92D050"/>
            </a:gs>
            <a:gs pos="100000">
              <a:srgbClr val="00B05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FOOT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(CSN III)</a:t>
          </a:r>
          <a:endParaRPr lang="en-US" sz="3000" kern="1200" dirty="0"/>
        </a:p>
      </dsp:txBody>
      <dsp:txXfrm>
        <a:off x="45225" y="1277760"/>
        <a:ext cx="2085893" cy="1221142"/>
      </dsp:txXfrm>
    </dsp:sp>
    <dsp:sp modelId="{8D6A7217-0032-554D-B10E-88ABB79C7956}">
      <dsp:nvSpPr>
        <dsp:cNvPr id="0" name=""/>
        <dsp:cNvSpPr/>
      </dsp:nvSpPr>
      <dsp:spPr>
        <a:xfrm>
          <a:off x="2026568" y="728750"/>
          <a:ext cx="1280861" cy="536145"/>
        </a:xfrm>
        <a:prstGeom prst="curvedDownArrow">
          <a:avLst/>
        </a:prstGeom>
        <a:gradFill rotWithShape="0">
          <a:gsLst>
            <a:gs pos="0">
              <a:srgbClr val="00B050"/>
            </a:gs>
            <a:gs pos="80000">
              <a:srgbClr val="00B050"/>
            </a:gs>
            <a:gs pos="100000">
              <a:srgbClr val="92D05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026568" y="835979"/>
        <a:ext cx="1120018" cy="321687"/>
      </dsp:txXfrm>
    </dsp:sp>
    <dsp:sp modelId="{1589C374-1EEA-574E-8EB6-7D43C366AF43}">
      <dsp:nvSpPr>
        <dsp:cNvPr id="0" name=""/>
        <dsp:cNvSpPr/>
      </dsp:nvSpPr>
      <dsp:spPr>
        <a:xfrm>
          <a:off x="3033861" y="1239768"/>
          <a:ext cx="2161877" cy="1297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MoVeIT</a:t>
          </a:r>
          <a:endParaRPr lang="en-US" sz="3000" kern="1200" dirty="0"/>
        </a:p>
      </dsp:txBody>
      <dsp:txXfrm>
        <a:off x="3071853" y="1277760"/>
        <a:ext cx="2085893" cy="1221142"/>
      </dsp:txXfrm>
    </dsp:sp>
    <dsp:sp modelId="{0A9BC102-6D58-3340-8E1A-40F6D2B36FB1}">
      <dsp:nvSpPr>
        <dsp:cNvPr id="0" name=""/>
        <dsp:cNvSpPr/>
      </dsp:nvSpPr>
      <dsp:spPr>
        <a:xfrm flipH="1">
          <a:off x="5005895" y="654282"/>
          <a:ext cx="1270379" cy="569231"/>
        </a:xfrm>
        <a:prstGeom prst="curvedDownArrow">
          <a:avLst/>
        </a:prstGeom>
        <a:gradFill rotWithShape="0">
          <a:gsLst>
            <a:gs pos="0">
              <a:srgbClr val="FFC000"/>
            </a:gs>
            <a:gs pos="80000">
              <a:srgbClr val="FFC000"/>
            </a:gs>
            <a:gs pos="100000">
              <a:srgbClr val="FFFF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176664" y="768128"/>
        <a:ext cx="1099610" cy="341539"/>
      </dsp:txXfrm>
    </dsp:sp>
    <dsp:sp modelId="{FC26B7E2-A031-0543-B255-1ADDF11E3553}">
      <dsp:nvSpPr>
        <dsp:cNvPr id="0" name=""/>
        <dsp:cNvSpPr/>
      </dsp:nvSpPr>
      <dsp:spPr>
        <a:xfrm>
          <a:off x="6060489" y="1239768"/>
          <a:ext cx="2161877" cy="1297126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/>
            </a:gs>
            <a:gs pos="77000">
              <a:srgbClr val="FFC000"/>
            </a:gs>
            <a:gs pos="100000">
              <a:srgbClr val="FFFF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MC-INFN</a:t>
          </a:r>
          <a:endParaRPr lang="en-US" sz="3000" kern="1200" dirty="0"/>
        </a:p>
      </dsp:txBody>
      <dsp:txXfrm>
        <a:off x="6098481" y="1277760"/>
        <a:ext cx="2085893" cy="1221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0.44928</cdr:x>
      <cdr:y>0.43426</cdr:y>
    </cdr:from>
    <cdr:to>
      <cdr:x>0.56522</cdr:x>
      <cdr:y>0.53239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2232248" y="1327912"/>
          <a:ext cx="576054" cy="300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TD50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39E73-6913-BB49-B87E-70DACE9E7C8D}" type="datetimeFigureOut">
              <a:rPr lang="en-US" smtClean="0"/>
              <a:pPr/>
              <a:t>28/11/16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88884-5A89-554F-8A23-2DECE6ECA7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18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959A9-D1A8-4BFD-ABFE-19E15FE37328}" type="datetimeFigureOut">
              <a:rPr lang="en-US" smtClean="0"/>
              <a:pPr/>
              <a:t>28/11/16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D48AF-EF69-4251-945B-C2234E5C9E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25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94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8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20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Rischi</a:t>
            </a:r>
            <a:r>
              <a:rPr lang="en-US" dirty="0" smtClean="0"/>
              <a:t> </a:t>
            </a:r>
            <a:r>
              <a:rPr lang="en-US" dirty="0" err="1" smtClean="0"/>
              <a:t>maggiori</a:t>
            </a:r>
            <a:r>
              <a:rPr lang="en-US" dirty="0" smtClean="0"/>
              <a:t> con RBE </a:t>
            </a:r>
            <a:r>
              <a:rPr lang="en-US" dirty="0" err="1" smtClean="0"/>
              <a:t>variabile</a:t>
            </a:r>
            <a:r>
              <a:rPr lang="en-US" dirty="0" smtClean="0"/>
              <a:t> per </a:t>
            </a:r>
            <a:r>
              <a:rPr lang="en-US" dirty="0" err="1" smtClean="0"/>
              <a:t>tronco</a:t>
            </a:r>
            <a:r>
              <a:rPr lang="en-US" dirty="0" smtClean="0"/>
              <a:t> </a:t>
            </a:r>
            <a:r>
              <a:rPr lang="en-US" dirty="0" err="1" smtClean="0"/>
              <a:t>encefalico</a:t>
            </a:r>
            <a:r>
              <a:rPr lang="en-US" dirty="0" smtClean="0"/>
              <a:t> (necrosis) e </a:t>
            </a:r>
            <a:r>
              <a:rPr lang="en-US" dirty="0" err="1" smtClean="0"/>
              <a:t>nervo</a:t>
            </a:r>
            <a:r>
              <a:rPr lang="en-US" dirty="0" smtClean="0"/>
              <a:t> </a:t>
            </a:r>
            <a:r>
              <a:rPr lang="en-US" dirty="0" err="1" smtClean="0"/>
              <a:t>ottico</a:t>
            </a:r>
            <a:r>
              <a:rPr lang="en-US" dirty="0" smtClean="0"/>
              <a:t> (</a:t>
            </a:r>
            <a:r>
              <a:rPr lang="en-US" dirty="0" err="1" smtClean="0"/>
              <a:t>cecità</a:t>
            </a:r>
            <a:r>
              <a:rPr lang="en-US" dirty="0" smtClean="0"/>
              <a:t>)</a:t>
            </a:r>
          </a:p>
          <a:p>
            <a:r>
              <a:rPr lang="en-US" dirty="0" smtClean="0"/>
              <a:t>- a/b 10 for the tumor, about 2-3 for brain</a:t>
            </a:r>
            <a:r>
              <a:rPr lang="en-US" baseline="0" dirty="0" smtClean="0"/>
              <a:t> stem and optic nerve</a:t>
            </a:r>
          </a:p>
          <a:p>
            <a:r>
              <a:rPr lang="en-US" baseline="0" dirty="0" smtClean="0"/>
              <a:t>- 59.4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in 33 fractions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5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21113" y="9372600"/>
            <a:ext cx="2924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D3FBE90-B054-4056-86DD-ADB50EAB4C42}" type="slidenum">
              <a:rPr lang="de-DE" altLang="de-DE" sz="1200" i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200" i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1928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2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64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Fig. NTCP: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Dose reduction from 30.1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to 18.4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-&gt; NTCP reduction from 50% to 24%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Simiilar</a:t>
            </a:r>
            <a:r>
              <a:rPr lang="en-US" baseline="0" dirty="0" smtClean="0"/>
              <a:t> Dose reduction at higher doses imply NTCP reduction less than 10%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C257-6BB6-264C-B474-49E230F2FE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0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Entrance</a:t>
            </a:r>
            <a:r>
              <a:rPr lang="en-US" baseline="0" dirty="0" smtClean="0"/>
              <a:t> channel 0.5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/mum and 0.2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-&gt; about 3% cell killing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Bragg peak 2.5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/mum and 2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‘_ about 60% cell killing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58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Entrance</a:t>
            </a:r>
            <a:r>
              <a:rPr lang="en-US" baseline="0" dirty="0" smtClean="0"/>
              <a:t> channel 0.5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/mum and 0.2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-&gt; about 3% cell killing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Bragg peak 2.5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/mum and 2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‘_ about 60% cell killing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33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Rischi</a:t>
            </a:r>
            <a:r>
              <a:rPr lang="en-US" dirty="0" smtClean="0"/>
              <a:t> </a:t>
            </a:r>
            <a:r>
              <a:rPr lang="en-US" dirty="0" err="1" smtClean="0"/>
              <a:t>maggiori</a:t>
            </a:r>
            <a:r>
              <a:rPr lang="en-US" dirty="0" smtClean="0"/>
              <a:t> con RBE </a:t>
            </a:r>
            <a:r>
              <a:rPr lang="en-US" dirty="0" err="1" smtClean="0"/>
              <a:t>variabile</a:t>
            </a:r>
            <a:r>
              <a:rPr lang="en-US" dirty="0" smtClean="0"/>
              <a:t> per </a:t>
            </a:r>
            <a:r>
              <a:rPr lang="en-US" dirty="0" err="1" smtClean="0"/>
              <a:t>tronco</a:t>
            </a:r>
            <a:r>
              <a:rPr lang="en-US" dirty="0" smtClean="0"/>
              <a:t> </a:t>
            </a:r>
            <a:r>
              <a:rPr lang="en-US" dirty="0" err="1" smtClean="0"/>
              <a:t>encefalico</a:t>
            </a:r>
            <a:r>
              <a:rPr lang="en-US" dirty="0" smtClean="0"/>
              <a:t> (necrosis) e </a:t>
            </a:r>
            <a:r>
              <a:rPr lang="en-US" dirty="0" err="1" smtClean="0"/>
              <a:t>nervo</a:t>
            </a:r>
            <a:r>
              <a:rPr lang="en-US" dirty="0" smtClean="0"/>
              <a:t> </a:t>
            </a:r>
            <a:r>
              <a:rPr lang="en-US" dirty="0" err="1" smtClean="0"/>
              <a:t>ottico</a:t>
            </a:r>
            <a:r>
              <a:rPr lang="en-US" dirty="0" smtClean="0"/>
              <a:t> (</a:t>
            </a:r>
            <a:r>
              <a:rPr lang="en-US" dirty="0" err="1" smtClean="0"/>
              <a:t>cecità</a:t>
            </a:r>
            <a:r>
              <a:rPr lang="en-US" dirty="0" smtClean="0"/>
              <a:t>)</a:t>
            </a:r>
          </a:p>
          <a:p>
            <a:r>
              <a:rPr lang="en-US" dirty="0" smtClean="0"/>
              <a:t>- a/b 10 for the tumor, about 2-3 for brain</a:t>
            </a:r>
            <a:r>
              <a:rPr lang="en-US" baseline="0" dirty="0" smtClean="0"/>
              <a:t> stem and optic nerve</a:t>
            </a:r>
          </a:p>
          <a:p>
            <a:r>
              <a:rPr lang="en-US" baseline="0" dirty="0" smtClean="0"/>
              <a:t>- 59.4 </a:t>
            </a:r>
            <a:r>
              <a:rPr lang="en-US" baseline="0" dirty="0" err="1" smtClean="0"/>
              <a:t>Gy</a:t>
            </a:r>
            <a:r>
              <a:rPr lang="en-US" baseline="0" dirty="0" smtClean="0"/>
              <a:t> in 33 fractions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58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48AF-EF69-4251-945B-C2234E5C9E5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" y="-6350"/>
            <a:ext cx="919321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ww.tifpa.infn.it/images/logopieno.png"/>
          <p:cNvPicPr>
            <a:picLocks noChangeAspect="1" noChangeArrowheads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171"/>
            <a:ext cx="3119016" cy="11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46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9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24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hape 14"/>
          <p:cNvCxnSpPr/>
          <p:nvPr userDrawn="1"/>
        </p:nvCxnSpPr>
        <p:spPr>
          <a:xfrm>
            <a:off x="0" y="696934"/>
            <a:ext cx="9144000" cy="1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16379" y="51587"/>
            <a:ext cx="8229600" cy="607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defRPr sz="3540"/>
            </a:lvl1pPr>
            <a:lvl2pPr rtl="0">
              <a:defRPr sz="3540"/>
            </a:lvl2pPr>
            <a:lvl3pPr rtl="0">
              <a:defRPr sz="3540"/>
            </a:lvl3pPr>
            <a:lvl4pPr rtl="0">
              <a:defRPr sz="3540"/>
            </a:lvl4pPr>
            <a:lvl5pPr rtl="0">
              <a:defRPr sz="3540"/>
            </a:lvl5pPr>
            <a:lvl6pPr rtl="0">
              <a:defRPr sz="3540"/>
            </a:lvl6pPr>
            <a:lvl7pPr rtl="0">
              <a:defRPr sz="3540"/>
            </a:lvl7pPr>
            <a:lvl8pPr rtl="0">
              <a:defRPr sz="3540"/>
            </a:lvl8pPr>
            <a:lvl9pPr rtl="0">
              <a:defRPr sz="3540"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114301" y="1215667"/>
            <a:ext cx="8833757" cy="5201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769"/>
            </a:lvl5pPr>
            <a:lvl6pPr rtl="0">
              <a:defRPr sz="1769"/>
            </a:lvl6pPr>
            <a:lvl7pPr rtl="0">
              <a:defRPr sz="1769"/>
            </a:lvl7pPr>
            <a:lvl8pPr rtl="0">
              <a:defRPr sz="1769"/>
            </a:lvl8pPr>
            <a:lvl9pPr rtl="0">
              <a:defRPr sz="1769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788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3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9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30.11.16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7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4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8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1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8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1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tiff"/><Relationship Id="rId15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08728"/>
            <a:ext cx="9144000" cy="5492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3E94D-BACC-4743-B2BE-3C118A75A3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248" y="6308728"/>
            <a:ext cx="1490091" cy="554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84" y="6381328"/>
            <a:ext cx="414923" cy="4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9.emf"/><Relationship Id="rId6" Type="http://schemas.openxmlformats.org/officeDocument/2006/relationships/image" Target="../media/image11.emf"/><Relationship Id="rId7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Relationship Id="rId3" Type="http://schemas.openxmlformats.org/officeDocument/2006/relationships/image" Target="../media/image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hyperlink" Target="https://github.com/planit-group/Rplanit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png"/><Relationship Id="rId5" Type="http://schemas.openxmlformats.org/officeDocument/2006/relationships/image" Target="../media/image36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tifpa.infn.it/projects/moveit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chart" Target="../charts/chart1.xml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9840" y="177281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err="1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MoVe</a:t>
            </a:r>
            <a:r>
              <a:rPr lang="de-DE" sz="4800" b="1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IT </a:t>
            </a:r>
            <a:r>
              <a:rPr lang="de-DE" sz="48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/>
            </a:r>
            <a:br>
              <a:rPr lang="de-DE" sz="48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</a:br>
            <a:r>
              <a:rPr lang="de-DE" sz="4800" dirty="0" err="1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and</a:t>
            </a:r>
            <a:r>
              <a:rPr lang="de-DE" sz="48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</a:t>
            </a:r>
            <a:r>
              <a:rPr lang="de-DE" sz="4800" dirty="0" err="1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the</a:t>
            </a:r>
            <a:r>
              <a:rPr lang="de-DE" sz="48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</a:t>
            </a:r>
            <a:r>
              <a:rPr lang="de-DE" sz="4800" dirty="0" err="1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radiobiological</a:t>
            </a:r>
            <a:endParaRPr lang="de-DE" sz="4800" dirty="0" smtClean="0">
              <a:solidFill>
                <a:srgbClr val="000000"/>
              </a:solidFill>
              <a:latin typeface="+mj-lt"/>
              <a:ea typeface="Calibri" charset="0"/>
              <a:cs typeface="Calibri" charset="0"/>
            </a:endParaRPr>
          </a:p>
          <a:p>
            <a:pPr algn="ctr"/>
            <a:r>
              <a:rPr lang="de-DE" sz="48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rationale </a:t>
            </a:r>
            <a:r>
              <a:rPr lang="de-DE" sz="4800" dirty="0" err="1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for</a:t>
            </a:r>
            <a:r>
              <a:rPr lang="de-DE" sz="4800" dirty="0" smtClean="0">
                <a:solidFill>
                  <a:srgbClr val="000000"/>
                </a:solidFill>
                <a:latin typeface="+mj-lt"/>
                <a:ea typeface="Calibri" charset="0"/>
                <a:cs typeface="Calibri" charset="0"/>
              </a:rPr>
              <a:t> FOOT</a:t>
            </a:r>
            <a:endParaRPr lang="de-DE" sz="4800" dirty="0">
              <a:solidFill>
                <a:srgbClr val="0000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487615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u="sng" dirty="0" smtClean="0">
                <a:latin typeface="Calibri" charset="0"/>
                <a:ea typeface="Calibri" charset="0"/>
                <a:cs typeface="Calibri" charset="0"/>
              </a:rPr>
              <a:t>FOOT </a:t>
            </a:r>
            <a:r>
              <a:rPr lang="de-DE" u="sng" dirty="0" err="1" smtClean="0">
                <a:latin typeface="Calibri" charset="0"/>
                <a:ea typeface="Calibri" charset="0"/>
                <a:cs typeface="Calibri" charset="0"/>
              </a:rPr>
              <a:t>meeting</a:t>
            </a:r>
            <a:r>
              <a:rPr lang="de-DE" u="sng" dirty="0" smtClean="0">
                <a:latin typeface="Calibri" charset="0"/>
                <a:ea typeface="Calibri" charset="0"/>
                <a:cs typeface="Calibri" charset="0"/>
              </a:rPr>
              <a:t> – Milano, November 2016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19" y="44624"/>
            <a:ext cx="2952329" cy="1099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16632"/>
            <a:ext cx="6095172" cy="936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4479503"/>
            <a:ext cx="3719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F. </a:t>
            </a:r>
            <a:r>
              <a:rPr lang="en-US" sz="2800" dirty="0" err="1" smtClean="0"/>
              <a:t>Tommasino</a:t>
            </a:r>
            <a:r>
              <a:rPr lang="en-US" sz="2800" dirty="0" smtClean="0"/>
              <a:t>, E. </a:t>
            </a:r>
            <a:r>
              <a:rPr lang="en-US" sz="2800" dirty="0" err="1" smtClean="0"/>
              <a:t>Scifoni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35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1" y="1412775"/>
            <a:ext cx="3491880" cy="485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332"/>
            <a:ext cx="8229600" cy="1143000"/>
          </a:xfrm>
        </p:spPr>
        <p:txBody>
          <a:bodyPr/>
          <a:lstStyle/>
          <a:p>
            <a:r>
              <a:rPr lang="en-US" dirty="0" smtClean="0"/>
              <a:t>RBE: LET impact on bio damage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30.11.16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1520" y="1412776"/>
            <a:ext cx="5760640" cy="2498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prstClr val="black"/>
                </a:solidFill>
              </a:rPr>
              <a:t>Different Secondary electrons distribution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Different track structure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Different density of ionizations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Different severity of damage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7984" y="5949280"/>
            <a:ext cx="1936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prstClr val="black"/>
                </a:solidFill>
              </a:rPr>
              <a:t>Kraemer et al JPCS 2012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14" name="Picture 13" descr="LQ_plot_RBE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" t="-654" r="9028" b="1998"/>
          <a:stretch/>
        </p:blipFill>
        <p:spPr>
          <a:xfrm>
            <a:off x="755576" y="3501008"/>
            <a:ext cx="3456384" cy="28204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5316"/>
            <a:ext cx="2095635" cy="15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-27384"/>
            <a:ext cx="8229600" cy="1143000"/>
          </a:xfrm>
        </p:spPr>
        <p:txBody>
          <a:bodyPr/>
          <a:lstStyle/>
          <a:p>
            <a:r>
              <a:rPr lang="en-US" dirty="0" smtClean="0"/>
              <a:t>Hypoxia and OER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5040560" y="5666706"/>
            <a:ext cx="457200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200" i="0" dirty="0"/>
          </a:p>
          <a:p>
            <a:pPr eaLnBrk="1" hangingPunct="1">
              <a:spcBef>
                <a:spcPct val="20000"/>
              </a:spcBef>
            </a:pPr>
            <a:r>
              <a:rPr lang="de-DE" altLang="de-DE" sz="1200" dirty="0" err="1" smtClean="0"/>
              <a:t>Tommasino</a:t>
            </a:r>
            <a:r>
              <a:rPr lang="de-DE" altLang="de-DE" sz="1200" dirty="0" smtClean="0"/>
              <a:t> </a:t>
            </a:r>
            <a:r>
              <a:rPr lang="de-DE" altLang="de-DE" sz="1200" dirty="0" err="1" smtClean="0"/>
              <a:t>Scifoni</a:t>
            </a:r>
            <a:r>
              <a:rPr lang="de-DE" altLang="de-DE" sz="1200" dirty="0" smtClean="0"/>
              <a:t> Durante  </a:t>
            </a:r>
            <a:r>
              <a:rPr lang="de-DE" altLang="de-DE" sz="1200" dirty="0" err="1" smtClean="0"/>
              <a:t>Int</a:t>
            </a:r>
            <a:r>
              <a:rPr lang="de-DE" altLang="de-DE" sz="1200" dirty="0" smtClean="0"/>
              <a:t> J Part </a:t>
            </a:r>
            <a:r>
              <a:rPr lang="de-DE" altLang="de-DE" sz="1200" dirty="0" err="1" smtClean="0"/>
              <a:t>Ther</a:t>
            </a:r>
            <a:r>
              <a:rPr lang="de-DE" altLang="de-DE" sz="1200" dirty="0" smtClean="0"/>
              <a:t> 2015</a:t>
            </a:r>
            <a:endParaRPr lang="de-DE" altLang="de-DE" sz="1200" dirty="0"/>
          </a:p>
        </p:txBody>
      </p:sp>
      <p:graphicFrame>
        <p:nvGraphicFramePr>
          <p:cNvPr id="11" name="Object 1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46214552"/>
              </p:ext>
            </p:extLst>
          </p:nvPr>
        </p:nvGraphicFramePr>
        <p:xfrm>
          <a:off x="3419872" y="2060848"/>
          <a:ext cx="2724088" cy="1008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4" imgW="1371600" imgH="508000" progId="Equation.3">
                  <p:embed/>
                </p:oleObj>
              </mc:Choice>
              <mc:Fallback>
                <p:oleObj name="Equation" r:id="rId4" imgW="1371600" imgH="5080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2060848"/>
                        <a:ext cx="2724088" cy="1008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tangolo 7"/>
          <p:cNvSpPr>
            <a:spLocks noChangeArrowheads="1"/>
          </p:cNvSpPr>
          <p:nvPr/>
        </p:nvSpPr>
        <p:spPr bwMode="auto">
          <a:xfrm>
            <a:off x="2699792" y="1268760"/>
            <a:ext cx="51600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de-DE" i="0" dirty="0" smtClean="0"/>
              <a:t>A special case of dose modification: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de-DE" i="0" dirty="0" smtClean="0"/>
              <a:t>Oxygen </a:t>
            </a:r>
            <a:r>
              <a:rPr lang="en-US" altLang="de-DE" i="0" dirty="0"/>
              <a:t>Enhancement </a:t>
            </a:r>
            <a:r>
              <a:rPr lang="en-US" altLang="de-DE" i="0" dirty="0" smtClean="0"/>
              <a:t>Ratio (OER)</a:t>
            </a:r>
            <a:endParaRPr lang="en-US" altLang="de-DE" i="0" dirty="0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2267744" y="5666706"/>
            <a:ext cx="457200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200" i="0" dirty="0"/>
          </a:p>
          <a:p>
            <a:pPr eaLnBrk="1" hangingPunct="1">
              <a:spcBef>
                <a:spcPct val="20000"/>
              </a:spcBef>
            </a:pPr>
            <a:r>
              <a:rPr lang="de-DE" altLang="de-DE" sz="1200" dirty="0" err="1" smtClean="0"/>
              <a:t>Tinganelli</a:t>
            </a:r>
            <a:r>
              <a:rPr lang="de-DE" altLang="de-DE" sz="1200" dirty="0" smtClean="0"/>
              <a:t> et al. </a:t>
            </a:r>
            <a:r>
              <a:rPr lang="de-DE" altLang="de-DE" sz="1200" dirty="0" err="1" smtClean="0"/>
              <a:t>Sci</a:t>
            </a:r>
            <a:r>
              <a:rPr lang="de-DE" altLang="de-DE" sz="1200" dirty="0" smtClean="0"/>
              <a:t> Rep 2015</a:t>
            </a:r>
            <a:endParaRPr lang="de-DE" altLang="de-DE" sz="1200" dirty="0"/>
          </a:p>
        </p:txBody>
      </p:sp>
      <p:pic>
        <p:nvPicPr>
          <p:cNvPr id="15" name="Content Placeholder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23520" y="3044182"/>
            <a:ext cx="3863280" cy="2814389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" y="2348880"/>
            <a:ext cx="370261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0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3" y="1189812"/>
            <a:ext cx="4945681" cy="971783"/>
          </a:xfrm>
          <a:prstGeom prst="rect">
            <a:avLst/>
          </a:prstGeom>
          <a:ln w="19050" cmpd="sng">
            <a:solidFill>
              <a:srgbClr val="8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329" y="1189813"/>
            <a:ext cx="4023089" cy="1323809"/>
          </a:xfrm>
          <a:prstGeom prst="rect">
            <a:avLst/>
          </a:prstGeom>
          <a:ln w="19050" cmpd="sng">
            <a:solidFill>
              <a:srgbClr val="00009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4323" y="2432868"/>
            <a:ext cx="956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Physical </a:t>
            </a:r>
          </a:p>
          <a:p>
            <a:pPr algn="ctr"/>
            <a:r>
              <a:rPr lang="en-US" b="1" dirty="0" smtClean="0"/>
              <a:t>Dose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81519" y="2432868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Clinical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</a:rPr>
              <a:t>Outcome</a:t>
            </a:r>
            <a:endParaRPr lang="en-US" b="1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1387" y="2825118"/>
            <a:ext cx="62194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174497" y="2825118"/>
            <a:ext cx="6213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41885" y="2371313"/>
            <a:ext cx="42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795829" y="2432868"/>
            <a:ext cx="885391" cy="646331"/>
          </a:xfrm>
          <a:prstGeom prst="rect">
            <a:avLst/>
          </a:prstGeom>
          <a:solidFill>
            <a:srgbClr val="FFFF00"/>
          </a:solidFill>
          <a:ln w="1905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NTCP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models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02120" y="3282923"/>
            <a:ext cx="467502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dirty="0" smtClean="0"/>
              <a:t>Protons will lead to improved clinical outcomes (less serious toxicity) if:</a:t>
            </a:r>
          </a:p>
          <a:p>
            <a:pPr marL="365125" indent="-365125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800000"/>
                </a:solidFill>
              </a:rPr>
              <a:t>Normal tissue sparing can be obtained (</a:t>
            </a:r>
            <a:r>
              <a:rPr lang="en-US" sz="2000" b="1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dirty="0" err="1" smtClean="0">
                <a:solidFill>
                  <a:srgbClr val="800000"/>
                </a:solidFill>
              </a:rPr>
              <a:t>dose</a:t>
            </a:r>
            <a:r>
              <a:rPr lang="en-US" sz="2000" b="1" dirty="0" smtClean="0">
                <a:solidFill>
                  <a:srgbClr val="800000"/>
                </a:solidFill>
              </a:rPr>
              <a:t>)</a:t>
            </a:r>
          </a:p>
          <a:p>
            <a:pPr marL="365125" indent="-365125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dirty="0" err="1" smtClean="0">
                <a:solidFill>
                  <a:srgbClr val="000090"/>
                </a:solidFill>
              </a:rPr>
              <a:t>dose</a:t>
            </a:r>
            <a:r>
              <a:rPr lang="en-US" sz="2000" b="1" dirty="0" smtClean="0">
                <a:solidFill>
                  <a:srgbClr val="000090"/>
                </a:solidFill>
              </a:rPr>
              <a:t> will result in lower clinically significant complication risks (</a:t>
            </a:r>
            <a:r>
              <a:rPr lang="en-US" sz="20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dirty="0" smtClean="0">
                <a:solidFill>
                  <a:srgbClr val="000090"/>
                </a:solidFill>
              </a:rPr>
              <a:t>NTCP)</a:t>
            </a:r>
          </a:p>
          <a:p>
            <a:pPr marL="285750" indent="-285750" algn="just">
              <a:buFontTx/>
              <a:buChar char="-"/>
            </a:pP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821100" y="1062854"/>
            <a:ext cx="2005677" cy="253916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Radiotherapy and Oncology 2013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7084246" y="1062854"/>
            <a:ext cx="1820086" cy="253916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 smtClean="0"/>
              <a:t>Int</a:t>
            </a:r>
            <a:r>
              <a:rPr lang="en-US" sz="1050" dirty="0" smtClean="0"/>
              <a:t> J Rad </a:t>
            </a:r>
            <a:r>
              <a:rPr lang="en-US" sz="1050" dirty="0" err="1" smtClean="0"/>
              <a:t>Oncol</a:t>
            </a:r>
            <a:r>
              <a:rPr lang="en-US" sz="1050" dirty="0" smtClean="0"/>
              <a:t> </a:t>
            </a:r>
            <a:r>
              <a:rPr lang="en-US" sz="1050" dirty="0" err="1" smtClean="0"/>
              <a:t>Biol</a:t>
            </a:r>
            <a:r>
              <a:rPr lang="en-US" sz="1050" dirty="0" smtClean="0"/>
              <a:t> </a:t>
            </a:r>
            <a:r>
              <a:rPr lang="en-US" sz="1050" dirty="0" err="1" smtClean="0"/>
              <a:t>Phys</a:t>
            </a:r>
            <a:r>
              <a:rPr lang="en-US" sz="1050" dirty="0" smtClean="0"/>
              <a:t> 2016</a:t>
            </a:r>
            <a:endParaRPr lang="en-US" sz="105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6122" y="-17405"/>
            <a:ext cx="857929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Beyond dosimetry: NTCP/TCP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212976"/>
            <a:ext cx="4040921" cy="29898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37400" y="7505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24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524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6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59"/>
          <a:stretch/>
        </p:blipFill>
        <p:spPr>
          <a:xfrm>
            <a:off x="155221" y="2307609"/>
            <a:ext cx="4970705" cy="2659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33" y="5107115"/>
            <a:ext cx="1298223" cy="523220"/>
          </a:xfrm>
          <a:prstGeom prst="rect">
            <a:avLst/>
          </a:prstGeom>
          <a:noFill/>
          <a:ln w="1905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Widder</a:t>
            </a:r>
            <a:r>
              <a:rPr lang="en-US" sz="1400" dirty="0" smtClean="0"/>
              <a:t> et al</a:t>
            </a:r>
          </a:p>
          <a:p>
            <a:pPr algn="ctr"/>
            <a:r>
              <a:rPr lang="en-US" sz="1400" dirty="0" smtClean="0"/>
              <a:t> 2016 IJROBP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691" y="312564"/>
            <a:ext cx="9001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NTCP-based</a:t>
            </a:r>
            <a:r>
              <a:rPr lang="en-US" sz="2800" dirty="0" smtClean="0"/>
              <a:t> patient selection for high-tech radiation therapy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4358" y="1384278"/>
            <a:ext cx="916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Limits of unselected Randomized Controlled trials:</a:t>
            </a:r>
          </a:p>
          <a:p>
            <a:pPr marL="285750" indent="-285750" algn="just">
              <a:buFontTx/>
              <a:buChar char="-"/>
            </a:pPr>
            <a:r>
              <a:rPr lang="en-US" b="1" dirty="0" smtClean="0">
                <a:solidFill>
                  <a:srgbClr val="000090"/>
                </a:solidFill>
              </a:rPr>
              <a:t>If </a:t>
            </a:r>
            <a:r>
              <a:rPr lang="en-US" b="1" dirty="0">
                <a:solidFill>
                  <a:srgbClr val="000090"/>
                </a:solidFill>
              </a:rPr>
              <a:t>positive:</a:t>
            </a:r>
            <a:r>
              <a:rPr lang="en-US" dirty="0">
                <a:solidFill>
                  <a:srgbClr val="000090"/>
                </a:solidFill>
              </a:rPr>
              <a:t> no indications in terms of </a:t>
            </a:r>
            <a:r>
              <a:rPr lang="en-US" dirty="0" smtClean="0">
                <a:solidFill>
                  <a:srgbClr val="000090"/>
                </a:solidFill>
              </a:rPr>
              <a:t>“</a:t>
            </a:r>
            <a:r>
              <a:rPr lang="en-US" dirty="0">
                <a:solidFill>
                  <a:srgbClr val="000090"/>
                </a:solidFill>
              </a:rPr>
              <a:t>quantitative benefit” for single </a:t>
            </a:r>
            <a:r>
              <a:rPr lang="en-US" dirty="0" smtClean="0">
                <a:solidFill>
                  <a:srgbClr val="000090"/>
                </a:solidFill>
              </a:rPr>
              <a:t>patients</a:t>
            </a:r>
          </a:p>
          <a:p>
            <a:pPr marL="285750" indent="-285750" algn="just">
              <a:buFontTx/>
              <a:buChar char="-"/>
            </a:pPr>
            <a:r>
              <a:rPr lang="en-US" b="1" dirty="0" smtClean="0">
                <a:solidFill>
                  <a:srgbClr val="800000"/>
                </a:solidFill>
              </a:rPr>
              <a:t>If </a:t>
            </a:r>
            <a:r>
              <a:rPr lang="en-US" b="1" dirty="0">
                <a:solidFill>
                  <a:srgbClr val="800000"/>
                </a:solidFill>
              </a:rPr>
              <a:t>negative: </a:t>
            </a:r>
            <a:r>
              <a:rPr lang="en-US" dirty="0">
                <a:solidFill>
                  <a:srgbClr val="800000"/>
                </a:solidFill>
              </a:rPr>
              <a:t>prohibit treatment for </a:t>
            </a:r>
            <a:r>
              <a:rPr lang="en-US" dirty="0" smtClean="0">
                <a:solidFill>
                  <a:srgbClr val="800000"/>
                </a:solidFill>
              </a:rPr>
              <a:t>patients </a:t>
            </a:r>
            <a:r>
              <a:rPr lang="en-US" dirty="0">
                <a:solidFill>
                  <a:srgbClr val="800000"/>
                </a:solidFill>
              </a:rPr>
              <a:t>who could actually </a:t>
            </a:r>
            <a:r>
              <a:rPr lang="en-US" dirty="0" smtClean="0">
                <a:solidFill>
                  <a:srgbClr val="800000"/>
                </a:solidFill>
              </a:rPr>
              <a:t>benefit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3766" y="2667001"/>
            <a:ext cx="32053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/>
              <a:t>NTCP patient selection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Radiation therapy </a:t>
            </a:r>
          </a:p>
          <a:p>
            <a:pPr algn="ctr"/>
            <a:r>
              <a:rPr lang="en-US" sz="2400" dirty="0" smtClean="0"/>
              <a:t>as “precision medicine”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63889" y="5107115"/>
            <a:ext cx="6173485" cy="92333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Open issues: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Definition of Ion Specific thresholds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Improvement/Development of reliable NTCP models for ions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182556" y="3160889"/>
            <a:ext cx="0" cy="63500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1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482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80" y="3212976"/>
            <a:ext cx="6420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Link to FOOT experiment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8304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260648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Role of Target fragmentation in proton therapy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6" y="1700808"/>
            <a:ext cx="6133690" cy="4608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2160" y="1860907"/>
            <a:ext cx="31318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About 10% of biological effect in the entrance channel due to secondary fragments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Largest contributions of recoil fragments expected from </a:t>
            </a:r>
          </a:p>
          <a:p>
            <a:pPr algn="ctr"/>
            <a:r>
              <a:rPr lang="en-US" b="1" dirty="0" smtClean="0"/>
              <a:t>He, C, Be, O, N</a:t>
            </a:r>
          </a:p>
          <a:p>
            <a:pPr algn="ctr"/>
            <a:endParaRPr lang="en-US" dirty="0" smtClean="0">
              <a:solidFill>
                <a:srgbClr val="800000"/>
              </a:solidFill>
            </a:endParaRPr>
          </a:p>
          <a:p>
            <a:pPr algn="ctr"/>
            <a:endParaRPr lang="en-US" dirty="0" smtClean="0">
              <a:solidFill>
                <a:srgbClr val="800000"/>
              </a:solidFill>
            </a:endParaRP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Heavy fragments have low residual energies and release low doses -&gt; high RBE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597558" y="2800546"/>
            <a:ext cx="11339" cy="453609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13555" y="4143180"/>
            <a:ext cx="11339" cy="45360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5031" y="5929535"/>
            <a:ext cx="2835531" cy="307777"/>
          </a:xfrm>
          <a:prstGeom prst="rect">
            <a:avLst/>
          </a:prstGeom>
          <a:noFill/>
          <a:ln w="1905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Tommasino</a:t>
            </a:r>
            <a:r>
              <a:rPr lang="en-US" sz="1400" dirty="0" smtClean="0"/>
              <a:t> &amp; Durante 2015 Cancers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8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683568" y="18864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4400" i="0" dirty="0">
                <a:solidFill>
                  <a:schemeClr val="tx1"/>
                </a:solidFill>
              </a:rPr>
              <a:t> </a:t>
            </a:r>
            <a:r>
              <a:rPr lang="en-US" sz="4400" i="0" baseline="30000" dirty="0" smtClean="0">
                <a:solidFill>
                  <a:schemeClr val="tx1"/>
                </a:solidFill>
              </a:rPr>
              <a:t>16</a:t>
            </a:r>
            <a:r>
              <a:rPr lang="en-US" altLang="de-DE" sz="4400" i="0" kern="0" dirty="0" smtClean="0">
                <a:solidFill>
                  <a:schemeClr val="tx1"/>
                </a:solidFill>
              </a:rPr>
              <a:t>O beam in </a:t>
            </a:r>
            <a:r>
              <a:rPr lang="en-US" altLang="de-DE" sz="4400" i="0" kern="0" dirty="0" err="1" smtClean="0">
                <a:solidFill>
                  <a:schemeClr val="tx1"/>
                </a:solidFill>
              </a:rPr>
              <a:t>TRiP</a:t>
            </a:r>
            <a:r>
              <a:rPr lang="en-US" altLang="de-DE" sz="4400" i="0" kern="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Shape 203"/>
          <p:cNvSpPr/>
          <p:nvPr/>
        </p:nvSpPr>
        <p:spPr>
          <a:xfrm>
            <a:off x="29592" y="1340768"/>
            <a:ext cx="522007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sz="2000" dirty="0" smtClean="0">
                <a:solidFill>
                  <a:srgbClr val="000000"/>
                </a:solidFill>
              </a:rPr>
              <a:t>Yield </a:t>
            </a:r>
            <a:r>
              <a:rPr sz="2000" dirty="0">
                <a:solidFill>
                  <a:srgbClr val="000000"/>
                </a:solidFill>
              </a:rPr>
              <a:t>of secondary particles with </a:t>
            </a:r>
            <a:r>
              <a:rPr sz="2000" dirty="0" smtClean="0">
                <a:solidFill>
                  <a:srgbClr val="000000"/>
                </a:solidFill>
              </a:rPr>
              <a:t>depth</a:t>
            </a:r>
            <a:endParaRPr lang="it-IT" sz="2000" dirty="0" smtClean="0">
              <a:solidFill>
                <a:srgbClr val="000000"/>
              </a:solidFill>
            </a:endParaRP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sz="2000" dirty="0" smtClean="0">
                <a:solidFill>
                  <a:srgbClr val="000000"/>
                </a:solidFill>
              </a:rPr>
              <a:t> </a:t>
            </a:r>
            <a:r>
              <a:rPr sz="2000" dirty="0">
                <a:solidFill>
                  <a:srgbClr val="000000"/>
                </a:solidFill>
              </a:rPr>
              <a:t>in </a:t>
            </a:r>
            <a:r>
              <a:rPr sz="2000" dirty="0" smtClean="0">
                <a:solidFill>
                  <a:srgbClr val="000000"/>
                </a:solidFill>
              </a:rPr>
              <a:t>water</a:t>
            </a: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sz="2000" dirty="0" smtClean="0">
                <a:solidFill>
                  <a:srgbClr val="000000"/>
                </a:solidFill>
              </a:rPr>
              <a:t>for </a:t>
            </a:r>
            <a:r>
              <a:rPr lang="it-IT" sz="2000" baseline="30000" dirty="0" smtClean="0">
                <a:solidFill>
                  <a:srgbClr val="000000"/>
                </a:solidFill>
              </a:rPr>
              <a:t>16</a:t>
            </a:r>
            <a:r>
              <a:rPr lang="it-IT" sz="2000" dirty="0" smtClean="0">
                <a:solidFill>
                  <a:srgbClr val="000000"/>
                </a:solidFill>
              </a:rPr>
              <a:t>O </a:t>
            </a:r>
            <a:r>
              <a:rPr lang="it-IT" sz="2000" dirty="0" err="1" smtClean="0">
                <a:solidFill>
                  <a:srgbClr val="000000"/>
                </a:solidFill>
              </a:rPr>
              <a:t>at</a:t>
            </a:r>
            <a:r>
              <a:rPr sz="2000" dirty="0" smtClean="0">
                <a:solidFill>
                  <a:srgbClr val="000000"/>
                </a:solidFill>
              </a:rPr>
              <a:t> </a:t>
            </a:r>
            <a:r>
              <a:rPr sz="2000" dirty="0">
                <a:solidFill>
                  <a:srgbClr val="000000"/>
                </a:solidFill>
              </a:rPr>
              <a:t>160 MeV/u </a:t>
            </a:r>
            <a:r>
              <a:rPr sz="2000" dirty="0" smtClean="0">
                <a:solidFill>
                  <a:srgbClr val="000000"/>
                </a:solidFill>
              </a:rPr>
              <a:t>(TRiP98</a:t>
            </a:r>
            <a:r>
              <a:rPr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Shape 204"/>
          <p:cNvSpPr/>
          <p:nvPr/>
        </p:nvSpPr>
        <p:spPr>
          <a:xfrm>
            <a:off x="5300870" y="2182528"/>
            <a:ext cx="384313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914400">
              <a:defRPr sz="2500" b="1">
                <a:latin typeface="Arial"/>
                <a:ea typeface="Arial"/>
                <a:cs typeface="Arial"/>
                <a:sym typeface="Arial"/>
              </a:defRPr>
            </a:pPr>
            <a:endParaRPr sz="2400" i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071" y="1510339"/>
            <a:ext cx="3428342" cy="4873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5661248"/>
            <a:ext cx="4890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Exp</a:t>
            </a:r>
            <a:r>
              <a:rPr lang="en-US" sz="1600" dirty="0" smtClean="0"/>
              <a:t> attenuation data courtesy of C. La Tessa (BNL)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004048" y="2276872"/>
            <a:ext cx="3995936" cy="350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200" i="0" dirty="0" smtClean="0"/>
              <a:t>Large </a:t>
            </a:r>
            <a:r>
              <a:rPr lang="en-US" sz="2200" i="0" dirty="0"/>
              <a:t>number of </a:t>
            </a:r>
            <a:r>
              <a:rPr lang="en-US" sz="2200" i="0" dirty="0" smtClean="0"/>
              <a:t>fragments</a:t>
            </a:r>
          </a:p>
          <a:p>
            <a:pPr algn="just"/>
            <a:endParaRPr lang="en-US" sz="2200" i="0" dirty="0" smtClean="0"/>
          </a:p>
          <a:p>
            <a:pPr marL="285750" indent="-285750" algn="just">
              <a:buFontTx/>
              <a:buChar char="-"/>
            </a:pPr>
            <a:r>
              <a:rPr lang="en-US" sz="2200" dirty="0"/>
              <a:t>Few </a:t>
            </a:r>
            <a:r>
              <a:rPr lang="en-US" sz="2200" dirty="0" smtClean="0"/>
              <a:t>experimental data available</a:t>
            </a:r>
          </a:p>
          <a:p>
            <a:pPr algn="just"/>
            <a:endParaRPr lang="en-US" sz="2200" dirty="0" smtClean="0"/>
          </a:p>
          <a:p>
            <a:pPr marL="285750" indent="-285750" algn="just">
              <a:buFontTx/>
              <a:buChar char="-"/>
            </a:pPr>
            <a:r>
              <a:rPr lang="en-US" sz="2200" dirty="0"/>
              <a:t>New data for full spectral </a:t>
            </a:r>
            <a:r>
              <a:rPr lang="en-US" sz="2200" dirty="0" smtClean="0"/>
              <a:t>characterization </a:t>
            </a:r>
            <a:r>
              <a:rPr lang="en-US" sz="2200" dirty="0"/>
              <a:t>are highly needed to assess </a:t>
            </a:r>
            <a:r>
              <a:rPr lang="en-US" sz="2200" dirty="0" smtClean="0"/>
              <a:t>impact </a:t>
            </a:r>
            <a:r>
              <a:rPr lang="en-US" sz="2200" dirty="0"/>
              <a:t>of fragments</a:t>
            </a:r>
          </a:p>
          <a:p>
            <a:pPr algn="just"/>
            <a:endParaRPr lang="en-US" sz="2400" i="0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1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596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 idx="4294967295"/>
          </p:nvPr>
        </p:nvSpPr>
        <p:spPr>
          <a:xfrm>
            <a:off x="-216024" y="22817"/>
            <a:ext cx="9468544" cy="533400"/>
          </a:xfrm>
          <a:prstGeom prst="rect">
            <a:avLst/>
          </a:prstGeom>
        </p:spPr>
        <p:txBody>
          <a:bodyPr vert="horz" wrap="square" lIns="45718" tIns="45718" rIns="45718" bIns="45718" numCol="1" anchor="ctr" anchorCtr="0" compatLnSpc="1">
            <a:prstTxWarp prst="textNoShape">
              <a:avLst/>
            </a:prstTxWarp>
            <a:noAutofit/>
          </a:bodyPr>
          <a:lstStyle>
            <a:lvl1pPr defTabSz="1131416">
              <a:defRPr sz="31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b="0" dirty="0">
                <a:latin typeface="Calibri"/>
                <a:cs typeface="Calibri"/>
              </a:rPr>
              <a:t>TRiP98 treatment plans </a:t>
            </a:r>
            <a:r>
              <a:rPr sz="2800" b="0" dirty="0" smtClean="0">
                <a:latin typeface="Calibri"/>
                <a:cs typeface="Calibri"/>
              </a:rPr>
              <a:t>comparison</a:t>
            </a:r>
            <a:r>
              <a:rPr lang="it-IT" sz="2800" b="0" dirty="0" smtClean="0">
                <a:latin typeface="Calibri"/>
                <a:cs typeface="Calibri"/>
              </a:rPr>
              <a:t>: single</a:t>
            </a:r>
            <a:r>
              <a:rPr sz="2800" b="0" dirty="0" smtClean="0">
                <a:latin typeface="Calibri"/>
                <a:cs typeface="Calibri"/>
              </a:rPr>
              <a:t> </a:t>
            </a:r>
            <a:r>
              <a:rPr sz="2800" b="0" dirty="0">
                <a:latin typeface="Calibri"/>
                <a:cs typeface="Calibri"/>
              </a:rPr>
              <a:t>patient example </a:t>
            </a:r>
          </a:p>
        </p:txBody>
      </p:sp>
      <p:grpSp>
        <p:nvGrpSpPr>
          <p:cNvPr id="265" name="Group 265"/>
          <p:cNvGrpSpPr/>
          <p:nvPr/>
        </p:nvGrpSpPr>
        <p:grpSpPr>
          <a:xfrm>
            <a:off x="2541168" y="2824758"/>
            <a:ext cx="2390536" cy="2103150"/>
            <a:chOff x="0" y="0"/>
            <a:chExt cx="3399873" cy="2991145"/>
          </a:xfrm>
        </p:grpSpPr>
        <p:sp>
          <p:nvSpPr>
            <p:cNvPr id="262" name="Shape 262"/>
            <p:cNvSpPr/>
            <p:nvPr/>
          </p:nvSpPr>
          <p:spPr>
            <a:xfrm>
              <a:off x="880319" y="262581"/>
              <a:ext cx="559988" cy="429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just" defTabSz="914367">
                <a:defRPr sz="3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391" baseline="31999"/>
                <a:t>16</a:t>
              </a:r>
              <a:r>
                <a:rPr sz="2391"/>
                <a:t>O</a:t>
              </a:r>
            </a:p>
          </p:txBody>
        </p:sp>
        <p:pic>
          <p:nvPicPr>
            <p:cNvPr id="263" name="OxygenCMM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4" t="27467" r="5479" b="4006"/>
            <a:stretch>
              <a:fillRect/>
            </a:stretch>
          </p:blipFill>
          <p:spPr>
            <a:xfrm>
              <a:off x="0" y="0"/>
              <a:ext cx="3399874" cy="2991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Shape 264"/>
            <p:cNvSpPr/>
            <p:nvPr/>
          </p:nvSpPr>
          <p:spPr>
            <a:xfrm>
              <a:off x="65448" y="36453"/>
              <a:ext cx="1003556" cy="562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67"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6" baseline="31999"/>
                <a:t>16</a:t>
              </a:r>
              <a:r>
                <a:rPr sz="1406"/>
                <a:t>O</a:t>
              </a:r>
            </a:p>
          </p:txBody>
        </p:sp>
      </p:grpSp>
      <p:pic>
        <p:nvPicPr>
          <p:cNvPr id="266" name="devehe.png"/>
          <p:cNvPicPr>
            <a:picLocks noChangeAspect="1"/>
          </p:cNvPicPr>
          <p:nvPr/>
        </p:nvPicPr>
        <p:blipFill>
          <a:blip r:embed="rId3">
            <a:extLst/>
          </a:blip>
          <a:srcRect l="8712" t="20992" r="11003" b="2894"/>
          <a:stretch>
            <a:fillRect/>
          </a:stretch>
        </p:blipFill>
        <p:spPr>
          <a:xfrm rot="5400000">
            <a:off x="5518315" y="2675287"/>
            <a:ext cx="3100388" cy="4157163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hape 267"/>
          <p:cNvSpPr/>
          <p:nvPr/>
        </p:nvSpPr>
        <p:spPr>
          <a:xfrm>
            <a:off x="4964830" y="1349901"/>
            <a:ext cx="541170" cy="46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just" defTabSz="914367">
              <a:defRPr sz="3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91" baseline="31999"/>
              <a:t>12</a:t>
            </a:r>
            <a:r>
              <a:rPr sz="2391"/>
              <a:t>C</a:t>
            </a:r>
          </a:p>
        </p:txBody>
      </p:sp>
      <p:pic>
        <p:nvPicPr>
          <p:cNvPr id="268" name="CarbonCMM45.png"/>
          <p:cNvPicPr>
            <a:picLocks noChangeAspect="1"/>
          </p:cNvPicPr>
          <p:nvPr/>
        </p:nvPicPr>
        <p:blipFill>
          <a:blip r:embed="rId4">
            <a:extLst/>
          </a:blip>
          <a:srcRect l="8120" t="27519" r="8120" b="3737"/>
          <a:stretch>
            <a:fillRect/>
          </a:stretch>
        </p:blipFill>
        <p:spPr>
          <a:xfrm>
            <a:off x="2543080" y="723479"/>
            <a:ext cx="2371793" cy="207930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2676360" y="741209"/>
            <a:ext cx="356825" cy="308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367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 baseline="31999"/>
              <a:t>12</a:t>
            </a:r>
            <a:r>
              <a:rPr sz="1406"/>
              <a:t>C</a:t>
            </a:r>
          </a:p>
        </p:txBody>
      </p:sp>
      <p:grpSp>
        <p:nvGrpSpPr>
          <p:cNvPr id="273" name="Group 273"/>
          <p:cNvGrpSpPr/>
          <p:nvPr/>
        </p:nvGrpSpPr>
        <p:grpSpPr>
          <a:xfrm>
            <a:off x="188939" y="2831005"/>
            <a:ext cx="2319839" cy="2079229"/>
            <a:chOff x="0" y="0"/>
            <a:chExt cx="3299324" cy="2957124"/>
          </a:xfrm>
        </p:grpSpPr>
        <p:sp>
          <p:nvSpPr>
            <p:cNvPr id="270" name="Shape 270"/>
            <p:cNvSpPr/>
            <p:nvPr/>
          </p:nvSpPr>
          <p:spPr>
            <a:xfrm>
              <a:off x="55238" y="0"/>
              <a:ext cx="591499" cy="4234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just" defTabSz="914367">
                <a:defRPr sz="3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391" baseline="31999"/>
                <a:t>4</a:t>
              </a:r>
              <a:r>
                <a:rPr sz="2391"/>
                <a:t>He</a:t>
              </a:r>
            </a:p>
          </p:txBody>
        </p:sp>
        <p:pic>
          <p:nvPicPr>
            <p:cNvPr id="271" name="HeliumCMM45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111" t="24166" r="6111" b="4670"/>
            <a:stretch>
              <a:fillRect/>
            </a:stretch>
          </p:blipFill>
          <p:spPr>
            <a:xfrm>
              <a:off x="0" y="4980"/>
              <a:ext cx="3299325" cy="2952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" name="Shape 272"/>
            <p:cNvSpPr/>
            <p:nvPr/>
          </p:nvSpPr>
          <p:spPr>
            <a:xfrm>
              <a:off x="16605" y="5787"/>
              <a:ext cx="1166367" cy="648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67"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6" baseline="31999"/>
                <a:t>4</a:t>
              </a:r>
              <a:r>
                <a:rPr sz="1406"/>
                <a:t>He</a:t>
              </a:r>
            </a:p>
          </p:txBody>
        </p:sp>
      </p:grpSp>
      <p:grpSp>
        <p:nvGrpSpPr>
          <p:cNvPr id="277" name="Group 277"/>
          <p:cNvGrpSpPr/>
          <p:nvPr/>
        </p:nvGrpSpPr>
        <p:grpSpPr>
          <a:xfrm>
            <a:off x="189036" y="722056"/>
            <a:ext cx="2307874" cy="2082352"/>
            <a:chOff x="0" y="0"/>
            <a:chExt cx="3282308" cy="2961565"/>
          </a:xfrm>
        </p:grpSpPr>
        <p:sp>
          <p:nvSpPr>
            <p:cNvPr id="274" name="Shape 274"/>
            <p:cNvSpPr/>
            <p:nvPr/>
          </p:nvSpPr>
          <p:spPr>
            <a:xfrm>
              <a:off x="3285" y="0"/>
              <a:ext cx="425756" cy="424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just" defTabSz="914367">
                <a:defRPr sz="3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391" baseline="31999"/>
                <a:t>1</a:t>
              </a:r>
              <a:r>
                <a:rPr sz="2391"/>
                <a:t>H</a:t>
              </a:r>
            </a:p>
          </p:txBody>
        </p:sp>
        <p:pic>
          <p:nvPicPr>
            <p:cNvPr id="275" name="ProtonsCMM45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0903" t="27858" r="10903" b="3005"/>
            <a:stretch>
              <a:fillRect/>
            </a:stretch>
          </p:blipFill>
          <p:spPr>
            <a:xfrm>
              <a:off x="0" y="4986"/>
              <a:ext cx="3282309" cy="2956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Shape 276"/>
            <p:cNvSpPr/>
            <p:nvPr/>
          </p:nvSpPr>
          <p:spPr>
            <a:xfrm>
              <a:off x="40083" y="94218"/>
              <a:ext cx="1030989" cy="7623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67"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6" baseline="31999"/>
                <a:t>1</a:t>
              </a:r>
              <a:r>
                <a:rPr sz="1406"/>
                <a:t>H</a:t>
              </a:r>
            </a:p>
          </p:txBody>
        </p:sp>
      </p:grpSp>
      <p:sp>
        <p:nvSpPr>
          <p:cNvPr id="278" name="Shape 278"/>
          <p:cNvSpPr/>
          <p:nvPr/>
        </p:nvSpPr>
        <p:spPr>
          <a:xfrm>
            <a:off x="5004563" y="1274958"/>
            <a:ext cx="4074486" cy="1649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367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it-IT" sz="1687" dirty="0" smtClean="0"/>
              <a:t>D</a:t>
            </a:r>
            <a:r>
              <a:rPr sz="1687" dirty="0" smtClean="0"/>
              <a:t>ouble</a:t>
            </a:r>
            <a:r>
              <a:rPr sz="1687" dirty="0"/>
              <a:t>-field irradiation of chordoma </a:t>
            </a:r>
            <a:r>
              <a:rPr lang="it-IT" sz="1687" dirty="0" err="1" smtClean="0"/>
              <a:t>skull</a:t>
            </a:r>
            <a:r>
              <a:rPr lang="it-IT" sz="1687" dirty="0" smtClean="0"/>
              <a:t> base </a:t>
            </a:r>
            <a:r>
              <a:rPr lang="it-IT" sz="1687" dirty="0" err="1" smtClean="0"/>
              <a:t>patient</a:t>
            </a:r>
            <a:r>
              <a:rPr lang="it-IT" sz="1687" dirty="0" smtClean="0"/>
              <a:t> </a:t>
            </a:r>
            <a:r>
              <a:rPr sz="1687" dirty="0" smtClean="0"/>
              <a:t>with </a:t>
            </a:r>
            <a:r>
              <a:rPr sz="1687" baseline="31999" dirty="0"/>
              <a:t>1</a:t>
            </a:r>
            <a:r>
              <a:rPr sz="1687" dirty="0"/>
              <a:t>H, </a:t>
            </a:r>
            <a:r>
              <a:rPr sz="1687" baseline="31999" dirty="0"/>
              <a:t>4</a:t>
            </a:r>
            <a:r>
              <a:rPr sz="1687" dirty="0"/>
              <a:t>He, </a:t>
            </a:r>
            <a:r>
              <a:rPr sz="1687" baseline="31999" dirty="0"/>
              <a:t>12</a:t>
            </a:r>
            <a:r>
              <a:rPr sz="1687" dirty="0"/>
              <a:t>C</a:t>
            </a:r>
          </a:p>
          <a:p>
            <a:pPr defTabSz="914367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687" dirty="0"/>
              <a:t> </a:t>
            </a:r>
          </a:p>
          <a:p>
            <a:pPr defTabSz="4174782"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87" dirty="0"/>
              <a:t>R. Grün et al, Med.Phys. 42, 1037 (2015) </a:t>
            </a:r>
          </a:p>
          <a:p>
            <a:pPr defTabSz="4174782">
              <a:defRPr sz="2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7" dirty="0"/>
          </a:p>
          <a:p>
            <a:pPr defTabSz="4174782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1687" dirty="0" smtClean="0"/>
              <a:t>Extended </a:t>
            </a:r>
            <a:r>
              <a:rPr sz="1687" dirty="0" smtClean="0"/>
              <a:t>+ </a:t>
            </a:r>
            <a:r>
              <a:rPr sz="1687" b="1" baseline="31999" dirty="0"/>
              <a:t>16</a:t>
            </a:r>
            <a:r>
              <a:rPr sz="1687" b="1" dirty="0"/>
              <a:t>O</a:t>
            </a:r>
            <a:r>
              <a:rPr sz="1687" dirty="0"/>
              <a:t> </a:t>
            </a:r>
            <a:r>
              <a:rPr sz="1687" dirty="0" smtClean="0"/>
              <a:t>(</a:t>
            </a:r>
            <a:r>
              <a:rPr lang="en-US" sz="1687" dirty="0" err="1" smtClean="0"/>
              <a:t>Sokol</a:t>
            </a:r>
            <a:r>
              <a:rPr lang="en-US" sz="1687" dirty="0" smtClean="0"/>
              <a:t> et al. ICTR-PHE)</a:t>
            </a:r>
            <a:endParaRPr sz="1125" dirty="0"/>
          </a:p>
        </p:txBody>
      </p:sp>
      <p:sp>
        <p:nvSpPr>
          <p:cNvPr id="279" name="Shape 279"/>
          <p:cNvSpPr/>
          <p:nvPr/>
        </p:nvSpPr>
        <p:spPr>
          <a:xfrm>
            <a:off x="7690073" y="3821160"/>
            <a:ext cx="1323820" cy="481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367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 b="1">
                <a:solidFill>
                  <a:srgbClr val="FF2600"/>
                </a:solidFill>
              </a:rPr>
              <a:t>—</a:t>
            </a:r>
            <a:r>
              <a:rPr sz="1266"/>
              <a:t> 12C chordoma</a:t>
            </a:r>
          </a:p>
          <a:p>
            <a:pPr defTabSz="914367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 b="1">
                <a:solidFill>
                  <a:srgbClr val="FF2600"/>
                </a:solidFill>
              </a:rPr>
              <a:t>- - </a:t>
            </a:r>
            <a:r>
              <a:rPr sz="1266"/>
              <a:t>12C spinal cord</a:t>
            </a:r>
          </a:p>
        </p:txBody>
      </p:sp>
      <p:sp>
        <p:nvSpPr>
          <p:cNvPr id="280" name="Shape 280"/>
          <p:cNvSpPr/>
          <p:nvPr/>
        </p:nvSpPr>
        <p:spPr>
          <a:xfrm>
            <a:off x="7684772" y="4235851"/>
            <a:ext cx="1322217" cy="481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367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 b="1">
                <a:solidFill>
                  <a:srgbClr val="FF9300"/>
                </a:solidFill>
              </a:rPr>
              <a:t>—</a:t>
            </a:r>
            <a:r>
              <a:rPr sz="1266"/>
              <a:t> 4He chordoma</a:t>
            </a:r>
          </a:p>
          <a:p>
            <a:pPr defTabSz="914367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 b="1">
                <a:solidFill>
                  <a:srgbClr val="FF9300"/>
                </a:solidFill>
              </a:rPr>
              <a:t>- - </a:t>
            </a:r>
            <a:r>
              <a:rPr sz="1266"/>
              <a:t>4He spinal cord</a:t>
            </a:r>
          </a:p>
        </p:txBody>
      </p:sp>
      <p:sp>
        <p:nvSpPr>
          <p:cNvPr id="281" name="Shape 281"/>
          <p:cNvSpPr/>
          <p:nvPr/>
        </p:nvSpPr>
        <p:spPr>
          <a:xfrm>
            <a:off x="7688307" y="4643146"/>
            <a:ext cx="1250082" cy="481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367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 b="1"/>
              <a:t>—</a:t>
            </a:r>
            <a:r>
              <a:rPr sz="1266"/>
              <a:t> 1H chordoma</a:t>
            </a:r>
          </a:p>
          <a:p>
            <a:pPr defTabSz="914367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 b="1"/>
              <a:t>- -</a:t>
            </a:r>
            <a:r>
              <a:rPr sz="1266" b="1">
                <a:solidFill>
                  <a:srgbClr val="FF9300"/>
                </a:solidFill>
              </a:rPr>
              <a:t> </a:t>
            </a:r>
            <a:r>
              <a:rPr sz="1266"/>
              <a:t>1H spinal cord</a:t>
            </a:r>
          </a:p>
        </p:txBody>
      </p:sp>
      <p:sp>
        <p:nvSpPr>
          <p:cNvPr id="282" name="Shape 282"/>
          <p:cNvSpPr/>
          <p:nvPr/>
        </p:nvSpPr>
        <p:spPr>
          <a:xfrm>
            <a:off x="162435" y="4941168"/>
            <a:ext cx="4883783" cy="139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914367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87" dirty="0" smtClean="0"/>
              <a:t>Due to fragmentation, Oxygen beam is in general less </a:t>
            </a:r>
            <a:r>
              <a:rPr lang="en-US" sz="1687" dirty="0" err="1" smtClean="0"/>
              <a:t>convienient</a:t>
            </a:r>
            <a:r>
              <a:rPr lang="en-US" sz="1687" dirty="0" smtClean="0"/>
              <a:t> than Carbon leading </a:t>
            </a:r>
          </a:p>
          <a:p>
            <a:pPr algn="just" defTabSz="914367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87" dirty="0"/>
              <a:t>t</a:t>
            </a:r>
            <a:r>
              <a:rPr lang="en-US" sz="1687" dirty="0" smtClean="0"/>
              <a:t>o a larger “peak-to-entrance” ratio</a:t>
            </a:r>
            <a:endParaRPr sz="1687" dirty="0"/>
          </a:p>
          <a:p>
            <a:pPr algn="just" defTabSz="914367"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 sz="1687" dirty="0"/>
          </a:p>
          <a:p>
            <a:pPr algn="just" defTabSz="914367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sz="1687" dirty="0">
                <a:solidFill>
                  <a:srgbClr val="800000"/>
                </a:solidFill>
              </a:rPr>
              <a:t>Special cases for using oxygen?</a:t>
            </a:r>
          </a:p>
        </p:txBody>
      </p:sp>
      <p:sp>
        <p:nvSpPr>
          <p:cNvPr id="283" name="Shape 283"/>
          <p:cNvSpPr/>
          <p:nvPr/>
        </p:nvSpPr>
        <p:spPr>
          <a:xfrm>
            <a:off x="7679377" y="5027123"/>
            <a:ext cx="1331835" cy="4819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367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 b="1">
                <a:solidFill>
                  <a:schemeClr val="accent1"/>
                </a:solidFill>
              </a:rPr>
              <a:t>—</a:t>
            </a:r>
            <a:r>
              <a:rPr sz="1266"/>
              <a:t> 16O chordoma</a:t>
            </a:r>
          </a:p>
          <a:p>
            <a:pPr defTabSz="914367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6" b="1">
                <a:solidFill>
                  <a:schemeClr val="accent1"/>
                </a:solidFill>
              </a:rPr>
              <a:t>- -</a:t>
            </a:r>
            <a:r>
              <a:rPr sz="1266" b="1">
                <a:solidFill>
                  <a:srgbClr val="FF9300"/>
                </a:solidFill>
              </a:rPr>
              <a:t> </a:t>
            </a:r>
            <a:r>
              <a:rPr sz="1266"/>
              <a:t>16O spinal cord</a:t>
            </a:r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26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01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188640"/>
            <a:ext cx="80264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de-DE" dirty="0" smtClean="0"/>
              <a:t>OER profile O vs C</a:t>
            </a:r>
            <a:endParaRPr lang="de-DE" altLang="de-DE" dirty="0" smtClean="0"/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0" y="1316038"/>
            <a:ext cx="6601818" cy="47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0" y="1316038"/>
            <a:ext cx="6601818" cy="47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CasellaDiTesto 6"/>
          <p:cNvSpPr txBox="1">
            <a:spLocks noChangeArrowheads="1"/>
          </p:cNvSpPr>
          <p:nvPr/>
        </p:nvSpPr>
        <p:spPr bwMode="auto">
          <a:xfrm>
            <a:off x="179512" y="5898758"/>
            <a:ext cx="25202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de-DE" sz="1600" i="0" dirty="0" err="1" smtClean="0">
                <a:latin typeface="+mn-lt"/>
              </a:rPr>
              <a:t>Scifoni</a:t>
            </a:r>
            <a:r>
              <a:rPr lang="en-US" altLang="de-DE" sz="1600" i="0" dirty="0" smtClean="0">
                <a:latin typeface="+mn-lt"/>
              </a:rPr>
              <a:t> </a:t>
            </a:r>
            <a:r>
              <a:rPr lang="en-US" altLang="de-DE" sz="1600" i="0" dirty="0">
                <a:latin typeface="+mn-lt"/>
              </a:rPr>
              <a:t>et al PMB </a:t>
            </a:r>
            <a:r>
              <a:rPr lang="en-US" altLang="de-DE" sz="1600" i="0" dirty="0" smtClean="0">
                <a:latin typeface="+mn-lt"/>
              </a:rPr>
              <a:t>2013</a:t>
            </a:r>
            <a:endParaRPr lang="en-US" altLang="de-DE" i="0" dirty="0">
              <a:latin typeface="+mn-lt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218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/fetch&gt;UID&gt;/INBOX&gt;2457"/>
          <p:cNvSpPr>
            <a:spLocks noChangeAspect="1" noChangeArrowheads="1"/>
          </p:cNvSpPr>
          <p:nvPr/>
        </p:nvSpPr>
        <p:spPr bwMode="auto">
          <a:xfrm>
            <a:off x="0" y="0"/>
            <a:ext cx="28479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hape 507"/>
          <p:cNvSpPr txBox="1">
            <a:spLocks/>
          </p:cNvSpPr>
          <p:nvPr/>
        </p:nvSpPr>
        <p:spPr bwMode="auto">
          <a:xfrm>
            <a:off x="323528" y="231302"/>
            <a:ext cx="8686801" cy="53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l" defTabSz="1300480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000" b="0" i="0" kern="0" dirty="0" smtClean="0">
                <a:solidFill>
                  <a:schemeClr val="tx1"/>
                </a:solidFill>
                <a:latin typeface="Calibri"/>
                <a:cs typeface="Calibri"/>
              </a:rPr>
              <a:t>OER optimized plans with O (kill painting)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6268" y="849424"/>
            <a:ext cx="2541575" cy="3404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9137" y="921706"/>
            <a:ext cx="2433658" cy="3260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44200" y="1614859"/>
            <a:ext cx="91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Survival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66835" y="1372159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Normoxic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20140" y="1270137"/>
            <a:ext cx="2330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Variable oxygenation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855" y="1550979"/>
            <a:ext cx="1181831" cy="5359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594502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Sokol</a:t>
            </a:r>
            <a:r>
              <a:rPr lang="en-US" sz="1600" i="1" dirty="0" smtClean="0"/>
              <a:t> et al. in prep</a:t>
            </a:r>
            <a:endParaRPr lang="en-US" sz="1600" i="1" dirty="0"/>
          </a:p>
        </p:txBody>
      </p:sp>
      <p:sp>
        <p:nvSpPr>
          <p:cNvPr id="14" name="Rectangle 13"/>
          <p:cNvSpPr/>
          <p:nvPr/>
        </p:nvSpPr>
        <p:spPr>
          <a:xfrm>
            <a:off x="35496" y="4073004"/>
            <a:ext cx="9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kern="0" dirty="0" smtClean="0">
                <a:solidFill>
                  <a:srgbClr val="002060"/>
                </a:solidFill>
              </a:rPr>
              <a:t>In </a:t>
            </a:r>
            <a:r>
              <a:rPr lang="en-US" kern="0" dirty="0">
                <a:solidFill>
                  <a:srgbClr val="002060"/>
                </a:solidFill>
              </a:rPr>
              <a:t>case of </a:t>
            </a:r>
            <a:r>
              <a:rPr lang="en-US" kern="0" dirty="0" smtClean="0">
                <a:solidFill>
                  <a:srgbClr val="002060"/>
                </a:solidFill>
              </a:rPr>
              <a:t>hypoxia,  proper optimization accounting for OER may lead to </a:t>
            </a:r>
            <a:r>
              <a:rPr lang="en-US" b="1" kern="0" dirty="0" smtClean="0">
                <a:solidFill>
                  <a:srgbClr val="002060"/>
                </a:solidFill>
              </a:rPr>
              <a:t>Inverted peak-to-entrance  ratios</a:t>
            </a:r>
            <a:r>
              <a:rPr lang="en-US" kern="0" dirty="0">
                <a:solidFill>
                  <a:srgbClr val="002060"/>
                </a:solidFill>
              </a:rPr>
              <a:t> </a:t>
            </a:r>
            <a:r>
              <a:rPr lang="en-US" kern="0" dirty="0" smtClean="0">
                <a:solidFill>
                  <a:srgbClr val="002060"/>
                </a:solidFill>
              </a:rPr>
              <a:t>as compared to a </a:t>
            </a:r>
            <a:r>
              <a:rPr lang="en-US" kern="0" dirty="0" err="1" smtClean="0">
                <a:solidFill>
                  <a:srgbClr val="002060"/>
                </a:solidFill>
              </a:rPr>
              <a:t>normoxic</a:t>
            </a:r>
            <a:r>
              <a:rPr lang="en-US" kern="0" dirty="0" smtClean="0">
                <a:solidFill>
                  <a:srgbClr val="002060"/>
                </a:solidFill>
              </a:rPr>
              <a:t> case</a:t>
            </a:r>
          </a:p>
          <a:p>
            <a:pPr marL="285750" indent="-285750" algn="just">
              <a:buFontTx/>
              <a:buChar char="-"/>
            </a:pPr>
            <a:endParaRPr lang="en-US" kern="0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dirty="0" smtClean="0"/>
              <a:t>According </a:t>
            </a:r>
            <a:r>
              <a:rPr lang="en-US" dirty="0"/>
              <a:t>to actual oxygenation, O beam may overcome the price of larger entrance channel with the LET </a:t>
            </a:r>
            <a:r>
              <a:rPr lang="en-US" dirty="0" smtClean="0"/>
              <a:t>advantages</a:t>
            </a:r>
          </a:p>
          <a:p>
            <a:pPr marL="285750" indent="-285750" algn="just">
              <a:buFontTx/>
              <a:buChar char="-"/>
            </a:pPr>
            <a:endParaRPr lang="en-US" kern="0" dirty="0">
              <a:solidFill>
                <a:srgbClr val="00206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kern="0" dirty="0" smtClean="0">
                <a:solidFill>
                  <a:srgbClr val="002060"/>
                </a:solidFill>
              </a:rPr>
              <a:t>Trade-off between better </a:t>
            </a:r>
            <a:r>
              <a:rPr lang="en-US" b="1" kern="0" dirty="0" smtClean="0">
                <a:solidFill>
                  <a:srgbClr val="002060"/>
                </a:solidFill>
              </a:rPr>
              <a:t>LET distribution</a:t>
            </a:r>
            <a:r>
              <a:rPr lang="en-US" kern="0" dirty="0" smtClean="0">
                <a:solidFill>
                  <a:srgbClr val="002060"/>
                </a:solidFill>
              </a:rPr>
              <a:t> and worse </a:t>
            </a:r>
            <a:r>
              <a:rPr lang="en-US" b="1" kern="0" dirty="0" smtClean="0">
                <a:solidFill>
                  <a:srgbClr val="002060"/>
                </a:solidFill>
              </a:rPr>
              <a:t>Fragmentation</a:t>
            </a:r>
            <a:r>
              <a:rPr lang="en-US" kern="0" dirty="0" smtClean="0">
                <a:solidFill>
                  <a:srgbClr val="002060"/>
                </a:solidFill>
              </a:rPr>
              <a:t> in entrance and tail</a:t>
            </a:r>
            <a:endParaRPr lang="en-US" kern="0" dirty="0">
              <a:solidFill>
                <a:srgbClr val="002060"/>
              </a:solidFill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16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43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pPr algn="ctr" eaLnBrk="1" hangingPunct="1"/>
            <a:r>
              <a:rPr lang="de-DE" altLang="de-DE" dirty="0" err="1" smtClean="0">
                <a:solidFill>
                  <a:srgbClr val="000000"/>
                </a:solidFill>
              </a:rPr>
              <a:t>Overview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455244" y="1303986"/>
            <a:ext cx="8509244" cy="471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81000" indent="-381000" algn="just" defTabSz="7620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b="1" i="0" dirty="0" smtClean="0"/>
          </a:p>
          <a:p>
            <a:pPr marL="381000" indent="-381000" algn="just" defTabSz="7620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 err="1" smtClean="0"/>
              <a:t>MoVe</a:t>
            </a:r>
            <a:r>
              <a:rPr lang="en-US" sz="2400" b="1" dirty="0" smtClean="0"/>
              <a:t> IT framework</a:t>
            </a:r>
          </a:p>
          <a:p>
            <a:pPr marL="381000" indent="-381000" algn="just" defTabSz="7620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sz="2400" b="1" dirty="0"/>
          </a:p>
          <a:p>
            <a:pPr marL="381000" indent="-381000" algn="just" defTabSz="7620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i="0" dirty="0" smtClean="0"/>
              <a:t>Biological-based ion beam treatment planning</a:t>
            </a:r>
          </a:p>
          <a:p>
            <a:pPr marL="838200" lvl="1" indent="-381000" algn="just" defTabSz="762000">
              <a:lnSpc>
                <a:spcPct val="110000"/>
              </a:lnSpc>
              <a:buFont typeface="Wingdings" charset="2"/>
              <a:buChar char="§"/>
              <a:defRPr/>
            </a:pPr>
            <a:r>
              <a:rPr lang="en-US" sz="2400" dirty="0" smtClean="0"/>
              <a:t>From absorbed dose to biologically effective dose</a:t>
            </a:r>
          </a:p>
          <a:p>
            <a:pPr marL="838200" lvl="1" indent="-381000" algn="just" defTabSz="762000">
              <a:lnSpc>
                <a:spcPct val="110000"/>
              </a:lnSpc>
              <a:buFont typeface="Wingdings" charset="2"/>
              <a:buChar char="§"/>
              <a:defRPr/>
            </a:pPr>
            <a:r>
              <a:rPr lang="en-US" sz="2400" i="0" dirty="0" smtClean="0"/>
              <a:t>Beyond dosimetry: NTCP and TCP impact</a:t>
            </a:r>
          </a:p>
          <a:p>
            <a:pPr marL="381000" indent="-381000" algn="just" defTabSz="7620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sz="2400" b="1" i="0" dirty="0"/>
          </a:p>
          <a:p>
            <a:pPr marL="381000" indent="-381000" algn="just" defTabSz="7620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 smtClean="0"/>
              <a:t>Link to </a:t>
            </a:r>
            <a:r>
              <a:rPr lang="en-US" sz="2400" b="1" dirty="0" smtClean="0"/>
              <a:t>FOOT</a:t>
            </a:r>
          </a:p>
          <a:p>
            <a:pPr marL="838200" lvl="1" indent="-381000" algn="just" defTabSz="762000">
              <a:lnSpc>
                <a:spcPct val="110000"/>
              </a:lnSpc>
              <a:buFont typeface="Wingdings" charset="2"/>
              <a:buChar char="§"/>
              <a:defRPr/>
            </a:pPr>
            <a:r>
              <a:rPr lang="en-US" sz="2400" dirty="0" smtClean="0"/>
              <a:t>Target Fragments in proton</a:t>
            </a:r>
            <a:r>
              <a:rPr lang="en-US" sz="2400" i="0" dirty="0" smtClean="0"/>
              <a:t> beam irradiation</a:t>
            </a:r>
          </a:p>
          <a:p>
            <a:pPr marL="838200" lvl="1" indent="-381000" algn="just" defTabSz="762000">
              <a:lnSpc>
                <a:spcPct val="110000"/>
              </a:lnSpc>
              <a:buFont typeface="Wingdings" charset="2"/>
              <a:buChar char="§"/>
              <a:defRPr/>
            </a:pPr>
            <a:r>
              <a:rPr lang="en-US" sz="2400" i="0" dirty="0" smtClean="0"/>
              <a:t>Projectile Fragments in Oxygen beam irradiation</a:t>
            </a:r>
          </a:p>
          <a:p>
            <a:pPr marL="381000" indent="-381000" defTabSz="762000">
              <a:buFont typeface="Arial" panose="020B0604020202020204" pitchFamily="34" charset="0"/>
              <a:buChar char="•"/>
              <a:defRPr/>
            </a:pPr>
            <a:endParaRPr lang="en-US" sz="2400" b="1" i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99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512" y="1700808"/>
            <a:ext cx="88569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"/>
              </a:rPr>
              <a:t>Target fragment </a:t>
            </a:r>
            <a:r>
              <a:rPr lang="en-US" sz="2000" b="1" dirty="0" err="1" smtClean="0">
                <a:latin typeface=""/>
              </a:rPr>
              <a:t>producton</a:t>
            </a:r>
            <a:r>
              <a:rPr lang="en-US" sz="2000" b="1" dirty="0">
                <a:latin typeface=""/>
              </a:rPr>
              <a:t>, at 100-200 </a:t>
            </a:r>
            <a:r>
              <a:rPr lang="en-US" sz="2000" b="1" dirty="0" smtClean="0">
                <a:latin typeface=""/>
              </a:rPr>
              <a:t>MeV:</a:t>
            </a:r>
          </a:p>
          <a:p>
            <a:pPr algn="just"/>
            <a:endParaRPr lang="en-US" sz="2000" dirty="0">
              <a:latin typeface=""/>
            </a:endParaRPr>
          </a:p>
          <a:p>
            <a:pPr algn="just"/>
            <a:r>
              <a:rPr lang="en-US" sz="2000" dirty="0">
                <a:latin typeface=""/>
              </a:rPr>
              <a:t>• H</a:t>
            </a:r>
            <a:r>
              <a:rPr lang="en-US" sz="2000" dirty="0" smtClean="0">
                <a:latin typeface=""/>
              </a:rPr>
              <a:t>eavy </a:t>
            </a:r>
            <a:r>
              <a:rPr lang="en-US" sz="2000" dirty="0">
                <a:latin typeface=""/>
              </a:rPr>
              <a:t>fragment (Z&gt;2) </a:t>
            </a:r>
            <a:r>
              <a:rPr lang="en-US" sz="2000" dirty="0" smtClean="0">
                <a:latin typeface=""/>
              </a:rPr>
              <a:t>production </a:t>
            </a:r>
            <a:r>
              <a:rPr lang="en-US" sz="2000" dirty="0">
                <a:latin typeface=""/>
              </a:rPr>
              <a:t>cross </a:t>
            </a:r>
            <a:r>
              <a:rPr lang="en-US" sz="2000" dirty="0" smtClean="0">
                <a:latin typeface=""/>
              </a:rPr>
              <a:t>section with uncertainty &lt; 5%</a:t>
            </a:r>
          </a:p>
          <a:p>
            <a:pPr algn="just"/>
            <a:endParaRPr lang="en-US" sz="2000" dirty="0">
              <a:latin typeface=""/>
            </a:endParaRPr>
          </a:p>
          <a:p>
            <a:pPr algn="just"/>
            <a:r>
              <a:rPr lang="en-US" sz="2000" dirty="0">
                <a:latin typeface=""/>
              </a:rPr>
              <a:t>• </a:t>
            </a:r>
            <a:r>
              <a:rPr lang="en-US" sz="2000" dirty="0" smtClean="0">
                <a:latin typeface=""/>
              </a:rPr>
              <a:t>Fragment </a:t>
            </a:r>
            <a:r>
              <a:rPr lang="en-US" sz="2000" dirty="0">
                <a:latin typeface=""/>
              </a:rPr>
              <a:t>energy spectrum (i.e. </a:t>
            </a:r>
            <a:r>
              <a:rPr lang="en-US" sz="2000" dirty="0" err="1">
                <a:latin typeface=""/>
              </a:rPr>
              <a:t>dσ</a:t>
            </a:r>
            <a:r>
              <a:rPr lang="en-US" sz="2000" dirty="0">
                <a:latin typeface=""/>
              </a:rPr>
              <a:t>/</a:t>
            </a:r>
            <a:r>
              <a:rPr lang="en-US" sz="2000" dirty="0" err="1">
                <a:latin typeface=""/>
              </a:rPr>
              <a:t>dE</a:t>
            </a:r>
            <a:r>
              <a:rPr lang="en-US" sz="2000" dirty="0">
                <a:latin typeface=""/>
              </a:rPr>
              <a:t>) with </a:t>
            </a:r>
            <a:r>
              <a:rPr lang="en-US" sz="2000" dirty="0" smtClean="0">
                <a:latin typeface=""/>
              </a:rPr>
              <a:t>energy resolution of ≈1 MeV/u</a:t>
            </a:r>
          </a:p>
          <a:p>
            <a:pPr algn="just"/>
            <a:endParaRPr lang="en-US" sz="2000" dirty="0">
              <a:latin typeface=""/>
            </a:endParaRPr>
          </a:p>
          <a:p>
            <a:pPr algn="just"/>
            <a:r>
              <a:rPr lang="en-US" sz="2000" dirty="0">
                <a:latin typeface=""/>
              </a:rPr>
              <a:t>• Charge ID at the level of 2-3%</a:t>
            </a:r>
          </a:p>
          <a:p>
            <a:pPr algn="just"/>
            <a:endParaRPr lang="en-US" sz="2000" dirty="0" smtClean="0">
              <a:latin typeface=""/>
            </a:endParaRPr>
          </a:p>
          <a:p>
            <a:pPr algn="just"/>
            <a:r>
              <a:rPr lang="en-US" sz="2000" dirty="0" smtClean="0">
                <a:latin typeface=""/>
              </a:rPr>
              <a:t>• </a:t>
            </a:r>
            <a:r>
              <a:rPr lang="en-US" sz="2000" dirty="0">
                <a:latin typeface=""/>
              </a:rPr>
              <a:t>Isotopic ID at the level of 5%</a:t>
            </a:r>
          </a:p>
          <a:p>
            <a:pPr algn="just"/>
            <a:endParaRPr lang="en-US" sz="2000" dirty="0" smtClean="0">
              <a:latin typeface=""/>
            </a:endParaRPr>
          </a:p>
          <a:p>
            <a:pPr algn="just"/>
            <a:r>
              <a:rPr lang="en-US" sz="2000" dirty="0" smtClean="0">
                <a:latin typeface=""/>
              </a:rPr>
              <a:t>• </a:t>
            </a:r>
            <a:r>
              <a:rPr lang="en-US" sz="2000" dirty="0">
                <a:latin typeface=""/>
              </a:rPr>
              <a:t>Not needed accurate angular measurement</a:t>
            </a:r>
          </a:p>
          <a:p>
            <a:pPr algn="just"/>
            <a:endParaRPr lang="en-US" sz="2000" dirty="0" smtClean="0">
              <a:latin typeface=""/>
            </a:endParaRPr>
          </a:p>
          <a:p>
            <a:pPr algn="just"/>
            <a:r>
              <a:rPr lang="en-US" sz="2000" dirty="0" smtClean="0">
                <a:latin typeface=""/>
              </a:rPr>
              <a:t>• </a:t>
            </a:r>
            <a:r>
              <a:rPr lang="en-US" sz="2000" dirty="0">
                <a:latin typeface=""/>
              </a:rPr>
              <a:t>Study light ions </a:t>
            </a:r>
            <a:r>
              <a:rPr lang="en-US" sz="2000" dirty="0" smtClean="0">
                <a:latin typeface=""/>
              </a:rPr>
              <a:t>production </a:t>
            </a:r>
            <a:r>
              <a:rPr lang="en-US" sz="2000" dirty="0">
                <a:latin typeface=""/>
              </a:rPr>
              <a:t>at large angle</a:t>
            </a:r>
            <a:endParaRPr lang="en-US" sz="2000" dirty="0"/>
          </a:p>
        </p:txBody>
      </p:sp>
      <p:sp>
        <p:nvSpPr>
          <p:cNvPr id="5" name="Shape 507"/>
          <p:cNvSpPr txBox="1">
            <a:spLocks/>
          </p:cNvSpPr>
          <p:nvPr/>
        </p:nvSpPr>
        <p:spPr bwMode="auto">
          <a:xfrm>
            <a:off x="457199" y="203589"/>
            <a:ext cx="8229601" cy="53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l" defTabSz="1300480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0" kern="0" dirty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lang="en-US" sz="4400" b="0" i="0" kern="0" dirty="0" smtClean="0">
                <a:solidFill>
                  <a:srgbClr val="000000"/>
                </a:solidFill>
                <a:latin typeface="Calibri"/>
                <a:cs typeface="Calibri"/>
              </a:rPr>
              <a:t>esiderata for Protons</a:t>
            </a:r>
          </a:p>
        </p:txBody>
      </p:sp>
    </p:spTree>
    <p:extLst>
      <p:ext uri="{BB962C8B-B14F-4D97-AF65-F5344CB8AC3E}">
        <p14:creationId xmlns:p14="http://schemas.microsoft.com/office/powerpoint/2010/main" val="211378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4" name="Shape 507"/>
          <p:cNvSpPr txBox="1">
            <a:spLocks/>
          </p:cNvSpPr>
          <p:nvPr/>
        </p:nvSpPr>
        <p:spPr bwMode="auto">
          <a:xfrm>
            <a:off x="457199" y="203589"/>
            <a:ext cx="8229601" cy="53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l" defTabSz="1300480" rtl="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0" i="0" kern="0" dirty="0" smtClean="0">
                <a:solidFill>
                  <a:srgbClr val="000000"/>
                </a:solidFill>
                <a:latin typeface="Calibri"/>
                <a:cs typeface="Calibri"/>
              </a:rPr>
              <a:t>Summary desiderata for Oxygen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1582341"/>
            <a:ext cx="878497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"/>
              </a:rPr>
              <a:t>Fragment </a:t>
            </a:r>
            <a:r>
              <a:rPr lang="en-US" sz="2000" b="1" dirty="0" err="1" smtClean="0">
                <a:latin typeface=""/>
              </a:rPr>
              <a:t>producton</a:t>
            </a:r>
            <a:r>
              <a:rPr lang="en-US" sz="2000" b="1" dirty="0">
                <a:latin typeface=""/>
              </a:rPr>
              <a:t>, at </a:t>
            </a:r>
            <a:r>
              <a:rPr lang="en-US" sz="2000" b="1" dirty="0" smtClean="0">
                <a:latin typeface=""/>
              </a:rPr>
              <a:t>150-</a:t>
            </a:r>
            <a:r>
              <a:rPr lang="en-US" sz="2000" b="1" smtClean="0">
                <a:latin typeface=""/>
              </a:rPr>
              <a:t>400 MeV/u</a:t>
            </a:r>
            <a:r>
              <a:rPr lang="en-US" sz="2000" b="1" dirty="0" smtClean="0">
                <a:latin typeface=""/>
              </a:rPr>
              <a:t>:</a:t>
            </a:r>
          </a:p>
          <a:p>
            <a:pPr algn="just"/>
            <a:endParaRPr lang="en-US" sz="2000" dirty="0">
              <a:latin typeface=""/>
            </a:endParaRPr>
          </a:p>
          <a:p>
            <a:pPr algn="just"/>
            <a:r>
              <a:rPr lang="en-US" sz="2000" dirty="0">
                <a:latin typeface=""/>
              </a:rPr>
              <a:t>• C</a:t>
            </a:r>
            <a:r>
              <a:rPr lang="en-US" sz="2000" dirty="0" smtClean="0">
                <a:latin typeface=""/>
              </a:rPr>
              <a:t>ross section of projectile fragments with </a:t>
            </a:r>
            <a:r>
              <a:rPr lang="en-US" sz="2000" dirty="0">
                <a:latin typeface=""/>
              </a:rPr>
              <a:t>maximum uncertainty of </a:t>
            </a:r>
            <a:r>
              <a:rPr lang="en-US" sz="2000" dirty="0" smtClean="0">
                <a:latin typeface=""/>
              </a:rPr>
              <a:t>5-10%</a:t>
            </a:r>
          </a:p>
          <a:p>
            <a:pPr algn="just"/>
            <a:endParaRPr lang="en-US" sz="2000" dirty="0">
              <a:latin typeface=""/>
            </a:endParaRPr>
          </a:p>
          <a:p>
            <a:pPr algn="just"/>
            <a:r>
              <a:rPr lang="en-US" sz="2000" dirty="0">
                <a:latin typeface=""/>
              </a:rPr>
              <a:t>• </a:t>
            </a:r>
            <a:r>
              <a:rPr lang="en-US" sz="2000" dirty="0" smtClean="0">
                <a:latin typeface=""/>
              </a:rPr>
              <a:t>Fragment </a:t>
            </a:r>
            <a:r>
              <a:rPr lang="en-US" sz="2000" dirty="0">
                <a:latin typeface=""/>
              </a:rPr>
              <a:t>energy spectrum (i.e. </a:t>
            </a:r>
            <a:r>
              <a:rPr lang="en-US" sz="2000" dirty="0" err="1">
                <a:latin typeface=""/>
              </a:rPr>
              <a:t>dσ</a:t>
            </a:r>
            <a:r>
              <a:rPr lang="en-US" sz="2000" dirty="0">
                <a:latin typeface=""/>
              </a:rPr>
              <a:t>/</a:t>
            </a:r>
            <a:r>
              <a:rPr lang="en-US" sz="2000" dirty="0" err="1">
                <a:latin typeface=""/>
              </a:rPr>
              <a:t>dE</a:t>
            </a:r>
            <a:r>
              <a:rPr lang="en-US" sz="2000" dirty="0">
                <a:latin typeface=""/>
              </a:rPr>
              <a:t>) with </a:t>
            </a:r>
            <a:r>
              <a:rPr lang="en-US" sz="2000" dirty="0" smtClean="0">
                <a:latin typeface=""/>
              </a:rPr>
              <a:t>an energy resolution </a:t>
            </a:r>
            <a:r>
              <a:rPr lang="en-US" sz="2000" dirty="0">
                <a:latin typeface=""/>
              </a:rPr>
              <a:t>of </a:t>
            </a:r>
            <a:r>
              <a:rPr lang="en-US" sz="2000" dirty="0" smtClean="0">
                <a:latin typeface=""/>
              </a:rPr>
              <a:t>≈1 MeV/u</a:t>
            </a:r>
          </a:p>
          <a:p>
            <a:pPr algn="just"/>
            <a:endParaRPr lang="en-US" sz="2000" dirty="0">
              <a:latin typeface=""/>
            </a:endParaRPr>
          </a:p>
          <a:p>
            <a:pPr algn="just"/>
            <a:r>
              <a:rPr lang="en-US" sz="2000" dirty="0">
                <a:latin typeface=""/>
              </a:rPr>
              <a:t>• Charge ID at the level of 2-3%</a:t>
            </a:r>
          </a:p>
          <a:p>
            <a:pPr algn="just"/>
            <a:endParaRPr lang="en-US" sz="2000" dirty="0" smtClean="0">
              <a:latin typeface=""/>
            </a:endParaRPr>
          </a:p>
          <a:p>
            <a:pPr algn="just"/>
            <a:r>
              <a:rPr lang="en-US" sz="2000" dirty="0" smtClean="0">
                <a:latin typeface=""/>
              </a:rPr>
              <a:t>• </a:t>
            </a:r>
            <a:r>
              <a:rPr lang="en-US" sz="2000" dirty="0">
                <a:latin typeface=""/>
              </a:rPr>
              <a:t>Isotopic ID at the level of 5%</a:t>
            </a:r>
          </a:p>
          <a:p>
            <a:pPr algn="just"/>
            <a:endParaRPr lang="en-US" sz="2000" dirty="0" smtClean="0">
              <a:latin typeface=""/>
            </a:endParaRPr>
          </a:p>
          <a:p>
            <a:pPr algn="just"/>
            <a:r>
              <a:rPr lang="en-US" sz="2000" dirty="0" smtClean="0">
                <a:latin typeface=""/>
              </a:rPr>
              <a:t>• Angular distribution needed for out-of-field biological dose</a:t>
            </a:r>
            <a:endParaRPr lang="en-US" sz="2000" dirty="0">
              <a:latin typeface=""/>
            </a:endParaRPr>
          </a:p>
          <a:p>
            <a:pPr algn="just"/>
            <a:endParaRPr lang="en-US" sz="2000" dirty="0" smtClean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1578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27.09.16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Scifoni - MoVeIT - Call CSN V 2016 - Lecce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Milestones related to FOOT</a:t>
            </a:r>
            <a:endParaRPr lang="en-US" sz="32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788531"/>
              </p:ext>
            </p:extLst>
          </p:nvPr>
        </p:nvGraphicFramePr>
        <p:xfrm>
          <a:off x="323527" y="2132856"/>
          <a:ext cx="8568953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5636035"/>
                <a:gridCol w="15647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Milestone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Description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Date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MT" charset="0"/>
                        </a:rPr>
                        <a:t>M1.1.1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MT" charset="0"/>
                        </a:rPr>
                        <a:t>Initial RBE description with tentative cross sections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November 2017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MT" charset="0"/>
                        </a:rPr>
                        <a:t>M1.1.2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MT" charset="0"/>
                        </a:rPr>
                        <a:t>Final RBE description with FOOT cross sections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July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MT" charset="0"/>
                        </a:rPr>
                        <a:t>M2.1.2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MT" charset="0"/>
                        </a:rPr>
                        <a:t>Comparison between proton NTCP estimations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Novemeber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2019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MT" charset="0"/>
                        </a:rPr>
                        <a:t>M2.2.1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MT" charset="0"/>
                        </a:rPr>
                        <a:t>NTCP/TCP estimations with different ions, on imported plans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April 2019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93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40768"/>
            <a:ext cx="8892480" cy="448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spcAft>
                <a:spcPct val="30000"/>
              </a:spcAft>
              <a:buFontTx/>
              <a:buChar char="-"/>
              <a:defRPr/>
            </a:pPr>
            <a:r>
              <a:rPr lang="en-US" sz="2400" i="0" dirty="0" smtClean="0"/>
              <a:t>In order to exploit the potential of different ions </a:t>
            </a:r>
            <a:r>
              <a:rPr lang="en-US" sz="2400" dirty="0" smtClean="0"/>
              <a:t>available, </a:t>
            </a:r>
            <a:r>
              <a:rPr lang="en-US" sz="2400" b="1" dirty="0" smtClean="0"/>
              <a:t>biological treatment planning</a:t>
            </a:r>
            <a:r>
              <a:rPr lang="en-US" sz="2400" dirty="0" smtClean="0"/>
              <a:t> is needed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spcAft>
                <a:spcPct val="30000"/>
              </a:spcAft>
              <a:buFontTx/>
              <a:buChar char="-"/>
              <a:defRPr/>
            </a:pPr>
            <a:r>
              <a:rPr lang="en-US" sz="2400" b="1" i="0" dirty="0" smtClean="0"/>
              <a:t>“New” data from Physics </a:t>
            </a:r>
            <a:r>
              <a:rPr lang="en-US" sz="2400" i="0" dirty="0" smtClean="0"/>
              <a:t>experiments are essential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spcAft>
                <a:spcPct val="30000"/>
              </a:spcAft>
              <a:buFontTx/>
              <a:buChar char="-"/>
              <a:defRPr/>
            </a:pPr>
            <a:r>
              <a:rPr lang="en-US" sz="2400" dirty="0" smtClean="0"/>
              <a:t>Assessment o protons toxicity need </a:t>
            </a:r>
            <a:r>
              <a:rPr lang="en-US" sz="2400" b="1" dirty="0"/>
              <a:t>full target fragment </a:t>
            </a:r>
            <a:r>
              <a:rPr lang="en-US" sz="2400" dirty="0" smtClean="0"/>
              <a:t>characterization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spcAft>
                <a:spcPct val="30000"/>
              </a:spcAft>
              <a:buFontTx/>
              <a:buChar char="-"/>
              <a:defRPr/>
            </a:pPr>
            <a:r>
              <a:rPr lang="en-US" sz="2400" i="0" dirty="0" smtClean="0"/>
              <a:t>Physical characterization of the </a:t>
            </a:r>
            <a:r>
              <a:rPr lang="en-US" sz="2400" b="1" i="0" dirty="0" smtClean="0"/>
              <a:t>new ions</a:t>
            </a:r>
            <a:r>
              <a:rPr lang="en-US" sz="2400" i="0" dirty="0" smtClean="0"/>
              <a:t>, especially Oxygen, for full fragment cascade  should be completed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spcAft>
                <a:spcPct val="30000"/>
              </a:spcAft>
              <a:buFontTx/>
              <a:buChar char="-"/>
              <a:defRPr/>
            </a:pPr>
            <a:r>
              <a:rPr lang="en-US" sz="2400" i="0" dirty="0" smtClean="0"/>
              <a:t>In </a:t>
            </a:r>
            <a:r>
              <a:rPr lang="en-US" sz="2400" i="0" dirty="0"/>
              <a:t>order to assess </a:t>
            </a:r>
            <a:r>
              <a:rPr lang="en-US" sz="2400" i="0" dirty="0" smtClean="0"/>
              <a:t>the models on a proper scale , </a:t>
            </a:r>
            <a:r>
              <a:rPr lang="en-US" sz="2400" i="0" dirty="0"/>
              <a:t>specific </a:t>
            </a:r>
            <a:r>
              <a:rPr lang="en-US" sz="2400" b="1" i="0" dirty="0"/>
              <a:t>verification tools </a:t>
            </a:r>
            <a:r>
              <a:rPr lang="en-US" sz="2400" i="0" dirty="0"/>
              <a:t>should be </a:t>
            </a:r>
            <a:r>
              <a:rPr lang="en-US" sz="2400" i="0" dirty="0" smtClean="0"/>
              <a:t>developed</a:t>
            </a:r>
            <a:endParaRPr lang="en-US" sz="2400" b="1" dirty="0"/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546100" y="209550"/>
            <a:ext cx="8140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762000" eaLnBrk="1" hangingPunct="1"/>
            <a:r>
              <a:rPr lang="de-DE" altLang="de-DE" sz="4400" i="0" kern="0" dirty="0" smtClean="0">
                <a:solidFill>
                  <a:schemeClr val="tx1"/>
                </a:solidFill>
              </a:rPr>
              <a:t>Summary</a:t>
            </a:r>
            <a:endParaRPr lang="en-US" altLang="de-DE" sz="4400" i="0" kern="0" dirty="0" smtClean="0">
              <a:solidFill>
                <a:schemeClr val="tx1"/>
              </a:solidFill>
            </a:endParaRPr>
          </a:p>
        </p:txBody>
      </p:sp>
      <p:pic>
        <p:nvPicPr>
          <p:cNvPr id="14" name="Picture 13" descr="FOOT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365104"/>
            <a:ext cx="576064" cy="576064"/>
          </a:xfrm>
          <a:prstGeom prst="rect">
            <a:avLst/>
          </a:prstGeom>
        </p:spPr>
      </p:pic>
      <p:pic>
        <p:nvPicPr>
          <p:cNvPr id="15" name="Picture 14" descr="FOOT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56992"/>
            <a:ext cx="576064" cy="576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772816"/>
            <a:ext cx="3600400" cy="5350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5373216"/>
            <a:ext cx="3600400" cy="535060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11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684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Thank you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9B73F"/>
              </a:clrFrom>
              <a:clrTo>
                <a:srgbClr val="F9B73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7824" y="3356992"/>
            <a:ext cx="3528392" cy="2642888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 bwMode="auto">
          <a:xfrm rot="717203">
            <a:off x="3599717" y="4025138"/>
            <a:ext cx="452186" cy="493100"/>
          </a:xfrm>
          <a:prstGeom prst="cloud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7459" y="3655554"/>
            <a:ext cx="346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 rot="10800000" flipH="1" flipV="1">
            <a:off x="3923929" y="3551608"/>
            <a:ext cx="703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He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H="1" flipV="1">
            <a:off x="4932040" y="4991768"/>
            <a:ext cx="703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H="1" flipV="1">
            <a:off x="3131841" y="4487712"/>
            <a:ext cx="703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60066"/>
                </a:solidFill>
              </a:rPr>
              <a:t>O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6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1143000"/>
          </a:xfrm>
        </p:spPr>
        <p:txBody>
          <a:bodyPr/>
          <a:lstStyle/>
          <a:p>
            <a:r>
              <a:rPr lang="en-US" dirty="0" smtClean="0"/>
              <a:t>Discussion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1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4536" y="455952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Role of Target fragmentation in proton therapy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6176" y="4077072"/>
            <a:ext cx="3131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rgbClr val="800000"/>
              </a:solidFill>
            </a:endParaRPr>
          </a:p>
          <a:p>
            <a:pPr algn="ctr"/>
            <a:endParaRPr lang="en-US" dirty="0" smtClean="0">
              <a:solidFill>
                <a:srgbClr val="800000"/>
              </a:solidFill>
            </a:endParaRP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Heavy fragments have low residual energies and release low doses -&gt; high RBE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86269" y="4601074"/>
            <a:ext cx="2877250" cy="941267"/>
          </a:xfrm>
          <a:prstGeom prst="rect">
            <a:avLst/>
          </a:prstGeom>
          <a:noFill/>
          <a:ln w="28575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9512" y="5877272"/>
            <a:ext cx="2835531" cy="307777"/>
          </a:xfrm>
          <a:prstGeom prst="rect">
            <a:avLst/>
          </a:prstGeom>
          <a:noFill/>
          <a:ln w="1905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Tommasino</a:t>
            </a:r>
            <a:r>
              <a:rPr lang="en-US" sz="1400" dirty="0" smtClean="0"/>
              <a:t> &amp; Durante 2015 Cancers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944" r="5334"/>
          <a:stretch/>
        </p:blipFill>
        <p:spPr>
          <a:xfrm>
            <a:off x="994454" y="2350734"/>
            <a:ext cx="4769522" cy="31664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4749896" y="2350735"/>
            <a:ext cx="1090280" cy="3166497"/>
          </a:xfrm>
          <a:prstGeom prst="rect">
            <a:avLst/>
          </a:prstGeom>
          <a:noFill/>
          <a:ln w="28575" cmpd="sng">
            <a:solidFill>
              <a:srgbClr val="8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1350826"/>
            <a:ext cx="857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Differently from Projectile fragments, their Energy distribution being peaked at very low E</a:t>
            </a:r>
          </a:p>
          <a:p>
            <a:r>
              <a:rPr lang="en-US" dirty="0" smtClean="0"/>
              <a:t>Combines with the peak of RBE at low 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3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412776"/>
            <a:ext cx="6336704" cy="461665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…are deviations from 1.1 of </a:t>
            </a:r>
            <a:r>
              <a:rPr lang="en-US" sz="2400" b="1" dirty="0" smtClean="0">
                <a:solidFill>
                  <a:srgbClr val="800000"/>
                </a:solidFill>
              </a:rPr>
              <a:t>clinical relevance</a:t>
            </a:r>
            <a:r>
              <a:rPr lang="en-US" sz="2400" dirty="0" smtClean="0">
                <a:solidFill>
                  <a:srgbClr val="800000"/>
                </a:solidFill>
              </a:rPr>
              <a:t>?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2" name="Picture 1" descr="Wedenberg_FIG_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3" y="2132857"/>
            <a:ext cx="5977863" cy="331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805264"/>
            <a:ext cx="2376264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Wedenberg</a:t>
            </a:r>
            <a:r>
              <a:rPr lang="en-US" sz="1400" dirty="0" smtClean="0"/>
              <a:t> 2014 Med </a:t>
            </a:r>
            <a:r>
              <a:rPr lang="en-US" sz="1400" dirty="0" err="1" smtClean="0"/>
              <a:t>Phys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2636912"/>
            <a:ext cx="309634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ctr">
              <a:buFontTx/>
              <a:buChar char="-"/>
            </a:pPr>
            <a:r>
              <a:rPr lang="en-US" b="1" dirty="0" smtClean="0">
                <a:solidFill>
                  <a:srgbClr val="800000"/>
                </a:solidFill>
              </a:rPr>
              <a:t>Potential improvements offered by biological optimization</a:t>
            </a:r>
          </a:p>
          <a:p>
            <a:pPr marL="180975" indent="-180975" algn="ctr"/>
            <a:endParaRPr lang="en-US" b="1" dirty="0" smtClean="0">
              <a:solidFill>
                <a:srgbClr val="000090"/>
              </a:solidFill>
            </a:endParaRPr>
          </a:p>
          <a:p>
            <a:pPr marL="180975" indent="-180975" algn="ctr">
              <a:buFontTx/>
              <a:buChar char="-"/>
            </a:pPr>
            <a:r>
              <a:rPr lang="en-US" b="1" dirty="0" smtClean="0">
                <a:solidFill>
                  <a:srgbClr val="000090"/>
                </a:solidFill>
              </a:rPr>
              <a:t>Possible bias when neglecting variable RBE</a:t>
            </a:r>
          </a:p>
          <a:p>
            <a:pPr marL="285750" indent="-285750" algn="ctr">
              <a:buFontTx/>
              <a:buChar char="-"/>
            </a:pPr>
            <a:endParaRPr lang="en-US" b="1" dirty="0"/>
          </a:p>
          <a:p>
            <a:pPr marL="285750" indent="-190500" algn="ctr">
              <a:buFontTx/>
              <a:buChar char="-"/>
            </a:pPr>
            <a:r>
              <a:rPr lang="en-US" b="1" dirty="0" smtClean="0"/>
              <a:t>Sensitivity to RBE model</a:t>
            </a:r>
          </a:p>
          <a:p>
            <a:pPr marL="285750" indent="-190500" algn="ctr">
              <a:buFontTx/>
              <a:buChar char="-"/>
            </a:pPr>
            <a:endParaRPr lang="en-US" b="1" dirty="0" smtClean="0"/>
          </a:p>
          <a:p>
            <a:pPr marL="285750" indent="-190500" algn="ctr">
              <a:buFontTx/>
              <a:buChar char="-"/>
            </a:pPr>
            <a:r>
              <a:rPr lang="en-US" b="1" dirty="0" smtClean="0"/>
              <a:t>Only 3 patients considered!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4471" y="5373216"/>
            <a:ext cx="7531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Dose (</a:t>
            </a:r>
            <a:r>
              <a:rPr lang="en-US" sz="1100" b="1" dirty="0" err="1" smtClean="0"/>
              <a:t>Gy</a:t>
            </a:r>
            <a:r>
              <a:rPr lang="en-US" sz="1100" b="1" dirty="0" smtClean="0"/>
              <a:t>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84223" y="5373216"/>
            <a:ext cx="1023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Dose (</a:t>
            </a:r>
            <a:r>
              <a:rPr lang="en-US" sz="1100" b="1" dirty="0" err="1" smtClean="0"/>
              <a:t>Gy</a:t>
            </a:r>
            <a:r>
              <a:rPr lang="en-US" sz="1100" b="1" dirty="0" smtClean="0"/>
              <a:t>-RBE)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20357" y="5373216"/>
            <a:ext cx="1015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LET (</a:t>
            </a:r>
            <a:r>
              <a:rPr lang="en-US" sz="1100" b="1" dirty="0" err="1" smtClean="0"/>
              <a:t>keV</a:t>
            </a:r>
            <a:r>
              <a:rPr lang="en-US" sz="1100" b="1" dirty="0" smtClean="0"/>
              <a:t>/</a:t>
            </a:r>
            <a:r>
              <a:rPr lang="en-US" sz="1100" b="1" dirty="0" smtClean="0">
                <a:latin typeface="Symbol" charset="2"/>
                <a:cs typeface="Symbol" charset="2"/>
              </a:rPr>
              <a:t>m</a:t>
            </a:r>
            <a:r>
              <a:rPr lang="en-US" sz="1100" b="1" dirty="0" smtClean="0"/>
              <a:t>m)</a:t>
            </a:r>
            <a:endParaRPr lang="en-US" sz="1100" b="1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46752" y="6356350"/>
            <a:ext cx="4744692" cy="365125"/>
          </a:xfrm>
        </p:spPr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94536" y="455952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Clinical relevance of p RBE</a:t>
            </a:r>
          </a:p>
        </p:txBody>
      </p:sp>
    </p:spTree>
    <p:extLst>
      <p:ext uri="{BB962C8B-B14F-4D97-AF65-F5344CB8AC3E}">
        <p14:creationId xmlns:p14="http://schemas.microsoft.com/office/powerpoint/2010/main" val="69361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52" y="127788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WP1 –Radiobiological modeling for TPS: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4043"/>
            <a:ext cx="8229600" cy="3777285"/>
          </a:xfrm>
        </p:spPr>
        <p:txBody>
          <a:bodyPr/>
          <a:lstStyle/>
          <a:p>
            <a:pPr lvl="0"/>
            <a:r>
              <a:rPr lang="en-US" sz="2400" i="1" u="sng" dirty="0"/>
              <a:t>Task1: RBE modeling for </a:t>
            </a:r>
            <a:r>
              <a:rPr lang="en-US" sz="2400" i="1" u="sng" dirty="0" smtClean="0"/>
              <a:t>protons (</a:t>
            </a:r>
            <a:r>
              <a:rPr lang="en-US" sz="2400" i="1" u="sng" dirty="0" err="1" smtClean="0"/>
              <a:t>F.Tommasino</a:t>
            </a:r>
            <a:r>
              <a:rPr lang="en-US" sz="2400" i="1" u="sng" dirty="0" smtClean="0"/>
              <a:t> </a:t>
            </a:r>
            <a:r>
              <a:rPr lang="en-US" sz="2400" i="1" u="sng" dirty="0"/>
              <a:t>– TIFPA</a:t>
            </a:r>
            <a:r>
              <a:rPr lang="en-US" sz="2400" i="1" u="sng" dirty="0" smtClean="0"/>
              <a:t>)</a:t>
            </a:r>
          </a:p>
          <a:p>
            <a:pPr marL="0" lvl="0" indent="0">
              <a:buNone/>
            </a:pPr>
            <a:r>
              <a:rPr lang="en-US" sz="2400" i="1" u="sng" dirty="0" smtClean="0"/>
              <a:t> </a:t>
            </a:r>
            <a:endParaRPr lang="en-US" sz="2400" dirty="0"/>
          </a:p>
          <a:p>
            <a:r>
              <a:rPr lang="en-US" sz="2400" i="1" u="sng" dirty="0"/>
              <a:t>Task2: OER and ITH modeling (</a:t>
            </a:r>
            <a:r>
              <a:rPr lang="en-US" sz="2400" i="1" u="sng" dirty="0" err="1" smtClean="0"/>
              <a:t>E.Scifoni</a:t>
            </a:r>
            <a:r>
              <a:rPr lang="en-US" sz="2400" i="1" u="sng" dirty="0" smtClean="0"/>
              <a:t>-TIFPA/A. </a:t>
            </a:r>
            <a:r>
              <a:rPr lang="en-US" sz="2400" i="1" u="sng" dirty="0" err="1" smtClean="0"/>
              <a:t>Attili</a:t>
            </a:r>
            <a:r>
              <a:rPr lang="en-US" sz="2400" i="1" u="sng" dirty="0" smtClean="0"/>
              <a:t>-TO)</a:t>
            </a:r>
          </a:p>
          <a:p>
            <a:endParaRPr lang="en-US" sz="2800" i="1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pic>
        <p:nvPicPr>
          <p:cNvPr id="6" name="Picture 5" descr="Wedenberg_FIG_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01001"/>
            <a:ext cx="3456384" cy="1915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6263" y="5895443"/>
            <a:ext cx="1490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Wedemberg</a:t>
            </a:r>
            <a:r>
              <a:rPr lang="en-US" sz="1400" dirty="0" smtClean="0"/>
              <a:t> 2014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3923928" y="3958602"/>
            <a:ext cx="2025552" cy="2580312"/>
            <a:chOff x="7020272" y="4593104"/>
            <a:chExt cx="2025552" cy="2580312"/>
          </a:xfrm>
        </p:grpSpPr>
        <p:pic>
          <p:nvPicPr>
            <p:cNvPr id="9" name="Picture 13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337" y="4593104"/>
              <a:ext cx="1686477" cy="2580312"/>
            </a:xfrm>
            <a:prstGeom prst="rect">
              <a:avLst/>
            </a:prstGeom>
          </p:spPr>
        </p:pic>
        <p:sp>
          <p:nvSpPr>
            <p:cNvPr id="10" name="CasellaDiTesto 13"/>
            <p:cNvSpPr txBox="1">
              <a:spLocks noChangeArrowheads="1"/>
            </p:cNvSpPr>
            <p:nvPr/>
          </p:nvSpPr>
          <p:spPr bwMode="auto">
            <a:xfrm>
              <a:off x="8229688" y="6542729"/>
              <a:ext cx="698881" cy="3350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wrap="square" lIns="82936" tIns="41469" rIns="82936" bIns="41469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defTabSz="82936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i="0" dirty="0">
                  <a:solidFill>
                    <a:srgbClr val="FF0000"/>
                  </a:solidFill>
                  <a:latin typeface="Arial" pitchFamily="34" charset="0"/>
                  <a:cs typeface="+mn-cs"/>
                </a:rPr>
                <a:t> pO</a:t>
              </a:r>
              <a:r>
                <a:rPr lang="en-US" sz="1600" b="0" i="0" baseline="-25000" dirty="0">
                  <a:solidFill>
                    <a:srgbClr val="FF0000"/>
                  </a:solidFill>
                  <a:latin typeface="Arial" pitchFamily="34" charset="0"/>
                  <a:cs typeface="+mn-cs"/>
                </a:rPr>
                <a:t>2</a:t>
              </a:r>
              <a:r>
                <a:rPr lang="en-US" sz="1600" b="0" i="0" dirty="0">
                  <a:solidFill>
                    <a:srgbClr val="FF0000"/>
                  </a:solidFill>
                  <a:latin typeface="Arial" pitchFamily="34" charset="0"/>
                  <a:cs typeface="+mn-cs"/>
                </a:rPr>
                <a:t> </a:t>
              </a:r>
            </a:p>
          </p:txBody>
        </p:sp>
        <p:sp>
          <p:nvSpPr>
            <p:cNvPr id="11" name="CasellaDiTesto 12"/>
            <p:cNvSpPr txBox="1">
              <a:spLocks noChangeArrowheads="1"/>
            </p:cNvSpPr>
            <p:nvPr/>
          </p:nvSpPr>
          <p:spPr bwMode="auto">
            <a:xfrm>
              <a:off x="7224654" y="6585497"/>
              <a:ext cx="615766" cy="3350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wrap="square" lIns="82936" tIns="41469" rIns="82936" bIns="41469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defTabSz="82936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i="0" dirty="0">
                  <a:solidFill>
                    <a:srgbClr val="FF0000"/>
                  </a:solidFill>
                  <a:latin typeface="Arial" pitchFamily="34" charset="0"/>
                  <a:cs typeface="+mn-cs"/>
                </a:rPr>
                <a:t>LET</a:t>
              </a:r>
              <a:endParaRPr lang="en-US" sz="1100" b="0" i="0" dirty="0">
                <a:solidFill>
                  <a:srgbClr val="FF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" name="CasellaDiTesto 12"/>
            <p:cNvSpPr txBox="1">
              <a:spLocks noChangeArrowheads="1"/>
            </p:cNvSpPr>
            <p:nvPr/>
          </p:nvSpPr>
          <p:spPr bwMode="auto">
            <a:xfrm rot="16200000">
              <a:off x="6857491" y="5180494"/>
              <a:ext cx="660578" cy="3350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wrap="square" lIns="82936" tIns="41469" rIns="82936" bIns="41469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defTabSz="82936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i="0" dirty="0">
                  <a:solidFill>
                    <a:srgbClr val="FF0000"/>
                  </a:solidFill>
                  <a:latin typeface="Arial" pitchFamily="34" charset="0"/>
                  <a:cs typeface="+mn-cs"/>
                </a:rPr>
                <a:t>OER</a:t>
              </a:r>
              <a:endParaRPr lang="en-US" sz="1100" b="0" i="0" dirty="0">
                <a:solidFill>
                  <a:srgbClr val="FF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 rot="16200000">
              <a:off x="7880900" y="5693076"/>
              <a:ext cx="2083627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000" dirty="0" err="1" smtClean="0"/>
                <a:t>Tinganelli</a:t>
              </a:r>
              <a:r>
                <a:rPr lang="de-DE" altLang="de-DE" sz="1000" dirty="0" smtClean="0"/>
                <a:t> et al. Sci.Rep.2015</a:t>
              </a:r>
              <a:endParaRPr lang="de-DE" altLang="de-DE" sz="10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706" y="4570993"/>
            <a:ext cx="3019294" cy="13840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19519" y="2064637"/>
            <a:ext cx="218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Leader: </a:t>
            </a:r>
            <a:r>
              <a:rPr lang="en-US" dirty="0" err="1" smtClean="0"/>
              <a:t>S.Hild</a:t>
            </a:r>
            <a:r>
              <a:rPr lang="en-US" dirty="0" smtClean="0"/>
              <a:t> (TIFPA)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4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405"/>
          <a:stretch/>
        </p:blipFill>
        <p:spPr>
          <a:xfrm>
            <a:off x="3131840" y="4221088"/>
            <a:ext cx="3168352" cy="1787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52" y="978521"/>
            <a:ext cx="857929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WP2 –NTCP/TCP: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i="1" u="sng" dirty="0"/>
              <a:t>Task1:  Advanced NTCP models on proton patient data including </a:t>
            </a:r>
            <a:r>
              <a:rPr lang="en-US" sz="2400" i="1" u="sng" dirty="0" smtClean="0"/>
              <a:t>RBE (</a:t>
            </a:r>
            <a:r>
              <a:rPr lang="en-US" sz="2400" i="1" u="sng" dirty="0" err="1" smtClean="0"/>
              <a:t>L.Cella</a:t>
            </a:r>
            <a:r>
              <a:rPr lang="en-US" sz="2400" i="1" u="sng" dirty="0" smtClean="0"/>
              <a:t>-NA)</a:t>
            </a:r>
            <a:endParaRPr lang="en-US" sz="2400" dirty="0"/>
          </a:p>
          <a:p>
            <a:pPr marL="0" lvl="0" indent="0">
              <a:buNone/>
            </a:pPr>
            <a:r>
              <a:rPr lang="en-US" sz="2400" i="1" u="sng" dirty="0" smtClean="0"/>
              <a:t> </a:t>
            </a:r>
            <a:endParaRPr lang="en-US" sz="2400" dirty="0"/>
          </a:p>
          <a:p>
            <a:pPr lvl="0"/>
            <a:r>
              <a:rPr lang="en-US" sz="2400" i="1" u="sng" dirty="0"/>
              <a:t>Task2: TCP/NTCP including hypoxia for different ions (</a:t>
            </a:r>
            <a:r>
              <a:rPr lang="en-US" sz="2400" i="1" u="sng" dirty="0" err="1" smtClean="0"/>
              <a:t>L.Cella</a:t>
            </a:r>
            <a:r>
              <a:rPr lang="en-US" sz="2400" i="1" u="sng" dirty="0" smtClean="0"/>
              <a:t>-NA/</a:t>
            </a:r>
            <a:r>
              <a:rPr lang="en-US" sz="2400" i="1" u="sng" dirty="0" err="1" smtClean="0"/>
              <a:t>E.Scifoni</a:t>
            </a:r>
            <a:r>
              <a:rPr lang="en-US" sz="2400" i="1" u="sng" dirty="0" smtClean="0"/>
              <a:t>-TIFPA</a:t>
            </a:r>
            <a:r>
              <a:rPr lang="en-US" sz="2400" i="1" u="sng" dirty="0"/>
              <a:t>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33056"/>
            <a:ext cx="2836836" cy="2190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8264" y="5949280"/>
            <a:ext cx="1540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Durante et al 2016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427984" y="5920576"/>
            <a:ext cx="1650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Tinganelli</a:t>
            </a:r>
            <a:r>
              <a:rPr lang="en-US" sz="1400" dirty="0" smtClean="0"/>
              <a:t> et al 2015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55707" y="1730883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Leader</a:t>
            </a:r>
            <a:r>
              <a:rPr lang="en-US" dirty="0" smtClean="0"/>
              <a:t>: </a:t>
            </a:r>
            <a:r>
              <a:rPr lang="en-US" dirty="0" err="1" smtClean="0"/>
              <a:t>MG.Pugliese</a:t>
            </a:r>
            <a:r>
              <a:rPr lang="en-US" dirty="0" smtClean="0"/>
              <a:t>(NA)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2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31840" y="2708920"/>
            <a:ext cx="3034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Move IT </a:t>
            </a:r>
          </a:p>
          <a:p>
            <a:pPr algn="ctr"/>
            <a:r>
              <a:rPr lang="en-US" sz="4800" dirty="0" smtClean="0"/>
              <a:t>Framework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8061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WP3 - </a:t>
            </a:r>
            <a:r>
              <a:rPr lang="en-US" dirty="0" smtClean="0"/>
              <a:t>Biological dosimetry: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099987"/>
            <a:ext cx="7056784" cy="3777285"/>
          </a:xfrm>
        </p:spPr>
        <p:txBody>
          <a:bodyPr>
            <a:normAutofit/>
          </a:bodyPr>
          <a:lstStyle/>
          <a:p>
            <a:pPr lvl="0"/>
            <a:r>
              <a:rPr lang="en-US" sz="2000" i="1" u="sng" dirty="0" smtClean="0"/>
              <a:t>Task1</a:t>
            </a:r>
            <a:r>
              <a:rPr lang="en-US" sz="2000" i="1" u="sng" dirty="0"/>
              <a:t>: Development of specific devices for spatially resolved proton RBE measurement  (</a:t>
            </a:r>
            <a:r>
              <a:rPr lang="en-US" sz="2000" i="1" u="sng" dirty="0" err="1" smtClean="0"/>
              <a:t>W.Tinganelli</a:t>
            </a:r>
            <a:r>
              <a:rPr lang="en-US" sz="2000" i="1" u="sng" dirty="0" smtClean="0"/>
              <a:t>-TIFPA/</a:t>
            </a:r>
            <a:r>
              <a:rPr lang="en-US" sz="2000" i="1" u="sng" dirty="0" err="1" smtClean="0"/>
              <a:t>MG.Pugliese</a:t>
            </a:r>
            <a:r>
              <a:rPr lang="en-US" sz="2000" i="1" u="sng" dirty="0" smtClean="0"/>
              <a:t>-NA)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0"/>
            <a:r>
              <a:rPr lang="en-US" sz="2000" i="1" u="sng" dirty="0"/>
              <a:t>Task2: Hypoxic, </a:t>
            </a:r>
            <a:r>
              <a:rPr lang="en-US" sz="2000" i="1" u="sng" dirty="0" err="1"/>
              <a:t>Coculture</a:t>
            </a:r>
            <a:r>
              <a:rPr lang="en-US" sz="2000" i="1" u="sng" dirty="0"/>
              <a:t> and Stem cells  devices (</a:t>
            </a:r>
            <a:r>
              <a:rPr lang="en-US" sz="2000" i="1" u="sng" dirty="0" err="1" smtClean="0"/>
              <a:t>W.Tinganelli</a:t>
            </a:r>
            <a:r>
              <a:rPr lang="en-US" sz="2000" i="1" u="sng" dirty="0" smtClean="0"/>
              <a:t> -TIFPA)</a:t>
            </a:r>
          </a:p>
          <a:p>
            <a:pPr marL="0" lvl="0" indent="0">
              <a:buNone/>
            </a:pPr>
            <a:endParaRPr lang="en-US" sz="2000" dirty="0"/>
          </a:p>
          <a:p>
            <a:pPr lvl="0"/>
            <a:r>
              <a:rPr lang="en-US" sz="2000" i="1" u="sng" dirty="0" smtClean="0"/>
              <a:t>Task </a:t>
            </a:r>
            <a:r>
              <a:rPr lang="en-US" sz="2000" i="1" u="sng" dirty="0"/>
              <a:t>3: </a:t>
            </a:r>
            <a:r>
              <a:rPr lang="en-US" sz="2000" i="1" u="sng" dirty="0" smtClean="0"/>
              <a:t>In vivo and Molecular biomarkers  </a:t>
            </a:r>
            <a:r>
              <a:rPr lang="en-US" sz="2000" i="1" u="sng" dirty="0"/>
              <a:t>(</a:t>
            </a:r>
            <a:r>
              <a:rPr lang="en-US" sz="2000" i="1" u="sng" dirty="0" err="1" smtClean="0"/>
              <a:t>G.Russo</a:t>
            </a:r>
            <a:r>
              <a:rPr lang="en-US" sz="2000" i="1" u="sng" dirty="0" smtClean="0"/>
              <a:t>-LNS)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5470481"/>
            <a:ext cx="493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tx2"/>
                </a:solidFill>
              </a:rPr>
              <a:t>Beamtime</a:t>
            </a:r>
            <a:r>
              <a:rPr lang="en-US" i="1" dirty="0" smtClean="0">
                <a:solidFill>
                  <a:schemeClr val="tx2"/>
                </a:solidFill>
              </a:rPr>
              <a:t> request for 2017 already granted at LNS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31" y="2564904"/>
            <a:ext cx="2866669" cy="808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398" y="3703243"/>
            <a:ext cx="893097" cy="25710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6085" y="1763524"/>
            <a:ext cx="2186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Leader</a:t>
            </a:r>
            <a:r>
              <a:rPr lang="en-US" dirty="0" smtClean="0"/>
              <a:t>: </a:t>
            </a:r>
            <a:r>
              <a:rPr lang="en-US" dirty="0" err="1" smtClean="0"/>
              <a:t>G.Russo</a:t>
            </a:r>
            <a:r>
              <a:rPr lang="en-US" dirty="0" smtClean="0"/>
              <a:t>(LNS)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40" t="33847" b="19308"/>
          <a:stretch/>
        </p:blipFill>
        <p:spPr>
          <a:xfrm>
            <a:off x="5542902" y="4866818"/>
            <a:ext cx="2583145" cy="13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1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57" y="-149199"/>
            <a:ext cx="8229600" cy="1143000"/>
          </a:xfrm>
        </p:spPr>
        <p:txBody>
          <a:bodyPr/>
          <a:lstStyle/>
          <a:p>
            <a:r>
              <a:rPr lang="en-US" dirty="0" smtClean="0"/>
              <a:t>p RBE impact in vivo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856" r="2941" b="55513"/>
          <a:stretch/>
        </p:blipFill>
        <p:spPr>
          <a:xfrm rot="5400000">
            <a:off x="3747446" y="1559938"/>
            <a:ext cx="4527102" cy="3121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596409" y="1285552"/>
            <a:ext cx="2888298" cy="397792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852949" y="4794688"/>
            <a:ext cx="1099645" cy="945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48008" y="4492243"/>
            <a:ext cx="365035" cy="527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83571" y="5720698"/>
            <a:ext cx="404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1.1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09133" y="5019346"/>
            <a:ext cx="4587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RBE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856" r="2941" b="47793"/>
          <a:stretch/>
        </p:blipFill>
        <p:spPr>
          <a:xfrm>
            <a:off x="481205" y="1717042"/>
            <a:ext cx="3050958" cy="2468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A0A0A0"/>
              </a:clrFrom>
              <a:clrTo>
                <a:srgbClr val="A0A0A0">
                  <a:alpha val="0"/>
                </a:srgbClr>
              </a:clrTo>
            </a:clrChange>
          </a:blip>
          <a:srcRect l="80884" t="9494" b="19973"/>
          <a:stretch/>
        </p:blipFill>
        <p:spPr>
          <a:xfrm flipH="1">
            <a:off x="3086554" y="1916895"/>
            <a:ext cx="1099646" cy="20692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14969" y="2423019"/>
            <a:ext cx="34289" cy="2069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/>
        </p:nvSpPr>
        <p:spPr>
          <a:xfrm>
            <a:off x="2969726" y="2462601"/>
            <a:ext cx="34289" cy="2069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3044021" y="2446659"/>
            <a:ext cx="34289" cy="2069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101977" y="2089380"/>
            <a:ext cx="1221456" cy="3044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13806" y="5053972"/>
            <a:ext cx="24693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PMMA plates</a:t>
            </a:r>
          </a:p>
          <a:p>
            <a:r>
              <a:rPr lang="en-US" sz="1350" dirty="0"/>
              <a:t>to browse different SOBP points </a:t>
            </a:r>
          </a:p>
        </p:txBody>
      </p:sp>
    </p:spTree>
    <p:extLst>
      <p:ext uri="{BB962C8B-B14F-4D97-AF65-F5344CB8AC3E}">
        <p14:creationId xmlns:p14="http://schemas.microsoft.com/office/powerpoint/2010/main" val="421041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8216"/>
            <a:ext cx="8229600" cy="1143000"/>
          </a:xfrm>
        </p:spPr>
        <p:txBody>
          <a:bodyPr/>
          <a:lstStyle/>
          <a:p>
            <a:r>
              <a:rPr lang="en-US" dirty="0" smtClean="0"/>
              <a:t>WP4- Facilities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2388019"/>
            <a:ext cx="5740191" cy="3777285"/>
          </a:xfrm>
        </p:spPr>
        <p:txBody>
          <a:bodyPr>
            <a:normAutofit/>
          </a:bodyPr>
          <a:lstStyle/>
          <a:p>
            <a:pPr lvl="0"/>
            <a:r>
              <a:rPr lang="en-US" sz="2000" i="1" u="sng" dirty="0"/>
              <a:t>Task1: </a:t>
            </a:r>
            <a:r>
              <a:rPr lang="en-US" sz="2000" i="1" dirty="0"/>
              <a:t>CNAO/TIFPA/LNS lines development for beam delivering and shaping and setup of common </a:t>
            </a:r>
            <a:r>
              <a:rPr lang="en-US" sz="2000" i="1" dirty="0" smtClean="0"/>
              <a:t>protocols </a:t>
            </a:r>
            <a:r>
              <a:rPr lang="en-US" sz="2000" i="1" u="sng" dirty="0"/>
              <a:t>(</a:t>
            </a:r>
            <a:r>
              <a:rPr lang="en-US" sz="2000" i="1" u="sng" dirty="0" err="1" smtClean="0"/>
              <a:t>P.Cirrone</a:t>
            </a:r>
            <a:r>
              <a:rPr lang="en-US" sz="2000" i="1" u="sng" dirty="0" smtClean="0"/>
              <a:t>-LNS)</a:t>
            </a:r>
            <a:endParaRPr lang="en-US" sz="2000" i="1" dirty="0"/>
          </a:p>
          <a:p>
            <a:pPr lvl="0"/>
            <a:endParaRPr lang="en-US" sz="2000" dirty="0"/>
          </a:p>
          <a:p>
            <a:pPr lvl="0"/>
            <a:r>
              <a:rPr lang="en-US" sz="2000" i="1" u="sng" dirty="0" smtClean="0"/>
              <a:t>Task2</a:t>
            </a:r>
            <a:r>
              <a:rPr lang="en-US" sz="2000" i="1" u="sng" dirty="0"/>
              <a:t>: </a:t>
            </a:r>
            <a:r>
              <a:rPr lang="en-US" sz="2000" i="1" dirty="0"/>
              <a:t>Monte Carlo Simulations for </a:t>
            </a:r>
            <a:r>
              <a:rPr lang="en-US" sz="2000" i="1" dirty="0" err="1"/>
              <a:t>beamlines</a:t>
            </a:r>
            <a:r>
              <a:rPr lang="en-US" sz="2000" i="1" dirty="0"/>
              <a:t> characterization and Target Stations for in vitro–in vivo </a:t>
            </a:r>
            <a:r>
              <a:rPr lang="en-US" sz="2000" i="1" dirty="0" smtClean="0"/>
              <a:t>experiments </a:t>
            </a:r>
            <a:r>
              <a:rPr lang="en-US" sz="2000" i="1" u="sng" dirty="0" smtClean="0"/>
              <a:t>(</a:t>
            </a:r>
            <a:r>
              <a:rPr lang="en-US" sz="2000" i="1" u="sng" dirty="0" err="1" smtClean="0"/>
              <a:t>P.Cirrone</a:t>
            </a:r>
            <a:r>
              <a:rPr lang="en-US" sz="2000" i="1" u="sng" dirty="0" smtClean="0"/>
              <a:t>-LNS/</a:t>
            </a:r>
            <a:r>
              <a:rPr lang="en-US" sz="2000" i="1" u="sng" dirty="0" err="1" smtClean="0"/>
              <a:t>G.Battistoni</a:t>
            </a:r>
            <a:r>
              <a:rPr lang="en-US" sz="2000" i="1" u="sng" dirty="0" smtClean="0"/>
              <a:t>-MI)</a:t>
            </a:r>
          </a:p>
          <a:p>
            <a:pPr lvl="0"/>
            <a:endParaRPr lang="en-US" sz="2000" i="1" u="sng" dirty="0" smtClean="0"/>
          </a:p>
          <a:p>
            <a:pPr lvl="0"/>
            <a:r>
              <a:rPr lang="en-US" sz="2000" i="1" u="sng" dirty="0" smtClean="0"/>
              <a:t>Task4: </a:t>
            </a:r>
            <a:r>
              <a:rPr lang="en-US" sz="2000" i="1" dirty="0"/>
              <a:t>Detectors for beam flux and beam energy measurement </a:t>
            </a:r>
            <a:r>
              <a:rPr lang="en-US" sz="2000" i="1" dirty="0" smtClean="0"/>
              <a:t>(</a:t>
            </a:r>
            <a:r>
              <a:rPr lang="en-US" sz="2000" i="1" dirty="0" err="1" smtClean="0"/>
              <a:t>V.Monaco</a:t>
            </a:r>
            <a:r>
              <a:rPr lang="en-US" sz="2000" i="1" dirty="0" smtClean="0"/>
              <a:t>-TO)</a:t>
            </a:r>
            <a:endParaRPr lang="en-US" sz="2000" i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388" t="16409" r="56687" b="-184"/>
          <a:stretch/>
        </p:blipFill>
        <p:spPr>
          <a:xfrm>
            <a:off x="5991711" y="2278152"/>
            <a:ext cx="2972777" cy="27350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6085" y="1763524"/>
            <a:ext cx="237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Leader</a:t>
            </a:r>
            <a:r>
              <a:rPr lang="en-US" dirty="0" smtClean="0"/>
              <a:t>: P. </a:t>
            </a:r>
            <a:r>
              <a:rPr lang="en-US" dirty="0" err="1" smtClean="0"/>
              <a:t>Cirrone</a:t>
            </a:r>
            <a:r>
              <a:rPr lang="en-US" dirty="0" smtClean="0"/>
              <a:t> (LNS)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6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/>
          <a:lstStyle/>
          <a:p>
            <a:r>
              <a:rPr lang="en-US" dirty="0" smtClean="0"/>
              <a:t>INFN Team &amp; roles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27.09.16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Scifoni - MoVeIT - Call CSN V 2016 - Lecce</a:t>
            </a:r>
            <a:endParaRPr lang="en-US" dirty="0"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0" y="1837268"/>
            <a:ext cx="954055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4488" indent="-344488" eaLnBrk="0" hangingPunct="0">
              <a:tabLst>
                <a:tab pos="3430588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tabLst>
                <a:tab pos="3430588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3430588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3430588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3430588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30588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30588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30588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30588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it-IT" sz="2000" b="1" dirty="0" smtClean="0">
                <a:solidFill>
                  <a:srgbClr val="3C8D93"/>
                </a:solidFill>
                <a:sym typeface="Wingdings" charset="2"/>
              </a:rPr>
              <a:t>TIFPA -Trento</a:t>
            </a:r>
            <a:r>
              <a:rPr lang="en-US" altLang="it-IT" sz="2000" b="1" dirty="0" smtClean="0">
                <a:sym typeface="Wingdings" charset="2"/>
              </a:rPr>
              <a:t> </a:t>
            </a:r>
            <a:r>
              <a:rPr lang="en-US" altLang="it-IT" sz="2000" dirty="0">
                <a:sym typeface="Wingdings" charset="2"/>
              </a:rPr>
              <a:t>(local coordinator: </a:t>
            </a:r>
            <a:r>
              <a:rPr lang="en-US" altLang="it-IT" sz="2000" b="1" dirty="0" smtClean="0">
                <a:sym typeface="Wingdings" charset="2"/>
              </a:rPr>
              <a:t>E. </a:t>
            </a:r>
            <a:r>
              <a:rPr lang="en-US" altLang="it-IT" sz="2000" b="1" dirty="0" err="1" smtClean="0">
                <a:sym typeface="Wingdings" charset="2"/>
              </a:rPr>
              <a:t>Scifoni</a:t>
            </a:r>
            <a:r>
              <a:rPr lang="en-US" altLang="it-IT" sz="2000" b="1" dirty="0" smtClean="0">
                <a:sym typeface="Wingdings" charset="2"/>
              </a:rPr>
              <a:t>, </a:t>
            </a:r>
            <a:r>
              <a:rPr lang="en-US" altLang="it-IT" sz="2000" dirty="0">
                <a:sym typeface="Wingdings" charset="2"/>
              </a:rPr>
              <a:t>total</a:t>
            </a:r>
            <a:r>
              <a:rPr lang="en-US" altLang="it-IT" sz="2000" b="1" dirty="0">
                <a:sym typeface="Wingdings" charset="2"/>
              </a:rPr>
              <a:t> </a:t>
            </a:r>
            <a:r>
              <a:rPr lang="en-US" altLang="it-IT" sz="2000" b="1" dirty="0" smtClean="0">
                <a:sym typeface="Wingdings" charset="2"/>
              </a:rPr>
              <a:t>=3.9 </a:t>
            </a:r>
            <a:r>
              <a:rPr lang="en-US" altLang="it-IT" sz="2000" b="1" dirty="0">
                <a:sym typeface="Wingdings" charset="2"/>
              </a:rPr>
              <a:t>FTE)</a:t>
            </a:r>
          </a:p>
          <a:p>
            <a:pPr eaLnBrk="1" hangingPunct="1"/>
            <a:r>
              <a:rPr lang="en-US" altLang="it-IT" sz="1600" b="1" dirty="0" smtClean="0">
                <a:sym typeface="Wingdings" charset="2"/>
              </a:rPr>
              <a:t>M. Durante, F. </a:t>
            </a:r>
            <a:r>
              <a:rPr lang="en-US" altLang="it-IT" sz="1600" b="1" dirty="0" err="1" smtClean="0">
                <a:sym typeface="Wingdings" charset="2"/>
              </a:rPr>
              <a:t>Tommasino</a:t>
            </a:r>
            <a:r>
              <a:rPr lang="en-US" altLang="it-IT" sz="1600" b="1" dirty="0" smtClean="0">
                <a:sym typeface="Wingdings" charset="2"/>
              </a:rPr>
              <a:t>, W. </a:t>
            </a:r>
            <a:r>
              <a:rPr lang="en-US" altLang="it-IT" sz="1600" b="1" dirty="0" err="1" smtClean="0">
                <a:sym typeface="Wingdings" charset="2"/>
              </a:rPr>
              <a:t>Tinganelli</a:t>
            </a:r>
            <a:r>
              <a:rPr lang="en-US" altLang="it-IT" sz="1600" b="1" dirty="0" smtClean="0">
                <a:sym typeface="Wingdings" charset="2"/>
              </a:rPr>
              <a:t>, </a:t>
            </a:r>
            <a:r>
              <a:rPr lang="en-US" altLang="it-IT" sz="1600" b="1" dirty="0" err="1" smtClean="0">
                <a:sym typeface="Wingdings" charset="2"/>
              </a:rPr>
              <a:t>M.Schwarz</a:t>
            </a:r>
            <a:r>
              <a:rPr lang="en-US" altLang="it-IT" sz="1600" b="1" dirty="0" smtClean="0">
                <a:sym typeface="Wingdings" charset="2"/>
              </a:rPr>
              <a:t>, S. </a:t>
            </a:r>
            <a:r>
              <a:rPr lang="en-US" altLang="it-IT" sz="1600" b="1" dirty="0" err="1" smtClean="0">
                <a:sym typeface="Wingdings" charset="2"/>
              </a:rPr>
              <a:t>Hild</a:t>
            </a:r>
            <a:r>
              <a:rPr lang="en-US" altLang="it-IT" sz="1600" b="1" dirty="0" smtClean="0">
                <a:sym typeface="Wingdings" charset="2"/>
              </a:rPr>
              <a:t>, E. </a:t>
            </a:r>
            <a:r>
              <a:rPr lang="en-US" altLang="it-IT" sz="1600" b="1" dirty="0" err="1" smtClean="0">
                <a:sym typeface="Wingdings" charset="2"/>
              </a:rPr>
              <a:t>Verroi</a:t>
            </a:r>
            <a:r>
              <a:rPr lang="en-US" altLang="it-IT" sz="1600" b="1" dirty="0" smtClean="0">
                <a:sym typeface="Wingdings" charset="2"/>
              </a:rPr>
              <a:t>, P. </a:t>
            </a:r>
            <a:r>
              <a:rPr lang="en-US" altLang="it-IT" sz="1600" b="1" dirty="0" err="1" smtClean="0">
                <a:sym typeface="Wingdings" charset="2"/>
              </a:rPr>
              <a:t>Spinnato</a:t>
            </a:r>
            <a:endParaRPr lang="en-US" altLang="it-IT" sz="1600" b="1" dirty="0" smtClean="0">
              <a:sym typeface="Wingdings" charset="2"/>
            </a:endParaRPr>
          </a:p>
          <a:p>
            <a:pPr eaLnBrk="1" hangingPunct="1"/>
            <a:r>
              <a:rPr lang="en-US" altLang="it-IT" sz="1600" dirty="0" smtClean="0">
                <a:sym typeface="Wingdings" charset="2"/>
              </a:rPr>
              <a:t>- Radiobiological modeling for TPS,</a:t>
            </a:r>
            <a:r>
              <a:rPr lang="en-US" sz="1600" dirty="0" smtClean="0"/>
              <a:t> </a:t>
            </a:r>
            <a:r>
              <a:rPr lang="en-US" sz="1600" dirty="0"/>
              <a:t>experimental device </a:t>
            </a:r>
            <a:r>
              <a:rPr lang="en-US" sz="1600" dirty="0" smtClean="0"/>
              <a:t>design and fabrication, </a:t>
            </a:r>
            <a:r>
              <a:rPr lang="en-US" sz="1600" dirty="0"/>
              <a:t>proton beam irradiations </a:t>
            </a:r>
            <a:r>
              <a:rPr lang="en-US" sz="800" b="1" i="1" dirty="0">
                <a:sym typeface="Wingdings" charset="2"/>
              </a:rPr>
              <a:t/>
            </a:r>
            <a:br>
              <a:rPr lang="en-US" sz="800" b="1" i="1" dirty="0">
                <a:sym typeface="Wingdings" charset="2"/>
              </a:rPr>
            </a:br>
            <a:r>
              <a:rPr lang="en-US" altLang="it-IT" sz="800" b="1" i="1" dirty="0" smtClean="0">
                <a:sym typeface="Wingdings" charset="2"/>
              </a:rPr>
              <a:t>  </a:t>
            </a:r>
            <a:endParaRPr lang="en-US" altLang="it-IT" sz="800" b="1" i="1" dirty="0">
              <a:sym typeface="Wingdings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it-IT" sz="2000" b="1" dirty="0" smtClean="0">
                <a:solidFill>
                  <a:srgbClr val="3C8D93"/>
                </a:solidFill>
                <a:sym typeface="Wingdings" charset="2"/>
              </a:rPr>
              <a:t>LNS - Catania </a:t>
            </a:r>
            <a:r>
              <a:rPr lang="en-US" altLang="it-IT" sz="2000" b="1" dirty="0" smtClean="0">
                <a:sym typeface="Wingdings" charset="2"/>
              </a:rPr>
              <a:t> </a:t>
            </a:r>
            <a:r>
              <a:rPr lang="en-US" altLang="it-IT" sz="2000" b="1" dirty="0">
                <a:sym typeface="Wingdings" charset="2"/>
              </a:rPr>
              <a:t>(</a:t>
            </a:r>
            <a:r>
              <a:rPr lang="en-US" altLang="it-IT" sz="2000" dirty="0">
                <a:sym typeface="Wingdings" charset="2"/>
              </a:rPr>
              <a:t>local coordinator: </a:t>
            </a:r>
            <a:r>
              <a:rPr lang="en-US" altLang="it-IT" sz="2000" b="1" dirty="0" smtClean="0">
                <a:sym typeface="Wingdings" charset="2"/>
              </a:rPr>
              <a:t>P. </a:t>
            </a:r>
            <a:r>
              <a:rPr lang="en-US" altLang="it-IT" sz="2000" b="1" dirty="0" err="1" smtClean="0">
                <a:sym typeface="Wingdings" charset="2"/>
              </a:rPr>
              <a:t>Cirrone</a:t>
            </a:r>
            <a:r>
              <a:rPr lang="en-US" altLang="it-IT" sz="2000" b="1" dirty="0" smtClean="0">
                <a:sym typeface="Wingdings" charset="2"/>
              </a:rPr>
              <a:t>, </a:t>
            </a:r>
            <a:r>
              <a:rPr lang="en-US" altLang="it-IT" sz="2000" dirty="0">
                <a:sym typeface="Wingdings" charset="2"/>
              </a:rPr>
              <a:t>total </a:t>
            </a:r>
            <a:r>
              <a:rPr lang="en-US" altLang="it-IT" sz="2000" b="1" dirty="0">
                <a:sym typeface="Wingdings" charset="2"/>
              </a:rPr>
              <a:t>=</a:t>
            </a:r>
            <a:r>
              <a:rPr lang="en-US" altLang="it-IT" sz="2000" b="1" dirty="0" smtClean="0">
                <a:sym typeface="Wingdings" charset="2"/>
              </a:rPr>
              <a:t>6.3 </a:t>
            </a:r>
            <a:r>
              <a:rPr lang="en-US" altLang="it-IT" sz="2000" b="1" dirty="0">
                <a:sym typeface="Wingdings" charset="2"/>
              </a:rPr>
              <a:t>FTE)</a:t>
            </a:r>
          </a:p>
          <a:p>
            <a:pPr eaLnBrk="1" hangingPunct="1"/>
            <a:r>
              <a:rPr lang="en-US" altLang="it-IT" sz="1600" b="1" dirty="0" smtClean="0">
                <a:sym typeface="Wingdings" charset="2"/>
              </a:rPr>
              <a:t>G. </a:t>
            </a:r>
            <a:r>
              <a:rPr lang="en-US" altLang="it-IT" sz="1600" b="1" dirty="0" err="1" smtClean="0">
                <a:sym typeface="Wingdings" charset="2"/>
              </a:rPr>
              <a:t>Cuttone</a:t>
            </a:r>
            <a:r>
              <a:rPr lang="en-US" altLang="it-IT" sz="1600" b="1" dirty="0" smtClean="0">
                <a:sym typeface="Wingdings" charset="2"/>
              </a:rPr>
              <a:t>, F. Romano, G. Russo, G. Forte, F. </a:t>
            </a:r>
            <a:r>
              <a:rPr lang="en-US" altLang="it-IT" sz="1600" b="1" dirty="0" err="1" smtClean="0">
                <a:sym typeface="Wingdings" charset="2"/>
              </a:rPr>
              <a:t>Cammarata</a:t>
            </a:r>
            <a:r>
              <a:rPr lang="en-US" altLang="it-IT" sz="1600" b="1" dirty="0">
                <a:sym typeface="Wingdings" charset="2"/>
              </a:rPr>
              <a:t>, </a:t>
            </a:r>
            <a:r>
              <a:rPr lang="en-US" altLang="it-IT" sz="1600" b="1" dirty="0" smtClean="0">
                <a:sym typeface="Wingdings" charset="2"/>
              </a:rPr>
              <a:t>L. </a:t>
            </a:r>
            <a:r>
              <a:rPr lang="en-US" altLang="it-IT" sz="1600" b="1" dirty="0" err="1">
                <a:sym typeface="Wingdings" charset="2"/>
              </a:rPr>
              <a:t>Minafra</a:t>
            </a:r>
            <a:r>
              <a:rPr lang="en-US" altLang="it-IT" sz="1600" b="1" dirty="0">
                <a:sym typeface="Wingdings" charset="2"/>
              </a:rPr>
              <a:t>, </a:t>
            </a:r>
            <a:r>
              <a:rPr lang="en-US" altLang="it-IT" sz="1600" b="1" dirty="0" smtClean="0">
                <a:sym typeface="Wingdings" charset="2"/>
              </a:rPr>
              <a:t>V. </a:t>
            </a:r>
            <a:r>
              <a:rPr lang="en-US" altLang="it-IT" sz="1600" b="1" dirty="0" err="1" smtClean="0">
                <a:sym typeface="Wingdings" charset="2"/>
              </a:rPr>
              <a:t>Bravatà</a:t>
            </a:r>
            <a:r>
              <a:rPr lang="en-US" altLang="it-IT" sz="1600" b="1" dirty="0" smtClean="0">
                <a:sym typeface="Wingdings" charset="2"/>
              </a:rPr>
              <a:t> 	</a:t>
            </a:r>
          </a:p>
          <a:p>
            <a:pPr eaLnBrk="1" hangingPunct="1">
              <a:buFontTx/>
              <a:buChar char="-"/>
            </a:pPr>
            <a:r>
              <a:rPr lang="en-US" altLang="it-IT" sz="1600" dirty="0" smtClean="0">
                <a:sym typeface="Wingdings" charset="2"/>
              </a:rPr>
              <a:t>Low </a:t>
            </a:r>
            <a:r>
              <a:rPr lang="en-US" sz="1600" dirty="0" smtClean="0"/>
              <a:t>Energy facility, </a:t>
            </a:r>
            <a:r>
              <a:rPr lang="en-US" sz="1600" dirty="0" err="1" smtClean="0"/>
              <a:t>beamline</a:t>
            </a:r>
            <a:r>
              <a:rPr lang="en-US" sz="1600" dirty="0" smtClean="0"/>
              <a:t> </a:t>
            </a:r>
            <a:r>
              <a:rPr lang="en-US" sz="1600" dirty="0"/>
              <a:t>development, MC GEANT4 tools, Radiobiology and Animal Facility </a:t>
            </a:r>
            <a:r>
              <a:rPr lang="en-US" sz="800" b="1" i="1" dirty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/>
            </a:r>
            <a:br>
              <a:rPr lang="en-US" sz="800" b="1" i="1" dirty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</a:br>
            <a:r>
              <a:rPr lang="en-US" altLang="it-IT" sz="800" b="1" i="1" dirty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 </a:t>
            </a:r>
            <a:endParaRPr lang="en-US" altLang="it-IT" sz="1600" b="1" dirty="0" smtClean="0">
              <a:sym typeface="Wingdings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it-IT" sz="2000" b="1" dirty="0" smtClean="0">
                <a:solidFill>
                  <a:srgbClr val="3C8D93"/>
                </a:solidFill>
                <a:sym typeface="Wingdings" charset="2"/>
              </a:rPr>
              <a:t>INFN-TO </a:t>
            </a:r>
            <a:r>
              <a:rPr lang="en-US" altLang="it-IT" sz="2000" b="1" dirty="0" smtClean="0">
                <a:sym typeface="Wingdings" charset="2"/>
              </a:rPr>
              <a:t>(</a:t>
            </a:r>
            <a:r>
              <a:rPr lang="en-US" altLang="it-IT" sz="2000" dirty="0" smtClean="0">
                <a:sym typeface="Wingdings" charset="2"/>
              </a:rPr>
              <a:t>local coordinator: </a:t>
            </a:r>
            <a:r>
              <a:rPr lang="en-US" altLang="it-IT" sz="2000" b="1" dirty="0" smtClean="0">
                <a:sym typeface="Wingdings" charset="2"/>
              </a:rPr>
              <a:t>R. </a:t>
            </a:r>
            <a:r>
              <a:rPr lang="en-US" altLang="it-IT" sz="2000" b="1" dirty="0" err="1" smtClean="0">
                <a:sym typeface="Wingdings" charset="2"/>
              </a:rPr>
              <a:t>Sacchi</a:t>
            </a:r>
            <a:r>
              <a:rPr lang="en-US" altLang="it-IT" sz="2000" b="1" dirty="0" smtClean="0">
                <a:sym typeface="Wingdings" charset="2"/>
              </a:rPr>
              <a:t>, </a:t>
            </a:r>
            <a:r>
              <a:rPr lang="en-US" altLang="it-IT" sz="2000" dirty="0" smtClean="0">
                <a:sym typeface="Wingdings" charset="2"/>
              </a:rPr>
              <a:t>total </a:t>
            </a:r>
            <a:r>
              <a:rPr lang="en-US" altLang="it-IT" sz="2000" b="1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=7.3 </a:t>
            </a:r>
            <a:r>
              <a:rPr lang="en-US" altLang="it-IT" sz="2000" b="1" dirty="0" smtClean="0">
                <a:sym typeface="Wingdings" charset="2"/>
              </a:rPr>
              <a:t>FTE)</a:t>
            </a:r>
          </a:p>
          <a:p>
            <a:r>
              <a:rPr lang="en-US" altLang="it-IT" sz="1600" b="1" dirty="0" smtClean="0">
                <a:sym typeface="Wingdings" charset="2"/>
              </a:rPr>
              <a:t>R. </a:t>
            </a:r>
            <a:r>
              <a:rPr lang="en-US" altLang="it-IT" sz="1600" b="1" dirty="0" err="1" smtClean="0">
                <a:sym typeface="Wingdings" charset="2"/>
              </a:rPr>
              <a:t>Cirio</a:t>
            </a:r>
            <a:r>
              <a:rPr lang="en-US" altLang="it-IT" sz="1600" b="1" dirty="0" smtClean="0">
                <a:sym typeface="Wingdings" charset="2"/>
              </a:rPr>
              <a:t>, S. </a:t>
            </a:r>
            <a:r>
              <a:rPr lang="en-US" altLang="it-IT" sz="1600" b="1" dirty="0" err="1" smtClean="0">
                <a:sym typeface="Wingdings" charset="2"/>
              </a:rPr>
              <a:t>Giordanengo</a:t>
            </a:r>
            <a:r>
              <a:rPr lang="en-US" altLang="it-IT" sz="1600" b="1" dirty="0" smtClean="0">
                <a:sym typeface="Wingdings" charset="2"/>
              </a:rPr>
              <a:t>, A. </a:t>
            </a:r>
            <a:r>
              <a:rPr lang="en-US" altLang="it-IT" sz="1600" b="1" dirty="0" err="1" smtClean="0">
                <a:sym typeface="Wingdings" charset="2"/>
              </a:rPr>
              <a:t>Attili</a:t>
            </a:r>
            <a:r>
              <a:rPr lang="en-US" altLang="it-IT" sz="1600" b="1" dirty="0" smtClean="0">
                <a:sym typeface="Wingdings" charset="2"/>
              </a:rPr>
              <a:t>,</a:t>
            </a:r>
            <a:r>
              <a:rPr lang="it-IT" sz="1600" b="1" dirty="0"/>
              <a:t> </a:t>
            </a:r>
            <a:r>
              <a:rPr lang="it-IT" sz="1600" b="1" dirty="0" err="1" smtClean="0"/>
              <a:t>F</a:t>
            </a:r>
            <a:r>
              <a:rPr lang="it-IT" sz="1600" b="1" dirty="0" smtClean="0"/>
              <a:t>. Fausti, S. </a:t>
            </a:r>
            <a:r>
              <a:rPr lang="it-IT" sz="1600" b="1" dirty="0" err="1" smtClean="0"/>
              <a:t>Giordanengo</a:t>
            </a:r>
            <a:r>
              <a:rPr lang="it-IT" sz="1600" b="1" dirty="0" smtClean="0"/>
              <a:t>, L. </a:t>
            </a:r>
            <a:r>
              <a:rPr lang="it-IT" sz="1600" b="1" dirty="0" err="1" smtClean="0"/>
              <a:t>Manganaro</a:t>
            </a:r>
            <a:r>
              <a:rPr lang="it-IT" sz="1600" b="1" dirty="0" smtClean="0"/>
              <a:t>,</a:t>
            </a:r>
            <a:r>
              <a:rPr lang="en-US" sz="1600" b="1" dirty="0"/>
              <a:t> </a:t>
            </a:r>
            <a:r>
              <a:rPr lang="it-IT" sz="1600" b="1" dirty="0" smtClean="0"/>
              <a:t>V. Monaco, A. </a:t>
            </a:r>
            <a:r>
              <a:rPr lang="it-IT" sz="1600" b="1" dirty="0" err="1" smtClean="0"/>
              <a:t>Staiano</a:t>
            </a:r>
            <a:r>
              <a:rPr lang="en-US" sz="1600" b="1" dirty="0" smtClean="0"/>
              <a:t>, </a:t>
            </a:r>
            <a:r>
              <a:rPr lang="it-IT" sz="1600" b="1" dirty="0" smtClean="0"/>
              <a:t>A. </a:t>
            </a:r>
            <a:r>
              <a:rPr lang="it-IT" sz="1600" b="1" dirty="0"/>
              <a:t>Vignati </a:t>
            </a:r>
            <a:r>
              <a:rPr lang="it-IT" sz="1600" b="1" dirty="0" smtClean="0"/>
              <a:t> </a:t>
            </a:r>
            <a:endParaRPr lang="en-US" altLang="it-IT" sz="1600" b="1" dirty="0" smtClean="0">
              <a:sym typeface="Wingdings" charset="2"/>
            </a:endParaRPr>
          </a:p>
          <a:p>
            <a:pPr eaLnBrk="1" hangingPunct="1"/>
            <a:r>
              <a:rPr lang="en-US" altLang="it-IT" sz="1600" dirty="0" smtClean="0">
                <a:sym typeface="Wingdings" charset="2"/>
              </a:rPr>
              <a:t>- Ultrafast Silicon Detectors, RPLANIT code</a:t>
            </a:r>
            <a:r>
              <a:rPr lang="en-US" sz="800" b="1" i="1" dirty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/>
            </a:r>
            <a:br>
              <a:rPr lang="en-US" sz="800" b="1" i="1" dirty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</a:br>
            <a:r>
              <a:rPr lang="en-US" altLang="it-IT" sz="800" b="1" i="1" dirty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 </a:t>
            </a:r>
            <a:endParaRPr lang="en-US" altLang="it-IT" sz="1600" dirty="0" smtClean="0">
              <a:sym typeface="Wingdings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it-IT" sz="2000" b="1" dirty="0" smtClean="0">
                <a:solidFill>
                  <a:srgbClr val="3C8D93"/>
                </a:solidFill>
                <a:latin typeface="Calibri"/>
                <a:ea typeface=""/>
                <a:cs typeface=""/>
                <a:sym typeface="Wingdings" charset="2"/>
              </a:rPr>
              <a:t>INFN-NA </a:t>
            </a:r>
            <a:r>
              <a:rPr lang="en-US" altLang="it-IT" sz="2000" b="1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(</a:t>
            </a:r>
            <a:r>
              <a:rPr lang="en-US" altLang="it-IT" sz="20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local coordinator</a:t>
            </a:r>
            <a:r>
              <a:rPr lang="en-US" altLang="it-IT" sz="2000" b="1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: MG </a:t>
            </a:r>
            <a:r>
              <a:rPr lang="en-US" altLang="it-IT" sz="2000" b="1" dirty="0" err="1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Pugliese</a:t>
            </a:r>
            <a:r>
              <a:rPr lang="en-US" altLang="it-IT" sz="2000" b="1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, </a:t>
            </a:r>
            <a:r>
              <a:rPr lang="en-US" altLang="it-IT" sz="20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total</a:t>
            </a:r>
            <a:r>
              <a:rPr lang="en-US" altLang="it-IT" sz="2000" b="1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 =4.1 FTE)</a:t>
            </a:r>
          </a:p>
          <a:p>
            <a:r>
              <a:rPr lang="en-US" altLang="it-IT" sz="1600" b="1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L. </a:t>
            </a:r>
            <a:r>
              <a:rPr lang="en-US" altLang="it-IT" sz="1600" b="1" dirty="0" err="1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Cella</a:t>
            </a:r>
            <a:r>
              <a:rPr lang="en-US" altLang="it-IT" sz="1600" b="1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, P. </a:t>
            </a:r>
            <a:r>
              <a:rPr lang="en-US" altLang="it-IT" sz="1600" b="1" dirty="0" err="1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Simoniello</a:t>
            </a:r>
            <a:r>
              <a:rPr lang="en-US" altLang="it-IT" sz="1600" b="1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, M. Quarto, </a:t>
            </a:r>
            <a:r>
              <a:rPr lang="en-US" sz="1600" b="1" dirty="0" smtClean="0"/>
              <a:t>V. </a:t>
            </a:r>
            <a:r>
              <a:rPr lang="en-US" sz="1600" b="1" dirty="0" err="1" smtClean="0"/>
              <a:t>D’Avino</a:t>
            </a:r>
            <a:r>
              <a:rPr lang="en-US" sz="1600" b="1" dirty="0" smtClean="0"/>
              <a:t>, G. </a:t>
            </a:r>
            <a:r>
              <a:rPr lang="en-US" sz="1600" b="1" dirty="0"/>
              <a:t>Palma </a:t>
            </a:r>
            <a:endParaRPr lang="en-US" sz="1600" b="1" dirty="0" smtClean="0"/>
          </a:p>
          <a:p>
            <a:r>
              <a:rPr lang="en-US" sz="1600" dirty="0" smtClean="0"/>
              <a:t>- NTCP </a:t>
            </a:r>
            <a:r>
              <a:rPr lang="en-US" sz="1600" dirty="0"/>
              <a:t>modeling, in vivo irradiations</a:t>
            </a:r>
            <a:r>
              <a:rPr lang="en-US" sz="1600" dirty="0" smtClean="0"/>
              <a:t>, histology, </a:t>
            </a:r>
            <a:r>
              <a:rPr lang="en-US" sz="1600" dirty="0"/>
              <a:t>in situ </a:t>
            </a:r>
            <a:r>
              <a:rPr lang="en-US" sz="1600" dirty="0" smtClean="0"/>
              <a:t>dosimetry</a:t>
            </a:r>
            <a:r>
              <a:rPr lang="en-US" sz="800" b="1" i="1" dirty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/>
            </a:r>
            <a:br>
              <a:rPr lang="en-US" sz="800" b="1" i="1" dirty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</a:br>
            <a:r>
              <a:rPr lang="en-US" altLang="it-IT" sz="800" b="1" i="1" dirty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 </a:t>
            </a:r>
            <a:endParaRPr lang="en-US" altLang="it-IT" sz="1600" b="1" dirty="0">
              <a:solidFill>
                <a:prstClr val="black"/>
              </a:solidFill>
              <a:latin typeface="Calibri"/>
              <a:ea typeface=""/>
              <a:cs typeface=""/>
              <a:sym typeface="Wingdings" charset="2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it-IT" sz="2000" b="1" dirty="0" smtClean="0">
                <a:solidFill>
                  <a:srgbClr val="3C8D93"/>
                </a:solidFill>
                <a:sym typeface="Wingdings" charset="2"/>
              </a:rPr>
              <a:t>INFN-MI </a:t>
            </a:r>
            <a:r>
              <a:rPr lang="en-US" altLang="it-IT" sz="2000" b="1" dirty="0" smtClean="0">
                <a:sym typeface="Wingdings" charset="2"/>
              </a:rPr>
              <a:t>(</a:t>
            </a:r>
            <a:r>
              <a:rPr lang="en-US" altLang="it-IT" sz="2000" dirty="0" smtClean="0">
                <a:sym typeface="Wingdings" charset="2"/>
              </a:rPr>
              <a:t>local coordinator: </a:t>
            </a:r>
            <a:r>
              <a:rPr lang="en-US" altLang="it-IT" sz="2000" b="1" dirty="0" smtClean="0">
                <a:sym typeface="Wingdings" charset="2"/>
              </a:rPr>
              <a:t>G. </a:t>
            </a:r>
            <a:r>
              <a:rPr lang="en-US" altLang="it-IT" sz="2000" b="1" dirty="0" err="1" smtClean="0">
                <a:sym typeface="Wingdings" charset="2"/>
              </a:rPr>
              <a:t>Battistoni</a:t>
            </a:r>
            <a:r>
              <a:rPr lang="en-US" altLang="it-IT" sz="2000" b="1" dirty="0" smtClean="0">
                <a:sym typeface="Wingdings" charset="2"/>
              </a:rPr>
              <a:t>, </a:t>
            </a:r>
            <a:r>
              <a:rPr lang="en-US" altLang="it-IT" sz="2000" dirty="0" smtClean="0">
                <a:sym typeface="Wingdings" charset="2"/>
              </a:rPr>
              <a:t>total</a:t>
            </a:r>
            <a:r>
              <a:rPr lang="en-US" altLang="it-IT" sz="2000" b="1" dirty="0" smtClean="0">
                <a:sym typeface="Wingdings" charset="2"/>
              </a:rPr>
              <a:t> =</a:t>
            </a:r>
            <a:r>
              <a:rPr lang="en-US" altLang="it-IT" sz="2000" b="1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charset="2"/>
              </a:rPr>
              <a:t>0.9*</a:t>
            </a:r>
            <a:r>
              <a:rPr lang="en-US" altLang="it-IT" sz="2000" b="1" dirty="0" smtClean="0">
                <a:sym typeface="Wingdings" charset="2"/>
              </a:rPr>
              <a:t> FTE)</a:t>
            </a:r>
          </a:p>
          <a:p>
            <a:pPr marL="0" indent="0" eaLnBrk="1" hangingPunct="1"/>
            <a:r>
              <a:rPr lang="en-US" altLang="it-IT" sz="1600" dirty="0" smtClean="0">
                <a:sym typeface="Wingdings" charset="2"/>
              </a:rPr>
              <a:t>- Supervision of CNAO </a:t>
            </a:r>
            <a:r>
              <a:rPr lang="en-US" altLang="it-IT" sz="1600" dirty="0" err="1" smtClean="0">
                <a:sym typeface="Wingdings" charset="2"/>
              </a:rPr>
              <a:t>Exp</a:t>
            </a:r>
            <a:r>
              <a:rPr lang="en-US" altLang="it-IT" sz="1600" dirty="0" smtClean="0">
                <a:sym typeface="Wingdings" charset="2"/>
              </a:rPr>
              <a:t> facility, FLUKA support, link to FOOT/MC-INFN</a:t>
            </a:r>
            <a:endParaRPr lang="en-US" altLang="it-IT" dirty="0" smtClean="0">
              <a:sym typeface="Wingdings" charset="2"/>
            </a:endParaRPr>
          </a:p>
          <a:p>
            <a:pPr eaLnBrk="1" hangingPunct="1"/>
            <a:endParaRPr lang="en-US" altLang="it-IT" sz="1600" b="1" dirty="0" smtClean="0">
              <a:sym typeface="Wingdings" charset="2"/>
            </a:endParaRPr>
          </a:p>
          <a:p>
            <a:pPr eaLnBrk="1" hangingPunct="1"/>
            <a:endParaRPr lang="en-US" altLang="it-IT" sz="1600" b="1" dirty="0">
              <a:sym typeface="Wingdings" charset="2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845835" y="4509120"/>
            <a:ext cx="2298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TOT </a:t>
            </a:r>
            <a:r>
              <a:rPr lang="en-US" sz="2400" b="1" dirty="0" smtClean="0">
                <a:solidFill>
                  <a:srgbClr val="FF0000"/>
                </a:solidFill>
              </a:rPr>
              <a:t>22.5</a:t>
            </a:r>
            <a:r>
              <a:rPr lang="en-US" sz="2400" dirty="0" smtClean="0">
                <a:solidFill>
                  <a:srgbClr val="FF0000"/>
                </a:solidFill>
              </a:rPr>
              <a:t> FTE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rom staff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</a:rPr>
              <a:t>2.6</a:t>
            </a:r>
            <a:r>
              <a:rPr lang="en-US" sz="2000" dirty="0" smtClean="0">
                <a:solidFill>
                  <a:srgbClr val="FF0000"/>
                </a:solidFill>
              </a:rPr>
              <a:t> FTE from requested  full time postdocs to hire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27.09.16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Scifoni - MoVeIT - Call CSN V 2016 - Lecce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Milestones related to </a:t>
            </a:r>
            <a:r>
              <a:rPr lang="en-US" sz="3200" dirty="0" smtClean="0">
                <a:solidFill>
                  <a:srgbClr val="FF0000"/>
                </a:solidFill>
              </a:rPr>
              <a:t>FOOT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1196752"/>
            <a:ext cx="9198768" cy="108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36512" y="2276872"/>
            <a:ext cx="9180512" cy="86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36512" y="3124324"/>
            <a:ext cx="9198768" cy="8807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36512" y="3988420"/>
            <a:ext cx="9217024" cy="28695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58564" y="1124744"/>
            <a:ext cx="92390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• </a:t>
            </a:r>
            <a:r>
              <a:rPr lang="en-US" sz="1400" dirty="0" smtClean="0">
                <a:solidFill>
                  <a:srgbClr val="FF0000"/>
                </a:solidFill>
                <a:latin typeface="ArialMT" charset="0"/>
              </a:rPr>
              <a:t>M1.1.1 </a:t>
            </a:r>
            <a:r>
              <a:rPr lang="en-US" sz="1400" dirty="0">
                <a:solidFill>
                  <a:srgbClr val="FF0000"/>
                </a:solidFill>
                <a:latin typeface="ArialMT" charset="0"/>
              </a:rPr>
              <a:t>Initial RBE description with tentative cross sections	</a:t>
            </a:r>
            <a:r>
              <a:rPr lang="en-US" sz="1400" dirty="0" smtClean="0">
                <a:solidFill>
                  <a:srgbClr val="FF0000"/>
                </a:solidFill>
                <a:latin typeface="ArialMT" charset="0"/>
              </a:rPr>
              <a:t>		01-11-2017</a:t>
            </a:r>
            <a:r>
              <a:rPr lang="en-US" sz="1400" dirty="0">
                <a:solidFill>
                  <a:srgbClr val="FF0000"/>
                </a:solidFill>
                <a:latin typeface="ArialMT" charset="0"/>
              </a:rPr>
              <a:t>	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MT" charset="0"/>
              </a:rPr>
              <a:t>• M1.1.2</a:t>
            </a:r>
            <a:r>
              <a:rPr lang="en-US" sz="1400" dirty="0">
                <a:solidFill>
                  <a:srgbClr val="FF0000"/>
                </a:solidFill>
                <a:latin typeface="ArialMT" charset="0"/>
              </a:rPr>
              <a:t>: Final RBE description with FOOT cross </a:t>
            </a:r>
            <a:r>
              <a:rPr lang="en-US" sz="1400" dirty="0" smtClean="0">
                <a:solidFill>
                  <a:srgbClr val="FF0000"/>
                </a:solidFill>
                <a:latin typeface="ArialMT" charset="0"/>
              </a:rPr>
              <a:t>sections			</a:t>
            </a:r>
            <a:r>
              <a:rPr lang="en-US" sz="1400" dirty="0">
                <a:solidFill>
                  <a:srgbClr val="FF0000"/>
                </a:solidFill>
                <a:latin typeface="ArialMT" charset="0"/>
              </a:rPr>
              <a:t>	01-07-2019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M1.2.1: Translation of functional imaging data in input data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	01-05-2017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• M1.2.2: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Heterogeneity adaptive treatment planning in TRiP98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	01-08-2018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M1.2.3 </a:t>
            </a:r>
            <a:r>
              <a:rPr lang="en-US" sz="1400" dirty="0" err="1" smtClean="0">
                <a:solidFill>
                  <a:prstClr val="black"/>
                </a:solidFill>
                <a:latin typeface="ArialMT" charset="0"/>
              </a:rPr>
              <a:t>RPlanIT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implementation with adaptive models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		01-01-2019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M2.1.1 Establishment of relevant toxicity cases to be investigated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	01-12-2017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srgbClr val="FF0000"/>
                </a:solidFill>
                <a:latin typeface="ArialMT" charset="0"/>
              </a:rPr>
              <a:t>• M2.1.2 Comparison between proton NTCP estimations	</a:t>
            </a:r>
            <a:r>
              <a:rPr lang="en-US" sz="1400" dirty="0" smtClean="0">
                <a:solidFill>
                  <a:srgbClr val="FF0000"/>
                </a:solidFill>
                <a:latin typeface="ArialMT" charset="0"/>
              </a:rPr>
              <a:t>			01-11-2019</a:t>
            </a:r>
            <a:r>
              <a:rPr lang="en-US" sz="1400" dirty="0">
                <a:solidFill>
                  <a:srgbClr val="FF0000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srgbClr val="FF0000"/>
                </a:solidFill>
                <a:latin typeface="ArialMT" charset="0"/>
              </a:rPr>
              <a:t>• M2.2.1 NTCP/TCP estimations with different ions, on imported plans	</a:t>
            </a:r>
            <a:r>
              <a:rPr lang="en-US" sz="1400" dirty="0" smtClean="0">
                <a:solidFill>
                  <a:srgbClr val="FF0000"/>
                </a:solidFill>
                <a:latin typeface="ArialMT" charset="0"/>
              </a:rPr>
              <a:t>		01-04-2019</a:t>
            </a:r>
            <a:r>
              <a:rPr lang="en-US" sz="1400" dirty="0">
                <a:solidFill>
                  <a:srgbClr val="FF0000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M2.2.2 NTCP/TCP Radiobiology modules design for TRiP98 optimization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01-12-2019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M3.1: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Establishment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device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for proton beam biological dosimetry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with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high spatial resolution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 01-01-2019</a:t>
            </a:r>
            <a:endParaRPr lang="en-US" sz="1400" dirty="0">
              <a:solidFill>
                <a:prstClr val="black"/>
              </a:solidFill>
              <a:latin typeface="ArialMT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M3.2: Development of a device for hypoxia irradiation with cellular communication	01-06-2019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M3.3.1 Completed in vivo survey on proton RBE effect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		01-06-2018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M3.3.2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Completed hypoxia in vivo experiments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		01-11-2019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M4.1.1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: Upgrade of the beam line facilities at LNS (‘CATANA’ and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‘0 </a:t>
            </a:r>
            <a:r>
              <a:rPr lang="en-US" sz="1400" dirty="0" err="1" smtClean="0">
                <a:solidFill>
                  <a:prstClr val="black"/>
                </a:solidFill>
                <a:latin typeface="ArialMT" charset="0"/>
              </a:rPr>
              <a:t>deg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’)	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01-08-2017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M4.1.2: Complete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update of TIFPA line with monitoring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, modulation and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scattering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01-03-2018</a:t>
            </a:r>
            <a:endParaRPr lang="en-US" sz="1400" dirty="0">
              <a:solidFill>
                <a:prstClr val="black"/>
              </a:solidFill>
              <a:latin typeface="ArialMT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M4.1.3: Realization of the target stations at ‘CATANA’,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‘0 </a:t>
            </a:r>
            <a:r>
              <a:rPr lang="en-US" sz="1400" dirty="0" err="1" smtClean="0">
                <a:solidFill>
                  <a:prstClr val="black"/>
                </a:solidFill>
                <a:latin typeface="ArialMT" charset="0"/>
              </a:rPr>
              <a:t>deg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’,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TIFPA and CNAO beam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lines 01-05-2019</a:t>
            </a:r>
            <a:endParaRPr lang="en-US" sz="1400" dirty="0">
              <a:solidFill>
                <a:prstClr val="black"/>
              </a:solidFill>
              <a:latin typeface="ArialMT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M4.2.1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: Upgrade, inside the </a:t>
            </a:r>
            <a:r>
              <a:rPr lang="en-US" sz="1400" dirty="0" err="1">
                <a:solidFill>
                  <a:prstClr val="black"/>
                </a:solidFill>
                <a:latin typeface="ArialMT" charset="0"/>
              </a:rPr>
              <a:t>Hadrontherapy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 application, of the LNS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‘0 </a:t>
            </a:r>
            <a:r>
              <a:rPr lang="en-US" sz="1400" dirty="0" err="1" smtClean="0">
                <a:solidFill>
                  <a:prstClr val="black"/>
                </a:solidFill>
                <a:latin typeface="ArialMT" charset="0"/>
              </a:rPr>
              <a:t>deg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’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beam line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simulation 01-07-2017</a:t>
            </a:r>
          </a:p>
          <a:p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• M4.2.2: Redefinition classes for the LET/RBE calculation and for the specific beam energy distributions (LNS and TIFPA </a:t>
            </a:r>
            <a:r>
              <a:rPr lang="en-US" sz="1400" dirty="0" err="1" smtClean="0">
                <a:solidFill>
                  <a:prstClr val="black"/>
                </a:solidFill>
                <a:latin typeface="ArialMT" charset="0"/>
              </a:rPr>
              <a:t>beamline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) and specific cell lines that will be used in the experiments.		01-02-2018	</a:t>
            </a:r>
          </a:p>
          <a:p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•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M4.2.3: Implementation of the TIFPA and CNAO beam line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simulations with all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the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transport 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elements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01-11-2019</a:t>
            </a:r>
            <a:endParaRPr lang="en-US" sz="1400" dirty="0">
              <a:solidFill>
                <a:prstClr val="black"/>
              </a:solidFill>
              <a:latin typeface="ArialMT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M4.3.1: Beam tests of different UFSD test structures, including radiation damage	01-08-2017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M4.3.2: Design ready of the VLSI chips for the silicon counter, production of UFSD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prototypes 01-01-20	18</a:t>
            </a:r>
            <a:endParaRPr lang="en-US" sz="1400" dirty="0">
              <a:solidFill>
                <a:prstClr val="black"/>
              </a:solidFill>
              <a:latin typeface="ArialMT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M4.3.3: production and test of VLSI chips. Characterization of the UFSD prototypes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01-06-2018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M4.3.4: Beam tests of detectors + readout.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			01-12-2018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M4.3.5: Final production of VLSI chips and UFSD sensors	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		01-05-2019</a:t>
            </a:r>
            <a:r>
              <a:rPr lang="en-US" sz="1400" dirty="0">
                <a:solidFill>
                  <a:prstClr val="black"/>
                </a:solidFill>
                <a:latin typeface="ArialMT" charset="0"/>
              </a:rPr>
              <a:t>	</a:t>
            </a:r>
          </a:p>
          <a:p>
            <a:r>
              <a:rPr lang="en-US" sz="1400" dirty="0">
                <a:solidFill>
                  <a:prstClr val="black"/>
                </a:solidFill>
                <a:latin typeface="ArialMT" charset="0"/>
              </a:rPr>
              <a:t>• M4.3.6: Integration and tests of the two detectors at the irradiation </a:t>
            </a:r>
            <a:r>
              <a:rPr lang="en-US" sz="1400" dirty="0" smtClean="0">
                <a:solidFill>
                  <a:prstClr val="black"/>
                </a:solidFill>
                <a:latin typeface="ArialMT" charset="0"/>
              </a:rPr>
              <a:t>lines		</a:t>
            </a:r>
            <a:r>
              <a:rPr lang="is-IS" sz="1400" dirty="0" smtClean="0">
                <a:solidFill>
                  <a:prstClr val="black"/>
                </a:solidFill>
                <a:latin typeface="ArialMT" charset="0"/>
              </a:rPr>
              <a:t>01-11-2019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811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2613" y="352386"/>
            <a:ext cx="8658030" cy="8263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995" dirty="0" err="1">
                <a:latin typeface="+mn-lt"/>
              </a:rPr>
              <a:t>RPlanit</a:t>
            </a:r>
            <a:endParaRPr lang="it-IT" sz="3995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61" y="1480838"/>
            <a:ext cx="9063317" cy="4611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997" b="1" u="sng" dirty="0" err="1"/>
              <a:t>Kernel</a:t>
            </a:r>
            <a:r>
              <a:rPr lang="it-IT" sz="1997" dirty="0"/>
              <a:t>: pure-DEK (</a:t>
            </a:r>
            <a:r>
              <a:rPr lang="it-IT" sz="1997" dirty="0" err="1"/>
              <a:t>Fork</a:t>
            </a:r>
            <a:r>
              <a:rPr lang="it-IT" sz="1997" dirty="0"/>
              <a:t> of </a:t>
            </a:r>
            <a:r>
              <a:rPr lang="it-IT" sz="1997" b="1" dirty="0" err="1"/>
              <a:t>PlanKIT</a:t>
            </a:r>
            <a:r>
              <a:rPr lang="it-IT" sz="1997" dirty="0"/>
              <a:t>, </a:t>
            </a:r>
            <a:r>
              <a:rPr lang="it-IT" sz="1997" dirty="0" smtClean="0"/>
              <a:t> INFN </a:t>
            </a:r>
            <a:r>
              <a:rPr lang="it-IT" sz="1997" dirty="0" err="1" smtClean="0"/>
              <a:t>developed</a:t>
            </a:r>
            <a:r>
              <a:rPr lang="it-IT" sz="1997" dirty="0" smtClean="0"/>
              <a:t> code, </a:t>
            </a:r>
            <a:r>
              <a:rPr lang="it-IT" sz="1997" dirty="0" err="1" smtClean="0"/>
              <a:t>scripting</a:t>
            </a:r>
            <a:r>
              <a:rPr lang="it-IT" sz="1997" dirty="0" smtClean="0"/>
              <a:t> </a:t>
            </a:r>
            <a:r>
              <a:rPr lang="it-IT" sz="1997" dirty="0"/>
              <a:t>via “</a:t>
            </a:r>
            <a:r>
              <a:rPr lang="it-IT" sz="1997" b="1" dirty="0"/>
              <a:t>R</a:t>
            </a:r>
            <a:r>
              <a:rPr lang="it-IT" sz="1997" dirty="0"/>
              <a:t>” </a:t>
            </a:r>
            <a:r>
              <a:rPr lang="it-IT" sz="1997" dirty="0" err="1"/>
              <a:t>language</a:t>
            </a:r>
            <a:r>
              <a:rPr lang="it-IT" sz="1997" dirty="0"/>
              <a:t> )</a:t>
            </a:r>
          </a:p>
        </p:txBody>
      </p:sp>
      <p:pic>
        <p:nvPicPr>
          <p:cNvPr id="7" name="Picture 6" descr="Rplani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70661" y="2245696"/>
            <a:ext cx="3925276" cy="301201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228667" y="5229200"/>
            <a:ext cx="9252598" cy="1008112"/>
            <a:chOff x="-150696" y="1130375"/>
            <a:chExt cx="10582109" cy="2343323"/>
          </a:xfrm>
        </p:grpSpPr>
        <p:grpSp>
          <p:nvGrpSpPr>
            <p:cNvPr id="3" name="Group 2"/>
            <p:cNvGrpSpPr/>
            <p:nvPr/>
          </p:nvGrpSpPr>
          <p:grpSpPr>
            <a:xfrm>
              <a:off x="-150696" y="1171223"/>
              <a:ext cx="10582109" cy="1880808"/>
              <a:chOff x="-150696" y="1171223"/>
              <a:chExt cx="10582109" cy="188080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-150696" y="1201165"/>
                <a:ext cx="5771633" cy="185086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726411" lvl="1" indent="-311319">
                  <a:lnSpc>
                    <a:spcPct val="120000"/>
                  </a:lnSpc>
                  <a:buFont typeface="Arial"/>
                  <a:buChar char="•"/>
                </a:pPr>
                <a:r>
                  <a:rPr lang="it-IT" sz="1634" dirty="0" err="1"/>
                  <a:t>Programmable</a:t>
                </a:r>
                <a:r>
                  <a:rPr lang="it-IT" sz="1634" dirty="0"/>
                  <a:t> by </a:t>
                </a:r>
                <a:r>
                  <a:rPr lang="it-IT" sz="1634" dirty="0" err="1"/>
                  <a:t>user</a:t>
                </a:r>
                <a:r>
                  <a:rPr lang="it-IT" sz="1634" dirty="0"/>
                  <a:t> (</a:t>
                </a:r>
                <a:r>
                  <a:rPr lang="it-IT" sz="1634" dirty="0" err="1"/>
                  <a:t>great</a:t>
                </a:r>
                <a:r>
                  <a:rPr lang="it-IT" sz="1634" dirty="0"/>
                  <a:t> </a:t>
                </a:r>
                <a:r>
                  <a:rPr lang="it-IT" sz="1634" dirty="0" err="1"/>
                  <a:t>flexibility</a:t>
                </a:r>
                <a:r>
                  <a:rPr lang="it-IT" sz="1634" dirty="0"/>
                  <a:t> for </a:t>
                </a:r>
                <a:r>
                  <a:rPr lang="it-IT" sz="1634" dirty="0" err="1"/>
                  <a:t>complex</a:t>
                </a:r>
                <a:r>
                  <a:rPr lang="it-IT" sz="1634" dirty="0"/>
                  <a:t> </a:t>
                </a:r>
                <a:r>
                  <a:rPr lang="it-IT" sz="1634" dirty="0" err="1"/>
                  <a:t>analysis</a:t>
                </a:r>
                <a:r>
                  <a:rPr lang="it-IT" sz="1634" dirty="0"/>
                  <a:t>)</a:t>
                </a:r>
              </a:p>
              <a:p>
                <a:pPr marL="726411" lvl="1" indent="-311319">
                  <a:lnSpc>
                    <a:spcPct val="120000"/>
                  </a:lnSpc>
                  <a:buFont typeface="Arial"/>
                  <a:buChar char="•"/>
                </a:pPr>
                <a:r>
                  <a:rPr lang="it-IT" sz="1634" dirty="0" err="1"/>
                  <a:t>Several</a:t>
                </a:r>
                <a:r>
                  <a:rPr lang="it-IT" sz="1634" dirty="0"/>
                  <a:t> data </a:t>
                </a:r>
                <a:r>
                  <a:rPr lang="it-IT" sz="1634" dirty="0" err="1"/>
                  <a:t>analysis</a:t>
                </a:r>
                <a:r>
                  <a:rPr lang="it-IT" sz="1634" dirty="0"/>
                  <a:t> </a:t>
                </a:r>
                <a:r>
                  <a:rPr lang="it-IT" sz="1634" dirty="0" smtClean="0"/>
                  <a:t>and </a:t>
                </a:r>
                <a:r>
                  <a:rPr lang="it-IT" sz="1634" dirty="0" err="1"/>
                  <a:t>visualization</a:t>
                </a:r>
                <a:r>
                  <a:rPr lang="it-IT" sz="1634" dirty="0"/>
                  <a:t> </a:t>
                </a:r>
                <a:r>
                  <a:rPr lang="it-IT" sz="1634" dirty="0" err="1" smtClean="0"/>
                  <a:t>tools</a:t>
                </a:r>
                <a:endParaRPr lang="it-IT" sz="1634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620937" y="1171223"/>
                <a:ext cx="4810476" cy="1850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1" indent="-285750">
                  <a:lnSpc>
                    <a:spcPct val="120000"/>
                  </a:lnSpc>
                  <a:buFont typeface="Arial" charset="0"/>
                  <a:buChar char="•"/>
                </a:pPr>
                <a:r>
                  <a:rPr lang="it-IT" sz="1634" dirty="0" err="1" smtClean="0"/>
                  <a:t>Several</a:t>
                </a:r>
                <a:r>
                  <a:rPr lang="it-IT" sz="1634" dirty="0" smtClean="0"/>
                  <a:t> </a:t>
                </a:r>
                <a:r>
                  <a:rPr lang="it-IT" sz="1634" dirty="0" err="1" smtClean="0"/>
                  <a:t>Biological</a:t>
                </a:r>
                <a:r>
                  <a:rPr lang="it-IT" sz="1634" dirty="0" smtClean="0"/>
                  <a:t> </a:t>
                </a:r>
                <a:r>
                  <a:rPr lang="it-IT" sz="1634" dirty="0" err="1"/>
                  <a:t>models</a:t>
                </a:r>
                <a:r>
                  <a:rPr lang="it-IT" sz="1634" dirty="0"/>
                  <a:t> </a:t>
                </a:r>
                <a:r>
                  <a:rPr lang="it-IT" sz="1634" dirty="0" err="1"/>
                  <a:t>already</a:t>
                </a:r>
                <a:r>
                  <a:rPr lang="it-IT" sz="1634" dirty="0"/>
                  <a:t> </a:t>
                </a:r>
                <a:r>
                  <a:rPr lang="it-IT" sz="1634" dirty="0" err="1" smtClean="0"/>
                  <a:t>included</a:t>
                </a:r>
                <a:endParaRPr lang="it-IT" sz="1634" dirty="0"/>
              </a:p>
              <a:p>
                <a:pPr marL="285750" lvl="1" indent="-285750">
                  <a:lnSpc>
                    <a:spcPct val="120000"/>
                  </a:lnSpc>
                  <a:buFont typeface="Arial" charset="0"/>
                  <a:buChar char="•"/>
                </a:pPr>
                <a:r>
                  <a:rPr lang="it-IT" sz="1634" dirty="0" err="1" smtClean="0"/>
                  <a:t>Inhomogeneous</a:t>
                </a:r>
                <a:r>
                  <a:rPr lang="it-IT" sz="1634" dirty="0" smtClean="0"/>
                  <a:t> </a:t>
                </a:r>
                <a:r>
                  <a:rPr lang="it-IT" sz="1634" dirty="0" err="1"/>
                  <a:t>fractional</a:t>
                </a:r>
                <a:r>
                  <a:rPr lang="it-IT" sz="1634" dirty="0"/>
                  <a:t> dose </a:t>
                </a:r>
                <a:r>
                  <a:rPr lang="it-IT" sz="1634" dirty="0" err="1"/>
                  <a:t>treatments</a:t>
                </a:r>
                <a:endParaRPr lang="it-IT" sz="1634" dirty="0"/>
              </a:p>
              <a:p>
                <a:pPr marL="311319" indent="-311319">
                  <a:lnSpc>
                    <a:spcPct val="120000"/>
                  </a:lnSpc>
                  <a:buFont typeface="Arial"/>
                  <a:buChar char="•"/>
                </a:pPr>
                <a:r>
                  <a:rPr lang="it-IT" sz="1634" dirty="0" err="1"/>
                  <a:t>Accessible</a:t>
                </a:r>
                <a:r>
                  <a:rPr lang="it-IT" sz="1634" dirty="0"/>
                  <a:t> via web </a:t>
                </a:r>
                <a:r>
                  <a:rPr lang="it-IT" sz="1634" dirty="0" err="1"/>
                  <a:t>interface</a:t>
                </a:r>
                <a:endParaRPr lang="it-IT" sz="1634" dirty="0"/>
              </a:p>
            </p:txBody>
          </p:sp>
        </p:grpSp>
        <p:sp>
          <p:nvSpPr>
            <p:cNvPr id="2" name="Rounded Rectangle 1"/>
            <p:cNvSpPr/>
            <p:nvPr/>
          </p:nvSpPr>
          <p:spPr>
            <a:xfrm>
              <a:off x="331728" y="1130375"/>
              <a:ext cx="10001750" cy="2343323"/>
            </a:xfrm>
            <a:prstGeom prst="roundRect">
              <a:avLst>
                <a:gd name="adj" fmla="val 11450"/>
              </a:avLst>
            </a:prstGeom>
            <a:noFill/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34" dirty="0"/>
            </a:p>
          </p:txBody>
        </p:sp>
      </p:grpSp>
      <p:pic>
        <p:nvPicPr>
          <p:cNvPr id="13" name="Picture 12" descr="uncertaint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958" y="2352981"/>
            <a:ext cx="4049474" cy="2745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8873" y="6444451"/>
            <a:ext cx="2632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</a:t>
            </a:r>
            <a:r>
              <a:rPr lang="en-US" dirty="0" err="1" smtClean="0"/>
              <a:t>R.Cirio</a:t>
            </a:r>
            <a:r>
              <a:rPr lang="en-US" dirty="0" smtClean="0"/>
              <a:t>/</a:t>
            </a:r>
            <a:r>
              <a:rPr lang="en-US" dirty="0" err="1" smtClean="0"/>
              <a:t>A.Attili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661628" y="6171686"/>
            <a:ext cx="4200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: </a:t>
            </a:r>
            <a:r>
              <a:rPr lang="it-IT" dirty="0">
                <a:hlinkClick r:id="rId5"/>
              </a:rPr>
              <a:t>https://github.com/planit-group/Rplanit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483768" y="6263047"/>
            <a:ext cx="5212432" cy="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100" dirty="0" err="1" smtClean="0"/>
              <a:t>Cometto</a:t>
            </a:r>
            <a:r>
              <a:rPr lang="de-DE" altLang="de-DE" sz="1100" dirty="0" smtClean="0"/>
              <a:t> et al. PMB 2014</a:t>
            </a:r>
          </a:p>
          <a:p>
            <a:pPr eaLnBrk="1" hangingPunct="1">
              <a:spcBef>
                <a:spcPct val="20000"/>
              </a:spcBef>
            </a:pPr>
            <a:r>
              <a:rPr lang="de-DE" altLang="de-DE" sz="1100" dirty="0" smtClean="0"/>
              <a:t>Russo et al. PMB 2016</a:t>
            </a:r>
            <a:endParaRPr lang="de-DE" altLang="de-DE" sz="1100" dirty="0"/>
          </a:p>
        </p:txBody>
      </p:sp>
    </p:spTree>
    <p:extLst>
      <p:ext uri="{BB962C8B-B14F-4D97-AF65-F5344CB8AC3E}">
        <p14:creationId xmlns:p14="http://schemas.microsoft.com/office/powerpoint/2010/main" val="22098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sz="1400" i="0" smtClean="0">
                <a:solidFill>
                  <a:srgbClr val="000000"/>
                </a:solidFill>
              </a:rPr>
              <a:t>4.11.2016</a:t>
            </a:r>
          </a:p>
        </p:txBody>
      </p:sp>
      <p:sp>
        <p:nvSpPr>
          <p:cNvPr id="5939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it-IT" altLang="de-DE" sz="1400" i="0" smtClean="0">
                <a:solidFill>
                  <a:srgbClr val="000000"/>
                </a:solidFill>
              </a:rPr>
              <a:t>E. Scifoni - ISIT 2016</a:t>
            </a:r>
            <a:endParaRPr lang="de-DE" altLang="de-DE" sz="1400" i="0" smtClean="0">
              <a:solidFill>
                <a:srgbClr val="000000"/>
              </a:solidFill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61925" y="6107113"/>
            <a:ext cx="89820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cs typeface="Arial" pitchFamily="34" charset="0"/>
              </a:rPr>
              <a:t>Bassler</a:t>
            </a:r>
            <a:r>
              <a:rPr lang="de-DE" altLang="de-DE" sz="1400" dirty="0" smtClean="0">
                <a:solidFill>
                  <a:srgbClr val="000000"/>
                </a:solidFill>
                <a:cs typeface="Arial" pitchFamily="34" charset="0"/>
              </a:rPr>
              <a:t> et al. Acta </a:t>
            </a:r>
            <a:r>
              <a:rPr lang="de-DE" altLang="de-DE" sz="1400" dirty="0" err="1" smtClean="0">
                <a:solidFill>
                  <a:srgbClr val="000000"/>
                </a:solidFill>
                <a:cs typeface="Arial" pitchFamily="34" charset="0"/>
              </a:rPr>
              <a:t>Oncol</a:t>
            </a:r>
            <a:r>
              <a:rPr lang="de-DE" altLang="de-DE" sz="1400" dirty="0" smtClean="0">
                <a:solidFill>
                  <a:srgbClr val="000000"/>
                </a:solidFill>
                <a:cs typeface="Arial" pitchFamily="34" charset="0"/>
              </a:rPr>
              <a:t> 2014</a:t>
            </a:r>
            <a:endParaRPr lang="de-DE" altLang="de-DE" sz="1400" dirty="0">
              <a:solidFill>
                <a:srgbClr val="0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0"/>
            <a:ext cx="5307012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8307"/>
            <a:ext cx="29257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Box 1"/>
          <p:cNvSpPr txBox="1">
            <a:spLocks noChangeArrowheads="1"/>
          </p:cNvSpPr>
          <p:nvPr/>
        </p:nvSpPr>
        <p:spPr bwMode="auto">
          <a:xfrm>
            <a:off x="2884819" y="2667309"/>
            <a:ext cx="10534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0000FF"/>
                </a:solidFill>
                <a:cs typeface="Arial" pitchFamily="34" charset="0"/>
              </a:rPr>
              <a:t>4 Dose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0000FF"/>
                </a:solidFill>
                <a:cs typeface="Arial" pitchFamily="34" charset="0"/>
              </a:rPr>
              <a:t>ramped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0000FF"/>
                </a:solidFill>
                <a:cs typeface="Arial" pitchFamily="34" charset="0"/>
              </a:rPr>
              <a:t>C </a:t>
            </a:r>
          </a:p>
        </p:txBody>
      </p:sp>
      <p:sp>
        <p:nvSpPr>
          <p:cNvPr id="59400" name="TextBox 7"/>
          <p:cNvSpPr txBox="1">
            <a:spLocks noChangeArrowheads="1"/>
          </p:cNvSpPr>
          <p:nvPr/>
        </p:nvSpPr>
        <p:spPr bwMode="auto">
          <a:xfrm>
            <a:off x="2693657" y="4678385"/>
            <a:ext cx="15414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0000FF"/>
                </a:solidFill>
                <a:cs typeface="Arial" pitchFamily="34" charset="0"/>
              </a:rPr>
              <a:t>4 Dose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0000FF"/>
                </a:solidFill>
                <a:cs typeface="Arial" pitchFamily="34" charset="0"/>
              </a:rPr>
              <a:t>Ramped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0000FF"/>
                </a:solidFill>
                <a:cs typeface="Arial" pitchFamily="34" charset="0"/>
              </a:rPr>
              <a:t>O</a:t>
            </a:r>
          </a:p>
        </p:txBody>
      </p:sp>
      <p:sp>
        <p:nvSpPr>
          <p:cNvPr id="59401" name="TextBox 8"/>
          <p:cNvSpPr txBox="1">
            <a:spLocks noChangeArrowheads="1"/>
          </p:cNvSpPr>
          <p:nvPr/>
        </p:nvSpPr>
        <p:spPr bwMode="auto">
          <a:xfrm>
            <a:off x="2993913" y="1513354"/>
            <a:ext cx="2382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>
                <a:solidFill>
                  <a:srgbClr val="0000FF"/>
                </a:solidFill>
                <a:cs typeface="Arial" pitchFamily="34" charset="0"/>
              </a:rPr>
              <a:t>4 Flat </a:t>
            </a:r>
            <a:endParaRPr lang="en-US" altLang="de-DE" dirty="0" smtClean="0">
              <a:solidFill>
                <a:srgbClr val="0000FF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FF"/>
                </a:solidFill>
                <a:cs typeface="Arial" pitchFamily="34" charset="0"/>
              </a:rPr>
              <a:t>C </a:t>
            </a:r>
            <a:r>
              <a:rPr lang="en-US" altLang="de-DE" dirty="0">
                <a:solidFill>
                  <a:srgbClr val="0000FF"/>
                </a:solidFill>
                <a:cs typeface="Arial" pitchFamily="34" charset="0"/>
              </a:rPr>
              <a:t>fields</a:t>
            </a:r>
          </a:p>
        </p:txBody>
      </p:sp>
      <p:sp>
        <p:nvSpPr>
          <p:cNvPr id="59402" name="Rectangle 2"/>
          <p:cNvSpPr>
            <a:spLocks noChangeArrowheads="1"/>
          </p:cNvSpPr>
          <p:nvPr/>
        </p:nvSpPr>
        <p:spPr bwMode="auto">
          <a:xfrm>
            <a:off x="0" y="2176463"/>
            <a:ext cx="1668463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i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Title 50"/>
          <p:cNvSpPr txBox="1">
            <a:spLocks/>
          </p:cNvSpPr>
          <p:nvPr/>
        </p:nvSpPr>
        <p:spPr bwMode="auto">
          <a:xfrm>
            <a:off x="307975" y="20955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kern="0" dirty="0" smtClean="0">
                <a:solidFill>
                  <a:schemeClr val="accent6">
                    <a:lumMod val="75000"/>
                  </a:schemeClr>
                </a:solidFill>
              </a:rPr>
              <a:t>LET painting</a:t>
            </a:r>
          </a:p>
        </p:txBody>
      </p:sp>
      <p:sp>
        <p:nvSpPr>
          <p:cNvPr id="2" name="Rechteck 1"/>
          <p:cNvSpPr/>
          <p:nvPr/>
        </p:nvSpPr>
        <p:spPr>
          <a:xfrm>
            <a:off x="-332435" y="1272411"/>
            <a:ext cx="3590631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 smtClean="0">
                <a:solidFill>
                  <a:srgbClr val="000000"/>
                </a:solidFill>
                <a:cs typeface="Arial" pitchFamily="34" charset="0"/>
              </a:rPr>
              <a:t>- Redistribution </a:t>
            </a:r>
            <a:r>
              <a:rPr lang="en-US" altLang="en-US" sz="2000" i="1" dirty="0">
                <a:solidFill>
                  <a:srgbClr val="000000"/>
                </a:solidFill>
                <a:cs typeface="Arial" pitchFamily="34" charset="0"/>
              </a:rPr>
              <a:t>of LET, </a:t>
            </a:r>
            <a:endParaRPr lang="en-US" altLang="en-US" sz="2000" i="1" dirty="0" smtClean="0">
              <a:solidFill>
                <a:srgbClr val="000000"/>
              </a:solidFill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 smtClean="0">
                <a:solidFill>
                  <a:srgbClr val="000000"/>
                </a:solidFill>
                <a:cs typeface="Arial" pitchFamily="34" charset="0"/>
              </a:rPr>
              <a:t>to </a:t>
            </a:r>
            <a:r>
              <a:rPr lang="en-US" altLang="en-US" sz="2000" i="1" dirty="0">
                <a:solidFill>
                  <a:srgbClr val="000000"/>
                </a:solidFill>
                <a:cs typeface="Arial" pitchFamily="34" charset="0"/>
              </a:rPr>
              <a:t>be maximized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cs typeface="Arial" pitchFamily="34" charset="0"/>
              </a:rPr>
              <a:t>in </a:t>
            </a:r>
            <a:r>
              <a:rPr lang="en-US" altLang="en-US" sz="2000" i="1" dirty="0" smtClean="0">
                <a:solidFill>
                  <a:srgbClr val="000000"/>
                </a:solidFill>
                <a:cs typeface="Arial" pitchFamily="34" charset="0"/>
              </a:rPr>
              <a:t>a target </a:t>
            </a:r>
            <a:r>
              <a:rPr lang="en-US" altLang="en-US" sz="2000" i="1" dirty="0">
                <a:solidFill>
                  <a:srgbClr val="000000"/>
                </a:solidFill>
                <a:cs typeface="Arial" pitchFamily="34" charset="0"/>
              </a:rPr>
              <a:t>volume</a:t>
            </a:r>
            <a:r>
              <a:rPr lang="en-US" altLang="en-US" sz="2000" i="1" dirty="0" smtClean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i="1" dirty="0">
              <a:solidFill>
                <a:srgbClr val="000000"/>
              </a:solidFill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000000"/>
                </a:solidFill>
                <a:cs typeface="Arial" pitchFamily="34" charset="0"/>
              </a:rPr>
              <a:t>	using TRiP98 </a:t>
            </a:r>
            <a:endParaRPr lang="en-US" altLang="en-US" i="1" dirty="0" smtClean="0">
              <a:solidFill>
                <a:srgbClr val="000000"/>
              </a:solidFill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en-US" altLang="en-US" i="1" dirty="0" smtClean="0">
                <a:solidFill>
                  <a:srgbClr val="000000"/>
                </a:solidFill>
                <a:cs typeface="Arial" pitchFamily="34" charset="0"/>
              </a:rPr>
              <a:t>with </a:t>
            </a:r>
            <a:r>
              <a:rPr lang="en-US" altLang="en-US" i="1" dirty="0">
                <a:solidFill>
                  <a:srgbClr val="000000"/>
                </a:solidFill>
                <a:cs typeface="Arial" pitchFamily="34" charset="0"/>
              </a:rPr>
              <a:t>dose ramps</a:t>
            </a:r>
          </a:p>
        </p:txBody>
      </p:sp>
    </p:spTree>
    <p:extLst>
      <p:ext uri="{BB962C8B-B14F-4D97-AF65-F5344CB8AC3E}">
        <p14:creationId xmlns:p14="http://schemas.microsoft.com/office/powerpoint/2010/main" val="156007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044" y="4893900"/>
            <a:ext cx="2013568" cy="1281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5" y="4741234"/>
            <a:ext cx="2986044" cy="13520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95250" y="1199111"/>
            <a:ext cx="9143999" cy="1143000"/>
          </a:xfrm>
        </p:spPr>
        <p:txBody>
          <a:bodyPr>
            <a:noAutofit/>
          </a:bodyPr>
          <a:lstStyle/>
          <a:p>
            <a:r>
              <a:rPr lang="de-DE" altLang="de-DE" sz="2800" dirty="0" err="1" smtClean="0"/>
              <a:t>Specific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tools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for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bio</a:t>
            </a:r>
            <a:r>
              <a:rPr lang="de-DE" altLang="de-DE" sz="2800" dirty="0" smtClean="0"/>
              <a:t> plan Experimental </a:t>
            </a:r>
            <a:r>
              <a:rPr lang="de-DE" altLang="de-DE" sz="2800" dirty="0" err="1"/>
              <a:t>verification</a:t>
            </a:r>
            <a:r>
              <a:rPr lang="de-DE" altLang="de-DE" sz="2800" dirty="0"/>
              <a:t>: </a:t>
            </a:r>
            <a:br>
              <a:rPr lang="de-DE" altLang="de-DE" sz="2800" dirty="0"/>
            </a:br>
            <a:r>
              <a:rPr lang="de-DE" altLang="de-DE" sz="2800" dirty="0" smtClean="0"/>
              <a:t>E.g. : Extended </a:t>
            </a:r>
            <a:r>
              <a:rPr lang="de-DE" altLang="de-DE" sz="2800" dirty="0" err="1"/>
              <a:t>Heterogeneous</a:t>
            </a:r>
            <a:r>
              <a:rPr lang="de-DE" altLang="de-DE" sz="2800" dirty="0"/>
              <a:t> </a:t>
            </a:r>
            <a:r>
              <a:rPr lang="de-DE" altLang="de-DE" sz="2800" dirty="0" err="1"/>
              <a:t>target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30.11.16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FOOT Meeting  - Milan</a:t>
            </a:r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75" y="2348880"/>
            <a:ext cx="489162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35696" y="5991091"/>
            <a:ext cx="2083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000" dirty="0" err="1" smtClean="0"/>
              <a:t>Tinganelli</a:t>
            </a:r>
            <a:r>
              <a:rPr lang="de-DE" altLang="de-DE" sz="1000" dirty="0" smtClean="0"/>
              <a:t> et al. Sci.Rep.2015</a:t>
            </a:r>
            <a:endParaRPr lang="de-DE" altLang="de-DE" sz="1000" dirty="0"/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989" y="2685743"/>
            <a:ext cx="3419872" cy="97589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79" y="4077497"/>
            <a:ext cx="2820346" cy="1632806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40701" y="5733256"/>
            <a:ext cx="345177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000" dirty="0" smtClean="0"/>
              <a:t>In  </a:t>
            </a:r>
            <a:r>
              <a:rPr lang="de-DE" altLang="de-DE" sz="1000" dirty="0" err="1" smtClean="0"/>
              <a:t>the</a:t>
            </a:r>
            <a:r>
              <a:rPr lang="de-DE" altLang="de-DE" sz="1000" dirty="0" smtClean="0"/>
              <a:t> </a:t>
            </a:r>
            <a:r>
              <a:rPr lang="de-DE" altLang="de-DE" sz="1000" dirty="0" err="1" smtClean="0"/>
              <a:t>project</a:t>
            </a:r>
            <a:r>
              <a:rPr lang="de-DE" altLang="de-DE" sz="1000" dirty="0" smtClean="0"/>
              <a:t>, </a:t>
            </a:r>
            <a:r>
              <a:rPr lang="de-DE" altLang="de-DE" sz="1000" dirty="0" err="1" smtClean="0"/>
              <a:t>including</a:t>
            </a:r>
            <a:r>
              <a:rPr lang="de-DE" altLang="de-DE" sz="1000" dirty="0" smtClean="0"/>
              <a:t> </a:t>
            </a:r>
            <a:r>
              <a:rPr lang="de-DE" altLang="de-DE" sz="1000" dirty="0" err="1" smtClean="0"/>
              <a:t>cellular</a:t>
            </a:r>
            <a:r>
              <a:rPr lang="de-DE" altLang="de-DE" sz="1000" dirty="0" smtClean="0"/>
              <a:t> </a:t>
            </a:r>
            <a:r>
              <a:rPr lang="de-DE" altLang="de-DE" sz="1000" dirty="0" err="1" smtClean="0"/>
              <a:t>communication</a:t>
            </a:r>
            <a:endParaRPr lang="de-DE" altLang="de-DE" sz="1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148064" y="2492896"/>
            <a:ext cx="0" cy="3217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60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Facilities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9222"/>
            <a:ext cx="4499099" cy="5130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150" y="3413847"/>
            <a:ext cx="1280752" cy="772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740" b="1926"/>
          <a:stretch/>
        </p:blipFill>
        <p:spPr>
          <a:xfrm>
            <a:off x="4282567" y="3656957"/>
            <a:ext cx="792088" cy="259226"/>
          </a:xfrm>
          <a:prstGeom prst="rect">
            <a:avLst/>
          </a:prstGeom>
        </p:spPr>
      </p:pic>
      <p:pic>
        <p:nvPicPr>
          <p:cNvPr id="9" name="Immagine 4" descr="ResearchArea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22319" r="20010"/>
          <a:stretch>
            <a:fillRect/>
          </a:stretch>
        </p:blipFill>
        <p:spPr bwMode="auto">
          <a:xfrm>
            <a:off x="3934828" y="2118693"/>
            <a:ext cx="1002179" cy="90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1" descr="EXCYT2LA_6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18024" b="12794"/>
          <a:stretch>
            <a:fillRect/>
          </a:stretch>
        </p:blipFill>
        <p:spPr bwMode="auto">
          <a:xfrm>
            <a:off x="4283968" y="5228202"/>
            <a:ext cx="1417452" cy="8776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3" name="Straight Connector 12"/>
          <p:cNvCxnSpPr>
            <a:endCxn id="11" idx="1"/>
          </p:cNvCxnSpPr>
          <p:nvPr/>
        </p:nvCxnSpPr>
        <p:spPr>
          <a:xfrm flipV="1">
            <a:off x="3124200" y="5667008"/>
            <a:ext cx="1159768" cy="66248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92312" y="1844385"/>
            <a:ext cx="1968252" cy="718149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916088" y="2118693"/>
            <a:ext cx="4544024" cy="3987121"/>
          </a:xfrm>
        </p:spPr>
        <p:txBody>
          <a:bodyPr/>
          <a:lstStyle/>
          <a:p>
            <a:r>
              <a:rPr lang="en-US" b="1" dirty="0" smtClean="0"/>
              <a:t>p</a:t>
            </a:r>
            <a:r>
              <a:rPr lang="en-US" dirty="0" smtClean="0"/>
              <a:t> high E ( 70-235 MeV)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11888" y="2202839"/>
            <a:ext cx="2767262" cy="1552857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33916" y="1792252"/>
            <a:ext cx="59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52824" y="2170680"/>
            <a:ext cx="59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28156" y="5593719"/>
            <a:ext cx="59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212657" y="5207851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b="1">
                <a:solidFill>
                  <a:srgbClr val="3C8D93"/>
                </a:solidFill>
                <a:sym typeface="Wingdings" charset="2"/>
              </a:rPr>
              <a:t>LNS</a:t>
            </a:r>
            <a:endParaRPr lang="en-US"/>
          </a:p>
        </p:txBody>
      </p:sp>
      <p:sp>
        <p:nvSpPr>
          <p:cNvPr id="21" name="Content Placeholder 11"/>
          <p:cNvSpPr txBox="1">
            <a:spLocks/>
          </p:cNvSpPr>
          <p:nvPr/>
        </p:nvSpPr>
        <p:spPr>
          <a:xfrm>
            <a:off x="5242504" y="3413847"/>
            <a:ext cx="4544024" cy="3987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/>
              <a:t>C,He,O</a:t>
            </a:r>
            <a:r>
              <a:rPr lang="en-US" dirty="0" smtClean="0"/>
              <a:t> high E</a:t>
            </a:r>
            <a:br>
              <a:rPr lang="en-US" dirty="0" smtClean="0"/>
            </a:br>
            <a:r>
              <a:rPr lang="en-US" dirty="0" smtClean="0"/>
              <a:t> ( 80-400 MeV/u)</a:t>
            </a:r>
            <a:endParaRPr lang="en-US" dirty="0"/>
          </a:p>
        </p:txBody>
      </p:sp>
      <p:sp>
        <p:nvSpPr>
          <p:cNvPr id="22" name="Content Placeholder 11"/>
          <p:cNvSpPr txBox="1">
            <a:spLocks/>
          </p:cNvSpPr>
          <p:nvPr/>
        </p:nvSpPr>
        <p:spPr>
          <a:xfrm>
            <a:off x="5788616" y="5130511"/>
            <a:ext cx="4544024" cy="3987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/>
              <a:t>p,C,He,O</a:t>
            </a:r>
            <a:r>
              <a:rPr lang="en-US" dirty="0" smtClean="0"/>
              <a:t> low E</a:t>
            </a:r>
            <a:br>
              <a:rPr lang="en-US" dirty="0" smtClean="0"/>
            </a:br>
            <a:r>
              <a:rPr lang="en-US" dirty="0" smtClean="0"/>
              <a:t> ( 20-80 MeV/u)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40"/>
          <a:stretch/>
        </p:blipFill>
        <p:spPr>
          <a:xfrm>
            <a:off x="3789169" y="2033067"/>
            <a:ext cx="780926" cy="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96752"/>
            <a:ext cx="9296400" cy="582594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New developments in </a:t>
            </a:r>
            <a:r>
              <a:rPr lang="en-US"/>
              <a:t>beam </a:t>
            </a:r>
            <a:r>
              <a:rPr lang="en-US" smtClean="0"/>
              <a:t>monitoring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123694" y="5294674"/>
            <a:ext cx="1846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en-US" b="1" dirty="0" smtClean="0">
              <a:solidFill>
                <a:srgbClr val="800000"/>
              </a:solidFill>
            </a:endParaRPr>
          </a:p>
        </p:txBody>
      </p:sp>
      <p:pic>
        <p:nvPicPr>
          <p:cNvPr id="24" name="Picture 23" descr="Current_nic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704" y="2398848"/>
            <a:ext cx="3152597" cy="228008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396552" y="4725144"/>
            <a:ext cx="43576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/>
            <a:r>
              <a:rPr lang="en-US" b="1" dirty="0" smtClean="0"/>
              <a:t>The collection time is determined by </a:t>
            </a:r>
          </a:p>
          <a:p>
            <a:pPr marL="742950" lvl="1" indent="-285750"/>
            <a:r>
              <a:rPr lang="en-US" b="1" dirty="0" smtClean="0"/>
              <a:t>the detector thickness</a:t>
            </a:r>
          </a:p>
          <a:p>
            <a:pPr marL="742950" lvl="1" indent="-285750"/>
            <a:r>
              <a:rPr lang="it-IT" b="1" dirty="0" smtClean="0">
                <a:solidFill>
                  <a:srgbClr val="FF0000"/>
                </a:solidFill>
              </a:rPr>
              <a:t>For 50 um thickness -&gt; t</a:t>
            </a:r>
            <a:r>
              <a:rPr lang="it-IT" b="1" baseline="-25000" dirty="0" smtClean="0">
                <a:solidFill>
                  <a:srgbClr val="FF0000"/>
                </a:solidFill>
              </a:rPr>
              <a:t>coll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 1 ns </a:t>
            </a:r>
          </a:p>
          <a:p>
            <a:pPr marL="742950" lvl="1" indent="-285750"/>
            <a:r>
              <a:rPr lang="it-IT" dirty="0" smtClean="0">
                <a:latin typeface="Times New Roman"/>
                <a:cs typeface="Times New Roman"/>
              </a:rPr>
              <a:t>(the small signal of thin sensors is compensated by the internal gain)</a:t>
            </a:r>
            <a:endParaRPr lang="it-IT" dirty="0"/>
          </a:p>
          <a:p>
            <a:pPr marL="742950" lvl="1" indent="-285750"/>
            <a:endParaRPr lang="en-US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4892038" y="4664723"/>
            <a:ext cx="38249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If properly segmented, the UFSD can </a:t>
            </a:r>
          </a:p>
          <a:p>
            <a:r>
              <a:rPr lang="it-IT" dirty="0"/>
              <a:t>p</a:t>
            </a:r>
            <a:r>
              <a:rPr lang="it-IT" dirty="0" smtClean="0"/>
              <a:t>rovide  </a:t>
            </a:r>
            <a:r>
              <a:rPr lang="it-IT" b="1" u="sng" dirty="0" smtClean="0"/>
              <a:t>high rate counting capability 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sz="2000" b="1" dirty="0" smtClean="0">
                <a:solidFill>
                  <a:srgbClr val="FF0000"/>
                </a:solidFill>
              </a:rPr>
              <a:t>For strips with 200 um pitch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r>
              <a:rPr lang="it-IT" sz="2000" b="1" dirty="0" smtClean="0">
                <a:solidFill>
                  <a:srgbClr val="FF0000"/>
                </a:solidFill>
              </a:rPr>
              <a:t>f</a:t>
            </a:r>
            <a:r>
              <a:rPr lang="it-IT" sz="2000" b="1" baseline="-25000" dirty="0" smtClean="0">
                <a:solidFill>
                  <a:srgbClr val="FF0000"/>
                </a:solidFill>
              </a:rPr>
              <a:t>max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 </a:t>
            </a:r>
            <a:r>
              <a:rPr lang="it-IT" sz="2000" b="1" dirty="0" smtClean="0">
                <a:solidFill>
                  <a:srgbClr val="FF0000"/>
                </a:solidFill>
              </a:rPr>
              <a:t>10</a:t>
            </a:r>
            <a:r>
              <a:rPr lang="it-IT" sz="2000" b="1" baseline="30000" dirty="0" smtClean="0">
                <a:solidFill>
                  <a:srgbClr val="FF0000"/>
                </a:solidFill>
              </a:rPr>
              <a:t>8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p</a:t>
            </a:r>
            <a:r>
              <a:rPr lang="it-IT" sz="2000" b="1" dirty="0" smtClean="0">
                <a:solidFill>
                  <a:srgbClr val="FF0000"/>
                </a:solidFill>
              </a:rPr>
              <a:t>/cm</a:t>
            </a:r>
            <a:r>
              <a:rPr lang="it-IT" sz="2000" b="1" baseline="30000" dirty="0" smtClean="0">
                <a:solidFill>
                  <a:srgbClr val="FF0000"/>
                </a:solidFill>
              </a:rPr>
              <a:t>2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s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</a:rPr>
              <a:t>(pile-up &lt; 1%)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endParaRPr lang="it-IT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554913" y="6171686"/>
            <a:ext cx="228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of. </a:t>
            </a:r>
            <a:r>
              <a:rPr lang="en-US" dirty="0" err="1" smtClean="0"/>
              <a:t>V.Monaco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3969" y="2432028"/>
            <a:ext cx="2589973" cy="23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4800" y="18263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99089"/>
            <a:r>
              <a:rPr lang="it-IT" dirty="0">
                <a:solidFill>
                  <a:srgbClr val="000000"/>
                </a:solidFill>
              </a:rPr>
              <a:t>Development of innovative Ultra Fast </a:t>
            </a:r>
            <a:r>
              <a:rPr lang="it-IT" dirty="0" err="1">
                <a:solidFill>
                  <a:srgbClr val="000000"/>
                </a:solidFill>
              </a:rPr>
              <a:t>Silicon</a:t>
            </a:r>
            <a:r>
              <a:rPr lang="it-IT" dirty="0">
                <a:solidFill>
                  <a:srgbClr val="000000"/>
                </a:solidFill>
              </a:rPr>
              <a:t> Detectors (UFSD </a:t>
            </a:r>
            <a:r>
              <a:rPr lang="it-IT" dirty="0" err="1">
                <a:solidFill>
                  <a:srgbClr val="000000"/>
                </a:solidFill>
              </a:rPr>
              <a:t>project</a:t>
            </a:r>
            <a:r>
              <a:rPr lang="it-IT" dirty="0">
                <a:solidFill>
                  <a:srgbClr val="000000"/>
                </a:solidFill>
              </a:rPr>
              <a:t> in CSN5</a:t>
            </a:r>
            <a:r>
              <a:rPr lang="it-IT" dirty="0" smtClean="0">
                <a:solidFill>
                  <a:srgbClr val="000000"/>
                </a:solidFill>
              </a:rPr>
              <a:t>) @ INFN-TO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504" y="36450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99089"/>
            <a:r>
              <a:rPr lang="it-IT" b="1" dirty="0" err="1">
                <a:solidFill>
                  <a:srgbClr val="80B606">
                    <a:lumMod val="75000"/>
                  </a:srgbClr>
                </a:solidFill>
              </a:rPr>
              <a:t>Enhanced</a:t>
            </a:r>
            <a:r>
              <a:rPr lang="it-IT" b="1" dirty="0">
                <a:solidFill>
                  <a:srgbClr val="80B606">
                    <a:lumMod val="75000"/>
                  </a:srgbClr>
                </a:solidFill>
              </a:rPr>
              <a:t> SNR in </a:t>
            </a:r>
            <a:r>
              <a:rPr lang="it-IT" b="1" dirty="0" err="1">
                <a:solidFill>
                  <a:srgbClr val="80B606">
                    <a:lumMod val="75000"/>
                  </a:srgbClr>
                </a:solidFill>
              </a:rPr>
              <a:t>thin</a:t>
            </a:r>
            <a:r>
              <a:rPr lang="it-IT" b="1" dirty="0">
                <a:solidFill>
                  <a:srgbClr val="80B606">
                    <a:lumMod val="75000"/>
                  </a:srgbClr>
                </a:solidFill>
              </a:rPr>
              <a:t> </a:t>
            </a:r>
            <a:r>
              <a:rPr lang="it-IT" b="1" dirty="0" err="1">
                <a:solidFill>
                  <a:srgbClr val="80B606">
                    <a:lumMod val="75000"/>
                  </a:srgbClr>
                </a:solidFill>
              </a:rPr>
              <a:t>sensors</a:t>
            </a:r>
            <a:endParaRPr lang="it-IT" b="1" dirty="0">
              <a:solidFill>
                <a:srgbClr val="80B606">
                  <a:lumMod val="75000"/>
                </a:srgbClr>
              </a:solidFill>
            </a:endParaRPr>
          </a:p>
          <a:p>
            <a:pPr defTabSz="899089"/>
            <a:r>
              <a:rPr lang="it-IT" b="1" dirty="0" err="1">
                <a:solidFill>
                  <a:srgbClr val="80B606">
                    <a:lumMod val="75000"/>
                  </a:srgbClr>
                </a:solidFill>
              </a:rPr>
              <a:t>Excellent</a:t>
            </a:r>
            <a:r>
              <a:rPr lang="it-IT" b="1" dirty="0">
                <a:solidFill>
                  <a:srgbClr val="80B606">
                    <a:lumMod val="75000"/>
                  </a:srgbClr>
                </a:solidFill>
              </a:rPr>
              <a:t> time </a:t>
            </a:r>
            <a:r>
              <a:rPr lang="it-IT" b="1" dirty="0" err="1">
                <a:solidFill>
                  <a:srgbClr val="80B606">
                    <a:lumMod val="75000"/>
                  </a:srgbClr>
                </a:solidFill>
              </a:rPr>
              <a:t>resolutions</a:t>
            </a:r>
            <a:endParaRPr lang="en-US" b="1" dirty="0">
              <a:solidFill>
                <a:srgbClr val="80B606">
                  <a:lumMod val="75000"/>
                </a:srgb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4800" y="29927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solidFill>
                  <a:srgbClr val="000000"/>
                </a:solidFill>
              </a:rPr>
              <a:t>UFSD </a:t>
            </a:r>
            <a:r>
              <a:rPr lang="it-IT" dirty="0" err="1" smtClean="0">
                <a:solidFill>
                  <a:srgbClr val="000000"/>
                </a:solidFill>
              </a:rPr>
              <a:t>specific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advantages</a:t>
            </a:r>
            <a:r>
              <a:rPr lang="it-IT" dirty="0" smtClean="0">
                <a:solidFill>
                  <a:srgbClr val="000000"/>
                </a:solidFill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9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228690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INFN Network - </a:t>
            </a:r>
            <a:r>
              <a:rPr lang="de-DE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Call </a:t>
            </a:r>
            <a:r>
              <a:rPr lang="de-DE" sz="2000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group</a:t>
            </a:r>
            <a:r>
              <a:rPr lang="de-DE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 -</a:t>
            </a:r>
            <a:r>
              <a:rPr lang="de-DE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funded</a:t>
            </a:r>
            <a:r>
              <a:rPr lang="de-DE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2017-2019 PI: E. </a:t>
            </a:r>
            <a:r>
              <a:rPr lang="de-DE" sz="2000" i="1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Scifoni</a:t>
            </a:r>
            <a:r>
              <a:rPr lang="de-DE" sz="2000" i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(TIFPA)</a:t>
            </a:r>
            <a:endParaRPr lang="de-DE" sz="2000" i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119692" y="38873"/>
            <a:ext cx="9144000" cy="1122632"/>
            <a:chOff x="-2119692" y="38873"/>
            <a:chExt cx="9144000" cy="1122632"/>
          </a:xfrm>
        </p:grpSpPr>
        <p:sp>
          <p:nvSpPr>
            <p:cNvPr id="20" name="TextBox 19"/>
            <p:cNvSpPr txBox="1"/>
            <p:nvPr/>
          </p:nvSpPr>
          <p:spPr>
            <a:xfrm>
              <a:off x="-2119692" y="182888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800" b="1" dirty="0" err="1" smtClean="0">
                  <a:solidFill>
                    <a:srgbClr val="4F81BD">
                      <a:lumMod val="75000"/>
                    </a:srgbClr>
                  </a:solidFill>
                  <a:latin typeface="Calibri"/>
                  <a:ea typeface="Calibri" charset="0"/>
                  <a:cs typeface="Calibri" charset="0"/>
                </a:rPr>
                <a:t>oVe</a:t>
              </a:r>
              <a:r>
                <a:rPr lang="de-DE" sz="4800" b="1" dirty="0" smtClean="0">
                  <a:solidFill>
                    <a:srgbClr val="4F81BD">
                      <a:lumMod val="75000"/>
                    </a:srgbClr>
                  </a:solidFill>
                  <a:latin typeface="Calibri"/>
                  <a:ea typeface="Calibri" charset="0"/>
                  <a:cs typeface="Calibri" charset="0"/>
                </a:rPr>
                <a:t> IT</a:t>
              </a:r>
              <a:endParaRPr lang="de-DE" sz="4800" b="1" dirty="0">
                <a:solidFill>
                  <a:srgbClr val="4F81BD">
                    <a:lumMod val="75000"/>
                  </a:srgbClr>
                </a:solidFill>
                <a:latin typeface="Calibri"/>
                <a:ea typeface="Calibri" charset="0"/>
                <a:cs typeface="Calibri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0041" y="38873"/>
              <a:ext cx="1232718" cy="1122632"/>
            </a:xfrm>
            <a:custGeom>
              <a:avLst/>
              <a:gdLst>
                <a:gd name="connsiteX0" fmla="*/ 0 w 1536700"/>
                <a:gd name="connsiteY0" fmla="*/ 436832 h 1175706"/>
                <a:gd name="connsiteX1" fmla="*/ 241300 w 1536700"/>
                <a:gd name="connsiteY1" fmla="*/ 449532 h 1175706"/>
                <a:gd name="connsiteX2" fmla="*/ 622300 w 1536700"/>
                <a:gd name="connsiteY2" fmla="*/ 449532 h 1175706"/>
                <a:gd name="connsiteX3" fmla="*/ 901700 w 1536700"/>
                <a:gd name="connsiteY3" fmla="*/ 297132 h 1175706"/>
                <a:gd name="connsiteX4" fmla="*/ 1130300 w 1536700"/>
                <a:gd name="connsiteY4" fmla="*/ 17732 h 1175706"/>
                <a:gd name="connsiteX5" fmla="*/ 1130300 w 1536700"/>
                <a:gd name="connsiteY5" fmla="*/ 855932 h 1175706"/>
                <a:gd name="connsiteX6" fmla="*/ 1130300 w 1536700"/>
                <a:gd name="connsiteY6" fmla="*/ 894032 h 1175706"/>
                <a:gd name="connsiteX7" fmla="*/ 1066800 w 1536700"/>
                <a:gd name="connsiteY7" fmla="*/ 957532 h 1175706"/>
                <a:gd name="connsiteX8" fmla="*/ 1536700 w 1536700"/>
                <a:gd name="connsiteY8" fmla="*/ 1173432 h 1175706"/>
                <a:gd name="connsiteX0" fmla="*/ 0 w 1147233"/>
                <a:gd name="connsiteY0" fmla="*/ 436832 h 957532"/>
                <a:gd name="connsiteX1" fmla="*/ 241300 w 1147233"/>
                <a:gd name="connsiteY1" fmla="*/ 449532 h 957532"/>
                <a:gd name="connsiteX2" fmla="*/ 622300 w 1147233"/>
                <a:gd name="connsiteY2" fmla="*/ 449532 h 957532"/>
                <a:gd name="connsiteX3" fmla="*/ 901700 w 1147233"/>
                <a:gd name="connsiteY3" fmla="*/ 297132 h 957532"/>
                <a:gd name="connsiteX4" fmla="*/ 1130300 w 1147233"/>
                <a:gd name="connsiteY4" fmla="*/ 17732 h 957532"/>
                <a:gd name="connsiteX5" fmla="*/ 1130300 w 1147233"/>
                <a:gd name="connsiteY5" fmla="*/ 855932 h 957532"/>
                <a:gd name="connsiteX6" fmla="*/ 1130300 w 1147233"/>
                <a:gd name="connsiteY6" fmla="*/ 894032 h 957532"/>
                <a:gd name="connsiteX7" fmla="*/ 1066800 w 1147233"/>
                <a:gd name="connsiteY7" fmla="*/ 957532 h 957532"/>
                <a:gd name="connsiteX0" fmla="*/ 0 w 1147233"/>
                <a:gd name="connsiteY0" fmla="*/ 436832 h 927709"/>
                <a:gd name="connsiteX1" fmla="*/ 241300 w 1147233"/>
                <a:gd name="connsiteY1" fmla="*/ 449532 h 927709"/>
                <a:gd name="connsiteX2" fmla="*/ 622300 w 1147233"/>
                <a:gd name="connsiteY2" fmla="*/ 449532 h 927709"/>
                <a:gd name="connsiteX3" fmla="*/ 901700 w 1147233"/>
                <a:gd name="connsiteY3" fmla="*/ 297132 h 927709"/>
                <a:gd name="connsiteX4" fmla="*/ 1130300 w 1147233"/>
                <a:gd name="connsiteY4" fmla="*/ 17732 h 927709"/>
                <a:gd name="connsiteX5" fmla="*/ 1130300 w 1147233"/>
                <a:gd name="connsiteY5" fmla="*/ 855932 h 927709"/>
                <a:gd name="connsiteX6" fmla="*/ 1130300 w 1147233"/>
                <a:gd name="connsiteY6" fmla="*/ 894032 h 927709"/>
                <a:gd name="connsiteX0" fmla="*/ 0 w 1232718"/>
                <a:gd name="connsiteY0" fmla="*/ 436832 h 1122632"/>
                <a:gd name="connsiteX1" fmla="*/ 241300 w 1232718"/>
                <a:gd name="connsiteY1" fmla="*/ 449532 h 1122632"/>
                <a:gd name="connsiteX2" fmla="*/ 622300 w 1232718"/>
                <a:gd name="connsiteY2" fmla="*/ 449532 h 1122632"/>
                <a:gd name="connsiteX3" fmla="*/ 901700 w 1232718"/>
                <a:gd name="connsiteY3" fmla="*/ 297132 h 1122632"/>
                <a:gd name="connsiteX4" fmla="*/ 1130300 w 1232718"/>
                <a:gd name="connsiteY4" fmla="*/ 17732 h 1122632"/>
                <a:gd name="connsiteX5" fmla="*/ 1130300 w 1232718"/>
                <a:gd name="connsiteY5" fmla="*/ 855932 h 1122632"/>
                <a:gd name="connsiteX6" fmla="*/ 1231900 w 1232718"/>
                <a:gd name="connsiteY6" fmla="*/ 1122632 h 112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2718" h="1122632">
                  <a:moveTo>
                    <a:pt x="0" y="436832"/>
                  </a:moveTo>
                  <a:cubicBezTo>
                    <a:pt x="68791" y="442123"/>
                    <a:pt x="137583" y="447415"/>
                    <a:pt x="241300" y="449532"/>
                  </a:cubicBezTo>
                  <a:cubicBezTo>
                    <a:pt x="345017" y="451649"/>
                    <a:pt x="512233" y="474932"/>
                    <a:pt x="622300" y="449532"/>
                  </a:cubicBezTo>
                  <a:cubicBezTo>
                    <a:pt x="732367" y="424132"/>
                    <a:pt x="817033" y="369099"/>
                    <a:pt x="901700" y="297132"/>
                  </a:cubicBezTo>
                  <a:cubicBezTo>
                    <a:pt x="986367" y="225165"/>
                    <a:pt x="1092200" y="-75401"/>
                    <a:pt x="1130300" y="17732"/>
                  </a:cubicBezTo>
                  <a:cubicBezTo>
                    <a:pt x="1168400" y="110865"/>
                    <a:pt x="1113367" y="671782"/>
                    <a:pt x="1130300" y="855932"/>
                  </a:cubicBezTo>
                  <a:cubicBezTo>
                    <a:pt x="1147233" y="1040082"/>
                    <a:pt x="1242483" y="1105699"/>
                    <a:pt x="1231900" y="1122632"/>
                  </a:cubicBezTo>
                </a:path>
              </a:pathLst>
            </a:custGeom>
            <a:noFill/>
            <a:ln w="63500" cap="flat" cmpd="sng" algn="ctr">
              <a:solidFill>
                <a:srgbClr val="1F497D"/>
              </a:solidFill>
              <a:prstDash val="solid"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68837" y="326904"/>
              <a:ext cx="1334475" cy="811285"/>
            </a:xfrm>
            <a:custGeom>
              <a:avLst/>
              <a:gdLst>
                <a:gd name="connsiteX0" fmla="*/ 0 w 1536700"/>
                <a:gd name="connsiteY0" fmla="*/ 436832 h 1175706"/>
                <a:gd name="connsiteX1" fmla="*/ 241300 w 1536700"/>
                <a:gd name="connsiteY1" fmla="*/ 449532 h 1175706"/>
                <a:gd name="connsiteX2" fmla="*/ 622300 w 1536700"/>
                <a:gd name="connsiteY2" fmla="*/ 449532 h 1175706"/>
                <a:gd name="connsiteX3" fmla="*/ 901700 w 1536700"/>
                <a:gd name="connsiteY3" fmla="*/ 297132 h 1175706"/>
                <a:gd name="connsiteX4" fmla="*/ 1130300 w 1536700"/>
                <a:gd name="connsiteY4" fmla="*/ 17732 h 1175706"/>
                <a:gd name="connsiteX5" fmla="*/ 1130300 w 1536700"/>
                <a:gd name="connsiteY5" fmla="*/ 855932 h 1175706"/>
                <a:gd name="connsiteX6" fmla="*/ 1130300 w 1536700"/>
                <a:gd name="connsiteY6" fmla="*/ 894032 h 1175706"/>
                <a:gd name="connsiteX7" fmla="*/ 1066800 w 1536700"/>
                <a:gd name="connsiteY7" fmla="*/ 957532 h 1175706"/>
                <a:gd name="connsiteX8" fmla="*/ 1536700 w 1536700"/>
                <a:gd name="connsiteY8" fmla="*/ 1173432 h 1175706"/>
                <a:gd name="connsiteX0" fmla="*/ 0 w 1147233"/>
                <a:gd name="connsiteY0" fmla="*/ 436832 h 957532"/>
                <a:gd name="connsiteX1" fmla="*/ 241300 w 1147233"/>
                <a:gd name="connsiteY1" fmla="*/ 449532 h 957532"/>
                <a:gd name="connsiteX2" fmla="*/ 622300 w 1147233"/>
                <a:gd name="connsiteY2" fmla="*/ 449532 h 957532"/>
                <a:gd name="connsiteX3" fmla="*/ 901700 w 1147233"/>
                <a:gd name="connsiteY3" fmla="*/ 297132 h 957532"/>
                <a:gd name="connsiteX4" fmla="*/ 1130300 w 1147233"/>
                <a:gd name="connsiteY4" fmla="*/ 17732 h 957532"/>
                <a:gd name="connsiteX5" fmla="*/ 1130300 w 1147233"/>
                <a:gd name="connsiteY5" fmla="*/ 855932 h 957532"/>
                <a:gd name="connsiteX6" fmla="*/ 1130300 w 1147233"/>
                <a:gd name="connsiteY6" fmla="*/ 894032 h 957532"/>
                <a:gd name="connsiteX7" fmla="*/ 1066800 w 1147233"/>
                <a:gd name="connsiteY7" fmla="*/ 957532 h 957532"/>
                <a:gd name="connsiteX0" fmla="*/ 0 w 1147233"/>
                <a:gd name="connsiteY0" fmla="*/ 436832 h 927709"/>
                <a:gd name="connsiteX1" fmla="*/ 241300 w 1147233"/>
                <a:gd name="connsiteY1" fmla="*/ 449532 h 927709"/>
                <a:gd name="connsiteX2" fmla="*/ 622300 w 1147233"/>
                <a:gd name="connsiteY2" fmla="*/ 449532 h 927709"/>
                <a:gd name="connsiteX3" fmla="*/ 901700 w 1147233"/>
                <a:gd name="connsiteY3" fmla="*/ 297132 h 927709"/>
                <a:gd name="connsiteX4" fmla="*/ 1130300 w 1147233"/>
                <a:gd name="connsiteY4" fmla="*/ 17732 h 927709"/>
                <a:gd name="connsiteX5" fmla="*/ 1130300 w 1147233"/>
                <a:gd name="connsiteY5" fmla="*/ 855932 h 927709"/>
                <a:gd name="connsiteX6" fmla="*/ 1130300 w 1147233"/>
                <a:gd name="connsiteY6" fmla="*/ 894032 h 927709"/>
                <a:gd name="connsiteX0" fmla="*/ 0 w 1147713"/>
                <a:gd name="connsiteY0" fmla="*/ 436832 h 898190"/>
                <a:gd name="connsiteX1" fmla="*/ 241300 w 1147713"/>
                <a:gd name="connsiteY1" fmla="*/ 449532 h 898190"/>
                <a:gd name="connsiteX2" fmla="*/ 622300 w 1147713"/>
                <a:gd name="connsiteY2" fmla="*/ 449532 h 898190"/>
                <a:gd name="connsiteX3" fmla="*/ 901700 w 1147713"/>
                <a:gd name="connsiteY3" fmla="*/ 297132 h 898190"/>
                <a:gd name="connsiteX4" fmla="*/ 1130300 w 1147713"/>
                <a:gd name="connsiteY4" fmla="*/ 17732 h 898190"/>
                <a:gd name="connsiteX5" fmla="*/ 1130300 w 1147713"/>
                <a:gd name="connsiteY5" fmla="*/ 855932 h 898190"/>
                <a:gd name="connsiteX6" fmla="*/ 1117600 w 1147713"/>
                <a:gd name="connsiteY6" fmla="*/ 792432 h 898190"/>
                <a:gd name="connsiteX0" fmla="*/ 0 w 1147713"/>
                <a:gd name="connsiteY0" fmla="*/ 436832 h 877117"/>
                <a:gd name="connsiteX1" fmla="*/ 241300 w 1147713"/>
                <a:gd name="connsiteY1" fmla="*/ 449532 h 877117"/>
                <a:gd name="connsiteX2" fmla="*/ 622300 w 1147713"/>
                <a:gd name="connsiteY2" fmla="*/ 449532 h 877117"/>
                <a:gd name="connsiteX3" fmla="*/ 901700 w 1147713"/>
                <a:gd name="connsiteY3" fmla="*/ 297132 h 877117"/>
                <a:gd name="connsiteX4" fmla="*/ 1130300 w 1147713"/>
                <a:gd name="connsiteY4" fmla="*/ 17732 h 877117"/>
                <a:gd name="connsiteX5" fmla="*/ 1130300 w 1147713"/>
                <a:gd name="connsiteY5" fmla="*/ 855932 h 877117"/>
                <a:gd name="connsiteX6" fmla="*/ 1117600 w 1147713"/>
                <a:gd name="connsiteY6" fmla="*/ 652732 h 877117"/>
                <a:gd name="connsiteX0" fmla="*/ 0 w 1159922"/>
                <a:gd name="connsiteY0" fmla="*/ 436204 h 864491"/>
                <a:gd name="connsiteX1" fmla="*/ 241300 w 1159922"/>
                <a:gd name="connsiteY1" fmla="*/ 448904 h 864491"/>
                <a:gd name="connsiteX2" fmla="*/ 622300 w 1159922"/>
                <a:gd name="connsiteY2" fmla="*/ 448904 h 864491"/>
                <a:gd name="connsiteX3" fmla="*/ 901700 w 1159922"/>
                <a:gd name="connsiteY3" fmla="*/ 296504 h 864491"/>
                <a:gd name="connsiteX4" fmla="*/ 1130300 w 1159922"/>
                <a:gd name="connsiteY4" fmla="*/ 17104 h 864491"/>
                <a:gd name="connsiteX5" fmla="*/ 1155700 w 1159922"/>
                <a:gd name="connsiteY5" fmla="*/ 842604 h 864491"/>
                <a:gd name="connsiteX6" fmla="*/ 1117600 w 1159922"/>
                <a:gd name="connsiteY6" fmla="*/ 652104 h 864491"/>
                <a:gd name="connsiteX0" fmla="*/ 0 w 1397390"/>
                <a:gd name="connsiteY0" fmla="*/ 436204 h 883985"/>
                <a:gd name="connsiteX1" fmla="*/ 241300 w 1397390"/>
                <a:gd name="connsiteY1" fmla="*/ 448904 h 883985"/>
                <a:gd name="connsiteX2" fmla="*/ 622300 w 1397390"/>
                <a:gd name="connsiteY2" fmla="*/ 448904 h 883985"/>
                <a:gd name="connsiteX3" fmla="*/ 901700 w 1397390"/>
                <a:gd name="connsiteY3" fmla="*/ 296504 h 883985"/>
                <a:gd name="connsiteX4" fmla="*/ 1130300 w 1397390"/>
                <a:gd name="connsiteY4" fmla="*/ 17104 h 883985"/>
                <a:gd name="connsiteX5" fmla="*/ 1155700 w 1397390"/>
                <a:gd name="connsiteY5" fmla="*/ 842604 h 883985"/>
                <a:gd name="connsiteX6" fmla="*/ 1397000 w 1397390"/>
                <a:gd name="connsiteY6" fmla="*/ 779104 h 883985"/>
                <a:gd name="connsiteX0" fmla="*/ 0 w 1397443"/>
                <a:gd name="connsiteY0" fmla="*/ 432567 h 818741"/>
                <a:gd name="connsiteX1" fmla="*/ 241300 w 1397443"/>
                <a:gd name="connsiteY1" fmla="*/ 445267 h 818741"/>
                <a:gd name="connsiteX2" fmla="*/ 622300 w 1397443"/>
                <a:gd name="connsiteY2" fmla="*/ 445267 h 818741"/>
                <a:gd name="connsiteX3" fmla="*/ 901700 w 1397443"/>
                <a:gd name="connsiteY3" fmla="*/ 292867 h 818741"/>
                <a:gd name="connsiteX4" fmla="*/ 1130300 w 1397443"/>
                <a:gd name="connsiteY4" fmla="*/ 13467 h 818741"/>
                <a:gd name="connsiteX5" fmla="*/ 1181100 w 1397443"/>
                <a:gd name="connsiteY5" fmla="*/ 762767 h 818741"/>
                <a:gd name="connsiteX6" fmla="*/ 1397000 w 1397443"/>
                <a:gd name="connsiteY6" fmla="*/ 775467 h 818741"/>
                <a:gd name="connsiteX0" fmla="*/ 0 w 1397604"/>
                <a:gd name="connsiteY0" fmla="*/ 430285 h 782939"/>
                <a:gd name="connsiteX1" fmla="*/ 241300 w 1397604"/>
                <a:gd name="connsiteY1" fmla="*/ 442985 h 782939"/>
                <a:gd name="connsiteX2" fmla="*/ 622300 w 1397604"/>
                <a:gd name="connsiteY2" fmla="*/ 442985 h 782939"/>
                <a:gd name="connsiteX3" fmla="*/ 901700 w 1397604"/>
                <a:gd name="connsiteY3" fmla="*/ 290585 h 782939"/>
                <a:gd name="connsiteX4" fmla="*/ 1130300 w 1397604"/>
                <a:gd name="connsiteY4" fmla="*/ 11185 h 782939"/>
                <a:gd name="connsiteX5" fmla="*/ 1231900 w 1397604"/>
                <a:gd name="connsiteY5" fmla="*/ 709685 h 782939"/>
                <a:gd name="connsiteX6" fmla="*/ 1397000 w 1397604"/>
                <a:gd name="connsiteY6" fmla="*/ 773185 h 782939"/>
                <a:gd name="connsiteX0" fmla="*/ 0 w 1334475"/>
                <a:gd name="connsiteY0" fmla="*/ 430285 h 811285"/>
                <a:gd name="connsiteX1" fmla="*/ 241300 w 1334475"/>
                <a:gd name="connsiteY1" fmla="*/ 442985 h 811285"/>
                <a:gd name="connsiteX2" fmla="*/ 622300 w 1334475"/>
                <a:gd name="connsiteY2" fmla="*/ 442985 h 811285"/>
                <a:gd name="connsiteX3" fmla="*/ 901700 w 1334475"/>
                <a:gd name="connsiteY3" fmla="*/ 290585 h 811285"/>
                <a:gd name="connsiteX4" fmla="*/ 1130300 w 1334475"/>
                <a:gd name="connsiteY4" fmla="*/ 11185 h 811285"/>
                <a:gd name="connsiteX5" fmla="*/ 1231900 w 1334475"/>
                <a:gd name="connsiteY5" fmla="*/ 709685 h 811285"/>
                <a:gd name="connsiteX6" fmla="*/ 1333500 w 1334475"/>
                <a:gd name="connsiteY6" fmla="*/ 811285 h 81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4475" h="811285">
                  <a:moveTo>
                    <a:pt x="0" y="430285"/>
                  </a:moveTo>
                  <a:cubicBezTo>
                    <a:pt x="68791" y="435576"/>
                    <a:pt x="137583" y="440868"/>
                    <a:pt x="241300" y="442985"/>
                  </a:cubicBezTo>
                  <a:cubicBezTo>
                    <a:pt x="345017" y="445102"/>
                    <a:pt x="512233" y="468385"/>
                    <a:pt x="622300" y="442985"/>
                  </a:cubicBezTo>
                  <a:cubicBezTo>
                    <a:pt x="732367" y="417585"/>
                    <a:pt x="817033" y="362552"/>
                    <a:pt x="901700" y="290585"/>
                  </a:cubicBezTo>
                  <a:cubicBezTo>
                    <a:pt x="986367" y="218618"/>
                    <a:pt x="1075267" y="-58665"/>
                    <a:pt x="1130300" y="11185"/>
                  </a:cubicBezTo>
                  <a:cubicBezTo>
                    <a:pt x="1185333" y="81035"/>
                    <a:pt x="1198033" y="576335"/>
                    <a:pt x="1231900" y="709685"/>
                  </a:cubicBezTo>
                  <a:cubicBezTo>
                    <a:pt x="1265767" y="843035"/>
                    <a:pt x="1344083" y="794352"/>
                    <a:pt x="1333500" y="811285"/>
                  </a:cubicBezTo>
                </a:path>
              </a:pathLst>
            </a:custGeom>
            <a:noFill/>
            <a:ln w="60325" cap="flat" cmpd="sng" algn="ctr">
              <a:solidFill>
                <a:srgbClr val="1F497D"/>
              </a:solidFill>
              <a:prstDash val="solid"/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23528" y="6453336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3333CC"/>
                </a:solidFill>
                <a:cs typeface="Arial" pitchFamily="34" charset="0"/>
                <a:hlinkClick r:id="rId2"/>
              </a:rPr>
              <a:t>http://</a:t>
            </a:r>
            <a:r>
              <a:rPr lang="en-US" sz="1400" i="1" dirty="0" err="1">
                <a:solidFill>
                  <a:srgbClr val="3333CC"/>
                </a:solidFill>
                <a:cs typeface="Arial" pitchFamily="34" charset="0"/>
                <a:hlinkClick r:id="rId2"/>
              </a:rPr>
              <a:t>www.tifpa.infn.it</a:t>
            </a:r>
            <a:r>
              <a:rPr lang="en-US" sz="1400" i="1" dirty="0">
                <a:solidFill>
                  <a:srgbClr val="3333CC"/>
                </a:solidFill>
                <a:cs typeface="Arial" pitchFamily="34" charset="0"/>
                <a:hlinkClick r:id="rId2"/>
              </a:rPr>
              <a:t>/projects/</a:t>
            </a:r>
            <a:r>
              <a:rPr lang="en-US" sz="1400" i="1" dirty="0" err="1">
                <a:solidFill>
                  <a:srgbClr val="3333CC"/>
                </a:solidFill>
                <a:cs typeface="Arial" pitchFamily="34" charset="0"/>
                <a:hlinkClick r:id="rId2"/>
              </a:rPr>
              <a:t>moveit</a:t>
            </a:r>
            <a:endParaRPr lang="en-US" sz="1400" i="1" dirty="0">
              <a:solidFill>
                <a:srgbClr val="3333CC"/>
              </a:solidFill>
              <a:cs typeface="Arial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51520" y="1844824"/>
            <a:ext cx="8640960" cy="43204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 smtClean="0"/>
              <a:t>			  </a:t>
            </a:r>
            <a:r>
              <a:rPr lang="en-GB" sz="4600" b="1" u="sng" dirty="0" smtClean="0"/>
              <a:t>Main Goals</a:t>
            </a:r>
          </a:p>
          <a:p>
            <a:pPr marL="0" indent="0">
              <a:buNone/>
            </a:pPr>
            <a:endParaRPr lang="en-GB" sz="2100" dirty="0" smtClean="0"/>
          </a:p>
          <a:p>
            <a:pPr marL="355600" indent="-355600">
              <a:buFont typeface="+mj-lt"/>
              <a:buAutoNum type="arabicPeriod"/>
            </a:pPr>
            <a:r>
              <a:rPr lang="en-GB" sz="3600" dirty="0" smtClean="0"/>
              <a:t>Radiobiological implementations in ion TPS:</a:t>
            </a:r>
          </a:p>
          <a:p>
            <a:pPr marL="723900" lvl="1" indent="-323850">
              <a:buFont typeface="Wingdings" charset="2"/>
              <a:buChar char="§"/>
            </a:pPr>
            <a:r>
              <a:rPr lang="en-GB" dirty="0" smtClean="0"/>
              <a:t>Nuclear interactions</a:t>
            </a:r>
          </a:p>
          <a:p>
            <a:pPr marL="723900" lvl="1" indent="-323850">
              <a:buFont typeface="Wingdings" charset="2"/>
              <a:buChar char="§"/>
            </a:pPr>
            <a:r>
              <a:rPr lang="en-GB" dirty="0" smtClean="0"/>
              <a:t>Intra-</a:t>
            </a:r>
            <a:r>
              <a:rPr lang="en-GB" dirty="0" err="1" smtClean="0"/>
              <a:t>tumor</a:t>
            </a:r>
            <a:r>
              <a:rPr lang="en-GB" dirty="0" smtClean="0"/>
              <a:t> heterogeneity</a:t>
            </a:r>
            <a:endParaRPr lang="en-GB" dirty="0"/>
          </a:p>
          <a:p>
            <a:pPr marL="723900" lvl="1" indent="-323850">
              <a:buFont typeface="Wingdings" charset="2"/>
              <a:buChar char="§"/>
            </a:pPr>
            <a:r>
              <a:rPr lang="en-GB" dirty="0" smtClean="0"/>
              <a:t>TCP and NTCP models</a:t>
            </a:r>
          </a:p>
          <a:p>
            <a:pPr marL="400050" lvl="1" indent="0">
              <a:buNone/>
            </a:pPr>
            <a:r>
              <a:rPr lang="en-GB" dirty="0" smtClean="0"/>
              <a:t> </a:t>
            </a:r>
            <a:endParaRPr lang="en-GB" sz="3800" dirty="0" smtClean="0"/>
          </a:p>
          <a:p>
            <a:pPr marL="355600" indent="-355600">
              <a:buFont typeface="+mj-lt"/>
              <a:buAutoNum type="arabicPeriod"/>
            </a:pPr>
            <a:r>
              <a:rPr lang="en-GB" sz="3600" dirty="0" smtClean="0"/>
              <a:t>Experimental Verification:</a:t>
            </a:r>
          </a:p>
          <a:p>
            <a:pPr marL="723900" lvl="1" indent="-323850">
              <a:buFont typeface="Wingdings" charset="2"/>
              <a:buChar char="§"/>
            </a:pPr>
            <a:r>
              <a:rPr lang="en-GB" dirty="0" smtClean="0"/>
              <a:t>New Devices for in-vitro and in-vivo irradiation </a:t>
            </a:r>
          </a:p>
          <a:p>
            <a:pPr marL="723900" lvl="1" indent="-323850">
              <a:buFont typeface="Wingdings" charset="2"/>
              <a:buChar char="§"/>
            </a:pPr>
            <a:r>
              <a:rPr lang="en-GB" dirty="0" smtClean="0"/>
              <a:t>Development and Upgrade of INFN accelerator facilities (Trento, Pavia, Catania) </a:t>
            </a:r>
          </a:p>
          <a:p>
            <a:pPr marL="723900" lvl="1" indent="-323850">
              <a:buFont typeface="Wingdings" charset="2"/>
              <a:buChar char="§"/>
            </a:pPr>
            <a:r>
              <a:rPr lang="en-GB" dirty="0" smtClean="0"/>
              <a:t>Development of advanced beam monitoring systems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45691" y="262926"/>
            <a:ext cx="4613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Mo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deling </a:t>
            </a:r>
            <a:r>
              <a:rPr lang="de-DE" sz="2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Ve</a:t>
            </a:r>
            <a:r>
              <a:rPr lang="de-DE" sz="2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rification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on beam </a:t>
            </a:r>
            <a:r>
              <a:rPr lang="de-DE" sz="2400" b="1" dirty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reatment </a:t>
            </a:r>
            <a:r>
              <a:rPr lang="de-DE" sz="2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planning</a:t>
            </a:r>
            <a:endParaRPr lang="de-DE" sz="24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1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45" y="1282471"/>
            <a:ext cx="8229600" cy="607106"/>
          </a:xfrm>
        </p:spPr>
        <p:txBody>
          <a:bodyPr>
            <a:normAutofit fontScale="90000"/>
          </a:bodyPr>
          <a:lstStyle/>
          <a:p>
            <a:r>
              <a:rPr lang="it-IT" sz="3147" dirty="0" err="1" smtClean="0"/>
              <a:t>Proposed</a:t>
            </a:r>
            <a:r>
              <a:rPr lang="it-IT" sz="3147" dirty="0" smtClean="0"/>
              <a:t> </a:t>
            </a:r>
            <a:r>
              <a:rPr lang="it-IT" sz="3147" dirty="0" err="1" smtClean="0"/>
              <a:t>Beam</a:t>
            </a:r>
            <a:r>
              <a:rPr lang="it-IT" sz="3147" dirty="0" smtClean="0"/>
              <a:t> </a:t>
            </a:r>
            <a:r>
              <a:rPr lang="it-IT" sz="3147" dirty="0"/>
              <a:t>monitoring devices</a:t>
            </a:r>
            <a:endParaRPr lang="en-US" sz="3147" dirty="0"/>
          </a:p>
        </p:txBody>
      </p:sp>
      <p:sp>
        <p:nvSpPr>
          <p:cNvPr id="6" name="TextBox 5"/>
          <p:cNvSpPr txBox="1"/>
          <p:nvPr/>
        </p:nvSpPr>
        <p:spPr>
          <a:xfrm>
            <a:off x="306937" y="1244597"/>
            <a:ext cx="235962" cy="364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9089"/>
            <a:r>
              <a:rPr lang="it-IT" sz="1769" dirty="0">
                <a:solidFill>
                  <a:srgbClr val="000000"/>
                </a:solidFill>
              </a:rPr>
              <a:t> </a:t>
            </a:r>
            <a:endParaRPr lang="en-US" sz="1769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76" y="1856698"/>
            <a:ext cx="9367436" cy="4560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9089"/>
            <a:r>
              <a:rPr lang="it-IT" sz="1967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On line </a:t>
            </a:r>
            <a:r>
              <a:rPr lang="it-IT" sz="1967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Measurement</a:t>
            </a:r>
            <a:r>
              <a:rPr lang="it-IT" sz="1967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967" b="1" dirty="0">
                <a:solidFill>
                  <a:srgbClr val="000000"/>
                </a:solidFill>
                <a:latin typeface="Times New Roman"/>
                <a:cs typeface="Times New Roman"/>
              </a:rPr>
              <a:t>of the </a:t>
            </a:r>
            <a:r>
              <a:rPr lang="it-IT" sz="1967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Number</a:t>
            </a:r>
            <a:r>
              <a:rPr lang="it-IT" sz="1967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967" b="1" dirty="0">
                <a:solidFill>
                  <a:srgbClr val="000000"/>
                </a:solidFill>
                <a:latin typeface="Times New Roman"/>
                <a:cs typeface="Times New Roman"/>
              </a:rPr>
              <a:t>of particles over a wide range in beam intensity </a:t>
            </a:r>
          </a:p>
          <a:p>
            <a:pPr defTabSz="899089"/>
            <a:r>
              <a:rPr lang="it-IT" sz="1967" b="1" dirty="0">
                <a:solidFill>
                  <a:srgbClr val="000000"/>
                </a:solidFill>
                <a:latin typeface="Times New Roman"/>
                <a:cs typeface="Times New Roman"/>
              </a:rPr>
              <a:t>and independent of the beam energy.</a:t>
            </a:r>
          </a:p>
          <a:p>
            <a:pPr defTabSz="899089"/>
            <a:endParaRPr lang="it-IT" sz="1769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899089">
              <a:buFont typeface="Arial" pitchFamily="34" charset="0"/>
              <a:buChar char="•"/>
            </a:pP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Thin UFSD sensors (~ 50 </a:t>
            </a:r>
            <a:r>
              <a:rPr lang="el-GR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m) with short charge collection time (~ 1 ns)</a:t>
            </a:r>
          </a:p>
          <a:p>
            <a:pPr defTabSz="899089">
              <a:buFont typeface="Arial" pitchFamily="34" charset="0"/>
              <a:buChar char="•"/>
            </a:pP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Segmented in strips (pitch 100 ÷ 200 </a:t>
            </a:r>
            <a:r>
              <a:rPr lang="el-GR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m) to mitigate pile-up effects</a:t>
            </a:r>
          </a:p>
          <a:p>
            <a:pPr defTabSz="899089">
              <a:buFont typeface="Arial" pitchFamily="34" charset="0"/>
              <a:buChar char="•"/>
            </a:pP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Measurement of the beam profile in two ortoghonal directions.</a:t>
            </a:r>
          </a:p>
          <a:p>
            <a:pPr defTabSz="899089">
              <a:buFont typeface="Arial" pitchFamily="34" charset="0"/>
              <a:buChar char="•"/>
            </a:pP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76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Minimum Active </a:t>
            </a: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area: 3x3 cm</a:t>
            </a:r>
            <a:r>
              <a:rPr lang="it-IT" sz="1769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defTabSz="899089">
              <a:buFont typeface="Arial" pitchFamily="34" charset="0"/>
              <a:buChar char="•"/>
            </a:pP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Custom VLSI chip to </a:t>
            </a:r>
            <a:r>
              <a:rPr lang="it-IT" sz="176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count</a:t>
            </a: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at high rates. </a:t>
            </a:r>
          </a:p>
          <a:p>
            <a:pPr defTabSz="899089"/>
            <a:endParaRPr lang="it-IT" sz="1967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99089"/>
            <a:r>
              <a:rPr lang="it-IT" sz="196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 line </a:t>
            </a:r>
            <a:r>
              <a:rPr lang="it-IT" sz="1967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Measurement</a:t>
            </a:r>
            <a:r>
              <a:rPr lang="it-IT" sz="196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96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it-IT" sz="1967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beam</a:t>
            </a:r>
            <a:r>
              <a:rPr lang="it-IT" sz="196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967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  <a:endParaRPr lang="it-IT" sz="1967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99089"/>
            <a:endParaRPr lang="it-IT" sz="1967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99089">
              <a:buFont typeface="Arial" pitchFamily="34" charset="0"/>
              <a:buChar char="•"/>
            </a:pPr>
            <a:r>
              <a:rPr lang="it-IT" sz="1967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Two UFSD pads (2x2 cm</a:t>
            </a:r>
            <a:r>
              <a:rPr lang="it-IT" sz="1769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17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it-IT" sz="1769" dirty="0">
                <a:solidFill>
                  <a:srgbClr val="000000"/>
                </a:solidFill>
                <a:latin typeface="Times New Roman"/>
                <a:cs typeface="Times New Roman"/>
              </a:rPr>
              <a:t>~ 1 m apart</a:t>
            </a:r>
          </a:p>
          <a:p>
            <a:pPr defTabSz="899089">
              <a:buFont typeface="Arial" pitchFamily="34" charset="0"/>
              <a:buChar char="•"/>
            </a:pPr>
            <a:r>
              <a:rPr lang="it-IT" sz="1769" dirty="0">
                <a:solidFill>
                  <a:srgbClr val="000000"/>
                </a:solidFill>
                <a:latin typeface="Times New Roman"/>
                <a:cs typeface="Times New Roman"/>
              </a:rPr>
              <a:t>  Measurement of the time difference and/or correlation of the time structure of the</a:t>
            </a:r>
          </a:p>
          <a:p>
            <a:pPr defTabSz="899089"/>
            <a:r>
              <a:rPr lang="it-IT" sz="1769" dirty="0">
                <a:solidFill>
                  <a:srgbClr val="000000"/>
                </a:solidFill>
                <a:latin typeface="Times New Roman"/>
                <a:cs typeface="Times New Roman"/>
              </a:rPr>
              <a:t>   two signals.</a:t>
            </a:r>
          </a:p>
          <a:p>
            <a:pPr defTabSz="899089">
              <a:buFont typeface="Arial" pitchFamily="34" charset="0"/>
              <a:buChar char="•"/>
            </a:pPr>
            <a:r>
              <a:rPr lang="it-IT" sz="1769" dirty="0">
                <a:solidFill>
                  <a:srgbClr val="000000"/>
                </a:solidFill>
                <a:latin typeface="Times New Roman"/>
                <a:cs typeface="Times New Roman"/>
              </a:rPr>
              <a:t> Custom VLSI chip</a:t>
            </a:r>
            <a:endParaRPr lang="it-IT" sz="1967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899089"/>
            <a:endParaRPr lang="it-IT" sz="1967" b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44521" y="3789040"/>
            <a:ext cx="3931935" cy="1421522"/>
            <a:chOff x="4265647" y="2868415"/>
            <a:chExt cx="4376852" cy="1817782"/>
          </a:xfrm>
        </p:grpSpPr>
        <p:pic>
          <p:nvPicPr>
            <p:cNvPr id="10" name="Picture 9" descr="TimeTagging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647" y="2868415"/>
              <a:ext cx="4176464" cy="181778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529899" y="4251357"/>
              <a:ext cx="172819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9089"/>
              <a:endParaRPr lang="it-IT" sz="1769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98051" y="3459270"/>
              <a:ext cx="744448" cy="327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899089">
                <a:lnSpc>
                  <a:spcPct val="90000"/>
                </a:lnSpc>
              </a:pPr>
              <a:r>
                <a:rPr lang="it-IT" sz="1180" dirty="0">
                  <a:solidFill>
                    <a:srgbClr val="000000"/>
                  </a:solidFill>
                </a:rPr>
                <a:t>counter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07904" y="6232768"/>
            <a:ext cx="300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R. </a:t>
            </a:r>
            <a:r>
              <a:rPr lang="en-US" dirty="0" err="1" smtClean="0"/>
              <a:t>Cirio</a:t>
            </a:r>
            <a:r>
              <a:rPr lang="en-US" dirty="0" smtClean="0"/>
              <a:t>/</a:t>
            </a:r>
            <a:r>
              <a:rPr lang="en-US" dirty="0" err="1" smtClean="0"/>
              <a:t>V.Monaco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3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" y="1565920"/>
            <a:ext cx="8902824" cy="710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 to INFN CSN5 “core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mission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80" y="2099987"/>
            <a:ext cx="8795320" cy="377728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Detectors development  (including bio-radiation detectors)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Accelerators </a:t>
            </a:r>
            <a:r>
              <a:rPr lang="en-US" dirty="0" err="1" smtClean="0"/>
              <a:t>beamline</a:t>
            </a:r>
            <a:r>
              <a:rPr lang="en-US" dirty="0" smtClean="0"/>
              <a:t> development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Advanced Computation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Interdisciplinary research for Medical Applications </a:t>
            </a:r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>
              <a:buFont typeface="Wingdings" charset="2"/>
              <a:buChar char="ü"/>
            </a:pPr>
            <a:r>
              <a:rPr lang="en-US" dirty="0" smtClean="0"/>
              <a:t>TT output </a:t>
            </a:r>
            <a:r>
              <a:rPr lang="en-US" u="sng" dirty="0" smtClean="0"/>
              <a:t>beyond</a:t>
            </a:r>
            <a:r>
              <a:rPr lang="en-US" dirty="0" smtClean="0"/>
              <a:t> scientific publications: patents, infrastructures, a worldwide unique network of INFN irradiation facilities for TPS verification in </a:t>
            </a:r>
            <a:r>
              <a:rPr lang="en-US" dirty="0" err="1" smtClean="0"/>
              <a:t>hadrontherapy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4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40" y="3747160"/>
            <a:ext cx="5373528" cy="1698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584" y="4063888"/>
            <a:ext cx="3851920" cy="2101416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24874" r="5731" b="53805"/>
          <a:stretch/>
        </p:blipFill>
        <p:spPr>
          <a:xfrm>
            <a:off x="161510" y="1331117"/>
            <a:ext cx="882097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2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312865"/>
            <a:ext cx="81407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6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412776"/>
            <a:ext cx="6336704" cy="461665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…are deviations from 1.1 of </a:t>
            </a:r>
            <a:r>
              <a:rPr lang="en-US" sz="2400" b="1" dirty="0" smtClean="0">
                <a:solidFill>
                  <a:srgbClr val="800000"/>
                </a:solidFill>
              </a:rPr>
              <a:t>clinical relevance</a:t>
            </a:r>
            <a:r>
              <a:rPr lang="en-US" sz="2400" dirty="0" smtClean="0">
                <a:solidFill>
                  <a:srgbClr val="800000"/>
                </a:solidFill>
              </a:rPr>
              <a:t>?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2" name="Picture 1" descr="Wedenberg_FIG_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3" y="2132857"/>
            <a:ext cx="5977863" cy="331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805264"/>
            <a:ext cx="2376264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Wedenberg</a:t>
            </a:r>
            <a:r>
              <a:rPr lang="en-US" sz="1400" dirty="0" smtClean="0"/>
              <a:t> 2014 Med </a:t>
            </a:r>
            <a:r>
              <a:rPr lang="en-US" sz="1400" dirty="0" err="1" smtClean="0"/>
              <a:t>Phys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2636912"/>
            <a:ext cx="309634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ctr">
              <a:buFontTx/>
              <a:buChar char="-"/>
            </a:pPr>
            <a:r>
              <a:rPr lang="en-US" b="1" dirty="0" smtClean="0">
                <a:solidFill>
                  <a:srgbClr val="800000"/>
                </a:solidFill>
              </a:rPr>
              <a:t>Potential improvements offered by biological optimization</a:t>
            </a:r>
          </a:p>
          <a:p>
            <a:pPr marL="180975" indent="-180975" algn="ctr"/>
            <a:endParaRPr lang="en-US" b="1" dirty="0" smtClean="0">
              <a:solidFill>
                <a:srgbClr val="000090"/>
              </a:solidFill>
            </a:endParaRPr>
          </a:p>
          <a:p>
            <a:pPr marL="180975" indent="-180975" algn="ctr">
              <a:buFontTx/>
              <a:buChar char="-"/>
            </a:pPr>
            <a:r>
              <a:rPr lang="en-US" b="1" dirty="0" smtClean="0">
                <a:solidFill>
                  <a:srgbClr val="000090"/>
                </a:solidFill>
              </a:rPr>
              <a:t>Possible bias when neglecting variable RBE</a:t>
            </a:r>
          </a:p>
          <a:p>
            <a:pPr marL="285750" indent="-285750" algn="ctr">
              <a:buFontTx/>
              <a:buChar char="-"/>
            </a:pPr>
            <a:endParaRPr lang="en-US" b="1" dirty="0"/>
          </a:p>
          <a:p>
            <a:pPr marL="285750" indent="-190500" algn="ctr">
              <a:buFontTx/>
              <a:buChar char="-"/>
            </a:pPr>
            <a:r>
              <a:rPr lang="en-US" b="1" dirty="0" smtClean="0"/>
              <a:t>Sensitivity to RBE model</a:t>
            </a:r>
          </a:p>
          <a:p>
            <a:pPr marL="285750" indent="-190500" algn="ctr">
              <a:buFontTx/>
              <a:buChar char="-"/>
            </a:pPr>
            <a:endParaRPr lang="en-US" b="1" dirty="0" smtClean="0"/>
          </a:p>
          <a:p>
            <a:pPr marL="285750" indent="-190500" algn="ctr">
              <a:buFontTx/>
              <a:buChar char="-"/>
            </a:pPr>
            <a:r>
              <a:rPr lang="en-US" b="1" dirty="0" smtClean="0"/>
              <a:t>Only 3 patients considered!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4471" y="5373216"/>
            <a:ext cx="7531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Dose (</a:t>
            </a:r>
            <a:r>
              <a:rPr lang="en-US" sz="1100" b="1" dirty="0" err="1" smtClean="0"/>
              <a:t>Gy</a:t>
            </a:r>
            <a:r>
              <a:rPr lang="en-US" sz="1100" b="1" dirty="0" smtClean="0"/>
              <a:t>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84223" y="5373216"/>
            <a:ext cx="1023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Dose (</a:t>
            </a:r>
            <a:r>
              <a:rPr lang="en-US" sz="1100" b="1" dirty="0" err="1" smtClean="0"/>
              <a:t>Gy</a:t>
            </a:r>
            <a:r>
              <a:rPr lang="en-US" sz="1100" b="1" dirty="0" smtClean="0"/>
              <a:t>-RBE)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20357" y="5373216"/>
            <a:ext cx="1015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LET (</a:t>
            </a:r>
            <a:r>
              <a:rPr lang="en-US" sz="1100" b="1" dirty="0" err="1" smtClean="0"/>
              <a:t>keV</a:t>
            </a:r>
            <a:r>
              <a:rPr lang="en-US" sz="1100" b="1" dirty="0" smtClean="0"/>
              <a:t>/</a:t>
            </a:r>
            <a:r>
              <a:rPr lang="en-US" sz="1100" b="1" dirty="0" smtClean="0">
                <a:latin typeface="Symbol" charset="2"/>
                <a:cs typeface="Symbol" charset="2"/>
              </a:rPr>
              <a:t>m</a:t>
            </a:r>
            <a:r>
              <a:rPr lang="en-US" sz="1100" b="1" dirty="0" smtClean="0"/>
              <a:t>m)</a:t>
            </a:r>
            <a:endParaRPr lang="en-US" sz="1100" b="1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46752" y="6356350"/>
            <a:ext cx="4744692" cy="365125"/>
          </a:xfrm>
        </p:spPr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930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988840"/>
            <a:ext cx="5180223" cy="40415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All INFN facilities linked to</a:t>
            </a:r>
            <a:br>
              <a:rPr lang="en-US" dirty="0" smtClean="0"/>
            </a:br>
            <a:r>
              <a:rPr lang="en-US" dirty="0" smtClean="0"/>
              <a:t> therapy centers, to apply directly TPS improvements</a:t>
            </a:r>
          </a:p>
          <a:p>
            <a:r>
              <a:rPr lang="en-US" dirty="0" smtClean="0"/>
              <a:t>Complementary particles/Energy</a:t>
            </a:r>
          </a:p>
          <a:p>
            <a:r>
              <a:rPr lang="en-US" dirty="0" smtClean="0"/>
              <a:t>Different stage of development at present</a:t>
            </a:r>
          </a:p>
          <a:p>
            <a:r>
              <a:rPr lang="en-US" dirty="0" smtClean="0"/>
              <a:t>Generate a network of INFN facilities for </a:t>
            </a:r>
            <a:r>
              <a:rPr lang="en-US" dirty="0" err="1" smtClean="0"/>
              <a:t>hadrontherapy</a:t>
            </a:r>
            <a:r>
              <a:rPr lang="en-US" dirty="0" smtClean="0"/>
              <a:t> research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15" y="1199222"/>
            <a:ext cx="4499099" cy="5130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08818"/>
            <a:ext cx="1280752" cy="772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740" b="1926"/>
          <a:stretch/>
        </p:blipFill>
        <p:spPr>
          <a:xfrm>
            <a:off x="827584" y="2233670"/>
            <a:ext cx="792088" cy="259226"/>
          </a:xfrm>
          <a:prstGeom prst="rect">
            <a:avLst/>
          </a:prstGeom>
        </p:spPr>
      </p:pic>
      <p:pic>
        <p:nvPicPr>
          <p:cNvPr id="9" name="Immagine 4" descr="ResearchArea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22319" r="20010"/>
          <a:stretch>
            <a:fillRect/>
          </a:stretch>
        </p:blipFill>
        <p:spPr bwMode="auto">
          <a:xfrm>
            <a:off x="1524000" y="1239247"/>
            <a:ext cx="1002710" cy="90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1" descr="EXCYT2LA_6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18024" b="12794"/>
          <a:stretch>
            <a:fillRect/>
          </a:stretch>
        </p:blipFill>
        <p:spPr bwMode="auto">
          <a:xfrm>
            <a:off x="2267744" y="5212736"/>
            <a:ext cx="1417452" cy="8776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40"/>
          <a:stretch/>
        </p:blipFill>
        <p:spPr>
          <a:xfrm>
            <a:off x="1363036" y="1172954"/>
            <a:ext cx="780926" cy="7259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59825" y="521385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7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5903" y="1264931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Normal tissue complication probability models</a:t>
            </a:r>
          </a:p>
          <a:p>
            <a:pPr algn="just"/>
            <a:r>
              <a:rPr lang="en-US" sz="2000" dirty="0" smtClean="0"/>
              <a:t>NTCP quantification can provide </a:t>
            </a:r>
            <a:r>
              <a:rPr lang="en-US" sz="2000" dirty="0"/>
              <a:t>the link </a:t>
            </a:r>
            <a:r>
              <a:rPr lang="en-US" sz="2000" dirty="0" smtClean="0"/>
              <a:t>between </a:t>
            </a:r>
            <a:r>
              <a:rPr lang="en-US" sz="2000" dirty="0"/>
              <a:t>physical dose distributions and expected </a:t>
            </a:r>
            <a:r>
              <a:rPr lang="en-US" sz="2000" dirty="0" smtClean="0"/>
              <a:t>radiation-induced morbidity </a:t>
            </a:r>
            <a:r>
              <a:rPr lang="en-US" sz="2000" dirty="0"/>
              <a:t>outcomes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2437954" y="3384145"/>
            <a:ext cx="4752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accent2"/>
                </a:solidFill>
              </a:rPr>
              <a:t>Lyman-Kutcher-Burman 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(parsimonious, dose-volume based)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2" b="18361"/>
          <a:stretch/>
        </p:blipFill>
        <p:spPr bwMode="auto">
          <a:xfrm>
            <a:off x="195903" y="5551618"/>
            <a:ext cx="2261879" cy="607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7731" r="5828" b="12080"/>
          <a:stretch/>
        </p:blipFill>
        <p:spPr bwMode="auto">
          <a:xfrm>
            <a:off x="2962190" y="5452321"/>
            <a:ext cx="3362038" cy="69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78"/>
          <a:stretch/>
        </p:blipFill>
        <p:spPr bwMode="auto">
          <a:xfrm>
            <a:off x="6124381" y="2026506"/>
            <a:ext cx="2989302" cy="830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481" y="2943224"/>
            <a:ext cx="1733104" cy="674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9137" b="18595"/>
          <a:stretch/>
        </p:blipFill>
        <p:spPr bwMode="auto">
          <a:xfrm>
            <a:off x="6446887" y="3790799"/>
            <a:ext cx="2589609" cy="75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ttangolo 11"/>
          <p:cNvSpPr/>
          <p:nvPr/>
        </p:nvSpPr>
        <p:spPr>
          <a:xfrm>
            <a:off x="100304" y="4805990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dirty="0" smtClean="0">
                <a:solidFill>
                  <a:schemeClr val="accent2"/>
                </a:solidFill>
              </a:rPr>
              <a:t>Multivariable logistic regression model (multidimensional)</a:t>
            </a:r>
          </a:p>
        </p:txBody>
      </p:sp>
      <p:graphicFrame>
        <p:nvGraphicFramePr>
          <p:cNvPr id="13" name="Grafic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834370"/>
              </p:ext>
            </p:extLst>
          </p:nvPr>
        </p:nvGraphicFramePr>
        <p:xfrm>
          <a:off x="-152925" y="2316301"/>
          <a:ext cx="4357776" cy="268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8027"/>
          <a:stretch/>
        </p:blipFill>
        <p:spPr bwMode="auto">
          <a:xfrm>
            <a:off x="6446888" y="4597528"/>
            <a:ext cx="2383458" cy="2203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656431" y="6312506"/>
            <a:ext cx="197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L. </a:t>
            </a:r>
            <a:r>
              <a:rPr lang="en-US" dirty="0" err="1" smtClean="0"/>
              <a:t>Cella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7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vivo and molecular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6252134"/>
            <a:ext cx="211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G. Russo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34089"/>
            <a:ext cx="8532440" cy="429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1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Ultra-Fast Silicon Detectors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349" y="1214422"/>
            <a:ext cx="8433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Low Gain Avalanche Detectors (LGAD): </a:t>
            </a:r>
            <a:r>
              <a:rPr lang="it-IT" b="1" dirty="0" smtClean="0"/>
              <a:t>innovative silicon detectors originally developed by National Center of Micro-Electronics (CNM, Barcellona, Spain) .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Ultra Fast Silicon Detectors (UFSD)</a:t>
            </a:r>
            <a:r>
              <a:rPr lang="it-IT" b="1" dirty="0" smtClean="0"/>
              <a:t>: LGAD optimized by INFN, Torino, for very accurate time measurements and produced by Fondazione Bruno Kessler (FBK, Trento, Italy)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682" y="2428868"/>
            <a:ext cx="3891374" cy="351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2928934"/>
            <a:ext cx="3298243" cy="267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8253" y="5793994"/>
            <a:ext cx="8525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Silicon </a:t>
            </a:r>
            <a:r>
              <a:rPr lang="it-IT" b="1" dirty="0">
                <a:solidFill>
                  <a:schemeClr val="tx2"/>
                </a:solidFill>
              </a:rPr>
              <a:t>detectors with </a:t>
            </a:r>
            <a:r>
              <a:rPr lang="it-IT" b="1" dirty="0" smtClean="0">
                <a:solidFill>
                  <a:schemeClr val="tx2"/>
                </a:solidFill>
              </a:rPr>
              <a:t>internal charge multiplication in a high </a:t>
            </a:r>
            <a:r>
              <a:rPr lang="en-US" b="1" dirty="0" smtClean="0">
                <a:solidFill>
                  <a:schemeClr val="tx2"/>
                </a:solidFill>
              </a:rPr>
              <a:t>local </a:t>
            </a:r>
            <a:r>
              <a:rPr lang="en-US" b="1" dirty="0">
                <a:solidFill>
                  <a:schemeClr val="tx2"/>
                </a:solidFill>
              </a:rPr>
              <a:t>field obtained by adding an </a:t>
            </a:r>
            <a:r>
              <a:rPr lang="en-US" b="1" dirty="0" smtClean="0">
                <a:solidFill>
                  <a:schemeClr val="tx2"/>
                </a:solidFill>
              </a:rPr>
              <a:t>additional </a:t>
            </a:r>
            <a:r>
              <a:rPr lang="en-US" b="1" dirty="0">
                <a:solidFill>
                  <a:schemeClr val="tx2"/>
                </a:solidFill>
              </a:rPr>
              <a:t>doping </a:t>
            </a:r>
            <a:r>
              <a:rPr lang="en-US" b="1" dirty="0" smtClean="0">
                <a:solidFill>
                  <a:schemeClr val="tx2"/>
                </a:solidFill>
              </a:rPr>
              <a:t>layer. </a:t>
            </a:r>
            <a:r>
              <a:rPr lang="it-IT" b="1" dirty="0" smtClean="0">
                <a:solidFill>
                  <a:schemeClr val="tx2"/>
                </a:solidFill>
              </a:rPr>
              <a:t>The </a:t>
            </a:r>
            <a:r>
              <a:rPr lang="it-IT" b="1" dirty="0">
                <a:solidFill>
                  <a:schemeClr val="tx2"/>
                </a:solidFill>
              </a:rPr>
              <a:t>doping layer is controlled to provide a limited gain </a:t>
            </a:r>
            <a:r>
              <a:rPr lang="it-IT" b="1" dirty="0" smtClean="0">
                <a:solidFill>
                  <a:schemeClr val="tx2"/>
                </a:solidFill>
              </a:rPr>
              <a:t>(10-20), without breakdown at high voltages.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000108"/>
            <a:ext cx="7587783" cy="460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800000"/>
                </a:solidFill>
              </a:rPr>
              <a:t>Effect of gain:  </a:t>
            </a:r>
            <a:r>
              <a:rPr lang="en-US" sz="2000" dirty="0" smtClean="0">
                <a:solidFill>
                  <a:srgbClr val="000000"/>
                </a:solidFill>
              </a:rPr>
              <a:t>thinner detectors, higher gain -&gt; smaller time resolution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357166"/>
            <a:ext cx="8001056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UFSD timing resolution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232" y="6143644"/>
            <a:ext cx="5645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GOAL: </a:t>
            </a:r>
            <a:r>
              <a:rPr lang="it-IT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 30 ps with 50 um thickness and Gain = 15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TB_2board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182" y="1643050"/>
            <a:ext cx="5056024" cy="4071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018" y="3090446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300 um, G=10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3599" y="3714752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chemeClr val="accent1"/>
                </a:solidFill>
              </a:rPr>
              <a:t>75 um, G=5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1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-2119692" y="1828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ea typeface="Calibri" charset="0"/>
                <a:cs typeface="Calibri" charset="0"/>
              </a:rPr>
              <a:t>oVe</a:t>
            </a:r>
            <a:r>
              <a:rPr lang="de-DE" sz="4800" b="1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Calibri" charset="0"/>
                <a:cs typeface="Calibri" charset="0"/>
              </a:rPr>
              <a:t> IT</a:t>
            </a:r>
            <a:endParaRPr lang="de-DE" sz="4800" b="1" dirty="0">
              <a:solidFill>
                <a:srgbClr val="4F81BD">
                  <a:lumMod val="75000"/>
                </a:srgbClr>
              </a:solidFill>
              <a:latin typeface="Calibri"/>
              <a:ea typeface="Calibri" charset="0"/>
              <a:cs typeface="Calibri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0041" y="38873"/>
            <a:ext cx="1232718" cy="1122632"/>
          </a:xfrm>
          <a:custGeom>
            <a:avLst/>
            <a:gdLst>
              <a:gd name="connsiteX0" fmla="*/ 0 w 1536700"/>
              <a:gd name="connsiteY0" fmla="*/ 436832 h 1175706"/>
              <a:gd name="connsiteX1" fmla="*/ 241300 w 1536700"/>
              <a:gd name="connsiteY1" fmla="*/ 449532 h 1175706"/>
              <a:gd name="connsiteX2" fmla="*/ 622300 w 1536700"/>
              <a:gd name="connsiteY2" fmla="*/ 449532 h 1175706"/>
              <a:gd name="connsiteX3" fmla="*/ 901700 w 1536700"/>
              <a:gd name="connsiteY3" fmla="*/ 297132 h 1175706"/>
              <a:gd name="connsiteX4" fmla="*/ 1130300 w 1536700"/>
              <a:gd name="connsiteY4" fmla="*/ 17732 h 1175706"/>
              <a:gd name="connsiteX5" fmla="*/ 1130300 w 1536700"/>
              <a:gd name="connsiteY5" fmla="*/ 855932 h 1175706"/>
              <a:gd name="connsiteX6" fmla="*/ 1130300 w 1536700"/>
              <a:gd name="connsiteY6" fmla="*/ 894032 h 1175706"/>
              <a:gd name="connsiteX7" fmla="*/ 1066800 w 1536700"/>
              <a:gd name="connsiteY7" fmla="*/ 957532 h 1175706"/>
              <a:gd name="connsiteX8" fmla="*/ 1536700 w 1536700"/>
              <a:gd name="connsiteY8" fmla="*/ 1173432 h 1175706"/>
              <a:gd name="connsiteX0" fmla="*/ 0 w 1147233"/>
              <a:gd name="connsiteY0" fmla="*/ 436832 h 957532"/>
              <a:gd name="connsiteX1" fmla="*/ 241300 w 1147233"/>
              <a:gd name="connsiteY1" fmla="*/ 449532 h 957532"/>
              <a:gd name="connsiteX2" fmla="*/ 622300 w 1147233"/>
              <a:gd name="connsiteY2" fmla="*/ 449532 h 957532"/>
              <a:gd name="connsiteX3" fmla="*/ 901700 w 1147233"/>
              <a:gd name="connsiteY3" fmla="*/ 297132 h 957532"/>
              <a:gd name="connsiteX4" fmla="*/ 1130300 w 1147233"/>
              <a:gd name="connsiteY4" fmla="*/ 17732 h 957532"/>
              <a:gd name="connsiteX5" fmla="*/ 1130300 w 1147233"/>
              <a:gd name="connsiteY5" fmla="*/ 855932 h 957532"/>
              <a:gd name="connsiteX6" fmla="*/ 1130300 w 1147233"/>
              <a:gd name="connsiteY6" fmla="*/ 894032 h 957532"/>
              <a:gd name="connsiteX7" fmla="*/ 1066800 w 1147233"/>
              <a:gd name="connsiteY7" fmla="*/ 957532 h 957532"/>
              <a:gd name="connsiteX0" fmla="*/ 0 w 1147233"/>
              <a:gd name="connsiteY0" fmla="*/ 436832 h 927709"/>
              <a:gd name="connsiteX1" fmla="*/ 241300 w 1147233"/>
              <a:gd name="connsiteY1" fmla="*/ 449532 h 927709"/>
              <a:gd name="connsiteX2" fmla="*/ 622300 w 1147233"/>
              <a:gd name="connsiteY2" fmla="*/ 449532 h 927709"/>
              <a:gd name="connsiteX3" fmla="*/ 901700 w 1147233"/>
              <a:gd name="connsiteY3" fmla="*/ 297132 h 927709"/>
              <a:gd name="connsiteX4" fmla="*/ 1130300 w 1147233"/>
              <a:gd name="connsiteY4" fmla="*/ 17732 h 927709"/>
              <a:gd name="connsiteX5" fmla="*/ 1130300 w 1147233"/>
              <a:gd name="connsiteY5" fmla="*/ 855932 h 927709"/>
              <a:gd name="connsiteX6" fmla="*/ 1130300 w 1147233"/>
              <a:gd name="connsiteY6" fmla="*/ 894032 h 927709"/>
              <a:gd name="connsiteX0" fmla="*/ 0 w 1232718"/>
              <a:gd name="connsiteY0" fmla="*/ 436832 h 1122632"/>
              <a:gd name="connsiteX1" fmla="*/ 241300 w 1232718"/>
              <a:gd name="connsiteY1" fmla="*/ 449532 h 1122632"/>
              <a:gd name="connsiteX2" fmla="*/ 622300 w 1232718"/>
              <a:gd name="connsiteY2" fmla="*/ 449532 h 1122632"/>
              <a:gd name="connsiteX3" fmla="*/ 901700 w 1232718"/>
              <a:gd name="connsiteY3" fmla="*/ 297132 h 1122632"/>
              <a:gd name="connsiteX4" fmla="*/ 1130300 w 1232718"/>
              <a:gd name="connsiteY4" fmla="*/ 17732 h 1122632"/>
              <a:gd name="connsiteX5" fmla="*/ 1130300 w 1232718"/>
              <a:gd name="connsiteY5" fmla="*/ 855932 h 1122632"/>
              <a:gd name="connsiteX6" fmla="*/ 1231900 w 1232718"/>
              <a:gd name="connsiteY6" fmla="*/ 1122632 h 112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2718" h="1122632">
                <a:moveTo>
                  <a:pt x="0" y="436832"/>
                </a:moveTo>
                <a:cubicBezTo>
                  <a:pt x="68791" y="442123"/>
                  <a:pt x="137583" y="447415"/>
                  <a:pt x="241300" y="449532"/>
                </a:cubicBezTo>
                <a:cubicBezTo>
                  <a:pt x="345017" y="451649"/>
                  <a:pt x="512233" y="474932"/>
                  <a:pt x="622300" y="449532"/>
                </a:cubicBezTo>
                <a:cubicBezTo>
                  <a:pt x="732367" y="424132"/>
                  <a:pt x="817033" y="369099"/>
                  <a:pt x="901700" y="297132"/>
                </a:cubicBezTo>
                <a:cubicBezTo>
                  <a:pt x="986367" y="225165"/>
                  <a:pt x="1092200" y="-75401"/>
                  <a:pt x="1130300" y="17732"/>
                </a:cubicBezTo>
                <a:cubicBezTo>
                  <a:pt x="1168400" y="110865"/>
                  <a:pt x="1113367" y="671782"/>
                  <a:pt x="1130300" y="855932"/>
                </a:cubicBezTo>
                <a:cubicBezTo>
                  <a:pt x="1147233" y="1040082"/>
                  <a:pt x="1242483" y="1105699"/>
                  <a:pt x="1231900" y="1122632"/>
                </a:cubicBezTo>
              </a:path>
            </a:pathLst>
          </a:custGeom>
          <a:noFill/>
          <a:ln w="63500" cap="flat" cmpd="sng" algn="ctr">
            <a:solidFill>
              <a:srgbClr val="1F497D"/>
            </a:solidFill>
            <a:prstDash val="solid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68837" y="326904"/>
            <a:ext cx="1334475" cy="811285"/>
          </a:xfrm>
          <a:custGeom>
            <a:avLst/>
            <a:gdLst>
              <a:gd name="connsiteX0" fmla="*/ 0 w 1536700"/>
              <a:gd name="connsiteY0" fmla="*/ 436832 h 1175706"/>
              <a:gd name="connsiteX1" fmla="*/ 241300 w 1536700"/>
              <a:gd name="connsiteY1" fmla="*/ 449532 h 1175706"/>
              <a:gd name="connsiteX2" fmla="*/ 622300 w 1536700"/>
              <a:gd name="connsiteY2" fmla="*/ 449532 h 1175706"/>
              <a:gd name="connsiteX3" fmla="*/ 901700 w 1536700"/>
              <a:gd name="connsiteY3" fmla="*/ 297132 h 1175706"/>
              <a:gd name="connsiteX4" fmla="*/ 1130300 w 1536700"/>
              <a:gd name="connsiteY4" fmla="*/ 17732 h 1175706"/>
              <a:gd name="connsiteX5" fmla="*/ 1130300 w 1536700"/>
              <a:gd name="connsiteY5" fmla="*/ 855932 h 1175706"/>
              <a:gd name="connsiteX6" fmla="*/ 1130300 w 1536700"/>
              <a:gd name="connsiteY6" fmla="*/ 894032 h 1175706"/>
              <a:gd name="connsiteX7" fmla="*/ 1066800 w 1536700"/>
              <a:gd name="connsiteY7" fmla="*/ 957532 h 1175706"/>
              <a:gd name="connsiteX8" fmla="*/ 1536700 w 1536700"/>
              <a:gd name="connsiteY8" fmla="*/ 1173432 h 1175706"/>
              <a:gd name="connsiteX0" fmla="*/ 0 w 1147233"/>
              <a:gd name="connsiteY0" fmla="*/ 436832 h 957532"/>
              <a:gd name="connsiteX1" fmla="*/ 241300 w 1147233"/>
              <a:gd name="connsiteY1" fmla="*/ 449532 h 957532"/>
              <a:gd name="connsiteX2" fmla="*/ 622300 w 1147233"/>
              <a:gd name="connsiteY2" fmla="*/ 449532 h 957532"/>
              <a:gd name="connsiteX3" fmla="*/ 901700 w 1147233"/>
              <a:gd name="connsiteY3" fmla="*/ 297132 h 957532"/>
              <a:gd name="connsiteX4" fmla="*/ 1130300 w 1147233"/>
              <a:gd name="connsiteY4" fmla="*/ 17732 h 957532"/>
              <a:gd name="connsiteX5" fmla="*/ 1130300 w 1147233"/>
              <a:gd name="connsiteY5" fmla="*/ 855932 h 957532"/>
              <a:gd name="connsiteX6" fmla="*/ 1130300 w 1147233"/>
              <a:gd name="connsiteY6" fmla="*/ 894032 h 957532"/>
              <a:gd name="connsiteX7" fmla="*/ 1066800 w 1147233"/>
              <a:gd name="connsiteY7" fmla="*/ 957532 h 957532"/>
              <a:gd name="connsiteX0" fmla="*/ 0 w 1147233"/>
              <a:gd name="connsiteY0" fmla="*/ 436832 h 927709"/>
              <a:gd name="connsiteX1" fmla="*/ 241300 w 1147233"/>
              <a:gd name="connsiteY1" fmla="*/ 449532 h 927709"/>
              <a:gd name="connsiteX2" fmla="*/ 622300 w 1147233"/>
              <a:gd name="connsiteY2" fmla="*/ 449532 h 927709"/>
              <a:gd name="connsiteX3" fmla="*/ 901700 w 1147233"/>
              <a:gd name="connsiteY3" fmla="*/ 297132 h 927709"/>
              <a:gd name="connsiteX4" fmla="*/ 1130300 w 1147233"/>
              <a:gd name="connsiteY4" fmla="*/ 17732 h 927709"/>
              <a:gd name="connsiteX5" fmla="*/ 1130300 w 1147233"/>
              <a:gd name="connsiteY5" fmla="*/ 855932 h 927709"/>
              <a:gd name="connsiteX6" fmla="*/ 1130300 w 1147233"/>
              <a:gd name="connsiteY6" fmla="*/ 894032 h 927709"/>
              <a:gd name="connsiteX0" fmla="*/ 0 w 1147713"/>
              <a:gd name="connsiteY0" fmla="*/ 436832 h 898190"/>
              <a:gd name="connsiteX1" fmla="*/ 241300 w 1147713"/>
              <a:gd name="connsiteY1" fmla="*/ 449532 h 898190"/>
              <a:gd name="connsiteX2" fmla="*/ 622300 w 1147713"/>
              <a:gd name="connsiteY2" fmla="*/ 449532 h 898190"/>
              <a:gd name="connsiteX3" fmla="*/ 901700 w 1147713"/>
              <a:gd name="connsiteY3" fmla="*/ 297132 h 898190"/>
              <a:gd name="connsiteX4" fmla="*/ 1130300 w 1147713"/>
              <a:gd name="connsiteY4" fmla="*/ 17732 h 898190"/>
              <a:gd name="connsiteX5" fmla="*/ 1130300 w 1147713"/>
              <a:gd name="connsiteY5" fmla="*/ 855932 h 898190"/>
              <a:gd name="connsiteX6" fmla="*/ 1117600 w 1147713"/>
              <a:gd name="connsiteY6" fmla="*/ 792432 h 898190"/>
              <a:gd name="connsiteX0" fmla="*/ 0 w 1147713"/>
              <a:gd name="connsiteY0" fmla="*/ 436832 h 877117"/>
              <a:gd name="connsiteX1" fmla="*/ 241300 w 1147713"/>
              <a:gd name="connsiteY1" fmla="*/ 449532 h 877117"/>
              <a:gd name="connsiteX2" fmla="*/ 622300 w 1147713"/>
              <a:gd name="connsiteY2" fmla="*/ 449532 h 877117"/>
              <a:gd name="connsiteX3" fmla="*/ 901700 w 1147713"/>
              <a:gd name="connsiteY3" fmla="*/ 297132 h 877117"/>
              <a:gd name="connsiteX4" fmla="*/ 1130300 w 1147713"/>
              <a:gd name="connsiteY4" fmla="*/ 17732 h 877117"/>
              <a:gd name="connsiteX5" fmla="*/ 1130300 w 1147713"/>
              <a:gd name="connsiteY5" fmla="*/ 855932 h 877117"/>
              <a:gd name="connsiteX6" fmla="*/ 1117600 w 1147713"/>
              <a:gd name="connsiteY6" fmla="*/ 652732 h 877117"/>
              <a:gd name="connsiteX0" fmla="*/ 0 w 1159922"/>
              <a:gd name="connsiteY0" fmla="*/ 436204 h 864491"/>
              <a:gd name="connsiteX1" fmla="*/ 241300 w 1159922"/>
              <a:gd name="connsiteY1" fmla="*/ 448904 h 864491"/>
              <a:gd name="connsiteX2" fmla="*/ 622300 w 1159922"/>
              <a:gd name="connsiteY2" fmla="*/ 448904 h 864491"/>
              <a:gd name="connsiteX3" fmla="*/ 901700 w 1159922"/>
              <a:gd name="connsiteY3" fmla="*/ 296504 h 864491"/>
              <a:gd name="connsiteX4" fmla="*/ 1130300 w 1159922"/>
              <a:gd name="connsiteY4" fmla="*/ 17104 h 864491"/>
              <a:gd name="connsiteX5" fmla="*/ 1155700 w 1159922"/>
              <a:gd name="connsiteY5" fmla="*/ 842604 h 864491"/>
              <a:gd name="connsiteX6" fmla="*/ 1117600 w 1159922"/>
              <a:gd name="connsiteY6" fmla="*/ 652104 h 864491"/>
              <a:gd name="connsiteX0" fmla="*/ 0 w 1397390"/>
              <a:gd name="connsiteY0" fmla="*/ 436204 h 883985"/>
              <a:gd name="connsiteX1" fmla="*/ 241300 w 1397390"/>
              <a:gd name="connsiteY1" fmla="*/ 448904 h 883985"/>
              <a:gd name="connsiteX2" fmla="*/ 622300 w 1397390"/>
              <a:gd name="connsiteY2" fmla="*/ 448904 h 883985"/>
              <a:gd name="connsiteX3" fmla="*/ 901700 w 1397390"/>
              <a:gd name="connsiteY3" fmla="*/ 296504 h 883985"/>
              <a:gd name="connsiteX4" fmla="*/ 1130300 w 1397390"/>
              <a:gd name="connsiteY4" fmla="*/ 17104 h 883985"/>
              <a:gd name="connsiteX5" fmla="*/ 1155700 w 1397390"/>
              <a:gd name="connsiteY5" fmla="*/ 842604 h 883985"/>
              <a:gd name="connsiteX6" fmla="*/ 1397000 w 1397390"/>
              <a:gd name="connsiteY6" fmla="*/ 779104 h 883985"/>
              <a:gd name="connsiteX0" fmla="*/ 0 w 1397443"/>
              <a:gd name="connsiteY0" fmla="*/ 432567 h 818741"/>
              <a:gd name="connsiteX1" fmla="*/ 241300 w 1397443"/>
              <a:gd name="connsiteY1" fmla="*/ 445267 h 818741"/>
              <a:gd name="connsiteX2" fmla="*/ 622300 w 1397443"/>
              <a:gd name="connsiteY2" fmla="*/ 445267 h 818741"/>
              <a:gd name="connsiteX3" fmla="*/ 901700 w 1397443"/>
              <a:gd name="connsiteY3" fmla="*/ 292867 h 818741"/>
              <a:gd name="connsiteX4" fmla="*/ 1130300 w 1397443"/>
              <a:gd name="connsiteY4" fmla="*/ 13467 h 818741"/>
              <a:gd name="connsiteX5" fmla="*/ 1181100 w 1397443"/>
              <a:gd name="connsiteY5" fmla="*/ 762767 h 818741"/>
              <a:gd name="connsiteX6" fmla="*/ 1397000 w 1397443"/>
              <a:gd name="connsiteY6" fmla="*/ 775467 h 818741"/>
              <a:gd name="connsiteX0" fmla="*/ 0 w 1397604"/>
              <a:gd name="connsiteY0" fmla="*/ 430285 h 782939"/>
              <a:gd name="connsiteX1" fmla="*/ 241300 w 1397604"/>
              <a:gd name="connsiteY1" fmla="*/ 442985 h 782939"/>
              <a:gd name="connsiteX2" fmla="*/ 622300 w 1397604"/>
              <a:gd name="connsiteY2" fmla="*/ 442985 h 782939"/>
              <a:gd name="connsiteX3" fmla="*/ 901700 w 1397604"/>
              <a:gd name="connsiteY3" fmla="*/ 290585 h 782939"/>
              <a:gd name="connsiteX4" fmla="*/ 1130300 w 1397604"/>
              <a:gd name="connsiteY4" fmla="*/ 11185 h 782939"/>
              <a:gd name="connsiteX5" fmla="*/ 1231900 w 1397604"/>
              <a:gd name="connsiteY5" fmla="*/ 709685 h 782939"/>
              <a:gd name="connsiteX6" fmla="*/ 1397000 w 1397604"/>
              <a:gd name="connsiteY6" fmla="*/ 773185 h 782939"/>
              <a:gd name="connsiteX0" fmla="*/ 0 w 1334475"/>
              <a:gd name="connsiteY0" fmla="*/ 430285 h 811285"/>
              <a:gd name="connsiteX1" fmla="*/ 241300 w 1334475"/>
              <a:gd name="connsiteY1" fmla="*/ 442985 h 811285"/>
              <a:gd name="connsiteX2" fmla="*/ 622300 w 1334475"/>
              <a:gd name="connsiteY2" fmla="*/ 442985 h 811285"/>
              <a:gd name="connsiteX3" fmla="*/ 901700 w 1334475"/>
              <a:gd name="connsiteY3" fmla="*/ 290585 h 811285"/>
              <a:gd name="connsiteX4" fmla="*/ 1130300 w 1334475"/>
              <a:gd name="connsiteY4" fmla="*/ 11185 h 811285"/>
              <a:gd name="connsiteX5" fmla="*/ 1231900 w 1334475"/>
              <a:gd name="connsiteY5" fmla="*/ 709685 h 811285"/>
              <a:gd name="connsiteX6" fmla="*/ 1333500 w 1334475"/>
              <a:gd name="connsiteY6" fmla="*/ 811285 h 81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4475" h="811285">
                <a:moveTo>
                  <a:pt x="0" y="430285"/>
                </a:moveTo>
                <a:cubicBezTo>
                  <a:pt x="68791" y="435576"/>
                  <a:pt x="137583" y="440868"/>
                  <a:pt x="241300" y="442985"/>
                </a:cubicBezTo>
                <a:cubicBezTo>
                  <a:pt x="345017" y="445102"/>
                  <a:pt x="512233" y="468385"/>
                  <a:pt x="622300" y="442985"/>
                </a:cubicBezTo>
                <a:cubicBezTo>
                  <a:pt x="732367" y="417585"/>
                  <a:pt x="817033" y="362552"/>
                  <a:pt x="901700" y="290585"/>
                </a:cubicBezTo>
                <a:cubicBezTo>
                  <a:pt x="986367" y="218618"/>
                  <a:pt x="1075267" y="-58665"/>
                  <a:pt x="1130300" y="11185"/>
                </a:cubicBezTo>
                <a:cubicBezTo>
                  <a:pt x="1185333" y="81035"/>
                  <a:pt x="1198033" y="576335"/>
                  <a:pt x="1231900" y="709685"/>
                </a:cubicBezTo>
                <a:cubicBezTo>
                  <a:pt x="1265767" y="843035"/>
                  <a:pt x="1344083" y="794352"/>
                  <a:pt x="1333500" y="811285"/>
                </a:cubicBezTo>
              </a:path>
            </a:pathLst>
          </a:custGeom>
          <a:noFill/>
          <a:ln w="60325" cap="flat" cmpd="sng" algn="ctr">
            <a:solidFill>
              <a:srgbClr val="1F497D"/>
            </a:solidFill>
            <a:prstDash val="solid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45691" y="262926"/>
            <a:ext cx="4613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Mo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deling </a:t>
            </a:r>
            <a:r>
              <a:rPr lang="de-DE" sz="2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 err="1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Ve</a:t>
            </a:r>
            <a:r>
              <a:rPr lang="de-DE" sz="2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rification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400" b="1" dirty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on beam </a:t>
            </a:r>
            <a:r>
              <a:rPr lang="de-DE" sz="2400" b="1" dirty="0">
                <a:solidFill>
                  <a:srgbClr val="4F81BD">
                    <a:lumMod val="75000"/>
                  </a:srgbClr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de-DE" sz="24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reatment </a:t>
            </a:r>
            <a:r>
              <a:rPr lang="de-DE" sz="240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planning</a:t>
            </a:r>
            <a:endParaRPr lang="de-DE" sz="24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12" y="1844824"/>
            <a:ext cx="9144000" cy="3764507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927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8256"/>
            <a:ext cx="8588424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Interaction with INFN projects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00808"/>
          <a:ext cx="8229600" cy="377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rved Down Arrow 8"/>
          <p:cNvSpPr/>
          <p:nvPr/>
        </p:nvSpPr>
        <p:spPr>
          <a:xfrm rot="10800000" flipH="1">
            <a:off x="5463096" y="4221088"/>
            <a:ext cx="1434728" cy="5400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1720" y="1916832"/>
            <a:ext cx="182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Fragment spectra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4752" y="1916832"/>
            <a:ext cx="450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FLUKA/GEANT4 tools for </a:t>
            </a:r>
            <a:r>
              <a:rPr lang="en-US" dirty="0" err="1" smtClean="0">
                <a:solidFill>
                  <a:srgbClr val="FFC000"/>
                </a:solidFill>
              </a:rPr>
              <a:t>beamline</a:t>
            </a:r>
            <a:r>
              <a:rPr lang="en-US" dirty="0" smtClean="0">
                <a:solidFill>
                  <a:srgbClr val="FFC000"/>
                </a:solidFill>
              </a:rPr>
              <a:t> description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4797152"/>
            <a:ext cx="314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Radiobiological models for plan recalculation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2388576" y="4221088"/>
            <a:ext cx="1259828" cy="5400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479715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Assessment of bio impact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nd input for experimental design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9712" y="5733256"/>
            <a:ext cx="530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+ Feed from previous related projects: TPS, RDH, UFSD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16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38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30.11.16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 Meeting  - Milan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7704" y="2924944"/>
            <a:ext cx="51286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Radiobiological</a:t>
            </a:r>
          </a:p>
          <a:p>
            <a:pPr algn="ctr"/>
            <a:r>
              <a:rPr lang="en-US" sz="4800" dirty="0" smtClean="0"/>
              <a:t>Treatment Planning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8304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84976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Biological-based treatment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4799560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smtClean="0"/>
              <a:t>Bio</a:t>
            </a:r>
            <a:r>
              <a:rPr lang="en-US" sz="3000" dirty="0" smtClean="0"/>
              <a:t>-</a:t>
            </a:r>
            <a:r>
              <a:rPr lang="en-US" sz="3000" dirty="0" smtClean="0"/>
              <a:t>TPS for ion beams </a:t>
            </a:r>
            <a:r>
              <a:rPr lang="en-US" sz="3000" dirty="0" smtClean="0"/>
              <a:t>aims to include as much as possible biological effect information in the planning </a:t>
            </a:r>
            <a:r>
              <a:rPr lang="en-US" sz="3000" dirty="0" smtClean="0"/>
              <a:t>strategy.</a:t>
            </a:r>
            <a:endParaRPr lang="en-US" sz="3000" dirty="0" smtClean="0"/>
          </a:p>
          <a:p>
            <a:pPr marL="0" indent="0" algn="just">
              <a:lnSpc>
                <a:spcPct val="130000"/>
              </a:lnSpc>
              <a:buNone/>
            </a:pPr>
            <a:endParaRPr lang="en-US" sz="2000" dirty="0" smtClean="0"/>
          </a:p>
          <a:p>
            <a:pPr algn="just">
              <a:lnSpc>
                <a:spcPct val="130000"/>
              </a:lnSpc>
            </a:pPr>
            <a:r>
              <a:rPr lang="en-US" sz="3000" dirty="0" smtClean="0"/>
              <a:t>Relevant for plan </a:t>
            </a:r>
            <a:r>
              <a:rPr lang="en-US" sz="3000" dirty="0" smtClean="0"/>
              <a:t>recalculation </a:t>
            </a:r>
            <a:r>
              <a:rPr lang="en-US" sz="3000" dirty="0" smtClean="0"/>
              <a:t>but </a:t>
            </a:r>
            <a:r>
              <a:rPr lang="en-US" sz="3000" dirty="0" smtClean="0"/>
              <a:t>ideally needed </a:t>
            </a:r>
            <a:r>
              <a:rPr lang="en-US" sz="3000" dirty="0" smtClean="0"/>
              <a:t>for inverse </a:t>
            </a:r>
            <a:r>
              <a:rPr lang="en-US" sz="3000" dirty="0" smtClean="0"/>
              <a:t>planning.</a:t>
            </a:r>
            <a:endParaRPr lang="en-US" sz="3000" dirty="0" smtClean="0"/>
          </a:p>
          <a:p>
            <a:pPr marL="0" indent="0" algn="just">
              <a:lnSpc>
                <a:spcPct val="130000"/>
              </a:lnSpc>
              <a:buNone/>
            </a:pPr>
            <a:endParaRPr lang="en-US" sz="2300" dirty="0" smtClean="0"/>
          </a:p>
          <a:p>
            <a:pPr algn="just">
              <a:lnSpc>
                <a:spcPct val="130000"/>
              </a:lnSpc>
            </a:pPr>
            <a:r>
              <a:rPr lang="en-US" sz="3000" dirty="0" smtClean="0"/>
              <a:t>Substantial for assessing differential benefits of different irradiation modalities and selecting the most suitable choice for a given patient </a:t>
            </a:r>
            <a:r>
              <a:rPr lang="en-US" sz="3000" dirty="0" smtClean="0"/>
              <a:t>case.</a:t>
            </a:r>
            <a:endParaRPr lang="en-US" sz="3000" dirty="0" smtClean="0"/>
          </a:p>
          <a:p>
            <a:pPr marL="0" indent="0" algn="just">
              <a:lnSpc>
                <a:spcPct val="130000"/>
              </a:lnSpc>
              <a:buNone/>
            </a:pPr>
            <a:endParaRPr lang="en-US" sz="2300" dirty="0" smtClean="0"/>
          </a:p>
          <a:p>
            <a:pPr algn="just">
              <a:lnSpc>
                <a:spcPct val="130000"/>
              </a:lnSpc>
            </a:pPr>
            <a:r>
              <a:rPr lang="en-US" sz="3000" dirty="0" smtClean="0"/>
              <a:t>Additional</a:t>
            </a:r>
            <a:r>
              <a:rPr lang="en-US" sz="3000" dirty="0" smtClean="0"/>
              <a:t> </a:t>
            </a:r>
            <a:r>
              <a:rPr lang="en-US" sz="3000" dirty="0" smtClean="0"/>
              <a:t>physics </a:t>
            </a:r>
            <a:r>
              <a:rPr lang="en-US" sz="3000" dirty="0" smtClean="0"/>
              <a:t>data needed, </a:t>
            </a:r>
            <a:r>
              <a:rPr lang="en-US" sz="3000" dirty="0" smtClean="0"/>
              <a:t>since the different components </a:t>
            </a:r>
            <a:r>
              <a:rPr lang="en-US" sz="3000" dirty="0"/>
              <a:t>(E,Z) </a:t>
            </a:r>
            <a:r>
              <a:rPr lang="en-US" sz="3000" dirty="0" smtClean="0"/>
              <a:t>of the mixed field in a beam should be properly accounted in order to get an overall biological </a:t>
            </a:r>
            <a:r>
              <a:rPr lang="en-US" sz="3000" dirty="0" smtClean="0"/>
              <a:t>effect.</a:t>
            </a:r>
            <a:endParaRPr lang="en-US" dirty="0" smtClean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382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75" y="18969"/>
            <a:ext cx="8229600" cy="1143000"/>
          </a:xfrm>
        </p:spPr>
        <p:txBody>
          <a:bodyPr/>
          <a:lstStyle/>
          <a:p>
            <a:r>
              <a:rPr lang="de-DE" dirty="0" smtClean="0"/>
              <a:t>Biological dose in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therapy</a:t>
            </a:r>
            <a:endParaRPr lang="de-DE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1412776"/>
            <a:ext cx="8932460" cy="23042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/>
            <a:r>
              <a:rPr lang="en-US" i="0" kern="0" dirty="0" smtClean="0">
                <a:solidFill>
                  <a:schemeClr val="tx1"/>
                </a:solidFill>
              </a:rPr>
              <a:t>Absorbed Dose</a:t>
            </a:r>
          </a:p>
          <a:p>
            <a:pPr eaLnBrk="1" hangingPunct="1"/>
            <a:endParaRPr lang="en-US" i="1" kern="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de-DE" i="0" kern="0" dirty="0" err="1">
                <a:solidFill>
                  <a:srgbClr val="C00000"/>
                </a:solidFill>
              </a:rPr>
              <a:t>Biologically</a:t>
            </a:r>
            <a:r>
              <a:rPr lang="de-DE" i="0" kern="0" dirty="0">
                <a:solidFill>
                  <a:srgbClr val="C00000"/>
                </a:solidFill>
              </a:rPr>
              <a:t> </a:t>
            </a:r>
            <a:r>
              <a:rPr lang="de-DE" i="0" kern="0" dirty="0" err="1">
                <a:solidFill>
                  <a:srgbClr val="C00000"/>
                </a:solidFill>
              </a:rPr>
              <a:t>effective</a:t>
            </a:r>
            <a:r>
              <a:rPr lang="de-DE" i="0" kern="0" dirty="0">
                <a:solidFill>
                  <a:srgbClr val="C00000"/>
                </a:solidFill>
              </a:rPr>
              <a:t> </a:t>
            </a:r>
            <a:r>
              <a:rPr lang="de-DE" i="0" kern="0" dirty="0" smtClean="0">
                <a:solidFill>
                  <a:srgbClr val="C00000"/>
                </a:solidFill>
              </a:rPr>
              <a:t>Dose (RBE </a:t>
            </a:r>
            <a:r>
              <a:rPr lang="de-DE" i="0" kern="0" dirty="0" err="1" smtClean="0">
                <a:solidFill>
                  <a:srgbClr val="C00000"/>
                </a:solidFill>
              </a:rPr>
              <a:t>weighted</a:t>
            </a:r>
            <a:r>
              <a:rPr lang="de-DE" i="0" kern="0" dirty="0" smtClean="0">
                <a:solidFill>
                  <a:srgbClr val="C00000"/>
                </a:solidFill>
              </a:rPr>
              <a:t>)</a:t>
            </a:r>
          </a:p>
          <a:p>
            <a:pPr eaLnBrk="1" hangingPunct="1"/>
            <a:endParaRPr lang="de-DE" i="0" kern="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de-DE" i="0" kern="0" dirty="0" err="1" smtClean="0">
                <a:solidFill>
                  <a:srgbClr val="0000FF"/>
                </a:solidFill>
              </a:rPr>
              <a:t>Biologically</a:t>
            </a:r>
            <a:r>
              <a:rPr lang="de-DE" i="0" kern="0" dirty="0" smtClean="0">
                <a:solidFill>
                  <a:srgbClr val="0000FF"/>
                </a:solidFill>
              </a:rPr>
              <a:t> </a:t>
            </a:r>
            <a:r>
              <a:rPr lang="de-DE" i="0" kern="0" dirty="0" err="1" smtClean="0">
                <a:solidFill>
                  <a:srgbClr val="0000FF"/>
                </a:solidFill>
              </a:rPr>
              <a:t>isoeffective</a:t>
            </a:r>
            <a:r>
              <a:rPr lang="de-DE" i="0" kern="0" dirty="0" smtClean="0">
                <a:solidFill>
                  <a:srgbClr val="0000FF"/>
                </a:solidFill>
              </a:rPr>
              <a:t> Dose in </a:t>
            </a:r>
            <a:r>
              <a:rPr lang="de-DE" i="0" kern="0" dirty="0" err="1" smtClean="0">
                <a:solidFill>
                  <a:srgbClr val="0000FF"/>
                </a:solidFill>
              </a:rPr>
              <a:t>the</a:t>
            </a:r>
            <a:r>
              <a:rPr lang="de-DE" i="0" kern="0" dirty="0" smtClean="0">
                <a:solidFill>
                  <a:srgbClr val="0000FF"/>
                </a:solidFill>
              </a:rPr>
              <a:t> </a:t>
            </a:r>
            <a:r>
              <a:rPr lang="de-DE" i="0" kern="0" dirty="0" err="1" smtClean="0">
                <a:solidFill>
                  <a:srgbClr val="0000FF"/>
                </a:solidFill>
              </a:rPr>
              <a:t>local</a:t>
            </a:r>
            <a:r>
              <a:rPr lang="de-DE" i="0" kern="0" dirty="0" smtClean="0">
                <a:solidFill>
                  <a:srgbClr val="0000FF"/>
                </a:solidFill>
              </a:rPr>
              <a:t> </a:t>
            </a:r>
            <a:r>
              <a:rPr lang="de-DE" i="0" kern="0" dirty="0" err="1" smtClean="0">
                <a:solidFill>
                  <a:srgbClr val="0000FF"/>
                </a:solidFill>
              </a:rPr>
              <a:t>microenvironment</a:t>
            </a:r>
            <a:endParaRPr lang="de-DE" i="0" kern="0" dirty="0" smtClean="0">
              <a:solidFill>
                <a:srgbClr val="0000FF"/>
              </a:solidFill>
            </a:endParaRPr>
          </a:p>
        </p:txBody>
      </p:sp>
      <p:sp>
        <p:nvSpPr>
          <p:cNvPr id="7" name="Pfeil nach unten 6"/>
          <p:cNvSpPr/>
          <p:nvPr/>
        </p:nvSpPr>
        <p:spPr bwMode="auto">
          <a:xfrm>
            <a:off x="2388358" y="2456597"/>
            <a:ext cx="122830" cy="68239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feil nach unten 7"/>
          <p:cNvSpPr/>
          <p:nvPr/>
        </p:nvSpPr>
        <p:spPr bwMode="auto">
          <a:xfrm>
            <a:off x="163773" y="1569493"/>
            <a:ext cx="484632" cy="978408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Pfeil nach unten 8"/>
          <p:cNvSpPr/>
          <p:nvPr/>
        </p:nvSpPr>
        <p:spPr bwMode="auto">
          <a:xfrm>
            <a:off x="2267744" y="1916832"/>
            <a:ext cx="360040" cy="450411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feil nach unten 9"/>
          <p:cNvSpPr/>
          <p:nvPr/>
        </p:nvSpPr>
        <p:spPr bwMode="auto">
          <a:xfrm>
            <a:off x="2267744" y="2780928"/>
            <a:ext cx="404696" cy="466704"/>
          </a:xfrm>
          <a:prstGeom prst="down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572000" y="3861048"/>
            <a:ext cx="4247490" cy="2304256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kern="0" dirty="0" smtClean="0">
                <a:solidFill>
                  <a:schemeClr val="tx1"/>
                </a:solidFill>
              </a:rPr>
              <a:t>What is needed:</a:t>
            </a:r>
          </a:p>
          <a:p>
            <a:pPr eaLnBrk="1" hangingPunct="1">
              <a:buFont typeface="Wingdings" charset="2"/>
              <a:buChar char="ü"/>
            </a:pPr>
            <a:r>
              <a:rPr lang="en-US" i="0" kern="0" dirty="0" smtClean="0">
                <a:solidFill>
                  <a:schemeClr val="tx1"/>
                </a:solidFill>
              </a:rPr>
              <a:t>Physical beam modeling</a:t>
            </a:r>
          </a:p>
          <a:p>
            <a:pPr eaLnBrk="1" hangingPunct="1">
              <a:buFont typeface="Wingdings" charset="2"/>
              <a:buChar char="ü"/>
            </a:pPr>
            <a:r>
              <a:rPr lang="en-US" i="0" kern="0" dirty="0" smtClean="0">
                <a:solidFill>
                  <a:schemeClr val="tx1"/>
                </a:solidFill>
              </a:rPr>
              <a:t>RBE modeling</a:t>
            </a:r>
          </a:p>
          <a:p>
            <a:pPr eaLnBrk="1" hangingPunct="1">
              <a:buFont typeface="Wingdings" charset="2"/>
              <a:buChar char="ü"/>
            </a:pPr>
            <a:r>
              <a:rPr lang="en-US" i="0" kern="0" dirty="0" smtClean="0">
                <a:solidFill>
                  <a:schemeClr val="tx1"/>
                </a:solidFill>
              </a:rPr>
              <a:t>Implementation in TPS</a:t>
            </a:r>
          </a:p>
          <a:p>
            <a:pPr eaLnBrk="1" hangingPunct="1">
              <a:buFont typeface="Wingdings" charset="2"/>
              <a:buChar char="ü"/>
            </a:pPr>
            <a:r>
              <a:rPr lang="de-DE" i="0" kern="0" dirty="0" smtClean="0">
                <a:solidFill>
                  <a:schemeClr val="tx1"/>
                </a:solidFill>
              </a:rPr>
              <a:t>Experimental </a:t>
            </a:r>
            <a:r>
              <a:rPr lang="de-DE" i="0" kern="0" dirty="0" err="1" smtClean="0">
                <a:solidFill>
                  <a:schemeClr val="tx1"/>
                </a:solidFill>
              </a:rPr>
              <a:t>Verification</a:t>
            </a:r>
            <a:endParaRPr lang="de-DE" i="0" kern="0" dirty="0" smtClean="0">
              <a:solidFill>
                <a:schemeClr val="tx1"/>
              </a:solidFill>
            </a:endParaRPr>
          </a:p>
          <a:p>
            <a:pPr eaLnBrk="1" hangingPunct="1"/>
            <a:endParaRPr lang="de-DE" i="0" kern="0" dirty="0" smtClean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3933056"/>
            <a:ext cx="3888432" cy="2232248"/>
            <a:chOff x="849322" y="4178564"/>
            <a:chExt cx="3539370" cy="2062980"/>
          </a:xfrm>
        </p:grpSpPr>
        <p:sp>
          <p:nvSpPr>
            <p:cNvPr id="13" name="CasellaDiTesto 8"/>
            <p:cNvSpPr txBox="1">
              <a:spLocks noChangeArrowheads="1"/>
            </p:cNvSpPr>
            <p:nvPr/>
          </p:nvSpPr>
          <p:spPr bwMode="auto">
            <a:xfrm>
              <a:off x="2289912" y="5201508"/>
              <a:ext cx="2098780" cy="97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lvl="0" eaLnBrk="1" hangingPunct="1"/>
              <a:r>
                <a:rPr lang="en-US" sz="1200" i="0" dirty="0">
                  <a:solidFill>
                    <a:prstClr val="black"/>
                  </a:solidFill>
                  <a:latin typeface="Calibri"/>
                  <a:cs typeface=""/>
                </a:rPr>
                <a:t>Intra-</a:t>
              </a:r>
              <a:r>
                <a:rPr lang="en-US" sz="1200" i="0" dirty="0" err="1">
                  <a:solidFill>
                    <a:prstClr val="black"/>
                  </a:solidFill>
                  <a:latin typeface="Calibri"/>
                  <a:cs typeface=""/>
                </a:rPr>
                <a:t>tumour</a:t>
              </a:r>
              <a:endParaRPr lang="en-US" sz="1200" i="0" dirty="0">
                <a:solidFill>
                  <a:prstClr val="black"/>
                </a:solidFill>
                <a:latin typeface="Calibri"/>
                <a:cs typeface=""/>
              </a:endParaRPr>
            </a:p>
            <a:p>
              <a:pPr lvl="0" eaLnBrk="1" hangingPunct="1"/>
              <a:r>
                <a:rPr lang="en-US" sz="1200" i="0" dirty="0">
                  <a:solidFill>
                    <a:prstClr val="black"/>
                  </a:solidFill>
                  <a:latin typeface="Calibri"/>
                  <a:cs typeface=""/>
                </a:rPr>
                <a:t>Heterogeneity</a:t>
              </a:r>
            </a:p>
            <a:p>
              <a:pPr lvl="0" eaLnBrk="1" hangingPunct="1"/>
              <a:r>
                <a:rPr lang="en-US" sz="1200" i="0" dirty="0">
                  <a:solidFill>
                    <a:prstClr val="black"/>
                  </a:solidFill>
                  <a:latin typeface="Calibri"/>
                  <a:cs typeface=""/>
                </a:rPr>
                <a:t>revealed by functional imaging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de-DE" sz="900" i="0" dirty="0" smtClean="0"/>
                <a:t>e.g. CT/PET(FMISO)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de-DE" sz="900" i="0" dirty="0" err="1" smtClean="0"/>
                <a:t>Horsman</a:t>
              </a:r>
              <a:r>
                <a:rPr lang="en-US" altLang="de-DE" sz="900" i="0" dirty="0" smtClean="0"/>
                <a:t> NRCO 211</a:t>
              </a:r>
              <a:endParaRPr lang="en-US" altLang="de-DE" sz="900" b="1" i="0" dirty="0"/>
            </a:p>
          </p:txBody>
        </p:sp>
        <p:pic>
          <p:nvPicPr>
            <p:cNvPr id="15" name="Picture 1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6869" r="4707" b="6262"/>
            <a:stretch/>
          </p:blipFill>
          <p:spPr bwMode="auto">
            <a:xfrm>
              <a:off x="849322" y="4178564"/>
              <a:ext cx="1445774" cy="2062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728" y="6356352"/>
            <a:ext cx="5112568" cy="365125"/>
          </a:xfrm>
        </p:spPr>
        <p:txBody>
          <a:bodyPr/>
          <a:lstStyle/>
          <a:p>
            <a:r>
              <a:rPr lang="en-US" dirty="0" smtClean="0"/>
              <a:t>FOOT Meeting  - Milano</a:t>
            </a:r>
            <a:endParaRPr lang="en-US" dirty="0"/>
          </a:p>
        </p:txBody>
      </p:sp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/>
          <a:p>
            <a:r>
              <a:rPr lang="de-DE" dirty="0" smtClean="0"/>
              <a:t>30.11.16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15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theme/theme1.xml><?xml version="1.0" encoding="utf-8"?>
<a:theme xmlns:a="http://schemas.openxmlformats.org/drawingml/2006/main" name="TIFPA power point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29051</TotalTime>
  <Words>2772</Words>
  <Application>Microsoft Macintosh PowerPoint</Application>
  <PresentationFormat>On-screen Show (4:3)</PresentationFormat>
  <Paragraphs>560</Paragraphs>
  <Slides>49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TIFPA power point template 2</vt:lpstr>
      <vt:lpstr>Microsoft Equation</vt:lpstr>
      <vt:lpstr>PowerPoint Presentation</vt:lpstr>
      <vt:lpstr>Overview</vt:lpstr>
      <vt:lpstr>PowerPoint Presentation</vt:lpstr>
      <vt:lpstr>PowerPoint Presentation</vt:lpstr>
      <vt:lpstr>PowerPoint Presentation</vt:lpstr>
      <vt:lpstr>Interaction with INFN projects</vt:lpstr>
      <vt:lpstr>PowerPoint Presentation</vt:lpstr>
      <vt:lpstr>Biological-based treatment planning</vt:lpstr>
      <vt:lpstr>Biological dose in ion therapy</vt:lpstr>
      <vt:lpstr>RBE: LET impact on bio damage</vt:lpstr>
      <vt:lpstr>Hypoxia and OER</vt:lpstr>
      <vt:lpstr>Beyond dosimetry: NTCP/TCP</vt:lpstr>
      <vt:lpstr>PowerPoint Presentation</vt:lpstr>
      <vt:lpstr>PowerPoint Presentation</vt:lpstr>
      <vt:lpstr>PowerPoint Presentation</vt:lpstr>
      <vt:lpstr>PowerPoint Presentation</vt:lpstr>
      <vt:lpstr>TRiP98 treatment plans comparison: single patient example </vt:lpstr>
      <vt:lpstr>OER profile O vs C</vt:lpstr>
      <vt:lpstr>PowerPoint Presentation</vt:lpstr>
      <vt:lpstr>PowerPoint Presentation</vt:lpstr>
      <vt:lpstr>PowerPoint Presentation</vt:lpstr>
      <vt:lpstr>Milestones related to FOOT</vt:lpstr>
      <vt:lpstr>PowerPoint Presentation</vt:lpstr>
      <vt:lpstr>Thank you</vt:lpstr>
      <vt:lpstr>Discussion Slides</vt:lpstr>
      <vt:lpstr>PowerPoint Presentation</vt:lpstr>
      <vt:lpstr>PowerPoint Presentation</vt:lpstr>
      <vt:lpstr>WP1 –Radiobiological modeling for TPS:</vt:lpstr>
      <vt:lpstr>WP2 –NTCP/TCP:</vt:lpstr>
      <vt:lpstr>WP3 - Biological dosimetry:</vt:lpstr>
      <vt:lpstr>p RBE impact in vivo</vt:lpstr>
      <vt:lpstr>WP4- Facilities :</vt:lpstr>
      <vt:lpstr>INFN Team &amp; roles</vt:lpstr>
      <vt:lpstr>Milestones related to FOOT</vt:lpstr>
      <vt:lpstr>PowerPoint Presentation</vt:lpstr>
      <vt:lpstr>PowerPoint Presentation</vt:lpstr>
      <vt:lpstr>Specific tools for bio plan Experimental verification:  E.g. : Extended Heterogeneous target</vt:lpstr>
      <vt:lpstr> Facilities</vt:lpstr>
      <vt:lpstr>New developments in beam monitoring</vt:lpstr>
      <vt:lpstr>Proposed Beam monitoring devices</vt:lpstr>
      <vt:lpstr>Relevance to INFN CSN5 “core” mission </vt:lpstr>
      <vt:lpstr>PowerPoint Presentation</vt:lpstr>
      <vt:lpstr>PowerPoint Presentation</vt:lpstr>
      <vt:lpstr>PowerPoint Presentation</vt:lpstr>
      <vt:lpstr>4. Facilities</vt:lpstr>
      <vt:lpstr>PowerPoint Presentation</vt:lpstr>
      <vt:lpstr>In vivo and molecular analysis</vt:lpstr>
      <vt:lpstr>Ultra-Fast Silicon Detectors</vt:lpstr>
      <vt:lpstr>PowerPoint Presentation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Durante</dc:creator>
  <cp:lastModifiedBy>Francesco</cp:lastModifiedBy>
  <cp:revision>791</cp:revision>
  <dcterms:created xsi:type="dcterms:W3CDTF">2015-12-01T14:02:11Z</dcterms:created>
  <dcterms:modified xsi:type="dcterms:W3CDTF">2016-11-30T07:14:30Z</dcterms:modified>
</cp:coreProperties>
</file>