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47"/>
  </p:notesMasterIdLst>
  <p:handoutMasterIdLst>
    <p:handoutMasterId r:id="rId48"/>
  </p:handoutMasterIdLst>
  <p:sldIdLst>
    <p:sldId id="257" r:id="rId4"/>
    <p:sldId id="314" r:id="rId5"/>
    <p:sldId id="288" r:id="rId6"/>
    <p:sldId id="359" r:id="rId7"/>
    <p:sldId id="360" r:id="rId8"/>
    <p:sldId id="379" r:id="rId9"/>
    <p:sldId id="354" r:id="rId10"/>
    <p:sldId id="356" r:id="rId11"/>
    <p:sldId id="346" r:id="rId12"/>
    <p:sldId id="362" r:id="rId13"/>
    <p:sldId id="361" r:id="rId14"/>
    <p:sldId id="347" r:id="rId15"/>
    <p:sldId id="363" r:id="rId16"/>
    <p:sldId id="355" r:id="rId17"/>
    <p:sldId id="357" r:id="rId18"/>
    <p:sldId id="380" r:id="rId19"/>
    <p:sldId id="383" r:id="rId20"/>
    <p:sldId id="342" r:id="rId21"/>
    <p:sldId id="343" r:id="rId22"/>
    <p:sldId id="344" r:id="rId23"/>
    <p:sldId id="367" r:id="rId24"/>
    <p:sldId id="368" r:id="rId25"/>
    <p:sldId id="293" r:id="rId26"/>
    <p:sldId id="349" r:id="rId27"/>
    <p:sldId id="370" r:id="rId28"/>
    <p:sldId id="371" r:id="rId29"/>
    <p:sldId id="374" r:id="rId30"/>
    <p:sldId id="372" r:id="rId31"/>
    <p:sldId id="373" r:id="rId32"/>
    <p:sldId id="375" r:id="rId33"/>
    <p:sldId id="382" r:id="rId34"/>
    <p:sldId id="385" r:id="rId35"/>
    <p:sldId id="389" r:id="rId36"/>
    <p:sldId id="390" r:id="rId37"/>
    <p:sldId id="391" r:id="rId38"/>
    <p:sldId id="393" r:id="rId39"/>
    <p:sldId id="392" r:id="rId40"/>
    <p:sldId id="295" r:id="rId41"/>
    <p:sldId id="338" r:id="rId42"/>
    <p:sldId id="377" r:id="rId43"/>
    <p:sldId id="384" r:id="rId44"/>
    <p:sldId id="365" r:id="rId45"/>
    <p:sldId id="369" r:id="rId46"/>
  </p:sldIdLst>
  <p:sldSz cx="9144000" cy="6858000" type="screen4x3"/>
  <p:notesSz cx="10234613" cy="70993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000099"/>
    <a:srgbClr val="000066"/>
    <a:srgbClr val="FFFF00"/>
    <a:srgbClr val="0066CC"/>
    <a:srgbClr val="E6E6E6"/>
    <a:srgbClr val="FF00FF"/>
    <a:srgbClr val="969696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28" autoAdjust="0"/>
  </p:normalViewPr>
  <p:slideViewPr>
    <p:cSldViewPr>
      <p:cViewPr varScale="1">
        <p:scale>
          <a:sx n="76" d="100"/>
          <a:sy n="76" d="100"/>
        </p:scale>
        <p:origin x="387" y="3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4999" cy="35619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797247" y="1"/>
            <a:ext cx="4434999" cy="35619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79AF8406-2352-48EB-AA35-CF5F12E92BDF}" type="datetimeFigureOut">
              <a:rPr lang="zh-TW" altLang="en-US" smtClean="0"/>
              <a:t>2016/11/22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743104"/>
            <a:ext cx="4434999" cy="35619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797247" y="6743104"/>
            <a:ext cx="4434999" cy="35619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B65CB6C2-52E3-4E00-808F-747442CAF8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48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4965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9" cy="354965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D1843206-CA87-49CA-8B73-5B25AF2A8548}" type="datetimeFigureOut">
              <a:rPr lang="zh-TW" altLang="en-US" smtClean="0"/>
              <a:pPr/>
              <a:t>2016/11/22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743104"/>
            <a:ext cx="4434999" cy="354965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797247" y="6743104"/>
            <a:ext cx="4434999" cy="354965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22FC0A0B-1245-4D67-B7C5-7C85264391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95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61379-574C-4AB0-AFCF-B3A73B51C70D}" type="slidenum">
              <a:rPr lang="en-US" altLang="zh-TW">
                <a:solidFill>
                  <a:prstClr val="black"/>
                </a:solidFill>
              </a:rPr>
              <a:pPr/>
              <a:t>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23875"/>
            <a:ext cx="3571875" cy="26797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6188" y="3379564"/>
            <a:ext cx="7578826" cy="3204545"/>
          </a:xfrm>
          <a:noFill/>
          <a:ln/>
        </p:spPr>
        <p:txBody>
          <a:bodyPr/>
          <a:lstStyle/>
          <a:p>
            <a:pPr eaLnBrk="1" hangingPunct="1"/>
            <a:endParaRPr lang="ru-RU" altLang="zh-TW" smtClean="0"/>
          </a:p>
        </p:txBody>
      </p:sp>
    </p:spTree>
    <p:extLst>
      <p:ext uri="{BB962C8B-B14F-4D97-AF65-F5344CB8AC3E}">
        <p14:creationId xmlns:p14="http://schemas.microsoft.com/office/powerpoint/2010/main" val="236671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0A0B-1245-4D67-B7C5-7C85264391D9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91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260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72611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495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67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064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99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42290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581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994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363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27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06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44210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905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192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753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60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8363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97130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063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227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4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ntu.edu.tw/chinese/PageN.php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ntu.edu.tw/chinese/PageN.php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ntu.edu.tw/chinese/PageN.php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100000">
                <a:srgbClr val="FFCC00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2291" name="Picture 3" descr="新首頁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115888"/>
            <a:ext cx="72231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>
                  <a:alpha val="80000"/>
                </a:srgbClr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15875" y="654367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 baseline="0" dirty="0" smtClean="0">
                <a:solidFill>
                  <a:srgbClr val="0000FF"/>
                </a:solidFill>
                <a:latin typeface="Arial" charset="0"/>
                <a:sym typeface="Wingdings" panose="05000000000000000000" pitchFamily="2" charset="2"/>
              </a:rPr>
              <a:t>K</a:t>
            </a:r>
            <a:r>
              <a:rPr kumimoji="1" lang="en-US" altLang="zh-TW" sz="1600" baseline="-20000" dirty="0" smtClean="0">
                <a:solidFill>
                  <a:srgbClr val="0000FF"/>
                </a:solidFill>
                <a:latin typeface="Arial" charset="0"/>
                <a:sym typeface="Wingdings" panose="05000000000000000000" pitchFamily="2" charset="2"/>
              </a:rPr>
              <a:t>L</a:t>
            </a:r>
            <a:r>
              <a:rPr kumimoji="1" lang="en-US" altLang="zh-TW" sz="1400" baseline="0" dirty="0" smtClean="0">
                <a:solidFill>
                  <a:srgbClr val="0000FF"/>
                </a:solidFill>
                <a:latin typeface="Arial" charset="0"/>
                <a:cs typeface="Times New Roman" panose="02020603050405020304" pitchFamily="18" charset="0"/>
                <a:sym typeface="Wingdings" panose="05000000000000000000" pitchFamily="2" charset="2"/>
              </a:rPr>
              <a:t>→ </a:t>
            </a:r>
            <a:r>
              <a:rPr kumimoji="1" lang="el-GR" altLang="zh-TW" sz="1400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kumimoji="1" lang="el-GR" altLang="zh-TW" sz="1400" baseline="2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kumimoji="1" lang="el-GR" altLang="zh-TW" sz="1400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νν</a:t>
            </a:r>
            <a:r>
              <a:rPr kumimoji="1" lang="en-US" altLang="zh-TW" sz="1400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&gt; GN</a:t>
            </a:r>
            <a:r>
              <a:rPr kumimoji="1" lang="en-US" altLang="zh-TW" sz="500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1" lang="en-US" altLang="zh-TW" sz="1400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r>
              <a:rPr kumimoji="1" lang="en-US" altLang="zh-TW" sz="1400" dirty="0" smtClean="0">
                <a:solidFill>
                  <a:srgbClr val="000000"/>
                </a:solidFill>
                <a:latin typeface="Arial" charset="0"/>
              </a:rPr>
              <a:t>                                           </a:t>
            </a:r>
            <a:r>
              <a:rPr lang="en-US" altLang="zh-TW" sz="1400" dirty="0" smtClean="0">
                <a:solidFill>
                  <a:srgbClr val="000000"/>
                </a:solidFill>
                <a:latin typeface="Tahoma" pitchFamily="34" charset="0"/>
              </a:rPr>
              <a:t>George </a:t>
            </a:r>
            <a:r>
              <a:rPr lang="en-US" altLang="zh-TW" sz="1400" dirty="0">
                <a:solidFill>
                  <a:srgbClr val="000000"/>
                </a:solidFill>
                <a:latin typeface="Tahoma" pitchFamily="34" charset="0"/>
              </a:rPr>
              <a:t>W.S. </a:t>
            </a:r>
            <a:r>
              <a:rPr lang="en-US" altLang="zh-TW" sz="1400" dirty="0" err="1">
                <a:solidFill>
                  <a:srgbClr val="000000"/>
                </a:solidFill>
                <a:latin typeface="Tahoma" pitchFamily="34" charset="0"/>
              </a:rPr>
              <a:t>Hou</a:t>
            </a:r>
            <a:r>
              <a:rPr lang="en-US" altLang="zh-TW" sz="1400" dirty="0">
                <a:solidFill>
                  <a:srgbClr val="000000"/>
                </a:solidFill>
                <a:latin typeface="Tahoma" pitchFamily="34" charset="0"/>
              </a:rPr>
              <a:t> (NTU) </a:t>
            </a:r>
            <a:r>
              <a:rPr lang="en-US" altLang="zh-TW" sz="1400" dirty="0" smtClean="0">
                <a:solidFill>
                  <a:srgbClr val="000000"/>
                </a:solidFill>
                <a:latin typeface="Tahoma" pitchFamily="34" charset="0"/>
              </a:rPr>
              <a:t>                         </a:t>
            </a:r>
            <a:r>
              <a:rPr lang="en-US" altLang="zh-TW" sz="1400" dirty="0" err="1" smtClean="0">
                <a:solidFill>
                  <a:srgbClr val="000000"/>
                </a:solidFill>
                <a:latin typeface="Tahoma" pitchFamily="34" charset="0"/>
              </a:rPr>
              <a:t>Seminar@Napoli</a:t>
            </a:r>
            <a:r>
              <a:rPr lang="en-US" altLang="zh-TW" sz="1400" dirty="0" smtClean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en-US" altLang="zh-TW" sz="1400" dirty="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161124</a:t>
            </a:r>
            <a:r>
              <a:rPr lang="en-US" altLang="zh-TW" sz="600" baseline="0" dirty="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en-US" altLang="zh-TW" sz="1400" dirty="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 </a:t>
            </a:r>
            <a:fld id="{86FB426B-BE5A-4AF5-8D0C-60028B484E11}" type="slidenum">
              <a:rPr lang="en-US" altLang="zh-TW" sz="14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zh-TW" sz="1400" dirty="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</a:t>
            </a:r>
            <a:endParaRPr lang="en-US" altLang="zh-TW" sz="1400" dirty="0">
              <a:solidFill>
                <a:srgbClr val="000000"/>
              </a:solidFill>
              <a:latin typeface="Tahoma" pitchFamily="34" charset="0"/>
              <a:sym typeface="Symbol" pitchFamily="18" charset="2"/>
            </a:endParaRPr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5888"/>
            <a:ext cx="722312" cy="72231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" y="115889"/>
            <a:ext cx="738580" cy="7223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Monotype Sorts" pitchFamily="2" charset="2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F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H"/>
        <a:defRPr kumimoji="1" sz="24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b"/>
        <a:defRPr kumimoji="1" sz="20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100000">
                <a:srgbClr val="FFCC00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/>
              <a:cs typeface="+mn-cs"/>
            </a:endParaRPr>
          </a:p>
        </p:txBody>
      </p:sp>
      <p:pic>
        <p:nvPicPr>
          <p:cNvPr id="12291" name="Picture 3" descr="新首頁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115888"/>
            <a:ext cx="72231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>
                  <a:alpha val="80000"/>
                </a:srgbClr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/>
              <a:cs typeface="+mn-cs"/>
            </a:endParaRPr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15875" y="654367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rPr>
              <a:t>Light 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新細明體"/>
                <a:cs typeface="Arial" panose="020B0604020202020204" pitchFamily="34" charset="0"/>
              </a:rPr>
              <a:t>Z′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新細明體"/>
                <a:cs typeface="Arial" panose="020B0604020202020204" pitchFamily="34" charset="0"/>
              </a:rPr>
              <a:t>, </a:t>
            </a:r>
            <a:r>
              <a:rPr kumimoji="1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新細明體"/>
                <a:cs typeface="+mn-cs"/>
                <a:sym typeface="Wingdings" panose="05000000000000000000" pitchFamily="2" charset="2"/>
              </a:rPr>
              <a:t>K</a:t>
            </a:r>
            <a:r>
              <a:rPr kumimoji="1" lang="en-US" altLang="zh-TW" sz="1600" b="0" i="0" u="none" strike="noStrike" kern="1200" cap="none" spc="0" normalizeH="0" baseline="-2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新細明體"/>
                <a:cs typeface="+mn-cs"/>
                <a:sym typeface="Wingdings" panose="05000000000000000000" pitchFamily="2" charset="2"/>
              </a:rPr>
              <a:t>L</a:t>
            </a:r>
            <a:r>
              <a:rPr kumimoji="1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新細明體"/>
                <a:cs typeface="Times New Roman" panose="02020603050405020304" pitchFamily="18" charset="0"/>
                <a:sym typeface="Wingdings" panose="05000000000000000000" pitchFamily="2" charset="2"/>
              </a:rPr>
              <a:t>→ </a:t>
            </a:r>
            <a:r>
              <a:rPr kumimoji="1" lang="el-GR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kumimoji="1" lang="el-GR" altLang="zh-TW" sz="1400" b="0" i="0" u="none" strike="noStrike" kern="1200" cap="none" spc="0" normalizeH="0" baseline="24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kumimoji="1" lang="el-GR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  <a:sym typeface="Wingdings" panose="05000000000000000000" pitchFamily="2" charset="2"/>
              </a:rPr>
              <a:t>νν</a:t>
            </a:r>
            <a:r>
              <a:rPr kumimoji="1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  <a:sym typeface="Wingdings" panose="05000000000000000000" pitchFamily="2" charset="2"/>
              </a:rPr>
              <a:t>, other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新細明體"/>
                <a:cs typeface="+mn-cs"/>
              </a:rPr>
              <a:t> </a:t>
            </a:r>
            <a:r>
              <a:rPr kumimoji="1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/>
                <a:cs typeface="+mn-cs"/>
              </a:rPr>
              <a:t>                                 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</a:rPr>
              <a:t>George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</a:rPr>
              <a:t>W.S. </a:t>
            </a: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</a:rPr>
              <a:t>Hou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</a:rPr>
              <a:t> (NTU) 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</a:rPr>
              <a:t>                      LIO, Lyon, 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  <a:sym typeface="Symbol" pitchFamily="18" charset="2"/>
              </a:rPr>
              <a:t>24/11/2015 </a:t>
            </a:r>
            <a:r>
              <a:rPr kumimoji="0" lang="en-US" altLang="zh-TW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  <a:sym typeface="Symbol" pitchFamily="18" charset="2"/>
              </a:rPr>
              <a:t> 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  <a:sym typeface="Symbol" pitchFamily="18" charset="2"/>
              </a:rPr>
              <a:t>   </a:t>
            </a:r>
            <a:fld id="{86FB426B-BE5A-4AF5-8D0C-60028B484E11}" type="slidenum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  <a:sym typeface="Symbol" pitchFamily="18" charset="2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  <a:sym typeface="Symbol" pitchFamily="18" charset="2"/>
              </a:rPr>
              <a:t> 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新細明體"/>
              <a:cs typeface="+mn-cs"/>
              <a:sym typeface="Symbol" pitchFamily="18" charset="2"/>
            </a:endParaRP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636"/>
            <a:ext cx="864096" cy="6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6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Monotype Sorts" pitchFamily="2" charset="2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F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H"/>
        <a:defRPr kumimoji="1" sz="24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b"/>
        <a:defRPr kumimoji="1" sz="20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100000">
                <a:srgbClr val="FFCC00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/>
              <a:cs typeface="+mn-cs"/>
            </a:endParaRPr>
          </a:p>
        </p:txBody>
      </p:sp>
      <p:pic>
        <p:nvPicPr>
          <p:cNvPr id="12291" name="Picture 3" descr="新首頁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115888"/>
            <a:ext cx="72231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>
                  <a:alpha val="80000"/>
                </a:srgbClr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/>
              <a:cs typeface="+mn-cs"/>
            </a:endParaRPr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15875" y="654367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rPr>
              <a:t>Light 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新細明體"/>
                <a:cs typeface="Arial" panose="020B0604020202020204" pitchFamily="34" charset="0"/>
              </a:rPr>
              <a:t>Z′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新細明體"/>
                <a:cs typeface="Arial" panose="020B0604020202020204" pitchFamily="34" charset="0"/>
              </a:rPr>
              <a:t>, </a:t>
            </a:r>
            <a:r>
              <a:rPr kumimoji="1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新細明體"/>
                <a:cs typeface="+mn-cs"/>
                <a:sym typeface="Wingdings" panose="05000000000000000000" pitchFamily="2" charset="2"/>
              </a:rPr>
              <a:t>K</a:t>
            </a:r>
            <a:r>
              <a:rPr kumimoji="1" lang="en-US" altLang="zh-TW" sz="1600" b="0" i="0" u="none" strike="noStrike" kern="1200" cap="none" spc="0" normalizeH="0" baseline="-2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新細明體"/>
                <a:cs typeface="+mn-cs"/>
                <a:sym typeface="Wingdings" panose="05000000000000000000" pitchFamily="2" charset="2"/>
              </a:rPr>
              <a:t>L</a:t>
            </a:r>
            <a:r>
              <a:rPr kumimoji="1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新細明體"/>
                <a:cs typeface="Times New Roman" panose="02020603050405020304" pitchFamily="18" charset="0"/>
                <a:sym typeface="Wingdings" panose="05000000000000000000" pitchFamily="2" charset="2"/>
              </a:rPr>
              <a:t>→ </a:t>
            </a:r>
            <a:r>
              <a:rPr kumimoji="1" lang="el-GR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kumimoji="1" lang="el-GR" altLang="zh-TW" sz="1400" b="0" i="0" u="none" strike="noStrike" kern="1200" cap="none" spc="0" normalizeH="0" baseline="24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kumimoji="1" lang="el-GR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  <a:sym typeface="Wingdings" panose="05000000000000000000" pitchFamily="2" charset="2"/>
              </a:rPr>
              <a:t>νν</a:t>
            </a:r>
            <a:r>
              <a:rPr kumimoji="1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  <a:sym typeface="Wingdings" panose="05000000000000000000" pitchFamily="2" charset="2"/>
              </a:rPr>
              <a:t>, other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新細明體"/>
                <a:cs typeface="+mn-cs"/>
              </a:rPr>
              <a:t> </a:t>
            </a:r>
            <a:r>
              <a:rPr kumimoji="1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/>
                <a:cs typeface="+mn-cs"/>
              </a:rPr>
              <a:t>                                 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</a:rPr>
              <a:t>George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</a:rPr>
              <a:t>W.S. </a:t>
            </a: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</a:rPr>
              <a:t>Hou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</a:rPr>
              <a:t> (NTU) 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</a:rPr>
              <a:t>                      LIO, Lyon, 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  <a:sym typeface="Symbol" pitchFamily="18" charset="2"/>
              </a:rPr>
              <a:t>24/11/2015 </a:t>
            </a:r>
            <a:r>
              <a:rPr kumimoji="0" lang="en-US" altLang="zh-TW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  <a:sym typeface="Symbol" pitchFamily="18" charset="2"/>
              </a:rPr>
              <a:t> 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  <a:sym typeface="Symbol" pitchFamily="18" charset="2"/>
              </a:rPr>
              <a:t>   </a:t>
            </a:r>
            <a:fld id="{86FB426B-BE5A-4AF5-8D0C-60028B484E11}" type="slidenum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  <a:sym typeface="Symbol" pitchFamily="18" charset="2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新細明體"/>
                <a:cs typeface="+mn-cs"/>
                <a:sym typeface="Symbol" pitchFamily="18" charset="2"/>
              </a:rPr>
              <a:t> 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新細明體"/>
              <a:cs typeface="+mn-cs"/>
              <a:sym typeface="Symbol" pitchFamily="18" charset="2"/>
            </a:endParaRP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636"/>
            <a:ext cx="864096" cy="6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0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Monotype Sorts" pitchFamily="2" charset="2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F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H"/>
        <a:defRPr kumimoji="1" sz="24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b"/>
        <a:defRPr kumimoji="1" sz="20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ntu.edu.tw/chinese/PageN.php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www.ntu.edu.tw/chinese/PageB.php" TargetMode="External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.emf"/><Relationship Id="rId7" Type="http://schemas.openxmlformats.org/officeDocument/2006/relationships/image" Target="../media/image220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0.png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290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0.png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jp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240.png"/><Relationship Id="rId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0.png"/><Relationship Id="rId5" Type="http://schemas.openxmlformats.org/officeDocument/2006/relationships/image" Target="../media/image54.emf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emf"/><Relationship Id="rId5" Type="http://schemas.openxmlformats.org/officeDocument/2006/relationships/image" Target="../media/image320.png"/><Relationship Id="rId10" Type="http://schemas.openxmlformats.org/officeDocument/2006/relationships/image" Target="../media/image35.png"/><Relationship Id="rId9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emf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7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7.emf"/><Relationship Id="rId7" Type="http://schemas.openxmlformats.org/officeDocument/2006/relationships/image" Target="../media/image78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4" Type="http://schemas.openxmlformats.org/officeDocument/2006/relationships/image" Target="../media/image730.png"/><Relationship Id="rId9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77.png"/><Relationship Id="rId7" Type="http://schemas.openxmlformats.org/officeDocument/2006/relationships/image" Target="../media/image62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1.png"/><Relationship Id="rId5" Type="http://schemas.openxmlformats.org/officeDocument/2006/relationships/image" Target="../media/image60.emf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image" Target="../media/image89.emf"/><Relationship Id="rId7" Type="http://schemas.openxmlformats.org/officeDocument/2006/relationships/image" Target="../media/image93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Relationship Id="rId9" Type="http://schemas.openxmlformats.org/officeDocument/2006/relationships/image" Target="../media/image9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emf"/><Relationship Id="rId7" Type="http://schemas.openxmlformats.org/officeDocument/2006/relationships/image" Target="../media/image95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7.emf"/><Relationship Id="rId7" Type="http://schemas.openxmlformats.org/officeDocument/2006/relationships/image" Target="../media/image95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emf"/><Relationship Id="rId5" Type="http://schemas.openxmlformats.org/officeDocument/2006/relationships/image" Target="../media/image32.emf"/><Relationship Id="rId4" Type="http://schemas.openxmlformats.org/officeDocument/2006/relationships/image" Target="../media/image1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12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emf"/><Relationship Id="rId4" Type="http://schemas.openxmlformats.org/officeDocument/2006/relationships/image" Target="../media/image104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image" Target="../media/image108.emf"/><Relationship Id="rId7" Type="http://schemas.openxmlformats.org/officeDocument/2006/relationships/image" Target="../media/image111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0.emf"/><Relationship Id="rId5" Type="http://schemas.openxmlformats.org/officeDocument/2006/relationships/image" Target="../media/image60.emf"/><Relationship Id="rId10" Type="http://schemas.openxmlformats.org/officeDocument/2006/relationships/image" Target="../media/image590.png"/><Relationship Id="rId4" Type="http://schemas.openxmlformats.org/officeDocument/2006/relationships/image" Target="../media/image109.emf"/><Relationship Id="rId9" Type="http://schemas.openxmlformats.org/officeDocument/2006/relationships/image" Target="../media/image1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1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251520" y="1116323"/>
            <a:ext cx="8604956" cy="692497"/>
          </a:xfrm>
          <a:prstGeom prst="rect">
            <a:avLst/>
          </a:prstGeom>
          <a:solidFill>
            <a:srgbClr val="FFFF00"/>
          </a:solidFill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K</a:t>
            </a:r>
            <a:r>
              <a:rPr lang="en-US" altLang="zh-TW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→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l-GR" altLang="zh-TW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πνν</a:t>
            </a:r>
            <a:r>
              <a:rPr lang="en-US" altLang="zh-TW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Grossman-</a:t>
            </a:r>
            <a:r>
              <a:rPr lang="en-US" altLang="zh-TW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Nir</a:t>
            </a:r>
            <a:r>
              <a:rPr lang="en-US" altLang="zh-TW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en-US" altLang="zh-TW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zh-TW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</a:t>
            </a:r>
            <a:r>
              <a:rPr lang="en-US" altLang="zh-TW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4819" name="Picture 2" descr="ntu_b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7376" y="3789040"/>
            <a:ext cx="28797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新首頁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0751" y="4924103"/>
            <a:ext cx="17414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新首頁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57964" y="5428928"/>
            <a:ext cx="79851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6591" y="1932980"/>
            <a:ext cx="39576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24172" y="1879588"/>
            <a:ext cx="84963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Monotype Sorts" pitchFamily="2" charset="2"/>
              <a:buNone/>
            </a:pPr>
            <a:endParaRPr kumimoji="1" lang="en-US" altLang="zh-TW" sz="2400" dirty="0">
              <a:solidFill>
                <a:srgbClr val="000000"/>
              </a:solidFill>
              <a:latin typeface="Garamond" pitchFamily="18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Monotype Sorts" pitchFamily="2" charset="2"/>
              <a:buNone/>
            </a:pPr>
            <a:r>
              <a:rPr kumimoji="1" lang="en-US" altLang="zh-TW" sz="2400" dirty="0">
                <a:solidFill>
                  <a:srgbClr val="000000"/>
                </a:solidFill>
                <a:latin typeface="Garamond" pitchFamily="18" charset="0"/>
              </a:rPr>
              <a:t/>
            </a:r>
            <a:br>
              <a:rPr kumimoji="1" lang="en-US" altLang="zh-TW" sz="2400" dirty="0">
                <a:solidFill>
                  <a:srgbClr val="000000"/>
                </a:solidFill>
                <a:latin typeface="Garamond" pitchFamily="18" charset="0"/>
              </a:rPr>
            </a:br>
            <a:endParaRPr kumimoji="1" lang="en-US" altLang="zh-TW" sz="900" dirty="0">
              <a:solidFill>
                <a:srgbClr val="000000"/>
              </a:solidFill>
              <a:latin typeface="Garamond" pitchFamily="18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</a:pPr>
            <a:r>
              <a:rPr kumimoji="1" lang="en-US" altLang="zh-TW" sz="2400" b="1" dirty="0" smtClean="0">
                <a:solidFill>
                  <a:srgbClr val="33CC33"/>
                </a:solidFill>
              </a:rPr>
              <a:t>24</a:t>
            </a:r>
            <a:r>
              <a:rPr kumimoji="1" lang="en-US" altLang="zh-TW" sz="2400" b="1" dirty="0" smtClean="0">
                <a:solidFill>
                  <a:srgbClr val="33CC33"/>
                </a:solidFill>
              </a:rPr>
              <a:t> </a:t>
            </a:r>
            <a:r>
              <a:rPr kumimoji="1" lang="en-US" altLang="zh-TW" sz="2400" b="1" dirty="0" smtClean="0">
                <a:solidFill>
                  <a:srgbClr val="33CC33"/>
                </a:solidFill>
              </a:rPr>
              <a:t>Nov 2016, Seminar</a:t>
            </a:r>
            <a:r>
              <a:rPr kumimoji="1" lang="en-US" altLang="zh-TW" sz="1600" b="1" dirty="0" smtClean="0">
                <a:solidFill>
                  <a:srgbClr val="33CC33"/>
                </a:solidFill>
              </a:rPr>
              <a:t> </a:t>
            </a:r>
            <a:r>
              <a:rPr kumimoji="1" lang="en-US" altLang="zh-TW" sz="2400" b="1" dirty="0" smtClean="0">
                <a:solidFill>
                  <a:srgbClr val="33CC33"/>
                </a:solidFill>
              </a:rPr>
              <a:t>@</a:t>
            </a:r>
            <a:r>
              <a:rPr kumimoji="1" lang="en-US" altLang="zh-TW" sz="1600" b="1" dirty="0" smtClean="0">
                <a:solidFill>
                  <a:srgbClr val="33CC33"/>
                </a:solidFill>
              </a:rPr>
              <a:t> </a:t>
            </a:r>
            <a:r>
              <a:rPr kumimoji="1" lang="en-US" altLang="zh-TW" sz="2400" b="1" dirty="0" smtClean="0">
                <a:solidFill>
                  <a:srgbClr val="33CC33"/>
                </a:solidFill>
              </a:rPr>
              <a:t>Napoli</a:t>
            </a:r>
            <a:endParaRPr kumimoji="1" lang="en-US" altLang="zh-TW" dirty="0">
              <a:solidFill>
                <a:srgbClr val="00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3311115"/>
            <a:ext cx="3996444" cy="2997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36512" y="980728"/>
            <a:ext cx="5616116" cy="5004556"/>
            <a:chOff x="-36512" y="980728"/>
            <a:chExt cx="5616116" cy="500455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6512" y="2023539"/>
              <a:ext cx="5616116" cy="3961745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995" y="980728"/>
              <a:ext cx="1814552" cy="756084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2519263" y="1088740"/>
              <a:ext cx="2388795" cy="584775"/>
            </a:xfrm>
            <a:prstGeom prst="rect">
              <a:avLst/>
            </a:prstGeom>
            <a:solidFill>
              <a:srgbClr val="FFCC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dirty="0" smtClean="0">
                  <a:solidFill>
                    <a:srgbClr val="0000FF"/>
                  </a:solidFill>
                </a:rPr>
                <a:t>Window basically Same</a:t>
              </a:r>
            </a:p>
            <a:p>
              <a:pPr algn="ctr"/>
              <a:r>
                <a:rPr lang="en-US" altLang="zh-TW" sz="1600" dirty="0">
                  <a:solidFill>
                    <a:srgbClr val="0000FF"/>
                  </a:solidFill>
                </a:rPr>
                <a:t>a</a:t>
              </a:r>
              <a:r>
                <a:rPr lang="en-US" altLang="zh-TW" sz="1600" dirty="0" smtClean="0">
                  <a:solidFill>
                    <a:srgbClr val="0000FF"/>
                  </a:solidFill>
                </a:rPr>
                <a:t>s E787/949 @ BNL</a:t>
              </a:r>
              <a:endParaRPr lang="zh-TW" alt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06995" y="1684258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@ CERN</a:t>
              </a:r>
              <a:endParaRPr lang="zh-TW" altLang="en-US" dirty="0"/>
            </a:p>
          </p:txBody>
        </p:sp>
      </p:grpSp>
      <p:sp>
        <p:nvSpPr>
          <p:cNvPr id="31" name="矩形 30"/>
          <p:cNvSpPr/>
          <p:nvPr/>
        </p:nvSpPr>
        <p:spPr>
          <a:xfrm>
            <a:off x="1368000" y="1736812"/>
            <a:ext cx="1866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u="sng" dirty="0" smtClean="0"/>
              <a:t>Kinematic exclusion</a:t>
            </a:r>
            <a:r>
              <a:rPr lang="en-US" altLang="zh-TW" sz="1400" dirty="0" smtClean="0"/>
              <a:t>:</a:t>
            </a:r>
            <a:endParaRPr lang="zh-TW" altLang="en-US" sz="1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573562" y="3856256"/>
            <a:ext cx="3534942" cy="1084912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150" dirty="0" smtClean="0">
                <a:solidFill>
                  <a:srgbClr val="0000FF"/>
                </a:solidFill>
              </a:rPr>
              <a:t>Kinematic Control:</a:t>
            </a:r>
          </a:p>
          <a:p>
            <a:r>
              <a:rPr lang="en-US" altLang="zh-TW" sz="2150" dirty="0">
                <a:solidFill>
                  <a:srgbClr val="0000FF"/>
                </a:solidFill>
              </a:rPr>
              <a:t> </a:t>
            </a:r>
            <a:r>
              <a:rPr lang="en-US" altLang="zh-TW" sz="2150" dirty="0" smtClean="0">
                <a:solidFill>
                  <a:srgbClr val="0000FF"/>
                </a:solidFill>
              </a:rPr>
              <a:t>use </a:t>
            </a:r>
            <a:r>
              <a:rPr lang="en-US" altLang="zh-TW" sz="215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</a:t>
            </a:r>
            <a:r>
              <a:rPr lang="en-US" altLang="zh-TW" sz="23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215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150" dirty="0" smtClean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en-US" altLang="zh-TW" sz="215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150" b="1" dirty="0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altLang="zh-TW" sz="23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2150" dirty="0" smtClean="0">
                <a:solidFill>
                  <a:srgbClr val="0000FF"/>
                </a:solidFill>
              </a:rPr>
              <a:t> momenta</a:t>
            </a:r>
          </a:p>
          <a:p>
            <a:r>
              <a:rPr lang="en-US" altLang="zh-TW" sz="2150" dirty="0">
                <a:solidFill>
                  <a:srgbClr val="0000FF"/>
                </a:solidFill>
              </a:rPr>
              <a:t> </a:t>
            </a:r>
            <a:r>
              <a:rPr lang="en-US" altLang="zh-TW" sz="2150" dirty="0" smtClean="0">
                <a:solidFill>
                  <a:srgbClr val="0000FF"/>
                </a:solidFill>
              </a:rPr>
              <a:t>to block out blinding zone</a:t>
            </a:r>
            <a:endParaRPr lang="zh-TW" altLang="en-US" sz="2150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95736" y="2263808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>
                <a:solidFill>
                  <a:srgbClr val="FF0000"/>
                </a:solidFill>
              </a:rPr>
              <a:t>21%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 rot="16200000">
            <a:off x="1662683" y="4188795"/>
            <a:ext cx="1564852" cy="369332"/>
          </a:xfrm>
          <a:prstGeom prst="rect">
            <a:avLst/>
          </a:prstGeom>
          <a:solidFill>
            <a:srgbClr val="7F7F7F">
              <a:alpha val="3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TW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       Not</a:t>
            </a:r>
            <a:endParaRPr lang="zh-TW" alt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951200" y="3176972"/>
            <a:ext cx="1633329" cy="1978915"/>
            <a:chOff x="3951200" y="3176972"/>
            <a:chExt cx="1633329" cy="1978915"/>
          </a:xfrm>
        </p:grpSpPr>
        <p:sp>
          <p:nvSpPr>
            <p:cNvPr id="15" name="文字方塊 14"/>
            <p:cNvSpPr txBox="1"/>
            <p:nvPr/>
          </p:nvSpPr>
          <p:spPr>
            <a:xfrm>
              <a:off x="5076056" y="3176972"/>
              <a:ext cx="5084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solidFill>
                    <a:srgbClr val="0000FF"/>
                  </a:solidFill>
                </a:rPr>
                <a:t>5.6%</a:t>
              </a:r>
              <a:endParaRPr lang="zh-TW" altLang="en-US" sz="1100" dirty="0">
                <a:solidFill>
                  <a:srgbClr val="0000FF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076056" y="3419418"/>
              <a:ext cx="4860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 smtClean="0">
                  <a:solidFill>
                    <a:srgbClr val="0000FF"/>
                  </a:solidFill>
                </a:rPr>
                <a:t>1.8%</a:t>
              </a:r>
              <a:endParaRPr lang="zh-TW" altLang="en-US" sz="1100" dirty="0">
                <a:solidFill>
                  <a:srgbClr val="0000FF"/>
                </a:solidFill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 rot="16200000">
              <a:off x="3559747" y="4025770"/>
              <a:ext cx="1521570" cy="738664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</p:spPr>
          <p:txBody>
            <a:bodyPr wrap="none" rtlCol="0">
              <a:spAutoFit/>
            </a:bodyPr>
            <a:lstStyle/>
            <a:p>
              <a:endParaRPr lang="en-US" altLang="zh-TW" sz="1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altLang="zh-TW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See Neither</a:t>
              </a:r>
            </a:p>
            <a:p>
              <a:endParaRPr lang="zh-TW" altLang="en-US" sz="1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2945117" y="188640"/>
            <a:ext cx="407515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/>
              <a:t>The Blinding </a:t>
            </a:r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</a:t>
            </a:r>
            <a:r>
              <a:rPr lang="en-US" altLang="zh-TW" sz="28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→ </a:t>
            </a:r>
            <a:r>
              <a:rPr lang="en-US" altLang="zh-TW" sz="3000" dirty="0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altLang="zh-TW" sz="28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28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altLang="zh-TW" sz="2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endParaRPr lang="zh-TW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9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09" y="1907191"/>
            <a:ext cx="4484697" cy="4114097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4391980" y="1052736"/>
            <a:ext cx="4753382" cy="1188132"/>
            <a:chOff x="4391980" y="1052736"/>
            <a:chExt cx="4753382" cy="1188132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1980" y="1052736"/>
              <a:ext cx="4706272" cy="961892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8388424" y="1910008"/>
              <a:ext cx="756938" cy="330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5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stable</a:t>
              </a:r>
              <a:endParaRPr lang="zh-TW" altLang="en-US" sz="155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427984" y="2175671"/>
            <a:ext cx="4248473" cy="4349673"/>
            <a:chOff x="4427984" y="2175671"/>
            <a:chExt cx="4248473" cy="434967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4"/>
            <a:srcRect l="9850" t="1299" r="9310" b="14022"/>
            <a:stretch/>
          </p:blipFill>
          <p:spPr>
            <a:xfrm>
              <a:off x="4427984" y="2175671"/>
              <a:ext cx="4212468" cy="3953629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/>
            <a:srcRect t="89252"/>
            <a:stretch/>
          </p:blipFill>
          <p:spPr>
            <a:xfrm>
              <a:off x="4427985" y="6057292"/>
              <a:ext cx="4248472" cy="468052"/>
            </a:xfrm>
            <a:prstGeom prst="rect">
              <a:avLst/>
            </a:prstGeom>
          </p:spPr>
        </p:pic>
      </p:grpSp>
      <p:cxnSp>
        <p:nvCxnSpPr>
          <p:cNvPr id="13" name="直線接點 12"/>
          <p:cNvCxnSpPr/>
          <p:nvPr/>
        </p:nvCxnSpPr>
        <p:spPr bwMode="auto">
          <a:xfrm>
            <a:off x="5364088" y="2624400"/>
            <a:ext cx="176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14" name="群組 13"/>
          <p:cNvGrpSpPr/>
          <p:nvPr/>
        </p:nvGrpSpPr>
        <p:grpSpPr>
          <a:xfrm>
            <a:off x="6840252" y="5157192"/>
            <a:ext cx="784254" cy="1474784"/>
            <a:chOff x="2406288" y="5121188"/>
            <a:chExt cx="784254" cy="14747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2406288" y="6015749"/>
                  <a:ext cx="784254" cy="5802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sSubSupPr>
                          <m:e>
                            <m:r>
                              <a:rPr lang="en-US" altLang="zh-TW" sz="28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𝐗</m:t>
                            </m:r>
                          </m:e>
                          <m:sub/>
                          <m:sup>
                            <m:r>
                              <a:rPr lang="en-US" altLang="zh-TW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𝟎</m:t>
                            </m:r>
                          </m:sup>
                        </m:sSubSup>
                      </m:oMath>
                    </m:oMathPara>
                  </a14:m>
                  <a:endParaRPr lang="zh-TW" alt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288" y="6015749"/>
                  <a:ext cx="784254" cy="58022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直線單箭頭接點 15"/>
            <p:cNvCxnSpPr/>
            <p:nvPr/>
          </p:nvCxnSpPr>
          <p:spPr bwMode="auto">
            <a:xfrm flipV="1">
              <a:off x="2658805" y="5121188"/>
              <a:ext cx="8638" cy="96657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0" name="文字方塊 9"/>
          <p:cNvSpPr txBox="1"/>
          <p:nvPr/>
        </p:nvSpPr>
        <p:spPr>
          <a:xfrm>
            <a:off x="5339422" y="2658398"/>
            <a:ext cx="333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6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1/200</a:t>
            </a:r>
            <a:r>
              <a:rPr lang="en-US" altLang="zh-TW" sz="1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weaker than K</a:t>
            </a:r>
            <a:r>
              <a:rPr lang="en-US" altLang="zh-TW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+</a:t>
            </a:r>
            <a:r>
              <a:rPr lang="en-US" altLang="zh-TW" sz="1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TW" sz="1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zh-TW" baseline="30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US" altLang="zh-TW" sz="1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nn</a:t>
            </a:r>
            <a:r>
              <a:rPr lang="en-US" altLang="zh-TW" sz="1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bound</a:t>
            </a:r>
            <a:endParaRPr lang="zh-TW" altLang="en-US" sz="15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486452" y="3861048"/>
            <a:ext cx="14734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700" dirty="0">
                <a:solidFill>
                  <a:srgbClr val="FF0000"/>
                </a:solidFill>
              </a:rPr>
              <a:t>b</a:t>
            </a:r>
            <a:r>
              <a:rPr lang="en-US" altLang="zh-TW" sz="1700" dirty="0" smtClean="0">
                <a:solidFill>
                  <a:srgbClr val="FF0000"/>
                </a:solidFill>
              </a:rPr>
              <a:t>linding</a:t>
            </a:r>
            <a:r>
              <a:rPr lang="en-US" altLang="zh-TW" sz="1700" dirty="0" smtClean="0">
                <a:solidFill>
                  <a:srgbClr val="0000FF"/>
                </a:solidFill>
              </a:rPr>
              <a:t> spot</a:t>
            </a:r>
            <a:endParaRPr lang="zh-TW" altLang="en-US" sz="1700" dirty="0">
              <a:solidFill>
                <a:srgbClr val="0000FF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588224" y="1016732"/>
            <a:ext cx="2232248" cy="32400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 rot="-360000" flipH="1">
            <a:off x="5234400" y="6238183"/>
            <a:ext cx="2863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5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TW" altLang="en-US" sz="14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851180" y="714182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FF5757"/>
                </a:solidFill>
              </a:rPr>
              <a:t>Not a great limit</a:t>
            </a:r>
            <a:endParaRPr lang="zh-TW" altLang="en-US" sz="1600" dirty="0">
              <a:solidFill>
                <a:srgbClr val="FF5757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945117" y="188640"/>
            <a:ext cx="407515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/>
              <a:t>The Blinding </a:t>
            </a:r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</a:t>
            </a:r>
            <a:r>
              <a:rPr lang="en-US" altLang="zh-TW" sz="28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→ </a:t>
            </a:r>
            <a:r>
              <a:rPr lang="en-US" altLang="zh-TW" sz="3000" dirty="0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altLang="zh-TW" sz="28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28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altLang="zh-TW" sz="2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endParaRPr lang="zh-TW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1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36512" y="980728"/>
            <a:ext cx="5616116" cy="5004556"/>
            <a:chOff x="-36512" y="980728"/>
            <a:chExt cx="5616116" cy="500455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6512" y="2023539"/>
              <a:ext cx="5616116" cy="3961745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 rot="16200000">
              <a:off x="1662683" y="4188795"/>
              <a:ext cx="1564852" cy="369332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See        Not</a:t>
              </a:r>
              <a:endParaRPr lang="zh-TW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995" y="980728"/>
              <a:ext cx="1814552" cy="756084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2519263" y="1088740"/>
              <a:ext cx="2388795" cy="584775"/>
            </a:xfrm>
            <a:prstGeom prst="rect">
              <a:avLst/>
            </a:prstGeom>
            <a:solidFill>
              <a:srgbClr val="FFCC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dirty="0" smtClean="0">
                  <a:solidFill>
                    <a:srgbClr val="0000FF"/>
                  </a:solidFill>
                </a:rPr>
                <a:t>Window basically Same</a:t>
              </a:r>
            </a:p>
            <a:p>
              <a:pPr algn="ctr"/>
              <a:r>
                <a:rPr lang="en-US" altLang="zh-TW" sz="1600" dirty="0">
                  <a:solidFill>
                    <a:srgbClr val="0000FF"/>
                  </a:solidFill>
                </a:rPr>
                <a:t>a</a:t>
              </a:r>
              <a:r>
                <a:rPr lang="en-US" altLang="zh-TW" sz="1600" dirty="0" smtClean="0">
                  <a:solidFill>
                    <a:srgbClr val="0000FF"/>
                  </a:solidFill>
                </a:rPr>
                <a:t>s E787/949 @ BNL</a:t>
              </a:r>
              <a:endParaRPr lang="zh-TW" alt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06995" y="1684258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@ CERN</a:t>
              </a:r>
              <a:endParaRPr lang="zh-TW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 rot="16200000">
              <a:off x="3559747" y="4025770"/>
              <a:ext cx="1521570" cy="738664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</p:spPr>
          <p:txBody>
            <a:bodyPr wrap="none" rtlCol="0">
              <a:spAutoFit/>
            </a:bodyPr>
            <a:lstStyle/>
            <a:p>
              <a:endParaRPr lang="en-US" altLang="zh-TW" sz="1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altLang="zh-TW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See Neither</a:t>
              </a:r>
            </a:p>
            <a:p>
              <a:endParaRPr lang="zh-TW" altLang="en-US" sz="1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5564808" y="980728"/>
            <a:ext cx="3507692" cy="1015663"/>
            <a:chOff x="5564808" y="1160748"/>
            <a:chExt cx="3507692" cy="1015663"/>
          </a:xfrm>
        </p:grpSpPr>
        <p:sp>
          <p:nvSpPr>
            <p:cNvPr id="10" name="文字方塊 9"/>
            <p:cNvSpPr txBox="1"/>
            <p:nvPr/>
          </p:nvSpPr>
          <p:spPr>
            <a:xfrm>
              <a:off x="5564808" y="1160748"/>
              <a:ext cx="3507692" cy="1015663"/>
            </a:xfrm>
            <a:prstGeom prst="rect">
              <a:avLst/>
            </a:prstGeom>
            <a:solidFill>
              <a:srgbClr val="E1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0000FF"/>
                  </a:solidFill>
                </a:rPr>
                <a:t>The KOTO </a:t>
              </a:r>
              <a:r>
                <a:rPr lang="en-US" altLang="zh-TW" dirty="0" err="1" smtClean="0">
                  <a:solidFill>
                    <a:srgbClr val="0000FF"/>
                  </a:solidFill>
                </a:rPr>
                <a:t>Expt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 at J-PARC</a:t>
              </a:r>
            </a:p>
            <a:p>
              <a:pPr algn="ctr"/>
              <a:endParaRPr lang="en-US" altLang="zh-TW" sz="300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altLang="zh-TW" dirty="0">
                  <a:solidFill>
                    <a:srgbClr val="0000FF"/>
                  </a:solidFill>
                </a:rPr>
                <a:t>c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an discover                    above</a:t>
              </a:r>
            </a:p>
            <a:p>
              <a:pPr algn="ctr"/>
              <a:endParaRPr lang="en-US" altLang="zh-TW" sz="300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altLang="zh-TW" dirty="0">
                  <a:solidFill>
                    <a:srgbClr val="0000FF"/>
                  </a:solidFill>
                </a:rPr>
                <a:t>t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he </a:t>
              </a:r>
              <a:r>
                <a:rPr lang="en-US" altLang="zh-TW" dirty="0" smtClean="0"/>
                <a:t>Grossman-</a:t>
              </a:r>
              <a:r>
                <a:rPr lang="en-US" altLang="zh-TW" dirty="0" err="1" smtClean="0"/>
                <a:t>Nir</a:t>
              </a:r>
              <a:r>
                <a:rPr lang="en-US" altLang="zh-TW" dirty="0" smtClean="0"/>
                <a:t> Bound 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!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989318" y="1448780"/>
              <a:ext cx="1368000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100" b="1" dirty="0">
                  <a:solidFill>
                    <a:srgbClr val="FF0000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K</a:t>
              </a:r>
              <a:r>
                <a:rPr lang="en-US" altLang="zh-TW" sz="2500" b="1" baseline="-25000" dirty="0">
                  <a:solidFill>
                    <a:srgbClr val="FF0000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L</a:t>
              </a:r>
              <a:r>
                <a:rPr lang="en-US" altLang="zh-TW" sz="2100" b="1" dirty="0">
                  <a:solidFill>
                    <a:srgbClr val="FF0000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1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→</a:t>
              </a:r>
              <a:r>
                <a:rPr lang="en-US" altLang="zh-TW" sz="2100" b="1" dirty="0">
                  <a:solidFill>
                    <a:srgbClr val="FF0000"/>
                  </a:solidFill>
                  <a:latin typeface="Calibri" panose="020F0502020204030204" pitchFamily="34" charset="0"/>
                  <a:ea typeface="新細明體" panose="02020500000000000000" pitchFamily="18" charset="-120"/>
                </a:rPr>
                <a:t> </a:t>
              </a:r>
              <a:r>
                <a:rPr lang="en-US" altLang="zh-TW" sz="2100" b="1" dirty="0" smtClean="0">
                  <a:solidFill>
                    <a:srgbClr val="FF0000"/>
                  </a:solidFill>
                  <a:latin typeface="Symbol" panose="05050102010706020507" pitchFamily="18" charset="2"/>
                  <a:ea typeface="新細明體" panose="02020500000000000000" pitchFamily="18" charset="-120"/>
                </a:rPr>
                <a:t>p</a:t>
              </a:r>
              <a:r>
                <a:rPr lang="en-US" altLang="zh-TW" sz="2100" b="1" baseline="30000" dirty="0" smtClean="0">
                  <a:solidFill>
                    <a:srgbClr val="FF0000"/>
                  </a:solidFill>
                  <a:latin typeface="Symbol" panose="05050102010706020507" pitchFamily="18" charset="2"/>
                  <a:ea typeface="新細明體" panose="02020500000000000000" pitchFamily="18" charset="-120"/>
                </a:rPr>
                <a:t>0</a:t>
              </a:r>
              <a:r>
                <a:rPr lang="en-US" altLang="zh-TW" sz="700" b="1" dirty="0" smtClean="0">
                  <a:solidFill>
                    <a:srgbClr val="FF0000"/>
                  </a:solidFill>
                  <a:latin typeface="Symbol" panose="05050102010706020507" pitchFamily="18" charset="2"/>
                  <a:ea typeface="新細明體" panose="02020500000000000000" pitchFamily="18" charset="-120"/>
                </a:rPr>
                <a:t> </a:t>
              </a:r>
              <a:r>
                <a:rPr lang="en-US" altLang="zh-TW" sz="21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X</a:t>
              </a:r>
              <a:r>
                <a:rPr lang="en-US" altLang="zh-TW" sz="2100" b="1" baseline="30000" dirty="0" smtClean="0">
                  <a:solidFill>
                    <a:srgbClr val="FF0000"/>
                  </a:solidFill>
                  <a:latin typeface="Symbol" panose="05050102010706020507" pitchFamily="18" charset="2"/>
                  <a:ea typeface="新細明體" panose="02020500000000000000" pitchFamily="18" charset="-120"/>
                </a:rPr>
                <a:t>0</a:t>
              </a:r>
              <a:r>
                <a:rPr lang="en-US" altLang="zh-TW" sz="2100" b="1" dirty="0" smtClean="0">
                  <a:solidFill>
                    <a:srgbClr val="FF0000"/>
                  </a:solidFill>
                  <a:latin typeface="Symbol" panose="05050102010706020507" pitchFamily="18" charset="2"/>
                  <a:ea typeface="新細明體" panose="02020500000000000000" pitchFamily="18" charset="-120"/>
                </a:rPr>
                <a:t> </a:t>
              </a:r>
              <a:endParaRPr lang="zh-TW" altLang="en-US" sz="2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5983171" y="3496942"/>
            <a:ext cx="2699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2000" dirty="0" smtClean="0">
                <a:solidFill>
                  <a:srgbClr val="FF0000"/>
                </a:solidFill>
              </a:rPr>
              <a:t>A Surprise</a:t>
            </a:r>
            <a:r>
              <a:rPr lang="en-US" altLang="zh-TW" sz="8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! 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“Trivial”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5544108" y="2064709"/>
            <a:ext cx="3759720" cy="608207"/>
            <a:chOff x="5544108" y="2064709"/>
            <a:chExt cx="3759720" cy="60820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4108" y="2064709"/>
              <a:ext cx="3759720" cy="608207"/>
            </a:xfrm>
            <a:prstGeom prst="rect">
              <a:avLst/>
            </a:prstGeom>
          </p:spPr>
        </p:pic>
        <p:cxnSp>
          <p:nvCxnSpPr>
            <p:cNvPr id="23" name="直線接點 22"/>
            <p:cNvCxnSpPr/>
            <p:nvPr/>
          </p:nvCxnSpPr>
          <p:spPr bwMode="auto">
            <a:xfrm>
              <a:off x="6917186" y="2617200"/>
              <a:ext cx="222681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矩形 23"/>
            <p:cNvSpPr/>
            <p:nvPr/>
          </p:nvSpPr>
          <p:spPr bwMode="auto">
            <a:xfrm>
              <a:off x="5572800" y="2067093"/>
              <a:ext cx="3348880" cy="279321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26" name="弧形箭號 (左彎) 25"/>
          <p:cNvSpPr/>
          <p:nvPr/>
        </p:nvSpPr>
        <p:spPr bwMode="auto">
          <a:xfrm rot="3550218">
            <a:off x="7993922" y="1366260"/>
            <a:ext cx="630336" cy="1988874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2119957" y="5229200"/>
            <a:ext cx="795859" cy="1444319"/>
            <a:chOff x="2338051" y="5121188"/>
            <a:chExt cx="795859" cy="14443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2338051" y="5985284"/>
                  <a:ext cx="795859" cy="5802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sSubSupPr>
                          <m:e>
                            <m:r>
                              <a:rPr lang="en-US" altLang="zh-TW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𝑿</m:t>
                            </m:r>
                          </m:e>
                          <m:sub/>
                          <m:sup>
                            <m:r>
                              <a:rPr lang="en-US" altLang="zh-TW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𝟎</m:t>
                            </m:r>
                          </m:sup>
                        </m:sSubSup>
                      </m:oMath>
                    </m:oMathPara>
                  </a14:m>
                  <a:endParaRPr lang="zh-TW" alt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051" y="5985284"/>
                  <a:ext cx="795859" cy="58022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直線單箭頭接點 29"/>
            <p:cNvCxnSpPr/>
            <p:nvPr/>
          </p:nvCxnSpPr>
          <p:spPr bwMode="auto">
            <a:xfrm flipV="1">
              <a:off x="2658805" y="5121188"/>
              <a:ext cx="8638" cy="96657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1" name="矩形 30"/>
          <p:cNvSpPr/>
          <p:nvPr/>
        </p:nvSpPr>
        <p:spPr>
          <a:xfrm>
            <a:off x="1368000" y="1736812"/>
            <a:ext cx="1866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u="sng" dirty="0" smtClean="0"/>
              <a:t>Kinematic exclusion</a:t>
            </a:r>
            <a:r>
              <a:rPr lang="en-US" altLang="zh-TW" sz="1400" dirty="0" smtClean="0"/>
              <a:t>:</a:t>
            </a:r>
            <a:endParaRPr lang="zh-TW" altLang="en-US" sz="1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558125" y="3005819"/>
            <a:ext cx="35283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 </a:t>
            </a:r>
            <a:r>
              <a:rPr lang="en-US" altLang="zh-TW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350" dirty="0" smtClean="0"/>
              <a:t>Blessed are the Blind.</a:t>
            </a:r>
            <a:r>
              <a:rPr lang="en-US" altLang="zh-TW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TW" altLang="en-US" sz="2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3995936" y="5229200"/>
            <a:ext cx="795859" cy="1444319"/>
            <a:chOff x="2339752" y="5121188"/>
            <a:chExt cx="795859" cy="14443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/>
                <p:cNvSpPr/>
                <p:nvPr/>
              </p:nvSpPr>
              <p:spPr>
                <a:xfrm>
                  <a:off x="2339752" y="5985284"/>
                  <a:ext cx="795859" cy="5802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800" b="1" i="1" smtClean="0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sSubSupPr>
                          <m:e>
                            <m:r>
                              <a:rPr lang="en-US" altLang="zh-TW" sz="2800" b="1" i="1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𝑿</m:t>
                            </m:r>
                          </m:e>
                          <m:sub/>
                          <m:sup>
                            <m:r>
                              <a:rPr lang="en-US" altLang="zh-TW" sz="2800" b="1" i="1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𝟎</m:t>
                            </m:r>
                          </m:sup>
                        </m:sSubSup>
                      </m:oMath>
                    </m:oMathPara>
                  </a14:m>
                  <a:endParaRPr lang="zh-TW" altLang="en-US" sz="2800" dirty="0">
                    <a:solidFill>
                      <a:srgbClr val="9900CC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矩形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5985284"/>
                  <a:ext cx="795859" cy="58022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直線單箭頭接點 36"/>
            <p:cNvCxnSpPr/>
            <p:nvPr/>
          </p:nvCxnSpPr>
          <p:spPr bwMode="auto">
            <a:xfrm flipV="1">
              <a:off x="2658805" y="5121188"/>
              <a:ext cx="8638" cy="96657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9900CC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4" name="文字方塊 33"/>
          <p:cNvSpPr txBox="1"/>
          <p:nvPr/>
        </p:nvSpPr>
        <p:spPr>
          <a:xfrm>
            <a:off x="6984268" y="6284349"/>
            <a:ext cx="2209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err="1" smtClean="0"/>
              <a:t>Fuyoto</a:t>
            </a:r>
            <a:r>
              <a:rPr lang="en-US" altLang="zh-TW" sz="1200" dirty="0" smtClean="0"/>
              <a:t>, WSH, </a:t>
            </a:r>
            <a:r>
              <a:rPr lang="en-US" altLang="zh-TW" sz="1200" dirty="0" err="1" smtClean="0"/>
              <a:t>Kohda</a:t>
            </a:r>
            <a:r>
              <a:rPr lang="en-US" altLang="zh-TW" sz="1200" dirty="0" smtClean="0"/>
              <a:t>, PRL’15</a:t>
            </a:r>
            <a:endParaRPr lang="zh-TW" altLang="en-US" sz="1200" dirty="0"/>
          </a:p>
        </p:txBody>
      </p:sp>
      <p:sp>
        <p:nvSpPr>
          <p:cNvPr id="32" name="矩形 31"/>
          <p:cNvSpPr/>
          <p:nvPr/>
        </p:nvSpPr>
        <p:spPr>
          <a:xfrm>
            <a:off x="5544107" y="3856690"/>
            <a:ext cx="3561255" cy="220060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</a:t>
            </a:r>
            <a:r>
              <a:rPr lang="en-US" altLang="zh-TW" sz="2800" b="1" baseline="-25000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</a:t>
            </a:r>
            <a:r>
              <a:rPr lang="en-US" altLang="zh-TW" sz="24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→ </a:t>
            </a:r>
            <a:r>
              <a:rPr lang="en-US" altLang="zh-TW" sz="2400" b="1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p</a:t>
            </a:r>
            <a:r>
              <a:rPr lang="en-US" altLang="zh-TW" sz="2400" b="1" baseline="30000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0</a:t>
            </a:r>
            <a:r>
              <a:rPr lang="en-US" altLang="zh-TW" sz="1000" b="1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 </a:t>
            </a:r>
            <a:r>
              <a:rPr lang="en-US" altLang="zh-TW" sz="2400" b="1" dirty="0" err="1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nn</a:t>
            </a:r>
            <a:endParaRPr lang="en-US" altLang="zh-TW" sz="2400" b="1" dirty="0" smtClean="0">
              <a:solidFill>
                <a:srgbClr val="0000FF"/>
              </a:solidFill>
              <a:latin typeface="Symbol" panose="05050102010706020507" pitchFamily="18" charset="2"/>
              <a:ea typeface="新細明體" panose="02020500000000000000" pitchFamily="18" charset="-120"/>
            </a:endParaRPr>
          </a:p>
          <a:p>
            <a:endParaRPr lang="en-US" altLang="zh-TW" sz="500" dirty="0">
              <a:latin typeface="Calibri" panose="020F0502020204030204" pitchFamily="34" charset="0"/>
            </a:endParaRPr>
          </a:p>
          <a:p>
            <a:r>
              <a:rPr lang="en-US" altLang="zh-TW" sz="2400" dirty="0" smtClean="0">
                <a:latin typeface="Calibri" panose="020F0502020204030204" pitchFamily="34" charset="0"/>
              </a:rPr>
              <a:t>  </a:t>
            </a:r>
            <a:r>
              <a:rPr lang="en-US" altLang="zh-TW" sz="2100" dirty="0" smtClean="0">
                <a:latin typeface="Calibri" panose="020F0502020204030204" pitchFamily="34" charset="0"/>
              </a:rPr>
              <a:t>“Nothing to Nothing” </a:t>
            </a:r>
            <a:r>
              <a:rPr lang="en-US" altLang="zh-TW" sz="2000" dirty="0" smtClean="0">
                <a:latin typeface="Calibri" panose="020F0502020204030204" pitchFamily="34" charset="0"/>
              </a:rPr>
              <a:t>(just </a:t>
            </a:r>
            <a:r>
              <a:rPr lang="el-GR" altLang="zh-TW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en-US" altLang="zh-TW" sz="2000" dirty="0" smtClean="0">
                <a:latin typeface="Calibri" panose="020F0502020204030204" pitchFamily="34" charset="0"/>
              </a:rPr>
              <a:t>)</a:t>
            </a:r>
          </a:p>
          <a:p>
            <a:endParaRPr lang="en-US" altLang="zh-TW" sz="600" dirty="0" smtClean="0">
              <a:latin typeface="Calibri" panose="020F0502020204030204" pitchFamily="34" charset="0"/>
            </a:endParaRPr>
          </a:p>
          <a:p>
            <a:r>
              <a:rPr lang="en-US" altLang="zh-TW" sz="2400" dirty="0" smtClean="0">
                <a:latin typeface="Calibri" panose="020F0502020204030204" pitchFamily="34" charset="0"/>
              </a:rPr>
              <a:t> ―</a:t>
            </a:r>
            <a:r>
              <a:rPr lang="en-US" altLang="zh-TW" dirty="0" smtClean="0">
                <a:latin typeface="Calibri" panose="020F0502020204030204" pitchFamily="34" charset="0"/>
              </a:rPr>
              <a:t>  </a:t>
            </a:r>
            <a:r>
              <a:rPr lang="en-US" altLang="zh-TW" sz="2400" i="1" dirty="0" smtClean="0">
                <a:latin typeface="Calibri" panose="020F0502020204030204" pitchFamily="34" charset="0"/>
              </a:rPr>
              <a:t>Veto Everything</a:t>
            </a:r>
            <a:r>
              <a:rPr lang="en-US" altLang="zh-TW" sz="1200" i="1" dirty="0" smtClean="0">
                <a:latin typeface="Calibri" panose="020F0502020204030204" pitchFamily="34" charset="0"/>
              </a:rPr>
              <a:t> </a:t>
            </a:r>
            <a:r>
              <a:rPr lang="en-US" altLang="zh-TW" sz="2400" i="1" dirty="0" smtClean="0">
                <a:latin typeface="Calibri" panose="020F0502020204030204" pitchFamily="34" charset="0"/>
              </a:rPr>
              <a:t>!</a:t>
            </a:r>
          </a:p>
          <a:p>
            <a:endParaRPr lang="en-US" altLang="zh-TW" sz="600" dirty="0">
              <a:latin typeface="Calibri" panose="020F0502020204030204" pitchFamily="34" charset="0"/>
            </a:endParaRPr>
          </a:p>
          <a:p>
            <a:r>
              <a:rPr lang="en-US" altLang="zh-TW" sz="2400" dirty="0" smtClean="0">
                <a:latin typeface="Calibri" panose="020F0502020204030204" pitchFamily="34" charset="0"/>
              </a:rPr>
              <a:t>     </a:t>
            </a:r>
            <a:r>
              <a:rPr lang="en-US" altLang="zh-TW" dirty="0" smtClean="0">
                <a:latin typeface="Calibri" panose="020F0502020204030204" pitchFamily="34" charset="0"/>
              </a:rPr>
              <a:t>  </a:t>
            </a:r>
            <a:r>
              <a:rPr lang="en-US" altLang="zh-TW" sz="2400" dirty="0" smtClean="0">
                <a:latin typeface="Calibri" panose="020F0502020204030204" pitchFamily="34" charset="0"/>
              </a:rPr>
              <a:t>But: Cannot Veto </a:t>
            </a:r>
            <a:r>
              <a:rPr lang="en-US" altLang="zh-TW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WILP</a:t>
            </a:r>
            <a:r>
              <a:rPr lang="en-US" altLang="zh-TW" sz="2400" dirty="0" smtClean="0">
                <a:latin typeface="Calibri" panose="020F0502020204030204" pitchFamily="34" charset="0"/>
              </a:rPr>
              <a:t>s.</a:t>
            </a:r>
          </a:p>
          <a:p>
            <a:r>
              <a:rPr lang="en-US" altLang="zh-TW" sz="2400" dirty="0">
                <a:latin typeface="Calibri" panose="020F0502020204030204" pitchFamily="34" charset="0"/>
              </a:rPr>
              <a:t> </a:t>
            </a:r>
            <a:r>
              <a:rPr lang="en-US" altLang="zh-TW" sz="2400" dirty="0" smtClean="0">
                <a:latin typeface="Calibri" panose="020F0502020204030204" pitchFamily="34" charset="0"/>
              </a:rPr>
              <a:t>             </a:t>
            </a:r>
            <a:r>
              <a:rPr lang="en-US" altLang="zh-TW" sz="1200" dirty="0" smtClean="0">
                <a:latin typeface="Calibri" panose="020F0502020204030204" pitchFamily="34" charset="0"/>
              </a:rPr>
              <a:t> </a:t>
            </a:r>
            <a:r>
              <a:rPr lang="en-US" altLang="zh-TW" dirty="0" smtClean="0">
                <a:latin typeface="Calibri" panose="020F0502020204030204" pitchFamily="34" charset="0"/>
              </a:rPr>
              <a:t>(</a:t>
            </a:r>
            <a:r>
              <a:rPr lang="en-US" altLang="zh-TW" sz="175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W</a:t>
            </a:r>
            <a:r>
              <a:rPr lang="en-US" altLang="zh-TW" sz="1750" dirty="0" smtClean="0">
                <a:latin typeface="Calibri" panose="020F0502020204030204" pitchFamily="34" charset="0"/>
              </a:rPr>
              <a:t>eakly </a:t>
            </a:r>
            <a:r>
              <a:rPr lang="en-US" altLang="zh-TW" sz="175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I</a:t>
            </a:r>
            <a:r>
              <a:rPr lang="en-US" altLang="zh-TW" sz="1750" dirty="0" smtClean="0">
                <a:latin typeface="Calibri" panose="020F0502020204030204" pitchFamily="34" charset="0"/>
              </a:rPr>
              <a:t>nt. </a:t>
            </a:r>
            <a:r>
              <a:rPr lang="en-US" altLang="zh-TW" sz="175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</a:t>
            </a:r>
            <a:r>
              <a:rPr lang="en-US" altLang="zh-TW" sz="1750" dirty="0" smtClean="0">
                <a:latin typeface="Calibri" panose="020F0502020204030204" pitchFamily="34" charset="0"/>
              </a:rPr>
              <a:t>ight </a:t>
            </a:r>
            <a:r>
              <a:rPr lang="en-US" altLang="zh-TW" sz="175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P</a:t>
            </a:r>
            <a:r>
              <a:rPr lang="en-US" altLang="zh-TW" sz="1750" dirty="0" smtClean="0">
                <a:latin typeface="Calibri" panose="020F0502020204030204" pitchFamily="34" charset="0"/>
              </a:rPr>
              <a:t>article</a:t>
            </a:r>
            <a:r>
              <a:rPr lang="en-US" altLang="zh-TW" dirty="0" smtClean="0">
                <a:latin typeface="Calibri" panose="020F0502020204030204" pitchFamily="34" charset="0"/>
              </a:rPr>
              <a:t>)</a:t>
            </a:r>
            <a:endParaRPr lang="zh-TW" altLang="en-US" sz="2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矩形 32"/>
              <p:cNvSpPr/>
              <p:nvPr/>
            </p:nvSpPr>
            <p:spPr>
              <a:xfrm>
                <a:off x="1767696" y="152636"/>
                <a:ext cx="6332696" cy="6612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571500" lvl="0" indent="-571500" algn="ctr"/>
                <a:r>
                  <a:rPr lang="en-US" altLang="zh-TW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K</a:t>
                </a:r>
                <a:r>
                  <a:rPr lang="en-US" altLang="zh-TW" sz="2800" b="1" baseline="30000" dirty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+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→ 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p</a:t>
                </a:r>
                <a:r>
                  <a:rPr lang="en-US" altLang="zh-TW" sz="2800" b="1" baseline="30000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+</a:t>
                </a:r>
                <a:r>
                  <a:rPr lang="en-US" altLang="zh-TW" sz="800" b="1" baseline="30000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7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“</a:t>
                </a:r>
                <a:r>
                  <a:rPr lang="en-US" altLang="zh-TW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ea typeface="新細明體" panose="02020500000000000000" pitchFamily="18" charset="-120"/>
                  </a:rPr>
                  <a:t>p</a:t>
                </a:r>
                <a:r>
                  <a:rPr lang="en-US" altLang="zh-TW" sz="2800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ea typeface="新細明體" panose="02020500000000000000" pitchFamily="18" charset="-120"/>
                  </a:rPr>
                  <a:t>0</a:t>
                </a:r>
                <a:r>
                  <a:rPr lang="en-US" altLang="zh-TW" sz="27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”</a:t>
                </a:r>
                <a:r>
                  <a:rPr lang="en-US" altLang="zh-TW" sz="28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8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rPr>
                  <a:t>Loophole</a:t>
                </a:r>
                <a:r>
                  <a:rPr lang="en-US" altLang="zh-TW" sz="2800" b="1" dirty="0" smtClean="0">
                    <a:solidFill>
                      <a:srgbClr val="FF0000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altLang="zh-TW" sz="28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vs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  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K</a:t>
                </a:r>
                <a:r>
                  <a:rPr lang="en-US" altLang="zh-TW" sz="3200" b="1" baseline="-25000" dirty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L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→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p</a:t>
                </a:r>
                <a:r>
                  <a:rPr lang="en-US" altLang="zh-TW" sz="2800" b="1" baseline="30000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0</a:t>
                </a:r>
                <a:r>
                  <a:rPr lang="en-US" altLang="zh-TW" sz="1000" b="1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0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30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𝐗</m:t>
                        </m:r>
                      </m:e>
                      <m:sub/>
                      <m:sup>
                        <m:r>
                          <a:rPr lang="en-US" altLang="zh-TW" sz="3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zh-TW" sz="2800" b="1" dirty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:endParaRPr lang="en-US" altLang="zh-TW" sz="2800" b="1" dirty="0" smtClean="0">
                  <a:solidFill>
                    <a:srgbClr val="0000FF"/>
                  </a:solidFill>
                  <a:latin typeface="Symbol" panose="05050102010706020507" pitchFamily="18" charset="2"/>
                  <a:ea typeface="新細明體" panose="02020500000000000000" pitchFamily="18" charset="-120"/>
                </a:endParaRPr>
              </a:p>
              <a:p>
                <a:pPr marL="571500" lvl="0" indent="-571500" algn="ctr"/>
                <a:endParaRPr lang="en-US" altLang="zh-TW" sz="300" dirty="0">
                  <a:solidFill>
                    <a:srgbClr val="FF43FF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696" y="152636"/>
                <a:ext cx="6332696" cy="661271"/>
              </a:xfrm>
              <a:prstGeom prst="rect">
                <a:avLst/>
              </a:prstGeom>
              <a:blipFill>
                <a:blip r:embed="rId8"/>
                <a:stretch>
                  <a:fillRect t="-1835" b="-192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3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85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 animBg="1"/>
      <p:bldP spid="31" grpId="0"/>
      <p:bldP spid="22" grpId="0" animBg="1"/>
      <p:bldP spid="34" grpId="0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圖片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" y="-315416"/>
            <a:ext cx="9388654" cy="7224386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2746800" y="36000"/>
            <a:ext cx="1442182" cy="2581199"/>
            <a:chOff x="2735796" y="19709"/>
            <a:chExt cx="1442182" cy="2581199"/>
          </a:xfrm>
        </p:grpSpPr>
        <p:cxnSp>
          <p:nvCxnSpPr>
            <p:cNvPr id="3" name="直線單箭頭接點 2"/>
            <p:cNvCxnSpPr/>
            <p:nvPr/>
          </p:nvCxnSpPr>
          <p:spPr bwMode="auto">
            <a:xfrm flipV="1">
              <a:off x="3277986" y="19709"/>
              <a:ext cx="899992" cy="2149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4" name="群組 3"/>
            <p:cNvGrpSpPr/>
            <p:nvPr/>
          </p:nvGrpSpPr>
          <p:grpSpPr>
            <a:xfrm>
              <a:off x="2735796" y="2168909"/>
              <a:ext cx="832279" cy="431999"/>
              <a:chOff x="2733702" y="2149200"/>
              <a:chExt cx="832279" cy="431999"/>
            </a:xfrm>
          </p:grpSpPr>
          <p:sp>
            <p:nvSpPr>
              <p:cNvPr id="5" name="橢圓 4"/>
              <p:cNvSpPr/>
              <p:nvPr/>
            </p:nvSpPr>
            <p:spPr bwMode="auto">
              <a:xfrm>
                <a:off x="2771800" y="2149200"/>
                <a:ext cx="756084" cy="431999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733702" y="2213363"/>
                <a:ext cx="83227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1200" dirty="0">
                    <a:solidFill>
                      <a:srgbClr val="0000FF"/>
                    </a:solidFill>
                    <a:latin typeface="Arial" pitchFamily="34" charset="0"/>
                    <a:ea typeface="新細明體" pitchFamily="18" charset="-120"/>
                  </a:rPr>
                  <a:t>discovery</a:t>
                </a:r>
                <a:endParaRPr kumimoji="1" lang="zh-TW" altLang="en-US" sz="1200" dirty="0">
                  <a:solidFill>
                    <a:srgbClr val="0000FF"/>
                  </a:solidFill>
                  <a:latin typeface="Arial" pitchFamily="34" charset="0"/>
                  <a:ea typeface="新細明體" pitchFamily="18" charset="-120"/>
                </a:endParaRPr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3241946" y="19709"/>
              <a:ext cx="936032" cy="2570400"/>
              <a:chOff x="3236400" y="0"/>
              <a:chExt cx="936032" cy="2570400"/>
            </a:xfrm>
          </p:grpSpPr>
          <p:cxnSp>
            <p:nvCxnSpPr>
              <p:cNvPr id="8" name="直線單箭頭接點 7"/>
              <p:cNvCxnSpPr/>
              <p:nvPr/>
            </p:nvCxnSpPr>
            <p:spPr bwMode="auto">
              <a:xfrm flipV="1">
                <a:off x="3272440" y="0"/>
                <a:ext cx="899992" cy="214920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" name="直線單箭頭接點 8"/>
              <p:cNvCxnSpPr/>
              <p:nvPr/>
            </p:nvCxnSpPr>
            <p:spPr bwMode="auto">
              <a:xfrm>
                <a:off x="3236400" y="2570400"/>
                <a:ext cx="864096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</p:grpSp>
      </p:grpSp>
      <p:sp>
        <p:nvSpPr>
          <p:cNvPr id="13" name="圓角矩形 12"/>
          <p:cNvSpPr/>
          <p:nvPr/>
        </p:nvSpPr>
        <p:spPr bwMode="auto">
          <a:xfrm>
            <a:off x="4168197" y="23648"/>
            <a:ext cx="4975803" cy="2556002"/>
          </a:xfrm>
          <a:prstGeom prst="roundRect">
            <a:avLst/>
          </a:prstGeom>
          <a:solidFill>
            <a:srgbClr val="00FFFF">
              <a:alpha val="32941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844728" y="1196752"/>
            <a:ext cx="3507692" cy="1015663"/>
            <a:chOff x="4844728" y="1232756"/>
            <a:chExt cx="3507692" cy="1015663"/>
          </a:xfrm>
        </p:grpSpPr>
        <p:grpSp>
          <p:nvGrpSpPr>
            <p:cNvPr id="15" name="群組 14"/>
            <p:cNvGrpSpPr/>
            <p:nvPr/>
          </p:nvGrpSpPr>
          <p:grpSpPr>
            <a:xfrm>
              <a:off x="4844728" y="1232756"/>
              <a:ext cx="3507692" cy="1015663"/>
              <a:chOff x="5564808" y="1160748"/>
              <a:chExt cx="3507692" cy="1015663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5564808" y="1160748"/>
                <a:ext cx="3507692" cy="1015663"/>
              </a:xfrm>
              <a:prstGeom prst="rect">
                <a:avLst/>
              </a:prstGeom>
              <a:solidFill>
                <a:srgbClr val="E1FFFF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dirty="0" smtClean="0">
                    <a:solidFill>
                      <a:srgbClr val="0000FF"/>
                    </a:solidFill>
                  </a:rPr>
                  <a:t>The KOTO </a:t>
                </a:r>
                <a:r>
                  <a:rPr lang="en-US" altLang="zh-TW" dirty="0" err="1" smtClean="0">
                    <a:solidFill>
                      <a:srgbClr val="0000FF"/>
                    </a:solidFill>
                  </a:rPr>
                  <a:t>Expt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 at J-PARC</a:t>
                </a:r>
              </a:p>
              <a:p>
                <a:pPr algn="ctr"/>
                <a:endParaRPr lang="en-US" altLang="zh-TW" sz="300" dirty="0" smtClean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altLang="zh-TW" dirty="0">
                    <a:solidFill>
                      <a:srgbClr val="0000FF"/>
                    </a:solidFill>
                  </a:rPr>
                  <a:t>c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an discover                    above</a:t>
                </a:r>
              </a:p>
              <a:p>
                <a:pPr algn="ctr"/>
                <a:endParaRPr lang="en-US" altLang="zh-TW" sz="300" dirty="0" smtClean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altLang="zh-TW" dirty="0">
                    <a:solidFill>
                      <a:srgbClr val="0000FF"/>
                    </a:solidFill>
                  </a:rPr>
                  <a:t>t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he </a:t>
                </a:r>
                <a:r>
                  <a:rPr lang="en-US" altLang="zh-TW" dirty="0" smtClean="0"/>
                  <a:t>Grossman-</a:t>
                </a:r>
                <a:r>
                  <a:rPr lang="en-US" altLang="zh-TW" dirty="0" err="1" smtClean="0"/>
                  <a:t>Nir</a:t>
                </a:r>
                <a:r>
                  <a:rPr lang="en-US" altLang="zh-TW" dirty="0" smtClean="0"/>
                  <a:t> Bound 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!</a:t>
                </a:r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989318" y="1448780"/>
                <a:ext cx="1368000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K</a:t>
                </a:r>
                <a:r>
                  <a:rPr lang="en-US" altLang="zh-TW" sz="25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L</a:t>
                </a:r>
                <a:r>
                  <a:rPr lang="en-US" altLang="zh-TW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→</a:t>
                </a:r>
                <a:r>
                  <a:rPr lang="en-US" altLang="zh-TW" sz="2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1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ea typeface="新細明體" panose="02020500000000000000" pitchFamily="18" charset="-120"/>
                  </a:rPr>
                  <a:t>p</a:t>
                </a:r>
                <a:r>
                  <a:rPr lang="en-US" altLang="zh-TW" sz="21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ea typeface="新細明體" panose="02020500000000000000" pitchFamily="18" charset="-120"/>
                  </a:rPr>
                  <a:t>0</a:t>
                </a:r>
                <a:r>
                  <a:rPr lang="en-US" altLang="zh-TW" sz="7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1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21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ea typeface="新細明體" panose="02020500000000000000" pitchFamily="18" charset="-120"/>
                  </a:rPr>
                  <a:t>0</a:t>
                </a:r>
                <a:r>
                  <a:rPr lang="en-US" altLang="zh-TW" sz="21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:endParaRPr lang="zh-TW" altLang="en-US" sz="21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 bwMode="auto">
            <a:xfrm>
              <a:off x="4844728" y="1232756"/>
              <a:ext cx="3507692" cy="997271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 rot="20686935">
            <a:off x="4160404" y="663494"/>
            <a:ext cx="3685933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 smtClean="0">
                <a:solidFill>
                  <a:srgbClr val="FF0000"/>
                </a:solidFill>
              </a:rPr>
              <a:t>Discovery </a:t>
            </a:r>
            <a:r>
              <a:rPr lang="en-US" altLang="zh-TW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</a:t>
            </a:r>
            <a:r>
              <a:rPr lang="en-US" altLang="zh-TW" sz="22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TW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TW" alt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5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75556" y="3065475"/>
            <a:ext cx="80288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TW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3400" baseline="-2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zh-TW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TW" sz="3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TW" sz="34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en-US" altLang="zh-TW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  “GN Bound</a:t>
            </a:r>
            <a:r>
              <a:rPr lang="en-US" altLang="zh-TW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altLang="zh-TW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TW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2034606" y="4185084"/>
            <a:ext cx="630012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TW" sz="2200" dirty="0" smtClean="0">
                <a:solidFill>
                  <a:srgbClr val="0000FF"/>
                </a:solidFill>
              </a:rPr>
              <a:t>What you learned in “school” not quite right</a:t>
            </a:r>
          </a:p>
          <a:p>
            <a:endParaRPr lang="en-US" altLang="zh-TW" sz="300" dirty="0" smtClean="0"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altLang="zh-TW" sz="2200" dirty="0" smtClean="0">
                <a:solidFill>
                  <a:srgbClr val="0000FF"/>
                </a:solidFill>
              </a:rPr>
              <a:t>Seeing the possibility was inadvertent</a:t>
            </a:r>
          </a:p>
          <a:p>
            <a:endParaRPr lang="en-US" altLang="zh-TW" sz="800" dirty="0" smtClean="0"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altLang="zh-TW" sz="2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It all started from CMS &amp; </a:t>
            </a:r>
            <a:r>
              <a:rPr lang="en-US" altLang="zh-TW" sz="2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TopCNC</a:t>
            </a:r>
            <a:r>
              <a:rPr lang="en-US" altLang="zh-TW" sz="2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2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Pheno</a:t>
            </a:r>
            <a:r>
              <a:rPr lang="en-US" altLang="zh-TW" sz="2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文字方塊 7"/>
          <p:cNvSpPr txBox="1"/>
          <p:nvPr/>
        </p:nvSpPr>
        <p:spPr>
          <a:xfrm rot="21344082">
            <a:off x="2380542" y="5757027"/>
            <a:ext cx="6462025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A Story of CMS-related work leading to Kaon physics … </a:t>
            </a:r>
            <a:r>
              <a:rPr lang="en-US" altLang="zh-TW" dirty="0" smtClean="0">
                <a:solidFill>
                  <a:srgbClr val="0000FF"/>
                </a:solidFill>
                <a:sym typeface="Wingdings" panose="05000000000000000000" pitchFamily="2" charset="2"/>
              </a:rPr>
              <a:t>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 bwMode="auto">
          <a:xfrm>
            <a:off x="1223628" y="3573016"/>
            <a:ext cx="65887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4839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1600" y="3271046"/>
            <a:ext cx="7200800" cy="67710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71500" lvl="0" indent="-571500" algn="ctr"/>
            <a:r>
              <a:rPr lang="en-US" altLang="zh-TW" sz="1000" dirty="0" smtClean="0">
                <a:solidFill>
                  <a:srgbClr val="000000"/>
                </a:solidFill>
              </a:rPr>
              <a:t> </a:t>
            </a:r>
            <a:r>
              <a:rPr lang="en-US" altLang="zh-TW" sz="3000" dirty="0" smtClean="0">
                <a:solidFill>
                  <a:srgbClr val="000000"/>
                </a:solidFill>
              </a:rPr>
              <a:t>III</a:t>
            </a:r>
            <a:r>
              <a:rPr lang="en-US" altLang="zh-TW" sz="3000" dirty="0">
                <a:solidFill>
                  <a:srgbClr val="000000"/>
                </a:solidFill>
              </a:rPr>
              <a:t>. </a:t>
            </a:r>
            <a:r>
              <a:rPr lang="en-US" altLang="zh-TW" sz="3000" dirty="0" smtClean="0">
                <a:solidFill>
                  <a:srgbClr val="000000"/>
                </a:solidFill>
              </a:rPr>
              <a:t>A Motivated Model</a:t>
            </a:r>
            <a:r>
              <a:rPr lang="en-US" altLang="zh-TW" sz="3400" dirty="0" smtClean="0">
                <a:solidFill>
                  <a:srgbClr val="000000"/>
                </a:solidFill>
              </a:rPr>
              <a:t> </a:t>
            </a:r>
            <a:r>
              <a:rPr lang="en-US" altLang="zh-TW" sz="2200" dirty="0" smtClean="0">
                <a:solidFill>
                  <a:srgbClr val="000000"/>
                </a:solidFill>
              </a:rPr>
              <a:t>(existence proof)</a:t>
            </a:r>
          </a:p>
          <a:p>
            <a:pPr marL="571500" lvl="0" indent="-571500"/>
            <a:endParaRPr lang="en-US" altLang="zh-TW" sz="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83768" y="4041068"/>
            <a:ext cx="5412059" cy="10259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gauged L</a:t>
            </a:r>
            <a:r>
              <a:rPr lang="en-US" altLang="zh-TW" sz="2800" b="1" baseline="-18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zh-TW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</a:t>
            </a:r>
            <a:r>
              <a:rPr lang="en-US" altLang="zh-TW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lang="en-US" altLang="zh-TW" sz="2800" b="1" baseline="-2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t</a:t>
            </a:r>
            <a:r>
              <a:rPr lang="en-US" altLang="zh-TW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to muon </a:t>
            </a:r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– </a:t>
            </a:r>
            <a:r>
              <a:rPr lang="en-US" altLang="zh-TW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lvl="0"/>
            <a:endParaRPr lang="en-US" altLang="zh-TW" sz="1000" b="1" baseline="-25000" dirty="0">
              <a:solidFill>
                <a:srgbClr val="0000FF"/>
              </a:solidFill>
              <a:latin typeface="Symbol" panose="05050102010706020507" pitchFamily="18" charset="2"/>
            </a:endParaRPr>
          </a:p>
          <a:p>
            <a:pPr lvl="0"/>
            <a:r>
              <a:rPr lang="en-US" altLang="zh-TW" sz="2400" b="1" baseline="-25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                                                   </a:t>
            </a:r>
            <a:r>
              <a:rPr lang="en-US" altLang="zh-TW" sz="2600" b="1" dirty="0" smtClean="0">
                <a:solidFill>
                  <a:srgbClr val="0000FF"/>
                </a:solidFill>
              </a:rPr>
              <a:t>+ ...</a:t>
            </a:r>
            <a:endParaRPr lang="zh-TW" altLang="en-US" sz="2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19872" y="261809"/>
            <a:ext cx="332494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TW" sz="2200" dirty="0" smtClean="0"/>
              <a:t> </a:t>
            </a:r>
            <a:r>
              <a:rPr lang="en-US" altLang="ja-JP" sz="2400" dirty="0">
                <a:solidFill>
                  <a:srgbClr val="002060"/>
                </a:solidFill>
              </a:rPr>
              <a:t>Gauged</a:t>
            </a:r>
            <a:r>
              <a:rPr kumimoji="1" lang="en-US" altLang="ja-JP" sz="2400" dirty="0">
                <a:solidFill>
                  <a:srgbClr val="002060"/>
                </a:solidFill>
              </a:rPr>
              <a:t> L</a:t>
            </a:r>
            <a:r>
              <a:rPr kumimoji="1" lang="en-US" altLang="ja-JP" sz="2400" b="1" baseline="-25000" dirty="0">
                <a:solidFill>
                  <a:srgbClr val="002060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sz="2400" dirty="0">
                <a:solidFill>
                  <a:srgbClr val="002060"/>
                </a:solidFill>
              </a:rPr>
              <a:t> - L</a:t>
            </a:r>
            <a:r>
              <a:rPr kumimoji="1" lang="en-US" altLang="ja-JP" sz="2400" b="1" baseline="-25000" dirty="0">
                <a:solidFill>
                  <a:srgbClr val="002060"/>
                </a:solidFill>
                <a:latin typeface="Symbol" panose="05050102010706020507" pitchFamily="18" charset="2"/>
              </a:rPr>
              <a:t>t</a:t>
            </a:r>
            <a:r>
              <a:rPr kumimoji="1" lang="en-US" altLang="ja-JP" sz="2400" dirty="0">
                <a:solidFill>
                  <a:srgbClr val="00206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model </a:t>
            </a:r>
            <a:endParaRPr lang="zh-TW" altLang="en-US" sz="2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57122" y="872716"/>
            <a:ext cx="51233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dirty="0" err="1" smtClean="0">
                <a:solidFill>
                  <a:srgbClr val="0000FF"/>
                </a:solidFill>
                <a:latin typeface="Calibri"/>
                <a:ea typeface="ＭＳ Ｐゴシック" panose="020B0600070205080204" pitchFamily="34" charset="-128"/>
              </a:rPr>
              <a:t>Altmannshofer</a:t>
            </a:r>
            <a:r>
              <a:rPr kumimoji="1" lang="en-US" altLang="ja-JP" sz="1500" dirty="0" smtClean="0">
                <a:solidFill>
                  <a:srgbClr val="0000FF"/>
                </a:solidFill>
                <a:latin typeface="Calibri"/>
                <a:ea typeface="ＭＳ Ｐゴシック" panose="020B0600070205080204" pitchFamily="34" charset="-128"/>
              </a:rPr>
              <a:t>, Gori, </a:t>
            </a:r>
            <a:r>
              <a:rPr kumimoji="1" lang="en-US" altLang="ja-JP" sz="1500" dirty="0" err="1" smtClean="0">
                <a:solidFill>
                  <a:srgbClr val="0000FF"/>
                </a:solidFill>
                <a:latin typeface="Calibri"/>
                <a:ea typeface="ＭＳ Ｐゴシック" panose="020B0600070205080204" pitchFamily="34" charset="-128"/>
              </a:rPr>
              <a:t>Pospelov</a:t>
            </a:r>
            <a:r>
              <a:rPr kumimoji="1" lang="en-US" altLang="ja-JP" sz="1500" dirty="0" smtClean="0">
                <a:solidFill>
                  <a:srgbClr val="0000FF"/>
                </a:solidFill>
                <a:latin typeface="Calibri"/>
                <a:ea typeface="ＭＳ Ｐゴシック" panose="020B0600070205080204" pitchFamily="34" charset="-128"/>
              </a:rPr>
              <a:t> and </a:t>
            </a:r>
            <a:r>
              <a:rPr kumimoji="1" lang="en-US" altLang="ja-JP" sz="1500" dirty="0" err="1" smtClean="0">
                <a:solidFill>
                  <a:srgbClr val="0000FF"/>
                </a:solidFill>
                <a:latin typeface="Calibri"/>
                <a:ea typeface="ＭＳ Ｐゴシック" panose="020B0600070205080204" pitchFamily="34" charset="-128"/>
              </a:rPr>
              <a:t>Yavin</a:t>
            </a:r>
            <a:r>
              <a:rPr kumimoji="1" lang="en-US" altLang="ja-JP" sz="1500" dirty="0" smtClean="0">
                <a:solidFill>
                  <a:srgbClr val="0000FF"/>
                </a:solidFill>
                <a:latin typeface="Calibri"/>
                <a:ea typeface="ＭＳ Ｐゴシック" panose="020B0600070205080204" pitchFamily="34" charset="-128"/>
              </a:rPr>
              <a:t>, PRD89, 095033 (2014)</a:t>
            </a:r>
            <a:endParaRPr kumimoji="1" lang="ja-JP" altLang="en-US" sz="1500" dirty="0" smtClean="0">
              <a:solidFill>
                <a:srgbClr val="0000FF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5536" y="1232756"/>
            <a:ext cx="6954276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en-US" altLang="ja-JP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U(1)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′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:  </a:t>
            </a:r>
            <a:r>
              <a:rPr kumimoji="1" lang="en-US" altLang="ja-JP" sz="2400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gauging </a:t>
            </a:r>
            <a:r>
              <a:rPr kumimoji="1" lang="en-US" altLang="ja-JP" sz="2400" i="1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L</a:t>
            </a:r>
            <a:r>
              <a:rPr kumimoji="1" lang="en-US" altLang="ja-JP" sz="2400" baseline="-25000" dirty="0">
                <a:solidFill>
                  <a:srgbClr val="FF0000"/>
                </a:solidFill>
                <a:latin typeface="Mathematica1" panose="05000502060100000001" pitchFamily="2" charset="2"/>
                <a:ea typeface="ＭＳ Ｐゴシック" panose="020B0600070205080204" pitchFamily="34" charset="-128"/>
              </a:rPr>
              <a:t>m</a:t>
            </a:r>
            <a:r>
              <a:rPr kumimoji="1" lang="en-US" altLang="ja-JP" sz="2400" i="1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 - L</a:t>
            </a:r>
            <a:r>
              <a:rPr kumimoji="1" lang="en-US" altLang="ja-JP" sz="2400" baseline="-25000" dirty="0">
                <a:solidFill>
                  <a:srgbClr val="FF0000"/>
                </a:solidFill>
                <a:latin typeface="Mathematica1" panose="05000502060100000001" pitchFamily="2" charset="2"/>
                <a:ea typeface="ＭＳ Ｐゴシック" panose="020B0600070205080204" pitchFamily="34" charset="-128"/>
              </a:rPr>
              <a:t>t</a:t>
            </a:r>
            <a:r>
              <a:rPr kumimoji="1" lang="en-US" altLang="ja-JP" sz="2400" i="1" baseline="-25000" dirty="0">
                <a:solidFill>
                  <a:prstClr val="black"/>
                </a:solidFill>
                <a:latin typeface="Mathematica1" panose="05000502060100000001" pitchFamily="2" charset="2"/>
                <a:ea typeface="ＭＳ Ｐゴシック" panose="020B0600070205080204" pitchFamily="34" charset="-128"/>
              </a:rPr>
              <a:t>  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(</a:t>
            </a:r>
            <a:r>
              <a:rPr kumimoji="1" lang="en-US" altLang="ja-JP" sz="2400" dirty="0">
                <a:solidFill>
                  <a:prstClr val="black"/>
                </a:solidFill>
                <a:latin typeface="Mathematica1" panose="05000502060100000001" pitchFamily="2" charset="2"/>
                <a:ea typeface="ＭＳ Ｐゴシック" panose="020B0600070205080204" pitchFamily="34" charset="-128"/>
              </a:rPr>
              <a:t>m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-number minus </a:t>
            </a:r>
            <a:r>
              <a:rPr kumimoji="1" lang="en-US" altLang="ja-JP" sz="2400" dirty="0">
                <a:solidFill>
                  <a:prstClr val="black"/>
                </a:solidFill>
                <a:latin typeface="Mathematica1" panose="05000502060100000001" pitchFamily="2" charset="2"/>
                <a:ea typeface="ＭＳ Ｐゴシック" panose="020B0600070205080204" pitchFamily="34" charset="-128"/>
              </a:rPr>
              <a:t>t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-number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)</a:t>
            </a:r>
          </a:p>
          <a:p>
            <a:pPr lvl="0"/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  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sym typeface="Wingdings" panose="05000000000000000000" pitchFamily="2" charset="2"/>
              </a:rPr>
              <a:t>  </a:t>
            </a:r>
            <a:r>
              <a:rPr kumimoji="1" lang="en-US" altLang="ja-JP" sz="24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anomaly </a:t>
            </a:r>
            <a:r>
              <a:rPr kumimoji="1" lang="en-US" altLang="ja-JP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free</a:t>
            </a:r>
            <a:r>
              <a:rPr kumimoji="1" lang="en-US" altLang="ja-JP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 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within SM particle 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content</a:t>
            </a:r>
          </a:p>
          <a:p>
            <a:pPr lvl="0"/>
            <a:endParaRPr kumimoji="1" lang="en-US" altLang="ja-JP" sz="5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  <a:p>
            <a:pPr lvl="0"/>
            <a:r>
              <a:rPr kumimoji="1" lang="en-US" altLang="ja-JP" sz="2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U(1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)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′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breaking:</a:t>
            </a:r>
          </a:p>
          <a:p>
            <a:pPr lvl="0"/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- SM singlet</a:t>
            </a:r>
          </a:p>
          <a:p>
            <a:pPr lvl="0"/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- U(1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)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′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charge 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+1</a:t>
            </a:r>
          </a:p>
          <a:p>
            <a:pPr lvl="0"/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- </a:t>
            </a:r>
            <a:r>
              <a:rPr kumimoji="1" lang="en-US" altLang="ja-JP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Z′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mass:</a:t>
            </a:r>
            <a:endParaRPr kumimoji="1" lang="ja-JP" altLang="en-US" sz="24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  <a:p>
            <a:pPr lvl="0"/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- </a:t>
            </a:r>
            <a:r>
              <a:rPr kumimoji="1" lang="en-US" altLang="ja-JP" sz="2400" i="1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L</a:t>
            </a:r>
            <a:r>
              <a:rPr kumimoji="1" lang="en-US" altLang="ja-JP" sz="2400" baseline="-25000" dirty="0">
                <a:solidFill>
                  <a:prstClr val="black"/>
                </a:solidFill>
                <a:latin typeface="Mathematica1" panose="05000502060100000001" pitchFamily="2" charset="2"/>
                <a:ea typeface="ＭＳ Ｐゴシック" panose="020B0600070205080204" pitchFamily="34" charset="-128"/>
              </a:rPr>
              <a:t>m</a:t>
            </a:r>
            <a:r>
              <a:rPr kumimoji="1" lang="en-US" altLang="ja-JP" sz="2400" i="1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kumimoji="1" lang="en-US" altLang="ja-JP" sz="2400" i="1" dirty="0">
                <a:solidFill>
                  <a:srgbClr val="FF0000"/>
                </a:solidFill>
                <a:latin typeface="Calibri"/>
                <a:ea typeface="ＭＳ Ｐゴシック" panose="020B0600070205080204" pitchFamily="34" charset="-128"/>
              </a:rPr>
              <a:t>-</a:t>
            </a:r>
            <a:r>
              <a:rPr kumimoji="1" lang="en-US" altLang="ja-JP" sz="2400" i="1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L</a:t>
            </a:r>
            <a:r>
              <a:rPr kumimoji="1" lang="en-US" altLang="ja-JP" sz="2400" baseline="-25000" dirty="0">
                <a:solidFill>
                  <a:prstClr val="black"/>
                </a:solidFill>
                <a:latin typeface="Mathematica1" panose="05000502060100000001" pitchFamily="2" charset="2"/>
                <a:ea typeface="ＭＳ Ｐゴシック" panose="020B0600070205080204" pitchFamily="34" charset="-128"/>
              </a:rPr>
              <a:t>t</a:t>
            </a:r>
            <a:r>
              <a:rPr kumimoji="1" lang="en-US" altLang="ja-JP" sz="2400" i="1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current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:</a:t>
            </a:r>
          </a:p>
          <a:p>
            <a:pPr lvl="0"/>
            <a:endParaRPr kumimoji="1" lang="ja-JP" altLang="en-US" sz="24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  <a:p>
            <a:pPr lvl="0"/>
            <a:endParaRPr kumimoji="1" lang="en-US" altLang="ja-JP" sz="1500" dirty="0" smtClean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  <a:p>
            <a:pPr lvl="0"/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  - Link to 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Calibri"/>
                <a:ea typeface="ＭＳ Ｐゴシック" panose="020B0600070205080204" pitchFamily="34" charset="-128"/>
              </a:rPr>
              <a:t>Quarks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?   Introduce 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N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ew 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Calibri"/>
                <a:ea typeface="ＭＳ Ｐゴシック" panose="020B0600070205080204" pitchFamily="34" charset="-128"/>
              </a:rPr>
              <a:t>Vector-like Quarks</a:t>
            </a:r>
            <a:endParaRPr kumimoji="1" lang="ja-JP" altLang="en-US" sz="2400" dirty="0">
              <a:solidFill>
                <a:srgbClr val="0000FF"/>
              </a:solidFill>
              <a:latin typeface="Calibri"/>
              <a:ea typeface="ＭＳ Ｐゴシック" panose="020B0600070205080204" pitchFamily="34" charset="-128"/>
            </a:endParaRPr>
          </a:p>
          <a:p>
            <a:pPr lvl="0"/>
            <a:endParaRPr kumimoji="1" lang="en-US" altLang="ja-JP" sz="2400" dirty="0" smtClean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  <a:p>
            <a:pPr lvl="0"/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 </a:t>
            </a:r>
            <a:endParaRPr kumimoji="1" lang="en-US" altLang="ja-JP" sz="2400" dirty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pic>
        <p:nvPicPr>
          <p:cNvPr id="10" name="Picture 10" descr="\begin{align*}&#10;\langle \Phi \rangle = \frac{v_\Phi}{\sqrt{2}}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2096852"/>
            <a:ext cx="1088137" cy="5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begin{align*}&#10;m_{Z'}=g'v_\Phi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3233096"/>
            <a:ext cx="1476164" cy="30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4041069"/>
            <a:ext cx="6120680" cy="40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圖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875592"/>
            <a:ext cx="6081946" cy="1613748"/>
          </a:xfrm>
          <a:prstGeom prst="rect">
            <a:avLst/>
          </a:prstGeom>
        </p:spPr>
      </p:pic>
      <p:sp>
        <p:nvSpPr>
          <p:cNvPr id="49" name="文字方塊 48"/>
          <p:cNvSpPr txBox="1"/>
          <p:nvPr/>
        </p:nvSpPr>
        <p:spPr>
          <a:xfrm>
            <a:off x="7241677" y="5121188"/>
            <a:ext cx="17588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rgbClr val="0000FF"/>
                </a:solidFill>
              </a:rPr>
              <a:t>g.i.</a:t>
            </a:r>
            <a:r>
              <a:rPr lang="en-US" altLang="zh-TW" dirty="0" smtClean="0">
                <a:solidFill>
                  <a:srgbClr val="0000FF"/>
                </a:solidFill>
              </a:rPr>
              <a:t> mass,  plus</a:t>
            </a:r>
          </a:p>
          <a:p>
            <a:endParaRPr lang="en-US" altLang="zh-TW" sz="1000" dirty="0">
              <a:solidFill>
                <a:srgbClr val="0000FF"/>
              </a:solidFill>
            </a:endParaRPr>
          </a:p>
          <a:p>
            <a:r>
              <a:rPr lang="en-US" altLang="zh-TW" u="sng" dirty="0" smtClean="0">
                <a:solidFill>
                  <a:srgbClr val="0000FF"/>
                </a:solidFill>
              </a:rPr>
              <a:t>Yuk. Mixing w/</a:t>
            </a:r>
          </a:p>
          <a:p>
            <a:r>
              <a:rPr lang="en-US" altLang="zh-TW" u="sng" dirty="0">
                <a:solidFill>
                  <a:srgbClr val="0000FF"/>
                </a:solidFill>
              </a:rPr>
              <a:t> </a:t>
            </a:r>
            <a:r>
              <a:rPr lang="en-US" altLang="zh-TW" u="sng" dirty="0" smtClean="0">
                <a:solidFill>
                  <a:srgbClr val="0000FF"/>
                </a:solidFill>
              </a:rPr>
              <a:t> SM Quarks</a:t>
            </a:r>
            <a:endParaRPr lang="zh-TW" altLang="en-US" u="sng" dirty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208497" y="1700808"/>
            <a:ext cx="19720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00" dirty="0" smtClean="0">
                <a:solidFill>
                  <a:srgbClr val="0000FF"/>
                </a:solidFill>
              </a:rPr>
              <a:t>X.G. He et al., PRD1991</a:t>
            </a:r>
            <a:endParaRPr lang="zh-TW" altLang="en-US" sz="1300" dirty="0">
              <a:solidFill>
                <a:srgbClr val="0000FF"/>
              </a:solidFill>
            </a:endParaRPr>
          </a:p>
        </p:txBody>
      </p:sp>
      <p:sp>
        <p:nvSpPr>
          <p:cNvPr id="3" name="圓角矩形 2"/>
          <p:cNvSpPr/>
          <p:nvPr/>
        </p:nvSpPr>
        <p:spPr bwMode="auto">
          <a:xfrm>
            <a:off x="863588" y="3569313"/>
            <a:ext cx="1764196" cy="39974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04248" y="3583486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u="sng" dirty="0" smtClean="0">
                <a:solidFill>
                  <a:srgbClr val="FF0000"/>
                </a:solidFill>
              </a:rPr>
              <a:t>Least Constrained</a:t>
            </a:r>
            <a:endParaRPr lang="zh-TW" alt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2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3" grpId="0"/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948" y="44623"/>
            <a:ext cx="1044116" cy="849862"/>
          </a:xfrm>
          <a:prstGeom prst="rect">
            <a:avLst/>
          </a:prstGeom>
          <a:solidFill>
            <a:srgbClr val="E1FFFF"/>
          </a:solidFill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86" y="1052108"/>
            <a:ext cx="7896050" cy="583327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86" y="1052543"/>
            <a:ext cx="7967186" cy="5868845"/>
          </a:xfrm>
          <a:prstGeom prst="rect">
            <a:avLst/>
          </a:prstGeom>
        </p:spPr>
      </p:pic>
      <p:sp>
        <p:nvSpPr>
          <p:cNvPr id="15" name="橢圓 14"/>
          <p:cNvSpPr/>
          <p:nvPr/>
        </p:nvSpPr>
        <p:spPr bwMode="auto">
          <a:xfrm>
            <a:off x="6480212" y="6129300"/>
            <a:ext cx="684076" cy="3960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652120" y="6417332"/>
            <a:ext cx="77938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3.7</a:t>
            </a:r>
            <a:r>
              <a:rPr kumimoji="0" lang="en-US" altLang="zh-TW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新細明體"/>
                <a:cs typeface="Times New Roman" panose="02020603050405020304" pitchFamily="18" charset="0"/>
              </a:rPr>
              <a:t>s</a:t>
            </a:r>
            <a:endParaRPr kumimoji="0" lang="zh-TW" altLang="en-US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ymbol" panose="05050102010706020507" pitchFamily="18" charset="2"/>
              <a:ea typeface="新細明體"/>
              <a:cs typeface="Times New Roman" panose="02020603050405020304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55576" y="4941168"/>
            <a:ext cx="5303055" cy="430887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rPr>
              <a:t> Not Good, Not Bad … </a:t>
            </a:r>
            <a:r>
              <a:rPr kumimoji="0" lang="en-US" altLang="zh-TW" sz="2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rPr>
              <a:t>Not Too Good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rPr>
              <a:t> … </a:t>
            </a: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/>
              <a:ea typeface="新細明體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914817"/>
            <a:ext cx="3488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rPr>
              <a:t>C. </a:t>
            </a:r>
            <a:r>
              <a:rPr kumimoji="0" lang="en-US" altLang="zh-TW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rPr>
              <a:t>Langenbruch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rPr>
              <a:t>@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rPr>
              <a:t>Moriond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rPr>
              <a:t>EW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新細明體"/>
              <a:cs typeface="+mn-cs"/>
            </a:endParaRPr>
          </a:p>
        </p:txBody>
      </p:sp>
      <p:cxnSp>
        <p:nvCxnSpPr>
          <p:cNvPr id="27" name="弧形接點 26"/>
          <p:cNvCxnSpPr/>
          <p:nvPr/>
        </p:nvCxnSpPr>
        <p:spPr bwMode="auto">
          <a:xfrm flipV="1">
            <a:off x="6374972" y="6525344"/>
            <a:ext cx="390749" cy="130515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" name="矩形 1"/>
          <p:cNvSpPr/>
          <p:nvPr/>
        </p:nvSpPr>
        <p:spPr>
          <a:xfrm>
            <a:off x="6570347" y="1556792"/>
            <a:ext cx="960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rPr>
              <a:t>3 fb</a:t>
            </a:r>
            <a:r>
              <a:rPr kumimoji="0" lang="en-US" altLang="zh-TW" sz="2000" b="1" i="0" u="sng" strike="noStrike" kern="1200" cap="none" spc="0" normalizeH="0" baseline="36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−</a:t>
            </a:r>
            <a:r>
              <a:rPr kumimoji="0" lang="en-US" altLang="zh-TW" sz="2000" b="0" i="0" u="sng" strike="noStrike" kern="1200" cap="none" spc="0" normalizeH="0" baseline="36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1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rPr>
              <a:t> 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新細明體"/>
              <a:cs typeface="+mn-cs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15516" y="3068960"/>
            <a:ext cx="2052228" cy="1428256"/>
            <a:chOff x="215516" y="3068960"/>
            <a:chExt cx="2052228" cy="1428256"/>
          </a:xfrm>
        </p:grpSpPr>
        <p:sp>
          <p:nvSpPr>
            <p:cNvPr id="3" name="矩形 2"/>
            <p:cNvSpPr/>
            <p:nvPr/>
          </p:nvSpPr>
          <p:spPr>
            <a:xfrm>
              <a:off x="219039" y="3068960"/>
              <a:ext cx="190468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NP?   </a:t>
              </a:r>
              <a:r>
                <a:rPr kumimoji="0" lang="el-GR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Δ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C</a:t>
              </a:r>
              <a:r>
                <a:rPr kumimoji="0" lang="en-US" altLang="zh-TW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9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 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~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 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−</a:t>
              </a:r>
              <a:r>
                <a:rPr kumimoji="0" lang="en-US" altLang="zh-TW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heavy </a:t>
              </a:r>
              <a:r>
                <a:rPr kumimoji="0" lang="en-US" altLang="zh-TW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4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Z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4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′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15516" y="3897052"/>
              <a:ext cx="205222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新細明體"/>
                  <a:cs typeface="+mn-cs"/>
                </a:rPr>
                <a:t>e.g. </a:t>
              </a:r>
              <a:r>
                <a:rPr kumimoji="0" lang="zh-TW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新細明體"/>
                  <a:cs typeface="+mn-cs"/>
                </a:rPr>
                <a:t>1307</a:t>
              </a:r>
              <a:r>
                <a:rPr kumimoji="0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新細明體"/>
                  <a:cs typeface="+mn-cs"/>
                </a:rPr>
                <a:t>.5683; 1308.1501</a:t>
              </a:r>
              <a:r>
                <a:rPr kumimoji="0" lang="zh-TW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新細明體"/>
                  <a:cs typeface="+mn-cs"/>
                </a:rPr>
                <a:t>;</a:t>
              </a:r>
              <a:endParaRPr kumimoji="0" lang="en-US" altLang="zh-TW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新細明體"/>
                  <a:cs typeface="+mn-cs"/>
                </a:rPr>
                <a:t> </a:t>
              </a:r>
              <a:r>
                <a:rPr kumimoji="0" lang="en-US" altLang="zh-TW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新細明體"/>
                  <a:cs typeface="+mn-cs"/>
                </a:rPr>
                <a:t>     </a:t>
              </a:r>
              <a:r>
                <a:rPr kumimoji="0" lang="zh-TW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新細明體"/>
                  <a:cs typeface="+mn-cs"/>
                </a:rPr>
                <a:t>1310</a:t>
              </a:r>
              <a:r>
                <a:rPr kumimoji="0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新細明體"/>
                  <a:cs typeface="+mn-cs"/>
                </a:rPr>
                <a:t>.2478; </a:t>
              </a:r>
              <a:r>
                <a:rPr kumimoji="0" lang="zh-TW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新細明體"/>
                  <a:cs typeface="+mn-cs"/>
                </a:rPr>
                <a:t>1310</a:t>
              </a:r>
              <a:r>
                <a:rPr kumimoji="0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新細明體"/>
                  <a:cs typeface="+mn-cs"/>
                </a:rPr>
                <a:t>.3877</a:t>
              </a:r>
              <a:r>
                <a:rPr kumimoji="0" lang="zh-TW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新細明體"/>
                  <a:cs typeface="+mn-cs"/>
                </a:rPr>
                <a:t>;</a:t>
              </a:r>
              <a:endParaRPr kumimoji="0" lang="en-US" altLang="zh-TW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新細明體"/>
                  <a:cs typeface="+mn-cs"/>
                </a:rPr>
                <a:t> </a:t>
              </a:r>
              <a:r>
                <a:rPr kumimoji="0" lang="en-US" altLang="zh-TW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新細明體"/>
                  <a:cs typeface="+mn-cs"/>
                </a:rPr>
                <a:t>    </a:t>
              </a:r>
              <a:r>
                <a:rPr kumimoji="0" lang="zh-TW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新細明體"/>
                  <a:cs typeface="+mn-cs"/>
                </a:rPr>
                <a:t> </a:t>
              </a:r>
              <a:r>
                <a:rPr kumimoji="0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新細明體"/>
                  <a:cs typeface="+mn-cs"/>
                </a:rPr>
                <a:t>1310.1082; 1311.</a:t>
              </a:r>
              <a:r>
                <a:rPr kumimoji="0" lang="zh-TW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新細明體"/>
                  <a:cs typeface="+mn-cs"/>
                </a:rPr>
                <a:t>6729 </a:t>
              </a:r>
              <a:r>
                <a:rPr kumimoji="0" lang="en-US" altLang="zh-TW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新細明體"/>
                  <a:cs typeface="+mn-cs"/>
                </a:rPr>
                <a:t>…</a:t>
              </a:r>
              <a:endPara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2782973" y="1421440"/>
            <a:ext cx="145424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新細明體"/>
                <a:cs typeface="+mn-cs"/>
              </a:rPr>
              <a:t>B </a:t>
            </a:r>
            <a:r>
              <a:rPr kumimoji="0" lang="en-US" altLang="zh-TW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→ K</a:t>
            </a:r>
            <a:r>
              <a:rPr kumimoji="0" lang="en-US" altLang="zh-TW" sz="2200" b="1" i="0" u="none" strike="noStrike" kern="1200" cap="none" spc="0" normalizeH="0" baseline="2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*</a:t>
            </a:r>
            <a:r>
              <a:rPr kumimoji="0" lang="en-US" altLang="zh-TW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新細明體"/>
                <a:cs typeface="+mn-cs"/>
                <a:sym typeface="Wingdings" panose="05000000000000000000" pitchFamily="2" charset="2"/>
              </a:rPr>
              <a:t>m</a:t>
            </a:r>
            <a:r>
              <a:rPr kumimoji="0" lang="en-US" altLang="zh-TW" sz="1900" b="1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新細明體"/>
                <a:cs typeface="+mn-cs"/>
                <a:sym typeface="Wingdings" panose="05000000000000000000" pitchFamily="2" charset="2"/>
              </a:rPr>
              <a:t>+</a:t>
            </a:r>
            <a:r>
              <a:rPr kumimoji="0" lang="en-US" altLang="zh-TW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新細明體"/>
                <a:cs typeface="+mn-cs"/>
                <a:sym typeface="Wingdings" panose="05000000000000000000" pitchFamily="2" charset="2"/>
              </a:rPr>
              <a:t>m</a:t>
            </a:r>
            <a:r>
              <a:rPr kumimoji="0" lang="en-US" altLang="zh-TW" sz="19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新細明體"/>
                <a:cs typeface="+mn-cs"/>
                <a:sym typeface="Wingdings" panose="05000000000000000000" pitchFamily="2" charset="2"/>
              </a:rPr>
              <a:t>-</a:t>
            </a:r>
            <a:endParaRPr kumimoji="0" lang="en-US" altLang="zh-TW" sz="1900" b="1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ymbol" panose="05050102010706020507" pitchFamily="18" charset="2"/>
              <a:ea typeface="新細明體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117127" y="6094457"/>
            <a:ext cx="2063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[3.4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新細明體"/>
                <a:cs typeface="Times New Roman" panose="02020603050405020304" pitchFamily="18" charset="0"/>
              </a:rPr>
              <a:t>s 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published]</a:t>
            </a: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79512" y="3068960"/>
            <a:ext cx="1944216" cy="144016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89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32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24" grpId="0" animBg="1"/>
      <p:bldP spid="14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15318"/>
            <a:ext cx="9202913" cy="2105670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0" y="3681028"/>
            <a:ext cx="8046326" cy="1803844"/>
            <a:chOff x="0" y="3681028"/>
            <a:chExt cx="8046326" cy="180384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5745" y="3681028"/>
              <a:ext cx="6300581" cy="1803844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423831"/>
              <a:ext cx="2160241" cy="625349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1614196" y="188640"/>
                <a:ext cx="661091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000" b="1" i="1" smtClean="0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3000" b="1" i="1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𝑷</m:t>
                        </m:r>
                      </m:e>
                      <m:sub>
                        <m:r>
                          <a:rPr lang="en-US" altLang="zh-TW" sz="3000" b="1" i="1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𝟓</m:t>
                        </m:r>
                      </m:sub>
                      <m:sup>
                        <m:r>
                          <a:rPr lang="en-US" altLang="zh-TW" sz="3000" b="1" i="1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800" dirty="0" smtClean="0"/>
                  <a:t>-motivated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/>
                      <m:sup>
                        <m:r>
                          <a:rPr lang="en-US" altLang="zh-TW" sz="30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800" dirty="0" smtClean="0"/>
                  <a:t>induces t </a:t>
                </a:r>
                <a:r>
                  <a:rPr lang="en-US" altLang="zh-TW" sz="2800" dirty="0" smtClean="0">
                    <a:sym typeface="Wingdings" panose="05000000000000000000" pitchFamily="2" charset="2"/>
                  </a:rPr>
                  <a:t> 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30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/>
                      <m:sup>
                        <m:r>
                          <a:rPr lang="en-US" altLang="zh-TW" sz="30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3200" dirty="0"/>
                  <a:t>also</a:t>
                </a:r>
                <a:endParaRPr lang="zh-TW" altLang="en-US" sz="30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196" y="188640"/>
                <a:ext cx="6610912" cy="584775"/>
              </a:xfrm>
              <a:prstGeom prst="rect">
                <a:avLst/>
              </a:prstGeom>
              <a:blipFill>
                <a:blip r:embed="rId5"/>
                <a:stretch>
                  <a:fillRect t="-13542" r="-1845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群組 13"/>
          <p:cNvGrpSpPr/>
          <p:nvPr/>
        </p:nvGrpSpPr>
        <p:grpSpPr>
          <a:xfrm>
            <a:off x="683568" y="5697252"/>
            <a:ext cx="6409492" cy="615553"/>
            <a:chOff x="683568" y="5697252"/>
            <a:chExt cx="6409492" cy="615553"/>
          </a:xfrm>
        </p:grpSpPr>
        <p:sp>
          <p:nvSpPr>
            <p:cNvPr id="10" name="向右箭號 9"/>
            <p:cNvSpPr/>
            <p:nvPr/>
          </p:nvSpPr>
          <p:spPr bwMode="auto">
            <a:xfrm>
              <a:off x="683568" y="5877272"/>
              <a:ext cx="504056" cy="216024"/>
            </a:xfrm>
            <a:prstGeom prst="stripedRightArrow">
              <a:avLst/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1511660" y="5697252"/>
                  <a:ext cx="5581400" cy="615553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800" dirty="0" smtClean="0"/>
                    <a:t> </a:t>
                  </a:r>
                  <a:r>
                    <a:rPr lang="en-US" altLang="zh-TW" sz="2400" dirty="0" smtClean="0"/>
                    <a:t>Should Search for </a:t>
                  </a:r>
                  <a:r>
                    <a:rPr lang="en-US" altLang="zh-TW" sz="2600" dirty="0">
                      <a:solidFill>
                        <a:srgbClr val="000000"/>
                      </a:solidFill>
                    </a:rPr>
                    <a:t>t</a:t>
                  </a:r>
                  <a:r>
                    <a:rPr lang="en-US" altLang="zh-TW" sz="2400" dirty="0">
                      <a:solidFill>
                        <a:srgbClr val="000000"/>
                      </a:solidFill>
                    </a:rPr>
                    <a:t> </a:t>
                  </a:r>
                  <a:r>
                    <a:rPr lang="en-US" altLang="zh-TW" sz="2400" dirty="0">
                      <a:solidFill>
                        <a:srgbClr val="000000"/>
                      </a:solidFill>
                      <a:sym typeface="Wingdings" panose="05000000000000000000" pitchFamily="2" charset="2"/>
                    </a:rPr>
                    <a:t> </a:t>
                  </a:r>
                  <a:r>
                    <a:rPr lang="en-US" altLang="zh-TW" sz="2600" dirty="0">
                      <a:solidFill>
                        <a:srgbClr val="000000"/>
                      </a:solidFill>
                      <a:sym typeface="Wingdings" panose="05000000000000000000" pitchFamily="2" charset="2"/>
                    </a:rPr>
                    <a:t>c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600" b="1" i="1" smtClean="0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SupPr>
                        <m:e>
                          <m:r>
                            <a:rPr lang="en-US" altLang="zh-TW" sz="26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𝒁</m:t>
                          </m:r>
                        </m:e>
                        <m:sub/>
                        <m:sup>
                          <m:r>
                            <a:rPr lang="en-US" altLang="zh-TW" sz="26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n-US" altLang="zh-TW" sz="2400" dirty="0" smtClean="0">
                      <a:sym typeface="Wingdings" panose="05000000000000000000" pitchFamily="2" charset="2"/>
                    </a:rPr>
                    <a:t> </a:t>
                  </a:r>
                  <a:r>
                    <a:rPr lang="en-US" altLang="zh-TW" sz="2600" dirty="0" err="1" smtClean="0">
                      <a:sym typeface="Wingdings" panose="05000000000000000000" pitchFamily="2" charset="2"/>
                    </a:rPr>
                    <a:t>c</a:t>
                  </a:r>
                  <a:r>
                    <a:rPr lang="en-US" altLang="zh-TW" sz="2600" b="1" dirty="0" err="1" smtClean="0">
                      <a:solidFill>
                        <a:srgbClr val="0000FF"/>
                      </a:solidFill>
                      <a:latin typeface="Symbol" panose="05050102010706020507" pitchFamily="18" charset="2"/>
                      <a:sym typeface="Wingdings" panose="05000000000000000000" pitchFamily="2" charset="2"/>
                    </a:rPr>
                    <a:t>m</a:t>
                  </a:r>
                  <a:r>
                    <a:rPr lang="en-US" altLang="zh-TW" sz="2600" b="1" baseline="30000" dirty="0" err="1" smtClean="0">
                      <a:solidFill>
                        <a:srgbClr val="0000FF"/>
                      </a:solidFill>
                      <a:latin typeface="Symbol" panose="05050102010706020507" pitchFamily="18" charset="2"/>
                      <a:sym typeface="Wingdings" panose="05000000000000000000" pitchFamily="2" charset="2"/>
                    </a:rPr>
                    <a:t>+</a:t>
                  </a:r>
                  <a:r>
                    <a:rPr lang="en-US" altLang="zh-TW" sz="2600" b="1" dirty="0" err="1" smtClean="0">
                      <a:solidFill>
                        <a:srgbClr val="0000FF"/>
                      </a:solidFill>
                      <a:latin typeface="Symbol" panose="05050102010706020507" pitchFamily="18" charset="2"/>
                      <a:sym typeface="Wingdings" panose="05000000000000000000" pitchFamily="2" charset="2"/>
                    </a:rPr>
                    <a:t>m</a:t>
                  </a:r>
                  <a:r>
                    <a:rPr lang="en-US" altLang="zh-TW" sz="2600" b="1" baseline="30000" dirty="0" smtClean="0">
                      <a:solidFill>
                        <a:srgbClr val="0000FF"/>
                      </a:solidFill>
                      <a:latin typeface="Symbol" panose="05050102010706020507" pitchFamily="18" charset="2"/>
                      <a:sym typeface="Wingdings" panose="05000000000000000000" pitchFamily="2" charset="2"/>
                    </a:rPr>
                    <a:t>-</a:t>
                  </a:r>
                  <a:r>
                    <a:rPr lang="en-US" altLang="zh-TW" sz="2400" dirty="0" smtClean="0"/>
                    <a:t> </a:t>
                  </a:r>
                </a:p>
                <a:p>
                  <a:endParaRPr lang="zh-TW" altLang="en-US" sz="6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1660" y="5697252"/>
                  <a:ext cx="5581400" cy="61555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7921" b="-79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605075" y="5625244"/>
                <a:ext cx="1215396" cy="6859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/>
                      <m:sup>
                        <m:r>
                          <a:rPr lang="en-US" altLang="zh-TW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1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altLang="zh-TW" b="1" dirty="0" err="1" smtClean="0">
                    <a:solidFill>
                      <a:schemeClr val="tx1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m</a:t>
                </a:r>
                <a:r>
                  <a:rPr lang="en-US" altLang="zh-TW" b="1" baseline="30000" dirty="0" err="1" smtClean="0">
                    <a:solidFill>
                      <a:schemeClr val="tx1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+</a:t>
                </a:r>
                <a:r>
                  <a:rPr lang="en-US" altLang="zh-TW" b="1" dirty="0" err="1" smtClean="0">
                    <a:solidFill>
                      <a:schemeClr val="tx1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m</a:t>
                </a:r>
                <a:r>
                  <a:rPr lang="en-US" altLang="zh-TW" b="1" baseline="30000" dirty="0" smtClean="0">
                    <a:solidFill>
                      <a:schemeClr val="tx1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-</a:t>
                </a:r>
              </a:p>
              <a:p>
                <a:pPr algn="ctr"/>
                <a:endParaRPr lang="en-US" altLang="zh-TW" sz="400" b="1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en-US" altLang="zh-TW" sz="1600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BR ~ 1/3!</a:t>
                </a:r>
                <a:r>
                  <a:rPr lang="en-US" altLang="zh-TW" sz="1600" dirty="0" smtClean="0">
                    <a:solidFill>
                      <a:schemeClr val="tx1"/>
                    </a:solidFill>
                  </a:rPr>
                  <a:t> 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075" y="5625244"/>
                <a:ext cx="1215396" cy="685957"/>
              </a:xfrm>
              <a:prstGeom prst="rect">
                <a:avLst/>
              </a:prstGeom>
              <a:blipFill rotWithShape="0">
                <a:blip r:embed="rId7"/>
                <a:stretch>
                  <a:fillRect l="-2513" t="-6250" b="-116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>
            <a:spLocks/>
          </p:cNvSpPr>
          <p:nvPr/>
        </p:nvSpPr>
        <p:spPr>
          <a:xfrm>
            <a:off x="6012160" y="1503345"/>
            <a:ext cx="2160240" cy="18176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971599" y="666000"/>
            <a:ext cx="4716527" cy="962800"/>
            <a:chOff x="971599" y="666000"/>
            <a:chExt cx="4716527" cy="962800"/>
          </a:xfrm>
        </p:grpSpPr>
        <p:sp>
          <p:nvSpPr>
            <p:cNvPr id="17" name="左大括弧 16"/>
            <p:cNvSpPr/>
            <p:nvPr/>
          </p:nvSpPr>
          <p:spPr>
            <a:xfrm rot="16200000" flipH="1">
              <a:off x="3141124" y="-918202"/>
              <a:ext cx="377477" cy="4716527"/>
            </a:xfrm>
            <a:prstGeom prst="leftBrace">
              <a:avLst>
                <a:gd name="adj1" fmla="val 37500"/>
                <a:gd name="adj2" fmla="val 41940"/>
              </a:avLst>
            </a:prstGeom>
            <a:ln>
              <a:solidFill>
                <a:srgbClr val="3333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接點 18"/>
            <p:cNvCxnSpPr/>
            <p:nvPr/>
          </p:nvCxnSpPr>
          <p:spPr bwMode="auto">
            <a:xfrm>
              <a:off x="1633496" y="666000"/>
              <a:ext cx="2761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向右箭號 19"/>
            <p:cNvSpPr/>
            <p:nvPr/>
          </p:nvSpPr>
          <p:spPr bwMode="auto">
            <a:xfrm rot="4267063">
              <a:off x="2596805" y="837670"/>
              <a:ext cx="478538" cy="200493"/>
            </a:xfrm>
            <a:prstGeom prst="stripedRightArrow">
              <a:avLst/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5994218" y="3933056"/>
            <a:ext cx="3114707" cy="1620180"/>
            <a:chOff x="5994218" y="3933056"/>
            <a:chExt cx="3114707" cy="1620180"/>
          </a:xfrm>
        </p:grpSpPr>
        <p:sp>
          <p:nvSpPr>
            <p:cNvPr id="25" name="橢圓 24"/>
            <p:cNvSpPr/>
            <p:nvPr/>
          </p:nvSpPr>
          <p:spPr bwMode="auto">
            <a:xfrm>
              <a:off x="5994218" y="4467451"/>
              <a:ext cx="2070170" cy="108578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7236296" y="3933056"/>
              <a:ext cx="1872629" cy="369332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3333FF"/>
                  </a:solidFill>
                </a:rPr>
                <a:t>“unconstrained”</a:t>
              </a:r>
              <a:endParaRPr lang="zh-TW" altLang="en-US" dirty="0">
                <a:solidFill>
                  <a:srgbClr val="3333FF"/>
                </a:solidFill>
              </a:endParaRPr>
            </a:p>
          </p:txBody>
        </p:sp>
        <p:cxnSp>
          <p:nvCxnSpPr>
            <p:cNvPr id="27" name="弧形接點 26"/>
            <p:cNvCxnSpPr>
              <a:stCxn id="26" idx="2"/>
              <a:endCxn id="25" idx="7"/>
            </p:cNvCxnSpPr>
            <p:nvPr/>
          </p:nvCxnSpPr>
          <p:spPr bwMode="auto">
            <a:xfrm rot="5400000">
              <a:off x="7804879" y="4258728"/>
              <a:ext cx="324073" cy="411392"/>
            </a:xfrm>
            <a:prstGeom prst="curved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" name="文字方塊 4"/>
          <p:cNvSpPr txBox="1"/>
          <p:nvPr/>
        </p:nvSpPr>
        <p:spPr>
          <a:xfrm>
            <a:off x="1666588" y="3356992"/>
            <a:ext cx="2833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Q, D, U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vector-like quarks with Z′ charge</a:t>
            </a:r>
            <a:endParaRPr lang="zh-TW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08304" y="6237312"/>
            <a:ext cx="172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16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gauged </a:t>
            </a:r>
            <a:r>
              <a:rPr lang="en-US" altLang="zh-TW" sz="1600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zh-TW" sz="1900" b="1" i="1" baseline="-25000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zh-TW" sz="16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6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</a:t>
            </a:r>
            <a:r>
              <a:rPr lang="en-US" altLang="zh-TW" sz="16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lang="en-US" altLang="zh-TW" sz="2000" b="1" i="1" baseline="-250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t</a:t>
            </a:r>
            <a:r>
              <a:rPr lang="en-US" altLang="zh-TW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TW" altLang="en-US" sz="1600" b="1" baseline="-25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9" name="左大括弧 28"/>
          <p:cNvSpPr/>
          <p:nvPr/>
        </p:nvSpPr>
        <p:spPr>
          <a:xfrm rot="5400000" flipH="1">
            <a:off x="6381247" y="88285"/>
            <a:ext cx="287668" cy="1352474"/>
          </a:xfrm>
          <a:prstGeom prst="leftBrace">
            <a:avLst>
              <a:gd name="adj1" fmla="val 37500"/>
              <a:gd name="adj2" fmla="val 48825"/>
            </a:avLst>
          </a:prstGeom>
          <a:ln>
            <a:solidFill>
              <a:srgbClr val="3333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6244888" y="909591"/>
            <a:ext cx="21435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u="sng" dirty="0" smtClean="0">
                <a:solidFill>
                  <a:srgbClr val="0000FF"/>
                </a:solidFill>
              </a:rPr>
              <a:t>Our Original Interest</a:t>
            </a:r>
            <a:endParaRPr lang="zh-TW" altLang="en-US" sz="1500" u="sng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38347" y="656692"/>
            <a:ext cx="141096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B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K</a:t>
            </a:r>
            <a:r>
              <a:rPr lang="en-US" altLang="zh-TW" sz="2200" baseline="2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1900" b="1" dirty="0" err="1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zh-TW" sz="1900" b="1" baseline="30000" dirty="0" err="1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en-US" altLang="zh-TW" sz="1900" b="1" dirty="0" err="1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zh-TW" sz="1900" b="1" baseline="30000" dirty="0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endParaRPr lang="en-US" altLang="zh-TW" sz="1900" b="1" baseline="30000" dirty="0">
              <a:solidFill>
                <a:srgbClr val="0000FF"/>
              </a:solidFill>
              <a:latin typeface="Symbol" panose="05050102010706020507" pitchFamily="18" charset="2"/>
              <a:sym typeface="Wingdings" panose="05000000000000000000" pitchFamily="2" charset="2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6757200" y="1736812"/>
            <a:ext cx="354734" cy="1332148"/>
            <a:chOff x="6761044" y="1736812"/>
            <a:chExt cx="354734" cy="1332148"/>
          </a:xfrm>
        </p:grpSpPr>
        <p:cxnSp>
          <p:nvCxnSpPr>
            <p:cNvPr id="37" name="直線單箭頭接點 36"/>
            <p:cNvCxnSpPr/>
            <p:nvPr/>
          </p:nvCxnSpPr>
          <p:spPr bwMode="auto">
            <a:xfrm flipH="1">
              <a:off x="6768244" y="1736812"/>
              <a:ext cx="324816" cy="3240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直線單箭頭接點 37"/>
            <p:cNvCxnSpPr/>
            <p:nvPr/>
          </p:nvCxnSpPr>
          <p:spPr bwMode="auto">
            <a:xfrm rot="-240000">
              <a:off x="6786000" y="2052000"/>
              <a:ext cx="324816" cy="3600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直線單箭頭接點 38"/>
            <p:cNvCxnSpPr/>
            <p:nvPr/>
          </p:nvCxnSpPr>
          <p:spPr bwMode="auto">
            <a:xfrm rot="180000" flipH="1">
              <a:off x="6771844" y="2384884"/>
              <a:ext cx="324816" cy="3600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直線單箭頭接點 39"/>
            <p:cNvCxnSpPr/>
            <p:nvPr/>
          </p:nvCxnSpPr>
          <p:spPr bwMode="auto">
            <a:xfrm>
              <a:off x="6761044" y="2708920"/>
              <a:ext cx="354734" cy="3600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1" name="文字方塊 40"/>
          <p:cNvSpPr txBox="1"/>
          <p:nvPr/>
        </p:nvSpPr>
        <p:spPr>
          <a:xfrm>
            <a:off x="7481138" y="1700808"/>
            <a:ext cx="1771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of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U(1)′ charge</a:t>
            </a:r>
            <a:endParaRPr lang="zh-TW" altLang="en-US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5" grpId="0"/>
      <p:bldP spid="6" grpId="0"/>
      <p:bldP spid="29" grpId="0" animBg="1"/>
      <p:bldP spid="32" grpId="0"/>
      <p:bldP spid="7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1844823"/>
            <a:ext cx="9157779" cy="4036371"/>
            <a:chOff x="0" y="1844823"/>
            <a:chExt cx="9157779" cy="403637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44823"/>
              <a:ext cx="9157779" cy="403637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 bwMode="auto">
            <a:xfrm>
              <a:off x="918000" y="3717032"/>
              <a:ext cx="1879200" cy="16704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cxnSp>
          <p:nvCxnSpPr>
            <p:cNvPr id="5" name="直線單箭頭接點 4"/>
            <p:cNvCxnSpPr/>
            <p:nvPr/>
          </p:nvCxnSpPr>
          <p:spPr bwMode="auto">
            <a:xfrm flipV="1">
              <a:off x="935596" y="2312876"/>
              <a:ext cx="4752528" cy="14041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直線單箭頭接點 5"/>
            <p:cNvCxnSpPr/>
            <p:nvPr/>
          </p:nvCxnSpPr>
          <p:spPr bwMode="auto">
            <a:xfrm flipV="1">
              <a:off x="2797200" y="5229200"/>
              <a:ext cx="5843252" cy="1582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1655676" y="188640"/>
                <a:ext cx="596342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800" dirty="0" smtClean="0"/>
                  <a:t> Linking</a:t>
                </a:r>
                <a:r>
                  <a:rPr lang="en-US" altLang="zh-TW" sz="3200" dirty="0" smtClean="0"/>
                  <a:t> </a:t>
                </a:r>
                <a:r>
                  <a:rPr lang="en-US" altLang="zh-TW" sz="2800" dirty="0" err="1" smtClean="0"/>
                  <a:t>Leptonic</a:t>
                </a:r>
                <a:r>
                  <a:rPr lang="en-US" altLang="zh-TW" sz="32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/>
                      <m:sup>
                        <m:r>
                          <a:rPr lang="en-US" altLang="zh-TW" sz="30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800" dirty="0" smtClean="0"/>
                  <a:t>to </a:t>
                </a:r>
                <a:r>
                  <a:rPr lang="en-US" altLang="zh-TW" sz="2800" dirty="0" err="1" smtClean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Muon</a:t>
                </a:r>
                <a:r>
                  <a:rPr lang="en-US" altLang="zh-TW" sz="2800" dirty="0" smtClean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 g </a:t>
                </a:r>
                <a:r>
                  <a:rPr lang="en-US" altLang="zh-TW" sz="2800" dirty="0" smtClean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–</a:t>
                </a:r>
                <a:r>
                  <a:rPr lang="en-US" altLang="zh-TW" sz="2800" dirty="0" smtClean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 2 </a:t>
                </a:r>
                <a:endParaRPr lang="zh-TW" altLang="en-US" sz="3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676" y="188640"/>
                <a:ext cx="5963427" cy="584775"/>
              </a:xfrm>
              <a:prstGeom prst="rect">
                <a:avLst/>
              </a:prstGeom>
              <a:blipFill>
                <a:blip r:embed="rId3"/>
                <a:stretch>
                  <a:fillRect l="-102" t="-3125" r="-1636" b="-260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3128992" y="836712"/>
            <a:ext cx="2154757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9900CC"/>
                </a:solidFill>
              </a:rPr>
              <a:t>g</a:t>
            </a:r>
            <a:r>
              <a:rPr lang="en-US" altLang="zh-TW" sz="2400" dirty="0" smtClean="0">
                <a:solidFill>
                  <a:srgbClr val="9900CC"/>
                </a:solidFill>
              </a:rPr>
              <a:t>auged L</a:t>
            </a:r>
            <a:r>
              <a:rPr lang="en-US" altLang="zh-TW" sz="2600" b="1" baseline="-25000" dirty="0" smtClean="0">
                <a:solidFill>
                  <a:srgbClr val="9900CC"/>
                </a:solidFill>
                <a:latin typeface="Symbol" panose="05050102010706020507" pitchFamily="18" charset="2"/>
              </a:rPr>
              <a:t>m</a:t>
            </a:r>
            <a:r>
              <a:rPr lang="en-US" altLang="zh-TW" sz="2400" i="1" dirty="0" smtClean="0">
                <a:solidFill>
                  <a:srgbClr val="9900CC"/>
                </a:solidFill>
              </a:rPr>
              <a:t> </a:t>
            </a:r>
            <a:r>
              <a:rPr lang="en-US" altLang="zh-TW" sz="2400" i="1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– </a:t>
            </a:r>
            <a:r>
              <a:rPr lang="en-US" altLang="zh-TW" sz="2400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L</a:t>
            </a:r>
            <a:r>
              <a:rPr lang="en-US" altLang="zh-TW" sz="2600" b="1" baseline="-25000" dirty="0" smtClean="0">
                <a:solidFill>
                  <a:srgbClr val="9900CC"/>
                </a:solidFill>
                <a:latin typeface="Symbol" panose="05050102010706020507" pitchFamily="18" charset="2"/>
              </a:rPr>
              <a:t>t</a:t>
            </a:r>
            <a:endParaRPr lang="zh-TW" altLang="en-US" sz="2600" b="1" baseline="-25000" dirty="0">
              <a:solidFill>
                <a:srgbClr val="9900CC"/>
              </a:solidFill>
              <a:latin typeface="Symbol" panose="05050102010706020507" pitchFamily="18" charset="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6512" y="1598258"/>
            <a:ext cx="5012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Altmannshofer, Gori, </a:t>
            </a:r>
            <a:r>
              <a:rPr lang="zh-TW" altLang="en-US" sz="1600" u="sng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Pospelov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Yavin  </a:t>
            </a:r>
            <a:r>
              <a:rPr lang="en-US" altLang="zh-TW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[PRD  </a:t>
            </a:r>
            <a:r>
              <a:rPr lang="en-US" altLang="zh-TW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altLang="zh-TW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PRL</a:t>
            </a:r>
            <a:r>
              <a:rPr lang="en-US" altLang="zh-TW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5530573" y="216000"/>
            <a:ext cx="1962000" cy="576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131" y="2348881"/>
            <a:ext cx="1699567" cy="1332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6" name="文字方塊 15"/>
          <p:cNvSpPr txBox="1"/>
          <p:nvPr/>
        </p:nvSpPr>
        <p:spPr>
          <a:xfrm>
            <a:off x="5508104" y="1520788"/>
            <a:ext cx="33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17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Trident Production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 bwMode="auto">
          <a:xfrm>
            <a:off x="7596336" y="3830400"/>
            <a:ext cx="0" cy="1440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51520" y="5975662"/>
                <a:ext cx="4896544" cy="409984"/>
              </a:xfrm>
              <a:prstGeom prst="rect">
                <a:avLst/>
              </a:prstGeom>
              <a:ln w="28575">
                <a:solidFill>
                  <a:srgbClr val="0000CC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altLang="zh-TW" sz="2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Muon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g –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2 related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/>
                      <m:sup>
                        <m:r>
                          <a:rPr lang="en-US" altLang="zh-TW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000" dirty="0" smtClean="0">
                    <a:solidFill>
                      <a:srgbClr val="FF0000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  <a:sym typeface="Wingdings" panose="05000000000000000000" pitchFamily="2" charset="2"/>
                  </a:rPr>
                  <a:t>≲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 </a:t>
                </a:r>
                <a:r>
                  <a:rPr lang="en-US" altLang="zh-TW" sz="19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400 MeV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&lt; </a:t>
                </a:r>
                <a:r>
                  <a:rPr lang="en-US" altLang="zh-TW" sz="20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</a:t>
                </a:r>
                <a:r>
                  <a:rPr lang="en-US" altLang="zh-TW" sz="2300" b="1" baseline="-25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K</a:t>
                </a:r>
                <a:r>
                  <a:rPr lang="en-US" altLang="zh-TW" sz="7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?</a:t>
                </a:r>
                <a:endParaRPr lang="zh-TW" alt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975662"/>
                <a:ext cx="4896544" cy="409984"/>
              </a:xfrm>
              <a:prstGeom prst="rect">
                <a:avLst/>
              </a:prstGeom>
              <a:blipFill rotWithShape="0">
                <a:blip r:embed="rId5"/>
                <a:stretch>
                  <a:fillRect t="-4110" r="-124" b="-19178"/>
                </a:stretch>
              </a:blipFill>
              <a:ln w="28575"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橢圓 20"/>
          <p:cNvSpPr/>
          <p:nvPr/>
        </p:nvSpPr>
        <p:spPr bwMode="auto">
          <a:xfrm>
            <a:off x="5148064" y="3920400"/>
            <a:ext cx="612067" cy="117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 rot="16799131">
            <a:off x="4536817" y="4155413"/>
            <a:ext cx="13035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300" dirty="0" smtClean="0">
                <a:solidFill>
                  <a:srgbClr val="0000FF"/>
                </a:solidFill>
              </a:rPr>
              <a:t>Quite Weakly </a:t>
            </a:r>
          </a:p>
          <a:p>
            <a:pPr algn="ctr"/>
            <a:r>
              <a:rPr lang="en-US" altLang="zh-TW" sz="1300" dirty="0" smtClean="0">
                <a:solidFill>
                  <a:srgbClr val="0000FF"/>
                </a:solidFill>
              </a:rPr>
              <a:t>Coupled</a:t>
            </a:r>
            <a:endParaRPr lang="zh-TW" altLang="en-US" sz="1300" dirty="0">
              <a:solidFill>
                <a:srgbClr val="0000FF"/>
              </a:solidFill>
            </a:endParaRPr>
          </a:p>
        </p:txBody>
      </p:sp>
      <p:cxnSp>
        <p:nvCxnSpPr>
          <p:cNvPr id="23" name="直線單箭頭接點 22"/>
          <p:cNvCxnSpPr/>
          <p:nvPr/>
        </p:nvCxnSpPr>
        <p:spPr bwMode="auto">
          <a:xfrm>
            <a:off x="2123728" y="4608000"/>
            <a:ext cx="0" cy="79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triangle"/>
          </a:ln>
          <a:effectLst/>
        </p:spPr>
      </p:cxnSp>
      <p:sp>
        <p:nvSpPr>
          <p:cNvPr id="24" name="文字方塊 23"/>
          <p:cNvSpPr txBox="1"/>
          <p:nvPr/>
        </p:nvSpPr>
        <p:spPr>
          <a:xfrm>
            <a:off x="5292426" y="5976000"/>
            <a:ext cx="370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New Physics </a:t>
            </a:r>
            <a:r>
              <a:rPr lang="en-US" altLang="zh-TW" sz="22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from </a:t>
            </a:r>
            <a:r>
              <a:rPr lang="en-US" altLang="zh-TW" sz="2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Light Particle</a:t>
            </a:r>
            <a:r>
              <a:rPr lang="en-US" altLang="zh-TW" sz="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!?</a:t>
            </a:r>
            <a:endParaRPr lang="zh-TW" altLang="en-US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 rot="20285581">
            <a:off x="6721996" y="4605632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“LBNE”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 rot="-60000">
            <a:off x="4572000" y="5059692"/>
            <a:ext cx="12073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 not DM</a:t>
            </a:r>
            <a:endParaRPr lang="zh-TW" alt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26908" y="1295472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1406.2332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/>
              <p:cNvSpPr txBox="1"/>
              <p:nvPr/>
            </p:nvSpPr>
            <p:spPr>
              <a:xfrm>
                <a:off x="3171282" y="1268760"/>
                <a:ext cx="2189958" cy="41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FF"/>
                    </a:solidFill>
                  </a:rPr>
                  <a:t>Cannot Affect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100" b="1" i="1" smtClean="0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2100" b="1" i="1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𝑷</m:t>
                        </m:r>
                      </m:e>
                      <m:sub>
                        <m:r>
                          <a:rPr lang="en-US" altLang="zh-TW" sz="2100" b="1" i="1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𝟓</m:t>
                        </m:r>
                      </m:sub>
                      <m:sup>
                        <m:r>
                          <a:rPr lang="en-US" altLang="zh-TW" sz="2100" b="1" i="1">
                            <a:solidFill>
                              <a:srgbClr val="FF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82" y="1268760"/>
                <a:ext cx="2189958" cy="416332"/>
              </a:xfrm>
              <a:prstGeom prst="rect">
                <a:avLst/>
              </a:prstGeom>
              <a:blipFill>
                <a:blip r:embed="rId6"/>
                <a:stretch>
                  <a:fillRect l="-2228" b="-220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図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6632"/>
            <a:ext cx="1386373" cy="13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4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 animBg="1"/>
      <p:bldP spid="22" grpId="0"/>
      <p:bldP spid="24" grpId="0"/>
      <p:bldP spid="7" grpId="0"/>
      <p:bldP spid="12" grpId="0"/>
      <p:bldP spid="26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35772" y="190091"/>
            <a:ext cx="6572632" cy="5693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3100" baseline="-2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/>
              <a:t>→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TW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TW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altLang="zh-TW" sz="31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νν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Beyond Grossman-</a:t>
            </a:r>
            <a:r>
              <a:rPr lang="en-US" altLang="zh-TW" sz="2800" dirty="0" err="1"/>
              <a:t>Nir</a:t>
            </a:r>
            <a:r>
              <a:rPr lang="en-US" altLang="zh-TW" sz="2800" dirty="0"/>
              <a:t> Bound</a:t>
            </a:r>
          </a:p>
        </p:txBody>
      </p:sp>
      <p:sp>
        <p:nvSpPr>
          <p:cNvPr id="3" name="矩形 2"/>
          <p:cNvSpPr/>
          <p:nvPr/>
        </p:nvSpPr>
        <p:spPr>
          <a:xfrm>
            <a:off x="503548" y="908720"/>
            <a:ext cx="8424936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000" u="sng" dirty="0" smtClean="0">
                <a:solidFill>
                  <a:srgbClr val="000000"/>
                </a:solidFill>
              </a:rPr>
              <a:t>Outline</a:t>
            </a:r>
          </a:p>
          <a:p>
            <a:endParaRPr lang="en-US" altLang="zh-TW" sz="800" dirty="0" smtClean="0">
              <a:solidFill>
                <a:srgbClr val="000000"/>
              </a:solidFill>
            </a:endParaRPr>
          </a:p>
          <a:p>
            <a:pPr marL="571500" indent="-571500">
              <a:buAutoNum type="romanUcPeriod"/>
            </a:pPr>
            <a:r>
              <a:rPr lang="en-US" altLang="zh-TW" sz="2500" dirty="0" smtClean="0">
                <a:solidFill>
                  <a:srgbClr val="000000"/>
                </a:solidFill>
              </a:rPr>
              <a:t> </a:t>
            </a:r>
            <a:r>
              <a:rPr lang="en-US" altLang="zh-TW" sz="500" dirty="0" smtClean="0">
                <a:solidFill>
                  <a:srgbClr val="000000"/>
                </a:solidFill>
              </a:rPr>
              <a:t> </a:t>
            </a:r>
            <a:r>
              <a:rPr lang="en-US" altLang="zh-TW" sz="2500" dirty="0" smtClean="0">
                <a:solidFill>
                  <a:srgbClr val="000000"/>
                </a:solidFill>
              </a:rPr>
              <a:t>Intro:    Kaon, as old as Particle Physics</a:t>
            </a:r>
          </a:p>
          <a:p>
            <a:pPr marL="571500" indent="-571500"/>
            <a:r>
              <a:rPr lang="en-US" altLang="zh-TW" sz="2600" dirty="0" smtClean="0">
                <a:solidFill>
                  <a:srgbClr val="000000"/>
                </a:solidFill>
              </a:rPr>
              <a:t>         </a:t>
            </a:r>
            <a:r>
              <a:rPr lang="en-US" altLang="zh-TW" sz="2400" dirty="0" smtClean="0">
                <a:solidFill>
                  <a:srgbClr val="0000FF"/>
                </a:solidFill>
              </a:rPr>
              <a:t>… </a:t>
            </a:r>
            <a:r>
              <a:rPr lang="en-US" altLang="zh-TW" sz="1900" dirty="0" smtClean="0">
                <a:solidFill>
                  <a:srgbClr val="0000FF"/>
                </a:solidFill>
              </a:rPr>
              <a:t>KOTO’s </a:t>
            </a:r>
            <a:r>
              <a:rPr lang="en-US" altLang="zh-TW" sz="1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1900" dirty="0" smtClean="0">
                <a:solidFill>
                  <a:srgbClr val="0000FF"/>
                </a:solidFill>
              </a:rPr>
              <a:t>public neglect</a:t>
            </a:r>
            <a:r>
              <a:rPr lang="en-US" altLang="zh-TW" sz="1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TW" sz="1900" dirty="0" smtClean="0">
                <a:solidFill>
                  <a:srgbClr val="0000FF"/>
                </a:solidFill>
              </a:rPr>
              <a:t>,  </a:t>
            </a:r>
            <a:r>
              <a:rPr lang="en-US" altLang="zh-TW" sz="1900" u="sng" dirty="0" smtClean="0">
                <a:solidFill>
                  <a:srgbClr val="0000FF"/>
                </a:solidFill>
              </a:rPr>
              <a:t>Until KAON2016</a:t>
            </a:r>
            <a:r>
              <a:rPr lang="en-US" altLang="zh-TW" sz="1200" u="sng" dirty="0" smtClean="0">
                <a:solidFill>
                  <a:srgbClr val="0000FF"/>
                </a:solidFill>
              </a:rPr>
              <a:t> </a:t>
            </a:r>
            <a:r>
              <a:rPr lang="en-US" altLang="zh-TW" sz="1900" u="sng" dirty="0" smtClean="0">
                <a:solidFill>
                  <a:srgbClr val="0000FF"/>
                </a:solidFill>
              </a:rPr>
              <a:t>!</a:t>
            </a:r>
            <a:endParaRPr lang="en-US" altLang="zh-TW" sz="1900" u="sng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71500" indent="-571500"/>
            <a:r>
              <a:rPr lang="en-US" altLang="zh-TW" sz="600" dirty="0" smtClean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AutoNum type="romanUcPeriod" startAt="2"/>
            </a:pPr>
            <a:r>
              <a:rPr lang="en-US" altLang="zh-TW" sz="2500" dirty="0" smtClean="0">
                <a:solidFill>
                  <a:srgbClr val="000000"/>
                </a:solidFill>
              </a:rPr>
              <a:t> </a:t>
            </a:r>
            <a:r>
              <a:rPr lang="en-US" altLang="zh-TW" sz="300" dirty="0" smtClean="0">
                <a:solidFill>
                  <a:srgbClr val="000000"/>
                </a:solidFill>
              </a:rPr>
              <a:t> </a:t>
            </a:r>
            <a:r>
              <a:rPr lang="en-US" altLang="zh-TW" sz="2500" dirty="0" smtClean="0">
                <a:solidFill>
                  <a:srgbClr val="000000"/>
                </a:solidFill>
              </a:rPr>
              <a:t>Blinding [K</a:t>
            </a:r>
            <a:r>
              <a:rPr lang="en-US" altLang="zh-TW" sz="25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2500" dirty="0" smtClean="0">
                <a:solidFill>
                  <a:srgbClr val="000000"/>
                </a:solidFill>
              </a:rPr>
              <a:t> </a:t>
            </a:r>
            <a:r>
              <a:rPr lang="en-US" altLang="zh-TW" sz="2500" dirty="0">
                <a:solidFill>
                  <a:srgbClr val="000000"/>
                </a:solidFill>
              </a:rPr>
              <a:t>→ </a:t>
            </a:r>
            <a:r>
              <a:rPr lang="el-GR" altLang="zh-TW" sz="2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5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2500" dirty="0">
                <a:solidFill>
                  <a:srgbClr val="000000"/>
                </a:solidFill>
              </a:rPr>
              <a:t>]</a:t>
            </a:r>
            <a:r>
              <a:rPr lang="el-GR" altLang="zh-TW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TW" sz="25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2500" dirty="0">
                <a:solidFill>
                  <a:srgbClr val="000000"/>
                </a:solidFill>
              </a:rPr>
              <a:t>: </a:t>
            </a:r>
            <a:r>
              <a:rPr lang="en-US" altLang="zh-TW" sz="2500" dirty="0" smtClean="0">
                <a:solidFill>
                  <a:srgbClr val="000000"/>
                </a:solidFill>
              </a:rPr>
              <a:t>   Blessed are the Blind</a:t>
            </a:r>
          </a:p>
          <a:p>
            <a:endParaRPr lang="en-US" altLang="zh-TW" sz="3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zh-TW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TW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3000" baseline="-2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zh-TW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TW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TW" sz="3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en-US" altLang="zh-TW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  “GN Bound”?  </a:t>
            </a:r>
            <a:r>
              <a:rPr lang="en-US" altLang="zh-TW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TW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TW" sz="800" dirty="0" smtClean="0">
              <a:solidFill>
                <a:srgbClr val="000000"/>
              </a:solidFill>
              <a:latin typeface="Comic Sans MS"/>
            </a:endParaRPr>
          </a:p>
          <a:p>
            <a:pPr marL="571500" lvl="0" indent="-571500"/>
            <a:r>
              <a:rPr lang="en-US" altLang="zh-TW" sz="2500" dirty="0" smtClean="0">
                <a:solidFill>
                  <a:srgbClr val="000000"/>
                </a:solidFill>
                <a:latin typeface="Comic Sans MS"/>
              </a:rPr>
              <a:t>III. </a:t>
            </a:r>
            <a:r>
              <a:rPr lang="en-US" altLang="zh-TW" sz="2500" dirty="0" smtClean="0"/>
              <a:t>A Motivated Model </a:t>
            </a:r>
            <a:r>
              <a:rPr lang="en-US" altLang="zh-TW" dirty="0">
                <a:solidFill>
                  <a:srgbClr val="000000"/>
                </a:solidFill>
              </a:rPr>
              <a:t>(existence proof</a:t>
            </a:r>
            <a:r>
              <a:rPr lang="en-US" altLang="zh-TW" dirty="0" smtClean="0">
                <a:solidFill>
                  <a:srgbClr val="000000"/>
                </a:solidFill>
              </a:rPr>
              <a:t>)</a:t>
            </a:r>
            <a:endParaRPr lang="en-US" altLang="zh-TW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altLang="zh-TW" sz="26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altLang="zh-TW" sz="2600" dirty="0" smtClean="0">
                <a:solidFill>
                  <a:srgbClr val="000000"/>
                </a:solidFill>
              </a:rPr>
              <a:t>        </a:t>
            </a:r>
            <a:r>
              <a:rPr lang="en-US" altLang="zh-TW" sz="19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Gauged </a:t>
            </a:r>
            <a:r>
              <a:rPr lang="en-US" altLang="zh-TW" sz="19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zh-TW" sz="2200" b="1" baseline="-18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zh-TW" sz="19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9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</a:t>
            </a:r>
            <a:r>
              <a:rPr lang="en-US" altLang="zh-TW" sz="19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zh-TW" sz="19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lang="en-US" altLang="zh-TW" sz="2200" b="1" baseline="-2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t</a:t>
            </a:r>
            <a:r>
              <a:rPr lang="en-US" altLang="zh-TW" sz="19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9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</a:t>
            </a:r>
            <a:r>
              <a:rPr lang="en-US" altLang="zh-TW" sz="19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muon g – </a:t>
            </a:r>
            <a:r>
              <a:rPr lang="en-US" altLang="zh-TW" sz="19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TW" sz="21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        </a:t>
            </a:r>
            <a:r>
              <a:rPr lang="en-US" altLang="zh-TW" sz="2100" b="1" dirty="0">
                <a:solidFill>
                  <a:srgbClr val="0000FF"/>
                </a:solidFill>
              </a:rPr>
              <a:t>+ </a:t>
            </a:r>
            <a:r>
              <a:rPr lang="en-US" altLang="zh-TW" sz="2100" b="1" dirty="0" smtClean="0">
                <a:solidFill>
                  <a:srgbClr val="0000FF"/>
                </a:solidFill>
              </a:rPr>
              <a:t> ...</a:t>
            </a:r>
            <a:endParaRPr lang="zh-TW" altLang="en-US" sz="2100" b="1" dirty="0">
              <a:solidFill>
                <a:srgbClr val="0000FF"/>
              </a:solidFill>
            </a:endParaRPr>
          </a:p>
          <a:p>
            <a:pPr marL="571500" indent="-571500"/>
            <a:r>
              <a:rPr lang="en-US" altLang="zh-TW" sz="700" dirty="0" smtClean="0">
                <a:solidFill>
                  <a:srgbClr val="000000"/>
                </a:solidFill>
                <a:latin typeface="Comic Sans MS"/>
              </a:rPr>
              <a:t> </a:t>
            </a:r>
          </a:p>
          <a:p>
            <a:pPr marL="571500" indent="-571500">
              <a:buAutoNum type="romanUcPeriod" startAt="4"/>
            </a:pPr>
            <a:r>
              <a:rPr lang="en-US" altLang="zh-TW" sz="2500" dirty="0">
                <a:solidFill>
                  <a:srgbClr val="000000"/>
                </a:solidFill>
              </a:rPr>
              <a:t> </a:t>
            </a:r>
            <a:r>
              <a:rPr lang="en-US" altLang="zh-TW" sz="400" dirty="0" smtClean="0">
                <a:solidFill>
                  <a:srgbClr val="000000"/>
                </a:solidFill>
              </a:rPr>
              <a:t> </a:t>
            </a:r>
            <a:r>
              <a:rPr lang="en-US" altLang="zh-TW" sz="2500" dirty="0" smtClean="0">
                <a:solidFill>
                  <a:srgbClr val="000000"/>
                </a:solidFill>
                <a:latin typeface="Comic Sans MS"/>
              </a:rPr>
              <a:t>What Then</a:t>
            </a:r>
            <a:r>
              <a:rPr lang="en-US" altLang="zh-TW" sz="2500" dirty="0" smtClean="0">
                <a:solidFill>
                  <a:srgbClr val="000000"/>
                </a:solidFill>
              </a:rPr>
              <a:t>?    </a:t>
            </a:r>
            <a:r>
              <a:rPr lang="en-US" altLang="zh-TW" sz="2200" dirty="0" smtClean="0">
                <a:solidFill>
                  <a:srgbClr val="000000"/>
                </a:solidFill>
              </a:rPr>
              <a:t>―  </a:t>
            </a:r>
            <a:r>
              <a:rPr lang="en-US" altLang="zh-TW" sz="2200" dirty="0" smtClean="0">
                <a:solidFill>
                  <a:srgbClr val="000000"/>
                </a:solidFill>
                <a:latin typeface="Comic Sans MS"/>
              </a:rPr>
              <a:t>an Illustration of Impact</a:t>
            </a:r>
            <a:endParaRPr lang="en-US" altLang="zh-TW" sz="2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71500" lvl="0" indent="-571500"/>
            <a:r>
              <a:rPr lang="en-US" altLang="zh-TW" sz="2600" dirty="0" smtClean="0">
                <a:solidFill>
                  <a:srgbClr val="000000"/>
                </a:solidFill>
              </a:rPr>
              <a:t>         </a:t>
            </a:r>
            <a:r>
              <a:rPr lang="en-US" altLang="zh-TW" sz="1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1900" dirty="0" smtClean="0">
                <a:solidFill>
                  <a:srgbClr val="0000FF"/>
                </a:solidFill>
              </a:rPr>
              <a:t>Exotic</a:t>
            </a:r>
            <a:r>
              <a:rPr lang="en-US" altLang="zh-TW" sz="19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TW" sz="1900" dirty="0" smtClean="0">
                <a:solidFill>
                  <a:srgbClr val="0000FF"/>
                </a:solidFill>
              </a:rPr>
              <a:t> Rare K &amp; B Decays</a:t>
            </a:r>
            <a:endParaRPr lang="en-US" altLang="zh-TW" sz="1900" dirty="0">
              <a:solidFill>
                <a:srgbClr val="FF43FF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71500" lvl="0" indent="-571500"/>
            <a:r>
              <a:rPr lang="en-US" altLang="zh-TW" sz="600" dirty="0" smtClean="0">
                <a:solidFill>
                  <a:srgbClr val="FF43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zh-TW" altLang="en-US" sz="500" dirty="0" smtClean="0">
              <a:solidFill>
                <a:srgbClr val="FF43FF"/>
              </a:solidFill>
            </a:endParaRPr>
          </a:p>
          <a:p>
            <a:pPr marL="571500" lvl="0" indent="-571500"/>
            <a:r>
              <a:rPr lang="en-US" altLang="zh-TW" sz="2500" dirty="0" smtClean="0">
                <a:solidFill>
                  <a:srgbClr val="000000"/>
                </a:solidFill>
              </a:rPr>
              <a:t>V</a:t>
            </a:r>
            <a:r>
              <a:rPr lang="en-US" altLang="zh-TW" sz="2500" dirty="0">
                <a:solidFill>
                  <a:srgbClr val="000000"/>
                </a:solidFill>
              </a:rPr>
              <a:t>.    </a:t>
            </a:r>
            <a:r>
              <a:rPr lang="en-US" altLang="zh-TW" sz="600" dirty="0">
                <a:solidFill>
                  <a:srgbClr val="000000"/>
                </a:solidFill>
              </a:rPr>
              <a:t> </a:t>
            </a:r>
            <a:r>
              <a:rPr lang="en-US" altLang="zh-TW" sz="2500" dirty="0" smtClean="0">
                <a:solidFill>
                  <a:srgbClr val="000000"/>
                </a:solidFill>
              </a:rPr>
              <a:t>Dark Boson Connection</a:t>
            </a:r>
            <a:endParaRPr lang="zh-TW" altLang="en-US" sz="2500" u="sng" dirty="0">
              <a:solidFill>
                <a:srgbClr val="FF0000"/>
              </a:solidFill>
            </a:endParaRPr>
          </a:p>
          <a:p>
            <a:pPr marL="571500" lvl="0" indent="-571500"/>
            <a:r>
              <a:rPr lang="en-US" altLang="zh-TW" sz="2600" dirty="0" smtClean="0">
                <a:solidFill>
                  <a:srgbClr val="000000"/>
                </a:solidFill>
              </a:rPr>
              <a:t>         </a:t>
            </a:r>
            <a:r>
              <a:rPr lang="en-US" altLang="zh-TW" sz="1900" dirty="0" smtClean="0">
                <a:solidFill>
                  <a:srgbClr val="0000FF"/>
                </a:solidFill>
              </a:rPr>
              <a:t>Not a Dark Photon:  KOTO Unique Probe</a:t>
            </a:r>
            <a:endParaRPr lang="en-US" altLang="zh-TW" sz="1900" dirty="0" smtClean="0">
              <a:solidFill>
                <a:srgbClr val="FF43FF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71500" lvl="0" indent="-571500"/>
            <a:r>
              <a:rPr lang="en-US" altLang="zh-TW" sz="600" dirty="0" smtClean="0">
                <a:solidFill>
                  <a:srgbClr val="FF43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zh-TW" altLang="en-US" sz="500" dirty="0" smtClean="0">
              <a:solidFill>
                <a:srgbClr val="FF43FF"/>
              </a:solidFill>
            </a:endParaRPr>
          </a:p>
          <a:p>
            <a:pPr marL="571500" lvl="0" indent="-571500"/>
            <a:r>
              <a:rPr lang="en-US" altLang="zh-TW" sz="2500" dirty="0" smtClean="0">
                <a:solidFill>
                  <a:srgbClr val="000000"/>
                </a:solidFill>
              </a:rPr>
              <a:t>VI.  </a:t>
            </a:r>
            <a:r>
              <a:rPr lang="en-US" altLang="zh-TW" sz="1100" dirty="0" smtClean="0">
                <a:solidFill>
                  <a:srgbClr val="000000"/>
                </a:solidFill>
              </a:rPr>
              <a:t> </a:t>
            </a:r>
            <a:r>
              <a:rPr lang="en-US" altLang="zh-TW" sz="2500" dirty="0" smtClean="0">
                <a:solidFill>
                  <a:srgbClr val="000000"/>
                </a:solidFill>
              </a:rPr>
              <a:t>Conclusion</a:t>
            </a:r>
            <a:endParaRPr lang="zh-TW" altLang="en-US" sz="2500" u="sng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084168" y="612930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err="1" smtClean="0"/>
              <a:t>Fuyoto</a:t>
            </a:r>
            <a:r>
              <a:rPr lang="en-US" altLang="zh-TW" sz="1200" dirty="0" smtClean="0"/>
              <a:t>, WSH, </a:t>
            </a:r>
            <a:r>
              <a:rPr lang="en-US" altLang="zh-TW" sz="1200" dirty="0" err="1" smtClean="0"/>
              <a:t>Kohda</a:t>
            </a:r>
            <a:r>
              <a:rPr lang="en-US" altLang="zh-TW" sz="1200" dirty="0" smtClean="0"/>
              <a:t>, </a:t>
            </a:r>
            <a:r>
              <a:rPr lang="en-US" altLang="zh-TW" sz="1200" u="sng" dirty="0" smtClean="0"/>
              <a:t>1412.4397 (PRL’15)</a:t>
            </a:r>
          </a:p>
          <a:p>
            <a:r>
              <a:rPr lang="en-US" altLang="zh-TW" sz="1200" dirty="0" smtClean="0"/>
              <a:t>                         </a:t>
            </a:r>
            <a:r>
              <a:rPr lang="en-US" altLang="zh-TW" sz="500" dirty="0" smtClean="0"/>
              <a:t> </a:t>
            </a:r>
            <a:r>
              <a:rPr lang="en-US" altLang="zh-TW" sz="1200" dirty="0" smtClean="0"/>
              <a:t>and 1512.09026 </a:t>
            </a:r>
            <a:r>
              <a:rPr lang="en-US" altLang="zh-TW" sz="1120" dirty="0" smtClean="0"/>
              <a:t>(PRD’16)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524328" y="3265239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u="sng" dirty="0" smtClean="0">
                <a:solidFill>
                  <a:srgbClr val="0000FF"/>
                </a:solidFill>
              </a:rPr>
              <a:t>CMS  </a:t>
            </a:r>
            <a:r>
              <a:rPr lang="en-US" altLang="zh-TW" sz="1400" u="sng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 Kaon</a:t>
            </a:r>
            <a:endParaRPr lang="zh-TW" altLang="en-US" sz="1400" u="sng" dirty="0">
              <a:solidFill>
                <a:srgbClr val="0000FF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 bwMode="auto">
          <a:xfrm>
            <a:off x="1774800" y="3222000"/>
            <a:ext cx="588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矩形 7"/>
          <p:cNvSpPr/>
          <p:nvPr/>
        </p:nvSpPr>
        <p:spPr>
          <a:xfrm>
            <a:off x="6853013" y="5589240"/>
            <a:ext cx="2111475" cy="338554"/>
          </a:xfrm>
          <a:prstGeom prst="rect">
            <a:avLst/>
          </a:prstGeom>
          <a:solidFill>
            <a:srgbClr val="00FFFF">
              <a:alpha val="14118"/>
            </a:srgbClr>
          </a:solidFill>
        </p:spPr>
        <p:txBody>
          <a:bodyPr wrap="none">
            <a:spAutoFit/>
          </a:bodyPr>
          <a:lstStyle/>
          <a:p>
            <a:r>
              <a:rPr lang="en-US" altLang="zh-TW" sz="16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NA62</a:t>
            </a:r>
            <a:r>
              <a:rPr lang="en-US" altLang="zh-TW" sz="6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6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TW" altLang="en-US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925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51520" y="5975662"/>
            <a:ext cx="8748972" cy="462003"/>
            <a:chOff x="251520" y="5975662"/>
            <a:chExt cx="8748972" cy="4620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/>
                <p:cNvSpPr/>
                <p:nvPr/>
              </p:nvSpPr>
              <p:spPr>
                <a:xfrm>
                  <a:off x="251520" y="5975662"/>
                  <a:ext cx="4896544" cy="409984"/>
                </a:xfrm>
                <a:prstGeom prst="rect">
                  <a:avLst/>
                </a:prstGeom>
                <a:ln w="28575">
                  <a:solidFill>
                    <a:srgbClr val="0000CC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zh-TW" sz="2000" dirty="0" err="1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Muon</a:t>
                  </a:r>
                  <a:r>
                    <a:rPr lang="en-US" altLang="zh-TW" sz="2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zh-TW" sz="2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g – </a:t>
                  </a:r>
                  <a:r>
                    <a:rPr lang="en-US" altLang="zh-TW" sz="2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2 related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SupPr>
                        <m:e>
                          <m:r>
                            <a:rPr lang="en-US" altLang="zh-TW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𝒁</m:t>
                          </m:r>
                        </m:e>
                        <m:sub/>
                        <m:sup>
                          <m:r>
                            <a:rPr lang="en-US" altLang="zh-TW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n-US" altLang="zh-TW" sz="2000" dirty="0" smtClean="0">
                      <a:solidFill>
                        <a:srgbClr val="FF0000"/>
                      </a:solidFill>
                      <a:latin typeface="Arial Unicode MS" panose="020B0604020202020204" pitchFamily="34" charset="-120"/>
                      <a:ea typeface="Arial Unicode MS" panose="020B0604020202020204" pitchFamily="34" charset="-120"/>
                      <a:cs typeface="Arial Unicode MS" panose="020B0604020202020204" pitchFamily="34" charset="-120"/>
                      <a:sym typeface="Wingdings" panose="05000000000000000000" pitchFamily="2" charset="2"/>
                    </a:rPr>
                    <a:t>≲</a:t>
                  </a:r>
                  <a:r>
                    <a:rPr lang="en-US" altLang="zh-TW" sz="2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 </a:t>
                  </a:r>
                  <a:r>
                    <a:rPr lang="en-US" altLang="zh-TW" sz="19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400 MeV </a:t>
                  </a:r>
                  <a:r>
                    <a:rPr lang="en-US" altLang="zh-TW" sz="2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&lt; </a:t>
                  </a:r>
                  <a:r>
                    <a:rPr lang="en-US" altLang="zh-TW" sz="2000" b="1" dirty="0" err="1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m</a:t>
                  </a:r>
                  <a:r>
                    <a:rPr lang="en-US" altLang="zh-TW" sz="2300" b="1" baseline="-25000" dirty="0" err="1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K</a:t>
                  </a:r>
                  <a:r>
                    <a:rPr lang="en-US" altLang="zh-TW" sz="7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zh-TW" sz="2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!</a:t>
                  </a:r>
                  <a:endParaRPr lang="zh-TW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5975662"/>
                  <a:ext cx="4896544" cy="40998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4110" b="-19178"/>
                  </a:stretch>
                </a:blipFill>
                <a:ln w="28575">
                  <a:solidFill>
                    <a:srgbClr val="0000CC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文字方塊 26"/>
            <p:cNvSpPr txBox="1"/>
            <p:nvPr/>
          </p:nvSpPr>
          <p:spPr>
            <a:xfrm>
              <a:off x="5292426" y="5976000"/>
              <a:ext cx="37080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New Physics </a:t>
              </a:r>
              <a:r>
                <a:rPr lang="en-US" altLang="zh-TW" sz="2200" dirty="0" smtClean="0">
                  <a:solidFill>
                    <a:srgbClr val="0000FF"/>
                  </a:solidFill>
                  <a:latin typeface="Monotype Corsiva" panose="03010101010201010101" pitchFamily="66" charset="0"/>
                </a:rPr>
                <a:t>from </a:t>
              </a:r>
              <a:r>
                <a:rPr lang="en-US" altLang="zh-TW" sz="2200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Light Particle</a:t>
              </a:r>
              <a:r>
                <a:rPr lang="en-US" altLang="zh-TW" sz="800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 </a:t>
              </a:r>
              <a:r>
                <a:rPr lang="en-US" altLang="zh-TW" sz="2400" dirty="0" smtClean="0">
                  <a:solidFill>
                    <a:srgbClr val="0000FF"/>
                  </a:solidFill>
                  <a:latin typeface="Monotype Corsiva" panose="03010101010201010101" pitchFamily="66" charset="0"/>
                </a:rPr>
                <a:t>!?</a:t>
              </a:r>
              <a:endParaRPr lang="zh-TW" altLang="en-US" sz="2400" dirty="0">
                <a:solidFill>
                  <a:srgbClr val="0000FF"/>
                </a:solidFill>
                <a:latin typeface="Monotype Corsiva" panose="03010101010201010101" pitchFamily="66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2289255" y="188640"/>
                <a:ext cx="5083379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3200" dirty="0" smtClean="0"/>
                  <a:t> </a:t>
                </a:r>
                <a:r>
                  <a:rPr lang="en-US" altLang="zh-TW" sz="2800" dirty="0" err="1" smtClean="0"/>
                  <a:t>Leptonic</a:t>
                </a:r>
                <a:r>
                  <a:rPr lang="en-US" altLang="zh-TW" sz="32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>
                        <m:r>
                          <a:rPr lang="en-US" altLang="zh-TW" sz="30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𝒈</m:t>
                        </m:r>
                        <m:r>
                          <a:rPr lang="en-US" altLang="zh-TW" sz="30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–</m:t>
                        </m:r>
                        <m:r>
                          <a:rPr lang="en-US" altLang="zh-TW" sz="30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𝟐</m:t>
                        </m:r>
                      </m:sub>
                      <m:sup>
                        <m:r>
                          <a:rPr lang="en-US" altLang="zh-TW" sz="30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800" dirty="0" smtClean="0"/>
                  <a:t>-induced FCNC</a:t>
                </a:r>
                <a:endParaRPr lang="zh-TW" altLang="en-US" sz="3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255" y="188640"/>
                <a:ext cx="5083379" cy="610936"/>
              </a:xfrm>
              <a:prstGeom prst="rect">
                <a:avLst/>
              </a:prstGeom>
              <a:blipFill>
                <a:blip r:embed="rId3"/>
                <a:stretch>
                  <a:fillRect t="-6000" r="-1921" b="-18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 bwMode="auto">
          <a:xfrm>
            <a:off x="6199366" y="224644"/>
            <a:ext cx="1216950" cy="4546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899592" y="1448780"/>
            <a:ext cx="7380820" cy="1872208"/>
            <a:chOff x="899592" y="1448780"/>
            <a:chExt cx="7380820" cy="1872208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4"/>
            <a:srcRect l="9775" t="11087" r="10024"/>
            <a:stretch/>
          </p:blipFill>
          <p:spPr>
            <a:xfrm>
              <a:off x="899592" y="1448780"/>
              <a:ext cx="7380820" cy="1872208"/>
            </a:xfrm>
            <a:prstGeom prst="rect">
              <a:avLst/>
            </a:prstGeom>
          </p:spPr>
        </p:pic>
        <p:sp>
          <p:nvSpPr>
            <p:cNvPr id="25" name="矩形 24"/>
            <p:cNvSpPr>
              <a:spLocks/>
            </p:cNvSpPr>
            <p:nvPr/>
          </p:nvSpPr>
          <p:spPr>
            <a:xfrm>
              <a:off x="6012160" y="1465200"/>
              <a:ext cx="2160240" cy="18176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528502" y="3274895"/>
            <a:ext cx="3621504" cy="2477828"/>
            <a:chOff x="2528502" y="3274895"/>
            <a:chExt cx="3621504" cy="2477828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197257">
              <a:off x="2528502" y="3550374"/>
              <a:ext cx="3492388" cy="2202349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32" name="向右箭號 31"/>
            <p:cNvSpPr/>
            <p:nvPr/>
          </p:nvSpPr>
          <p:spPr bwMode="auto">
            <a:xfrm rot="8302247">
              <a:off x="5671468" y="3274895"/>
              <a:ext cx="478538" cy="200493"/>
            </a:xfrm>
            <a:prstGeom prst="stripedRightArrow">
              <a:avLst/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6477808" y="4244025"/>
            <a:ext cx="2337498" cy="8771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endParaRPr lang="en-US" altLang="zh-TW" sz="300" dirty="0" smtClean="0">
              <a:solidFill>
                <a:srgbClr val="0000CC"/>
              </a:solidFill>
            </a:endParaRPr>
          </a:p>
          <a:p>
            <a:pPr algn="ctr"/>
            <a:r>
              <a:rPr lang="en-US" altLang="zh-TW" sz="2000" dirty="0" smtClean="0">
                <a:solidFill>
                  <a:srgbClr val="0000CC"/>
                </a:solidFill>
              </a:rPr>
              <a:t>SM-assisted loop</a:t>
            </a:r>
          </a:p>
          <a:p>
            <a:pPr algn="ctr"/>
            <a:r>
              <a:rPr lang="en-US" altLang="zh-TW" sz="2000" dirty="0" smtClean="0">
                <a:solidFill>
                  <a:srgbClr val="0000CC"/>
                </a:solidFill>
              </a:rPr>
              <a:t> s </a:t>
            </a:r>
            <a:r>
              <a:rPr lang="en-US" altLang="zh-TW" sz="2000" dirty="0" smtClean="0">
                <a:solidFill>
                  <a:srgbClr val="0000CC"/>
                </a:solidFill>
                <a:sym typeface="Wingdings" panose="05000000000000000000" pitchFamily="2" charset="2"/>
              </a:rPr>
              <a:t> </a:t>
            </a:r>
            <a:r>
              <a:rPr lang="en-US" altLang="zh-TW" sz="2000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dZ</a:t>
            </a:r>
            <a:r>
              <a:rPr lang="en-US" altLang="zh-TW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′</a:t>
            </a:r>
            <a:r>
              <a:rPr lang="en-US" altLang="zh-TW" sz="2000" dirty="0" smtClean="0">
                <a:solidFill>
                  <a:srgbClr val="0000CC"/>
                </a:solidFill>
              </a:rPr>
              <a:t>; b </a:t>
            </a:r>
            <a:r>
              <a:rPr lang="en-US" altLang="zh-TW" sz="2000" dirty="0">
                <a:solidFill>
                  <a:srgbClr val="0000CC"/>
                </a:solidFill>
                <a:sym typeface="Wingdings" panose="05000000000000000000" pitchFamily="2" charset="2"/>
              </a:rPr>
              <a:t> </a:t>
            </a:r>
            <a:r>
              <a:rPr lang="en-US" altLang="zh-TW" sz="2000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sZ</a:t>
            </a:r>
            <a:r>
              <a:rPr lang="en-US" altLang="zh-TW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′ </a:t>
            </a:r>
          </a:p>
          <a:p>
            <a:pPr algn="ctr"/>
            <a:r>
              <a:rPr lang="en-US" altLang="zh-TW" sz="5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endParaRPr lang="zh-TW" altLang="en-US" sz="500" dirty="0">
              <a:solidFill>
                <a:srgbClr val="0000CC"/>
              </a:solidFill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1007604" y="1454400"/>
            <a:ext cx="4644516" cy="1872000"/>
            <a:chOff x="1007604" y="1454400"/>
            <a:chExt cx="4644516" cy="1872000"/>
          </a:xfrm>
        </p:grpSpPr>
        <p:sp>
          <p:nvSpPr>
            <p:cNvPr id="38" name="左中括弧 37"/>
            <p:cNvSpPr/>
            <p:nvPr/>
          </p:nvSpPr>
          <p:spPr bwMode="auto">
            <a:xfrm>
              <a:off x="1007604" y="1454400"/>
              <a:ext cx="144016" cy="1872000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左中括弧 38"/>
            <p:cNvSpPr>
              <a:spLocks noChangeAspect="1"/>
            </p:cNvSpPr>
            <p:nvPr/>
          </p:nvSpPr>
          <p:spPr bwMode="auto">
            <a:xfrm rot="10800000">
              <a:off x="5508104" y="1454400"/>
              <a:ext cx="144016" cy="1872000"/>
            </a:xfrm>
            <a:prstGeom prst="leftBracke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0" name="文字方塊 39"/>
          <p:cNvSpPr txBox="1"/>
          <p:nvPr/>
        </p:nvSpPr>
        <p:spPr>
          <a:xfrm>
            <a:off x="6539205" y="5121188"/>
            <a:ext cx="2209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err="1" smtClean="0"/>
              <a:t>Fuyoto</a:t>
            </a:r>
            <a:r>
              <a:rPr lang="en-US" altLang="zh-TW" sz="1200" dirty="0" smtClean="0"/>
              <a:t>, WSH, </a:t>
            </a:r>
            <a:r>
              <a:rPr lang="en-US" altLang="zh-TW" sz="1200" dirty="0" err="1" smtClean="0"/>
              <a:t>Kohda</a:t>
            </a:r>
            <a:r>
              <a:rPr lang="en-US" altLang="zh-TW" sz="1200" dirty="0" smtClean="0"/>
              <a:t>, PRL’15</a:t>
            </a:r>
            <a:endParaRPr lang="zh-TW" altLang="en-US" sz="1200" dirty="0"/>
          </a:p>
        </p:txBody>
      </p:sp>
      <p:grpSp>
        <p:nvGrpSpPr>
          <p:cNvPr id="41" name="群組 40"/>
          <p:cNvGrpSpPr/>
          <p:nvPr/>
        </p:nvGrpSpPr>
        <p:grpSpPr>
          <a:xfrm>
            <a:off x="3383999" y="4532748"/>
            <a:ext cx="1776151" cy="320052"/>
            <a:chOff x="3383999" y="4532748"/>
            <a:chExt cx="1776151" cy="320052"/>
          </a:xfrm>
        </p:grpSpPr>
        <p:sp>
          <p:nvSpPr>
            <p:cNvPr id="42" name="橢圓 41"/>
            <p:cNvSpPr>
              <a:spLocks noChangeAspect="1"/>
            </p:cNvSpPr>
            <p:nvPr/>
          </p:nvSpPr>
          <p:spPr bwMode="auto">
            <a:xfrm>
              <a:off x="3383999" y="4734000"/>
              <a:ext cx="120098" cy="118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43" name="橢圓 42"/>
            <p:cNvSpPr>
              <a:spLocks noChangeAspect="1"/>
            </p:cNvSpPr>
            <p:nvPr/>
          </p:nvSpPr>
          <p:spPr bwMode="auto">
            <a:xfrm>
              <a:off x="5040052" y="4532748"/>
              <a:ext cx="120098" cy="118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1547664" y="3155960"/>
            <a:ext cx="3408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Tune away by Z</a:t>
            </a:r>
            <a:r>
              <a:rPr lang="en-US" altLang="zh-TW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zh-TW" sz="2000" dirty="0" smtClean="0">
                <a:solidFill>
                  <a:srgbClr val="0000FF"/>
                </a:solidFill>
              </a:rPr>
              <a:t> </a:t>
            </a:r>
            <a:r>
              <a:rPr lang="en-US" altLang="zh-TW" sz="1600" dirty="0" smtClean="0">
                <a:solidFill>
                  <a:srgbClr val="0000FF"/>
                </a:solidFill>
              </a:rPr>
              <a:t>(or </a:t>
            </a:r>
            <a:r>
              <a:rPr lang="en-US" altLang="zh-TW" sz="1600" dirty="0">
                <a:solidFill>
                  <a:srgbClr val="0000FF"/>
                </a:solidFill>
              </a:rPr>
              <a:t>just </a:t>
            </a:r>
            <a:r>
              <a:rPr lang="en-US" altLang="zh-TW" sz="1600" dirty="0" smtClean="0">
                <a:solidFill>
                  <a:srgbClr val="0000FF"/>
                </a:solidFill>
              </a:rPr>
              <a:t>drop)</a:t>
            </a:r>
            <a:r>
              <a:rPr lang="en-US" altLang="zh-TW" sz="2000" dirty="0" smtClean="0">
                <a:solidFill>
                  <a:srgbClr val="0000FF"/>
                </a:solidFill>
              </a:rPr>
              <a:t> </a:t>
            </a:r>
            <a:endParaRPr lang="zh-TW" altLang="en-US" sz="2000" baseline="-25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626311" y="5461281"/>
                <a:ext cx="2014141" cy="537070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 K</a:t>
                </a:r>
                <a:r>
                  <a:rPr lang="en-US" altLang="zh-TW" sz="3200" b="1" baseline="-250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L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→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p</a:t>
                </a:r>
                <a:r>
                  <a:rPr lang="en-US" altLang="zh-TW" sz="2800" b="1" baseline="30000" dirty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0</a:t>
                </a:r>
                <a:r>
                  <a:rPr lang="en-US" altLang="zh-TW" sz="1000" b="1" dirty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/>
                      <m:sup>
                        <m:r>
                          <a:rPr lang="en-US" altLang="zh-TW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311" y="5461281"/>
                <a:ext cx="2014141" cy="537070"/>
              </a:xfrm>
              <a:prstGeom prst="rect">
                <a:avLst/>
              </a:prstGeom>
              <a:blipFill rotWithShape="0">
                <a:blip r:embed="rId6"/>
                <a:stretch>
                  <a:fillRect l="-1515" t="-13636" b="-34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向右箭號 27"/>
          <p:cNvSpPr/>
          <p:nvPr/>
        </p:nvSpPr>
        <p:spPr bwMode="auto">
          <a:xfrm rot="1313627">
            <a:off x="5981550" y="5442023"/>
            <a:ext cx="478538" cy="200493"/>
          </a:xfrm>
          <a:prstGeom prst="stripedRight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336196" y="1700808"/>
            <a:ext cx="2916324" cy="2153853"/>
            <a:chOff x="6336196" y="1700808"/>
            <a:chExt cx="2916324" cy="2153853"/>
          </a:xfrm>
        </p:grpSpPr>
        <p:grpSp>
          <p:nvGrpSpPr>
            <p:cNvPr id="4" name="群組 3"/>
            <p:cNvGrpSpPr/>
            <p:nvPr/>
          </p:nvGrpSpPr>
          <p:grpSpPr>
            <a:xfrm>
              <a:off x="6757200" y="1700808"/>
              <a:ext cx="2495320" cy="1368152"/>
              <a:chOff x="6757200" y="1700808"/>
              <a:chExt cx="2495320" cy="1368152"/>
            </a:xfrm>
          </p:grpSpPr>
          <p:grpSp>
            <p:nvGrpSpPr>
              <p:cNvPr id="29" name="群組 28"/>
              <p:cNvGrpSpPr/>
              <p:nvPr/>
            </p:nvGrpSpPr>
            <p:grpSpPr>
              <a:xfrm>
                <a:off x="6757200" y="1736812"/>
                <a:ext cx="354734" cy="1332148"/>
                <a:chOff x="6761044" y="1736812"/>
                <a:chExt cx="354734" cy="1332148"/>
              </a:xfrm>
            </p:grpSpPr>
            <p:cxnSp>
              <p:nvCxnSpPr>
                <p:cNvPr id="30" name="直線單箭頭接點 29"/>
                <p:cNvCxnSpPr/>
                <p:nvPr/>
              </p:nvCxnSpPr>
              <p:spPr bwMode="auto">
                <a:xfrm flipH="1">
                  <a:off x="6768244" y="1736812"/>
                  <a:ext cx="324816" cy="324036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1" name="直線單箭頭接點 30"/>
                <p:cNvCxnSpPr/>
                <p:nvPr/>
              </p:nvCxnSpPr>
              <p:spPr bwMode="auto">
                <a:xfrm rot="-240000">
                  <a:off x="6786000" y="2052000"/>
                  <a:ext cx="324816" cy="36004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3" name="直線單箭頭接點 32"/>
                <p:cNvCxnSpPr/>
                <p:nvPr/>
              </p:nvCxnSpPr>
              <p:spPr bwMode="auto">
                <a:xfrm rot="180000" flipH="1">
                  <a:off x="6771844" y="2384884"/>
                  <a:ext cx="324816" cy="36004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4" name="直線單箭頭接點 33"/>
                <p:cNvCxnSpPr/>
                <p:nvPr/>
              </p:nvCxnSpPr>
              <p:spPr bwMode="auto">
                <a:xfrm>
                  <a:off x="6761044" y="2708920"/>
                  <a:ext cx="354734" cy="36004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35" name="文字方塊 34"/>
              <p:cNvSpPr txBox="1"/>
              <p:nvPr/>
            </p:nvSpPr>
            <p:spPr>
              <a:xfrm>
                <a:off x="7481138" y="1700808"/>
                <a:ext cx="17713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5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flow of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5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U(1)′ charge</a:t>
                </a:r>
                <a:endParaRPr lang="zh-TW" altLang="en-US" sz="15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文字方塊 43"/>
            <p:cNvSpPr txBox="1"/>
            <p:nvPr/>
          </p:nvSpPr>
          <p:spPr>
            <a:xfrm>
              <a:off x="6336196" y="3392996"/>
              <a:ext cx="2858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Q, D, U </a:t>
              </a:r>
              <a:r>
                <a:rPr lang="en-US" altLang="zh-TW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vector-like quarks with Z′ charge</a:t>
              </a:r>
            </a:p>
            <a:p>
              <a:r>
                <a:rPr lang="en-US" altLang="zh-TW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zh-TW" sz="1200" dirty="0" smtClean="0">
                  <a:latin typeface="Times New Roman" panose="02020603050405020304" pitchFamily="18" charset="0"/>
                  <a:ea typeface="Arial Unicode MS" panose="020B0604020202020204" pitchFamily="34" charset="-120"/>
                  <a:cs typeface="Times New Roman" panose="02020603050405020304" pitchFamily="18" charset="0"/>
                </a:rPr>
                <a:t>〈</a:t>
              </a:r>
              <a:r>
                <a:rPr lang="en-US" altLang="zh-TW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ϕ</a:t>
              </a:r>
              <a:r>
                <a:rPr lang="en-US" altLang="zh-TW" sz="1200" dirty="0" smtClean="0">
                  <a:latin typeface="Times New Roman" panose="02020603050405020304" pitchFamily="18" charset="0"/>
                  <a:ea typeface="Arial Unicode MS" panose="020B0604020202020204" pitchFamily="34" charset="-120"/>
                  <a:cs typeface="Times New Roman" panose="02020603050405020304" pitchFamily="18" charset="0"/>
                </a:rPr>
                <a:t>〉 </a:t>
              </a:r>
              <a:r>
                <a:rPr lang="en-US" altLang="zh-TW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generates Z</a:t>
              </a:r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′ </a:t>
              </a:r>
              <a:r>
                <a:rPr lang="en-US" altLang="zh-TW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mass</a:t>
              </a:r>
              <a:endPara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文字方塊 44"/>
          <p:cNvSpPr txBox="1"/>
          <p:nvPr/>
        </p:nvSpPr>
        <p:spPr>
          <a:xfrm>
            <a:off x="3131840" y="836712"/>
            <a:ext cx="2154757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g</a:t>
            </a:r>
            <a:r>
              <a:rPr lang="en-US" altLang="zh-TW" sz="2400" dirty="0" smtClean="0">
                <a:solidFill>
                  <a:srgbClr val="0000FF"/>
                </a:solidFill>
              </a:rPr>
              <a:t>auged L</a:t>
            </a:r>
            <a:r>
              <a:rPr lang="en-US" altLang="zh-TW" sz="2600" b="1" baseline="-25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zh-TW" sz="2400" i="1" dirty="0" smtClean="0">
                <a:solidFill>
                  <a:srgbClr val="0000FF"/>
                </a:solidFill>
              </a:rPr>
              <a:t> </a:t>
            </a:r>
            <a:r>
              <a:rPr lang="en-US" altLang="zh-TW" sz="2400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– </a:t>
            </a:r>
            <a:r>
              <a:rPr lang="en-US" altLang="zh-TW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</a:t>
            </a:r>
            <a:r>
              <a:rPr lang="en-US" altLang="zh-TW" sz="2600" b="1" baseline="-25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t</a:t>
            </a:r>
            <a:endParaRPr lang="zh-TW" altLang="en-US" sz="2600" b="1" baseline="-25000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336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40" grpId="0"/>
      <p:bldP spid="3" grpId="0"/>
      <p:bldP spid="5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7257">
            <a:off x="-9238" y="1498146"/>
            <a:ext cx="3492388" cy="2202349"/>
          </a:xfrm>
          <a:prstGeom prst="rect">
            <a:avLst/>
          </a:prstGeom>
          <a:ln w="38100"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884" y="980728"/>
            <a:ext cx="5365656" cy="349336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712" y="4545124"/>
            <a:ext cx="5309764" cy="1816547"/>
          </a:xfrm>
          <a:prstGeom prst="rect">
            <a:avLst/>
          </a:prstGeom>
          <a:ln>
            <a:solidFill>
              <a:srgbClr val="0000FF"/>
            </a:solidFill>
          </a:ln>
        </p:spPr>
      </p:pic>
      <p:grpSp>
        <p:nvGrpSpPr>
          <p:cNvPr id="5" name="群組 4"/>
          <p:cNvGrpSpPr/>
          <p:nvPr/>
        </p:nvGrpSpPr>
        <p:grpSpPr>
          <a:xfrm>
            <a:off x="827584" y="2460876"/>
            <a:ext cx="1776151" cy="320052"/>
            <a:chOff x="3383999" y="4532748"/>
            <a:chExt cx="1776151" cy="320052"/>
          </a:xfrm>
        </p:grpSpPr>
        <p:sp>
          <p:nvSpPr>
            <p:cNvPr id="6" name="橢圓 5"/>
            <p:cNvSpPr>
              <a:spLocks noChangeAspect="1"/>
            </p:cNvSpPr>
            <p:nvPr/>
          </p:nvSpPr>
          <p:spPr bwMode="auto">
            <a:xfrm>
              <a:off x="3383999" y="4734000"/>
              <a:ext cx="120098" cy="118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" name="橢圓 6"/>
            <p:cNvSpPr>
              <a:spLocks noChangeAspect="1"/>
            </p:cNvSpPr>
            <p:nvPr/>
          </p:nvSpPr>
          <p:spPr bwMode="auto">
            <a:xfrm>
              <a:off x="5040052" y="4532748"/>
              <a:ext cx="120098" cy="1188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069796" y="188640"/>
            <a:ext cx="3698448" cy="53860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600" dirty="0" smtClean="0">
                <a:solidFill>
                  <a:srgbClr val="000000"/>
                </a:solidFill>
              </a:rPr>
              <a:t> A Little Some Work   </a:t>
            </a:r>
          </a:p>
          <a:p>
            <a:r>
              <a:rPr lang="en-US" altLang="zh-TW" sz="300" dirty="0" smtClean="0">
                <a:solidFill>
                  <a:srgbClr val="000000"/>
                </a:solidFill>
              </a:rPr>
              <a:t> </a:t>
            </a:r>
            <a:endParaRPr lang="zh-TW" altLang="en-US" sz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549122" y="5949280"/>
            <a:ext cx="731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en-US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en-US" sz="1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4000" y="4293096"/>
            <a:ext cx="3417923" cy="430887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200" dirty="0" smtClean="0"/>
              <a:t>Aim: </a:t>
            </a:r>
            <a:r>
              <a:rPr lang="en-US" altLang="zh-TW" sz="2200" u="sng" dirty="0" smtClean="0"/>
              <a:t>allowed</a:t>
            </a:r>
            <a:r>
              <a:rPr lang="en-US" altLang="zh-TW" sz="2200" dirty="0" smtClean="0"/>
              <a:t>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→ </a:t>
            </a:r>
            <a:r>
              <a:rPr lang="en-US" altLang="zh-TW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TW" sz="2200" dirty="0" smtClean="0"/>
              <a:t> rate</a:t>
            </a:r>
            <a:endParaRPr lang="zh-TW" altLang="en-US" sz="22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-36512" y="2492896"/>
            <a:ext cx="3636404" cy="729372"/>
            <a:chOff x="-36512" y="2879648"/>
            <a:chExt cx="3636404" cy="729372"/>
          </a:xfrm>
        </p:grpSpPr>
        <p:sp>
          <p:nvSpPr>
            <p:cNvPr id="12" name="文字方塊 11"/>
            <p:cNvSpPr txBox="1"/>
            <p:nvPr/>
          </p:nvSpPr>
          <p:spPr>
            <a:xfrm>
              <a:off x="-36512" y="3239688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K</a:t>
              </a:r>
              <a:r>
                <a:rPr lang="en-US" altLang="zh-TW" dirty="0" smtClean="0">
                  <a:solidFill>
                    <a:srgbClr val="0000CC"/>
                  </a:solidFill>
                  <a:latin typeface="Calibri" panose="020F0502020204030204" pitchFamily="34" charset="0"/>
                </a:rPr>
                <a:t> (B)</a:t>
              </a:r>
              <a:endParaRPr lang="zh-TW" altLang="en-US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802879" y="2879648"/>
              <a:ext cx="7970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TW" b="1" dirty="0">
                  <a:solidFill>
                    <a:srgbClr val="0000CC"/>
                  </a:solidFill>
                  <a:latin typeface="Symbol" panose="05050102010706020507" pitchFamily="18" charset="2"/>
                </a:rPr>
                <a:t>p</a:t>
              </a:r>
              <a:r>
                <a:rPr lang="en-US" altLang="zh-TW" dirty="0">
                  <a:solidFill>
                    <a:srgbClr val="0000CC"/>
                  </a:solidFill>
                  <a:latin typeface="Calibri" panose="020F0502020204030204" pitchFamily="34" charset="0"/>
                </a:rPr>
                <a:t> (K</a:t>
              </a:r>
              <a:r>
                <a:rPr lang="en-US" altLang="zh-TW" sz="1600" b="1" baseline="40000" dirty="0">
                  <a:solidFill>
                    <a:srgbClr val="0000CC"/>
                  </a:solidFill>
                  <a:latin typeface="Calibri" panose="020F0502020204030204" pitchFamily="34" charset="0"/>
                </a:rPr>
                <a:t>(</a:t>
              </a:r>
              <a:r>
                <a:rPr lang="en-US" altLang="zh-TW" sz="2000" baseline="16000" dirty="0">
                  <a:solidFill>
                    <a:srgbClr val="0000CC"/>
                  </a:solidFill>
                  <a:latin typeface="Calibri" panose="020F0502020204030204" pitchFamily="34" charset="0"/>
                </a:rPr>
                <a:t>*</a:t>
              </a:r>
              <a:r>
                <a:rPr lang="en-US" altLang="zh-TW" sz="1600" b="1" baseline="40000" dirty="0">
                  <a:solidFill>
                    <a:srgbClr val="0000CC"/>
                  </a:solidFill>
                  <a:latin typeface="Calibri" panose="020F0502020204030204" pitchFamily="34" charset="0"/>
                </a:rPr>
                <a:t>)</a:t>
              </a:r>
              <a:r>
                <a:rPr lang="en-US" altLang="zh-TW" dirty="0">
                  <a:solidFill>
                    <a:srgbClr val="0000CC"/>
                  </a:solidFill>
                  <a:latin typeface="Calibri" panose="020F0502020204030204" pitchFamily="34" charset="0"/>
                </a:rPr>
                <a:t>)</a:t>
              </a:r>
              <a:endParaRPr lang="zh-TW" altLang="en-US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940152" y="8620"/>
            <a:ext cx="530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604535" y="3739096"/>
                <a:ext cx="2479590" cy="409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/>
                      <m:sup>
                        <m:r>
                          <a:rPr lang="en-US" altLang="zh-TW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000" dirty="0">
                    <a:solidFill>
                      <a:srgbClr val="FF0000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  <a:sym typeface="Wingdings" panose="05000000000000000000" pitchFamily="2" charset="2"/>
                  </a:rPr>
                  <a:t>≲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 </a:t>
                </a:r>
                <a:r>
                  <a:rPr lang="en-US" altLang="zh-TW" sz="19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400 MeV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&lt; </a:t>
                </a:r>
                <a:r>
                  <a:rPr lang="en-US" altLang="zh-TW" sz="20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</a:t>
                </a:r>
                <a:r>
                  <a:rPr lang="en-US" altLang="zh-TW" sz="2300" b="1" baseline="-250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K</a:t>
                </a:r>
                <a:r>
                  <a:rPr lang="en-US" altLang="zh-TW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35" y="3739096"/>
                <a:ext cx="2479590" cy="409984"/>
              </a:xfrm>
              <a:prstGeom prst="rect">
                <a:avLst/>
              </a:prstGeom>
              <a:blipFill rotWithShape="0">
                <a:blip r:embed="rId6"/>
                <a:stretch>
                  <a:fillRect t="-8824" r="-737" b="-323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83568" y="5483865"/>
                <a:ext cx="2273379" cy="573427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zh-TW" sz="28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 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K</a:t>
                </a:r>
                <a:r>
                  <a:rPr lang="en-US" altLang="zh-TW" sz="3200" b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L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→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p</a:t>
                </a:r>
                <a:r>
                  <a:rPr lang="en-US" altLang="zh-TW" sz="2800" b="1" baseline="30000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3200" b="1" dirty="0">
                        <a:solidFill>
                          <a:srgbClr val="0000FF"/>
                        </a:solidFill>
                        <a:latin typeface="Symbol" panose="05050102010706020507" pitchFamily="18" charset="2"/>
                        <a:ea typeface="新細明體" panose="02020500000000000000" pitchFamily="18" charset="-120"/>
                      </a:rPr>
                      <m:t>Z</m:t>
                    </m:r>
                    <m:r>
                      <m:rPr>
                        <m:nor/>
                      </m:rPr>
                      <a:rPr lang="en-US" altLang="zh-TW" sz="32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altLang="zh-TW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3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TW" altLang="en-US" sz="3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83865"/>
                <a:ext cx="2273379" cy="573427"/>
              </a:xfrm>
              <a:prstGeom prst="rect">
                <a:avLst/>
              </a:prstGeom>
              <a:blipFill>
                <a:blip r:embed="rId7"/>
                <a:stretch>
                  <a:fillRect l="-1072" t="-11702" r="-3217" b="-319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357685" y="5049180"/>
            <a:ext cx="8178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dirty="0" smtClean="0">
                <a:solidFill>
                  <a:srgbClr val="0000FF"/>
                </a:solidFill>
              </a:rPr>
              <a:t>But,</a:t>
            </a:r>
            <a:endParaRPr lang="zh-TW" altLang="en-US" sz="2600" dirty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68171" y="6238183"/>
            <a:ext cx="30877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smtClean="0">
                <a:solidFill>
                  <a:srgbClr val="0000FF"/>
                </a:solidFill>
              </a:rPr>
              <a:t>Went to chat with Bob </a:t>
            </a:r>
            <a:r>
              <a:rPr lang="en-US" altLang="zh-TW" sz="1500" dirty="0" err="1" smtClean="0">
                <a:solidFill>
                  <a:srgbClr val="0000FF"/>
                </a:solidFill>
              </a:rPr>
              <a:t>Hsiung</a:t>
            </a:r>
            <a:r>
              <a:rPr lang="en-US" altLang="zh-TW" sz="1500" dirty="0" smtClean="0">
                <a:solidFill>
                  <a:srgbClr val="0000FF"/>
                </a:solidFill>
              </a:rPr>
              <a:t> ...</a:t>
            </a:r>
            <a:endParaRPr lang="zh-TW" alt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群組 44"/>
          <p:cNvGrpSpPr/>
          <p:nvPr/>
        </p:nvGrpSpPr>
        <p:grpSpPr>
          <a:xfrm>
            <a:off x="5564808" y="980728"/>
            <a:ext cx="3507692" cy="1015663"/>
            <a:chOff x="5564808" y="1160748"/>
            <a:chExt cx="3507692" cy="1015663"/>
          </a:xfrm>
        </p:grpSpPr>
        <p:sp>
          <p:nvSpPr>
            <p:cNvPr id="46" name="文字方塊 45"/>
            <p:cNvSpPr txBox="1"/>
            <p:nvPr/>
          </p:nvSpPr>
          <p:spPr>
            <a:xfrm>
              <a:off x="5564808" y="1160748"/>
              <a:ext cx="3507692" cy="1015663"/>
            </a:xfrm>
            <a:prstGeom prst="rect">
              <a:avLst/>
            </a:prstGeom>
            <a:solidFill>
              <a:srgbClr val="E1FFFF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0000FF"/>
                  </a:solidFill>
                </a:rPr>
                <a:t>The KOTO </a:t>
              </a:r>
              <a:r>
                <a:rPr lang="en-US" altLang="zh-TW" dirty="0" err="1" smtClean="0">
                  <a:solidFill>
                    <a:srgbClr val="0000FF"/>
                  </a:solidFill>
                </a:rPr>
                <a:t>Expt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 at J-PARC</a:t>
              </a:r>
            </a:p>
            <a:p>
              <a:pPr algn="ctr"/>
              <a:endParaRPr lang="en-US" altLang="zh-TW" sz="300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altLang="zh-TW" dirty="0">
                  <a:solidFill>
                    <a:srgbClr val="0000FF"/>
                  </a:solidFill>
                </a:rPr>
                <a:t>c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an discover                    </a:t>
              </a:r>
              <a:r>
                <a:rPr lang="en-US" altLang="zh-TW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above</a:t>
              </a:r>
            </a:p>
            <a:p>
              <a:pPr algn="ctr"/>
              <a:endParaRPr lang="en-US" altLang="zh-TW" sz="300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altLang="zh-TW" dirty="0">
                  <a:solidFill>
                    <a:srgbClr val="0000FF"/>
                  </a:solidFill>
                </a:rPr>
                <a:t>t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he </a:t>
              </a:r>
              <a:r>
                <a:rPr lang="en-US" altLang="zh-TW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Grossman-</a:t>
              </a:r>
              <a:r>
                <a:rPr lang="en-US" altLang="zh-TW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Nir</a:t>
              </a:r>
              <a:r>
                <a:rPr lang="en-US" altLang="zh-TW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Bound 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!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矩形 46"/>
                <p:cNvSpPr/>
                <p:nvPr/>
              </p:nvSpPr>
              <p:spPr>
                <a:xfrm>
                  <a:off x="7025322" y="1448780"/>
                  <a:ext cx="1435110" cy="441788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K</a:t>
                  </a:r>
                  <a:r>
                    <a:rPr lang="en-US" altLang="zh-TW" sz="2500" b="1" baseline="-25000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L</a:t>
                  </a:r>
                  <a:r>
                    <a:rPr lang="en-US" altLang="zh-TW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1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→</a:t>
                  </a:r>
                  <a:r>
                    <a:rPr lang="en-US" altLang="zh-TW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新細明體" panose="02020500000000000000" pitchFamily="18" charset="-120"/>
                    </a:rPr>
                    <a:t> </a:t>
                  </a:r>
                  <a:r>
                    <a:rPr lang="en-US" altLang="zh-TW" sz="2100" b="1" dirty="0" smtClean="0">
                      <a:solidFill>
                        <a:srgbClr val="FF0000"/>
                      </a:solidFill>
                      <a:latin typeface="Symbol" panose="05050102010706020507" pitchFamily="18" charset="2"/>
                      <a:ea typeface="新細明體" panose="02020500000000000000" pitchFamily="18" charset="-120"/>
                    </a:rPr>
                    <a:t>p</a:t>
                  </a:r>
                  <a:r>
                    <a:rPr lang="en-US" altLang="zh-TW" sz="2100" b="1" baseline="30000" dirty="0" smtClean="0">
                      <a:solidFill>
                        <a:srgbClr val="FF0000"/>
                      </a:solidFill>
                      <a:latin typeface="Symbol" panose="05050102010706020507" pitchFamily="18" charset="2"/>
                      <a:ea typeface="新細明體" panose="02020500000000000000" pitchFamily="18" charset="-120"/>
                    </a:rPr>
                    <a:t>0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SupPr>
                        <m:e>
                          <m:r>
                            <a:rPr lang="en-US" altLang="zh-TW" sz="2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𝒁</m:t>
                          </m:r>
                        </m:e>
                        <m:sub/>
                        <m:sup>
                          <m:r>
                            <a:rPr lang="en-US" altLang="zh-TW" sz="2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n-US" altLang="zh-TW" sz="2100" b="1" dirty="0" smtClean="0">
                      <a:solidFill>
                        <a:srgbClr val="FF0000"/>
                      </a:solidFill>
                      <a:latin typeface="Symbol" panose="05050102010706020507" pitchFamily="18" charset="2"/>
                      <a:ea typeface="新細明體" panose="02020500000000000000" pitchFamily="18" charset="-120"/>
                    </a:rPr>
                    <a:t> </a:t>
                  </a:r>
                  <a:endParaRPr lang="zh-TW" altLang="en-US" sz="2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5322" y="1448780"/>
                  <a:ext cx="1435110" cy="44178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085" t="-6849" b="-28767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群組 10"/>
          <p:cNvGrpSpPr/>
          <p:nvPr/>
        </p:nvGrpSpPr>
        <p:grpSpPr>
          <a:xfrm>
            <a:off x="-36512" y="980728"/>
            <a:ext cx="5616116" cy="5004556"/>
            <a:chOff x="-36512" y="980728"/>
            <a:chExt cx="5616116" cy="500455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6512" y="2023539"/>
              <a:ext cx="5616116" cy="3961745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 rot="16200000">
              <a:off x="1662683" y="4188795"/>
              <a:ext cx="1564852" cy="369332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See        Not</a:t>
              </a:r>
              <a:endParaRPr lang="zh-TW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995" y="980728"/>
              <a:ext cx="1814552" cy="756084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2519263" y="1088740"/>
              <a:ext cx="2388795" cy="584775"/>
            </a:xfrm>
            <a:prstGeom prst="rect">
              <a:avLst/>
            </a:prstGeom>
            <a:solidFill>
              <a:srgbClr val="FFCC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dirty="0" smtClean="0">
                  <a:solidFill>
                    <a:srgbClr val="0000FF"/>
                  </a:solidFill>
                </a:rPr>
                <a:t>Window basically Same</a:t>
              </a:r>
            </a:p>
            <a:p>
              <a:pPr algn="ctr"/>
              <a:r>
                <a:rPr lang="en-US" altLang="zh-TW" sz="1600" dirty="0">
                  <a:solidFill>
                    <a:srgbClr val="0000FF"/>
                  </a:solidFill>
                </a:rPr>
                <a:t>a</a:t>
              </a:r>
              <a:r>
                <a:rPr lang="en-US" altLang="zh-TW" sz="1600" dirty="0" smtClean="0">
                  <a:solidFill>
                    <a:srgbClr val="0000FF"/>
                  </a:solidFill>
                </a:rPr>
                <a:t>s E787/949 @ BNL</a:t>
              </a:r>
              <a:endParaRPr lang="zh-TW" alt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06995" y="1684258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@ CERN</a:t>
              </a:r>
              <a:endParaRPr lang="zh-TW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 rot="16200000">
              <a:off x="3559747" y="4025770"/>
              <a:ext cx="1521570" cy="738664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</p:spPr>
          <p:txBody>
            <a:bodyPr wrap="none" rtlCol="0">
              <a:spAutoFit/>
            </a:bodyPr>
            <a:lstStyle/>
            <a:p>
              <a:endParaRPr lang="en-US" altLang="zh-TW" sz="1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altLang="zh-TW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See Neither</a:t>
              </a:r>
            </a:p>
            <a:p>
              <a:endParaRPr lang="zh-TW" altLang="en-US" sz="1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544108" y="2064709"/>
            <a:ext cx="3759720" cy="608207"/>
            <a:chOff x="5544108" y="2064709"/>
            <a:chExt cx="3759720" cy="60820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44108" y="2064709"/>
              <a:ext cx="3759720" cy="608207"/>
            </a:xfrm>
            <a:prstGeom prst="rect">
              <a:avLst/>
            </a:prstGeom>
          </p:spPr>
        </p:pic>
        <p:cxnSp>
          <p:nvCxnSpPr>
            <p:cNvPr id="23" name="直線接點 22"/>
            <p:cNvCxnSpPr/>
            <p:nvPr/>
          </p:nvCxnSpPr>
          <p:spPr bwMode="auto">
            <a:xfrm>
              <a:off x="6917186" y="2617200"/>
              <a:ext cx="222681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矩形 23"/>
            <p:cNvSpPr/>
            <p:nvPr/>
          </p:nvSpPr>
          <p:spPr bwMode="auto">
            <a:xfrm>
              <a:off x="5572800" y="2067093"/>
              <a:ext cx="3348880" cy="279321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26" name="弧形箭號 (左彎) 25"/>
          <p:cNvSpPr/>
          <p:nvPr/>
        </p:nvSpPr>
        <p:spPr bwMode="auto">
          <a:xfrm rot="3550218">
            <a:off x="7993922" y="1366260"/>
            <a:ext cx="630336" cy="1988874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368000" y="1736812"/>
            <a:ext cx="1866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u="sng" dirty="0" smtClean="0"/>
              <a:t>Kinematic exclusion</a:t>
            </a:r>
            <a:r>
              <a:rPr lang="en-US" altLang="zh-TW" sz="1400" dirty="0" smtClean="0"/>
              <a:t>:</a:t>
            </a:r>
            <a:endParaRPr lang="zh-TW" altLang="en-US" sz="1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558125" y="3005819"/>
            <a:ext cx="35283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 </a:t>
            </a:r>
            <a:r>
              <a:rPr lang="en-US" altLang="zh-TW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350" dirty="0" smtClean="0"/>
              <a:t>Blessed are the Blind.</a:t>
            </a:r>
            <a:r>
              <a:rPr lang="en-US" altLang="zh-TW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TW" altLang="en-US" sz="2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984268" y="6284349"/>
            <a:ext cx="2209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err="1" smtClean="0"/>
              <a:t>Fuyoto</a:t>
            </a:r>
            <a:r>
              <a:rPr lang="en-US" altLang="zh-TW" sz="1200" dirty="0" smtClean="0"/>
              <a:t>, WSH, </a:t>
            </a:r>
            <a:r>
              <a:rPr lang="en-US" altLang="zh-TW" sz="1200" dirty="0" err="1" smtClean="0"/>
              <a:t>Kohda</a:t>
            </a:r>
            <a:r>
              <a:rPr lang="en-US" altLang="zh-TW" sz="1200" dirty="0" smtClean="0"/>
              <a:t>, PRL’15</a:t>
            </a:r>
            <a:endParaRPr lang="zh-TW" altLang="en-US" sz="1200" dirty="0"/>
          </a:p>
        </p:txBody>
      </p:sp>
      <p:sp>
        <p:nvSpPr>
          <p:cNvPr id="32" name="矩形 31"/>
          <p:cNvSpPr/>
          <p:nvPr/>
        </p:nvSpPr>
        <p:spPr>
          <a:xfrm>
            <a:off x="5544107" y="3856690"/>
            <a:ext cx="3561255" cy="220060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</a:t>
            </a:r>
            <a:r>
              <a:rPr lang="en-US" altLang="zh-TW" sz="2800" b="1" baseline="-25000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</a:t>
            </a:r>
            <a:r>
              <a:rPr lang="en-US" altLang="zh-TW" sz="24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→ </a:t>
            </a:r>
            <a:r>
              <a:rPr lang="en-US" altLang="zh-TW" sz="2400" b="1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p</a:t>
            </a:r>
            <a:r>
              <a:rPr lang="en-US" altLang="zh-TW" sz="2400" b="1" baseline="30000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0</a:t>
            </a:r>
            <a:r>
              <a:rPr lang="en-US" altLang="zh-TW" sz="1000" b="1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 </a:t>
            </a:r>
            <a:r>
              <a:rPr lang="en-US" altLang="zh-TW" sz="2400" b="1" dirty="0" err="1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nn</a:t>
            </a:r>
            <a:endParaRPr lang="en-US" altLang="zh-TW" sz="2400" b="1" dirty="0" smtClean="0">
              <a:solidFill>
                <a:srgbClr val="0000FF"/>
              </a:solidFill>
              <a:latin typeface="Symbol" panose="05050102010706020507" pitchFamily="18" charset="2"/>
              <a:ea typeface="新細明體" panose="02020500000000000000" pitchFamily="18" charset="-120"/>
            </a:endParaRPr>
          </a:p>
          <a:p>
            <a:endParaRPr lang="en-US" altLang="zh-TW" sz="500" dirty="0">
              <a:latin typeface="Calibri" panose="020F0502020204030204" pitchFamily="34" charset="0"/>
            </a:endParaRPr>
          </a:p>
          <a:p>
            <a:r>
              <a:rPr lang="en-US" altLang="zh-TW" sz="2400" dirty="0" smtClean="0">
                <a:latin typeface="Calibri" panose="020F0502020204030204" pitchFamily="34" charset="0"/>
              </a:rPr>
              <a:t>  </a:t>
            </a:r>
            <a:r>
              <a:rPr lang="en-US" altLang="zh-TW" sz="2100" dirty="0" smtClean="0">
                <a:latin typeface="Calibri" panose="020F0502020204030204" pitchFamily="34" charset="0"/>
              </a:rPr>
              <a:t>“Nothing to Nothing” </a:t>
            </a:r>
            <a:r>
              <a:rPr lang="en-US" altLang="zh-TW" sz="2000" dirty="0" smtClean="0">
                <a:latin typeface="Calibri" panose="020F0502020204030204" pitchFamily="34" charset="0"/>
              </a:rPr>
              <a:t>(just </a:t>
            </a:r>
            <a:r>
              <a:rPr lang="el-GR" altLang="zh-TW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en-US" altLang="zh-TW" sz="2000" dirty="0" smtClean="0">
                <a:latin typeface="Calibri" panose="020F0502020204030204" pitchFamily="34" charset="0"/>
              </a:rPr>
              <a:t>)</a:t>
            </a:r>
          </a:p>
          <a:p>
            <a:endParaRPr lang="en-US" altLang="zh-TW" sz="600" dirty="0" smtClean="0">
              <a:latin typeface="Calibri" panose="020F0502020204030204" pitchFamily="34" charset="0"/>
            </a:endParaRPr>
          </a:p>
          <a:p>
            <a:r>
              <a:rPr lang="en-US" altLang="zh-TW" sz="2400" dirty="0" smtClean="0">
                <a:latin typeface="Calibri" panose="020F0502020204030204" pitchFamily="34" charset="0"/>
              </a:rPr>
              <a:t> ―</a:t>
            </a:r>
            <a:r>
              <a:rPr lang="en-US" altLang="zh-TW" dirty="0" smtClean="0">
                <a:latin typeface="Calibri" panose="020F0502020204030204" pitchFamily="34" charset="0"/>
              </a:rPr>
              <a:t>  </a:t>
            </a:r>
            <a:r>
              <a:rPr lang="en-US" altLang="zh-TW" sz="2400" i="1" dirty="0" smtClean="0">
                <a:latin typeface="Calibri" panose="020F0502020204030204" pitchFamily="34" charset="0"/>
              </a:rPr>
              <a:t>Veto Everything</a:t>
            </a:r>
            <a:r>
              <a:rPr lang="en-US" altLang="zh-TW" sz="1200" i="1" dirty="0" smtClean="0">
                <a:latin typeface="Calibri" panose="020F0502020204030204" pitchFamily="34" charset="0"/>
              </a:rPr>
              <a:t> </a:t>
            </a:r>
            <a:r>
              <a:rPr lang="en-US" altLang="zh-TW" sz="2400" i="1" dirty="0" smtClean="0">
                <a:latin typeface="Calibri" panose="020F0502020204030204" pitchFamily="34" charset="0"/>
              </a:rPr>
              <a:t>!</a:t>
            </a:r>
          </a:p>
          <a:p>
            <a:endParaRPr lang="en-US" altLang="zh-TW" sz="600" dirty="0">
              <a:latin typeface="Calibri" panose="020F0502020204030204" pitchFamily="34" charset="0"/>
            </a:endParaRPr>
          </a:p>
          <a:p>
            <a:r>
              <a:rPr lang="en-US" altLang="zh-TW" sz="2400" dirty="0" smtClean="0">
                <a:latin typeface="Calibri" panose="020F0502020204030204" pitchFamily="34" charset="0"/>
              </a:rPr>
              <a:t>     </a:t>
            </a:r>
            <a:r>
              <a:rPr lang="en-US" altLang="zh-TW" dirty="0" smtClean="0">
                <a:latin typeface="Calibri" panose="020F0502020204030204" pitchFamily="34" charset="0"/>
              </a:rPr>
              <a:t>  </a:t>
            </a:r>
            <a:r>
              <a:rPr lang="en-US" altLang="zh-TW" sz="2400" dirty="0" smtClean="0">
                <a:latin typeface="Calibri" panose="020F0502020204030204" pitchFamily="34" charset="0"/>
              </a:rPr>
              <a:t>But: Cannot Veto WILPs.</a:t>
            </a:r>
          </a:p>
          <a:p>
            <a:r>
              <a:rPr lang="en-US" altLang="zh-TW" sz="2400" dirty="0">
                <a:latin typeface="Calibri" panose="020F0502020204030204" pitchFamily="34" charset="0"/>
              </a:rPr>
              <a:t> </a:t>
            </a:r>
            <a:r>
              <a:rPr lang="en-US" altLang="zh-TW" sz="2400" dirty="0" smtClean="0">
                <a:latin typeface="Calibri" panose="020F0502020204030204" pitchFamily="34" charset="0"/>
              </a:rPr>
              <a:t>             </a:t>
            </a:r>
            <a:r>
              <a:rPr lang="en-US" altLang="zh-TW" sz="1200" dirty="0" smtClean="0">
                <a:latin typeface="Calibri" panose="020F0502020204030204" pitchFamily="34" charset="0"/>
              </a:rPr>
              <a:t> </a:t>
            </a:r>
            <a:r>
              <a:rPr lang="en-US" altLang="zh-TW" dirty="0" smtClean="0">
                <a:latin typeface="Calibri" panose="020F0502020204030204" pitchFamily="34" charset="0"/>
              </a:rPr>
              <a:t>(</a:t>
            </a:r>
            <a:r>
              <a:rPr lang="en-US" altLang="zh-TW" sz="175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W</a:t>
            </a:r>
            <a:r>
              <a:rPr lang="en-US" altLang="zh-TW" sz="1750" dirty="0" smtClean="0">
                <a:latin typeface="Calibri" panose="020F0502020204030204" pitchFamily="34" charset="0"/>
              </a:rPr>
              <a:t>eakly </a:t>
            </a:r>
            <a:r>
              <a:rPr lang="en-US" altLang="zh-TW" sz="1750" dirty="0" smtClean="0">
                <a:solidFill>
                  <a:srgbClr val="0000FF"/>
                </a:solidFill>
                <a:latin typeface="Calibri" panose="020F0502020204030204" pitchFamily="34" charset="0"/>
              </a:rPr>
              <a:t>I</a:t>
            </a:r>
            <a:r>
              <a:rPr lang="en-US" altLang="zh-TW" sz="1750" dirty="0" smtClean="0">
                <a:latin typeface="Calibri" panose="020F0502020204030204" pitchFamily="34" charset="0"/>
              </a:rPr>
              <a:t>nt. </a:t>
            </a:r>
            <a:r>
              <a:rPr lang="en-US" altLang="zh-TW" sz="175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</a:t>
            </a:r>
            <a:r>
              <a:rPr lang="en-US" altLang="zh-TW" sz="1750" dirty="0" smtClean="0">
                <a:latin typeface="Calibri" panose="020F0502020204030204" pitchFamily="34" charset="0"/>
              </a:rPr>
              <a:t>ight </a:t>
            </a:r>
            <a:r>
              <a:rPr lang="en-US" altLang="zh-TW" sz="175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P</a:t>
            </a:r>
            <a:r>
              <a:rPr lang="en-US" altLang="zh-TW" sz="1750" dirty="0" smtClean="0">
                <a:latin typeface="Calibri" panose="020F0502020204030204" pitchFamily="34" charset="0"/>
              </a:rPr>
              <a:t>article</a:t>
            </a:r>
            <a:r>
              <a:rPr lang="en-US" altLang="zh-TW" dirty="0" smtClean="0">
                <a:latin typeface="Calibri" panose="020F0502020204030204" pitchFamily="34" charset="0"/>
              </a:rPr>
              <a:t>)</a:t>
            </a:r>
            <a:endParaRPr lang="zh-TW" altLang="en-US" sz="2400" dirty="0">
              <a:latin typeface="Calibri" panose="020F0502020204030204" pitchFamily="34" charset="0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2170283" y="5229200"/>
            <a:ext cx="689548" cy="1368152"/>
            <a:chOff x="2406288" y="5121188"/>
            <a:chExt cx="689548" cy="1368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/>
                <p:cNvSpPr/>
                <p:nvPr/>
              </p:nvSpPr>
              <p:spPr>
                <a:xfrm>
                  <a:off x="2406288" y="6015749"/>
                  <a:ext cx="689548" cy="4735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sSubSupPr>
                          <m:e>
                            <m:r>
                              <a:rPr lang="en-US" altLang="zh-TW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𝒁</m:t>
                            </m:r>
                          </m:e>
                          <m:sub/>
                          <m:sup>
                            <m:r>
                              <a:rPr lang="en-US" altLang="zh-TW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288" y="6015749"/>
                  <a:ext cx="689548" cy="47359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29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直線單箭頭接點 38"/>
            <p:cNvCxnSpPr/>
            <p:nvPr/>
          </p:nvCxnSpPr>
          <p:spPr bwMode="auto">
            <a:xfrm flipV="1">
              <a:off x="2658805" y="5121188"/>
              <a:ext cx="8638" cy="96657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0" name="群組 39"/>
          <p:cNvGrpSpPr/>
          <p:nvPr/>
        </p:nvGrpSpPr>
        <p:grpSpPr>
          <a:xfrm>
            <a:off x="4062472" y="5229200"/>
            <a:ext cx="689548" cy="1368152"/>
            <a:chOff x="2406288" y="5121188"/>
            <a:chExt cx="689548" cy="1368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/>
                <p:cNvSpPr/>
                <p:nvPr/>
              </p:nvSpPr>
              <p:spPr>
                <a:xfrm>
                  <a:off x="2406288" y="6015749"/>
                  <a:ext cx="689548" cy="4735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b="1" i="1" smtClean="0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sSubSupPr>
                          <m:e>
                            <m:r>
                              <a:rPr lang="en-US" altLang="zh-TW" sz="2400" b="1" i="1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𝒁</m:t>
                            </m:r>
                          </m:e>
                          <m:sub/>
                          <m:sup>
                            <m:r>
                              <a:rPr lang="en-US" altLang="zh-TW" sz="2400" b="1" i="1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TW" altLang="en-US" dirty="0">
                    <a:solidFill>
                      <a:srgbClr val="9900CC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288" y="6015749"/>
                  <a:ext cx="689548" cy="47359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29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直線單箭頭接點 41"/>
            <p:cNvCxnSpPr/>
            <p:nvPr/>
          </p:nvCxnSpPr>
          <p:spPr bwMode="auto">
            <a:xfrm flipV="1">
              <a:off x="2658805" y="5121188"/>
              <a:ext cx="8638" cy="96657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9900CC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4" name="文字方塊 43"/>
          <p:cNvSpPr txBox="1"/>
          <p:nvPr/>
        </p:nvSpPr>
        <p:spPr>
          <a:xfrm>
            <a:off x="5976156" y="3496942"/>
            <a:ext cx="2699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2000" dirty="0" smtClean="0">
                <a:solidFill>
                  <a:srgbClr val="FF0000"/>
                </a:solidFill>
              </a:rPr>
              <a:t>A Surprise</a:t>
            </a:r>
            <a:r>
              <a:rPr lang="en-US" altLang="zh-TW" sz="8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! 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“Trivial”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28"/>
              <p:cNvSpPr/>
              <p:nvPr/>
            </p:nvSpPr>
            <p:spPr>
              <a:xfrm>
                <a:off x="1767696" y="152636"/>
                <a:ext cx="6332696" cy="6612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571500" lvl="0" indent="-571500" algn="ctr"/>
                <a:r>
                  <a:rPr lang="en-US" altLang="zh-TW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K</a:t>
                </a:r>
                <a:r>
                  <a:rPr lang="en-US" altLang="zh-TW" sz="2800" b="1" baseline="30000" dirty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+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→ 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p</a:t>
                </a:r>
                <a:r>
                  <a:rPr lang="en-US" altLang="zh-TW" sz="2800" b="1" baseline="30000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+</a:t>
                </a:r>
                <a:r>
                  <a:rPr lang="en-US" altLang="zh-TW" sz="800" b="1" baseline="30000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7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“</a:t>
                </a:r>
                <a:r>
                  <a:rPr lang="en-US" altLang="zh-TW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ea typeface="新細明體" panose="02020500000000000000" pitchFamily="18" charset="-120"/>
                  </a:rPr>
                  <a:t>p</a:t>
                </a:r>
                <a:r>
                  <a:rPr lang="en-US" altLang="zh-TW" sz="2800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ea typeface="新細明體" panose="02020500000000000000" pitchFamily="18" charset="-120"/>
                  </a:rPr>
                  <a:t>0</a:t>
                </a:r>
                <a:r>
                  <a:rPr lang="en-US" altLang="zh-TW" sz="27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”</a:t>
                </a:r>
                <a:r>
                  <a:rPr lang="en-US" altLang="zh-TW" sz="28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8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rPr>
                  <a:t>Loophole</a:t>
                </a:r>
                <a:r>
                  <a:rPr lang="en-US" altLang="zh-TW" sz="2800" b="1" dirty="0" smtClean="0">
                    <a:solidFill>
                      <a:srgbClr val="FF0000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altLang="zh-TW" sz="28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vs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  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Arial" panose="020B0604020202020204" pitchFamily="34" charset="0"/>
                  </a:rPr>
                  <a:t>K</a:t>
                </a:r>
                <a:r>
                  <a:rPr lang="en-US" altLang="zh-TW" sz="3200" b="1" baseline="-25000" dirty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L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→</a:t>
                </a:r>
                <a:r>
                  <a:rPr lang="en-US" altLang="zh-TW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800" b="1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p</a:t>
                </a:r>
                <a:r>
                  <a:rPr lang="en-US" altLang="zh-TW" sz="2800" b="1" baseline="30000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0</a:t>
                </a:r>
                <a:r>
                  <a:rPr lang="en-US" altLang="zh-TW" sz="1000" b="1" dirty="0" smtClean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0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30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𝐗</m:t>
                        </m:r>
                      </m:e>
                      <m:sub/>
                      <m:sup>
                        <m:r>
                          <a:rPr lang="en-US" altLang="zh-TW" sz="3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zh-TW" sz="2800" b="1" dirty="0">
                    <a:solidFill>
                      <a:srgbClr val="0000FF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 </a:t>
                </a:r>
                <a:endParaRPr lang="en-US" altLang="zh-TW" sz="2800" b="1" dirty="0" smtClean="0">
                  <a:solidFill>
                    <a:srgbClr val="0000FF"/>
                  </a:solidFill>
                  <a:latin typeface="Symbol" panose="05050102010706020507" pitchFamily="18" charset="2"/>
                  <a:ea typeface="新細明體" panose="02020500000000000000" pitchFamily="18" charset="-120"/>
                </a:endParaRPr>
              </a:p>
              <a:p>
                <a:pPr marL="571500" lvl="0" indent="-571500" algn="ctr"/>
                <a:endParaRPr lang="en-US" altLang="zh-TW" sz="300" dirty="0">
                  <a:solidFill>
                    <a:srgbClr val="FF43FF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696" y="152636"/>
                <a:ext cx="6332696" cy="661271"/>
              </a:xfrm>
              <a:prstGeom prst="rect">
                <a:avLst/>
              </a:prstGeom>
              <a:blipFill>
                <a:blip r:embed="rId10"/>
                <a:stretch>
                  <a:fillRect t="-1835" b="-192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3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34" presetClass="emph" presetSubtype="0" fill="hold" nodeType="after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38889E-6 1.11111E-6 L -1.38889E-6 -0.07222 " pathEditMode="relative" rAng="0" ptsTypes="AA">
                                      <p:cBhvr>
                                        <p:cTn id="14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8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47564" y="3271046"/>
            <a:ext cx="788487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 smtClean="0">
                <a:solidFill>
                  <a:srgbClr val="000000"/>
                </a:solidFill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</a:rPr>
              <a:t>IV.  What Then</a:t>
            </a:r>
            <a:r>
              <a:rPr lang="en-US" altLang="zh-TW" sz="2800" dirty="0">
                <a:solidFill>
                  <a:srgbClr val="000000"/>
                </a:solidFill>
              </a:rPr>
              <a:t>?   </a:t>
            </a:r>
            <a:r>
              <a:rPr lang="en-US" altLang="zh-TW" sz="2500" dirty="0">
                <a:solidFill>
                  <a:srgbClr val="000000"/>
                </a:solidFill>
              </a:rPr>
              <a:t>―  an Illustration of </a:t>
            </a:r>
            <a:r>
              <a:rPr lang="en-US" altLang="zh-TW" sz="2500" dirty="0" smtClean="0">
                <a:solidFill>
                  <a:srgbClr val="000000"/>
                </a:solidFill>
              </a:rPr>
              <a:t>Impact</a:t>
            </a:r>
            <a:endParaRPr lang="zh-TW" altLang="en-US" sz="2500" dirty="0"/>
          </a:p>
        </p:txBody>
      </p:sp>
      <p:sp>
        <p:nvSpPr>
          <p:cNvPr id="22" name="矩形 21"/>
          <p:cNvSpPr/>
          <p:nvPr/>
        </p:nvSpPr>
        <p:spPr>
          <a:xfrm>
            <a:off x="2015716" y="4329100"/>
            <a:ext cx="6736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7C00A8"/>
                </a:solidFill>
              </a:rPr>
              <a:t>Circumstantial Hints/Possibilities in Rare B &amp; K Decays</a:t>
            </a:r>
            <a:endParaRPr lang="zh-TW" altLang="en-US" sz="2000" dirty="0">
              <a:solidFill>
                <a:srgbClr val="7C00A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367526" y="5031040"/>
                <a:ext cx="2796278" cy="914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SupPr>
                        <m:e>
                          <m:r>
                            <a:rPr lang="en-US" altLang="zh-TW" sz="2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𝒁</m:t>
                          </m:r>
                        </m:e>
                        <m:sub/>
                        <m:sup>
                          <m:r>
                            <a:rPr lang="en-US" altLang="zh-TW" sz="2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&lt; </m:t>
                      </m:r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𝟐</m:t>
                      </m:r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𝒎</m:t>
                      </m:r>
                      <m:r>
                        <m:rPr>
                          <m:sty m:val="p"/>
                        </m:rPr>
                        <a:rPr lang="el-GR" altLang="zh-TW" sz="2200" b="1" i="1" baseline="-2500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μ</m:t>
                      </m:r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:  </m:t>
                      </m:r>
                      <m:r>
                        <m:rPr>
                          <m:sty m:val="p"/>
                        </m:rPr>
                        <a:rPr lang="el-GR" altLang="zh-TW" sz="2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νν</m:t>
                      </m:r>
                      <m:r>
                        <a:rPr lang="en-US" altLang="zh-TW" sz="2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 </m:t>
                      </m:r>
                      <m:r>
                        <a:rPr lang="en-US" altLang="zh-TW" sz="22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𝐨𝐧𝐥𝐲</m:t>
                      </m:r>
                    </m:oMath>
                  </m:oMathPara>
                </a14:m>
                <a:endParaRPr lang="en-US" altLang="zh-TW" sz="2200" b="1" i="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新細明體" panose="02020500000000000000" pitchFamily="18" charset="-120"/>
                </a:endParaRPr>
              </a:p>
              <a:p>
                <a:endParaRPr lang="en-US" altLang="zh-TW" sz="8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新細明體" panose="02020500000000000000" pitchFamily="18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1" i="1" smtClean="0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SupPr>
                        <m:e>
                          <m:r>
                            <a:rPr lang="en-US" altLang="zh-TW" sz="22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𝒁</m:t>
                          </m:r>
                        </m:e>
                        <m:sub/>
                        <m:sup>
                          <m:r>
                            <a:rPr lang="en-US" altLang="zh-TW" sz="22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&gt; 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𝟐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𝒎</m:t>
                      </m:r>
                      <m:r>
                        <m:rPr>
                          <m:sty m:val="p"/>
                        </m:rPr>
                        <a:rPr lang="el-GR" altLang="zh-TW" sz="2200" b="1" i="1" baseline="-2500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μ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:  </m:t>
                      </m:r>
                      <m:r>
                        <m:rPr>
                          <m:sty m:val="p"/>
                        </m:rPr>
                        <a:rPr lang="el-GR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νν</m:t>
                      </m:r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l-GR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μμ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 </m:t>
                      </m:r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 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526" y="5031040"/>
                <a:ext cx="2796278" cy="914353"/>
              </a:xfrm>
              <a:prstGeom prst="rect">
                <a:avLst/>
              </a:prstGeom>
              <a:blipFill>
                <a:blip r:embed="rId2"/>
                <a:stretch>
                  <a:fillRect r="-218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 bwMode="auto">
          <a:xfrm>
            <a:off x="4427984" y="5029361"/>
            <a:ext cx="2664296" cy="451867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755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944724"/>
            <a:ext cx="3996296" cy="4640452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2871101" y="944724"/>
            <a:ext cx="1952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BaBar’13 (471M BB(bar))</a:t>
            </a:r>
            <a:endParaRPr lang="zh-TW" altLang="en-US" sz="1200" dirty="0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18" y="5594898"/>
            <a:ext cx="4425650" cy="462394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49" y="6123725"/>
            <a:ext cx="4392623" cy="437623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2440146" y="188640"/>
            <a:ext cx="5048178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/>
              <a:t> </a:t>
            </a:r>
            <a:r>
              <a:rPr lang="en-US" altLang="zh-TW" sz="2600" dirty="0" err="1" smtClean="0"/>
              <a:t>BaBar</a:t>
            </a:r>
            <a:r>
              <a:rPr lang="en-US" altLang="zh-TW" sz="2600" dirty="0" smtClean="0"/>
              <a:t>: mild hint in </a:t>
            </a:r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</a:t>
            </a:r>
            <a:r>
              <a:rPr lang="en-US" altLang="zh-TW" sz="28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→ </a:t>
            </a:r>
            <a:r>
              <a:rPr lang="en-US" altLang="zh-TW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</a:t>
            </a:r>
            <a:r>
              <a:rPr lang="en-US" altLang="zh-TW" sz="2800" baseline="30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3000" dirty="0" err="1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nn</a:t>
            </a:r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zh-TW" altLang="en-US" sz="3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4824028" y="764704"/>
            <a:ext cx="3966150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N.B. 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B(B → K</a:t>
            </a:r>
            <a:r>
              <a:rPr lang="en-US" altLang="zh-TW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zh-TW" sz="2000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0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&lt;&lt;  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B(K → </a:t>
            </a:r>
            <a:r>
              <a:rPr lang="en-US" altLang="zh-TW" sz="20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pp</a:t>
            </a:r>
            <a:r>
              <a:rPr lang="en-US" altLang="zh-TW" sz="2000" baseline="300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0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TW" altLang="en-US" dirty="0"/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5"/>
          <a:srcRect r="50741"/>
          <a:stretch/>
        </p:blipFill>
        <p:spPr>
          <a:xfrm>
            <a:off x="4562518" y="1761140"/>
            <a:ext cx="4473978" cy="314402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6"/>
          <a:srcRect l="1" r="5799"/>
          <a:stretch/>
        </p:blipFill>
        <p:spPr>
          <a:xfrm>
            <a:off x="2907105" y="5300645"/>
            <a:ext cx="584775" cy="284532"/>
          </a:xfrm>
          <a:prstGeom prst="rect">
            <a:avLst/>
          </a:prstGeom>
        </p:spPr>
      </p:pic>
      <p:cxnSp>
        <p:nvCxnSpPr>
          <p:cNvPr id="13" name="直線接點 12"/>
          <p:cNvCxnSpPr/>
          <p:nvPr/>
        </p:nvCxnSpPr>
        <p:spPr bwMode="auto">
          <a:xfrm>
            <a:off x="1303200" y="6004800"/>
            <a:ext cx="3340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文字方塊 1"/>
          <p:cNvSpPr txBox="1"/>
          <p:nvPr/>
        </p:nvSpPr>
        <p:spPr>
          <a:xfrm>
            <a:off x="3599892" y="528669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</a:rPr>
              <a:t>10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sz="1600" dirty="0" err="1">
                <a:solidFill>
                  <a:srgbClr val="FF0000"/>
                </a:solidFill>
              </a:rPr>
              <a:t>m</a:t>
            </a:r>
            <a:r>
              <a:rPr lang="en-US" altLang="zh-TW" sz="1600" baseline="-25000" dirty="0" err="1">
                <a:solidFill>
                  <a:srgbClr val="FF0000"/>
                </a:solidFill>
              </a:rPr>
              <a:t>mis</a:t>
            </a:r>
            <a:r>
              <a:rPr lang="en-US" altLang="zh-TW" dirty="0"/>
              <a:t> </a:t>
            </a:r>
            <a:r>
              <a:rPr lang="en-US" altLang="zh-TW" sz="1600" dirty="0" smtClean="0">
                <a:solidFill>
                  <a:srgbClr val="FF0000"/>
                </a:solidFill>
              </a:rPr>
              <a:t>bins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236739" y="5950800"/>
            <a:ext cx="17347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00" dirty="0" smtClean="0">
                <a:solidFill>
                  <a:srgbClr val="FF0000"/>
                </a:solidFill>
              </a:rPr>
              <a:t>driven by lowest bin</a:t>
            </a:r>
            <a:endParaRPr lang="zh-TW" altLang="en-US" sz="13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309218" y="5157192"/>
            <a:ext cx="3259226" cy="103105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altLang="zh-TW" u="sng" dirty="0" smtClean="0"/>
              <a:t>Belle</a:t>
            </a:r>
            <a:r>
              <a:rPr lang="en-US" altLang="zh-TW" dirty="0" smtClean="0"/>
              <a:t> needs to follow up with</a:t>
            </a:r>
          </a:p>
          <a:p>
            <a:r>
              <a:rPr lang="zh-TW" altLang="en-US" sz="400" dirty="0" smtClean="0"/>
              <a:t> </a:t>
            </a:r>
            <a:endParaRPr lang="en-US" altLang="zh-TW" sz="400" dirty="0" smtClean="0"/>
          </a:p>
          <a:p>
            <a:pPr algn="ctr"/>
            <a:r>
              <a:rPr lang="en-US" altLang="zh-TW" dirty="0" smtClean="0"/>
              <a:t> the </a:t>
            </a:r>
            <a:r>
              <a:rPr lang="en-US" altLang="zh-TW" dirty="0" smtClean="0">
                <a:solidFill>
                  <a:srgbClr val="FF0000"/>
                </a:solidFill>
              </a:rPr>
              <a:t>Binned </a:t>
            </a:r>
            <a:r>
              <a:rPr lang="en-US" altLang="zh-TW" dirty="0" err="1" smtClean="0">
                <a:solidFill>
                  <a:srgbClr val="FF0000"/>
                </a:solidFill>
              </a:rPr>
              <a:t>m</a:t>
            </a:r>
            <a:r>
              <a:rPr lang="en-US" altLang="zh-TW" sz="2000" baseline="-25000" dirty="0" err="1" smtClean="0">
                <a:solidFill>
                  <a:srgbClr val="FF0000"/>
                </a:solidFill>
              </a:rPr>
              <a:t>mis</a:t>
            </a:r>
            <a:r>
              <a:rPr lang="en-US" altLang="zh-TW" dirty="0" smtClean="0"/>
              <a:t> analysis.</a:t>
            </a:r>
          </a:p>
          <a:p>
            <a:pPr algn="ctr"/>
            <a:endParaRPr lang="en-US" altLang="zh-TW" sz="300" dirty="0" smtClean="0"/>
          </a:p>
          <a:p>
            <a:pPr algn="ctr"/>
            <a:r>
              <a:rPr lang="en-US" altLang="zh-TW" dirty="0" smtClean="0"/>
              <a:t>(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en-US" altLang="zh-TW" u="sng" dirty="0" smtClean="0">
                <a:solidFill>
                  <a:srgbClr val="000066"/>
                </a:solidFill>
                <a:sym typeface="Wingdings" panose="05000000000000000000" pitchFamily="2" charset="2"/>
              </a:rPr>
              <a:t>Belle II</a:t>
            </a:r>
            <a:r>
              <a:rPr lang="en-US" altLang="zh-TW" dirty="0" smtClean="0"/>
              <a:t>)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984268" y="6284349"/>
            <a:ext cx="2209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err="1" smtClean="0"/>
              <a:t>Fuyoto</a:t>
            </a:r>
            <a:r>
              <a:rPr lang="en-US" altLang="zh-TW" sz="1200" dirty="0" smtClean="0"/>
              <a:t>, WSH, </a:t>
            </a:r>
            <a:r>
              <a:rPr lang="en-US" altLang="zh-TW" sz="1200" dirty="0" err="1" smtClean="0"/>
              <a:t>Kohda</a:t>
            </a:r>
            <a:r>
              <a:rPr lang="en-US" altLang="zh-TW" sz="1200" dirty="0" smtClean="0"/>
              <a:t>, PRL’15</a:t>
            </a:r>
            <a:endParaRPr lang="zh-TW" altLang="en-US" sz="1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252" y="1515660"/>
            <a:ext cx="3444212" cy="2931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421614" y="1268760"/>
            <a:ext cx="4794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BaBar</a:t>
            </a:r>
            <a:r>
              <a:rPr lang="en-US" altLang="zh-TW" dirty="0" smtClean="0">
                <a:solidFill>
                  <a:srgbClr val="FF0000"/>
                </a:solidFill>
              </a:rPr>
              <a:t> hint fully covers down to GN Bound</a:t>
            </a:r>
            <a:r>
              <a:rPr lang="en-US" altLang="zh-TW" sz="800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!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8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 animBg="1"/>
      <p:bldP spid="2" grpId="0"/>
      <p:bldP spid="3" grpId="0"/>
      <p:bldP spid="17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730188" y="116632"/>
            <a:ext cx="436209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0000CC"/>
                </a:solidFill>
              </a:rPr>
              <a:t>Comment:  Light </a:t>
            </a:r>
            <a:r>
              <a:rPr lang="en-US" altLang="zh-TW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000" dirty="0" smtClean="0">
                <a:solidFill>
                  <a:srgbClr val="0000CC"/>
                </a:solidFill>
              </a:rPr>
              <a:t>g-2</a:t>
            </a:r>
            <a:r>
              <a:rPr lang="en-US" altLang="zh-TW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TW" sz="2000" dirty="0" smtClean="0">
                <a:solidFill>
                  <a:srgbClr val="0000CC"/>
                </a:solidFill>
              </a:rPr>
              <a:t> Z’ decay is </a:t>
            </a:r>
          </a:p>
          <a:p>
            <a:pPr algn="ctr"/>
            <a:r>
              <a:rPr lang="en-US" altLang="zh-TW" sz="2000" dirty="0" smtClean="0">
                <a:solidFill>
                  <a:srgbClr val="0000CC"/>
                </a:solidFill>
              </a:rPr>
              <a:t>prompt, even when highly boosted. </a:t>
            </a:r>
            <a:endParaRPr lang="zh-TW" altLang="en-US" sz="2000" dirty="0">
              <a:solidFill>
                <a:srgbClr val="0000CC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917798"/>
            <a:ext cx="48577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コネクタ 16"/>
          <p:cNvCxnSpPr/>
          <p:nvPr/>
        </p:nvCxnSpPr>
        <p:spPr>
          <a:xfrm>
            <a:off x="4543131" y="1196752"/>
            <a:ext cx="0" cy="381642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\begin{align*}&#10;{\cal B}_{\mu\mu}\simeq {\cal B}_{\nu\nu}\simeq 50\%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64" y="1340768"/>
            <a:ext cx="2140268" cy="29337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7" name="Picture 4" descr="\begin{align*}&#10;{\cal B}_{\nu\nu}\simeq 100\%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1375435"/>
            <a:ext cx="1446848" cy="25336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8" name="円/楕円 10"/>
          <p:cNvSpPr/>
          <p:nvPr/>
        </p:nvSpPr>
        <p:spPr>
          <a:xfrm>
            <a:off x="5256076" y="3176972"/>
            <a:ext cx="792088" cy="4051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6" y="1880828"/>
            <a:ext cx="2447764" cy="564148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97252"/>
            <a:ext cx="5343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6984268" y="6284349"/>
            <a:ext cx="2234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err="1" smtClean="0"/>
              <a:t>Fuyoto</a:t>
            </a:r>
            <a:r>
              <a:rPr lang="en-US" altLang="zh-TW" sz="1200" dirty="0" smtClean="0"/>
              <a:t>, WSH, </a:t>
            </a:r>
            <a:r>
              <a:rPr lang="en-US" altLang="zh-TW" sz="1200" dirty="0" err="1" smtClean="0"/>
              <a:t>Kohda</a:t>
            </a:r>
            <a:r>
              <a:rPr lang="en-US" altLang="zh-TW" sz="1200" dirty="0" smtClean="0"/>
              <a:t>, PRD’16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077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2735"/>
          <a:stretch/>
        </p:blipFill>
        <p:spPr>
          <a:xfrm>
            <a:off x="-36511" y="1280987"/>
            <a:ext cx="7956884" cy="4992329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4" name="文字方塊 3"/>
          <p:cNvSpPr txBox="1"/>
          <p:nvPr/>
        </p:nvSpPr>
        <p:spPr>
          <a:xfrm>
            <a:off x="1824886" y="1028055"/>
            <a:ext cx="467628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LHCb</a:t>
            </a:r>
            <a:r>
              <a:rPr lang="en-US" altLang="zh-TW" dirty="0" smtClean="0"/>
              <a:t> 1508.04094 </a:t>
            </a:r>
            <a:r>
              <a:rPr lang="en-US" altLang="zh-TW" sz="1900" dirty="0" smtClean="0"/>
              <a:t>[</a:t>
            </a:r>
            <a:r>
              <a:rPr lang="en-US" altLang="zh-TW" dirty="0" smtClean="0"/>
              <a:t>PRL’15 supplementary</a:t>
            </a:r>
            <a:r>
              <a:rPr lang="en-US" altLang="zh-TW" sz="1900" dirty="0" smtClean="0"/>
              <a:t>]</a:t>
            </a:r>
            <a:endParaRPr lang="zh-TW" altLang="en-US" sz="19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785" y="6084000"/>
            <a:ext cx="2401209" cy="461783"/>
          </a:xfrm>
          <a:prstGeom prst="rect">
            <a:avLst/>
          </a:prstGeom>
        </p:spPr>
      </p:pic>
      <p:cxnSp>
        <p:nvCxnSpPr>
          <p:cNvPr id="9" name="直線單箭頭接點 8"/>
          <p:cNvCxnSpPr/>
          <p:nvPr/>
        </p:nvCxnSpPr>
        <p:spPr bwMode="auto">
          <a:xfrm>
            <a:off x="1854000" y="3212976"/>
            <a:ext cx="0" cy="540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線單箭頭接點 12"/>
          <p:cNvCxnSpPr/>
          <p:nvPr/>
        </p:nvCxnSpPr>
        <p:spPr bwMode="auto">
          <a:xfrm flipV="1">
            <a:off x="2181577" y="4977172"/>
            <a:ext cx="0" cy="540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19460"/>
            <a:ext cx="6732748" cy="52480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 bwMode="auto">
          <a:xfrm>
            <a:off x="2325593" y="5389200"/>
            <a:ext cx="936104" cy="36004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5"/>
          <a:srcRect l="9866"/>
          <a:stretch/>
        </p:blipFill>
        <p:spPr>
          <a:xfrm>
            <a:off x="8208404" y="1267200"/>
            <a:ext cx="1008875" cy="47592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7924" y="1483200"/>
            <a:ext cx="4896036" cy="17612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文字方塊 11"/>
          <p:cNvSpPr txBox="1"/>
          <p:nvPr/>
        </p:nvSpPr>
        <p:spPr>
          <a:xfrm>
            <a:off x="368171" y="6238183"/>
            <a:ext cx="3324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000099"/>
                </a:solidFill>
              </a:rPr>
              <a:t>Direct contact with </a:t>
            </a:r>
            <a:r>
              <a:rPr lang="en-US" altLang="zh-TW" sz="1400" dirty="0" err="1" smtClean="0">
                <a:solidFill>
                  <a:srgbClr val="000099"/>
                </a:solidFill>
              </a:rPr>
              <a:t>LHCb</a:t>
            </a:r>
            <a:r>
              <a:rPr lang="en-US" altLang="zh-TW" sz="1400" dirty="0" smtClean="0">
                <a:solidFill>
                  <a:srgbClr val="000099"/>
                </a:solidFill>
              </a:rPr>
              <a:t> for details.</a:t>
            </a:r>
            <a:endParaRPr lang="zh-TW" altLang="en-US" sz="1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repeatCount="2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791579" y="1376772"/>
            <a:ext cx="7560841" cy="5154935"/>
            <a:chOff x="431540" y="980728"/>
            <a:chExt cx="8220075" cy="551497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40" y="980728"/>
              <a:ext cx="8220075" cy="5514975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3968" y="5221390"/>
              <a:ext cx="3708412" cy="331846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24644"/>
            <a:ext cx="6732748" cy="49730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035296" y="620688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</a:rPr>
              <a:t>1606.03501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43105" y="944724"/>
            <a:ext cx="7253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“Pockets” exist, independent of quark side,</a:t>
            </a:r>
          </a:p>
          <a:p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     but, </a:t>
            </a:r>
            <a:r>
              <a:rPr lang="en-US" altLang="zh-TW" u="sng" dirty="0" smtClean="0">
                <a:solidFill>
                  <a:srgbClr val="0000FF"/>
                </a:solidFill>
              </a:rPr>
              <a:t>weaker than </a:t>
            </a:r>
            <a:r>
              <a:rPr lang="en-US" altLang="zh-TW" u="sng" dirty="0" err="1" smtClean="0">
                <a:solidFill>
                  <a:srgbClr val="0000FF"/>
                </a:solidFill>
              </a:rPr>
              <a:t>LHCb</a:t>
            </a:r>
            <a:r>
              <a:rPr lang="en-US" altLang="zh-TW" u="sng" dirty="0" smtClean="0">
                <a:solidFill>
                  <a:srgbClr val="0000FF"/>
                </a:solidFill>
              </a:rPr>
              <a:t> by 2 orders in our model</a:t>
            </a:r>
            <a:r>
              <a:rPr lang="en-US" altLang="zh-TW" dirty="0" smtClean="0">
                <a:solidFill>
                  <a:srgbClr val="0000FF"/>
                </a:solidFill>
              </a:rPr>
              <a:t> </a:t>
            </a:r>
            <a:r>
              <a:rPr lang="en-US" altLang="zh-TW" sz="1450" dirty="0" smtClean="0">
                <a:solidFill>
                  <a:srgbClr val="0000FF"/>
                </a:solidFill>
              </a:rPr>
              <a:t>(not in plots)</a:t>
            </a:r>
            <a:r>
              <a:rPr lang="en-US" altLang="zh-TW" dirty="0" smtClean="0">
                <a:solidFill>
                  <a:srgbClr val="0000FF"/>
                </a:solidFill>
              </a:rPr>
              <a:t>.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3508" y="4437112"/>
            <a:ext cx="252505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TW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R10"/>
              </a:rPr>
              <a:t>exclude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R10"/>
              </a:rPr>
              <a:t> all but a 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R10"/>
              </a:rPr>
              <a:t>sliver … 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R10"/>
              </a:rPr>
              <a:t>above </a:t>
            </a:r>
            <a:r>
              <a:rPr lang="en-US" altLang="zh-TW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R10"/>
              </a:rPr>
              <a:t>dimuon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R10"/>
              </a:rPr>
              <a:t> threshold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00" y="4519376"/>
            <a:ext cx="1800200" cy="77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16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11560" y="1639163"/>
                <a:ext cx="3292312" cy="457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000" dirty="0" smtClean="0">
                    <a:solidFill>
                      <a:srgbClr val="0000FF"/>
                    </a:solidFill>
                  </a:rPr>
                  <a:t>219 MeV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3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23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/>
                      <m:sup>
                        <m:r>
                          <a:rPr lang="en-US" altLang="zh-TW" sz="23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[</a:t>
                </a:r>
                <a:r>
                  <a:rPr lang="en-US" altLang="zh-TW" sz="1500" dirty="0" err="1" smtClean="0">
                    <a:solidFill>
                      <a:srgbClr val="0000FF"/>
                    </a:solidFill>
                  </a:rPr>
                  <a:t>LHCb</a:t>
                </a:r>
                <a:r>
                  <a:rPr lang="en-US" altLang="zh-TW" sz="1500" dirty="0" smtClean="0">
                    <a:solidFill>
                      <a:srgbClr val="0000FF"/>
                    </a:solidFill>
                  </a:rPr>
                  <a:t> stringent]</a:t>
                </a:r>
                <a:endParaRPr lang="zh-TW" altLang="en-US" sz="1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39163"/>
                <a:ext cx="3292312" cy="457689"/>
              </a:xfrm>
              <a:prstGeom prst="rect">
                <a:avLst/>
              </a:prstGeom>
              <a:blipFill>
                <a:blip r:embed="rId2"/>
                <a:stretch>
                  <a:fillRect l="-1296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/>
          <p:cNvGrpSpPr/>
          <p:nvPr/>
        </p:nvGrpSpPr>
        <p:grpSpPr>
          <a:xfrm>
            <a:off x="4013635" y="1160748"/>
            <a:ext cx="5022861" cy="5400600"/>
            <a:chOff x="4013635" y="1160748"/>
            <a:chExt cx="5022861" cy="540060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3635" y="1520788"/>
              <a:ext cx="5022861" cy="50405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5724128" y="1160748"/>
                  <a:ext cx="3234603" cy="4576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sz="2000" dirty="0" smtClean="0">
                      <a:solidFill>
                        <a:srgbClr val="FF0000"/>
                      </a:solidFill>
                    </a:rPr>
                    <a:t>334</a:t>
                  </a:r>
                  <a:r>
                    <a:rPr lang="en-US" altLang="zh-TW" sz="2000" dirty="0" smtClean="0">
                      <a:solidFill>
                        <a:srgbClr val="0000FF"/>
                      </a:solidFill>
                    </a:rPr>
                    <a:t> MeV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3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SupPr>
                        <m:e>
                          <m:r>
                            <a:rPr lang="en-US" altLang="zh-TW" sz="23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𝒁</m:t>
                          </m:r>
                        </m:e>
                        <m:sub/>
                        <m:sup>
                          <m:r>
                            <a:rPr lang="en-US" altLang="zh-TW" sz="23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en-US" altLang="zh-TW" sz="1500" dirty="0" smtClean="0">
                      <a:solidFill>
                        <a:srgbClr val="0000FF"/>
                      </a:solidFill>
                    </a:rPr>
                    <a:t>[</a:t>
                  </a:r>
                  <a:r>
                    <a:rPr lang="en-US" altLang="zh-TW" sz="1500" dirty="0" err="1" smtClean="0">
                      <a:solidFill>
                        <a:srgbClr val="0000FF"/>
                      </a:solidFill>
                    </a:rPr>
                    <a:t>LHCb</a:t>
                  </a:r>
                  <a:r>
                    <a:rPr lang="en-US" altLang="zh-TW" sz="1500" dirty="0" smtClean="0">
                      <a:solidFill>
                        <a:srgbClr val="0000FF"/>
                      </a:solidFill>
                    </a:rPr>
                    <a:t> tolerant]</a:t>
                  </a:r>
                  <a:endParaRPr lang="zh-TW" altLang="en-US" sz="15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1160748"/>
                  <a:ext cx="3234603" cy="457689"/>
                </a:xfrm>
                <a:prstGeom prst="rect">
                  <a:avLst/>
                </a:prstGeom>
                <a:blipFill>
                  <a:blip r:embed="rId4"/>
                  <a:stretch>
                    <a:fillRect l="-1318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文字方塊 7"/>
          <p:cNvSpPr txBox="1"/>
          <p:nvPr/>
        </p:nvSpPr>
        <p:spPr>
          <a:xfrm>
            <a:off x="1979712" y="416277"/>
            <a:ext cx="5184576" cy="461665"/>
          </a:xfrm>
          <a:prstGeom prst="rect">
            <a:avLst/>
          </a:prstGeom>
          <a:solidFill>
            <a:srgbClr val="B7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The 2</a:t>
            </a:r>
            <a:r>
              <a:rPr lang="en-US" altLang="zh-TW" sz="2400" baseline="30000" dirty="0" smtClean="0"/>
              <a:t>nd</a:t>
            </a:r>
            <a:r>
              <a:rPr lang="en-US" altLang="zh-TW" sz="2400" dirty="0" smtClean="0"/>
              <a:t> Window:  “pocket” physics</a:t>
            </a:r>
            <a:endParaRPr lang="zh-TW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323410" y="-27384"/>
                <a:ext cx="2616742" cy="4417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1" i="1" smtClean="0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SupPr>
                        <m:e>
                          <m:r>
                            <a:rPr lang="en-US" altLang="zh-TW" sz="22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𝒁</m:t>
                          </m:r>
                        </m:e>
                        <m:sub/>
                        <m:sup>
                          <m:r>
                            <a:rPr lang="en-US" altLang="zh-TW" sz="22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&gt; 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𝟐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𝒎</m:t>
                      </m:r>
                      <m:r>
                        <m:rPr>
                          <m:sty m:val="p"/>
                        </m:rPr>
                        <a:rPr lang="el-GR" altLang="zh-TW" sz="2200" b="1" i="1" baseline="-2500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μ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:  </m:t>
                      </m:r>
                      <m:r>
                        <m:rPr>
                          <m:sty m:val="p"/>
                        </m:rPr>
                        <a:rPr lang="el-GR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νν</m:t>
                      </m:r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l-GR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μμ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 </m:t>
                      </m:r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 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410" y="-27384"/>
                <a:ext cx="2616742" cy="441788"/>
              </a:xfrm>
              <a:prstGeom prst="rect">
                <a:avLst/>
              </a:prstGeom>
              <a:blipFill rotWithShape="0">
                <a:blip r:embed="rId6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円/楕円 31"/>
          <p:cNvSpPr/>
          <p:nvPr/>
        </p:nvSpPr>
        <p:spPr>
          <a:xfrm rot="600000">
            <a:off x="6977540" y="1930700"/>
            <a:ext cx="316557" cy="977303"/>
          </a:xfrm>
          <a:prstGeom prst="ellipse">
            <a:avLst/>
          </a:prstGeom>
          <a:noFill/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"/>
          <a:stretch/>
        </p:blipFill>
        <p:spPr bwMode="auto">
          <a:xfrm>
            <a:off x="0" y="2024844"/>
            <a:ext cx="4000218" cy="385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4777215" y="986616"/>
            <a:ext cx="1919021" cy="2673332"/>
            <a:chOff x="4777215" y="986616"/>
            <a:chExt cx="1919021" cy="2673332"/>
          </a:xfrm>
        </p:grpSpPr>
        <p:sp>
          <p:nvSpPr>
            <p:cNvPr id="5" name="矩形 4"/>
            <p:cNvSpPr/>
            <p:nvPr/>
          </p:nvSpPr>
          <p:spPr>
            <a:xfrm>
              <a:off x="4777215" y="986616"/>
              <a:ext cx="10189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b="1" dirty="0">
                  <a:solidFill>
                    <a:srgbClr val="FF00FF"/>
                  </a:solidFill>
                </a:rPr>
                <a:t>Allowed</a:t>
              </a:r>
              <a:endParaRPr lang="zh-TW" altLang="en-US" dirty="0">
                <a:solidFill>
                  <a:srgbClr val="FF00FF"/>
                </a:solidFill>
              </a:endParaRPr>
            </a:p>
          </p:txBody>
        </p:sp>
        <p:cxnSp>
          <p:nvCxnSpPr>
            <p:cNvPr id="16" name="直線矢印コネクタ 10"/>
            <p:cNvCxnSpPr>
              <a:stCxn id="5" idx="2"/>
            </p:cNvCxnSpPr>
            <p:nvPr/>
          </p:nvCxnSpPr>
          <p:spPr>
            <a:xfrm>
              <a:off x="5286676" y="1355948"/>
              <a:ext cx="1409560" cy="2304000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群組 3"/>
          <p:cNvGrpSpPr/>
          <p:nvPr/>
        </p:nvGrpSpPr>
        <p:grpSpPr>
          <a:xfrm>
            <a:off x="6840252" y="869026"/>
            <a:ext cx="2349037" cy="1695878"/>
            <a:chOff x="6840252" y="869026"/>
            <a:chExt cx="2349037" cy="1695878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40252" y="869026"/>
              <a:ext cx="2349037" cy="361734"/>
            </a:xfrm>
            <a:prstGeom prst="rect">
              <a:avLst/>
            </a:prstGeom>
          </p:spPr>
        </p:pic>
        <p:cxnSp>
          <p:nvCxnSpPr>
            <p:cNvPr id="22" name="直線矢印コネクタ 10"/>
            <p:cNvCxnSpPr/>
            <p:nvPr/>
          </p:nvCxnSpPr>
          <p:spPr>
            <a:xfrm flipH="1">
              <a:off x="7077752" y="1130668"/>
              <a:ext cx="1138176" cy="1434236"/>
            </a:xfrm>
            <a:prstGeom prst="straightConnector1">
              <a:avLst/>
            </a:prstGeom>
            <a:ln w="25400">
              <a:solidFill>
                <a:srgbClr val="FF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圖片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44" y="5846912"/>
            <a:ext cx="3402076" cy="714436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6984268" y="6284349"/>
            <a:ext cx="2234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err="1" smtClean="0"/>
              <a:t>Fuyoto</a:t>
            </a:r>
            <a:r>
              <a:rPr lang="en-US" altLang="zh-TW" sz="1200" dirty="0" smtClean="0"/>
              <a:t>, WSH, </a:t>
            </a:r>
            <a:r>
              <a:rPr lang="en-US" altLang="zh-TW" sz="1200" dirty="0" err="1" smtClean="0"/>
              <a:t>Kohda</a:t>
            </a:r>
            <a:r>
              <a:rPr lang="en-US" altLang="zh-TW" sz="1200" dirty="0" smtClean="0"/>
              <a:t>, PRD’16</a:t>
            </a:r>
            <a:endParaRPr lang="zh-TW" altLang="en-US" sz="12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2009216" y="728700"/>
            <a:ext cx="2598788" cy="544126"/>
            <a:chOff x="2009216" y="728700"/>
            <a:chExt cx="2598788" cy="544126"/>
          </a:xfrm>
        </p:grpSpPr>
        <p:sp>
          <p:nvSpPr>
            <p:cNvPr id="10" name="左大括弧 9"/>
            <p:cNvSpPr/>
            <p:nvPr/>
          </p:nvSpPr>
          <p:spPr bwMode="auto">
            <a:xfrm rot="16200000">
              <a:off x="3166673" y="-280827"/>
              <a:ext cx="251783" cy="2270838"/>
            </a:xfrm>
            <a:prstGeom prst="leftBrace">
              <a:avLst>
                <a:gd name="adj1" fmla="val 42016"/>
                <a:gd name="adj2" fmla="val 50000"/>
              </a:avLst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009216" y="872716"/>
              <a:ext cx="2598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u="sng" dirty="0" smtClean="0">
                  <a:solidFill>
                    <a:schemeClr val="bg1">
                      <a:lumMod val="50000"/>
                    </a:schemeClr>
                  </a:solidFill>
                </a:rPr>
                <a:t>Practically Excluded</a:t>
              </a:r>
              <a:endParaRPr lang="zh-TW" altLang="en-US" sz="2000" u="sng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19" name="直線接點 18"/>
          <p:cNvCxnSpPr/>
          <p:nvPr/>
        </p:nvCxnSpPr>
        <p:spPr bwMode="auto">
          <a:xfrm>
            <a:off x="5076056" y="4653136"/>
            <a:ext cx="6120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638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/>
          <p:cNvGrpSpPr/>
          <p:nvPr/>
        </p:nvGrpSpPr>
        <p:grpSpPr>
          <a:xfrm>
            <a:off x="4013635" y="1196752"/>
            <a:ext cx="5022861" cy="5364596"/>
            <a:chOff x="4013635" y="1196752"/>
            <a:chExt cx="5022861" cy="5364596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13635" y="1520788"/>
              <a:ext cx="5022861" cy="50405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6037354" y="1196752"/>
                  <a:ext cx="1739002" cy="4576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sz="2000" dirty="0" smtClean="0">
                      <a:solidFill>
                        <a:srgbClr val="FF0000"/>
                      </a:solidFill>
                    </a:rPr>
                    <a:t>334</a:t>
                  </a:r>
                  <a:r>
                    <a:rPr lang="en-US" altLang="zh-TW" sz="2000" dirty="0" smtClean="0">
                      <a:solidFill>
                        <a:srgbClr val="0000FF"/>
                      </a:solidFill>
                    </a:rPr>
                    <a:t> MeV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3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SupPr>
                        <m:e>
                          <m:r>
                            <a:rPr lang="en-US" altLang="zh-TW" sz="23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𝒁</m:t>
                          </m:r>
                        </m:e>
                        <m:sub/>
                        <m:sup>
                          <m:r>
                            <a:rPr lang="en-US" altLang="zh-TW" sz="23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′</m:t>
                          </m:r>
                        </m:sup>
                      </m:sSubSup>
                    </m:oMath>
                  </a14:m>
                  <a:endParaRPr lang="zh-TW" altLang="en-US" sz="23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7354" y="1196752"/>
                  <a:ext cx="1739002" cy="457689"/>
                </a:xfrm>
                <a:prstGeom prst="rect">
                  <a:avLst/>
                </a:prstGeom>
                <a:blipFill>
                  <a:blip r:embed="rId3"/>
                  <a:stretch>
                    <a:fillRect l="-3147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/>
              <p:cNvSpPr txBox="1"/>
              <p:nvPr/>
            </p:nvSpPr>
            <p:spPr>
              <a:xfrm>
                <a:off x="1691680" y="188640"/>
                <a:ext cx="6468374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800" dirty="0" smtClean="0"/>
                  <a:t> The Light</a:t>
                </a:r>
                <a:r>
                  <a:rPr lang="en-US" altLang="zh-TW" sz="32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SupPr>
                      <m:e>
                        <m: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𝒁</m:t>
                        </m:r>
                      </m:e>
                      <m:sub>
                        <m: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𝒈</m:t>
                        </m:r>
                        <m: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–</m:t>
                        </m:r>
                        <m:r>
                          <a:rPr lang="en-US" altLang="zh-TW" sz="3000" b="1" i="1" smtClean="0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𝟐</m:t>
                        </m:r>
                      </m:sub>
                      <m:sup>
                        <m:r>
                          <a:rPr lang="en-US" altLang="zh-TW" sz="3000" b="1" i="1">
                            <a:solidFill>
                              <a:srgbClr val="99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800" dirty="0" smtClean="0"/>
                  <a:t> Landscape </a:t>
                </a:r>
                <a:r>
                  <a:rPr lang="en-US" altLang="zh-TW" sz="2200" dirty="0" smtClean="0"/>
                  <a:t>(illustration)</a:t>
                </a:r>
                <a:r>
                  <a:rPr lang="en-US" altLang="zh-TW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endParaRPr lang="zh-TW" altLang="en-US" sz="3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88640"/>
                <a:ext cx="6468374" cy="610936"/>
              </a:xfrm>
              <a:prstGeom prst="rect">
                <a:avLst/>
              </a:prstGeom>
              <a:blipFill>
                <a:blip r:embed="rId4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群組 31"/>
          <p:cNvGrpSpPr/>
          <p:nvPr/>
        </p:nvGrpSpPr>
        <p:grpSpPr>
          <a:xfrm>
            <a:off x="35496" y="1844824"/>
            <a:ext cx="4356484" cy="3528392"/>
            <a:chOff x="35496" y="1844824"/>
            <a:chExt cx="4356484" cy="352839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/>
            <a:srcRect l="-396" t="1" r="52035" b="371"/>
            <a:stretch/>
          </p:blipFill>
          <p:spPr>
            <a:xfrm>
              <a:off x="35496" y="2240868"/>
              <a:ext cx="4356484" cy="3132348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683568" y="1844824"/>
                  <a:ext cx="1551963" cy="425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u="sng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135</a:t>
                  </a:r>
                  <a:r>
                    <a:rPr lang="en-US" altLang="zh-TW" u="sng" dirty="0" smtClean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MeV</a:t>
                  </a:r>
                  <a:r>
                    <a:rPr lang="en-US" altLang="zh-TW" dirty="0" smtClean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1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SupPr>
                        <m:e>
                          <m:r>
                            <a:rPr lang="en-US" altLang="zh-TW" sz="21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𝒁</m:t>
                          </m:r>
                        </m:e>
                        <m:sub/>
                        <m:sup>
                          <m:r>
                            <a:rPr lang="en-US" altLang="zh-TW" sz="21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′</m:t>
                          </m:r>
                        </m:sup>
                      </m:sSubSup>
                    </m:oMath>
                  </a14:m>
                  <a:endParaRPr lang="zh-TW" altLang="en-US" sz="21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1844824"/>
                  <a:ext cx="1551963" cy="425886"/>
                </a:xfrm>
                <a:prstGeom prst="rect">
                  <a:avLst/>
                </a:prstGeom>
                <a:blipFill>
                  <a:blip r:embed="rId6"/>
                  <a:stretch>
                    <a:fillRect l="-3529" b="-2608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文字方塊 3"/>
          <p:cNvSpPr txBox="1"/>
          <p:nvPr/>
        </p:nvSpPr>
        <p:spPr>
          <a:xfrm>
            <a:off x="647564" y="908720"/>
            <a:ext cx="7986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Perhaps 100 </a:t>
            </a:r>
            <a:r>
              <a:rPr lang="en-US" altLang="zh-TW" sz="1600" dirty="0" err="1" smtClean="0">
                <a:solidFill>
                  <a:srgbClr val="0000FF"/>
                </a:solidFill>
              </a:rPr>
              <a:t>TeV</a:t>
            </a:r>
            <a:r>
              <a:rPr lang="en-US" altLang="zh-TW" sz="1600" dirty="0" smtClean="0">
                <a:solidFill>
                  <a:srgbClr val="0000FF"/>
                </a:solidFill>
              </a:rPr>
              <a:t> SPPC/</a:t>
            </a:r>
            <a:r>
              <a:rPr lang="en-US" altLang="zh-TW" sz="1600" dirty="0" err="1" smtClean="0">
                <a:solidFill>
                  <a:srgbClr val="0000FF"/>
                </a:solidFill>
              </a:rPr>
              <a:t>FCChh</a:t>
            </a:r>
            <a:r>
              <a:rPr lang="en-US" altLang="zh-TW" sz="1600" dirty="0" smtClean="0">
                <a:solidFill>
                  <a:srgbClr val="0000FF"/>
                </a:solidFill>
              </a:rPr>
              <a:t> Needed        ....                            Or not?  [50% </a:t>
            </a:r>
            <a:r>
              <a:rPr lang="el-GR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μμ</a:t>
            </a:r>
            <a:r>
              <a:rPr lang="en-US" altLang="zh-TW" sz="1600" dirty="0" smtClean="0">
                <a:solidFill>
                  <a:srgbClr val="0000FF"/>
                </a:solidFill>
              </a:rPr>
              <a:t>]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007257" y="6165304"/>
            <a:ext cx="220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err="1" smtClean="0"/>
              <a:t>Fuyoto</a:t>
            </a:r>
            <a:r>
              <a:rPr lang="en-US" altLang="zh-TW" sz="1200" dirty="0" smtClean="0"/>
              <a:t>, WSH, </a:t>
            </a:r>
            <a:r>
              <a:rPr lang="en-US" altLang="zh-TW" sz="1200" dirty="0" err="1" smtClean="0"/>
              <a:t>Kohda</a:t>
            </a:r>
            <a:r>
              <a:rPr lang="en-US" altLang="zh-TW" sz="1200" dirty="0" smtClean="0"/>
              <a:t>, PRL’15</a:t>
            </a:r>
          </a:p>
          <a:p>
            <a:r>
              <a:rPr lang="en-US" altLang="zh-TW" sz="1200" dirty="0"/>
              <a:t> </a:t>
            </a:r>
            <a:r>
              <a:rPr lang="en-US" altLang="zh-TW" sz="1200" dirty="0" smtClean="0"/>
              <a:t>                          and PRD’16</a:t>
            </a:r>
            <a:endParaRPr lang="zh-TW" altLang="en-US" sz="1200" u="sng" dirty="0"/>
          </a:p>
        </p:txBody>
      </p:sp>
      <p:sp>
        <p:nvSpPr>
          <p:cNvPr id="33" name="文字方塊 32"/>
          <p:cNvSpPr txBox="1"/>
          <p:nvPr/>
        </p:nvSpPr>
        <p:spPr>
          <a:xfrm rot="18072889">
            <a:off x="509819" y="3437600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Opportunity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192563" y="3933056"/>
            <a:ext cx="4251292" cy="2297868"/>
            <a:chOff x="192563" y="3933056"/>
            <a:chExt cx="4251292" cy="2297868"/>
          </a:xfrm>
        </p:grpSpPr>
        <p:sp>
          <p:nvSpPr>
            <p:cNvPr id="26" name="文字方塊 25"/>
            <p:cNvSpPr txBox="1"/>
            <p:nvPr/>
          </p:nvSpPr>
          <p:spPr>
            <a:xfrm>
              <a:off x="192563" y="5769259"/>
              <a:ext cx="4251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TW" sz="2600" baseline="-20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Uc</a:t>
              </a:r>
              <a:r>
                <a: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</a:t>
              </a:r>
              <a:r>
                <a:rPr lang="en-US" altLang="zh-TW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TW" sz="2400" baseline="-20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Ut</a:t>
              </a:r>
              <a:r>
                <a: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reasonable in strength</a:t>
              </a:r>
              <a:endPara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 bwMode="auto">
            <a:xfrm flipH="1" flipV="1">
              <a:off x="2447764" y="3933056"/>
              <a:ext cx="468052" cy="18362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7"/>
          <a:srcRect l="41700" t="-8490" b="1"/>
          <a:stretch/>
        </p:blipFill>
        <p:spPr>
          <a:xfrm>
            <a:off x="2411759" y="1880828"/>
            <a:ext cx="2007981" cy="318046"/>
          </a:xfrm>
          <a:prstGeom prst="rect">
            <a:avLst/>
          </a:prstGeom>
        </p:spPr>
      </p:pic>
      <p:grpSp>
        <p:nvGrpSpPr>
          <p:cNvPr id="34" name="群組 33"/>
          <p:cNvGrpSpPr/>
          <p:nvPr/>
        </p:nvGrpSpPr>
        <p:grpSpPr>
          <a:xfrm>
            <a:off x="-36512" y="1229685"/>
            <a:ext cx="7330386" cy="1875279"/>
            <a:chOff x="-36512" y="1229685"/>
            <a:chExt cx="7330386" cy="1875279"/>
          </a:xfrm>
        </p:grpSpPr>
        <p:grpSp>
          <p:nvGrpSpPr>
            <p:cNvPr id="9" name="群組 8"/>
            <p:cNvGrpSpPr/>
            <p:nvPr/>
          </p:nvGrpSpPr>
          <p:grpSpPr>
            <a:xfrm>
              <a:off x="-36512" y="1229685"/>
              <a:ext cx="4185122" cy="455317"/>
              <a:chOff x="2663788" y="1229685"/>
              <a:chExt cx="4185122" cy="455317"/>
            </a:xfrm>
          </p:grpSpPr>
          <p:sp>
            <p:nvSpPr>
              <p:cNvPr id="11" name="矩形 10"/>
              <p:cNvSpPr/>
              <p:nvPr/>
            </p:nvSpPr>
            <p:spPr bwMode="auto">
              <a:xfrm>
                <a:off x="5256076" y="1268760"/>
                <a:ext cx="1592834" cy="41348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矩形 2"/>
                  <p:cNvSpPr/>
                  <p:nvPr/>
                </p:nvSpPr>
                <p:spPr>
                  <a:xfrm>
                    <a:off x="2663788" y="1229685"/>
                    <a:ext cx="3926011" cy="4553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TW" sz="21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Contour in backdrop is  t </a:t>
                    </a:r>
                    <a:r>
                      <a:rPr lang="en-US" altLang="zh-TW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→ c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100" b="1" i="1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sSubSupPr>
                          <m:e>
                            <m:r>
                              <a:rPr lang="en-US" altLang="zh-TW" sz="2100" b="1" i="1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𝒁</m:t>
                            </m:r>
                          </m:e>
                          <m:sub>
                            <m:r>
                              <a:rPr lang="en-US" altLang="zh-TW" sz="2100" b="1" i="1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𝒈</m:t>
                            </m:r>
                            <m:r>
                              <a:rPr lang="en-US" altLang="zh-TW" sz="2100" b="1" i="1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–</m:t>
                            </m:r>
                            <m:r>
                              <a:rPr lang="en-US" altLang="zh-TW" sz="2100" b="1" i="1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TW" sz="2100" b="1" i="1">
                                <a:solidFill>
                                  <a:srgbClr val="99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′</m:t>
                            </m:r>
                          </m:sup>
                        </m:sSubSup>
                      </m:oMath>
                    </a14:m>
                    <a:endParaRPr lang="zh-TW" altLang="en-US" sz="2100" dirty="0"/>
                  </a:p>
                </p:txBody>
              </p:sp>
            </mc:Choice>
            <mc:Fallback xmlns="">
              <p:sp>
                <p:nvSpPr>
                  <p:cNvPr id="3" name="矩形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3788" y="1229685"/>
                    <a:ext cx="3926011" cy="45531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863" t="-9459" b="-17568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" name="直線單箭頭接點 4"/>
            <p:cNvCxnSpPr/>
            <p:nvPr/>
          </p:nvCxnSpPr>
          <p:spPr bwMode="auto">
            <a:xfrm>
              <a:off x="2998440" y="1591689"/>
              <a:ext cx="131982" cy="151327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直線單箭頭接點 24"/>
            <p:cNvCxnSpPr/>
            <p:nvPr/>
          </p:nvCxnSpPr>
          <p:spPr bwMode="auto">
            <a:xfrm>
              <a:off x="3130422" y="1599017"/>
              <a:ext cx="4163452" cy="8927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29" name="直線接點 28"/>
          <p:cNvCxnSpPr/>
          <p:nvPr/>
        </p:nvCxnSpPr>
        <p:spPr bwMode="auto">
          <a:xfrm>
            <a:off x="5076056" y="4653136"/>
            <a:ext cx="6120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5996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3568" y="3429000"/>
            <a:ext cx="7776864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3000" dirty="0" smtClean="0">
                <a:solidFill>
                  <a:srgbClr val="000000"/>
                </a:solidFill>
              </a:rPr>
              <a:t>I.  Intro:   Kaon, as old as Particle Physics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834662" y="4329100"/>
            <a:ext cx="364555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TW" sz="2200" dirty="0" smtClean="0">
                <a:solidFill>
                  <a:srgbClr val="0000FF"/>
                </a:solidFill>
              </a:rPr>
              <a:t>V particles from cosmic</a:t>
            </a:r>
          </a:p>
          <a:p>
            <a:pPr marL="342900" indent="-342900">
              <a:buFontTx/>
              <a:buChar char="-"/>
            </a:pPr>
            <a:r>
              <a:rPr lang="en-US" altLang="zh-TW" sz="2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g</a:t>
            </a:r>
            <a:r>
              <a:rPr lang="en-US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 = </a:t>
            </a:r>
            <a:r>
              <a:rPr lang="el-GR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at one loop</a:t>
            </a:r>
          </a:p>
          <a:p>
            <a:endParaRPr lang="en-US" altLang="zh-TW" sz="800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319972" y="306896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69+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45567" y="5738707"/>
            <a:ext cx="382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ctr"/>
            <a:r>
              <a:rPr lang="en-US" altLang="zh-TW" sz="24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</a:t>
            </a:r>
            <a:r>
              <a:rPr lang="en-US" altLang="zh-TW" sz="2400" b="1" baseline="30000" dirty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+</a:t>
            </a:r>
            <a:r>
              <a:rPr lang="en-US" altLang="zh-TW" sz="24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→</a:t>
            </a:r>
            <a:r>
              <a:rPr lang="en-US" altLang="zh-TW" sz="24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2400" b="1" dirty="0" err="1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p</a:t>
            </a:r>
            <a:r>
              <a:rPr lang="en-US" altLang="zh-TW" sz="2400" b="1" baseline="30000" dirty="0" err="1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+</a:t>
            </a:r>
            <a:r>
              <a:rPr lang="en-US" altLang="zh-TW" sz="2400" b="1" dirty="0" err="1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nn</a:t>
            </a:r>
            <a:r>
              <a:rPr lang="en-US" altLang="zh-TW" sz="2400" b="1" dirty="0">
                <a:solidFill>
                  <a:srgbClr val="0000FF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vs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en-US" altLang="zh-TW" sz="24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</a:t>
            </a:r>
            <a:r>
              <a:rPr lang="en-US" altLang="zh-TW" sz="2800" b="1" baseline="-25000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</a:t>
            </a:r>
            <a:r>
              <a:rPr lang="en-US" altLang="zh-TW" sz="24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→</a:t>
            </a:r>
            <a:r>
              <a:rPr lang="en-US" altLang="zh-TW" sz="24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2400" b="1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p</a:t>
            </a:r>
            <a:r>
              <a:rPr lang="en-US" altLang="zh-TW" sz="2400" b="1" baseline="30000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0</a:t>
            </a:r>
            <a:r>
              <a:rPr lang="en-US" altLang="zh-TW" sz="1000" b="1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 </a:t>
            </a:r>
            <a:r>
              <a:rPr lang="en-US" altLang="zh-TW" sz="2400" b="1" dirty="0" err="1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nn</a:t>
            </a:r>
            <a:endParaRPr lang="en-US" altLang="zh-TW" sz="2300" dirty="0">
              <a:solidFill>
                <a:srgbClr val="FF43FF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032" name="Picture 8" descr="「munsingwear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0" r="34385" b="36722"/>
          <a:stretch/>
        </p:blipFill>
        <p:spPr bwMode="auto">
          <a:xfrm>
            <a:off x="8460432" y="3717032"/>
            <a:ext cx="683568" cy="5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836800" y="5148000"/>
            <a:ext cx="33105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US" altLang="zh-TW" sz="2200" dirty="0">
                <a:solidFill>
                  <a:srgbClr val="0000FF"/>
                </a:solidFill>
                <a:cs typeface="Times New Roman" panose="02020603050405020304" pitchFamily="18" charset="0"/>
              </a:rPr>
              <a:t>But still NP Frontier:</a:t>
            </a:r>
          </a:p>
        </p:txBody>
      </p:sp>
      <p:pic>
        <p:nvPicPr>
          <p:cNvPr id="2050" name="Picture 2" descr="http://server2.phys.uniroma1.it/gr/HETG/imgs/home_gallery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804248" y="1229145"/>
            <a:ext cx="18573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65160" y="5593757"/>
            <a:ext cx="1814552" cy="1018113"/>
            <a:chOff x="165160" y="5593757"/>
            <a:chExt cx="1814552" cy="1018113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160" y="5593757"/>
              <a:ext cx="1814552" cy="756084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582558" y="6273316"/>
              <a:ext cx="9797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@ CERN</a:t>
              </a:r>
              <a:endParaRPr lang="zh-TW" altLang="en-US" sz="1600" dirty="0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7200292" y="5589240"/>
            <a:ext cx="1814551" cy="1022630"/>
            <a:chOff x="7200292" y="5589240"/>
            <a:chExt cx="1814551" cy="1022630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0292" y="5589240"/>
              <a:ext cx="1814551" cy="760601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>
              <a:off x="7523913" y="6273316"/>
              <a:ext cx="11673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@ J-PARC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728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字方塊 32"/>
          <p:cNvSpPr txBox="1"/>
          <p:nvPr/>
        </p:nvSpPr>
        <p:spPr>
          <a:xfrm>
            <a:off x="5580112" y="2935732"/>
            <a:ext cx="35028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dirty="0" smtClean="0"/>
              <a:t>Blind man blessed by senses.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15" t="14359" r="11697" b="2365"/>
          <a:stretch/>
        </p:blipFill>
        <p:spPr>
          <a:xfrm>
            <a:off x="3402000" y="2555984"/>
            <a:ext cx="5983824" cy="431134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1" y="-351420"/>
            <a:ext cx="3462171" cy="50405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761148"/>
            <a:ext cx="2916324" cy="1233170"/>
          </a:xfrm>
          <a:prstGeom prst="rect">
            <a:avLst/>
          </a:prstGeom>
        </p:spPr>
      </p:pic>
      <p:cxnSp>
        <p:nvCxnSpPr>
          <p:cNvPr id="17" name="直線接點 16"/>
          <p:cNvCxnSpPr/>
          <p:nvPr/>
        </p:nvCxnSpPr>
        <p:spPr bwMode="auto">
          <a:xfrm>
            <a:off x="359892" y="2149200"/>
            <a:ext cx="2916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3" name="群組 22"/>
          <p:cNvGrpSpPr/>
          <p:nvPr/>
        </p:nvGrpSpPr>
        <p:grpSpPr>
          <a:xfrm>
            <a:off x="3239852" y="2581200"/>
            <a:ext cx="907321" cy="3692116"/>
            <a:chOff x="3239852" y="2581200"/>
            <a:chExt cx="907321" cy="3692116"/>
          </a:xfrm>
        </p:grpSpPr>
        <p:cxnSp>
          <p:nvCxnSpPr>
            <p:cNvPr id="19" name="直線單箭頭接點 18"/>
            <p:cNvCxnSpPr/>
            <p:nvPr/>
          </p:nvCxnSpPr>
          <p:spPr bwMode="auto">
            <a:xfrm>
              <a:off x="3239852" y="2581200"/>
              <a:ext cx="86409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直線單箭頭接點 19"/>
            <p:cNvCxnSpPr>
              <a:cxnSpLocks noChangeAspect="1"/>
            </p:cNvCxnSpPr>
            <p:nvPr/>
          </p:nvCxnSpPr>
          <p:spPr bwMode="auto">
            <a:xfrm>
              <a:off x="3275892" y="3214722"/>
              <a:ext cx="871281" cy="305859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4" name="文字方塊 33"/>
          <p:cNvSpPr txBox="1">
            <a:spLocks noChangeAspect="1"/>
          </p:cNvSpPr>
          <p:nvPr/>
        </p:nvSpPr>
        <p:spPr>
          <a:xfrm rot="19140000">
            <a:off x="3884400" y="4683600"/>
            <a:ext cx="1850400" cy="306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6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Grossman-</a:t>
            </a:r>
            <a:r>
              <a:rPr lang="en-US" altLang="zh-TW" sz="136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Nir</a:t>
            </a:r>
            <a:r>
              <a:rPr lang="en-US" altLang="zh-TW" sz="136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</a:t>
            </a:r>
            <a:endParaRPr lang="zh-TW" altLang="en-US" sz="136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3402000" y="3466784"/>
            <a:ext cx="324036" cy="4680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1835696" y="6011996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@ J-PARC</a:t>
            </a:r>
            <a:endParaRPr lang="zh-TW" altLang="en-US" dirty="0"/>
          </a:p>
        </p:txBody>
      </p:sp>
      <p:cxnSp>
        <p:nvCxnSpPr>
          <p:cNvPr id="58" name="直線單箭頭接點 57"/>
          <p:cNvCxnSpPr/>
          <p:nvPr/>
        </p:nvCxnSpPr>
        <p:spPr bwMode="auto">
          <a:xfrm flipV="1">
            <a:off x="3275892" y="0"/>
            <a:ext cx="899992" cy="2149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48" name="圖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924" y="1232756"/>
            <a:ext cx="5040560" cy="878805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3" name="文字方塊 2"/>
          <p:cNvSpPr txBox="1"/>
          <p:nvPr/>
        </p:nvSpPr>
        <p:spPr>
          <a:xfrm>
            <a:off x="4319971" y="2145600"/>
            <a:ext cx="4662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KOTO @ 100 </a:t>
            </a:r>
            <a:r>
              <a:rPr lang="en-US" altLang="zh-TW" dirty="0" err="1" smtClean="0">
                <a:solidFill>
                  <a:srgbClr val="0000CC"/>
                </a:solidFill>
              </a:rPr>
              <a:t>hrs</a:t>
            </a:r>
            <a:r>
              <a:rPr lang="en-US" altLang="zh-TW" dirty="0" smtClean="0">
                <a:solidFill>
                  <a:srgbClr val="0000CC"/>
                </a:solidFill>
              </a:rPr>
              <a:t>  (2013),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finally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橢圓 48"/>
          <p:cNvSpPr/>
          <p:nvPr/>
        </p:nvSpPr>
        <p:spPr bwMode="auto">
          <a:xfrm>
            <a:off x="5940152" y="1324800"/>
            <a:ext cx="432000" cy="25202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5868144" y="872716"/>
            <a:ext cx="7801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700" dirty="0" smtClean="0">
                <a:latin typeface="Calibri" panose="020F0502020204030204" pitchFamily="34" charset="0"/>
              </a:rPr>
              <a:t>mostly</a:t>
            </a:r>
            <a:endParaRPr lang="zh-TW" altLang="en-US" sz="1700" dirty="0">
              <a:latin typeface="Calibri" panose="020F0502020204030204" pitchFamily="34" charset="0"/>
            </a:endParaRPr>
          </a:p>
        </p:txBody>
      </p:sp>
      <p:pic>
        <p:nvPicPr>
          <p:cNvPr id="55" name="圖片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228" y="929134"/>
            <a:ext cx="859580" cy="256495"/>
          </a:xfrm>
          <a:prstGeom prst="rect">
            <a:avLst/>
          </a:prstGeom>
        </p:spPr>
      </p:pic>
      <p:cxnSp>
        <p:nvCxnSpPr>
          <p:cNvPr id="56" name="直線接點 55"/>
          <p:cNvCxnSpPr/>
          <p:nvPr/>
        </p:nvCxnSpPr>
        <p:spPr bwMode="auto">
          <a:xfrm>
            <a:off x="3959932" y="1592796"/>
            <a:ext cx="439248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直線圖說文字 2 5"/>
          <p:cNvSpPr/>
          <p:nvPr/>
        </p:nvSpPr>
        <p:spPr bwMode="auto">
          <a:xfrm rot="20697203">
            <a:off x="6835225" y="177955"/>
            <a:ext cx="1886917" cy="451978"/>
          </a:xfrm>
          <a:prstGeom prst="borderCallout2">
            <a:avLst>
              <a:gd name="adj1" fmla="val 50173"/>
              <a:gd name="adj2" fmla="val -3694"/>
              <a:gd name="adj3" fmla="val 56002"/>
              <a:gd name="adj4" fmla="val -17721"/>
              <a:gd name="adj5" fmla="val 257568"/>
              <a:gd name="adj6" fmla="val -50691"/>
            </a:avLst>
          </a:prstGeom>
          <a:solidFill>
            <a:srgbClr val="C5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0" lvl="0" indent="-571500"/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Shaken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Off</a:t>
            </a:r>
            <a:r>
              <a:rPr lang="en-US" altLang="zh-TW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zh-TW" sz="2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472100" y="-1714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Now …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4" name="圓角矩形 23"/>
          <p:cNvSpPr/>
          <p:nvPr/>
        </p:nvSpPr>
        <p:spPr bwMode="auto">
          <a:xfrm>
            <a:off x="4168197" y="23648"/>
            <a:ext cx="4975803" cy="2556002"/>
          </a:xfrm>
          <a:prstGeom prst="roundRect">
            <a:avLst/>
          </a:prstGeom>
          <a:solidFill>
            <a:srgbClr val="00FFFF">
              <a:alpha val="78039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dirty="0">
              <a:solidFill>
                <a:srgbClr val="FF0000"/>
              </a:solidFill>
              <a:latin typeface="Arial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新細明體" pitchFamily="18" charset="-120"/>
              </a:rPr>
              <a:t>Discovery Zone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dirty="0" smtClean="0">
                <a:solidFill>
                  <a:srgbClr val="FF0000"/>
                </a:solidFill>
                <a:latin typeface="Arial" pitchFamily="34" charset="0"/>
                <a:ea typeface="新細明體" pitchFamily="18" charset="-120"/>
              </a:rPr>
              <a:t>(2015 Data!)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2" name="橢圓 21"/>
          <p:cNvSpPr>
            <a:spLocks noChangeAspect="1"/>
          </p:cNvSpPr>
          <p:nvPr/>
        </p:nvSpPr>
        <p:spPr bwMode="auto">
          <a:xfrm>
            <a:off x="8226000" y="2502000"/>
            <a:ext cx="120098" cy="11880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159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43708" y="3291952"/>
            <a:ext cx="5256584" cy="67710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71500" indent="-571500" algn="ctr"/>
            <a:r>
              <a:rPr lang="en-US" altLang="zh-TW" sz="1000" dirty="0" smtClean="0">
                <a:solidFill>
                  <a:srgbClr val="000000"/>
                </a:solidFill>
              </a:rPr>
              <a:t> </a:t>
            </a:r>
            <a:r>
              <a:rPr lang="en-US" altLang="zh-TW" sz="3000" dirty="0">
                <a:solidFill>
                  <a:srgbClr val="000000"/>
                </a:solidFill>
              </a:rPr>
              <a:t>V</a:t>
            </a:r>
            <a:r>
              <a:rPr lang="en-US" altLang="zh-TW" sz="3000" dirty="0" smtClean="0">
                <a:solidFill>
                  <a:srgbClr val="000000"/>
                </a:solidFill>
              </a:rPr>
              <a:t>. </a:t>
            </a:r>
            <a:r>
              <a:rPr lang="en-US" altLang="zh-TW" sz="3200" dirty="0" smtClean="0">
                <a:solidFill>
                  <a:srgbClr val="000000"/>
                </a:solidFill>
              </a:rPr>
              <a:t>Dark </a:t>
            </a:r>
            <a:r>
              <a:rPr lang="en-US" altLang="zh-TW" sz="3200" u="sng" dirty="0">
                <a:solidFill>
                  <a:srgbClr val="000000"/>
                </a:solidFill>
              </a:rPr>
              <a:t>Boson</a:t>
            </a:r>
            <a:r>
              <a:rPr lang="en-US" altLang="zh-TW" sz="3200" dirty="0">
                <a:solidFill>
                  <a:srgbClr val="000000"/>
                </a:solidFill>
              </a:rPr>
              <a:t> </a:t>
            </a:r>
            <a:r>
              <a:rPr lang="en-US" altLang="zh-TW" sz="3200" dirty="0" smtClean="0">
                <a:solidFill>
                  <a:srgbClr val="000000"/>
                </a:solidFill>
              </a:rPr>
              <a:t>Connection </a:t>
            </a:r>
            <a:r>
              <a:rPr lang="en-US" altLang="zh-TW" sz="3400" dirty="0" smtClean="0">
                <a:solidFill>
                  <a:srgbClr val="000000"/>
                </a:solidFill>
              </a:rPr>
              <a:t> </a:t>
            </a:r>
            <a:endParaRPr lang="en-US" altLang="zh-TW" sz="2200" dirty="0" smtClean="0">
              <a:solidFill>
                <a:srgbClr val="000000"/>
              </a:solidFill>
            </a:endParaRPr>
          </a:p>
          <a:p>
            <a:pPr marL="571500" lvl="0" indent="-571500"/>
            <a:endParaRPr lang="en-US" altLang="zh-TW" sz="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15816" y="4119463"/>
            <a:ext cx="54954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200" u="sng" dirty="0" smtClean="0">
                <a:solidFill>
                  <a:srgbClr val="0000FF"/>
                </a:solidFill>
              </a:rPr>
              <a:t>Not</a:t>
            </a:r>
            <a:r>
              <a:rPr lang="en-US" altLang="zh-TW" sz="2200" dirty="0" smtClean="0">
                <a:solidFill>
                  <a:srgbClr val="0000FF"/>
                </a:solidFill>
              </a:rPr>
              <a:t> a </a:t>
            </a:r>
            <a:r>
              <a:rPr lang="en-US" altLang="zh-TW" sz="2200" dirty="0">
                <a:solidFill>
                  <a:srgbClr val="0000FF"/>
                </a:solidFill>
              </a:rPr>
              <a:t>Dark </a:t>
            </a:r>
            <a:r>
              <a:rPr lang="en-US" altLang="zh-TW" sz="2200" u="sng" dirty="0">
                <a:solidFill>
                  <a:srgbClr val="0000FF"/>
                </a:solidFill>
              </a:rPr>
              <a:t>Photon</a:t>
            </a:r>
            <a:r>
              <a:rPr lang="en-US" altLang="zh-TW" sz="2200" dirty="0">
                <a:solidFill>
                  <a:srgbClr val="0000FF"/>
                </a:solidFill>
              </a:rPr>
              <a:t>: </a:t>
            </a:r>
            <a:r>
              <a:rPr lang="en-US" altLang="zh-TW" sz="2200" dirty="0" smtClean="0">
                <a:solidFill>
                  <a:srgbClr val="0000FF"/>
                </a:solidFill>
              </a:rPr>
              <a:t> KOTO </a:t>
            </a:r>
            <a:r>
              <a:rPr lang="en-US" altLang="zh-TW" sz="2200" dirty="0">
                <a:solidFill>
                  <a:srgbClr val="0000FF"/>
                </a:solidFill>
              </a:rPr>
              <a:t>Unique Probe</a:t>
            </a:r>
            <a:endParaRPr lang="zh-TW" altLang="en-US" sz="2200" b="1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75198" y="4797152"/>
            <a:ext cx="28360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NA62</a:t>
            </a:r>
            <a:r>
              <a:rPr lang="en-US" altLang="zh-TW" sz="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2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TW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23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31740" y="188640"/>
            <a:ext cx="5436604" cy="5386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600" dirty="0" smtClean="0">
                <a:solidFill>
                  <a:srgbClr val="000000"/>
                </a:solidFill>
              </a:rPr>
              <a:t> Dark Photons: Visible &amp; Invisible</a:t>
            </a:r>
          </a:p>
          <a:p>
            <a:r>
              <a:rPr lang="en-US" altLang="zh-TW" sz="300" dirty="0" smtClean="0">
                <a:solidFill>
                  <a:srgbClr val="000000"/>
                </a:solidFill>
              </a:rPr>
              <a:t> </a:t>
            </a:r>
            <a:endParaRPr lang="zh-TW" altLang="en-US" sz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27034"/>
            <a:ext cx="3844638" cy="380019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16378" b="11946"/>
          <a:stretch/>
        </p:blipFill>
        <p:spPr>
          <a:xfrm>
            <a:off x="1029492" y="828000"/>
            <a:ext cx="3366000" cy="217162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5148064" y="872716"/>
            <a:ext cx="1908212" cy="599710"/>
            <a:chOff x="6300192" y="872716"/>
            <a:chExt cx="1908212" cy="59971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0192" y="1045162"/>
              <a:ext cx="1908212" cy="427264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7063462" y="87271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TW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endParaRPr lang="zh-TW" alt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7271040" y="1016732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smtClean="0"/>
              <a:t>Kinetic mixing</a:t>
            </a:r>
          </a:p>
          <a:p>
            <a:pPr algn="ctr"/>
            <a:r>
              <a:rPr lang="en-US" altLang="zh-TW" sz="1300" dirty="0" err="1" smtClean="0"/>
              <a:t>Holdom</a:t>
            </a:r>
            <a:r>
              <a:rPr lang="en-US" altLang="zh-TW" sz="1300" dirty="0" smtClean="0"/>
              <a:t>, 1986</a:t>
            </a:r>
            <a:endParaRPr lang="zh-TW" altLang="en-US" sz="1300" dirty="0"/>
          </a:p>
        </p:txBody>
      </p:sp>
      <p:cxnSp>
        <p:nvCxnSpPr>
          <p:cNvPr id="10" name="直線接點 9"/>
          <p:cNvCxnSpPr/>
          <p:nvPr/>
        </p:nvCxnSpPr>
        <p:spPr bwMode="auto">
          <a:xfrm>
            <a:off x="2159732" y="4035600"/>
            <a:ext cx="52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文字方塊 11"/>
          <p:cNvSpPr txBox="1"/>
          <p:nvPr/>
        </p:nvSpPr>
        <p:spPr>
          <a:xfrm>
            <a:off x="2735796" y="3820688"/>
            <a:ext cx="6751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50" dirty="0" smtClean="0">
                <a:solidFill>
                  <a:srgbClr val="0000FF"/>
                </a:solidFill>
              </a:rPr>
              <a:t>PLB’15</a:t>
            </a:r>
            <a:endParaRPr lang="zh-TW" altLang="en-US" sz="1250" dirty="0">
              <a:solidFill>
                <a:srgbClr val="0000FF"/>
              </a:solidFill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1511660" y="2348880"/>
            <a:ext cx="1170072" cy="504056"/>
          </a:xfrm>
          <a:prstGeom prst="ellipse">
            <a:avLst/>
          </a:prstGeom>
          <a:noFill/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5436096" y="2492896"/>
            <a:ext cx="3518238" cy="4026418"/>
            <a:chOff x="5554262" y="2492896"/>
            <a:chExt cx="3518238" cy="4026418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54262" y="2935136"/>
              <a:ext cx="3518238" cy="3584178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>
              <a:off x="5743696" y="2492896"/>
              <a:ext cx="2239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0000FF"/>
                  </a:solidFill>
                </a:rPr>
                <a:t>But, What If ... ?</a:t>
              </a:r>
              <a:endParaRPr lang="zh-TW" altLang="en-US" sz="2000" dirty="0">
                <a:solidFill>
                  <a:srgbClr val="0000FF"/>
                </a:solidFill>
              </a:endParaRPr>
            </a:p>
          </p:txBody>
        </p:sp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36396" y="2577702"/>
              <a:ext cx="843946" cy="275234"/>
            </a:xfrm>
            <a:prstGeom prst="rect">
              <a:avLst/>
            </a:prstGeom>
          </p:spPr>
        </p:pic>
      </p:grpSp>
      <p:grpSp>
        <p:nvGrpSpPr>
          <p:cNvPr id="21" name="群組 20"/>
          <p:cNvGrpSpPr/>
          <p:nvPr/>
        </p:nvGrpSpPr>
        <p:grpSpPr>
          <a:xfrm>
            <a:off x="395536" y="4269600"/>
            <a:ext cx="5059146" cy="2275200"/>
            <a:chOff x="520966" y="4269600"/>
            <a:chExt cx="5059146" cy="2275200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7"/>
            <a:srcRect r="-42"/>
            <a:stretch/>
          </p:blipFill>
          <p:spPr>
            <a:xfrm>
              <a:off x="3059832" y="4269600"/>
              <a:ext cx="2520280" cy="2275200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520966" y="6232956"/>
              <a:ext cx="2646878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300" dirty="0" err="1" smtClean="0"/>
                <a:t>Davoudiasl</a:t>
              </a:r>
              <a:r>
                <a:rPr lang="en-US" altLang="zh-TW" sz="1300" dirty="0" smtClean="0"/>
                <a:t>, Lee, Marciano, 2014</a:t>
              </a:r>
              <a:endParaRPr lang="zh-TW" altLang="en-US" sz="1300" dirty="0"/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7334154" y="4063328"/>
            <a:ext cx="97975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00" dirty="0" smtClean="0"/>
              <a:t>E787/949</a:t>
            </a:r>
            <a:endParaRPr lang="zh-TW" altLang="en-US" sz="1300" dirty="0"/>
          </a:p>
        </p:txBody>
      </p:sp>
    </p:spTree>
    <p:extLst>
      <p:ext uri="{BB962C8B-B14F-4D97-AF65-F5344CB8AC3E}">
        <p14:creationId xmlns:p14="http://schemas.microsoft.com/office/powerpoint/2010/main" val="47493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9762" y="188640"/>
            <a:ext cx="5518582" cy="5386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600" dirty="0" smtClean="0">
                <a:solidFill>
                  <a:srgbClr val="000000"/>
                </a:solidFill>
              </a:rPr>
              <a:t> A Missing E Beam </a:t>
            </a:r>
            <a:r>
              <a:rPr lang="en-US" altLang="zh-TW" sz="2600" dirty="0" smtClean="0">
                <a:solidFill>
                  <a:srgbClr val="000000"/>
                </a:solidFill>
              </a:rPr>
              <a:t>“Dump” </a:t>
            </a:r>
            <a:r>
              <a:rPr lang="en-US" altLang="zh-TW" sz="2600" dirty="0" smtClean="0">
                <a:solidFill>
                  <a:srgbClr val="000000"/>
                </a:solidFill>
              </a:rPr>
              <a:t>Search </a:t>
            </a:r>
          </a:p>
          <a:p>
            <a:r>
              <a:rPr lang="en-US" altLang="zh-TW" sz="300" dirty="0" smtClean="0">
                <a:solidFill>
                  <a:srgbClr val="000000"/>
                </a:solidFill>
              </a:rPr>
              <a:t> </a:t>
            </a:r>
            <a:endParaRPr lang="zh-TW" altLang="en-US" sz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4118" r="912" b="2526"/>
          <a:stretch/>
        </p:blipFill>
        <p:spPr>
          <a:xfrm>
            <a:off x="611561" y="944724"/>
            <a:ext cx="8208912" cy="244827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9" y="993479"/>
            <a:ext cx="2937071" cy="887349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1043608" y="1592796"/>
            <a:ext cx="2448272" cy="648072"/>
            <a:chOff x="1043608" y="1484784"/>
            <a:chExt cx="2448272" cy="648072"/>
          </a:xfrm>
        </p:grpSpPr>
        <p:sp>
          <p:nvSpPr>
            <p:cNvPr id="4" name="左大括弧 3"/>
            <p:cNvSpPr/>
            <p:nvPr/>
          </p:nvSpPr>
          <p:spPr bwMode="auto">
            <a:xfrm rot="5400000">
              <a:off x="2087724" y="728700"/>
              <a:ext cx="360040" cy="2448272"/>
            </a:xfrm>
            <a:prstGeom prst="leftBrace">
              <a:avLst>
                <a:gd name="adj1" fmla="val 42016"/>
                <a:gd name="adj2" fmla="val 50000"/>
              </a:avLst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1757008" y="148478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100 GeV e</a:t>
              </a:r>
              <a:r>
                <a:rPr lang="en-US" altLang="zh-TW" sz="800" b="1" dirty="0" smtClean="0">
                  <a:solidFill>
                    <a:srgbClr val="0000FF"/>
                  </a:solidFill>
                </a:rPr>
                <a:t> </a:t>
              </a:r>
              <a:r>
                <a:rPr lang="en-US" altLang="zh-TW" b="1" baseline="300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̶</a:t>
              </a:r>
              <a:endParaRPr lang="zh-TW" altLang="en-US" b="1" baseline="300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498432"/>
            <a:ext cx="3456384" cy="4040730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3491880" y="6006770"/>
            <a:ext cx="1898785" cy="338554"/>
            <a:chOff x="3573315" y="6042774"/>
            <a:chExt cx="1898785" cy="338554"/>
          </a:xfrm>
        </p:grpSpPr>
        <p:sp>
          <p:nvSpPr>
            <p:cNvPr id="10" name="文字方塊 9"/>
            <p:cNvSpPr txBox="1"/>
            <p:nvPr/>
          </p:nvSpPr>
          <p:spPr>
            <a:xfrm>
              <a:off x="3573315" y="6042774"/>
              <a:ext cx="12971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0000FF"/>
                  </a:solidFill>
                </a:rPr>
                <a:t>16</a:t>
              </a:r>
              <a:r>
                <a:rPr lang="en-US" altLang="zh-TW" sz="1600" u="sng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r>
                <a:rPr lang="en-US" altLang="zh-TW" sz="1600" dirty="0" smtClean="0">
                  <a:solidFill>
                    <a:srgbClr val="0000FF"/>
                  </a:solidFill>
                </a:rPr>
                <a:t>.02988</a:t>
              </a:r>
              <a:endParaRPr lang="zh-TW" alt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11" name="向左箭號 10"/>
            <p:cNvSpPr/>
            <p:nvPr/>
          </p:nvSpPr>
          <p:spPr bwMode="auto">
            <a:xfrm>
              <a:off x="5112060" y="6129300"/>
              <a:ext cx="360040" cy="144016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87524" y="6006770"/>
            <a:ext cx="2870893" cy="338554"/>
            <a:chOff x="2601207" y="6042774"/>
            <a:chExt cx="2870893" cy="338554"/>
          </a:xfrm>
        </p:grpSpPr>
        <p:sp>
          <p:nvSpPr>
            <p:cNvPr id="14" name="文字方塊 13"/>
            <p:cNvSpPr txBox="1"/>
            <p:nvPr/>
          </p:nvSpPr>
          <p:spPr>
            <a:xfrm>
              <a:off x="2601207" y="6042774"/>
              <a:ext cx="22573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Nov. 8</a:t>
              </a:r>
              <a:r>
                <a:rPr lang="en-US" altLang="zh-TW" sz="1600" u="sng" dirty="0" smtClean="0">
                  <a:solidFill>
                    <a:srgbClr val="0000FF"/>
                  </a:solidFill>
                </a:rPr>
                <a:t>, accepted PRL</a:t>
              </a:r>
              <a:endParaRPr lang="zh-TW" altLang="en-US" sz="1600" u="sng" dirty="0">
                <a:solidFill>
                  <a:srgbClr val="0000FF"/>
                </a:solidFill>
              </a:endParaRPr>
            </a:p>
          </p:txBody>
        </p:sp>
        <p:sp>
          <p:nvSpPr>
            <p:cNvPr id="15" name="向左箭號 14"/>
            <p:cNvSpPr/>
            <p:nvPr/>
          </p:nvSpPr>
          <p:spPr bwMode="auto">
            <a:xfrm>
              <a:off x="5112060" y="6129300"/>
              <a:ext cx="360040" cy="144016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-508" y="3392996"/>
            <a:ext cx="3502528" cy="2675536"/>
            <a:chOff x="-508" y="3417760"/>
            <a:chExt cx="3502528" cy="2675536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08" y="3417760"/>
              <a:ext cx="3502528" cy="2675536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5254" y="5128258"/>
              <a:ext cx="1308072" cy="20895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21" name="矩形 20"/>
          <p:cNvSpPr/>
          <p:nvPr/>
        </p:nvSpPr>
        <p:spPr>
          <a:xfrm>
            <a:off x="298995" y="6246939"/>
            <a:ext cx="1630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altLang="zh-TW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en-US" altLang="zh-TW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ended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橢圓 25"/>
          <p:cNvSpPr/>
          <p:nvPr/>
        </p:nvSpPr>
        <p:spPr bwMode="auto">
          <a:xfrm>
            <a:off x="935596" y="4026550"/>
            <a:ext cx="720080" cy="504056"/>
          </a:xfrm>
          <a:prstGeom prst="ellipse">
            <a:avLst/>
          </a:prstGeom>
          <a:solidFill>
            <a:srgbClr val="FFFF00">
              <a:alpha val="54902"/>
            </a:srgbClr>
          </a:solidFill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4370378" y="2932429"/>
            <a:ext cx="3622002" cy="2793207"/>
            <a:chOff x="4370378" y="2932429"/>
            <a:chExt cx="3622002" cy="2793207"/>
          </a:xfrm>
        </p:grpSpPr>
        <p:grpSp>
          <p:nvGrpSpPr>
            <p:cNvPr id="23" name="群組 22"/>
            <p:cNvGrpSpPr/>
            <p:nvPr/>
          </p:nvGrpSpPr>
          <p:grpSpPr>
            <a:xfrm>
              <a:off x="4370378" y="3140968"/>
              <a:ext cx="3622002" cy="2584668"/>
              <a:chOff x="4162252" y="3140968"/>
              <a:chExt cx="3622002" cy="2584668"/>
            </a:xfrm>
          </p:grpSpPr>
          <p:pic>
            <p:nvPicPr>
              <p:cNvPr id="17" name="圖片 1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91980" y="3140968"/>
                <a:ext cx="3392274" cy="2584668"/>
              </a:xfrm>
              <a:prstGeom prst="rect">
                <a:avLst/>
              </a:prstGeom>
            </p:spPr>
          </p:pic>
          <p:sp>
            <p:nvSpPr>
              <p:cNvPr id="22" name="向左箭號 21"/>
              <p:cNvSpPr/>
              <p:nvPr/>
            </p:nvSpPr>
            <p:spPr bwMode="auto">
              <a:xfrm rot="9633261">
                <a:off x="4162252" y="4932000"/>
                <a:ext cx="360040" cy="144016"/>
              </a:xfrm>
              <a:prstGeom prst="leftArrow">
                <a:avLst/>
              </a:prstGeom>
              <a:solidFill>
                <a:srgbClr val="00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</p:grpSp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80212" y="2932429"/>
              <a:ext cx="862012" cy="244543"/>
            </a:xfrm>
            <a:prstGeom prst="rect">
              <a:avLst/>
            </a:prstGeom>
          </p:spPr>
        </p:pic>
        <p:sp>
          <p:nvSpPr>
            <p:cNvPr id="25" name="橢圓 24"/>
            <p:cNvSpPr/>
            <p:nvPr/>
          </p:nvSpPr>
          <p:spPr bwMode="auto">
            <a:xfrm rot="5400000">
              <a:off x="6220896" y="3472294"/>
              <a:ext cx="252027" cy="237452"/>
            </a:xfrm>
            <a:prstGeom prst="ellipse">
              <a:avLst/>
            </a:prstGeom>
            <a:solidFill>
              <a:srgbClr val="FFFF00">
                <a:alpha val="54902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pic>
        <p:nvPicPr>
          <p:cNvPr id="30" name="圖片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1759" y="4294527"/>
            <a:ext cx="717148" cy="2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3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5676" y="226095"/>
            <a:ext cx="6516724" cy="5386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600" dirty="0" smtClean="0">
                <a:solidFill>
                  <a:srgbClr val="000000"/>
                </a:solidFill>
              </a:rPr>
              <a:t> </a:t>
            </a:r>
            <a:r>
              <a:rPr lang="en-US" altLang="zh-TW" sz="2500" dirty="0" smtClean="0">
                <a:solidFill>
                  <a:srgbClr val="000000"/>
                </a:solidFill>
              </a:rPr>
              <a:t>What if No e-coupling?  </a:t>
            </a:r>
            <a:r>
              <a:rPr lang="en-US" altLang="zh-TW" sz="2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</a:t>
            </a:r>
            <a:r>
              <a:rPr lang="en-US" altLang="zh-TW" sz="2500" dirty="0" smtClean="0">
                <a:solidFill>
                  <a:srgbClr val="0000FF"/>
                </a:solidFill>
              </a:rPr>
              <a:t>Case of </a:t>
            </a:r>
            <a:r>
              <a:rPr kumimoji="1" lang="en-US" altLang="ja-JP" sz="2600" dirty="0">
                <a:solidFill>
                  <a:srgbClr val="FF0000"/>
                </a:solidFill>
              </a:rPr>
              <a:t>L</a:t>
            </a:r>
            <a:r>
              <a:rPr kumimoji="1" lang="en-US" altLang="ja-JP" sz="2700" b="1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sz="2600" dirty="0">
                <a:solidFill>
                  <a:srgbClr val="FF0000"/>
                </a:solidFill>
              </a:rPr>
              <a:t> - L</a:t>
            </a:r>
            <a:r>
              <a:rPr kumimoji="1" lang="en-US" altLang="ja-JP" sz="2700" b="1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altLang="zh-TW" sz="2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zh-TW" sz="300" dirty="0" smtClean="0">
                <a:solidFill>
                  <a:srgbClr val="000000"/>
                </a:solidFill>
              </a:rPr>
              <a:t> </a:t>
            </a:r>
            <a:endParaRPr lang="zh-TW" altLang="en-US" sz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9" y="993479"/>
            <a:ext cx="2937071" cy="887349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-508" y="3392996"/>
            <a:ext cx="3502528" cy="2675536"/>
            <a:chOff x="-508" y="3417760"/>
            <a:chExt cx="3502528" cy="2675536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08" y="3417760"/>
              <a:ext cx="3502528" cy="2675536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5254" y="5128258"/>
              <a:ext cx="1308072" cy="20895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26" name="橢圓 25"/>
          <p:cNvSpPr/>
          <p:nvPr/>
        </p:nvSpPr>
        <p:spPr bwMode="auto">
          <a:xfrm>
            <a:off x="935596" y="4026550"/>
            <a:ext cx="720080" cy="504056"/>
          </a:xfrm>
          <a:prstGeom prst="ellipse">
            <a:avLst/>
          </a:prstGeom>
          <a:solidFill>
            <a:srgbClr val="FFFF00">
              <a:alpha val="54902"/>
            </a:srgbClr>
          </a:solidFill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3661759" y="2932429"/>
            <a:ext cx="4330621" cy="2793207"/>
            <a:chOff x="3661759" y="2932429"/>
            <a:chExt cx="4330621" cy="2793207"/>
          </a:xfrm>
        </p:grpSpPr>
        <p:grpSp>
          <p:nvGrpSpPr>
            <p:cNvPr id="30" name="群組 29"/>
            <p:cNvGrpSpPr/>
            <p:nvPr/>
          </p:nvGrpSpPr>
          <p:grpSpPr>
            <a:xfrm>
              <a:off x="4370378" y="2932429"/>
              <a:ext cx="3622002" cy="2793207"/>
              <a:chOff x="4370378" y="2932429"/>
              <a:chExt cx="3622002" cy="2793207"/>
            </a:xfrm>
          </p:grpSpPr>
          <p:grpSp>
            <p:nvGrpSpPr>
              <p:cNvPr id="32" name="群組 31"/>
              <p:cNvGrpSpPr/>
              <p:nvPr/>
            </p:nvGrpSpPr>
            <p:grpSpPr>
              <a:xfrm>
                <a:off x="4370378" y="3140968"/>
                <a:ext cx="3622002" cy="2584668"/>
                <a:chOff x="4162252" y="3140968"/>
                <a:chExt cx="3622002" cy="2584668"/>
              </a:xfrm>
            </p:grpSpPr>
            <p:pic>
              <p:nvPicPr>
                <p:cNvPr id="35" name="圖片 3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91980" y="3140968"/>
                  <a:ext cx="3392274" cy="2584668"/>
                </a:xfrm>
                <a:prstGeom prst="rect">
                  <a:avLst/>
                </a:prstGeom>
              </p:spPr>
            </p:pic>
            <p:sp>
              <p:nvSpPr>
                <p:cNvPr id="36" name="向左箭號 35"/>
                <p:cNvSpPr/>
                <p:nvPr/>
              </p:nvSpPr>
              <p:spPr bwMode="auto">
                <a:xfrm rot="9633261">
                  <a:off x="4162252" y="4932000"/>
                  <a:ext cx="360040" cy="144016"/>
                </a:xfrm>
                <a:prstGeom prst="leftArrow">
                  <a:avLst/>
                </a:prstGeom>
                <a:solidFill>
                  <a:srgbClr val="00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</a:endParaRPr>
                </a:p>
              </p:txBody>
            </p:sp>
          </p:grpSp>
          <p:pic>
            <p:nvPicPr>
              <p:cNvPr id="33" name="圖片 3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80212" y="2932429"/>
                <a:ext cx="862012" cy="244543"/>
              </a:xfrm>
              <a:prstGeom prst="rect">
                <a:avLst/>
              </a:prstGeom>
            </p:spPr>
          </p:pic>
          <p:sp>
            <p:nvSpPr>
              <p:cNvPr id="34" name="橢圓 33"/>
              <p:cNvSpPr/>
              <p:nvPr/>
            </p:nvSpPr>
            <p:spPr bwMode="auto">
              <a:xfrm rot="5400000">
                <a:off x="6220896" y="3472294"/>
                <a:ext cx="252027" cy="237452"/>
              </a:xfrm>
              <a:prstGeom prst="ellipse">
                <a:avLst/>
              </a:prstGeom>
              <a:solidFill>
                <a:srgbClr val="FFFF00">
                  <a:alpha val="54902"/>
                </a:srgbClr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</p:grpSp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61759" y="4304302"/>
              <a:ext cx="717148" cy="245720"/>
            </a:xfrm>
            <a:prstGeom prst="rect">
              <a:avLst/>
            </a:prstGeom>
          </p:spPr>
        </p:pic>
      </p:grpSp>
      <p:sp>
        <p:nvSpPr>
          <p:cNvPr id="20" name="乘號 19"/>
          <p:cNvSpPr/>
          <p:nvPr/>
        </p:nvSpPr>
        <p:spPr bwMode="auto">
          <a:xfrm>
            <a:off x="647564" y="1088740"/>
            <a:ext cx="288032" cy="216024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5580112" y="872716"/>
            <a:ext cx="1938786" cy="1187261"/>
            <a:chOff x="5405522" y="872716"/>
            <a:chExt cx="1938786" cy="1187261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41" y="1204352"/>
              <a:ext cx="1309015" cy="681866"/>
            </a:xfrm>
            <a:prstGeom prst="rect">
              <a:avLst/>
            </a:prstGeom>
          </p:spPr>
        </p:pic>
        <p:sp>
          <p:nvSpPr>
            <p:cNvPr id="38" name="文字方塊 37"/>
            <p:cNvSpPr txBox="1"/>
            <p:nvPr/>
          </p:nvSpPr>
          <p:spPr>
            <a:xfrm>
              <a:off x="5988772" y="872716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TW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n-US" altLang="zh-TW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~ </a:t>
              </a:r>
              <a:r>
                <a:rPr lang="en-US" altLang="zh-TW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zh-TW" sz="1600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̶ 5</a:t>
              </a:r>
              <a:endParaRPr lang="zh-TW" altLang="en-US" sz="1600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5405522" y="1367480"/>
              <a:ext cx="1938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TW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altLang="zh-TW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</a:t>
              </a:r>
              <a:r>
                <a:rPr lang="en-US" altLang="zh-TW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Z′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6072474" y="1736812"/>
              <a:ext cx="55175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TW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altLang="zh-TW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sz="15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sz="15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Times New Roman" panose="02020603050405020304" pitchFamily="18" charset="0"/>
                </a:rPr>
                <a:t>̶ </a:t>
              </a:r>
              <a:r>
                <a:rPr lang="en-US" altLang="zh-TW" sz="15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altLang="zh-TW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zh-TW" altLang="en-US" sz="1500" dirty="0"/>
            </a:p>
          </p:txBody>
        </p:sp>
      </p:grpSp>
      <p:sp>
        <p:nvSpPr>
          <p:cNvPr id="41" name="橢圓 40"/>
          <p:cNvSpPr/>
          <p:nvPr/>
        </p:nvSpPr>
        <p:spPr bwMode="auto">
          <a:xfrm rot="5400000">
            <a:off x="6195990" y="5513423"/>
            <a:ext cx="316417" cy="18002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08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9" y="993479"/>
            <a:ext cx="2937071" cy="887349"/>
          </a:xfrm>
          <a:prstGeom prst="rect">
            <a:avLst/>
          </a:prstGeom>
        </p:spPr>
      </p:pic>
      <p:sp>
        <p:nvSpPr>
          <p:cNvPr id="20" name="乘號 19"/>
          <p:cNvSpPr/>
          <p:nvPr/>
        </p:nvSpPr>
        <p:spPr bwMode="auto">
          <a:xfrm>
            <a:off x="647564" y="1088740"/>
            <a:ext cx="288032" cy="216024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44" name="圖片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39" y="1362064"/>
            <a:ext cx="2098288" cy="98681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6596">
            <a:off x="-184285" y="1985364"/>
            <a:ext cx="5850382" cy="1579755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625132" y="3053034"/>
            <a:ext cx="3270904" cy="3487453"/>
            <a:chOff x="1301096" y="3053034"/>
            <a:chExt cx="3270904" cy="3487453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1945" y="3461839"/>
              <a:ext cx="3120055" cy="3078648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 rot="20760000">
              <a:off x="1301096" y="3053034"/>
              <a:ext cx="1886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zh-TW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altLang="zh-TW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-beam </a:t>
              </a:r>
              <a:r>
                <a:rPr lang="en-US" altLang="zh-TW" dirty="0" smtClean="0">
                  <a:solidFill>
                    <a:srgbClr val="0000FF"/>
                  </a:solidFill>
                </a:rPr>
                <a:t>concept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36512" y="6304964"/>
            <a:ext cx="37027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300" dirty="0" err="1" smtClean="0">
                <a:solidFill>
                  <a:srgbClr val="0000FF"/>
                </a:solidFill>
              </a:rPr>
              <a:t>Gninenko</a:t>
            </a:r>
            <a:r>
              <a:rPr lang="en-US" altLang="zh-TW" sz="1300" dirty="0" smtClean="0"/>
              <a:t>, </a:t>
            </a:r>
            <a:r>
              <a:rPr lang="en-US" altLang="zh-TW" sz="1300" dirty="0" err="1" smtClean="0"/>
              <a:t>Krasnikov</a:t>
            </a:r>
            <a:r>
              <a:rPr lang="en-US" altLang="zh-TW" sz="1300" dirty="0" smtClean="0"/>
              <a:t>, </a:t>
            </a:r>
            <a:r>
              <a:rPr lang="en-US" altLang="zh-TW" sz="1300" dirty="0" err="1" smtClean="0"/>
              <a:t>Matveev</a:t>
            </a:r>
            <a:r>
              <a:rPr lang="en-US" altLang="zh-TW" sz="1300" dirty="0" smtClean="0"/>
              <a:t>, 2014</a:t>
            </a:r>
            <a:endParaRPr lang="zh-TW" altLang="en-US" sz="1300" dirty="0"/>
          </a:p>
        </p:txBody>
      </p:sp>
      <p:grpSp>
        <p:nvGrpSpPr>
          <p:cNvPr id="3" name="群組 2"/>
          <p:cNvGrpSpPr/>
          <p:nvPr/>
        </p:nvGrpSpPr>
        <p:grpSpPr>
          <a:xfrm>
            <a:off x="5536210" y="2253062"/>
            <a:ext cx="3392274" cy="2824081"/>
            <a:chOff x="5680226" y="2153090"/>
            <a:chExt cx="3392274" cy="2824081"/>
          </a:xfrm>
        </p:grpSpPr>
        <p:grpSp>
          <p:nvGrpSpPr>
            <p:cNvPr id="29" name="群組 28"/>
            <p:cNvGrpSpPr/>
            <p:nvPr/>
          </p:nvGrpSpPr>
          <p:grpSpPr>
            <a:xfrm>
              <a:off x="5680226" y="2153090"/>
              <a:ext cx="3392274" cy="2788076"/>
              <a:chOff x="4600106" y="2937560"/>
              <a:chExt cx="3392274" cy="2788076"/>
            </a:xfrm>
          </p:grpSpPr>
          <p:grpSp>
            <p:nvGrpSpPr>
              <p:cNvPr id="32" name="群組 31"/>
              <p:cNvGrpSpPr/>
              <p:nvPr/>
            </p:nvGrpSpPr>
            <p:grpSpPr>
              <a:xfrm>
                <a:off x="4600106" y="3140968"/>
                <a:ext cx="3392274" cy="2584668"/>
                <a:chOff x="4391980" y="3140968"/>
                <a:chExt cx="3392274" cy="2584668"/>
              </a:xfrm>
            </p:grpSpPr>
            <p:pic>
              <p:nvPicPr>
                <p:cNvPr id="35" name="圖片 34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91980" y="3140968"/>
                  <a:ext cx="3392274" cy="2584668"/>
                </a:xfrm>
                <a:prstGeom prst="rect">
                  <a:avLst/>
                </a:prstGeom>
              </p:spPr>
            </p:pic>
            <p:sp>
              <p:nvSpPr>
                <p:cNvPr id="36" name="向左箭號 35"/>
                <p:cNvSpPr/>
                <p:nvPr/>
              </p:nvSpPr>
              <p:spPr bwMode="auto">
                <a:xfrm rot="13348551">
                  <a:off x="5807047" y="4259662"/>
                  <a:ext cx="360040" cy="144016"/>
                </a:xfrm>
                <a:prstGeom prst="leftArrow">
                  <a:avLst/>
                </a:prstGeom>
                <a:solidFill>
                  <a:srgbClr val="00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</a:endParaRPr>
                </a:p>
              </p:txBody>
            </p:sp>
          </p:grpSp>
          <p:pic>
            <p:nvPicPr>
              <p:cNvPr id="31" name="圖片 3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96675" y="2937560"/>
                <a:ext cx="717148" cy="245720"/>
              </a:xfrm>
              <a:prstGeom prst="rect">
                <a:avLst/>
              </a:prstGeom>
            </p:spPr>
          </p:pic>
        </p:grpSp>
        <p:sp>
          <p:nvSpPr>
            <p:cNvPr id="41" name="橢圓 40"/>
            <p:cNvSpPr/>
            <p:nvPr/>
          </p:nvSpPr>
          <p:spPr bwMode="auto">
            <a:xfrm rot="5400000">
              <a:off x="7275959" y="4728953"/>
              <a:ext cx="316417" cy="180020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11" name="弧形箭號 (下彎) 10"/>
          <p:cNvSpPr/>
          <p:nvPr/>
        </p:nvSpPr>
        <p:spPr bwMode="auto">
          <a:xfrm rot="20912558">
            <a:off x="6055858" y="4648479"/>
            <a:ext cx="1316474" cy="36004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004262" y="5097378"/>
            <a:ext cx="2852063" cy="710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0000FF"/>
                </a:solidFill>
              </a:rPr>
              <a:t>KOTO can probe this</a:t>
            </a:r>
            <a:r>
              <a:rPr lang="en-US" altLang="zh-TW" sz="1200" dirty="0" smtClean="0">
                <a:solidFill>
                  <a:srgbClr val="0000FF"/>
                </a:solidFill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</a:rPr>
              <a:t>!</a:t>
            </a:r>
          </a:p>
          <a:p>
            <a:pPr algn="ctr"/>
            <a:endParaRPr lang="en-US" altLang="zh-TW" sz="500" dirty="0" smtClean="0">
              <a:solidFill>
                <a:srgbClr val="0000FF"/>
              </a:solidFill>
            </a:endParaRPr>
          </a:p>
          <a:p>
            <a:pPr algn="ctr"/>
            <a:r>
              <a:rPr lang="en-US" altLang="zh-TW" sz="1520" dirty="0" smtClean="0">
                <a:solidFill>
                  <a:srgbClr val="0000FF"/>
                </a:solidFill>
              </a:rPr>
              <a:t>(depend on </a:t>
            </a:r>
            <a:r>
              <a:rPr lang="en-US" altLang="zh-TW" sz="1520" u="sng" dirty="0" smtClean="0">
                <a:solidFill>
                  <a:srgbClr val="0000FF"/>
                </a:solidFill>
              </a:rPr>
              <a:t>VLQ assumptions</a:t>
            </a:r>
            <a:r>
              <a:rPr lang="en-US" altLang="zh-TW" sz="1520" dirty="0" smtClean="0">
                <a:solidFill>
                  <a:srgbClr val="0000FF"/>
                </a:solidFill>
              </a:rPr>
              <a:t>)</a:t>
            </a:r>
            <a:endParaRPr lang="zh-TW" altLang="en-US" sz="1520" dirty="0">
              <a:solidFill>
                <a:srgbClr val="0000FF"/>
              </a:solidFill>
            </a:endParaRPr>
          </a:p>
        </p:txBody>
      </p:sp>
      <p:grpSp>
        <p:nvGrpSpPr>
          <p:cNvPr id="43" name="群組 42"/>
          <p:cNvGrpSpPr/>
          <p:nvPr/>
        </p:nvGrpSpPr>
        <p:grpSpPr>
          <a:xfrm>
            <a:off x="5580112" y="872716"/>
            <a:ext cx="1938786" cy="1187261"/>
            <a:chOff x="5405522" y="872716"/>
            <a:chExt cx="1938786" cy="1187261"/>
          </a:xfrm>
        </p:grpSpPr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41" y="1204352"/>
              <a:ext cx="1309015" cy="681866"/>
            </a:xfrm>
            <a:prstGeom prst="rect">
              <a:avLst/>
            </a:prstGeom>
          </p:spPr>
        </p:pic>
        <p:sp>
          <p:nvSpPr>
            <p:cNvPr id="46" name="文字方塊 45"/>
            <p:cNvSpPr txBox="1"/>
            <p:nvPr/>
          </p:nvSpPr>
          <p:spPr>
            <a:xfrm>
              <a:off x="5988772" y="872716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TW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n-US" altLang="zh-TW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~ </a:t>
              </a:r>
              <a:r>
                <a:rPr lang="en-US" altLang="zh-TW" sz="1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zh-TW" sz="1600" b="1" baseline="30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̶ 5</a:t>
              </a:r>
              <a:endParaRPr lang="zh-TW" altLang="en-US" sz="1600" b="1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5405522" y="1367480"/>
              <a:ext cx="1938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TW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altLang="zh-TW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</a:t>
              </a:r>
              <a:r>
                <a:rPr lang="en-US" altLang="zh-TW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Z′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6072474" y="1736812"/>
              <a:ext cx="55175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TW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altLang="zh-TW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zh-TW" sz="15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̶ </a:t>
              </a:r>
              <a:r>
                <a:rPr lang="en-US" altLang="zh-TW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altLang="zh-TW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zh-TW" altLang="en-US" sz="1500" dirty="0"/>
            </a:p>
          </p:txBody>
        </p:sp>
      </p:grpSp>
      <p:sp>
        <p:nvSpPr>
          <p:cNvPr id="14" name="矩形 13"/>
          <p:cNvSpPr/>
          <p:nvPr/>
        </p:nvSpPr>
        <p:spPr>
          <a:xfrm>
            <a:off x="6348291" y="5805264"/>
            <a:ext cx="2135713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any </a:t>
            </a:r>
            <a:r>
              <a:rPr lang="en-US" altLang="zh-TW" sz="2000" dirty="0" smtClean="0">
                <a:cs typeface="Times New Roman" panose="02020603050405020304" pitchFamily="18" charset="0"/>
              </a:rPr>
              <a:t>Dark 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en-US" altLang="zh-TW" sz="2000" b="1" baseline="300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0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zh-TW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 </a:t>
            </a:r>
            <a:r>
              <a:rPr lang="en-US" altLang="zh-TW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K</a:t>
            </a:r>
            <a:r>
              <a:rPr lang="en-US" altLang="zh-TW" sz="20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</a:t>
            </a:r>
            <a:r>
              <a:rPr lang="en-US" altLang="zh-TW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→</a:t>
            </a:r>
            <a:r>
              <a:rPr lang="en-US" altLang="zh-TW" sz="2000" b="1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2000" b="1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p</a:t>
            </a:r>
            <a:r>
              <a:rPr lang="en-US" altLang="zh-TW" sz="2000" b="1" baseline="30000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0</a:t>
            </a:r>
            <a:r>
              <a:rPr lang="en-US" altLang="zh-TW" sz="2000" b="1" dirty="0" smtClean="0">
                <a:solidFill>
                  <a:srgbClr val="0000FF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 + 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en-US" altLang="zh-TW" sz="2000" b="1" baseline="30000" dirty="0" smtClean="0">
                <a:latin typeface="Symbol" panose="05050102010706020507" pitchFamily="18" charset="2"/>
                <a:ea typeface="新細明體" panose="02020500000000000000" pitchFamily="18" charset="-120"/>
              </a:rPr>
              <a:t>0</a:t>
            </a:r>
            <a:r>
              <a:rPr lang="en-US" altLang="zh-TW" sz="2000" dirty="0" smtClean="0">
                <a:solidFill>
                  <a:srgbClr val="0000FF"/>
                </a:solidFill>
              </a:rPr>
              <a:t> </a:t>
            </a:r>
            <a:endParaRPr lang="zh-TW" altLang="en-US" sz="2000" dirty="0"/>
          </a:p>
        </p:txBody>
      </p:sp>
      <p:sp>
        <p:nvSpPr>
          <p:cNvPr id="26" name="矩形 25"/>
          <p:cNvSpPr/>
          <p:nvPr/>
        </p:nvSpPr>
        <p:spPr>
          <a:xfrm>
            <a:off x="1655676" y="226095"/>
            <a:ext cx="6516724" cy="5386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600" dirty="0" smtClean="0">
                <a:solidFill>
                  <a:srgbClr val="000000"/>
                </a:solidFill>
              </a:rPr>
              <a:t> </a:t>
            </a:r>
            <a:r>
              <a:rPr lang="en-US" altLang="zh-TW" sz="2500" dirty="0" smtClean="0">
                <a:solidFill>
                  <a:srgbClr val="000000"/>
                </a:solidFill>
              </a:rPr>
              <a:t>What if No e-coupling?  </a:t>
            </a:r>
            <a:r>
              <a:rPr lang="en-US" altLang="zh-TW" sz="2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</a:t>
            </a:r>
            <a:r>
              <a:rPr lang="en-US" altLang="zh-TW" sz="2500" dirty="0" smtClean="0">
                <a:solidFill>
                  <a:srgbClr val="0000FF"/>
                </a:solidFill>
              </a:rPr>
              <a:t>Case of </a:t>
            </a:r>
            <a:r>
              <a:rPr kumimoji="1" lang="en-US" altLang="ja-JP" sz="2600" dirty="0">
                <a:solidFill>
                  <a:srgbClr val="FF0000"/>
                </a:solidFill>
              </a:rPr>
              <a:t>L</a:t>
            </a:r>
            <a:r>
              <a:rPr kumimoji="1" lang="en-US" altLang="ja-JP" sz="2700" b="1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sz="2600" dirty="0">
                <a:solidFill>
                  <a:srgbClr val="FF0000"/>
                </a:solidFill>
              </a:rPr>
              <a:t> - L</a:t>
            </a:r>
            <a:r>
              <a:rPr kumimoji="1" lang="en-US" altLang="ja-JP" sz="2700" b="1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altLang="zh-TW" sz="2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zh-TW" sz="300" dirty="0" smtClean="0">
                <a:solidFill>
                  <a:srgbClr val="000000"/>
                </a:solidFill>
              </a:rPr>
              <a:t> </a:t>
            </a:r>
            <a:endParaRPr lang="zh-TW" altLang="en-US" sz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9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807804" y="188640"/>
            <a:ext cx="4060996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lvl="0" indent="-571500" algn="ctr"/>
            <a:r>
              <a:rPr lang="en-US" altLang="zh-TW" sz="2900" dirty="0" smtClean="0">
                <a:solidFill>
                  <a:srgbClr val="0000FF"/>
                </a:solidFill>
              </a:rPr>
              <a:t>… </a:t>
            </a:r>
            <a:r>
              <a:rPr lang="en-US" altLang="zh-TW" sz="2900" u="sng" dirty="0" smtClean="0">
                <a:solidFill>
                  <a:srgbClr val="0000FF"/>
                </a:solidFill>
              </a:rPr>
              <a:t>What about NA62</a:t>
            </a:r>
            <a:r>
              <a:rPr lang="en-US" altLang="zh-TW" sz="900" u="sng" dirty="0" smtClean="0">
                <a:solidFill>
                  <a:srgbClr val="0000FF"/>
                </a:solidFill>
              </a:rPr>
              <a:t> </a:t>
            </a:r>
            <a:r>
              <a:rPr lang="en-US" altLang="zh-TW" sz="2900" u="sng" dirty="0" smtClean="0">
                <a:solidFill>
                  <a:srgbClr val="0000FF"/>
                </a:solidFill>
              </a:rPr>
              <a:t>?</a:t>
            </a:r>
            <a:r>
              <a:rPr lang="zh-TW" altLang="en-US" sz="2800" dirty="0" smtClean="0">
                <a:solidFill>
                  <a:srgbClr val="0000CC"/>
                </a:solidFill>
              </a:rPr>
              <a:t> </a:t>
            </a:r>
            <a:endParaRPr lang="en-US" altLang="zh-TW" sz="2200" dirty="0" smtClean="0">
              <a:solidFill>
                <a:srgbClr val="0000FF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5496" y="3666510"/>
            <a:ext cx="4057781" cy="2805995"/>
            <a:chOff x="35496" y="3666510"/>
            <a:chExt cx="4057781" cy="2805995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96" y="3866452"/>
              <a:ext cx="4057781" cy="2606053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>
              <a:off x="354330" y="3666510"/>
              <a:ext cx="3534942" cy="327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500" dirty="0" smtClean="0">
                  <a:solidFill>
                    <a:srgbClr val="0000FF"/>
                  </a:solidFill>
                </a:rPr>
                <a:t>One Event,  0.34 </a:t>
              </a:r>
              <a:r>
                <a:rPr lang="en-US" altLang="zh-TW" sz="1500" b="1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±</a:t>
              </a:r>
              <a:r>
                <a:rPr lang="en-US" altLang="zh-TW" sz="1500" dirty="0" smtClean="0">
                  <a:solidFill>
                    <a:srgbClr val="0000FF"/>
                  </a:solidFill>
                </a:rPr>
                <a:t> 0.16 BG expected</a:t>
              </a:r>
              <a:endParaRPr lang="zh-TW" altLang="en-US" sz="15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4644008" y="3866451"/>
            <a:ext cx="4104456" cy="2675555"/>
            <a:chOff x="4644008" y="3866451"/>
            <a:chExt cx="4104456" cy="2675555"/>
          </a:xfrm>
        </p:grpSpPr>
        <p:grpSp>
          <p:nvGrpSpPr>
            <p:cNvPr id="7" name="群組 6"/>
            <p:cNvGrpSpPr/>
            <p:nvPr/>
          </p:nvGrpSpPr>
          <p:grpSpPr>
            <a:xfrm>
              <a:off x="4644008" y="3866451"/>
              <a:ext cx="4104456" cy="2675555"/>
              <a:chOff x="4644008" y="3866451"/>
              <a:chExt cx="4104456" cy="2675555"/>
            </a:xfrm>
          </p:grpSpPr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4008" y="3866451"/>
                <a:ext cx="4104456" cy="2675555"/>
              </a:xfrm>
              <a:prstGeom prst="rect">
                <a:avLst/>
              </a:prstGeom>
            </p:spPr>
          </p:pic>
          <p:pic>
            <p:nvPicPr>
              <p:cNvPr id="16" name="圖片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1793" y="3994292"/>
                <a:ext cx="1448440" cy="403544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</p:pic>
        </p:grpSp>
        <p:sp>
          <p:nvSpPr>
            <p:cNvPr id="8" name="文字方塊 7"/>
            <p:cNvSpPr txBox="1"/>
            <p:nvPr/>
          </p:nvSpPr>
          <p:spPr>
            <a:xfrm>
              <a:off x="6416586" y="5836912"/>
              <a:ext cx="96372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300" u="sng" dirty="0" smtClean="0">
                  <a:solidFill>
                    <a:srgbClr val="0000FF"/>
                  </a:solidFill>
                </a:rPr>
                <a:t>3.7 </a:t>
              </a:r>
              <a:r>
                <a:rPr lang="en-US" altLang="zh-TW" sz="1100" u="sng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zh-TW" sz="1300" u="sng" dirty="0" smtClean="0">
                  <a:solidFill>
                    <a:srgbClr val="0000FF"/>
                  </a:solidFill>
                </a:rPr>
                <a:t> 10</a:t>
              </a:r>
              <a:r>
                <a:rPr lang="en-US" altLang="zh-TW" sz="1500" u="sng" baseline="34000" dirty="0" smtClean="0">
                  <a:solidFill>
                    <a:srgbClr val="0000FF"/>
                  </a:solidFill>
                  <a:sym typeface="Symbol" panose="05050102010706020507" pitchFamily="18" charset="2"/>
                </a:rPr>
                <a:t></a:t>
              </a:r>
              <a:r>
                <a:rPr lang="en-US" altLang="zh-TW" sz="1500" u="sng" baseline="34000" dirty="0" smtClean="0">
                  <a:solidFill>
                    <a:srgbClr val="0000FF"/>
                  </a:solidFill>
                </a:rPr>
                <a:t>8</a:t>
              </a:r>
              <a:endParaRPr lang="zh-TW" altLang="en-US" sz="1500" u="sng" baseline="34000" dirty="0">
                <a:solidFill>
                  <a:srgbClr val="0000FF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077947" y="5260848"/>
              <a:ext cx="198644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1300" u="sng" dirty="0" smtClean="0">
                  <a:solidFill>
                    <a:srgbClr val="0000FF"/>
                  </a:solidFill>
                </a:rPr>
                <a:t>slightly worse vs E391a</a:t>
              </a:r>
              <a:endParaRPr lang="zh-TW" altLang="en-US" sz="1300" u="sng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4391980" y="714182"/>
            <a:ext cx="4753382" cy="1526686"/>
            <a:chOff x="4391980" y="714182"/>
            <a:chExt cx="4753382" cy="1526686"/>
          </a:xfrm>
        </p:grpSpPr>
        <p:grpSp>
          <p:nvGrpSpPr>
            <p:cNvPr id="21" name="群組 20"/>
            <p:cNvGrpSpPr/>
            <p:nvPr/>
          </p:nvGrpSpPr>
          <p:grpSpPr>
            <a:xfrm>
              <a:off x="4391980" y="1052736"/>
              <a:ext cx="4753382" cy="1188132"/>
              <a:chOff x="4391980" y="1052736"/>
              <a:chExt cx="4753382" cy="1188132"/>
            </a:xfrm>
          </p:grpSpPr>
          <p:pic>
            <p:nvPicPr>
              <p:cNvPr id="22" name="圖片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1980" y="1052736"/>
                <a:ext cx="4706272" cy="961892"/>
              </a:xfrm>
              <a:prstGeom prst="rect">
                <a:avLst/>
              </a:prstGeom>
            </p:spPr>
          </p:pic>
          <p:sp>
            <p:nvSpPr>
              <p:cNvPr id="23" name="文字方塊 22"/>
              <p:cNvSpPr txBox="1"/>
              <p:nvPr/>
            </p:nvSpPr>
            <p:spPr>
              <a:xfrm>
                <a:off x="8388424" y="1910008"/>
                <a:ext cx="756938" cy="330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55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stable</a:t>
                </a:r>
                <a:endParaRPr lang="zh-TW" altLang="en-US" sz="155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 bwMode="auto">
            <a:xfrm>
              <a:off x="6588224" y="1016732"/>
              <a:ext cx="2232248" cy="324000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6851180" y="714182"/>
              <a:ext cx="1789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FF5757"/>
                  </a:solidFill>
                </a:rPr>
                <a:t>Not a great limit</a:t>
              </a:r>
              <a:endParaRPr lang="zh-TW" altLang="en-US" sz="1600" dirty="0">
                <a:solidFill>
                  <a:srgbClr val="FF5757"/>
                </a:solidFill>
              </a:endParaRPr>
            </a:p>
          </p:txBody>
        </p:sp>
      </p:grpSp>
      <p:sp>
        <p:nvSpPr>
          <p:cNvPr id="27" name="文字方塊 26"/>
          <p:cNvSpPr txBox="1"/>
          <p:nvPr/>
        </p:nvSpPr>
        <p:spPr>
          <a:xfrm>
            <a:off x="4721684" y="1916832"/>
            <a:ext cx="333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6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1/200</a:t>
            </a:r>
            <a:r>
              <a:rPr lang="en-US" altLang="zh-TW" sz="1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weaker than K</a:t>
            </a:r>
            <a:r>
              <a:rPr lang="en-US" altLang="zh-TW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+</a:t>
            </a:r>
            <a:r>
              <a:rPr lang="en-US" altLang="zh-TW" sz="1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TW" sz="1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zh-TW" baseline="30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US" altLang="zh-TW" sz="1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nn</a:t>
            </a:r>
            <a:r>
              <a:rPr lang="en-US" altLang="zh-TW" sz="1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bound</a:t>
            </a:r>
            <a:endParaRPr lang="zh-TW" altLang="en-US" sz="15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876256" y="2853807"/>
            <a:ext cx="22569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fac. ~ 6.2 improvement</a:t>
            </a:r>
            <a:r>
              <a:rPr lang="en-US" altLang="zh-TW" sz="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endParaRPr lang="en-US" altLang="zh-TW" sz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TW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(reverse-GN)</a:t>
            </a:r>
            <a:endParaRPr lang="zh-TW" altLang="en-US" sz="1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6693111" y="1405595"/>
            <a:ext cx="351378" cy="4426405"/>
            <a:chOff x="6693111" y="1405595"/>
            <a:chExt cx="351378" cy="4426405"/>
          </a:xfrm>
        </p:grpSpPr>
        <p:cxnSp>
          <p:nvCxnSpPr>
            <p:cNvPr id="29" name="直線單箭頭接點 28"/>
            <p:cNvCxnSpPr/>
            <p:nvPr/>
          </p:nvCxnSpPr>
          <p:spPr bwMode="auto">
            <a:xfrm flipV="1">
              <a:off x="6868800" y="1548000"/>
              <a:ext cx="0" cy="4284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lgDash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31" name="文字方塊 30"/>
            <p:cNvSpPr txBox="1"/>
            <p:nvPr/>
          </p:nvSpPr>
          <p:spPr>
            <a:xfrm>
              <a:off x="6693111" y="140559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-508" y="1052736"/>
            <a:ext cx="8076224" cy="2109795"/>
            <a:chOff x="-508" y="1052736"/>
            <a:chExt cx="8076224" cy="2109795"/>
          </a:xfrm>
        </p:grpSpPr>
        <p:pic>
          <p:nvPicPr>
            <p:cNvPr id="34" name="圖片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08" y="1052736"/>
              <a:ext cx="4391980" cy="2109795"/>
            </a:xfrm>
            <a:prstGeom prst="rect">
              <a:avLst/>
            </a:prstGeom>
          </p:spPr>
        </p:pic>
        <p:sp>
          <p:nvSpPr>
            <p:cNvPr id="35" name="向下箭號 34"/>
            <p:cNvSpPr/>
            <p:nvPr/>
          </p:nvSpPr>
          <p:spPr bwMode="auto">
            <a:xfrm rot="4069375">
              <a:off x="5963019" y="14872"/>
              <a:ext cx="172207" cy="4053186"/>
            </a:xfrm>
            <a:prstGeom prst="downArrow">
              <a:avLst/>
            </a:prstGeom>
            <a:solidFill>
              <a:srgbClr val="00FFFF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3521433" y="3068960"/>
            <a:ext cx="1662635" cy="523220"/>
          </a:xfrm>
          <a:prstGeom prst="rect">
            <a:avLst/>
          </a:prstGeom>
          <a:solidFill>
            <a:srgbClr val="00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0000FF"/>
                </a:solidFill>
              </a:rPr>
              <a:t>attributed to </a:t>
            </a:r>
          </a:p>
          <a:p>
            <a:r>
              <a:rPr lang="en-US" altLang="zh-TW" sz="1400" dirty="0" smtClean="0">
                <a:solidFill>
                  <a:srgbClr val="0000FF"/>
                </a:solidFill>
              </a:rPr>
              <a:t>photon det. </a:t>
            </a:r>
            <a:r>
              <a:rPr lang="en-US" altLang="zh-TW" sz="1400" dirty="0" err="1" smtClean="0">
                <a:solidFill>
                  <a:srgbClr val="0000FF"/>
                </a:solidFill>
              </a:rPr>
              <a:t>ineff</a:t>
            </a:r>
            <a:r>
              <a:rPr lang="en-US" altLang="zh-TW" sz="1400" dirty="0" smtClean="0">
                <a:solidFill>
                  <a:srgbClr val="0000FF"/>
                </a:solidFill>
              </a:rPr>
              <a:t>.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816170" y="3776263"/>
            <a:ext cx="2754280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800" dirty="0" smtClean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What is program for </a:t>
            </a:r>
          </a:p>
          <a:p>
            <a:r>
              <a:rPr lang="en-US" altLang="zh-TW" sz="8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“</a:t>
            </a:r>
            <a:r>
              <a:rPr lang="el-GR" altLang="zh-TW" dirty="0" smtClean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zh-TW" baseline="30000" dirty="0" smtClean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zh-TW" dirty="0" smtClean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zh-TW" dirty="0" smtClean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r>
              <a:rPr lang="en-US" altLang="zh-TW" dirty="0" smtClean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νν</a:t>
            </a:r>
            <a:r>
              <a:rPr lang="en-US" altLang="zh-TW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”</a:t>
            </a:r>
            <a:r>
              <a:rPr lang="en-US" altLang="zh-TW" dirty="0" smtClean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@  NA62</a:t>
            </a:r>
            <a:r>
              <a:rPr lang="en-US" altLang="zh-TW" sz="800" dirty="0" smtClean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?</a:t>
            </a:r>
          </a:p>
          <a:p>
            <a:endParaRPr lang="en-US" altLang="zh-TW" sz="400" dirty="0">
              <a:solidFill>
                <a:srgbClr val="00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zh-TW" sz="800" dirty="0" smtClean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And phot. det. </a:t>
            </a:r>
            <a:r>
              <a:rPr lang="en-US" altLang="zh-TW" dirty="0" err="1" smtClean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ineff</a:t>
            </a:r>
            <a:r>
              <a:rPr lang="en-US" altLang="zh-TW" dirty="0" smtClean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 ?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506070" y="3954542"/>
            <a:ext cx="10983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1609.03637</a:t>
            </a:r>
            <a:endParaRPr lang="zh-TW" altLang="en-US" sz="15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832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7" grpId="0" animBg="1"/>
      <p:bldP spid="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字方塊 32"/>
          <p:cNvSpPr txBox="1"/>
          <p:nvPr/>
        </p:nvSpPr>
        <p:spPr>
          <a:xfrm>
            <a:off x="5580112" y="2935732"/>
            <a:ext cx="35028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dirty="0" smtClean="0"/>
              <a:t>Blind man blessed by senses.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15" t="14359" r="11697" b="2365"/>
          <a:stretch/>
        </p:blipFill>
        <p:spPr>
          <a:xfrm>
            <a:off x="3402000" y="2555984"/>
            <a:ext cx="5983824" cy="431134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1" y="-351420"/>
            <a:ext cx="3462171" cy="50405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761148"/>
            <a:ext cx="2916324" cy="1233170"/>
          </a:xfrm>
          <a:prstGeom prst="rect">
            <a:avLst/>
          </a:prstGeom>
        </p:spPr>
      </p:pic>
      <p:cxnSp>
        <p:nvCxnSpPr>
          <p:cNvPr id="17" name="直線接點 16"/>
          <p:cNvCxnSpPr/>
          <p:nvPr/>
        </p:nvCxnSpPr>
        <p:spPr bwMode="auto">
          <a:xfrm>
            <a:off x="359892" y="2149200"/>
            <a:ext cx="2916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3" name="群組 22"/>
          <p:cNvGrpSpPr/>
          <p:nvPr/>
        </p:nvGrpSpPr>
        <p:grpSpPr>
          <a:xfrm>
            <a:off x="3239852" y="2581200"/>
            <a:ext cx="907321" cy="3692116"/>
            <a:chOff x="3239852" y="2581200"/>
            <a:chExt cx="907321" cy="3692116"/>
          </a:xfrm>
        </p:grpSpPr>
        <p:cxnSp>
          <p:nvCxnSpPr>
            <p:cNvPr id="19" name="直線單箭頭接點 18"/>
            <p:cNvCxnSpPr/>
            <p:nvPr/>
          </p:nvCxnSpPr>
          <p:spPr bwMode="auto">
            <a:xfrm>
              <a:off x="3239852" y="2581200"/>
              <a:ext cx="86409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直線單箭頭接點 19"/>
            <p:cNvCxnSpPr>
              <a:cxnSpLocks noChangeAspect="1"/>
            </p:cNvCxnSpPr>
            <p:nvPr/>
          </p:nvCxnSpPr>
          <p:spPr bwMode="auto">
            <a:xfrm>
              <a:off x="3275892" y="3214722"/>
              <a:ext cx="871281" cy="305859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4" name="文字方塊 33"/>
          <p:cNvSpPr txBox="1">
            <a:spLocks noChangeAspect="1"/>
          </p:cNvSpPr>
          <p:nvPr/>
        </p:nvSpPr>
        <p:spPr>
          <a:xfrm rot="19140000">
            <a:off x="3884400" y="4683600"/>
            <a:ext cx="1850400" cy="306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6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Grossman-</a:t>
            </a:r>
            <a:r>
              <a:rPr lang="en-US" altLang="zh-TW" sz="136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Nir</a:t>
            </a:r>
            <a:r>
              <a:rPr lang="en-US" altLang="zh-TW" sz="136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</a:t>
            </a:r>
            <a:endParaRPr lang="zh-TW" altLang="en-US" sz="136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3402000" y="3466784"/>
            <a:ext cx="324036" cy="4680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1835696" y="6011996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@ J-PARC</a:t>
            </a:r>
            <a:endParaRPr lang="zh-TW" altLang="en-US" dirty="0"/>
          </a:p>
        </p:txBody>
      </p:sp>
      <p:cxnSp>
        <p:nvCxnSpPr>
          <p:cNvPr id="58" name="直線單箭頭接點 57"/>
          <p:cNvCxnSpPr/>
          <p:nvPr/>
        </p:nvCxnSpPr>
        <p:spPr bwMode="auto">
          <a:xfrm flipV="1">
            <a:off x="3275892" y="0"/>
            <a:ext cx="899992" cy="2149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48" name="圖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924" y="1232756"/>
            <a:ext cx="5040560" cy="878805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3" name="文字方塊 2"/>
          <p:cNvSpPr txBox="1"/>
          <p:nvPr/>
        </p:nvSpPr>
        <p:spPr>
          <a:xfrm>
            <a:off x="4319971" y="2145600"/>
            <a:ext cx="4662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KOTO @ 100 </a:t>
            </a:r>
            <a:r>
              <a:rPr lang="en-US" altLang="zh-TW" dirty="0" err="1" smtClean="0">
                <a:solidFill>
                  <a:srgbClr val="0000CC"/>
                </a:solidFill>
              </a:rPr>
              <a:t>hrs</a:t>
            </a:r>
            <a:r>
              <a:rPr lang="en-US" altLang="zh-TW" dirty="0" smtClean="0">
                <a:solidFill>
                  <a:srgbClr val="0000CC"/>
                </a:solidFill>
              </a:rPr>
              <a:t>  (2013),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finally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橢圓 48"/>
          <p:cNvSpPr/>
          <p:nvPr/>
        </p:nvSpPr>
        <p:spPr bwMode="auto">
          <a:xfrm>
            <a:off x="5940152" y="1324800"/>
            <a:ext cx="432000" cy="25202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5868144" y="872716"/>
            <a:ext cx="7801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700" dirty="0" smtClean="0">
                <a:latin typeface="Calibri" panose="020F0502020204030204" pitchFamily="34" charset="0"/>
              </a:rPr>
              <a:t>mostly</a:t>
            </a:r>
            <a:endParaRPr lang="zh-TW" altLang="en-US" sz="1700" dirty="0">
              <a:latin typeface="Calibri" panose="020F0502020204030204" pitchFamily="34" charset="0"/>
            </a:endParaRPr>
          </a:p>
        </p:txBody>
      </p:sp>
      <p:pic>
        <p:nvPicPr>
          <p:cNvPr id="55" name="圖片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228" y="929134"/>
            <a:ext cx="859580" cy="256495"/>
          </a:xfrm>
          <a:prstGeom prst="rect">
            <a:avLst/>
          </a:prstGeom>
        </p:spPr>
      </p:pic>
      <p:cxnSp>
        <p:nvCxnSpPr>
          <p:cNvPr id="56" name="直線接點 55"/>
          <p:cNvCxnSpPr/>
          <p:nvPr/>
        </p:nvCxnSpPr>
        <p:spPr bwMode="auto">
          <a:xfrm>
            <a:off x="3959932" y="1592796"/>
            <a:ext cx="439248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直線圖說文字 2 5"/>
          <p:cNvSpPr/>
          <p:nvPr/>
        </p:nvSpPr>
        <p:spPr bwMode="auto">
          <a:xfrm rot="20697203">
            <a:off x="6835225" y="177955"/>
            <a:ext cx="1886917" cy="451978"/>
          </a:xfrm>
          <a:prstGeom prst="borderCallout2">
            <a:avLst>
              <a:gd name="adj1" fmla="val 50173"/>
              <a:gd name="adj2" fmla="val -3694"/>
              <a:gd name="adj3" fmla="val 56002"/>
              <a:gd name="adj4" fmla="val -17721"/>
              <a:gd name="adj5" fmla="val 257568"/>
              <a:gd name="adj6" fmla="val -50691"/>
            </a:avLst>
          </a:prstGeom>
          <a:solidFill>
            <a:srgbClr val="C5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0" lvl="0" indent="-571500"/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Shaken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Off</a:t>
            </a:r>
            <a:r>
              <a:rPr lang="en-US" altLang="zh-TW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zh-TW" sz="2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472100" y="-1714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Now …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4" name="圓角矩形 23"/>
          <p:cNvSpPr/>
          <p:nvPr/>
        </p:nvSpPr>
        <p:spPr bwMode="auto">
          <a:xfrm>
            <a:off x="4168197" y="23648"/>
            <a:ext cx="4975803" cy="2556002"/>
          </a:xfrm>
          <a:prstGeom prst="roundRect">
            <a:avLst/>
          </a:prstGeom>
          <a:solidFill>
            <a:srgbClr val="00FFFF">
              <a:alpha val="78039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dirty="0">
              <a:solidFill>
                <a:srgbClr val="FF0000"/>
              </a:solidFill>
              <a:latin typeface="Arial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新細明體" pitchFamily="18" charset="-120"/>
              </a:rPr>
              <a:t>Discovery Zone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dirty="0" smtClean="0">
                <a:solidFill>
                  <a:srgbClr val="FF0000"/>
                </a:solidFill>
                <a:latin typeface="Arial" pitchFamily="34" charset="0"/>
                <a:ea typeface="新細明體" pitchFamily="18" charset="-120"/>
              </a:rPr>
              <a:t>(2015 Data!)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直角三角形 7"/>
          <p:cNvSpPr/>
          <p:nvPr/>
        </p:nvSpPr>
        <p:spPr bwMode="auto">
          <a:xfrm rot="5400000">
            <a:off x="5103408" y="2411908"/>
            <a:ext cx="2952000" cy="3330000"/>
          </a:xfrm>
          <a:prstGeom prst="rtTriangle">
            <a:avLst/>
          </a:prstGeom>
          <a:solidFill>
            <a:srgbClr val="00FFFF">
              <a:alpha val="6784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800" dirty="0">
              <a:solidFill>
                <a:srgbClr val="FF0000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向下箭號 6"/>
          <p:cNvSpPr/>
          <p:nvPr/>
        </p:nvSpPr>
        <p:spPr bwMode="auto">
          <a:xfrm rot="2820000">
            <a:off x="7902000" y="2520000"/>
            <a:ext cx="198428" cy="59145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00092" y="32489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 smtClean="0">
                <a:solidFill>
                  <a:srgbClr val="FF0000"/>
                </a:solidFill>
                <a:latin typeface="Arial" pitchFamily="34" charset="0"/>
                <a:ea typeface="新細明體" pitchFamily="18" charset="-120"/>
              </a:rPr>
              <a:t>Zone Open</a:t>
            </a:r>
            <a:endParaRPr kumimoji="1" lang="zh-TW" altLang="en-US" dirty="0">
              <a:solidFill>
                <a:srgbClr val="FF0000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 rot="18780000">
            <a:off x="7507775" y="2502717"/>
            <a:ext cx="76815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50" dirty="0" smtClean="0">
                <a:solidFill>
                  <a:srgbClr val="0000FF"/>
                </a:solidFill>
              </a:rPr>
              <a:t>NA62</a:t>
            </a:r>
            <a:endParaRPr lang="zh-TW" altLang="en-US" sz="1650" dirty="0">
              <a:solidFill>
                <a:srgbClr val="0000FF"/>
              </a:solidFill>
            </a:endParaRPr>
          </a:p>
        </p:txBody>
      </p:sp>
      <p:sp>
        <p:nvSpPr>
          <p:cNvPr id="22" name="橢圓 21"/>
          <p:cNvSpPr>
            <a:spLocks noChangeAspect="1"/>
          </p:cNvSpPr>
          <p:nvPr/>
        </p:nvSpPr>
        <p:spPr bwMode="auto">
          <a:xfrm>
            <a:off x="8226000" y="2502000"/>
            <a:ext cx="120098" cy="11880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83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19872" y="113437"/>
            <a:ext cx="2952328" cy="7232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TW" sz="3600" dirty="0">
                <a:solidFill>
                  <a:srgbClr val="000000"/>
                </a:solidFill>
              </a:rPr>
              <a:t> </a:t>
            </a:r>
            <a:r>
              <a:rPr lang="en-US" altLang="zh-TW" sz="3000" dirty="0" smtClean="0">
                <a:solidFill>
                  <a:srgbClr val="000000"/>
                </a:solidFill>
              </a:rPr>
              <a:t>VI.</a:t>
            </a:r>
            <a:r>
              <a:rPr lang="en-US" altLang="zh-TW" sz="3600" dirty="0" smtClean="0">
                <a:solidFill>
                  <a:srgbClr val="000000"/>
                </a:solidFill>
              </a:rPr>
              <a:t> </a:t>
            </a:r>
            <a:r>
              <a:rPr lang="en-US" altLang="zh-TW" sz="3000" dirty="0" smtClean="0">
                <a:solidFill>
                  <a:srgbClr val="000000"/>
                </a:solidFill>
              </a:rPr>
              <a:t>Conclusion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lvl="0"/>
            <a:r>
              <a:rPr lang="en-US" altLang="zh-TW" sz="500" dirty="0">
                <a:solidFill>
                  <a:srgbClr val="FF0000"/>
                </a:solidFill>
              </a:rPr>
              <a:t> </a:t>
            </a:r>
            <a:endParaRPr lang="zh-TW" altLang="en-US" sz="500" dirty="0">
              <a:solidFill>
                <a:srgbClr val="FF00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31133" y="1066671"/>
            <a:ext cx="8813375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K</a:t>
            </a:r>
            <a:r>
              <a:rPr lang="en-US" altLang="zh-TW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altLang="zh-TW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nothing:  can occur above </a:t>
            </a:r>
            <a:r>
              <a:rPr lang="en-US" altLang="zh-TW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“Grossman-</a:t>
            </a:r>
            <a:r>
              <a:rPr lang="en-US" altLang="zh-TW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Nir</a:t>
            </a:r>
            <a:r>
              <a:rPr lang="en-US" altLang="zh-TW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Bound” 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 </a:t>
            </a:r>
            <a:r>
              <a:rPr lang="en-US" altLang="zh-TW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KOTO</a:t>
            </a:r>
            <a:r>
              <a:rPr lang="en-US" altLang="zh-TW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!</a:t>
            </a:r>
          </a:p>
          <a:p>
            <a:endParaRPr lang="en-US" altLang="zh-TW" sz="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If See Early Event(s),    </a:t>
            </a:r>
            <a:r>
              <a:rPr lang="en-US" altLang="zh-TW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Try Hard to Kill  ...  But </a:t>
            </a:r>
            <a:r>
              <a:rPr lang="en-US" altLang="zh-TW" sz="22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Not Overkill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endParaRPr lang="en-US" altLang="zh-TW" sz="1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 Bound, then likely “</a:t>
            </a:r>
            <a:r>
              <a:rPr lang="el-GR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altLang="zh-TW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mass object                                      .</a:t>
            </a:r>
            <a:endParaRPr lang="en-US" altLang="zh-TW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zh-TW" sz="1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KOTO reaches below current “GN Bound”, </a:t>
            </a:r>
            <a:r>
              <a:rPr lang="en-US" altLang="zh-TW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still effective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TW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  KOTO/NA62/Belle(II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(/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LHCb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all in game.</a:t>
            </a:r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4694771"/>
            <a:ext cx="4411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i="1" dirty="0" smtClean="0">
                <a:solidFill>
                  <a:srgbClr val="0000CC"/>
                </a:solidFill>
              </a:rPr>
              <a:t>Analyze, KOTO, Analyze</a:t>
            </a:r>
            <a:r>
              <a:rPr lang="en-US" altLang="zh-TW" i="1" dirty="0" smtClean="0">
                <a:solidFill>
                  <a:srgbClr val="0000CC"/>
                </a:solidFill>
              </a:rPr>
              <a:t> </a:t>
            </a:r>
            <a:r>
              <a:rPr lang="en-US" altLang="zh-TW" sz="2800" i="1" dirty="0" smtClean="0">
                <a:solidFill>
                  <a:srgbClr val="0000CC"/>
                </a:solidFill>
              </a:rPr>
              <a:t>!</a:t>
            </a:r>
            <a:endParaRPr lang="zh-TW" altLang="en-US" i="1" dirty="0"/>
          </a:p>
        </p:txBody>
      </p:sp>
      <p:sp>
        <p:nvSpPr>
          <p:cNvPr id="7" name="矩形 6"/>
          <p:cNvSpPr/>
          <p:nvPr/>
        </p:nvSpPr>
        <p:spPr>
          <a:xfrm>
            <a:off x="6127777" y="1980000"/>
            <a:ext cx="26693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(that slips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thru NA62)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27" y="3465004"/>
            <a:ext cx="3936437" cy="29523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590604" y="2276872"/>
            <a:ext cx="25539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NA62 should pursue </a:t>
            </a:r>
            <a:r>
              <a:rPr lang="el-GR" altLang="zh-TW" sz="15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zh-TW" sz="1500" baseline="300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zh-TW" sz="15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zh-TW" sz="15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r>
              <a:rPr lang="en-US" altLang="zh-TW" sz="15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zh-TW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νν</a:t>
            </a:r>
            <a:r>
              <a:rPr lang="en-US" altLang="zh-TW" sz="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1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2.59259E-6 L -2.5E-6 -0.07222 " pathEditMode="relative" rAng="0" ptsTypes="AA">
                                      <p:cBhvr>
                                        <p:cTn id="6" dur="1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87" fill="hold">
                                          <p:stCondLst>
                                            <p:cond delay="8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87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87" fill="hold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2" presetClass="entr" presetSubtype="8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79512" y="4694771"/>
            <a:ext cx="4411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i="1" dirty="0" smtClean="0">
                <a:solidFill>
                  <a:srgbClr val="0000CC"/>
                </a:solidFill>
              </a:rPr>
              <a:t>Analyze, KOTO, Analyze</a:t>
            </a:r>
            <a:r>
              <a:rPr lang="en-US" altLang="zh-TW" i="1" dirty="0" smtClean="0">
                <a:solidFill>
                  <a:srgbClr val="0000CC"/>
                </a:solidFill>
              </a:rPr>
              <a:t> </a:t>
            </a:r>
            <a:r>
              <a:rPr lang="en-US" altLang="zh-TW" sz="2800" i="1" dirty="0" smtClean="0">
                <a:solidFill>
                  <a:srgbClr val="0000CC"/>
                </a:solidFill>
              </a:rPr>
              <a:t>!</a:t>
            </a:r>
            <a:endParaRPr lang="zh-TW" altLang="en-US" i="1" dirty="0"/>
          </a:p>
        </p:txBody>
      </p:sp>
      <p:sp>
        <p:nvSpPr>
          <p:cNvPr id="4" name="矩形 3"/>
          <p:cNvSpPr/>
          <p:nvPr/>
        </p:nvSpPr>
        <p:spPr>
          <a:xfrm>
            <a:off x="323528" y="1013827"/>
            <a:ext cx="8695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400" dirty="0"/>
              <a:t>Blessed are the </a:t>
            </a:r>
            <a:r>
              <a:rPr lang="en-US" altLang="zh-TW" sz="2400" dirty="0" smtClean="0"/>
              <a:t>Blind,</a:t>
            </a:r>
          </a:p>
          <a:p>
            <a:r>
              <a:rPr lang="en-US" altLang="zh-TW" sz="2400" dirty="0"/>
              <a:t> </a:t>
            </a:r>
            <a:r>
              <a:rPr lang="en-US" altLang="zh-TW" sz="2400" dirty="0" smtClean="0"/>
              <a:t>     for they shall see the Heavens open.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  (Jesus, apocryphal)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3384" r="3797" b="18666"/>
          <a:stretch/>
        </p:blipFill>
        <p:spPr>
          <a:xfrm>
            <a:off x="4932040" y="3140968"/>
            <a:ext cx="3744416" cy="2844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r="5113" b="25851"/>
          <a:stretch/>
        </p:blipFill>
        <p:spPr>
          <a:xfrm>
            <a:off x="4896036" y="1991746"/>
            <a:ext cx="3780420" cy="2728814"/>
          </a:xfrm>
          <a:prstGeom prst="rect">
            <a:avLst/>
          </a:prstGeom>
        </p:spPr>
      </p:pic>
      <p:pic>
        <p:nvPicPr>
          <p:cNvPr id="7" name="Picture 2" descr="「blinding light」的圖片搜尋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10216" r="7794" b="2218"/>
          <a:stretch/>
        </p:blipFill>
        <p:spPr bwMode="auto">
          <a:xfrm rot="20775897">
            <a:off x="3711841" y="4134186"/>
            <a:ext cx="1433144" cy="22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6372200" y="6048581"/>
            <a:ext cx="2374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en-US" altLang="zh-TW" sz="1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TW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nd,</a:t>
            </a:r>
            <a:r>
              <a:rPr lang="en-US" altLang="zh-TW" sz="1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en-US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 Connections?</a:t>
            </a:r>
            <a:endParaRPr lang="zh-TW" altLang="en-US" sz="1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82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3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925200"/>
            <a:ext cx="7500520" cy="5616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026064" y="188640"/>
            <a:ext cx="57502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CC"/>
                </a:solidFill>
              </a:rPr>
              <a:t> KOTO SP at FPCP2016, Caltech  </a:t>
            </a:r>
            <a:endParaRPr lang="zh-TW" altLang="en-US" sz="2800" dirty="0" smtClean="0">
              <a:solidFill>
                <a:srgbClr val="0000CC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 rot="1050354">
            <a:off x="6472351" y="1348010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u="sng" dirty="0" smtClean="0">
                <a:solidFill>
                  <a:srgbClr val="0000FF"/>
                </a:solidFill>
              </a:rPr>
              <a:t>Relative Mute @ ICHEP</a:t>
            </a:r>
            <a:endParaRPr lang="zh-TW" altLang="en-US" u="sng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259838" y="6273316"/>
            <a:ext cx="5966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smtClean="0"/>
              <a:t>p. 14</a:t>
            </a:r>
            <a:endParaRPr lang="zh-TW" altLang="en-US" sz="1500" dirty="0"/>
          </a:p>
        </p:txBody>
      </p:sp>
      <p:sp>
        <p:nvSpPr>
          <p:cNvPr id="9" name="矩形 8"/>
          <p:cNvSpPr/>
          <p:nvPr/>
        </p:nvSpPr>
        <p:spPr bwMode="auto">
          <a:xfrm rot="19176572">
            <a:off x="2233826" y="3300443"/>
            <a:ext cx="2404800" cy="2700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0163" y="692696"/>
            <a:ext cx="3784776" cy="2408354"/>
            <a:chOff x="10163" y="692696"/>
            <a:chExt cx="3784776" cy="240835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3" y="745200"/>
              <a:ext cx="3733341" cy="23558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7" name="文字方塊 6"/>
            <p:cNvSpPr txBox="1"/>
            <p:nvPr/>
          </p:nvSpPr>
          <p:spPr>
            <a:xfrm>
              <a:off x="3167844" y="692696"/>
              <a:ext cx="62709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500" dirty="0" smtClean="0"/>
                <a:t>p. 26</a:t>
              </a:r>
              <a:endParaRPr lang="zh-TW" altLang="en-US" sz="1500" dirty="0"/>
            </a:p>
          </p:txBody>
        </p:sp>
      </p:grpSp>
      <p:sp>
        <p:nvSpPr>
          <p:cNvPr id="11" name="矩形 10"/>
          <p:cNvSpPr/>
          <p:nvPr/>
        </p:nvSpPr>
        <p:spPr bwMode="auto">
          <a:xfrm>
            <a:off x="1767600" y="1490400"/>
            <a:ext cx="1584000" cy="2700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739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9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71500" y="980728"/>
            <a:ext cx="4057781" cy="2805995"/>
            <a:chOff x="35496" y="3666510"/>
            <a:chExt cx="4057781" cy="280599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96" y="3866452"/>
              <a:ext cx="4057781" cy="2606053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354330" y="3666510"/>
              <a:ext cx="3534942" cy="327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500" dirty="0" smtClean="0">
                  <a:solidFill>
                    <a:srgbClr val="0000FF"/>
                  </a:solidFill>
                </a:rPr>
                <a:t>One Event,  0.34 </a:t>
              </a:r>
              <a:r>
                <a:rPr lang="en-US" altLang="zh-TW" sz="1500" b="1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±</a:t>
              </a:r>
              <a:r>
                <a:rPr lang="en-US" altLang="zh-TW" sz="1500" dirty="0" smtClean="0">
                  <a:solidFill>
                    <a:srgbClr val="0000FF"/>
                  </a:solidFill>
                </a:rPr>
                <a:t> 0.16 BG expected</a:t>
              </a:r>
              <a:endParaRPr lang="zh-TW" altLang="en-US" sz="15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1" y="4041068"/>
            <a:ext cx="4186667" cy="2323026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 bwMode="auto">
          <a:xfrm>
            <a:off x="390334" y="4977172"/>
            <a:ext cx="329238" cy="468052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向右箭號 6"/>
          <p:cNvSpPr/>
          <p:nvPr/>
        </p:nvSpPr>
        <p:spPr bwMode="auto">
          <a:xfrm rot="18102501">
            <a:off x="230773" y="4105368"/>
            <a:ext cx="1797921" cy="21030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735" y="2636912"/>
            <a:ext cx="4837265" cy="3204356"/>
          </a:xfrm>
          <a:prstGeom prst="rect">
            <a:avLst/>
          </a:prstGeom>
        </p:spPr>
      </p:pic>
      <p:sp>
        <p:nvSpPr>
          <p:cNvPr id="9" name="弧形箭號 (下彎) 8"/>
          <p:cNvSpPr/>
          <p:nvPr/>
        </p:nvSpPr>
        <p:spPr bwMode="auto">
          <a:xfrm rot="21067115">
            <a:off x="2295146" y="2899729"/>
            <a:ext cx="4477443" cy="9001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5841268"/>
            <a:ext cx="4419057" cy="4953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803803" y="908720"/>
            <a:ext cx="234070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700" dirty="0" err="1" smtClean="0"/>
              <a:t>Shiomi</a:t>
            </a:r>
            <a:r>
              <a:rPr lang="en-US" altLang="zh-TW" sz="1700" dirty="0" smtClean="0"/>
              <a:t> @ KAON2016</a:t>
            </a:r>
            <a:endParaRPr lang="zh-TW" altLang="en-US" sz="17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930750" y="6264024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N(KL) ~ 1.6x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051720" y="188640"/>
            <a:ext cx="5066599" cy="5386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600" dirty="0" smtClean="0">
                <a:solidFill>
                  <a:srgbClr val="000000"/>
                </a:solidFill>
              </a:rPr>
              <a:t> Reducing Neutron BG @ KOTO </a:t>
            </a:r>
          </a:p>
          <a:p>
            <a:r>
              <a:rPr lang="en-US" altLang="zh-TW" sz="300" dirty="0" smtClean="0">
                <a:solidFill>
                  <a:srgbClr val="000000"/>
                </a:solidFill>
              </a:rPr>
              <a:t> </a:t>
            </a:r>
            <a:endParaRPr lang="zh-TW" altLang="en-US" sz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25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07" y="944724"/>
            <a:ext cx="7452000" cy="5589152"/>
          </a:xfrm>
          <a:prstGeom prst="rect">
            <a:avLst/>
          </a:prstGeom>
          <a:ln>
            <a:solidFill>
              <a:srgbClr val="3366CC"/>
            </a:solidFill>
          </a:ln>
        </p:spPr>
      </p:pic>
      <p:sp>
        <p:nvSpPr>
          <p:cNvPr id="4" name="矩形 3"/>
          <p:cNvSpPr/>
          <p:nvPr/>
        </p:nvSpPr>
        <p:spPr>
          <a:xfrm>
            <a:off x="2266794" y="261809"/>
            <a:ext cx="4982454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TW" sz="2200" dirty="0" smtClean="0"/>
              <a:t> Pick </a:t>
            </a:r>
            <a:r>
              <a:rPr lang="en-US" altLang="zh-TW" sz="2200" dirty="0"/>
              <a:t>up  t </a:t>
            </a:r>
            <a:r>
              <a:rPr lang="en-US" altLang="zh-TW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TW" sz="2200" dirty="0"/>
              <a:t> </a:t>
            </a:r>
            <a:r>
              <a:rPr lang="en-US" altLang="zh-TW" sz="2200" dirty="0" err="1"/>
              <a:t>cZ</a:t>
            </a:r>
            <a:r>
              <a:rPr lang="en-US" altLang="zh-TW" sz="2200" dirty="0"/>
              <a:t>' topic </a:t>
            </a:r>
            <a:r>
              <a:rPr lang="en-US" altLang="zh-TW" sz="2200" dirty="0" smtClean="0"/>
              <a:t>at LHCP2014 </a:t>
            </a:r>
            <a:endParaRPr lang="zh-TW" altLang="en-US" sz="2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400092" y="4849200"/>
            <a:ext cx="3672408" cy="486000"/>
          </a:xfrm>
          <a:prstGeom prst="rect">
            <a:avLst/>
          </a:prstGeom>
          <a:solidFill>
            <a:srgbClr val="BDFFFF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 I ask from back of room:  “How to Search?”.  </a:t>
            </a:r>
          </a:p>
          <a:p>
            <a:r>
              <a:rPr lang="en-US" altLang="zh-TW" sz="1300" dirty="0" smtClean="0"/>
              <a:t> Came the reply: “</a:t>
            </a:r>
            <a:r>
              <a:rPr lang="en-US" altLang="zh-TW" sz="1300" b="1" dirty="0" smtClean="0">
                <a:latin typeface="Symbol" panose="05050102010706020507" pitchFamily="18" charset="2"/>
              </a:rPr>
              <a:t>mm</a:t>
            </a:r>
            <a:r>
              <a:rPr lang="en-US" altLang="zh-TW" sz="1300" dirty="0" smtClean="0"/>
              <a:t> or </a:t>
            </a:r>
            <a:r>
              <a:rPr lang="en-US" altLang="zh-TW" sz="1300" b="1" dirty="0" err="1" smtClean="0">
                <a:latin typeface="Symbol" panose="05050102010706020507" pitchFamily="18" charset="2"/>
              </a:rPr>
              <a:t>tt</a:t>
            </a:r>
            <a:r>
              <a:rPr lang="en-US" altLang="zh-TW" sz="1300" dirty="0" smtClean="0"/>
              <a:t>” mode.</a:t>
            </a:r>
            <a:endParaRPr lang="zh-TW" altLang="en-US" sz="1300" dirty="0"/>
          </a:p>
        </p:txBody>
      </p:sp>
      <p:sp>
        <p:nvSpPr>
          <p:cNvPr id="6" name="橢圓 5"/>
          <p:cNvSpPr/>
          <p:nvPr/>
        </p:nvSpPr>
        <p:spPr bwMode="auto">
          <a:xfrm>
            <a:off x="4139952" y="1664804"/>
            <a:ext cx="3024336" cy="414000"/>
          </a:xfrm>
          <a:prstGeom prst="ellipse">
            <a:avLst/>
          </a:prstGeom>
          <a:solidFill>
            <a:srgbClr val="00FFFF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208497" y="2020488"/>
            <a:ext cx="19720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00" dirty="0" smtClean="0"/>
              <a:t>X.G. He et al., PRD1991</a:t>
            </a:r>
            <a:endParaRPr lang="zh-TW" altLang="en-US" sz="13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893295" y="2728800"/>
            <a:ext cx="98296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00" dirty="0" smtClean="0">
                <a:solidFill>
                  <a:srgbClr val="3333FF"/>
                </a:solidFill>
              </a:rPr>
              <a:t>1403.1269</a:t>
            </a:r>
            <a:endParaRPr lang="zh-TW" altLang="en-US" sz="1300" dirty="0">
              <a:solidFill>
                <a:srgbClr val="3333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51820" y="1989711"/>
            <a:ext cx="49863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500" u="sng" dirty="0">
                <a:solidFill>
                  <a:srgbClr val="FF0000"/>
                </a:solidFill>
                <a:latin typeface="Calibri" panose="020F0502020204030204" pitchFamily="34" charset="0"/>
              </a:rPr>
              <a:t>d</a:t>
            </a:r>
            <a:r>
              <a:rPr lang="en-US" altLang="zh-TW" sz="15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ifference between </a:t>
            </a:r>
            <a:r>
              <a:rPr lang="en-US" altLang="zh-TW" sz="1500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muon</a:t>
            </a:r>
            <a:r>
              <a:rPr lang="en-US" altLang="zh-TW" sz="1500" u="sng" dirty="0">
                <a:solidFill>
                  <a:srgbClr val="FF0000"/>
                </a:solidFill>
                <a:latin typeface="Calibri" panose="020F0502020204030204" pitchFamily="34" charset="0"/>
              </a:rPr>
              <a:t>- and tau-lepton number</a:t>
            </a:r>
            <a:endParaRPr lang="zh-TW" altLang="en-US" sz="15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56417"/>
            <a:ext cx="3948025" cy="362801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980728"/>
            <a:ext cx="4318946" cy="292172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 bwMode="auto">
          <a:xfrm>
            <a:off x="1439651" y="1964429"/>
            <a:ext cx="0" cy="33759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文字方塊 6"/>
          <p:cNvSpPr txBox="1"/>
          <p:nvPr/>
        </p:nvSpPr>
        <p:spPr>
          <a:xfrm rot="17882484">
            <a:off x="1600702" y="1421918"/>
            <a:ext cx="1047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u="sng" dirty="0" smtClean="0">
                <a:solidFill>
                  <a:srgbClr val="FF0000"/>
                </a:solidFill>
              </a:rPr>
              <a:t>285</a:t>
            </a:r>
            <a:r>
              <a:rPr lang="en-US" altLang="zh-TW" sz="1000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1600" u="sng" dirty="0" smtClean="0">
                <a:solidFill>
                  <a:srgbClr val="FF0000"/>
                </a:solidFill>
              </a:rPr>
              <a:t>MeV</a:t>
            </a:r>
            <a:endParaRPr lang="zh-TW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 rot="17882484">
            <a:off x="2210932" y="1636971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300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9" name="右大括弧 8"/>
          <p:cNvSpPr/>
          <p:nvPr/>
        </p:nvSpPr>
        <p:spPr bwMode="auto">
          <a:xfrm>
            <a:off x="4055530" y="2352083"/>
            <a:ext cx="120426" cy="648072"/>
          </a:xfrm>
          <a:prstGeom prst="rightBrace">
            <a:avLst>
              <a:gd name="adj1" fmla="val 68579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232756"/>
            <a:ext cx="1567390" cy="32403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6" name="文字方塊 5"/>
          <p:cNvSpPr txBox="1"/>
          <p:nvPr/>
        </p:nvSpPr>
        <p:spPr>
          <a:xfrm rot="17882484">
            <a:off x="1224725" y="1636971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260</a:t>
            </a:r>
            <a:endParaRPr lang="zh-TW" altLang="en-US" sz="1600" dirty="0"/>
          </a:p>
        </p:txBody>
      </p:sp>
      <p:sp>
        <p:nvSpPr>
          <p:cNvPr id="11" name="文字方塊 10"/>
          <p:cNvSpPr txBox="1"/>
          <p:nvPr/>
        </p:nvSpPr>
        <p:spPr>
          <a:xfrm rot="16200000">
            <a:off x="3444890" y="2471782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u="sng" dirty="0" smtClean="0"/>
              <a:t>Range of </a:t>
            </a:r>
            <a:r>
              <a:rPr lang="en-US" altLang="zh-TW" sz="1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1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</a:t>
            </a:r>
            <a:r>
              <a:rPr lang="en-US" altLang="zh-TW" sz="1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TW" altLang="en-US" sz="1400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5"/>
          <a:srcRect l="50844" r="2"/>
          <a:stretch/>
        </p:blipFill>
        <p:spPr>
          <a:xfrm>
            <a:off x="4572000" y="188640"/>
            <a:ext cx="4464496" cy="314402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392996"/>
            <a:ext cx="4466840" cy="3138717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5004048" y="4826787"/>
            <a:ext cx="830436" cy="222393"/>
            <a:chOff x="4677668" y="6345323"/>
            <a:chExt cx="1296144" cy="294402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7"/>
            <a:srcRect l="7884" t="63739" r="7086" b="-1"/>
            <a:stretch/>
          </p:blipFill>
          <p:spPr>
            <a:xfrm>
              <a:off x="4677668" y="6345323"/>
              <a:ext cx="1296144" cy="290203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  <p:sp>
          <p:nvSpPr>
            <p:cNvPr id="15" name="矩形 14"/>
            <p:cNvSpPr/>
            <p:nvPr/>
          </p:nvSpPr>
          <p:spPr bwMode="auto">
            <a:xfrm>
              <a:off x="4677668" y="6345324"/>
              <a:ext cx="506400" cy="294401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371915" y="4103784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</a:t>
            </a:r>
            <a:r>
              <a:rPr lang="en-US" altLang="zh-TW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</a:t>
            </a:r>
            <a:endParaRPr lang="zh-TW" altLang="en-US" dirty="0"/>
          </a:p>
        </p:txBody>
      </p:sp>
      <p:cxnSp>
        <p:nvCxnSpPr>
          <p:cNvPr id="19" name="直線單箭頭接點 18"/>
          <p:cNvCxnSpPr/>
          <p:nvPr/>
        </p:nvCxnSpPr>
        <p:spPr bwMode="auto">
          <a:xfrm flipH="1">
            <a:off x="5325755" y="4345504"/>
            <a:ext cx="1120797" cy="806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文字方塊 21"/>
          <p:cNvSpPr txBox="1"/>
          <p:nvPr/>
        </p:nvSpPr>
        <p:spPr>
          <a:xfrm>
            <a:off x="510139" y="5592442"/>
            <a:ext cx="3244799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be </a:t>
            </a:r>
            <a:r>
              <a:rPr lang="en-US" altLang="zh-TW" sz="2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refine</a:t>
            </a:r>
            <a:r>
              <a:rPr lang="en-US" altLang="zh-TW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by NA62 </a:t>
            </a:r>
            <a:endParaRPr lang="zh-TW" altLang="en-US" sz="2000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8012" y="3865717"/>
            <a:ext cx="1740608" cy="283363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0865" y="4164874"/>
            <a:ext cx="725947" cy="272238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1907704" y="416277"/>
            <a:ext cx="2624400" cy="492443"/>
          </a:xfrm>
          <a:prstGeom prst="rect">
            <a:avLst/>
          </a:prstGeom>
          <a:solidFill>
            <a:srgbClr val="B7FFFF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The 2</a:t>
            </a:r>
            <a:r>
              <a:rPr lang="en-US" altLang="zh-TW" sz="2600" baseline="30000" dirty="0" smtClean="0"/>
              <a:t>nd</a:t>
            </a:r>
            <a:r>
              <a:rPr lang="en-US" altLang="zh-TW" sz="2600" dirty="0" smtClean="0"/>
              <a:t> Window</a:t>
            </a:r>
            <a:endParaRPr lang="zh-TW" altLang="en-US" sz="3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群組 17"/>
          <p:cNvGrpSpPr>
            <a:grpSpLocks noChangeAspect="1"/>
          </p:cNvGrpSpPr>
          <p:nvPr/>
        </p:nvGrpSpPr>
        <p:grpSpPr>
          <a:xfrm>
            <a:off x="5330429" y="5312901"/>
            <a:ext cx="846814" cy="694219"/>
            <a:chOff x="5508104" y="5409220"/>
            <a:chExt cx="972108" cy="864096"/>
          </a:xfrm>
        </p:grpSpPr>
        <p:cxnSp>
          <p:nvCxnSpPr>
            <p:cNvPr id="25" name="直線單箭頭接點 24"/>
            <p:cNvCxnSpPr/>
            <p:nvPr/>
          </p:nvCxnSpPr>
          <p:spPr bwMode="auto">
            <a:xfrm flipV="1">
              <a:off x="5508104" y="5425482"/>
              <a:ext cx="0" cy="8478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26" name="直線單箭頭接點 25"/>
            <p:cNvCxnSpPr/>
            <p:nvPr/>
          </p:nvCxnSpPr>
          <p:spPr bwMode="auto">
            <a:xfrm flipV="1">
              <a:off x="6480212" y="5409220"/>
              <a:ext cx="0" cy="8478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27" name="文字方塊 26"/>
          <p:cNvSpPr txBox="1"/>
          <p:nvPr/>
        </p:nvSpPr>
        <p:spPr>
          <a:xfrm>
            <a:off x="8538" y="6304964"/>
            <a:ext cx="24032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300" dirty="0" err="1" smtClean="0"/>
              <a:t>Fuyoto</a:t>
            </a:r>
            <a:r>
              <a:rPr lang="en-US" altLang="zh-TW" sz="1300" dirty="0" smtClean="0"/>
              <a:t>, WSH, </a:t>
            </a:r>
            <a:r>
              <a:rPr lang="en-US" altLang="zh-TW" sz="1300" dirty="0" err="1" smtClean="0"/>
              <a:t>Kohda</a:t>
            </a:r>
            <a:r>
              <a:rPr lang="en-US" altLang="zh-TW" sz="1300" dirty="0" smtClean="0"/>
              <a:t>, PRL</a:t>
            </a:r>
            <a:r>
              <a:rPr lang="en-US" altLang="zh-TW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zh-TW" sz="1300" dirty="0" smtClean="0"/>
              <a:t>15</a:t>
            </a:r>
            <a:endParaRPr lang="zh-TW" altLang="en-US" sz="1300" dirty="0"/>
          </a:p>
        </p:txBody>
      </p:sp>
      <p:sp>
        <p:nvSpPr>
          <p:cNvPr id="20" name="文字方塊 19"/>
          <p:cNvSpPr txBox="1"/>
          <p:nvPr/>
        </p:nvSpPr>
        <p:spPr>
          <a:xfrm rot="19668882">
            <a:off x="4841776" y="1312606"/>
            <a:ext cx="439415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OUTDATED BY </a:t>
            </a:r>
            <a:r>
              <a:rPr lang="en-US" altLang="zh-TW" sz="2800" dirty="0" err="1" smtClean="0"/>
              <a:t>LHCb</a:t>
            </a:r>
            <a:r>
              <a:rPr lang="en-US" altLang="zh-TW" sz="2800" dirty="0" smtClean="0"/>
              <a:t> DB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919254" y="-27384"/>
                <a:ext cx="2616742" cy="4417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1" i="1" smtClean="0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bSupPr>
                        <m:e>
                          <m:r>
                            <a:rPr lang="en-US" altLang="zh-TW" sz="22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𝒁</m:t>
                          </m:r>
                        </m:e>
                        <m:sub/>
                        <m:sup>
                          <m:r>
                            <a:rPr lang="en-US" altLang="zh-TW" sz="2200" b="1" i="1">
                              <a:solidFill>
                                <a:srgbClr val="99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&gt; 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𝟐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𝒎</m:t>
                      </m:r>
                      <m:r>
                        <m:rPr>
                          <m:sty m:val="p"/>
                        </m:rPr>
                        <a:rPr lang="el-GR" altLang="zh-TW" sz="2200" b="1" i="1" baseline="-2500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μ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:  </m:t>
                      </m:r>
                      <m:r>
                        <m:rPr>
                          <m:sty m:val="p"/>
                        </m:rPr>
                        <a:rPr lang="el-GR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νν</m:t>
                      </m:r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l-GR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μμ</m:t>
                      </m:r>
                      <m:r>
                        <a:rPr lang="en-US" altLang="zh-TW" sz="22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 </m:t>
                      </m:r>
                      <m:r>
                        <a:rPr lang="en-US" altLang="zh-TW" sz="2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 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54" y="-27384"/>
                <a:ext cx="2616742" cy="441788"/>
              </a:xfrm>
              <a:prstGeom prst="rect">
                <a:avLst/>
              </a:prstGeom>
              <a:blipFill rotWithShape="0">
                <a:blip r:embed="rId10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/>
          <p:cNvSpPr txBox="1"/>
          <p:nvPr/>
        </p:nvSpPr>
        <p:spPr>
          <a:xfrm>
            <a:off x="2735796" y="5985284"/>
            <a:ext cx="20233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00" dirty="0" err="1" smtClean="0">
                <a:solidFill>
                  <a:srgbClr val="0000FF"/>
                </a:solidFill>
              </a:rPr>
              <a:t>Piccini</a:t>
            </a:r>
            <a:r>
              <a:rPr lang="en-US" altLang="zh-TW" sz="1300" dirty="0" smtClean="0">
                <a:solidFill>
                  <a:srgbClr val="0000FF"/>
                </a:solidFill>
              </a:rPr>
              <a:t> talk this morning</a:t>
            </a:r>
            <a:endParaRPr lang="zh-TW" altLang="en-US" sz="1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8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801135" y="188640"/>
            <a:ext cx="6263253" cy="53860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571500" lvl="0" indent="-571500"/>
            <a:r>
              <a:rPr lang="en-US" altLang="zh-TW" sz="2800" dirty="0" smtClean="0">
                <a:solidFill>
                  <a:srgbClr val="0000CC"/>
                </a:solidFill>
              </a:rPr>
              <a:t> </a:t>
            </a:r>
            <a:r>
              <a:rPr lang="en-US" altLang="zh-TW" sz="2900" dirty="0" smtClean="0">
                <a:solidFill>
                  <a:srgbClr val="0000FF"/>
                </a:solidFill>
              </a:rPr>
              <a:t>… </a:t>
            </a:r>
            <a:r>
              <a:rPr lang="en-US" altLang="zh-TW" sz="2200" dirty="0" smtClean="0">
                <a:solidFill>
                  <a:srgbClr val="0000FF"/>
                </a:solidFill>
              </a:rPr>
              <a:t>KOTO’s </a:t>
            </a:r>
            <a:r>
              <a:rPr lang="en-US" altLang="zh-TW" sz="2200" dirty="0">
                <a:solidFill>
                  <a:srgbClr val="0000FF"/>
                </a:solidFill>
              </a:rPr>
              <a:t>public neglect,  </a:t>
            </a:r>
            <a:r>
              <a:rPr lang="en-US" altLang="zh-TW" sz="2200" u="sng" dirty="0">
                <a:solidFill>
                  <a:srgbClr val="0000FF"/>
                </a:solidFill>
              </a:rPr>
              <a:t>Until </a:t>
            </a:r>
            <a:r>
              <a:rPr lang="en-US" altLang="zh-TW" sz="2200" u="sng" dirty="0" smtClean="0">
                <a:solidFill>
                  <a:srgbClr val="0000FF"/>
                </a:solidFill>
              </a:rPr>
              <a:t>KAON2016</a:t>
            </a:r>
            <a:r>
              <a:rPr lang="en-US" altLang="zh-TW" sz="1500" u="sng" dirty="0" smtClean="0">
                <a:solidFill>
                  <a:srgbClr val="0000FF"/>
                </a:solidFill>
              </a:rPr>
              <a:t> </a:t>
            </a:r>
            <a:r>
              <a:rPr lang="en-US" altLang="zh-TW" sz="2200" u="sng" dirty="0" smtClean="0">
                <a:solidFill>
                  <a:srgbClr val="0000FF"/>
                </a:solidFill>
              </a:rPr>
              <a:t>!</a:t>
            </a:r>
            <a:r>
              <a:rPr lang="zh-TW" altLang="en-US" sz="2800" dirty="0" smtClean="0">
                <a:solidFill>
                  <a:srgbClr val="0000CC"/>
                </a:solidFill>
              </a:rPr>
              <a:t> </a:t>
            </a:r>
            <a:endParaRPr lang="en-US" altLang="zh-TW" sz="2200" u="sng" dirty="0" smtClean="0">
              <a:solidFill>
                <a:srgbClr val="0000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" y="745200"/>
            <a:ext cx="3733341" cy="2355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5760132" y="642174"/>
            <a:ext cx="1159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1609.03637</a:t>
            </a:r>
            <a:endParaRPr lang="zh-TW" altLang="en-US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751200" y="951068"/>
            <a:ext cx="5357304" cy="2879199"/>
            <a:chOff x="3751200" y="951068"/>
            <a:chExt cx="5357304" cy="2879199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1200" y="951068"/>
              <a:ext cx="5357304" cy="16136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9912" y="2605722"/>
              <a:ext cx="5314986" cy="1224545"/>
            </a:xfrm>
            <a:prstGeom prst="rect">
              <a:avLst/>
            </a:prstGeom>
          </p:spPr>
        </p:pic>
      </p:grpSp>
      <p:sp>
        <p:nvSpPr>
          <p:cNvPr id="12" name="弧形箭號 (下彎) 11"/>
          <p:cNvSpPr/>
          <p:nvPr/>
        </p:nvSpPr>
        <p:spPr bwMode="auto">
          <a:xfrm rot="1597693">
            <a:off x="1166008" y="1344764"/>
            <a:ext cx="4889993" cy="900095"/>
          </a:xfrm>
          <a:prstGeom prst="curvedDownArrow">
            <a:avLst/>
          </a:prstGeom>
          <a:solidFill>
            <a:srgbClr val="00FFFF">
              <a:alpha val="6588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5496" y="3666510"/>
            <a:ext cx="4057781" cy="2805995"/>
            <a:chOff x="35496" y="3666510"/>
            <a:chExt cx="4057781" cy="2805995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96" y="3866452"/>
              <a:ext cx="4057781" cy="2606053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>
              <a:off x="354330" y="3666510"/>
              <a:ext cx="3534942" cy="327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500" dirty="0" smtClean="0">
                  <a:solidFill>
                    <a:srgbClr val="0000FF"/>
                  </a:solidFill>
                </a:rPr>
                <a:t>One Event,  0.34 </a:t>
              </a:r>
              <a:r>
                <a:rPr lang="en-US" altLang="zh-TW" sz="1500" b="1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±</a:t>
              </a:r>
              <a:r>
                <a:rPr lang="en-US" altLang="zh-TW" sz="1500" dirty="0" smtClean="0">
                  <a:solidFill>
                    <a:srgbClr val="0000FF"/>
                  </a:solidFill>
                </a:rPr>
                <a:t> 0.16 BG expected</a:t>
              </a:r>
              <a:endParaRPr lang="zh-TW" altLang="en-US" sz="15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4644008" y="3866451"/>
            <a:ext cx="4104456" cy="2675555"/>
            <a:chOff x="4644008" y="3866451"/>
            <a:chExt cx="4104456" cy="2675555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4008" y="3866451"/>
              <a:ext cx="4104456" cy="2675555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11793" y="3994292"/>
              <a:ext cx="1448440" cy="403544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</p:grpSp>
      <p:sp>
        <p:nvSpPr>
          <p:cNvPr id="17" name="矩形 16"/>
          <p:cNvSpPr/>
          <p:nvPr/>
        </p:nvSpPr>
        <p:spPr bwMode="auto">
          <a:xfrm>
            <a:off x="1767600" y="1490400"/>
            <a:ext cx="1584000" cy="2700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67231" y="5805264"/>
            <a:ext cx="171713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300" u="sng" dirty="0" smtClean="0">
                <a:solidFill>
                  <a:srgbClr val="0000FF"/>
                </a:solidFill>
              </a:rPr>
              <a:t>slightly better limit</a:t>
            </a:r>
            <a:endParaRPr lang="zh-TW" altLang="en-US" sz="1300" u="sng" dirty="0">
              <a:solidFill>
                <a:srgbClr val="0000FF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077947" y="5260848"/>
            <a:ext cx="19864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300" u="sng" dirty="0" smtClean="0">
                <a:solidFill>
                  <a:srgbClr val="0000FF"/>
                </a:solidFill>
              </a:rPr>
              <a:t>slightly worse vs E391a</a:t>
            </a:r>
            <a:endParaRPr lang="zh-TW" altLang="en-US" sz="1300" u="sng" dirty="0">
              <a:solidFill>
                <a:srgbClr val="0000FF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167844" y="692696"/>
            <a:ext cx="6270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smtClean="0"/>
              <a:t>p. 26</a:t>
            </a:r>
            <a:endParaRPr lang="zh-TW" altLang="en-US" sz="1500" dirty="0"/>
          </a:p>
        </p:txBody>
      </p:sp>
      <p:sp>
        <p:nvSpPr>
          <p:cNvPr id="10" name="矩形 9"/>
          <p:cNvSpPr/>
          <p:nvPr/>
        </p:nvSpPr>
        <p:spPr bwMode="auto">
          <a:xfrm>
            <a:off x="4327200" y="2852936"/>
            <a:ext cx="277200" cy="158400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119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8" grpId="0"/>
      <p:bldP spid="1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35796" y="141550"/>
            <a:ext cx="4500500" cy="61114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kumimoji="1" lang="en-US" altLang="ja-JP" b="0" dirty="0" smtClean="0">
                <a:solidFill>
                  <a:srgbClr val="0000FF"/>
                </a:solidFill>
              </a:rPr>
              <a:t>Grossman-</a:t>
            </a:r>
            <a:r>
              <a:rPr kumimoji="1" lang="en-US" altLang="ja-JP" b="0" dirty="0" err="1" smtClean="0">
                <a:solidFill>
                  <a:srgbClr val="0000FF"/>
                </a:solidFill>
              </a:rPr>
              <a:t>Nir</a:t>
            </a:r>
            <a:r>
              <a:rPr kumimoji="1" lang="en-US" altLang="ja-JP" b="0" dirty="0" smtClean="0">
                <a:solidFill>
                  <a:srgbClr val="0000FF"/>
                </a:solidFill>
              </a:rPr>
              <a:t> Bound</a:t>
            </a:r>
            <a:endParaRPr kumimoji="1" lang="ja-JP" altLang="en-US" b="0" dirty="0">
              <a:solidFill>
                <a:srgbClr val="0000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99448" y="908720"/>
            <a:ext cx="36810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 smtClean="0"/>
              <a:t>Grossman and </a:t>
            </a:r>
            <a:r>
              <a:rPr lang="en-US" altLang="ja-JP" sz="1500" dirty="0" err="1" smtClean="0"/>
              <a:t>Nir</a:t>
            </a:r>
            <a:r>
              <a:rPr lang="en-US" altLang="ja-JP" sz="1500" dirty="0" smtClean="0"/>
              <a:t>, PLB 398, 163 (1997)</a:t>
            </a:r>
            <a:endParaRPr kumimoji="1" lang="ja-JP" altLang="en-US" sz="15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3548" y="1373867"/>
            <a:ext cx="831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1600" dirty="0" smtClean="0"/>
              <a:t> </a:t>
            </a:r>
            <a:r>
              <a:rPr kumimoji="1" lang="en-US" altLang="ja-JP" sz="2400" dirty="0" smtClean="0"/>
              <a:t>The following model-independent (solid) relation</a:t>
            </a:r>
            <a:r>
              <a:rPr lang="en-US" altLang="ja-JP" sz="2400" dirty="0" smtClean="0"/>
              <a:t> holds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due to isospin symmetry</a:t>
            </a:r>
            <a:r>
              <a:rPr kumimoji="1" lang="en-US" altLang="ja-JP" sz="2400" dirty="0" smtClean="0"/>
              <a:t> </a:t>
            </a:r>
            <a:endParaRPr kumimoji="1" lang="ja-JP" altLang="en-US" sz="2400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06" y="2309971"/>
            <a:ext cx="519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03548" y="3030051"/>
            <a:ext cx="5080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/>
              <a:t> </a:t>
            </a:r>
            <a:r>
              <a:rPr lang="en-US" altLang="ja-JP" sz="2400" dirty="0" smtClean="0"/>
              <a:t>Using </a:t>
            </a:r>
            <a:r>
              <a:rPr lang="en-US" altLang="ja-JP" sz="2400" dirty="0"/>
              <a:t>E949 </a:t>
            </a:r>
            <a:r>
              <a:rPr lang="en-US" altLang="ja-JP" sz="2400" dirty="0" smtClean="0"/>
              <a:t>90% CL upper limit</a:t>
            </a:r>
            <a:r>
              <a:rPr lang="en-US" altLang="ja-JP" sz="2400" dirty="0"/>
              <a:t>,</a:t>
            </a:r>
            <a:endParaRPr kumimoji="1" lang="ja-JP" altLang="en-US" sz="2400" dirty="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19" y="3635732"/>
            <a:ext cx="237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983" y="3654000"/>
            <a:ext cx="13811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03548" y="4295809"/>
            <a:ext cx="6864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/>
              <a:t> </a:t>
            </a:r>
            <a:r>
              <a:rPr lang="en-US" altLang="ja-JP" sz="2400" dirty="0" smtClean="0"/>
              <a:t>Much better than E391a 90% CL upper limit</a:t>
            </a:r>
            <a:endParaRPr kumimoji="1" lang="ja-JP" altLang="en-US" sz="2400" dirty="0" smtClean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4757474"/>
            <a:ext cx="3848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966372" y="3642119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“GN bound”</a:t>
            </a:r>
            <a:r>
              <a:rPr kumimoji="1" lang="en-US" altLang="ja-JP" sz="2000" dirty="0" smtClean="0"/>
              <a:t>)</a:t>
            </a:r>
            <a:endParaRPr kumimoji="1" lang="ja-JP" altLang="en-US" sz="20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81103" y="5633661"/>
            <a:ext cx="7633821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Folklore: KOTO will start to probe New Physics only</a:t>
            </a:r>
          </a:p>
          <a:p>
            <a:r>
              <a:rPr lang="en-US" altLang="ja-JP" sz="2400" dirty="0" smtClean="0">
                <a:solidFill>
                  <a:srgbClr val="0000FF"/>
                </a:solidFill>
              </a:rPr>
              <a:t>                          </a:t>
            </a:r>
            <a:r>
              <a:rPr lang="en-US" altLang="ja-JP" sz="24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en-US" altLang="ja-JP" sz="2400" dirty="0" smtClean="0">
                <a:solidFill>
                  <a:srgbClr val="0000FF"/>
                </a:solidFill>
              </a:rPr>
              <a:t> the GN bound is reached </a:t>
            </a:r>
            <a:endParaRPr kumimoji="1" lang="ja-JP" alt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56053" y="4829090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</a:rPr>
              <a:t>~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</a:rPr>
              <a:t>0.5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 x KOTO w/ 100h data</a:t>
            </a:r>
            <a:endParaRPr kumimoji="1" lang="ja-JP" alt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6C12C8D-75A1-4773-A869-20546B50D99D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1652402" y="2309971"/>
            <a:ext cx="5259858" cy="523875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1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字方塊 32"/>
          <p:cNvSpPr txBox="1"/>
          <p:nvPr/>
        </p:nvSpPr>
        <p:spPr>
          <a:xfrm>
            <a:off x="5580112" y="2935732"/>
            <a:ext cx="35028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dirty="0" smtClean="0"/>
              <a:t>Blind man blessed by senses.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15" t="14359" r="11697" b="2365"/>
          <a:stretch/>
        </p:blipFill>
        <p:spPr>
          <a:xfrm>
            <a:off x="3402000" y="2555984"/>
            <a:ext cx="5983824" cy="431134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1" y="-351420"/>
            <a:ext cx="3462171" cy="50405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761148"/>
            <a:ext cx="2916324" cy="1233170"/>
          </a:xfrm>
          <a:prstGeom prst="rect">
            <a:avLst/>
          </a:prstGeom>
        </p:spPr>
      </p:pic>
      <p:cxnSp>
        <p:nvCxnSpPr>
          <p:cNvPr id="17" name="直線接點 16"/>
          <p:cNvCxnSpPr/>
          <p:nvPr/>
        </p:nvCxnSpPr>
        <p:spPr bwMode="auto">
          <a:xfrm>
            <a:off x="359892" y="2149200"/>
            <a:ext cx="2916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3" name="群組 22"/>
          <p:cNvGrpSpPr/>
          <p:nvPr/>
        </p:nvGrpSpPr>
        <p:grpSpPr>
          <a:xfrm>
            <a:off x="3239852" y="2581200"/>
            <a:ext cx="907321" cy="3692116"/>
            <a:chOff x="3239852" y="2581200"/>
            <a:chExt cx="907321" cy="3692116"/>
          </a:xfrm>
        </p:grpSpPr>
        <p:cxnSp>
          <p:nvCxnSpPr>
            <p:cNvPr id="19" name="直線單箭頭接點 18"/>
            <p:cNvCxnSpPr/>
            <p:nvPr/>
          </p:nvCxnSpPr>
          <p:spPr bwMode="auto">
            <a:xfrm>
              <a:off x="3239852" y="2581200"/>
              <a:ext cx="86409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直線單箭頭接點 19"/>
            <p:cNvCxnSpPr>
              <a:cxnSpLocks noChangeAspect="1"/>
            </p:cNvCxnSpPr>
            <p:nvPr/>
          </p:nvCxnSpPr>
          <p:spPr bwMode="auto">
            <a:xfrm>
              <a:off x="3275892" y="3214722"/>
              <a:ext cx="871281" cy="305859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4" name="文字方塊 33"/>
          <p:cNvSpPr txBox="1">
            <a:spLocks noChangeAspect="1"/>
          </p:cNvSpPr>
          <p:nvPr/>
        </p:nvSpPr>
        <p:spPr>
          <a:xfrm rot="19140000">
            <a:off x="3884400" y="4683600"/>
            <a:ext cx="1850400" cy="306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6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Grossman-</a:t>
            </a:r>
            <a:r>
              <a:rPr lang="en-US" altLang="zh-TW" sz="136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Nir</a:t>
            </a:r>
            <a:r>
              <a:rPr lang="en-US" altLang="zh-TW" sz="136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</a:t>
            </a:r>
            <a:endParaRPr lang="zh-TW" altLang="en-US" sz="136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3402000" y="3466784"/>
            <a:ext cx="324036" cy="4680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1835696" y="6011996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@ J-PARC</a:t>
            </a:r>
            <a:endParaRPr lang="zh-TW" altLang="en-US" dirty="0"/>
          </a:p>
        </p:txBody>
      </p:sp>
      <p:cxnSp>
        <p:nvCxnSpPr>
          <p:cNvPr id="58" name="直線單箭頭接點 57"/>
          <p:cNvCxnSpPr/>
          <p:nvPr/>
        </p:nvCxnSpPr>
        <p:spPr bwMode="auto">
          <a:xfrm flipV="1">
            <a:off x="3275892" y="0"/>
            <a:ext cx="899992" cy="2149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48" name="圖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924" y="1232756"/>
            <a:ext cx="5040560" cy="878805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3" name="文字方塊 2"/>
          <p:cNvSpPr txBox="1"/>
          <p:nvPr/>
        </p:nvSpPr>
        <p:spPr>
          <a:xfrm>
            <a:off x="4319971" y="2145600"/>
            <a:ext cx="4662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KOTO @ 100 </a:t>
            </a:r>
            <a:r>
              <a:rPr lang="en-US" altLang="zh-TW" dirty="0" err="1" smtClean="0">
                <a:solidFill>
                  <a:srgbClr val="0000CC"/>
                </a:solidFill>
              </a:rPr>
              <a:t>hrs</a:t>
            </a:r>
            <a:r>
              <a:rPr lang="en-US" altLang="zh-TW" dirty="0" smtClean="0">
                <a:solidFill>
                  <a:srgbClr val="0000CC"/>
                </a:solidFill>
              </a:rPr>
              <a:t>  (2013),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finally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橢圓 48"/>
          <p:cNvSpPr/>
          <p:nvPr/>
        </p:nvSpPr>
        <p:spPr bwMode="auto">
          <a:xfrm>
            <a:off x="5940152" y="1324800"/>
            <a:ext cx="432000" cy="25202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5868144" y="872716"/>
            <a:ext cx="7801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700" dirty="0" smtClean="0">
                <a:latin typeface="Calibri" panose="020F0502020204030204" pitchFamily="34" charset="0"/>
              </a:rPr>
              <a:t>mostly</a:t>
            </a:r>
            <a:endParaRPr lang="zh-TW" altLang="en-US" sz="1700" dirty="0">
              <a:latin typeface="Calibri" panose="020F0502020204030204" pitchFamily="34" charset="0"/>
            </a:endParaRPr>
          </a:p>
        </p:txBody>
      </p:sp>
      <p:pic>
        <p:nvPicPr>
          <p:cNvPr id="55" name="圖片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228" y="929134"/>
            <a:ext cx="859580" cy="256495"/>
          </a:xfrm>
          <a:prstGeom prst="rect">
            <a:avLst/>
          </a:prstGeom>
        </p:spPr>
      </p:pic>
      <p:cxnSp>
        <p:nvCxnSpPr>
          <p:cNvPr id="56" name="直線接點 55"/>
          <p:cNvCxnSpPr/>
          <p:nvPr/>
        </p:nvCxnSpPr>
        <p:spPr bwMode="auto">
          <a:xfrm>
            <a:off x="3959932" y="1592796"/>
            <a:ext cx="439248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直線圖說文字 2 5"/>
          <p:cNvSpPr/>
          <p:nvPr/>
        </p:nvSpPr>
        <p:spPr bwMode="auto">
          <a:xfrm rot="20697203">
            <a:off x="6835225" y="177955"/>
            <a:ext cx="1886917" cy="451978"/>
          </a:xfrm>
          <a:prstGeom prst="borderCallout2">
            <a:avLst>
              <a:gd name="adj1" fmla="val 50173"/>
              <a:gd name="adj2" fmla="val -3694"/>
              <a:gd name="adj3" fmla="val 56002"/>
              <a:gd name="adj4" fmla="val -17721"/>
              <a:gd name="adj5" fmla="val 257568"/>
              <a:gd name="adj6" fmla="val -50691"/>
            </a:avLst>
          </a:prstGeom>
          <a:solidFill>
            <a:srgbClr val="C5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0" lvl="0" indent="-571500"/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Shaken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Off</a:t>
            </a:r>
            <a:r>
              <a:rPr lang="en-US" altLang="zh-TW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zh-TW" sz="2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橢圓 21"/>
          <p:cNvSpPr>
            <a:spLocks noChangeAspect="1"/>
          </p:cNvSpPr>
          <p:nvPr/>
        </p:nvSpPr>
        <p:spPr bwMode="auto">
          <a:xfrm>
            <a:off x="8226000" y="2502000"/>
            <a:ext cx="120098" cy="11880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472100" y="-1714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Now …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4" name="圓角矩形 23"/>
          <p:cNvSpPr/>
          <p:nvPr/>
        </p:nvSpPr>
        <p:spPr bwMode="auto">
          <a:xfrm>
            <a:off x="4168197" y="23648"/>
            <a:ext cx="4975803" cy="2556002"/>
          </a:xfrm>
          <a:prstGeom prst="roundRect">
            <a:avLst/>
          </a:prstGeom>
          <a:solidFill>
            <a:srgbClr val="00FFFF">
              <a:alpha val="32941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dirty="0">
              <a:latin typeface="Arial" pitchFamily="34" charset="0"/>
              <a:ea typeface="新細明體" pitchFamily="18" charset="-12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48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新細明體" pitchFamily="18" charset="-120"/>
              </a:rPr>
              <a:t>          </a:t>
            </a:r>
            <a:r>
              <a:rPr kumimoji="1" lang="en-US" altLang="zh-TW" sz="3600" b="0" i="0" u="none" strike="noStrike" cap="none" normalizeH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新細明體" pitchFamily="18" charset="-120"/>
              </a:rPr>
              <a:t> </a:t>
            </a:r>
            <a:endParaRPr kumimoji="1" lang="zh-TW" altLang="en-US" sz="48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向右箭號 6"/>
          <p:cNvSpPr/>
          <p:nvPr/>
        </p:nvSpPr>
        <p:spPr bwMode="auto">
          <a:xfrm rot="1835083">
            <a:off x="307779" y="1724228"/>
            <a:ext cx="2845642" cy="236526"/>
          </a:xfrm>
          <a:prstGeom prst="stripedRightArrow">
            <a:avLst/>
          </a:prstGeom>
          <a:solidFill>
            <a:srgbClr val="FFFF00">
              <a:alpha val="5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8754" y="693881"/>
            <a:ext cx="1448440" cy="40354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8563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1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9" fill="hold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5" decel="50000" autoRev="1" fill="hold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8" fill="hold">
                                          <p:stCondLst>
                                            <p:cond delay="3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75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25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 animBg="1"/>
      <p:bldP spid="6" grpId="0" animBg="1"/>
      <p:bldP spid="22" grpId="0" animBg="1"/>
      <p:bldP spid="2" grpId="0"/>
      <p:bldP spid="2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3440033"/>
            <a:ext cx="802889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TW" sz="2800" dirty="0" smtClean="0">
                <a:solidFill>
                  <a:srgbClr val="000000"/>
                </a:solidFill>
              </a:rPr>
              <a:t> II. Blinding </a:t>
            </a:r>
            <a:r>
              <a:rPr lang="en-US" altLang="zh-TW" sz="2800" dirty="0">
                <a:solidFill>
                  <a:srgbClr val="000000"/>
                </a:solidFill>
              </a:rPr>
              <a:t>[</a:t>
            </a:r>
            <a:r>
              <a:rPr lang="en-US" altLang="zh-TW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TW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2800" dirty="0">
                <a:solidFill>
                  <a:srgbClr val="000000"/>
                </a:solidFill>
              </a:rPr>
              <a:t> → </a:t>
            </a:r>
            <a:r>
              <a:rPr lang="el-GR" altLang="zh-TW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TW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2800" dirty="0">
                <a:solidFill>
                  <a:srgbClr val="000000"/>
                </a:solidFill>
              </a:rPr>
              <a:t>]</a:t>
            </a:r>
            <a:r>
              <a:rPr lang="el-GR" altLang="zh-TW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TW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sz="2800" dirty="0">
                <a:solidFill>
                  <a:srgbClr val="000000"/>
                </a:solidFill>
              </a:rPr>
              <a:t>:  </a:t>
            </a:r>
            <a:r>
              <a:rPr lang="en-US" altLang="zh-TW" sz="2800" dirty="0" smtClean="0">
                <a:solidFill>
                  <a:srgbClr val="000000"/>
                </a:solidFill>
              </a:rPr>
              <a:t>Blessed </a:t>
            </a:r>
            <a:r>
              <a:rPr lang="en-US" altLang="zh-TW" sz="2800" dirty="0">
                <a:solidFill>
                  <a:srgbClr val="000000"/>
                </a:solidFill>
              </a:rPr>
              <a:t>are the </a:t>
            </a:r>
            <a:r>
              <a:rPr lang="en-US" altLang="zh-TW" sz="2800" dirty="0" smtClean="0">
                <a:solidFill>
                  <a:srgbClr val="000000"/>
                </a:solidFill>
              </a:rPr>
              <a:t>Blind</a:t>
            </a:r>
          </a:p>
          <a:p>
            <a:pPr lvl="0"/>
            <a:endParaRPr lang="en-US" altLang="zh-TW" sz="400" dirty="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56076" y="4031776"/>
            <a:ext cx="3294492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7C00A8"/>
                </a:solidFill>
              </a:rPr>
              <a:t>Or: </a:t>
            </a:r>
            <a:r>
              <a:rPr lang="zh-TW" altLang="en-US" dirty="0" smtClean="0">
                <a:solidFill>
                  <a:srgbClr val="7C00A8"/>
                </a:solidFill>
              </a:rPr>
              <a:t>Stupid </a:t>
            </a:r>
            <a:r>
              <a:rPr lang="zh-TW" altLang="en-US" dirty="0">
                <a:solidFill>
                  <a:srgbClr val="7C00A8"/>
                </a:solidFill>
              </a:rPr>
              <a:t>is as stupid </a:t>
            </a:r>
            <a:r>
              <a:rPr lang="zh-TW" altLang="en-US" dirty="0" smtClean="0">
                <a:solidFill>
                  <a:srgbClr val="7C00A8"/>
                </a:solidFill>
              </a:rPr>
              <a:t>does</a:t>
            </a:r>
            <a:r>
              <a:rPr lang="en-US" altLang="zh-TW" dirty="0" smtClean="0">
                <a:solidFill>
                  <a:srgbClr val="7C00A8"/>
                </a:solidFill>
              </a:rPr>
              <a:t>.</a:t>
            </a:r>
          </a:p>
          <a:p>
            <a:pPr algn="r"/>
            <a:r>
              <a:rPr lang="en-US" altLang="zh-TW" sz="1300" dirty="0" smtClean="0">
                <a:solidFill>
                  <a:schemeClr val="bg2"/>
                </a:solidFill>
              </a:rPr>
              <a:t>[used at EPSHEP 2015]  </a:t>
            </a:r>
            <a:endParaRPr lang="zh-TW" altLang="en-US" sz="13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09" y="1907191"/>
            <a:ext cx="4484697" cy="411409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486452" y="3861048"/>
            <a:ext cx="14734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700" dirty="0">
                <a:solidFill>
                  <a:srgbClr val="FF0000"/>
                </a:solidFill>
              </a:rPr>
              <a:t>b</a:t>
            </a:r>
            <a:r>
              <a:rPr lang="en-US" altLang="zh-TW" sz="1700" dirty="0" smtClean="0">
                <a:solidFill>
                  <a:srgbClr val="FF0000"/>
                </a:solidFill>
              </a:rPr>
              <a:t>linding</a:t>
            </a:r>
            <a:r>
              <a:rPr lang="en-US" altLang="zh-TW" sz="1700" dirty="0" smtClean="0">
                <a:solidFill>
                  <a:srgbClr val="0000FF"/>
                </a:solidFill>
              </a:rPr>
              <a:t> spot</a:t>
            </a:r>
            <a:endParaRPr lang="zh-TW" altLang="en-US" sz="1700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945117" y="188640"/>
            <a:ext cx="407515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/>
              <a:t>The Blinding </a:t>
            </a:r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</a:t>
            </a:r>
            <a:r>
              <a:rPr lang="en-US" altLang="zh-TW" sz="28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→ </a:t>
            </a:r>
            <a:r>
              <a:rPr lang="en-US" altLang="zh-TW" sz="3000" dirty="0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altLang="zh-TW" sz="28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TW" sz="28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altLang="zh-TW" sz="2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endParaRPr lang="zh-TW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3384" r="3797" b="18666"/>
          <a:stretch/>
        </p:blipFill>
        <p:spPr>
          <a:xfrm>
            <a:off x="4932040" y="3140968"/>
            <a:ext cx="3744416" cy="2844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「blinding light」的圖片搜尋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10216" r="7794" b="2218"/>
          <a:stretch/>
        </p:blipFill>
        <p:spPr bwMode="auto">
          <a:xfrm rot="20775897">
            <a:off x="3711841" y="4134186"/>
            <a:ext cx="1433144" cy="22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直線圖說文字 1 (無框線) 18"/>
          <p:cNvSpPr/>
          <p:nvPr/>
        </p:nvSpPr>
        <p:spPr bwMode="auto">
          <a:xfrm>
            <a:off x="5184068" y="1304764"/>
            <a:ext cx="3240360" cy="906197"/>
          </a:xfrm>
          <a:prstGeom prst="callout1">
            <a:avLst>
              <a:gd name="adj1" fmla="val 36843"/>
              <a:gd name="adj2" fmla="val -927"/>
              <a:gd name="adj3" fmla="val 177218"/>
              <a:gd name="adj4" fmla="val -53684"/>
            </a:avLst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zh-TW" dirty="0" smtClean="0">
                <a:solidFill>
                  <a:srgbClr val="000000"/>
                </a:solidFill>
              </a:rPr>
              <a:t>I (We) </a:t>
            </a:r>
            <a:r>
              <a:rPr lang="en-US" altLang="zh-TW" dirty="0">
                <a:solidFill>
                  <a:srgbClr val="000000"/>
                </a:solidFill>
              </a:rPr>
              <a:t>have </a:t>
            </a:r>
            <a:r>
              <a:rPr lang="en-US" altLang="zh-TW" dirty="0" smtClean="0">
                <a:solidFill>
                  <a:srgbClr val="000000"/>
                </a:solidFill>
              </a:rPr>
              <a:t>(all) </a:t>
            </a:r>
            <a:r>
              <a:rPr lang="en-US" altLang="zh-TW" dirty="0">
                <a:solidFill>
                  <a:srgbClr val="000000"/>
                </a:solidFill>
              </a:rPr>
              <a:t>stared 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lvl="0" algn="ctr"/>
            <a:r>
              <a:rPr lang="en-US" altLang="zh-TW" dirty="0" smtClean="0">
                <a:solidFill>
                  <a:srgbClr val="000000"/>
                </a:solidFill>
              </a:rPr>
              <a:t>at this gazillion </a:t>
            </a:r>
            <a:r>
              <a:rPr lang="en-US" altLang="zh-TW" dirty="0">
                <a:solidFill>
                  <a:srgbClr val="000000"/>
                </a:solidFill>
              </a:rPr>
              <a:t>times, 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lvl="0" algn="ctr"/>
            <a:r>
              <a:rPr lang="en-US" altLang="zh-TW" dirty="0" smtClean="0">
                <a:solidFill>
                  <a:srgbClr val="000000"/>
                </a:solidFill>
              </a:rPr>
              <a:t>and became</a:t>
            </a:r>
            <a:r>
              <a:rPr lang="zh-TW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TW" u="sng" dirty="0">
                <a:solidFill>
                  <a:srgbClr val="000000"/>
                </a:solidFill>
              </a:rPr>
              <a:t>numb</a:t>
            </a:r>
            <a:r>
              <a:rPr lang="en-US" altLang="zh-TW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79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</p:bldLst>
  </p:timing>
</p:sld>
</file>

<file path=ppt/theme/theme1.xml><?xml version="1.0" encoding="utf-8"?>
<a:theme xmlns:a="http://schemas.openxmlformats.org/drawingml/2006/main" name="mypresentation">
  <a:themeElements>
    <a:clrScheme name="mypresentation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mypresentation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mypresentation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resentation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resentation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ypresentation">
  <a:themeElements>
    <a:clrScheme name="mypresentation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mypresentation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mypresentation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resentation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resentation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presentation">
  <a:themeElements>
    <a:clrScheme name="mypresentation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mypresentation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mypresentation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resentation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esentation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resentation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31772</TotalTime>
  <Words>1908</Words>
  <Application>Microsoft Office PowerPoint</Application>
  <PresentationFormat>如螢幕大小 (4:3)</PresentationFormat>
  <Paragraphs>413</Paragraphs>
  <Slides>43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43</vt:i4>
      </vt:variant>
    </vt:vector>
  </HeadingPairs>
  <TitlesOfParts>
    <vt:vector size="62" baseType="lpstr">
      <vt:lpstr>Arial Unicode MS</vt:lpstr>
      <vt:lpstr>CMR10</vt:lpstr>
      <vt:lpstr>Mathematica1</vt:lpstr>
      <vt:lpstr>Monotype Sorts</vt:lpstr>
      <vt:lpstr>ＭＳ Ｐゴシック</vt:lpstr>
      <vt:lpstr>新細明體</vt:lpstr>
      <vt:lpstr>Arial</vt:lpstr>
      <vt:lpstr>Calibri</vt:lpstr>
      <vt:lpstr>Cambria Math</vt:lpstr>
      <vt:lpstr>Comic Sans MS</vt:lpstr>
      <vt:lpstr>Garamond</vt:lpstr>
      <vt:lpstr>Monotype Corsiva</vt:lpstr>
      <vt:lpstr>Symbol</vt:lpstr>
      <vt:lpstr>Tahoma</vt:lpstr>
      <vt:lpstr>Times New Roman</vt:lpstr>
      <vt:lpstr>Wingdings</vt:lpstr>
      <vt:lpstr>mypresentation</vt:lpstr>
      <vt:lpstr>1_mypresentation</vt:lpstr>
      <vt:lpstr>2_mypresentation</vt:lpstr>
      <vt:lpstr>PowerPoint 簡報</vt:lpstr>
      <vt:lpstr>PowerPoint 簡報</vt:lpstr>
      <vt:lpstr>PowerPoint 簡報</vt:lpstr>
      <vt:lpstr>PowerPoint 簡報</vt:lpstr>
      <vt:lpstr>PowerPoint 簡報</vt:lpstr>
      <vt:lpstr>Grossman-Nir Bound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wshou</dc:creator>
  <cp:lastModifiedBy>wshou</cp:lastModifiedBy>
  <cp:revision>598</cp:revision>
  <cp:lastPrinted>2016-09-15T12:10:29Z</cp:lastPrinted>
  <dcterms:created xsi:type="dcterms:W3CDTF">2012-05-21T16:13:04Z</dcterms:created>
  <dcterms:modified xsi:type="dcterms:W3CDTF">2016-11-24T15:01:11Z</dcterms:modified>
</cp:coreProperties>
</file>