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91" r:id="rId2"/>
    <p:sldId id="390" r:id="rId3"/>
    <p:sldId id="397" r:id="rId4"/>
    <p:sldId id="376" r:id="rId5"/>
    <p:sldId id="398" r:id="rId6"/>
    <p:sldId id="381" r:id="rId7"/>
    <p:sldId id="382" r:id="rId8"/>
    <p:sldId id="384" r:id="rId9"/>
    <p:sldId id="386" r:id="rId10"/>
    <p:sldId id="400" r:id="rId11"/>
    <p:sldId id="402" r:id="rId12"/>
    <p:sldId id="401" r:id="rId13"/>
    <p:sldId id="394" r:id="rId14"/>
    <p:sldId id="396" r:id="rId15"/>
    <p:sldId id="351" r:id="rId16"/>
    <p:sldId id="379" r:id="rId17"/>
    <p:sldId id="404" r:id="rId18"/>
    <p:sldId id="380" r:id="rId19"/>
    <p:sldId id="360" r:id="rId20"/>
    <p:sldId id="377" r:id="rId21"/>
    <p:sldId id="366" r:id="rId22"/>
    <p:sldId id="37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FDC"/>
    <a:srgbClr val="0C1110"/>
    <a:srgbClr val="00FF00"/>
    <a:srgbClr val="0000FF"/>
    <a:srgbClr val="00804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3324" autoAdjust="0"/>
  </p:normalViewPr>
  <p:slideViewPr>
    <p:cSldViewPr showGuides="1">
      <p:cViewPr varScale="1">
        <p:scale>
          <a:sx n="97" d="100"/>
          <a:sy n="97" d="100"/>
        </p:scale>
        <p:origin x="-352" y="-96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40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1106BE-1DEC-EF49-962E-1F457508AC15}" type="datetime1">
              <a:rPr lang="en-US"/>
              <a:pPr>
                <a:defRPr/>
              </a:pPr>
              <a:t>1/23/17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E23C172-8E86-4C41-94EB-B8E6AB2BA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9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C55921-52EE-4F4F-A6F5-F39754745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3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-109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-109" charset="0"/>
        <a:ea typeface="ヒラギノ角ゴ Pro W3" pitchFamily="-112" charset="-128"/>
        <a:cs typeface="ヒラギノ角ゴ Pro W3" pitchFamily="-107" charset="-128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-109" charset="0"/>
        <a:ea typeface="ヒラギノ角ゴ Pro W3" pitchFamily="-112" charset="-128"/>
        <a:cs typeface="ヒラギノ角ゴ Pro W3" pitchFamily="-107" charset="-128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Book Antiqua" pitchFamily="-109" charset="0"/>
        <a:ea typeface="ヒラギノ角ゴ Pro W3" pitchFamily="-112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Book Antiqu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967F33-351A-9149-8544-4AEB4412E825}" type="slidenum">
              <a:rPr lang="en-US" sz="1200"/>
              <a:pPr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 fb-1</a:t>
            </a:r>
            <a:r>
              <a:rPr lang="en-US" baseline="0" dirty="0" smtClean="0"/>
              <a:t> in 2016 20 fb-1 in 2012!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55921-52EE-4F4F-A6F5-F397547455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9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1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2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174625"/>
            <a:ext cx="1924050" cy="6226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3900" y="174625"/>
            <a:ext cx="5619750" cy="6226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5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3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2752725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8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295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7719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0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9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4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54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20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0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01738" y="174625"/>
            <a:ext cx="6880225" cy="9144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tint val="13333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tint val="13333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6213" y="6602413"/>
            <a:ext cx="4128510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</a:rPr>
              <a:t>Pamela Klabbers – </a:t>
            </a:r>
            <a:r>
              <a:rPr lang="en-US" sz="1000" b="1" baseline="0" dirty="0" smtClean="0">
                <a:solidFill>
                  <a:schemeClr val="tx2"/>
                </a:solidFill>
              </a:rPr>
              <a:t>Run Coordination Workshop 25 January</a:t>
            </a:r>
            <a:r>
              <a:rPr lang="en-US" sz="1000" b="1" dirty="0" smtClean="0">
                <a:solidFill>
                  <a:schemeClr val="tx2"/>
                </a:solidFill>
              </a:rPr>
              <a:t> 2017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604250" y="6602413"/>
            <a:ext cx="3365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fld id="{65BA0340-2313-514C-B143-0F0471300521}" type="slidenum">
              <a:rPr lang="en-US" sz="1000" b="1">
                <a:solidFill>
                  <a:schemeClr val="tx2"/>
                </a:solidFill>
              </a:rPr>
              <a:pPr/>
              <a:t>‹#›</a:t>
            </a:fld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268288" y="6565900"/>
            <a:ext cx="862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2954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8" descr="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9900" y="260350"/>
            <a:ext cx="8588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1746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Arial" pitchFamily="-109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>
          <a:solidFill>
            <a:srgbClr val="0000FF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>
          <a:solidFill>
            <a:srgbClr val="005400"/>
          </a:solidFill>
          <a:latin typeface="+mn-lt"/>
          <a:ea typeface="ヒラギノ角ゴ Pro W3" pitchFamily="-112" charset="-128"/>
          <a:cs typeface="ヒラギノ角ゴ Pro W3" pitchFamily="-107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 b="0">
          <a:solidFill>
            <a:srgbClr val="DC0081"/>
          </a:solidFill>
          <a:latin typeface="+mn-lt"/>
          <a:ea typeface="ヒラギノ角ゴ Pro W3" pitchFamily="-112" charset="-128"/>
          <a:cs typeface="ヒラギノ角ゴ Pro W3" pitchFamily="-107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600" b="0">
          <a:solidFill>
            <a:schemeClr val="tx2"/>
          </a:solidFill>
          <a:latin typeface="+mn-lt"/>
          <a:ea typeface="ヒラギノ角ゴ Pro W3" pitchFamily="-112" charset="-128"/>
          <a:cs typeface="ヒラギノ角ゴ Pro W3" pitchFamily="-107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09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09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09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>
              <a:defRPr/>
            </a:pPr>
            <a:r>
              <a:rPr lang="en-US" sz="2400" dirty="0" smtClean="0"/>
              <a:t>Level-1 Trigger</a:t>
            </a:r>
            <a:endParaRPr lang="en-US" sz="2400" dirty="0"/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Pam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Klabbers 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University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of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Wisconsin - Madison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05400"/>
          </a:xfrm>
        </p:spPr>
        <p:txBody>
          <a:bodyPr/>
          <a:lstStyle/>
          <a:p>
            <a:r>
              <a:rPr lang="en-US" sz="2000" dirty="0" smtClean="0"/>
              <a:t>TwinMux</a:t>
            </a:r>
            <a:endParaRPr lang="en-US" sz="2000" dirty="0" smtClean="0"/>
          </a:p>
          <a:p>
            <a:pPr lvl="1"/>
            <a:r>
              <a:rPr lang="en-US" sz="1800" dirty="0" smtClean="0"/>
              <a:t>Integration of HO</a:t>
            </a:r>
            <a:r>
              <a:rPr lang="en-US" sz="1800" dirty="0"/>
              <a:t> – </a:t>
            </a:r>
            <a:r>
              <a:rPr lang="en-US" sz="1800" dirty="0" smtClean="0"/>
              <a:t>develop algorithm and emulate, implement FW, HO fibers to RPC PP/Splitters </a:t>
            </a:r>
          </a:p>
          <a:p>
            <a:pPr lvl="1"/>
            <a:r>
              <a:rPr lang="en-US" sz="1800" dirty="0" smtClean="0"/>
              <a:t>DAQ Improvements</a:t>
            </a:r>
            <a:r>
              <a:rPr lang="en-US" sz="1800" dirty="0"/>
              <a:t> – </a:t>
            </a:r>
            <a:r>
              <a:rPr lang="en-US" sz="1800" dirty="0" smtClean="0"/>
              <a:t>record 2 output segments, bit denoting chamber-half</a:t>
            </a:r>
          </a:p>
          <a:p>
            <a:pPr lvl="1"/>
            <a:r>
              <a:rPr lang="en-US" sz="1800" dirty="0" smtClean="0"/>
              <a:t>Spy Buffer for DT input </a:t>
            </a:r>
          </a:p>
          <a:p>
            <a:pPr lvl="1"/>
            <a:r>
              <a:rPr lang="en-US" sz="1800" dirty="0" smtClean="0"/>
              <a:t>RPC</a:t>
            </a:r>
            <a:r>
              <a:rPr lang="en-US" sz="1800" dirty="0"/>
              <a:t> – </a:t>
            </a:r>
            <a:r>
              <a:rPr lang="en-US" sz="1800" dirty="0" smtClean="0"/>
              <a:t>tune RPC hit timing (on RPC link boards), optimize cluster size/hit eff.</a:t>
            </a:r>
          </a:p>
          <a:p>
            <a:pPr lvl="1"/>
            <a:r>
              <a:rPr lang="en-US" sz="1800" dirty="0" smtClean="0"/>
              <a:t>Achieve 100% data-to-emulator agreement</a:t>
            </a:r>
          </a:p>
          <a:p>
            <a:r>
              <a:rPr lang="en-US" sz="2000" dirty="0" smtClean="0"/>
              <a:t>BMTF</a:t>
            </a:r>
          </a:p>
          <a:p>
            <a:pPr lvl="1"/>
            <a:r>
              <a:rPr lang="en-US" sz="1800" dirty="0" smtClean="0"/>
              <a:t>New ETTF with finer </a:t>
            </a:r>
            <a:r>
              <a:rPr lang="en-US" sz="1800" dirty="0" smtClean="0">
                <a:latin typeface="Symbol" charset="2"/>
                <a:cs typeface="Symbol" charset="2"/>
              </a:rPr>
              <a:t>h</a:t>
            </a:r>
            <a:r>
              <a:rPr lang="en-US" sz="1800" dirty="0" smtClean="0"/>
              <a:t> resolution running at 160 MHz</a:t>
            </a:r>
          </a:p>
          <a:p>
            <a:pPr lvl="1"/>
            <a:r>
              <a:rPr lang="en-US" sz="1800" dirty="0" smtClean="0"/>
              <a:t>BDT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assignment at 160 MHz</a:t>
            </a:r>
          </a:p>
          <a:p>
            <a:pPr lvl="1"/>
            <a:r>
              <a:rPr lang="en-US" sz="1800" dirty="0" smtClean="0"/>
              <a:t>These will reduce latency by 2 BX, better </a:t>
            </a:r>
            <a:r>
              <a:rPr lang="en-US" sz="1800" dirty="0" smtClean="0">
                <a:latin typeface="Symbol" charset="2"/>
                <a:cs typeface="Symbol" charset="2"/>
              </a:rPr>
              <a:t>h</a:t>
            </a:r>
            <a:r>
              <a:rPr lang="en-US" sz="1800" dirty="0" smtClean="0"/>
              <a:t> resolution, expect lower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 rate with same eff.</a:t>
            </a:r>
          </a:p>
          <a:p>
            <a:r>
              <a:rPr lang="en-US" sz="2000" dirty="0" smtClean="0"/>
              <a:t>OMTF</a:t>
            </a:r>
          </a:p>
          <a:p>
            <a:pPr lvl="1"/>
            <a:r>
              <a:rPr lang="en-US" sz="1800" dirty="0" smtClean="0"/>
              <a:t>DAQ already working during last </a:t>
            </a:r>
            <a:r>
              <a:rPr lang="en-US" sz="1800" dirty="0" smtClean="0"/>
              <a:t>pPb</a:t>
            </a:r>
            <a:r>
              <a:rPr lang="en-US" sz="1800" dirty="0" smtClean="0"/>
              <a:t> runs, currently validating</a:t>
            </a:r>
          </a:p>
          <a:p>
            <a:pPr lvl="1"/>
            <a:r>
              <a:rPr lang="en-US" sz="1800" dirty="0" smtClean="0"/>
              <a:t>Get 100% (currently 99.45%) data-to-emulator agreement</a:t>
            </a:r>
          </a:p>
          <a:p>
            <a:pPr lvl="1"/>
            <a:r>
              <a:rPr lang="en-US" sz="1800" dirty="0" smtClean="0"/>
              <a:t>Algorithm performance improvement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92270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115980"/>
            <a:ext cx="7696200" cy="5105400"/>
          </a:xfrm>
        </p:spPr>
        <p:txBody>
          <a:bodyPr/>
          <a:lstStyle/>
          <a:p>
            <a:r>
              <a:rPr lang="en-US" sz="2000" dirty="0" smtClean="0"/>
              <a:t>EMTF</a:t>
            </a:r>
          </a:p>
          <a:p>
            <a:pPr lvl="1"/>
            <a:r>
              <a:rPr lang="en-US" sz="1800" dirty="0" smtClean="0"/>
              <a:t>Training a new MVA for </a:t>
            </a:r>
            <a:r>
              <a:rPr lang="en-US" sz="1800" dirty="0" smtClean="0"/>
              <a:t>p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assignment – improve performance, optimize use of RPCs</a:t>
            </a:r>
          </a:p>
          <a:p>
            <a:pPr lvl="1"/>
            <a:r>
              <a:rPr lang="en-US" sz="1800" dirty="0" smtClean="0"/>
              <a:t>New FW with RPC inclusion – new DAQ, streamline existing logic</a:t>
            </a:r>
          </a:p>
          <a:p>
            <a:pPr lvl="1"/>
            <a:r>
              <a:rPr lang="en-US" sz="1800" dirty="0" smtClean="0"/>
              <a:t>Continuing CPPF development –transmission tests in 904, iron out the details</a:t>
            </a:r>
          </a:p>
          <a:p>
            <a:r>
              <a:rPr lang="en-US" sz="2000" dirty="0" smtClean="0"/>
              <a:t>CPPF</a:t>
            </a:r>
          </a:p>
          <a:p>
            <a:pPr lvl="1"/>
            <a:r>
              <a:rPr lang="en-US" sz="1800" dirty="0" smtClean="0"/>
              <a:t>Tests ongoing in 904</a:t>
            </a:r>
          </a:p>
          <a:p>
            <a:pPr lvl="1"/>
            <a:r>
              <a:rPr lang="en-US" sz="1800" dirty="0" smtClean="0"/>
              <a:t>Test RPC receiving at P5 (end of Jan)</a:t>
            </a:r>
          </a:p>
          <a:p>
            <a:pPr lvl="1"/>
            <a:r>
              <a:rPr lang="en-US" sz="1800" dirty="0" smtClean="0"/>
              <a:t>Install in P5 in EMTF Sorter crate, RPC fibers reconnected</a:t>
            </a:r>
          </a:p>
          <a:p>
            <a:pPr lvl="1"/>
            <a:r>
              <a:rPr lang="en-US" sz="1800" dirty="0" smtClean="0"/>
              <a:t>SWATCH Development and integration with central cell</a:t>
            </a:r>
          </a:p>
          <a:p>
            <a:r>
              <a:rPr lang="en-US" sz="2000" dirty="0">
                <a:latin typeface="Symbol" charset="2"/>
                <a:cs typeface="Symbol" charset="2"/>
              </a:rPr>
              <a:t>m</a:t>
            </a:r>
            <a:r>
              <a:rPr lang="en-US" sz="2000" dirty="0"/>
              <a:t>GMT</a:t>
            </a:r>
            <a:endParaRPr lang="en-US" sz="2000" dirty="0"/>
          </a:p>
          <a:p>
            <a:pPr lvl="1"/>
            <a:r>
              <a:rPr lang="en-US" sz="1800" dirty="0"/>
              <a:t>Zero Suppression</a:t>
            </a:r>
          </a:p>
          <a:p>
            <a:pPr lvl="1"/>
            <a:r>
              <a:rPr lang="en-US" sz="1800" dirty="0"/>
              <a:t>Extrapolation of </a:t>
            </a:r>
            <a:r>
              <a:rPr lang="en-US" sz="1800" dirty="0">
                <a:latin typeface="Symbol" charset="2"/>
                <a:cs typeface="Symbol" charset="2"/>
              </a:rPr>
              <a:t>f</a:t>
            </a:r>
            <a:r>
              <a:rPr lang="en-US" sz="1800" dirty="0"/>
              <a:t> to the IP</a:t>
            </a:r>
          </a:p>
          <a:p>
            <a:pPr lvl="1"/>
            <a:r>
              <a:rPr lang="en-US" sz="1800" dirty="0"/>
              <a:t>Isolation using 5x5 </a:t>
            </a:r>
            <a:r>
              <a:rPr lang="en-US" sz="1800" dirty="0"/>
              <a:t>calo</a:t>
            </a:r>
            <a:r>
              <a:rPr lang="en-US" sz="1800" dirty="0"/>
              <a:t> </a:t>
            </a:r>
            <a:r>
              <a:rPr lang="en-US" sz="1800" dirty="0" smtClean="0"/>
              <a:t>sums - studies ongoing, final solution not clear (e.g. DEMUX on </a:t>
            </a:r>
            <a:r>
              <a:rPr lang="en-US" sz="1800" dirty="0" smtClean="0"/>
              <a:t>calo</a:t>
            </a:r>
            <a:r>
              <a:rPr lang="en-US" sz="1800" dirty="0" smtClean="0"/>
              <a:t> side)</a:t>
            </a:r>
            <a:endParaRPr lang="en-US" sz="1800" dirty="0"/>
          </a:p>
          <a:p>
            <a:pPr lvl="1"/>
            <a:r>
              <a:rPr lang="en-US" sz="1800" dirty="0"/>
              <a:t>Ghost busting/double muons performance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026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5105400"/>
          </a:xfrm>
        </p:spPr>
        <p:txBody>
          <a:bodyPr/>
          <a:lstStyle/>
          <a:p>
            <a:r>
              <a:rPr lang="en-US" sz="2000" dirty="0" smtClean="0"/>
              <a:t>Calo</a:t>
            </a:r>
            <a:r>
              <a:rPr lang="en-US" sz="2000" dirty="0" smtClean="0"/>
              <a:t> Layer-1</a:t>
            </a:r>
          </a:p>
          <a:p>
            <a:pPr lvl="1"/>
            <a:r>
              <a:rPr lang="en-US" sz="1800" dirty="0" smtClean="0"/>
              <a:t>Minor improvements to error handling in SWATCH</a:t>
            </a:r>
          </a:p>
          <a:p>
            <a:pPr lvl="1"/>
            <a:r>
              <a:rPr lang="en-US" sz="1800" dirty="0" smtClean="0"/>
              <a:t>Updates to calibrations/scale-factors</a:t>
            </a:r>
          </a:p>
          <a:p>
            <a:pPr lvl="1"/>
            <a:r>
              <a:rPr lang="en-US" sz="1800" dirty="0" smtClean="0"/>
              <a:t>Work with ECAL TP experts regarding two issues</a:t>
            </a:r>
          </a:p>
          <a:p>
            <a:pPr lvl="2"/>
            <a:r>
              <a:rPr lang="en-US" sz="1800" dirty="0" smtClean="0"/>
              <a:t>Link errors at LHC ramp, one single tower error</a:t>
            </a:r>
          </a:p>
          <a:p>
            <a:pPr lvl="1"/>
            <a:r>
              <a:rPr lang="en-US" sz="1800" dirty="0" smtClean="0"/>
              <a:t>HCAL fiber mapping change – change 72 fibers at Layer-1 PP</a:t>
            </a:r>
          </a:p>
          <a:p>
            <a:r>
              <a:rPr lang="en-US" sz="2000" dirty="0" smtClean="0"/>
              <a:t>Calo</a:t>
            </a:r>
            <a:r>
              <a:rPr lang="en-US" sz="2000" dirty="0" smtClean="0"/>
              <a:t> Layer-2 (G. Iles et al.)</a:t>
            </a:r>
          </a:p>
          <a:p>
            <a:pPr lvl="1"/>
            <a:r>
              <a:rPr lang="en-US" sz="1800" dirty="0" smtClean="0"/>
              <a:t>Firmware and configuration </a:t>
            </a:r>
            <a:r>
              <a:rPr lang="en-US" sz="1800" dirty="0"/>
              <a:t>changes :</a:t>
            </a:r>
          </a:p>
          <a:p>
            <a:pPr lvl="2"/>
            <a:r>
              <a:rPr lang="en-US" sz="1800" dirty="0"/>
              <a:t>F</a:t>
            </a:r>
            <a:r>
              <a:rPr lang="en-US" sz="1800" dirty="0" smtClean="0"/>
              <a:t>irmware </a:t>
            </a:r>
            <a:r>
              <a:rPr lang="en-US" sz="1800" dirty="0"/>
              <a:t>fix for H</a:t>
            </a:r>
            <a:r>
              <a:rPr lang="en-US" sz="1800" baseline="-25000" dirty="0"/>
              <a:t>T</a:t>
            </a:r>
            <a:r>
              <a:rPr lang="en-US" sz="1800" dirty="0"/>
              <a:t> </a:t>
            </a:r>
            <a:r>
              <a:rPr lang="en-US" sz="1800" dirty="0" smtClean="0"/>
              <a:t>saturation </a:t>
            </a:r>
          </a:p>
          <a:p>
            <a:pPr lvl="2"/>
            <a:r>
              <a:rPr lang="en-US" sz="1800" dirty="0" smtClean="0"/>
              <a:t>Possible fix for saturation </a:t>
            </a:r>
            <a:r>
              <a:rPr lang="en-US" sz="1800" dirty="0"/>
              <a:t>in other objects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ossible </a:t>
            </a:r>
            <a:r>
              <a:rPr lang="en-US" sz="1800" dirty="0"/>
              <a:t>changes to ME</a:t>
            </a:r>
            <a:r>
              <a:rPr lang="en-US" sz="1800" baseline="-25000" dirty="0"/>
              <a:t>T</a:t>
            </a:r>
            <a:r>
              <a:rPr lang="en-US" sz="1800" dirty="0"/>
              <a:t> pending PU dependence studies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ossible </a:t>
            </a:r>
            <a:r>
              <a:rPr lang="en-US" sz="1800" dirty="0"/>
              <a:t>addition of fat jets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ossible </a:t>
            </a:r>
            <a:r>
              <a:rPr lang="en-US" sz="1800" dirty="0"/>
              <a:t>isolation for muons</a:t>
            </a:r>
          </a:p>
          <a:p>
            <a:pPr lvl="1"/>
            <a:r>
              <a:rPr lang="en-US" sz="1800" dirty="0" smtClean="0"/>
              <a:t>Operational </a:t>
            </a:r>
            <a:r>
              <a:rPr lang="en-US" sz="1800" dirty="0"/>
              <a:t>changes :</a:t>
            </a:r>
          </a:p>
          <a:p>
            <a:pPr lvl="2"/>
            <a:r>
              <a:rPr lang="en-US" sz="1800" dirty="0"/>
              <a:t>U</a:t>
            </a:r>
            <a:r>
              <a:rPr lang="en-US" sz="1800" dirty="0" smtClean="0"/>
              <a:t>pdated </a:t>
            </a:r>
            <a:r>
              <a:rPr lang="en-US" sz="1800" dirty="0"/>
              <a:t>DQM, including emulator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mproved </a:t>
            </a:r>
            <a:r>
              <a:rPr lang="en-US" sz="1800" dirty="0"/>
              <a:t>firmware validation </a:t>
            </a:r>
            <a:r>
              <a:rPr lang="en-US" sz="1800" dirty="0" smtClean="0"/>
              <a:t>workflow</a:t>
            </a:r>
          </a:p>
        </p:txBody>
      </p:sp>
    </p:spTree>
    <p:extLst>
      <p:ext uri="{BB962C8B-B14F-4D97-AF65-F5344CB8AC3E}">
        <p14:creationId xmlns:p14="http://schemas.microsoft.com/office/powerpoint/2010/main" val="257203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DQM and Online Software 2017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2667000"/>
          </a:xfrm>
        </p:spPr>
        <p:txBody>
          <a:bodyPr/>
          <a:lstStyle/>
          <a:p>
            <a:r>
              <a:rPr lang="en-US" sz="1800" dirty="0" smtClean="0"/>
              <a:t>DQM</a:t>
            </a:r>
          </a:p>
          <a:p>
            <a:pPr lvl="1"/>
            <a:r>
              <a:rPr lang="en-US" sz="1600" dirty="0" smtClean="0"/>
              <a:t>More general and system-level improvements, faster updates</a:t>
            </a:r>
          </a:p>
          <a:p>
            <a:r>
              <a:rPr lang="en-US" sz="1800" dirty="0" smtClean="0"/>
              <a:t>WBM</a:t>
            </a:r>
            <a:endParaRPr lang="en-US" sz="1800" dirty="0"/>
          </a:p>
          <a:p>
            <a:pPr lvl="1"/>
            <a:r>
              <a:rPr lang="en-US" sz="1600" dirty="0" smtClean="0"/>
              <a:t>Look </a:t>
            </a:r>
            <a:r>
              <a:rPr lang="en-US" sz="1600" dirty="0"/>
              <a:t>into improvements for L1/HLT synchronicity </a:t>
            </a:r>
            <a:endParaRPr lang="en-US" sz="1600" dirty="0" smtClean="0"/>
          </a:p>
          <a:p>
            <a:r>
              <a:rPr lang="en-US" sz="1800" dirty="0" smtClean="0"/>
              <a:t>Move to CC7 and XDAQ 14</a:t>
            </a:r>
          </a:p>
          <a:p>
            <a:pPr lvl="1"/>
            <a:r>
              <a:rPr lang="en-US" sz="1600" dirty="0" smtClean="0"/>
              <a:t>Start testing subsystems TS and SWATCH by mid-Jan</a:t>
            </a:r>
          </a:p>
          <a:p>
            <a:r>
              <a:rPr lang="en-US" sz="1800" dirty="0" smtClean="0"/>
              <a:t>New Configuration Editor and updated database schema</a:t>
            </a:r>
          </a:p>
          <a:p>
            <a:pPr lvl="1"/>
            <a:r>
              <a:rPr lang="en-US" sz="1600" dirty="0" smtClean="0"/>
              <a:t>Aim </a:t>
            </a:r>
            <a:r>
              <a:rPr lang="en-US" sz="1600" dirty="0" smtClean="0"/>
              <a:t>for just after </a:t>
            </a:r>
            <a:r>
              <a:rPr lang="en-US" sz="1600" dirty="0" smtClean="0"/>
              <a:t>2017 MWGR </a:t>
            </a:r>
            <a:r>
              <a:rPr lang="en-US" sz="1600" dirty="0" smtClean="0"/>
              <a:t>1 (mid-Feb)</a:t>
            </a:r>
            <a:endParaRPr lang="en-US" sz="1600" dirty="0" smtClean="0"/>
          </a:p>
          <a:p>
            <a:pPr lvl="1"/>
            <a:r>
              <a:rPr lang="en-US" sz="1600" dirty="0" smtClean="0"/>
              <a:t>Tools for xml editing</a:t>
            </a:r>
          </a:p>
          <a:p>
            <a:pPr lvl="1"/>
            <a:r>
              <a:rPr lang="en-US" sz="1600" dirty="0" smtClean="0"/>
              <a:t>Improve current DB schema – tracking, duplication, deprecation</a:t>
            </a:r>
          </a:p>
          <a:p>
            <a:pPr lvl="1"/>
            <a:r>
              <a:rPr lang="en-US" sz="1600" dirty="0" smtClean="0"/>
              <a:t>Restore Run 1 L1CE functionalities</a:t>
            </a:r>
          </a:p>
          <a:p>
            <a:pPr lvl="1"/>
            <a:r>
              <a:rPr lang="en-US" sz="1600" dirty="0" smtClean="0"/>
              <a:t>New modular architecture</a:t>
            </a:r>
          </a:p>
          <a:p>
            <a:r>
              <a:rPr lang="en-US" sz="1800" dirty="0" smtClean="0"/>
              <a:t>L1 Page (Shifter Interface) Update </a:t>
            </a:r>
            <a:endParaRPr lang="en-US" sz="1800" dirty="0"/>
          </a:p>
          <a:p>
            <a:pPr lvl="1"/>
            <a:r>
              <a:rPr lang="en-US" sz="1600" dirty="0" smtClean="0"/>
              <a:t>Also aiming for MWGR 1</a:t>
            </a:r>
          </a:p>
          <a:p>
            <a:pPr lvl="1"/>
            <a:r>
              <a:rPr lang="en-US" sz="1600" dirty="0" smtClean="0"/>
              <a:t>Modern technologies and design</a:t>
            </a:r>
          </a:p>
          <a:p>
            <a:pPr lvl="1"/>
            <a:r>
              <a:rPr lang="en-US" sz="1600" dirty="0" smtClean="0"/>
              <a:t>Cleaner user interface</a:t>
            </a:r>
          </a:p>
          <a:p>
            <a:pPr lvl="2"/>
            <a:r>
              <a:rPr lang="en-US" sz="1600" dirty="0" smtClean="0"/>
              <a:t>Better alerts, subsystem status, and shifter reminder</a:t>
            </a:r>
          </a:p>
          <a:p>
            <a:r>
              <a:rPr lang="en-US" sz="1800" dirty="0" smtClean="0"/>
              <a:t>Manpower decreasing this year, entering consolidation phase</a:t>
            </a:r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949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L1CE</a:t>
            </a:r>
            <a:endParaRPr lang="en-US" dirty="0"/>
          </a:p>
        </p:txBody>
      </p:sp>
      <p:pic>
        <p:nvPicPr>
          <p:cNvPr id="3" name="Picture 2" descr="Pages from L1TriggerSW_1412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143000"/>
            <a:ext cx="71374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1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02470"/>
            <a:ext cx="8077200" cy="5334000"/>
          </a:xfrm>
        </p:spPr>
        <p:txBody>
          <a:bodyPr/>
          <a:lstStyle/>
          <a:p>
            <a:r>
              <a:rPr lang="en-US" dirty="0" smtClean="0"/>
              <a:t>Muon updates including hardware changes</a:t>
            </a:r>
          </a:p>
          <a:p>
            <a:pPr lvl="1"/>
            <a:r>
              <a:rPr lang="en-US" dirty="0" smtClean="0"/>
              <a:t>Install </a:t>
            </a:r>
            <a:r>
              <a:rPr lang="en-US" dirty="0" smtClean="0"/>
              <a:t>CPPF, RPC data to EMTF will improve performance</a:t>
            </a:r>
            <a:endParaRPr lang="en-US" dirty="0" smtClean="0"/>
          </a:p>
          <a:p>
            <a:pPr lvl="1"/>
            <a:r>
              <a:rPr lang="en-US" dirty="0" smtClean="0"/>
              <a:t>Second </a:t>
            </a:r>
            <a:r>
              <a:rPr lang="en-US" dirty="0" smtClean="0"/>
              <a:t>DeMux</a:t>
            </a:r>
            <a:r>
              <a:rPr lang="en-US" dirty="0" smtClean="0"/>
              <a:t> for muon </a:t>
            </a:r>
            <a:r>
              <a:rPr lang="en-US" dirty="0" smtClean="0"/>
              <a:t>Isolation, fibers installed, under study</a:t>
            </a:r>
            <a:endParaRPr lang="en-US" dirty="0" smtClean="0"/>
          </a:p>
          <a:p>
            <a:pPr lvl="1"/>
            <a:r>
              <a:rPr lang="en-US" dirty="0" smtClean="0"/>
              <a:t>HO </a:t>
            </a:r>
            <a:r>
              <a:rPr lang="en-US" dirty="0" smtClean="0"/>
              <a:t>to </a:t>
            </a:r>
            <a:r>
              <a:rPr lang="en-US" dirty="0" smtClean="0"/>
              <a:t>TwinMux</a:t>
            </a:r>
            <a:r>
              <a:rPr lang="en-US" dirty="0" smtClean="0"/>
              <a:t>, fibers going in, under study</a:t>
            </a:r>
            <a:endParaRPr lang="en-US" dirty="0" smtClean="0"/>
          </a:p>
          <a:p>
            <a:r>
              <a:rPr lang="en-US" dirty="0" smtClean="0"/>
              <a:t>Numerous updates to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GT</a:t>
            </a:r>
            <a:r>
              <a:rPr lang="en-US" dirty="0" smtClean="0"/>
              <a:t> planned</a:t>
            </a:r>
          </a:p>
          <a:p>
            <a:r>
              <a:rPr lang="en-US" dirty="0" smtClean="0"/>
              <a:t>Fewer updates to </a:t>
            </a:r>
            <a:r>
              <a:rPr lang="en-US" dirty="0" smtClean="0"/>
              <a:t>Calo</a:t>
            </a:r>
            <a:r>
              <a:rPr lang="en-US" dirty="0" smtClean="0"/>
              <a:t> Layer 2 and Layer 1</a:t>
            </a:r>
          </a:p>
          <a:p>
            <a:r>
              <a:rPr lang="en-US" dirty="0" smtClean="0"/>
              <a:t>HCAL Latency Increase (currently 2-3 BX)</a:t>
            </a:r>
          </a:p>
          <a:p>
            <a:r>
              <a:rPr lang="en-US" dirty="0" smtClean="0"/>
              <a:t>2017 needs to be a consolidation year for L1</a:t>
            </a:r>
            <a:endParaRPr lang="en-US" dirty="0"/>
          </a:p>
          <a:p>
            <a:pPr lvl="1"/>
            <a:r>
              <a:rPr lang="en-US" dirty="0" smtClean="0"/>
              <a:t>Need to be stricter and stick to workflows for</a:t>
            </a:r>
          </a:p>
          <a:p>
            <a:pPr lvl="2"/>
            <a:r>
              <a:rPr lang="en-US" dirty="0" smtClean="0"/>
              <a:t>Updates and improvements (including menus)</a:t>
            </a:r>
          </a:p>
          <a:p>
            <a:pPr lvl="2"/>
            <a:r>
              <a:rPr lang="en-US" dirty="0" smtClean="0"/>
              <a:t>DQM </a:t>
            </a:r>
            <a:r>
              <a:rPr lang="en-US" dirty="0"/>
              <a:t>– get updates online more </a:t>
            </a:r>
            <a:r>
              <a:rPr lang="en-US" dirty="0" smtClean="0"/>
              <a:t>quickly</a:t>
            </a:r>
          </a:p>
          <a:p>
            <a:pPr lvl="2"/>
            <a:r>
              <a:rPr lang="en-US" dirty="0" smtClean="0"/>
              <a:t>WBM – cannot change data formats as in the past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/>
              <a:t>– additional safety checks, monitoring, </a:t>
            </a:r>
            <a:r>
              <a:rPr lang="en-US" dirty="0" smtClean="0"/>
              <a:t>alarms</a:t>
            </a:r>
          </a:p>
          <a:p>
            <a:pPr lvl="1"/>
            <a:r>
              <a:rPr lang="en-US" dirty="0"/>
              <a:t>Should aim to make systems less expert in 2017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97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EMTF with RPC (CPPF)</a:t>
            </a:r>
            <a:endParaRPr lang="en-US" dirty="0"/>
          </a:p>
        </p:txBody>
      </p:sp>
      <p:pic>
        <p:nvPicPr>
          <p:cNvPr id="4" name="Picture 3" descr="161214_Muon_Trigger_status 1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62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9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Shifts and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219200"/>
            <a:ext cx="7696200" cy="5105400"/>
          </a:xfrm>
        </p:spPr>
        <p:txBody>
          <a:bodyPr/>
          <a:lstStyle/>
          <a:p>
            <a:r>
              <a:rPr lang="en-US" dirty="0" smtClean="0"/>
              <a:t>Needs for 2017 </a:t>
            </a:r>
          </a:p>
          <a:p>
            <a:pPr lvl="1"/>
            <a:r>
              <a:rPr lang="en-US" dirty="0" smtClean="0"/>
              <a:t>DOC 1</a:t>
            </a:r>
          </a:p>
          <a:p>
            <a:pPr lvl="2"/>
            <a:r>
              <a:rPr lang="en-US" dirty="0" smtClean="0"/>
              <a:t>Three MWGRs: </a:t>
            </a:r>
            <a:r>
              <a:rPr lang="en-US" dirty="0"/>
              <a:t>3 short </a:t>
            </a:r>
            <a:r>
              <a:rPr lang="en-US" dirty="0" smtClean="0"/>
              <a:t>weeks (3 days, no weekends)</a:t>
            </a:r>
            <a:endParaRPr lang="en-US" dirty="0"/>
          </a:p>
          <a:p>
            <a:pPr lvl="2"/>
            <a:r>
              <a:rPr lang="en-US" dirty="0" smtClean="0"/>
              <a:t>Weeks </a:t>
            </a:r>
            <a:r>
              <a:rPr lang="en-US" dirty="0"/>
              <a:t>13-50 : 38 weeks</a:t>
            </a:r>
          </a:p>
          <a:p>
            <a:pPr lvl="2"/>
            <a:r>
              <a:rPr lang="en-US" dirty="0" smtClean="0"/>
              <a:t>Full list of volunteers, allocating weeks now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DOC </a:t>
            </a:r>
            <a:r>
              <a:rPr lang="en-US" dirty="0" smtClean="0"/>
              <a:t>2</a:t>
            </a:r>
          </a:p>
          <a:p>
            <a:pPr lvl="2"/>
            <a:r>
              <a:rPr lang="en-US" dirty="0" smtClean="0"/>
              <a:t>See Takashi’s talk – monitor rates as a function of PU, prompt certification in 24h using express streams</a:t>
            </a:r>
            <a:endParaRPr lang="en-US" dirty="0" smtClean="0"/>
          </a:p>
          <a:p>
            <a:pPr lvl="1"/>
            <a:r>
              <a:rPr lang="en-US" dirty="0" smtClean="0"/>
              <a:t>DOC 3 – </a:t>
            </a:r>
            <a:r>
              <a:rPr lang="en-US" dirty="0" smtClean="0"/>
              <a:t>Previously </a:t>
            </a:r>
            <a:r>
              <a:rPr lang="en-US" dirty="0" smtClean="0"/>
              <a:t>called trigger offline shifts</a:t>
            </a:r>
          </a:p>
          <a:p>
            <a:pPr lvl="2"/>
            <a:r>
              <a:rPr lang="en-US" dirty="0" smtClean="0"/>
              <a:t>Monitors detector performance, fills in RR, release validation with </a:t>
            </a:r>
            <a:r>
              <a:rPr lang="en-US" dirty="0" smtClean="0"/>
              <a:t>RelVal</a:t>
            </a:r>
            <a:r>
              <a:rPr lang="en-US" dirty="0" smtClean="0"/>
              <a:t> DQM</a:t>
            </a:r>
            <a:endParaRPr lang="en-US" dirty="0" smtClean="0"/>
          </a:p>
          <a:p>
            <a:pPr lvl="1"/>
            <a:r>
              <a:rPr lang="en-US" dirty="0" smtClean="0"/>
              <a:t>Shifts</a:t>
            </a:r>
            <a:endParaRPr lang="en-US" dirty="0" smtClean="0"/>
          </a:p>
          <a:p>
            <a:pPr lvl="2"/>
            <a:r>
              <a:rPr lang="en-US" dirty="0" smtClean="0"/>
              <a:t>Full for first half of 2017 (oversubscribed)</a:t>
            </a:r>
          </a:p>
          <a:p>
            <a:pPr lvl="2"/>
            <a:r>
              <a:rPr lang="en-US" dirty="0" smtClean="0"/>
              <a:t>Next call ~March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8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Lessons Learned 2016 </a:t>
            </a:r>
            <a:br>
              <a:rPr lang="en-US" sz="3200" dirty="0"/>
            </a:br>
            <a:r>
              <a:rPr lang="en-US" sz="2000" dirty="0" smtClean="0">
                <a:cs typeface="Chalkduster"/>
              </a:rPr>
              <a:t>&amp; Wish List</a:t>
            </a:r>
            <a:r>
              <a:rPr lang="is-IS" sz="2000" dirty="0" smtClean="0">
                <a:cs typeface="Chalkduster"/>
              </a:rPr>
              <a:t>…</a:t>
            </a:r>
            <a:endParaRPr lang="en-US" sz="2000" dirty="0"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43000"/>
            <a:ext cx="8267700" cy="5410200"/>
          </a:xfrm>
        </p:spPr>
        <p:txBody>
          <a:bodyPr/>
          <a:lstStyle/>
          <a:p>
            <a:r>
              <a:rPr lang="en-US" dirty="0" smtClean="0"/>
              <a:t>Updates and configuration changes</a:t>
            </a:r>
          </a:p>
          <a:p>
            <a:pPr lvl="1"/>
            <a:r>
              <a:rPr lang="en-US" dirty="0" smtClean="0"/>
              <a:t>Even “small” changes caused unexpected behavior</a:t>
            </a:r>
          </a:p>
          <a:p>
            <a:pPr lvl="2"/>
            <a:r>
              <a:rPr lang="en-US" dirty="0" smtClean="0"/>
              <a:t>Not always obvious at first glance</a:t>
            </a:r>
          </a:p>
          <a:p>
            <a:pPr lvl="2"/>
            <a:r>
              <a:rPr lang="en-US" dirty="0" smtClean="0"/>
              <a:t>Test vectors/patterns should be enhanced </a:t>
            </a:r>
          </a:p>
          <a:p>
            <a:pPr lvl="2"/>
            <a:r>
              <a:rPr lang="en-US" dirty="0" smtClean="0"/>
              <a:t>Do tests at end of fill before final deployment</a:t>
            </a:r>
          </a:p>
          <a:p>
            <a:pPr lvl="2"/>
            <a:r>
              <a:rPr lang="en-US" dirty="0" smtClean="0"/>
              <a:t>Some changes were not announced </a:t>
            </a:r>
          </a:p>
          <a:p>
            <a:pPr lvl="3"/>
            <a:r>
              <a:rPr lang="en-US" dirty="0" smtClean="0"/>
              <a:t>Experts need to stay in touch with L1 DOCs and Trig. Tech. </a:t>
            </a:r>
            <a:r>
              <a:rPr lang="en-US" dirty="0" smtClean="0"/>
              <a:t>Coord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Coupling changes not ideal</a:t>
            </a:r>
          </a:p>
          <a:p>
            <a:pPr lvl="2"/>
            <a:r>
              <a:rPr lang="en-US" dirty="0" smtClean="0"/>
              <a:t>e.g. New layer-1 corrections</a:t>
            </a:r>
          </a:p>
          <a:p>
            <a:pPr lvl="3"/>
            <a:r>
              <a:rPr lang="en-US" dirty="0" smtClean="0"/>
              <a:t>Improved tau and e/gamma, but caused PU dependent ME</a:t>
            </a:r>
            <a:r>
              <a:rPr lang="en-US" baseline="-25000" dirty="0" smtClean="0"/>
              <a:t>T</a:t>
            </a:r>
            <a:r>
              <a:rPr lang="en-US" dirty="0"/>
              <a:t> </a:t>
            </a:r>
            <a:r>
              <a:rPr lang="en-US" dirty="0" smtClean="0"/>
              <a:t>behavior</a:t>
            </a:r>
            <a:endParaRPr lang="en-US" baseline="-25000" dirty="0" smtClean="0"/>
          </a:p>
          <a:p>
            <a:pPr lvl="1"/>
            <a:r>
              <a:rPr lang="en-US" dirty="0" smtClean="0"/>
              <a:t>Careful with keys (L1 DOCs and Experts)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rong key used for update, typos in XML, old XML</a:t>
            </a:r>
            <a:r>
              <a:rPr lang="is-IS" dirty="0" smtClean="0"/>
              <a:t>…</a:t>
            </a:r>
            <a:endParaRPr lang="en-US" dirty="0" smtClean="0"/>
          </a:p>
          <a:p>
            <a:pPr lvl="2"/>
            <a:r>
              <a:rPr lang="en-US" dirty="0" smtClean="0"/>
              <a:t>Need better ways to spot problems (“diff”, non-XML view)</a:t>
            </a:r>
          </a:p>
          <a:p>
            <a:pPr lvl="3"/>
            <a:r>
              <a:rPr lang="en-US" dirty="0" smtClean="0"/>
              <a:t>L1 Online SW group is thinking about this</a:t>
            </a:r>
          </a:p>
          <a:p>
            <a:pPr lvl="1"/>
            <a:r>
              <a:rPr lang="en-US" dirty="0"/>
              <a:t>Be ready to roll </a:t>
            </a:r>
            <a:r>
              <a:rPr lang="en-US" dirty="0" smtClean="0"/>
              <a:t>back (any change) in </a:t>
            </a:r>
            <a:r>
              <a:rPr lang="en-US" dirty="0"/>
              <a:t>case of </a:t>
            </a:r>
            <a:r>
              <a:rPr lang="en-US" dirty="0" smtClean="0"/>
              <a:t>problems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551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88950" y="228600"/>
            <a:ext cx="20694650" cy="6775450"/>
            <a:chOff x="-11621347" y="-1650585"/>
            <a:chExt cx="20694493" cy="6776157"/>
          </a:xfrm>
        </p:grpSpPr>
        <p:pic>
          <p:nvPicPr>
            <p:cNvPr id="4" name="L1T2016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21347" y="-1650585"/>
              <a:ext cx="8025026" cy="6400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5" name="Shape 51"/>
            <p:cNvSpPr>
              <a:spLocks noChangeShapeType="1"/>
            </p:cNvSpPr>
            <p:nvPr/>
          </p:nvSpPr>
          <p:spPr bwMode="auto">
            <a:xfrm>
              <a:off x="6504986" y="4859253"/>
              <a:ext cx="92473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437" tIns="71437" rIns="71437" bIns="71437" anchor="ctr"/>
            <a:lstStyle/>
            <a:p>
              <a:endParaRPr lang="en-US" dirty="0"/>
            </a:p>
          </p:txBody>
        </p:sp>
        <p:sp>
          <p:nvSpPr>
            <p:cNvPr id="6" name="Shape 52"/>
            <p:cNvSpPr>
              <a:spLocks noChangeShapeType="1"/>
            </p:cNvSpPr>
            <p:nvPr/>
          </p:nvSpPr>
          <p:spPr bwMode="auto">
            <a:xfrm>
              <a:off x="8148408" y="4869397"/>
              <a:ext cx="9247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437" tIns="71437" rIns="71437" bIns="71437" anchor="ctr"/>
            <a:lstStyle/>
            <a:p>
              <a:endParaRPr lang="en-US" dirty="0"/>
            </a:p>
          </p:txBody>
        </p:sp>
        <p:sp>
          <p:nvSpPr>
            <p:cNvPr id="7" name="Shape 53"/>
            <p:cNvSpPr>
              <a:spLocks noChangeShapeType="1"/>
            </p:cNvSpPr>
            <p:nvPr/>
          </p:nvSpPr>
          <p:spPr bwMode="auto">
            <a:xfrm>
              <a:off x="7429723" y="4979134"/>
              <a:ext cx="1" cy="1464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437" tIns="71437" rIns="71437" bIns="71437" anchor="ctr"/>
            <a:lstStyle/>
            <a:p>
              <a:endParaRPr lang="en-US" dirty="0"/>
            </a:p>
          </p:txBody>
        </p:sp>
        <p:sp>
          <p:nvSpPr>
            <p:cNvPr id="8" name="Shape 54"/>
            <p:cNvSpPr>
              <a:spLocks noChangeShapeType="1"/>
            </p:cNvSpPr>
            <p:nvPr/>
          </p:nvSpPr>
          <p:spPr bwMode="auto">
            <a:xfrm>
              <a:off x="8143336" y="4979134"/>
              <a:ext cx="1" cy="1464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4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437" tIns="71437" rIns="71437" bIns="71437" anchor="ctr"/>
            <a:lstStyle/>
            <a:p>
              <a:endParaRPr lang="en-US" dirty="0"/>
            </a:p>
          </p:txBody>
        </p:sp>
        <p:sp>
          <p:nvSpPr>
            <p:cNvPr id="9" name="Shape 55"/>
            <p:cNvSpPr>
              <a:spLocks noChangeShapeType="1"/>
            </p:cNvSpPr>
            <p:nvPr/>
          </p:nvSpPr>
          <p:spPr bwMode="auto">
            <a:xfrm>
              <a:off x="7429724" y="4859252"/>
              <a:ext cx="1" cy="239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437" tIns="71437" rIns="71437" bIns="71437" anchor="ctr"/>
            <a:lstStyle/>
            <a:p>
              <a:endParaRPr lang="en-US" dirty="0"/>
            </a:p>
          </p:txBody>
        </p:sp>
        <p:sp>
          <p:nvSpPr>
            <p:cNvPr id="10" name="Shape 56"/>
            <p:cNvSpPr>
              <a:spLocks noChangeShapeType="1"/>
            </p:cNvSpPr>
            <p:nvPr/>
          </p:nvSpPr>
          <p:spPr bwMode="auto">
            <a:xfrm>
              <a:off x="8143335" y="4864324"/>
              <a:ext cx="1" cy="2397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71437" tIns="71437" rIns="71437" bIns="71437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2016/17 CMS Level-1 Trigger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52430" y="6096000"/>
            <a:ext cx="1852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*install in 2017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656" y="2958570"/>
            <a:ext cx="30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096000"/>
            <a:ext cx="5759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shown – fiber optic splitting and patch panels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3276600" y="3655367"/>
            <a:ext cx="304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05600" y="2590800"/>
            <a:ext cx="304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667594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Lessons Learned 2016 </a:t>
            </a:r>
            <a:br>
              <a:rPr lang="en-US" sz="3200" dirty="0"/>
            </a:br>
            <a:r>
              <a:rPr lang="en-US" sz="2000" dirty="0" smtClean="0">
                <a:cs typeface="Chalkduster"/>
              </a:rPr>
              <a:t>&amp; Wish List</a:t>
            </a:r>
            <a:r>
              <a:rPr lang="is-IS" sz="2000" dirty="0" smtClean="0">
                <a:cs typeface="Chalkduster"/>
              </a:rPr>
              <a:t>…</a:t>
            </a:r>
            <a:endParaRPr lang="en-US" sz="2000" dirty="0">
              <a:cs typeface="Chalkdus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43000"/>
            <a:ext cx="8267700" cy="5410200"/>
          </a:xfrm>
        </p:spPr>
        <p:txBody>
          <a:bodyPr/>
          <a:lstStyle/>
          <a:p>
            <a:r>
              <a:rPr lang="en-US" dirty="0" smtClean="0"/>
              <a:t>Updates and configuration changes</a:t>
            </a:r>
            <a:r>
              <a:rPr lang="is-IS" sz="1600" dirty="0"/>
              <a:t> </a:t>
            </a:r>
            <a:r>
              <a:rPr lang="is-IS" sz="1600" dirty="0" smtClean="0"/>
              <a:t>(continued)</a:t>
            </a:r>
            <a:endParaRPr lang="en-US" sz="1600" dirty="0" smtClean="0"/>
          </a:p>
          <a:p>
            <a:pPr lvl="1"/>
            <a:r>
              <a:rPr lang="en-US" sz="1800" dirty="0" smtClean="0"/>
              <a:t>Menus, including </a:t>
            </a:r>
            <a:r>
              <a:rPr lang="en-US" sz="1800" dirty="0" smtClean="0"/>
              <a:t>prescale</a:t>
            </a:r>
            <a:r>
              <a:rPr lang="en-US" sz="1800" dirty="0" smtClean="0"/>
              <a:t> tables, </a:t>
            </a:r>
            <a:r>
              <a:rPr lang="en-US" sz="1800" dirty="0" smtClean="0"/>
              <a:t>algo</a:t>
            </a:r>
            <a:r>
              <a:rPr lang="en-US" sz="1800" dirty="0" smtClean="0"/>
              <a:t> mask, BX mask</a:t>
            </a:r>
            <a:r>
              <a:rPr lang="is-IS" sz="1800" dirty="0" smtClean="0"/>
              <a:t>…</a:t>
            </a:r>
            <a:endParaRPr lang="en-US" sz="1800" dirty="0" smtClean="0"/>
          </a:p>
          <a:p>
            <a:pPr lvl="2"/>
            <a:r>
              <a:rPr lang="en-US" sz="1800" dirty="0" smtClean="0"/>
              <a:t>Workflow well defined, started an L1 DOC checklist</a:t>
            </a:r>
            <a:r>
              <a:rPr lang="is-IS" sz="1800" dirty="0" smtClean="0"/>
              <a:t>…</a:t>
            </a:r>
          </a:p>
          <a:p>
            <a:pPr lvl="3"/>
            <a:r>
              <a:rPr lang="en-US" dirty="0" smtClean="0"/>
              <a:t>L</a:t>
            </a:r>
            <a:r>
              <a:rPr lang="is-IS" dirty="0" smtClean="0"/>
              <a:t>ots to update when menu changes, can be confusing</a:t>
            </a:r>
            <a:endParaRPr lang="en-US" dirty="0" smtClean="0"/>
          </a:p>
          <a:p>
            <a:pPr lvl="2"/>
            <a:r>
              <a:rPr lang="en-US" sz="1800" dirty="0" smtClean="0"/>
              <a:t>Mostly smooth, some issues:</a:t>
            </a:r>
          </a:p>
          <a:p>
            <a:pPr lvl="3"/>
            <a:r>
              <a:rPr lang="en-US" dirty="0" smtClean="0"/>
              <a:t>“Compatible” menu had a bit missing, triggers added, no </a:t>
            </a:r>
            <a:r>
              <a:rPr lang="en-US" dirty="0" smtClean="0"/>
              <a:t>prescales</a:t>
            </a:r>
            <a:endParaRPr lang="en-US" dirty="0" smtClean="0"/>
          </a:p>
          <a:p>
            <a:pPr lvl="3"/>
            <a:r>
              <a:rPr lang="en-US" dirty="0" smtClean="0"/>
              <a:t>Menus tested without warning – errors in HLT, etc.</a:t>
            </a:r>
          </a:p>
          <a:p>
            <a:pPr lvl="2"/>
            <a:r>
              <a:rPr lang="en-US" sz="1800" b="1" dirty="0" smtClean="0"/>
              <a:t>Communication is key! </a:t>
            </a:r>
          </a:p>
          <a:p>
            <a:r>
              <a:rPr lang="en-US" dirty="0" smtClean="0"/>
              <a:t>Shifter</a:t>
            </a:r>
          </a:p>
          <a:p>
            <a:pPr lvl="1"/>
            <a:r>
              <a:rPr lang="en-US" sz="1800" dirty="0"/>
              <a:t>Timing issues not noticed</a:t>
            </a:r>
          </a:p>
          <a:p>
            <a:pPr lvl="2"/>
            <a:r>
              <a:rPr lang="en-US" sz="1800" dirty="0"/>
              <a:t>Timing plots now in L1T Quick Collection (Trigger shifter view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Additional emphasis in tutorial</a:t>
            </a:r>
            <a:endParaRPr lang="en-US" sz="1800" dirty="0"/>
          </a:p>
          <a:p>
            <a:pPr lvl="1"/>
            <a:r>
              <a:rPr lang="en-US" sz="1800" dirty="0"/>
              <a:t>Holes in detectors not noticed </a:t>
            </a:r>
          </a:p>
          <a:p>
            <a:pPr lvl="2"/>
            <a:r>
              <a:rPr lang="en-US" sz="1800" dirty="0"/>
              <a:t>More plots in QC, L1T groups should use main L1T DQM </a:t>
            </a:r>
            <a:r>
              <a:rPr lang="en-US" sz="1800" dirty="0" smtClean="0"/>
              <a:t>Summary</a:t>
            </a:r>
            <a:endParaRPr lang="en-US" dirty="0" smtClean="0"/>
          </a:p>
          <a:p>
            <a:pPr lvl="2"/>
            <a:r>
              <a:rPr lang="en-US" sz="1800" dirty="0" smtClean="0"/>
              <a:t>Also more emphasis in tutorial</a:t>
            </a:r>
          </a:p>
          <a:p>
            <a:pPr lvl="1"/>
            <a:r>
              <a:rPr lang="en-US" sz="1800" dirty="0" smtClean="0"/>
              <a:t>Rates wish – </a:t>
            </a:r>
            <a:r>
              <a:rPr lang="en-US" sz="1800" dirty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GMT</a:t>
            </a:r>
            <a:r>
              <a:rPr lang="en-US" sz="1800" dirty="0" smtClean="0"/>
              <a:t> input from TFs, could use a more “generic” panel</a:t>
            </a:r>
          </a:p>
        </p:txBody>
      </p:sp>
    </p:spTree>
    <p:extLst>
      <p:ext uri="{BB962C8B-B14F-4D97-AF65-F5344CB8AC3E}">
        <p14:creationId xmlns:p14="http://schemas.microsoft.com/office/powerpoint/2010/main" val="261928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Lessons Learned 2016 </a:t>
            </a:r>
            <a:br>
              <a:rPr lang="en-US" sz="3200" dirty="0" smtClean="0"/>
            </a:br>
            <a:r>
              <a:rPr lang="en-US" sz="2000" dirty="0">
                <a:cs typeface="Chalkduster"/>
              </a:rPr>
              <a:t>&amp; Wish </a:t>
            </a:r>
            <a:r>
              <a:rPr lang="en-US" sz="2000" dirty="0" smtClean="0">
                <a:cs typeface="Chalkduster"/>
              </a:rPr>
              <a:t>List</a:t>
            </a:r>
            <a:r>
              <a:rPr lang="is-IS" sz="2000" dirty="0" smtClean="0">
                <a:cs typeface="Chalkduster"/>
              </a:rPr>
              <a:t>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/>
          <a:lstStyle/>
          <a:p>
            <a:r>
              <a:rPr lang="en-US" sz="2000" dirty="0" smtClean="0"/>
              <a:t>Shifter </a:t>
            </a:r>
            <a:r>
              <a:rPr lang="is-IS" sz="1600" dirty="0"/>
              <a:t>(continued)</a:t>
            </a:r>
            <a:endParaRPr lang="en-US" sz="1600" dirty="0"/>
          </a:p>
          <a:p>
            <a:pPr lvl="1"/>
            <a:r>
              <a:rPr lang="en-US" sz="1800" dirty="0" smtClean="0"/>
              <a:t>Wrong </a:t>
            </a:r>
            <a:r>
              <a:rPr lang="en-US" sz="1800" dirty="0"/>
              <a:t>prescale</a:t>
            </a:r>
            <a:r>
              <a:rPr lang="en-US" sz="1800" dirty="0"/>
              <a:t> </a:t>
            </a:r>
            <a:r>
              <a:rPr lang="en-US" sz="1800" dirty="0" smtClean="0"/>
              <a:t>column -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GT</a:t>
            </a:r>
            <a:r>
              <a:rPr lang="en-US" sz="1800" dirty="0" smtClean="0"/>
              <a:t> </a:t>
            </a:r>
            <a:r>
              <a:rPr lang="en-US" sz="1800" dirty="0"/>
              <a:t>preserve column between </a:t>
            </a:r>
            <a:r>
              <a:rPr lang="en-US" sz="1800" dirty="0" smtClean="0"/>
              <a:t>runs?</a:t>
            </a:r>
          </a:p>
          <a:p>
            <a:pPr lvl="1"/>
            <a:r>
              <a:rPr lang="en-US" sz="1800" dirty="0" smtClean="0"/>
              <a:t>Expert Contacts – few </a:t>
            </a:r>
            <a:r>
              <a:rPr lang="en-US" sz="1800" dirty="0" smtClean="0"/>
              <a:t>subsys</a:t>
            </a:r>
            <a:r>
              <a:rPr lang="en-US" sz="1800" dirty="0" smtClean="0"/>
              <a:t>. have only a list of names, generic # possible? </a:t>
            </a:r>
          </a:p>
          <a:p>
            <a:pPr lvl="1"/>
            <a:r>
              <a:rPr lang="en-US" sz="1800" dirty="0" smtClean="0"/>
              <a:t>Shifters in general</a:t>
            </a:r>
          </a:p>
          <a:p>
            <a:pPr lvl="2"/>
            <a:r>
              <a:rPr lang="en-US" sz="1800" dirty="0" smtClean="0"/>
              <a:t>Selection more stringent this year</a:t>
            </a:r>
          </a:p>
          <a:p>
            <a:pPr lvl="2"/>
            <a:r>
              <a:rPr lang="en-US" sz="1800" dirty="0" smtClean="0"/>
              <a:t>Trainer a bit burnt out</a:t>
            </a:r>
          </a:p>
          <a:p>
            <a:pPr lvl="3"/>
            <a:r>
              <a:rPr lang="en-US" sz="1400" dirty="0" smtClean="0"/>
              <a:t>Maybe migrate some training to </a:t>
            </a:r>
            <a:r>
              <a:rPr lang="en-US" sz="1400" dirty="0" smtClean="0"/>
              <a:t>sir.cern.ch</a:t>
            </a:r>
            <a:r>
              <a:rPr lang="en-US" sz="1400" dirty="0" smtClean="0"/>
              <a:t> </a:t>
            </a:r>
          </a:p>
          <a:p>
            <a:pPr lvl="3"/>
            <a:r>
              <a:rPr lang="en-US" sz="1400" dirty="0" smtClean="0"/>
              <a:t>ATLAS (right) has already done this</a:t>
            </a:r>
          </a:p>
          <a:p>
            <a:pPr lvl="3"/>
            <a:r>
              <a:rPr lang="en-US" sz="1400" dirty="0" smtClean="0"/>
              <a:t>Advantage – </a:t>
            </a:r>
            <a:r>
              <a:rPr lang="en-US" sz="1400" dirty="0"/>
              <a:t>quizzes</a:t>
            </a:r>
            <a:endParaRPr lang="en-US" sz="1400" dirty="0" smtClean="0"/>
          </a:p>
          <a:p>
            <a:pPr lvl="3"/>
            <a:r>
              <a:rPr lang="en-US" sz="1400" dirty="0" smtClean="0"/>
              <a:t>Disadvantage – no personal interaction</a:t>
            </a:r>
          </a:p>
          <a:p>
            <a:r>
              <a:rPr lang="en-US" sz="2000" dirty="0" smtClean="0"/>
              <a:t>L1 DOC</a:t>
            </a:r>
          </a:p>
          <a:p>
            <a:pPr lvl="1"/>
            <a:r>
              <a:rPr lang="en-US" sz="1800" dirty="0" smtClean="0"/>
              <a:t>Very difficult to fill for the first part of the year</a:t>
            </a:r>
          </a:p>
          <a:p>
            <a:pPr lvl="1"/>
            <a:r>
              <a:rPr lang="en-US" sz="1800" dirty="0" smtClean="0"/>
              <a:t>Changes not always known to L1 DOC</a:t>
            </a:r>
          </a:p>
          <a:p>
            <a:pPr lvl="2"/>
            <a:r>
              <a:rPr lang="en-US" sz="1800" dirty="0" smtClean="0"/>
              <a:t>Every change needs to go through DOC to RC before action</a:t>
            </a:r>
          </a:p>
          <a:p>
            <a:pPr lvl="2"/>
            <a:r>
              <a:rPr lang="en-US" sz="1800" dirty="0" smtClean="0"/>
              <a:t>If more urgent DOC calls RFMs to get approval</a:t>
            </a:r>
          </a:p>
          <a:p>
            <a:pPr lvl="1"/>
            <a:r>
              <a:rPr lang="en-US" sz="1800" dirty="0" smtClean="0"/>
              <a:t>Do not assume that DOC knows what tools are available!</a:t>
            </a:r>
          </a:p>
          <a:p>
            <a:pPr lvl="2"/>
            <a:r>
              <a:rPr lang="en-US" sz="1800" dirty="0" smtClean="0"/>
              <a:t>Playing “telephone” game with DOCs doesn’t work – write it down!!!</a:t>
            </a:r>
          </a:p>
          <a:p>
            <a:pPr lvl="2"/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4" name="Picture 3" descr="Screen Shot 2016-11-10 at 3.0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800"/>
            <a:ext cx="2618542" cy="1752600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419135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8883"/>
            <a:ext cx="8643938" cy="5634633"/>
          </a:xfrm>
          <a:ln/>
        </p:spPr>
        <p:txBody>
          <a:bodyPr/>
          <a:lstStyle/>
          <a:p>
            <a:pPr marL="284614" indent="0"/>
            <a:r>
              <a:rPr lang="en-US" sz="1800" dirty="0"/>
              <a:t>We often had problem </a:t>
            </a:r>
            <a:r>
              <a:rPr lang="en-US" sz="1800" dirty="0" smtClean="0"/>
              <a:t>with the </a:t>
            </a:r>
            <a:r>
              <a:rPr lang="en-US" sz="1800" dirty="0"/>
              <a:t>set of L1 and HLT </a:t>
            </a:r>
            <a:r>
              <a:rPr lang="en-US" sz="1800" dirty="0" smtClean="0"/>
              <a:t> </a:t>
            </a:r>
            <a:r>
              <a:rPr lang="en-US" sz="1800" dirty="0"/>
              <a:t>columns</a:t>
            </a:r>
          </a:p>
          <a:p>
            <a:pPr marL="816146" lvl="1" indent="-285750"/>
            <a:r>
              <a:rPr lang="en-US" sz="1600" dirty="0"/>
              <a:t>The procedure involved 4 players</a:t>
            </a:r>
          </a:p>
          <a:p>
            <a:pPr marL="942049" lvl="2"/>
            <a:r>
              <a:rPr lang="en-US" sz="1600" dirty="0"/>
              <a:t>L1 DOC</a:t>
            </a:r>
          </a:p>
          <a:p>
            <a:pPr marL="942049" lvl="2"/>
            <a:r>
              <a:rPr lang="en-US" sz="1600" dirty="0"/>
              <a:t>HLT DOC</a:t>
            </a:r>
          </a:p>
          <a:p>
            <a:pPr marL="942049" lvl="2"/>
            <a:r>
              <a:rPr lang="en-US" sz="1600" dirty="0"/>
              <a:t>TSG STORM/STEAM group (offline)</a:t>
            </a:r>
          </a:p>
          <a:p>
            <a:pPr marL="942049" lvl="2"/>
            <a:r>
              <a:rPr lang="en-US" sz="1600" dirty="0"/>
              <a:t>L1 DPG</a:t>
            </a:r>
          </a:p>
          <a:p>
            <a:pPr marL="284614" indent="0"/>
            <a:r>
              <a:rPr lang="en-US" sz="1800" dirty="0"/>
              <a:t>The regular way of proceeding is </a:t>
            </a:r>
          </a:p>
          <a:p>
            <a:pPr marL="873296" lvl="1" indent="-342900">
              <a:buFont typeface="+mj-lt"/>
              <a:buAutoNum type="arabicPeriod"/>
            </a:pPr>
            <a:r>
              <a:rPr lang="en-US" sz="1600" dirty="0" smtClean="0"/>
              <a:t>L1 </a:t>
            </a:r>
            <a:r>
              <a:rPr lang="en-US" sz="1600" dirty="0"/>
              <a:t>DPG group proposes a set L1 </a:t>
            </a:r>
            <a:r>
              <a:rPr lang="en-US" sz="1600" dirty="0" err="1"/>
              <a:t>prescales</a:t>
            </a:r>
            <a:r>
              <a:rPr lang="en-US" sz="1600" dirty="0"/>
              <a:t> and columns </a:t>
            </a:r>
          </a:p>
          <a:p>
            <a:pPr marL="873296" lvl="1" indent="-342900">
              <a:lnSpc>
                <a:spcPct val="80000"/>
              </a:lnSpc>
              <a:spcBef>
                <a:spcPts val="1477"/>
              </a:spcBef>
              <a:buFont typeface="+mj-lt"/>
              <a:buAutoNum type="arabicPeriod"/>
            </a:pPr>
            <a:r>
              <a:rPr lang="en-US" sz="1600" dirty="0" smtClean="0"/>
              <a:t>TSG</a:t>
            </a:r>
            <a:r>
              <a:rPr lang="en-US" sz="1600" dirty="0"/>
              <a:t>/STEAM elaborate on those, revise and propose modifications, plus compiles the HLT </a:t>
            </a:r>
            <a:r>
              <a:rPr lang="en-US" sz="1600" dirty="0" err="1"/>
              <a:t>prescales</a:t>
            </a:r>
            <a:endParaRPr lang="en-US" sz="1600" dirty="0"/>
          </a:p>
          <a:p>
            <a:pPr marL="873296" lvl="1" indent="-342900">
              <a:lnSpc>
                <a:spcPct val="80000"/>
              </a:lnSpc>
              <a:spcBef>
                <a:spcPts val="1477"/>
              </a:spcBef>
              <a:buFont typeface="+mj-lt"/>
              <a:buAutoNum type="arabicPeriod"/>
            </a:pPr>
            <a:r>
              <a:rPr lang="en-US" sz="1600" dirty="0" smtClean="0"/>
              <a:t>STORM </a:t>
            </a:r>
            <a:r>
              <a:rPr lang="en-US" sz="1600" dirty="0"/>
              <a:t>implement in </a:t>
            </a:r>
            <a:r>
              <a:rPr lang="en-US" sz="1600" dirty="0" err="1"/>
              <a:t>confdb</a:t>
            </a:r>
            <a:r>
              <a:rPr lang="en-US" sz="1600" dirty="0"/>
              <a:t> and put in the offline menu, i.e. ready for next menu </a:t>
            </a:r>
          </a:p>
          <a:p>
            <a:pPr marL="873296" lvl="1" indent="-342900">
              <a:lnSpc>
                <a:spcPct val="80000"/>
              </a:lnSpc>
              <a:spcBef>
                <a:spcPts val="1477"/>
              </a:spcBef>
              <a:buFont typeface="+mj-lt"/>
              <a:buAutoNum type="arabicPeriod"/>
            </a:pPr>
            <a:r>
              <a:rPr lang="en-US" sz="1600" dirty="0" smtClean="0"/>
              <a:t>FOG </a:t>
            </a:r>
            <a:r>
              <a:rPr lang="en-US" sz="1600" dirty="0"/>
              <a:t>apply it online for HLT and passes the </a:t>
            </a:r>
            <a:r>
              <a:rPr lang="en-US" sz="1600" dirty="0" smtClean="0"/>
              <a:t>Google Doc </a:t>
            </a:r>
            <a:r>
              <a:rPr lang="en-US" sz="1600" dirty="0"/>
              <a:t>with </a:t>
            </a:r>
            <a:r>
              <a:rPr lang="en-US" sz="1600" dirty="0" err="1"/>
              <a:t>prescale</a:t>
            </a:r>
            <a:r>
              <a:rPr lang="en-US" sz="1600" dirty="0"/>
              <a:t> to the L1 </a:t>
            </a:r>
            <a:r>
              <a:rPr lang="en-US" sz="1600" dirty="0" smtClean="0"/>
              <a:t>DOC</a:t>
            </a:r>
          </a:p>
          <a:p>
            <a:pPr marL="1330496" lvl="2" indent="-342900">
              <a:lnSpc>
                <a:spcPct val="80000"/>
              </a:lnSpc>
              <a:spcBef>
                <a:spcPts val="1477"/>
              </a:spcBef>
            </a:pPr>
            <a:r>
              <a:rPr lang="en-US" sz="1600" dirty="0" smtClean="0"/>
              <a:t>As </a:t>
            </a:r>
            <a:r>
              <a:rPr lang="en-US" sz="1600" dirty="0"/>
              <a:t>L1 and HLT DOC con make changes on the fly, many problems are raised when these changes are not communicated back, for example to </a:t>
            </a:r>
            <a:r>
              <a:rPr lang="en-US" sz="1600" dirty="0" smtClean="0"/>
              <a:t>STORM</a:t>
            </a:r>
            <a:endParaRPr lang="en-US" sz="1600" dirty="0"/>
          </a:p>
          <a:p>
            <a:pPr marL="284614" indent="0">
              <a:lnSpc>
                <a:spcPct val="80000"/>
              </a:lnSpc>
              <a:spcBef>
                <a:spcPts val="1477"/>
              </a:spcBef>
            </a:pPr>
            <a:r>
              <a:rPr lang="en-US" sz="2000" u="sng" dirty="0" smtClean="0"/>
              <a:t>We </a:t>
            </a:r>
            <a:r>
              <a:rPr lang="en-US" sz="2000" u="sng" dirty="0"/>
              <a:t>need to think of a possible improvement in the workflow to prevent  these kinds of </a:t>
            </a:r>
            <a:r>
              <a:rPr lang="en-US" sz="2000" u="sng" dirty="0" smtClean="0"/>
              <a:t>mistakes </a:t>
            </a:r>
            <a:r>
              <a:rPr lang="en-US" sz="2000" u="sng" dirty="0"/>
              <a:t>from  </a:t>
            </a:r>
            <a:r>
              <a:rPr lang="en-US" sz="2000" u="sng" dirty="0" smtClean="0"/>
              <a:t>happening</a:t>
            </a:r>
            <a:endParaRPr lang="en-US" sz="2000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L1/HLT </a:t>
            </a:r>
            <a:r>
              <a:rPr lang="en-US" sz="2800" dirty="0" err="1" smtClean="0"/>
              <a:t>Prescales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(from HLT)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50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410200"/>
          </a:xfrm>
        </p:spPr>
        <p:txBody>
          <a:bodyPr/>
          <a:lstStyle/>
          <a:p>
            <a:r>
              <a:rPr lang="en-US" sz="2000" dirty="0" smtClean="0"/>
              <a:t>Started the year with the most of the legacy trigger in for one MWGR, </a:t>
            </a:r>
            <a:r>
              <a:rPr lang="en-US" sz="2000" dirty="0"/>
              <a:t>t</a:t>
            </a:r>
            <a:r>
              <a:rPr lang="en-US" sz="2000" dirty="0" smtClean="0"/>
              <a:t>hen </a:t>
            </a:r>
            <a:r>
              <a:rPr lang="en-US" sz="2000" dirty="0"/>
              <a:t>c</a:t>
            </a:r>
            <a:r>
              <a:rPr lang="en-US" sz="2000" dirty="0" smtClean="0"/>
              <a:t>ommissioned a completely new trigger system</a:t>
            </a:r>
          </a:p>
          <a:p>
            <a:pPr lvl="1"/>
            <a:r>
              <a:rPr lang="en-US" sz="1800" dirty="0" smtClean="0"/>
              <a:t>All </a:t>
            </a:r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TCA</a:t>
            </a:r>
            <a:r>
              <a:rPr lang="en-US" sz="1800" dirty="0" smtClean="0"/>
              <a:t> format</a:t>
            </a:r>
            <a:endParaRPr lang="en-US" sz="1800" dirty="0"/>
          </a:p>
          <a:p>
            <a:pPr lvl="1"/>
            <a:r>
              <a:rPr lang="en-US" sz="1800" dirty="0" smtClean="0"/>
              <a:t>Mostly optical</a:t>
            </a:r>
            <a:r>
              <a:rPr lang="en-US" sz="1800" dirty="0"/>
              <a:t> </a:t>
            </a:r>
            <a:r>
              <a:rPr lang="en-US" sz="1800" dirty="0" smtClean="0"/>
              <a:t>interconnections</a:t>
            </a:r>
          </a:p>
          <a:p>
            <a:pPr lvl="1"/>
            <a:r>
              <a:rPr lang="en-US" sz="1800" dirty="0" smtClean="0"/>
              <a:t>In expert mode for most of first half of 2016</a:t>
            </a:r>
          </a:p>
          <a:p>
            <a:pPr lvl="2"/>
            <a:r>
              <a:rPr lang="en-US" sz="1800" dirty="0" smtClean="0"/>
              <a:t>Tools for diagnosis evolved through the year</a:t>
            </a:r>
          </a:p>
          <a:p>
            <a:pPr lvl="1"/>
            <a:r>
              <a:rPr lang="en-US" sz="1800" dirty="0" smtClean="0"/>
              <a:t>Shifters’ and L1 </a:t>
            </a:r>
            <a:r>
              <a:rPr lang="en-US" sz="1800" dirty="0" smtClean="0"/>
              <a:t>DOCs’</a:t>
            </a:r>
            <a:r>
              <a:rPr lang="en-US" sz="1800" dirty="0" smtClean="0"/>
              <a:t> tools changed</a:t>
            </a:r>
          </a:p>
          <a:p>
            <a:r>
              <a:rPr lang="en-US" sz="2000" dirty="0" smtClean="0"/>
              <a:t>Data Quality Monitoring</a:t>
            </a:r>
          </a:p>
          <a:p>
            <a:pPr lvl="1"/>
            <a:r>
              <a:rPr lang="en-US" sz="1800" dirty="0" smtClean="0"/>
              <a:t>Online all new for 2016 subsystems</a:t>
            </a:r>
          </a:p>
          <a:p>
            <a:pPr lvl="2"/>
            <a:r>
              <a:rPr lang="en-US" sz="1800" dirty="0" smtClean="0"/>
              <a:t>Similar plots, but not always easy to find</a:t>
            </a:r>
          </a:p>
          <a:p>
            <a:pPr lvl="1"/>
            <a:r>
              <a:rPr lang="en-US" sz="1800" dirty="0" smtClean="0"/>
              <a:t>Deployed selection to main shifter panel</a:t>
            </a:r>
          </a:p>
          <a:p>
            <a:r>
              <a:rPr lang="en-US" sz="2000" dirty="0" smtClean="0"/>
              <a:t>Hardware enhancements (highlights)</a:t>
            </a:r>
          </a:p>
          <a:p>
            <a:pPr lvl="1"/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GT</a:t>
            </a:r>
            <a:r>
              <a:rPr lang="en-US" sz="1800" dirty="0" smtClean="0"/>
              <a:t> – now operating in multi-board mode, up to 512 </a:t>
            </a:r>
            <a:r>
              <a:rPr lang="en-US" sz="1800" dirty="0" smtClean="0"/>
              <a:t>algos</a:t>
            </a:r>
            <a:r>
              <a:rPr lang="en-US" sz="1800" dirty="0" smtClean="0"/>
              <a:t> possible</a:t>
            </a:r>
            <a:endParaRPr lang="en-US" sz="1800" dirty="0" smtClean="0"/>
          </a:p>
          <a:p>
            <a:pPr lvl="1"/>
            <a:r>
              <a:rPr lang="en-US" sz="1800" dirty="0" smtClean="0"/>
              <a:t>Calo</a:t>
            </a:r>
            <a:r>
              <a:rPr lang="en-US" sz="1800" dirty="0" smtClean="0"/>
              <a:t> L1,L2 – redundant node functionality, quick switchover if a link goes down</a:t>
            </a:r>
          </a:p>
          <a:p>
            <a:pPr lvl="1"/>
            <a:r>
              <a:rPr lang="en-US" sz="1800" dirty="0" smtClean="0"/>
              <a:t>Muons – Commissioned, </a:t>
            </a:r>
            <a:r>
              <a:rPr lang="en-US" sz="1800" dirty="0" smtClean="0"/>
              <a:t>Superprimitives</a:t>
            </a:r>
            <a:r>
              <a:rPr lang="en-US" sz="1800" dirty="0" smtClean="0"/>
              <a:t> (RPC+DT), </a:t>
            </a:r>
            <a:r>
              <a:rPr lang="en-US" sz="1800" dirty="0" smtClean="0"/>
              <a:t>asst’d</a:t>
            </a:r>
            <a:r>
              <a:rPr lang="en-US" sz="1800" dirty="0" smtClean="0"/>
              <a:t> improvements</a:t>
            </a:r>
          </a:p>
          <a:p>
            <a:pPr lvl="1"/>
            <a:endParaRPr lang="en-US" sz="1800" dirty="0" smtClean="0"/>
          </a:p>
          <a:p>
            <a:pPr marL="914400" lvl="2" indent="0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12" name="Picture 11" descr="Screen Shot 2016-11-15 at 11.05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57400"/>
            <a:ext cx="390827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7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Software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838200"/>
            <a:ext cx="5181600" cy="5105400"/>
          </a:xfrm>
        </p:spPr>
        <p:txBody>
          <a:bodyPr/>
          <a:lstStyle/>
          <a:p>
            <a:endParaRPr lang="en-US" sz="2000" dirty="0" smtClean="0"/>
          </a:p>
          <a:p>
            <a:pPr lvl="1"/>
            <a:r>
              <a:rPr lang="en-US" sz="1800" dirty="0" smtClean="0"/>
              <a:t>New SWATCH library providing common control software for the L1T upgrade</a:t>
            </a:r>
            <a:endParaRPr lang="en-US" sz="1800" dirty="0" smtClean="0"/>
          </a:p>
          <a:p>
            <a:pPr lvl="1"/>
            <a:r>
              <a:rPr lang="en-US" sz="1800" dirty="0" smtClean="0"/>
              <a:t>New DB schema</a:t>
            </a:r>
          </a:p>
          <a:p>
            <a:pPr lvl="1"/>
            <a:r>
              <a:rPr lang="en-US" sz="1800" dirty="0"/>
              <a:t>Issues addressed </a:t>
            </a:r>
            <a:r>
              <a:rPr lang="en-US" sz="1800" dirty="0" smtClean="0"/>
              <a:t>quickly</a:t>
            </a:r>
            <a:endParaRPr lang="en-US" sz="1800" dirty="0" smtClean="0"/>
          </a:p>
          <a:p>
            <a:pPr lvl="1"/>
            <a:r>
              <a:rPr lang="en-US" sz="1800" dirty="0"/>
              <a:t>V</a:t>
            </a:r>
            <a:r>
              <a:rPr lang="en-US" sz="1800" dirty="0" smtClean="0"/>
              <a:t>ery </a:t>
            </a:r>
            <a:r>
              <a:rPr lang="en-US" sz="1800" dirty="0"/>
              <a:t>frequent </a:t>
            </a:r>
            <a:r>
              <a:rPr lang="en-US" sz="1800" dirty="0" smtClean="0"/>
              <a:t>updates during initial deployment</a:t>
            </a:r>
            <a:endParaRPr lang="en-US" sz="1800" dirty="0"/>
          </a:p>
          <a:p>
            <a:pPr lvl="1"/>
            <a:r>
              <a:rPr lang="en-US" sz="1800" dirty="0" smtClean="0"/>
              <a:t>Additions </a:t>
            </a:r>
            <a:r>
              <a:rPr lang="en-US" sz="1800" dirty="0" smtClean="0"/>
              <a:t>throughout the year</a:t>
            </a:r>
          </a:p>
          <a:p>
            <a:pPr lvl="2"/>
            <a:r>
              <a:rPr lang="en-US" sz="1800" dirty="0" smtClean="0"/>
              <a:t>e.g. rates monitoring (below)</a:t>
            </a:r>
            <a:endParaRPr lang="en-US" sz="1800" dirty="0"/>
          </a:p>
          <a:p>
            <a:pPr lvl="1"/>
            <a:r>
              <a:rPr lang="en-US" sz="1800" dirty="0" smtClean="0"/>
              <a:t>Updated TS JavaScript library</a:t>
            </a:r>
            <a:endParaRPr lang="en-US" sz="1800" dirty="0"/>
          </a:p>
          <a:p>
            <a:pPr lvl="2"/>
            <a:r>
              <a:rPr lang="en-US" sz="1800" dirty="0" smtClean="0"/>
              <a:t>Drop Dojo, fully moved to Polymer</a:t>
            </a:r>
            <a:endParaRPr lang="en-US" sz="1800" dirty="0"/>
          </a:p>
          <a:p>
            <a:pPr lvl="1"/>
            <a:r>
              <a:rPr lang="en-US" sz="1800" dirty="0" smtClean="0"/>
              <a:t>Adapted central tools (L1 Page, L1CE) to include new </a:t>
            </a:r>
            <a:r>
              <a:rPr lang="en-US" sz="1800" dirty="0"/>
              <a:t>sub-systems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281112"/>
            <a:ext cx="4083050" cy="2300288"/>
          </a:xfrm>
          <a:prstGeom prst="rect">
            <a:avLst/>
          </a:prstGeom>
          <a:solidFill>
            <a:srgbClr val="000000"/>
          </a:solidFill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/>
          <a:stretch/>
        </p:blipFill>
        <p:spPr>
          <a:xfrm>
            <a:off x="4898902" y="3871558"/>
            <a:ext cx="4092698" cy="252924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92"/>
          <a:stretch/>
        </p:blipFill>
        <p:spPr>
          <a:xfrm>
            <a:off x="610085" y="5029200"/>
            <a:ext cx="3961915" cy="1429796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303022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5410200"/>
            <a:ext cx="7696200" cy="990600"/>
          </a:xfrm>
        </p:spPr>
        <p:txBody>
          <a:bodyPr/>
          <a:lstStyle/>
          <a:p>
            <a:r>
              <a:rPr lang="en-US" sz="2000" dirty="0" smtClean="0"/>
              <a:t>Tuned with rates from LS with expected pileup or extrapolated from fits to pileup</a:t>
            </a:r>
          </a:p>
          <a:p>
            <a:r>
              <a:rPr lang="en-US" sz="2000" dirty="0" smtClean="0"/>
              <a:t>Feedback from L1 &amp; HLT used to adjust balance of triggers</a:t>
            </a:r>
            <a:endParaRPr lang="en-US" sz="2000" dirty="0"/>
          </a:p>
        </p:txBody>
      </p:sp>
      <p:pic>
        <p:nvPicPr>
          <p:cNvPr id="4" name="Picture 3" descr="Menu20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59" y="1295400"/>
            <a:ext cx="6035281" cy="40002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72400" y="6522244"/>
            <a:ext cx="796011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660066"/>
                </a:solidFill>
              </a:rPr>
              <a:t>Z. Wu</a:t>
            </a:r>
            <a:endParaRPr lang="en-US" sz="1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5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Official* 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91000"/>
            <a:ext cx="8305800" cy="2057400"/>
          </a:xfrm>
        </p:spPr>
        <p:txBody>
          <a:bodyPr/>
          <a:lstStyle/>
          <a:p>
            <a:r>
              <a:rPr lang="en-US" dirty="0" smtClean="0"/>
              <a:t>pp</a:t>
            </a:r>
            <a:r>
              <a:rPr lang="en-US" dirty="0" smtClean="0"/>
              <a:t> Physics</a:t>
            </a:r>
          </a:p>
          <a:p>
            <a:pPr lvl="1"/>
            <a:r>
              <a:rPr lang="en-US" dirty="0" smtClean="0"/>
              <a:t>8% of all downtimes, 126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smtClean="0"/>
              <a:t>lumi</a:t>
            </a:r>
            <a:r>
              <a:rPr lang="en-US" dirty="0" smtClean="0"/>
              <a:t> lost (</a:t>
            </a:r>
            <a:r>
              <a:rPr lang="en-US" dirty="0" smtClean="0"/>
              <a:t>inc.</a:t>
            </a:r>
            <a:r>
              <a:rPr lang="en-US" dirty="0" smtClean="0"/>
              <a:t> </a:t>
            </a:r>
            <a:r>
              <a:rPr lang="en-US" dirty="0" smtClean="0"/>
              <a:t>HLT 1.5 pb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2012:  </a:t>
            </a:r>
            <a:r>
              <a:rPr lang="en-US" dirty="0"/>
              <a:t>lost 149 pb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  <a:r>
              <a:rPr lang="en-US" dirty="0"/>
              <a:t> </a:t>
            </a:r>
            <a:r>
              <a:rPr lang="en-US" dirty="0" smtClean="0"/>
              <a:t>due to trigger, </a:t>
            </a:r>
            <a:r>
              <a:rPr lang="en-US" dirty="0"/>
              <a:t>14% of all down time</a:t>
            </a:r>
            <a:r>
              <a:rPr lang="en-US" dirty="0" smtClean="0"/>
              <a:t>! </a:t>
            </a:r>
            <a:endParaRPr lang="en-US" dirty="0"/>
          </a:p>
          <a:p>
            <a:r>
              <a:rPr lang="en-US" dirty="0" smtClean="0"/>
              <a:t>pPb</a:t>
            </a:r>
            <a:r>
              <a:rPr lang="en-US" dirty="0" smtClean="0"/>
              <a:t> Physics</a:t>
            </a:r>
          </a:p>
          <a:p>
            <a:pPr lvl="1"/>
            <a:r>
              <a:rPr lang="en-US" dirty="0" smtClean="0"/>
              <a:t>12% of all downtimes</a:t>
            </a:r>
          </a:p>
          <a:p>
            <a:pPr lvl="1"/>
            <a:r>
              <a:rPr lang="en-US" dirty="0" smtClean="0"/>
              <a:t>Bulk due to reconfiguration </a:t>
            </a:r>
            <a:endParaRPr lang="en-US" dirty="0"/>
          </a:p>
        </p:txBody>
      </p:sp>
      <p:pic>
        <p:nvPicPr>
          <p:cNvPr id="4" name="Picture 3" descr="ChartView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571460" cy="3035741"/>
          </a:xfrm>
          <a:prstGeom prst="rect">
            <a:avLst/>
          </a:prstGeom>
        </p:spPr>
      </p:pic>
      <p:pic>
        <p:nvPicPr>
          <p:cNvPr id="6" name="Picture 5" descr="ChartViewerH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43000"/>
            <a:ext cx="3581400" cy="3044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6096000"/>
            <a:ext cx="3529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*Category TRIGGER in WBM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1242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3276600"/>
            <a:ext cx="73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28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Downtimes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4267200"/>
            <a:ext cx="7696200" cy="2057400"/>
          </a:xfrm>
        </p:spPr>
        <p:txBody>
          <a:bodyPr/>
          <a:lstStyle/>
          <a:p>
            <a:r>
              <a:rPr lang="en-US" dirty="0" smtClean="0"/>
              <a:t>pp</a:t>
            </a:r>
            <a:r>
              <a:rPr lang="en-US" dirty="0" smtClean="0"/>
              <a:t> Physics</a:t>
            </a:r>
          </a:p>
          <a:p>
            <a:pPr lvl="1"/>
            <a:r>
              <a:rPr lang="en-US" dirty="0" smtClean="0"/>
              <a:t>Calo</a:t>
            </a:r>
            <a:r>
              <a:rPr lang="en-US" dirty="0" smtClean="0"/>
              <a:t> Layer-2 roll back of software 81 pb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EMTF PC crash 17.5 pb</a:t>
            </a:r>
            <a:r>
              <a:rPr lang="en-US" baseline="30000" dirty="0" smtClean="0"/>
              <a:t>-1</a:t>
            </a:r>
            <a:endParaRPr lang="en-US" dirty="0"/>
          </a:p>
          <a:p>
            <a:r>
              <a:rPr lang="en-US" dirty="0" smtClean="0"/>
              <a:t>pPb</a:t>
            </a:r>
            <a:r>
              <a:rPr lang="en-US" dirty="0" smtClean="0"/>
              <a:t> Physics</a:t>
            </a:r>
          </a:p>
          <a:p>
            <a:pPr lvl="1"/>
            <a:r>
              <a:rPr lang="en-US" dirty="0" smtClean="0"/>
              <a:t>Two reconfigurations for </a:t>
            </a:r>
            <a:r>
              <a:rPr lang="en-US" dirty="0" smtClean="0"/>
              <a:t>vdM</a:t>
            </a:r>
            <a:r>
              <a:rPr lang="en-US" dirty="0" smtClean="0"/>
              <a:t> scan – 330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b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New L1/HLT mode for reducing output to 6.5 GB/s – 67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b</a:t>
            </a:r>
            <a:r>
              <a:rPr lang="en-US" baseline="30000" dirty="0"/>
              <a:t>-1</a:t>
            </a:r>
          </a:p>
          <a:p>
            <a:pPr lvl="1"/>
            <a:endParaRPr lang="en-US" dirty="0"/>
          </a:p>
        </p:txBody>
      </p:sp>
      <p:pic>
        <p:nvPicPr>
          <p:cNvPr id="5" name="Picture 4" descr="ChartViewerTr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064000" cy="3048000"/>
          </a:xfrm>
          <a:prstGeom prst="rect">
            <a:avLst/>
          </a:prstGeom>
        </p:spPr>
      </p:pic>
      <p:pic>
        <p:nvPicPr>
          <p:cNvPr id="6" name="Picture 5" descr="ChartViewerTrigH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0" y="1143000"/>
            <a:ext cx="406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327660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77200" y="3505200"/>
            <a:ext cx="73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9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TRIG_DAQ Downtimes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763000" cy="2209800"/>
          </a:xfrm>
        </p:spPr>
        <p:txBody>
          <a:bodyPr/>
          <a:lstStyle/>
          <a:p>
            <a:r>
              <a:rPr lang="en-US" sz="1800" dirty="0" smtClean="0"/>
              <a:t>*But don’t get all cozy just yet</a:t>
            </a:r>
            <a:r>
              <a:rPr lang="is-IS" sz="1800" dirty="0" smtClean="0"/>
              <a:t>…another category:</a:t>
            </a:r>
            <a:endParaRPr lang="en-US" sz="1800" dirty="0" smtClean="0"/>
          </a:p>
          <a:p>
            <a:pPr lvl="1"/>
            <a:r>
              <a:rPr lang="en-US" sz="1600" dirty="0" smtClean="0"/>
              <a:t>Dig a little deeper and some issues </a:t>
            </a:r>
            <a:r>
              <a:rPr lang="en-US" sz="1600" dirty="0"/>
              <a:t>a</a:t>
            </a:r>
            <a:r>
              <a:rPr lang="en-US" sz="1600" dirty="0" smtClean="0"/>
              <a:t>re classified as DAQ-&gt; TRIG_DAQ</a:t>
            </a:r>
          </a:p>
          <a:p>
            <a:pPr lvl="1"/>
            <a:r>
              <a:rPr lang="en-US" sz="1600" dirty="0" smtClean="0"/>
              <a:t>Without filtering for HLT or unrelated issues, this was ~78 pb</a:t>
            </a:r>
            <a:r>
              <a:rPr lang="en-US" sz="1600" baseline="30000" dirty="0" smtClean="0"/>
              <a:t>-1</a:t>
            </a:r>
          </a:p>
          <a:p>
            <a:pPr lvl="2"/>
            <a:r>
              <a:rPr lang="en-US" sz="1600" dirty="0" smtClean="0"/>
              <a:t>19.7 pb-1 30.6 had trouble configuring,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GMT</a:t>
            </a:r>
            <a:r>
              <a:rPr lang="en-US" sz="1600" dirty="0" smtClean="0"/>
              <a:t>, OMTF, </a:t>
            </a:r>
          </a:p>
          <a:p>
            <a:pPr lvl="3"/>
            <a:r>
              <a:rPr lang="en-US" sz="1400" dirty="0" smtClean="0"/>
              <a:t>Just not a good start of fill for CMS - other sub-detector problems may be lumped into this</a:t>
            </a:r>
          </a:p>
          <a:p>
            <a:pPr lvl="2"/>
            <a:r>
              <a:rPr lang="en-US" sz="1600" dirty="0" smtClean="0"/>
              <a:t>19.4 pb-1 22.7 EMTF issues, fix for high </a:t>
            </a:r>
            <a:r>
              <a:rPr lang="en-US" sz="1600" dirty="0" smtClean="0"/>
              <a:t>p</a:t>
            </a:r>
            <a:r>
              <a:rPr lang="en-US" sz="1600" baseline="-25000" dirty="0" smtClean="0"/>
              <a:t>T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ineff</a:t>
            </a:r>
            <a:r>
              <a:rPr lang="en-US" sz="1600" dirty="0" smtClean="0"/>
              <a:t>. DAQ r/o prob.  Crate power loss.</a:t>
            </a:r>
            <a:endParaRPr lang="en-US" sz="1600" baseline="-25000" dirty="0" smtClean="0"/>
          </a:p>
          <a:p>
            <a:pPr lvl="2"/>
            <a:r>
              <a:rPr lang="en-US" sz="1600" dirty="0" smtClean="0"/>
              <a:t>17.7 pb-1 24.7 OMTF timeouts, had to call expert for help</a:t>
            </a:r>
          </a:p>
          <a:p>
            <a:pPr lvl="2"/>
            <a:endParaRPr lang="en-US" sz="1600" dirty="0"/>
          </a:p>
        </p:txBody>
      </p:sp>
      <p:pic>
        <p:nvPicPr>
          <p:cNvPr id="4" name="Picture 3" descr="ChartViewerDAQ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2489"/>
            <a:ext cx="4114800" cy="3086100"/>
          </a:xfrm>
          <a:prstGeom prst="rect">
            <a:avLst/>
          </a:prstGeom>
        </p:spPr>
      </p:pic>
      <p:pic>
        <p:nvPicPr>
          <p:cNvPr id="5" name="Picture 4" descr="Screen Shot 2016-12-12 at 1.50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71600"/>
            <a:ext cx="4625112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533400" y="2286000"/>
            <a:ext cx="7620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791200" y="2514600"/>
            <a:ext cx="762000" cy="228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791200" y="3124200"/>
            <a:ext cx="762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91200" y="3505200"/>
            <a:ext cx="762000" cy="3810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320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Plans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92180"/>
            <a:ext cx="8115300" cy="5105400"/>
          </a:xfrm>
        </p:spPr>
        <p:txBody>
          <a:bodyPr/>
          <a:lstStyle/>
          <a:p>
            <a:r>
              <a:rPr lang="en-US" sz="1800" dirty="0" smtClean="0">
                <a:latin typeface="Symbol" charset="2"/>
                <a:cs typeface="Symbol" charset="2"/>
              </a:rPr>
              <a:t>m</a:t>
            </a:r>
            <a:r>
              <a:rPr lang="en-US" sz="1800" dirty="0" smtClean="0"/>
              <a:t>GT</a:t>
            </a:r>
            <a:r>
              <a:rPr lang="en-US" sz="1800" dirty="0" smtClean="0"/>
              <a:t> (M. </a:t>
            </a:r>
            <a:r>
              <a:rPr lang="en-US" sz="1800" dirty="0" smtClean="0"/>
              <a:t>Jeitler</a:t>
            </a:r>
            <a:r>
              <a:rPr lang="en-US" sz="1800" dirty="0"/>
              <a:t> </a:t>
            </a:r>
            <a:r>
              <a:rPr lang="en-US" sz="1800" dirty="0" smtClean="0"/>
              <a:t>et al.)</a:t>
            </a:r>
          </a:p>
          <a:p>
            <a:pPr lvl="1"/>
            <a:r>
              <a:rPr lang="en-US" sz="1600" dirty="0" smtClean="0"/>
              <a:t>Firmware</a:t>
            </a:r>
          </a:p>
          <a:p>
            <a:pPr lvl="2"/>
            <a:r>
              <a:rPr lang="en-US" sz="1600" dirty="0" smtClean="0"/>
              <a:t>Invariant mass, transverse </a:t>
            </a:r>
            <a:r>
              <a:rPr lang="en-US" sz="1600" dirty="0"/>
              <a:t>m</a:t>
            </a:r>
            <a:r>
              <a:rPr lang="en-US" sz="1600" dirty="0" smtClean="0"/>
              <a:t>ass, overlap </a:t>
            </a:r>
            <a:r>
              <a:rPr lang="en-US" sz="1600" dirty="0"/>
              <a:t>r</a:t>
            </a:r>
            <a:r>
              <a:rPr lang="en-US" sz="1600" dirty="0" smtClean="0"/>
              <a:t>emoval, additional objects</a:t>
            </a:r>
          </a:p>
          <a:p>
            <a:pPr lvl="2"/>
            <a:r>
              <a:rPr lang="en-US" sz="1600" dirty="0" smtClean="0"/>
              <a:t>Suppress calibration triggers</a:t>
            </a:r>
          </a:p>
          <a:p>
            <a:pPr lvl="3"/>
            <a:r>
              <a:rPr lang="en-US" dirty="0" smtClean="0"/>
              <a:t>Delayed due to inconsistent </a:t>
            </a:r>
            <a:r>
              <a:rPr lang="en-US" dirty="0" smtClean="0"/>
              <a:t>BGo</a:t>
            </a:r>
            <a:r>
              <a:rPr lang="en-US" dirty="0" smtClean="0"/>
              <a:t> definitions between AMC13 and </a:t>
            </a:r>
            <a:r>
              <a:rPr lang="en-US" dirty="0" smtClean="0"/>
              <a:t>MP7</a:t>
            </a:r>
            <a:endParaRPr lang="en-US" dirty="0"/>
          </a:p>
          <a:p>
            <a:pPr lvl="2"/>
            <a:r>
              <a:rPr lang="en-US" sz="1600" dirty="0" smtClean="0"/>
              <a:t>Perhaps double-b-tagging – 2 muons in a jet</a:t>
            </a:r>
          </a:p>
          <a:p>
            <a:pPr lvl="2"/>
            <a:r>
              <a:rPr lang="en-US" sz="1600" dirty="0" smtClean="0"/>
              <a:t>Allow use of lead objects of collection only to save resources</a:t>
            </a:r>
          </a:p>
          <a:p>
            <a:pPr lvl="1"/>
            <a:r>
              <a:rPr lang="en-US" sz="1600" dirty="0" smtClean="0"/>
              <a:t>Software</a:t>
            </a:r>
          </a:p>
          <a:p>
            <a:pPr lvl="2"/>
            <a:r>
              <a:rPr lang="en-US" sz="1600" dirty="0" smtClean="0"/>
              <a:t>Streamline – e.g. </a:t>
            </a:r>
            <a:r>
              <a:rPr lang="en-US" sz="1600" dirty="0"/>
              <a:t>e</a:t>
            </a:r>
            <a:r>
              <a:rPr lang="en-US" sz="1600" dirty="0" smtClean="0"/>
              <a:t>asier use of BX mask</a:t>
            </a:r>
          </a:p>
          <a:p>
            <a:pPr lvl="2"/>
            <a:r>
              <a:rPr lang="en-US" sz="1600" dirty="0" smtClean="0"/>
              <a:t>Keep Trigger Menu Editor up-to-date with firmware capabilities</a:t>
            </a:r>
          </a:p>
          <a:p>
            <a:pPr lvl="2"/>
            <a:r>
              <a:rPr lang="en-US" sz="1600" dirty="0" smtClean="0"/>
              <a:t>Improve monitoring compare and publish in DQM</a:t>
            </a:r>
          </a:p>
          <a:p>
            <a:pPr lvl="3"/>
            <a:r>
              <a:rPr lang="en-US" dirty="0" smtClean="0"/>
              <a:t>Calo</a:t>
            </a:r>
            <a:r>
              <a:rPr lang="en-US" dirty="0" smtClean="0"/>
              <a:t> Layer-2 and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GMT</a:t>
            </a:r>
            <a:r>
              <a:rPr lang="en-US" dirty="0" smtClean="0"/>
              <a:t> output </a:t>
            </a:r>
            <a:r>
              <a:rPr lang="en-US" dirty="0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GT</a:t>
            </a:r>
            <a:r>
              <a:rPr lang="en-US" dirty="0" smtClean="0"/>
              <a:t> input</a:t>
            </a:r>
          </a:p>
          <a:p>
            <a:pPr lvl="3"/>
            <a:r>
              <a:rPr lang="en-US" dirty="0" smtClean="0"/>
              <a:t>AMC13 global </a:t>
            </a:r>
            <a:r>
              <a:rPr lang="en-US" dirty="0" smtClean="0"/>
              <a:t>FinOR</a:t>
            </a:r>
            <a:r>
              <a:rPr lang="en-US" dirty="0" smtClean="0"/>
              <a:t> “out” with TCDS </a:t>
            </a:r>
            <a:r>
              <a:rPr lang="en-US" dirty="0" smtClean="0"/>
              <a:t>FinOR</a:t>
            </a:r>
            <a:r>
              <a:rPr lang="en-US" dirty="0" smtClean="0"/>
              <a:t> “in”</a:t>
            </a:r>
          </a:p>
          <a:p>
            <a:pPr lvl="1"/>
            <a:r>
              <a:rPr lang="en-US" sz="1600" dirty="0" smtClean="0"/>
              <a:t>Hardware</a:t>
            </a:r>
          </a:p>
          <a:p>
            <a:pPr lvl="2"/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r>
              <a:rPr lang="en-US" sz="1600" dirty="0" smtClean="0"/>
              <a:t>MP7 </a:t>
            </a:r>
            <a:r>
              <a:rPr lang="en-US" sz="1600" dirty="0" smtClean="0"/>
              <a:t>installed (</a:t>
            </a:r>
            <a:r>
              <a:rPr lang="en-US" sz="1600" dirty="0" smtClean="0"/>
              <a:t>possibly up to 6, depends on available inputs)</a:t>
            </a:r>
          </a:p>
          <a:p>
            <a:pPr lvl="2"/>
            <a:r>
              <a:rPr lang="en-US" sz="1600" dirty="0" smtClean="0"/>
              <a:t>Additional </a:t>
            </a:r>
            <a:r>
              <a:rPr lang="en-US" sz="1600" dirty="0" smtClean="0"/>
              <a:t>FinOR</a:t>
            </a:r>
            <a:r>
              <a:rPr lang="en-US" sz="1600" dirty="0" smtClean="0"/>
              <a:t> AMC502 installed</a:t>
            </a:r>
            <a:endParaRPr lang="en-US" sz="1600" dirty="0" smtClean="0"/>
          </a:p>
          <a:p>
            <a:pPr lvl="2"/>
            <a:r>
              <a:rPr lang="en-US" sz="1600" dirty="0" smtClean="0"/>
              <a:t>Additional Patch Panels</a:t>
            </a:r>
          </a:p>
          <a:p>
            <a:pPr lvl="2"/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GT</a:t>
            </a:r>
            <a:r>
              <a:rPr lang="en-US" sz="1600" dirty="0" smtClean="0"/>
              <a:t> test crate with some fiber inputs</a:t>
            </a:r>
          </a:p>
        </p:txBody>
      </p:sp>
    </p:spTree>
    <p:extLst>
      <p:ext uri="{BB962C8B-B14F-4D97-AF65-F5344CB8AC3E}">
        <p14:creationId xmlns:p14="http://schemas.microsoft.com/office/powerpoint/2010/main" val="12223506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003E3E"/>
      </a:lt2>
      <a:accent1>
        <a:srgbClr val="FFD798"/>
      </a:accent1>
      <a:accent2>
        <a:srgbClr val="8CF4EA"/>
      </a:accent2>
      <a:accent3>
        <a:srgbClr val="FFFFFF"/>
      </a:accent3>
      <a:accent4>
        <a:srgbClr val="000000"/>
      </a:accent4>
      <a:accent5>
        <a:srgbClr val="FFE8CA"/>
      </a:accent5>
      <a:accent6>
        <a:srgbClr val="7EDDD4"/>
      </a:accent6>
      <a:hlink>
        <a:srgbClr val="FE9B03"/>
      </a:hlink>
      <a:folHlink>
        <a:srgbClr val="00D0D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123732</TotalTime>
  <Words>1907</Words>
  <Application>Microsoft Macintosh PowerPoint</Application>
  <PresentationFormat>On-screen Show (4:3)</PresentationFormat>
  <Paragraphs>254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Level-1 Trigger</vt:lpstr>
      <vt:lpstr>2016/17 CMS Level-1 Trigger</vt:lpstr>
      <vt:lpstr>Operations 2016</vt:lpstr>
      <vt:lpstr>Online Software 2016</vt:lpstr>
      <vt:lpstr>Menu in 2016</vt:lpstr>
      <vt:lpstr>Overall Official* Downtime</vt:lpstr>
      <vt:lpstr>Major Downtimes</vt:lpstr>
      <vt:lpstr>TRIG_DAQ Downtimes</vt:lpstr>
      <vt:lpstr>Operational Plans 2017</vt:lpstr>
      <vt:lpstr>Operational Plans 2017</vt:lpstr>
      <vt:lpstr>Operational Plans 2017</vt:lpstr>
      <vt:lpstr>Operational Plans 2017</vt:lpstr>
      <vt:lpstr>DQM and Online Software 2017</vt:lpstr>
      <vt:lpstr>L1CE</vt:lpstr>
      <vt:lpstr>Summary</vt:lpstr>
      <vt:lpstr>Backup</vt:lpstr>
      <vt:lpstr>EMTF with RPC (CPPF)</vt:lpstr>
      <vt:lpstr>L1 Shifts and DOCs</vt:lpstr>
      <vt:lpstr>Lessons Learned 2016  &amp; Wish List…</vt:lpstr>
      <vt:lpstr>Lessons Learned 2016  &amp; Wish List…</vt:lpstr>
      <vt:lpstr>Lessons Learned 2016  &amp; Wish List…</vt:lpstr>
      <vt:lpstr>L1/HLT Prescales (from HLT)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Calorimeter Trigger</dc:title>
  <dc:creator>Pamela Klabbers</dc:creator>
  <cp:lastModifiedBy>Pamela Klabbers</cp:lastModifiedBy>
  <cp:revision>1171</cp:revision>
  <cp:lastPrinted>2017-01-23T10:50:48Z</cp:lastPrinted>
  <dcterms:created xsi:type="dcterms:W3CDTF">2010-06-14T07:22:48Z</dcterms:created>
  <dcterms:modified xsi:type="dcterms:W3CDTF">2017-01-25T08:03:44Z</dcterms:modified>
</cp:coreProperties>
</file>