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A1BED1-9141-4466-B90F-C9464365E8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1BED1-9141-4466-B90F-C9464365E87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086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BE5292-20B8-4C7F-967C-A5949854F352}" type="datetime1">
              <a:rPr lang="de-DE" altLang="en-US"/>
              <a:pPr/>
              <a:t>22.01.2017</a:t>
            </a:fld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5E802-AEC3-4D1B-AA43-5DA805455E0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84848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A84E2F-0C42-41F1-B03B-E0B68BCC08D6}" type="datetime1">
              <a:rPr lang="de-DE" altLang="en-US"/>
              <a:pPr/>
              <a:t>22.01.2017</a:t>
            </a:fld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54FA9-BD65-41F2-94BF-D35E16E6B035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7560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225F7B-D57C-439A-B4DC-9C11130E7A9C}" type="datetime1">
              <a:rPr lang="de-DE" altLang="en-US"/>
              <a:pPr/>
              <a:t>22.01.2017</a:t>
            </a:fld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5BC30-63C2-4963-A9ED-3F00D94A0D88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13179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96A1EF-EC69-46DD-B70B-D602951D561D}" type="datetime1">
              <a:rPr lang="de-DE" altLang="en-US"/>
              <a:pPr/>
              <a:t>22.01.2017</a:t>
            </a:fld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2016E-A396-411A-ADB1-851E0DDDD16F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7852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C5DBA-9C8A-4438-A7F8-934809389C35}" type="datetime1">
              <a:rPr lang="de-DE" altLang="en-US"/>
              <a:pPr/>
              <a:t>22.01.2017</a:t>
            </a:fld>
            <a:endParaRPr lang="de-D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163E5-B59D-46A9-B477-C3EDA6B9601E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45191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FD7D8A-63E4-4E0B-ADC4-EBB2B345389C}" type="datetime1">
              <a:rPr lang="de-DE" altLang="en-US"/>
              <a:pPr/>
              <a:t>22.01.2017</a:t>
            </a:fld>
            <a:endParaRPr lang="de-D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49FF3-4A47-4259-98AD-6A1A6B35FD8E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60423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514E9E-9919-46B8-ADA3-5263F0E47EF3}" type="datetime1">
              <a:rPr lang="de-DE" altLang="en-US"/>
              <a:pPr/>
              <a:t>22.01.2017</a:t>
            </a:fld>
            <a:endParaRPr lang="de-DE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5F266-DE9C-43E4-B640-85E99DF0A9F7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9757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B7F7D1-3F09-466F-BFBF-25FF81B80B38}" type="datetime1">
              <a:rPr lang="de-DE" altLang="en-US"/>
              <a:pPr/>
              <a:t>22.01.2017</a:t>
            </a:fld>
            <a:endParaRPr lang="de-DE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E0ABA-2569-4E12-BE42-98858EED14F2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71880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27E9E9-17D2-49A0-A08D-CDE619B717EB}" type="datetime1">
              <a:rPr lang="de-DE" altLang="en-US"/>
              <a:pPr/>
              <a:t>22.01.2017</a:t>
            </a:fld>
            <a:endParaRPr lang="de-DE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CE9DC-4E19-4129-8095-3FCC0B5EFC8A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2490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99D200-1B7F-42E6-B675-09A8DD4610AE}" type="datetime1">
              <a:rPr lang="de-DE" altLang="en-US"/>
              <a:pPr/>
              <a:t>22.01.2017</a:t>
            </a:fld>
            <a:endParaRPr lang="de-D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FAC1D-FA72-448D-B4C6-C40FCC9F2BC6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13237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773B31-D611-43C7-B658-437CC335B22E}" type="datetime1">
              <a:rPr lang="de-DE" altLang="en-US"/>
              <a:pPr/>
              <a:t>22.01.2017</a:t>
            </a:fld>
            <a:endParaRPr lang="de-D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D8E67-1D17-4B8D-9959-0E54725A275B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1072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EAC00A0-8266-4186-A7DC-C3608038E933}" type="datetime1">
              <a:rPr lang="de-DE" altLang="en-US"/>
              <a:pPr/>
              <a:t>22.01.2017</a:t>
            </a:fld>
            <a:endParaRPr lang="de-D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DCBD92-7230-46A0-A032-3BF18D068937}" type="slidenum">
              <a:rPr lang="de-DE" altLang="en-US"/>
              <a:pPr/>
              <a:t>‹#›</a:t>
            </a:fld>
            <a:endParaRPr lang="de-DE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79248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274638"/>
            <a:ext cx="6553200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3600" dirty="0" smtClean="0"/>
              <a:t>DCS</a:t>
            </a:r>
            <a:endParaRPr lang="de-DE" alt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dirty="0" smtClean="0"/>
              <a:t>2016/17</a:t>
            </a:r>
            <a:endParaRPr lang="de-DE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DCS in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High availability and smooth running</a:t>
            </a:r>
          </a:p>
          <a:p>
            <a:r>
              <a:rPr lang="en-US" sz="2400" dirty="0" smtClean="0"/>
              <a:t>Only one real service interruption due to </a:t>
            </a:r>
            <a:r>
              <a:rPr lang="en-US" sz="2400" dirty="0" smtClean="0"/>
              <a:t>magically exchanged </a:t>
            </a:r>
            <a:r>
              <a:rPr lang="en-US" sz="2400" dirty="0" smtClean="0"/>
              <a:t>FSM library</a:t>
            </a:r>
          </a:p>
          <a:p>
            <a:r>
              <a:rPr lang="en-US" sz="2400" dirty="0" smtClean="0"/>
              <a:t>Smooth transition of </a:t>
            </a:r>
            <a:r>
              <a:rPr lang="en-US" sz="2400" dirty="0" err="1" smtClean="0"/>
              <a:t>cmsonline</a:t>
            </a:r>
            <a:r>
              <a:rPr lang="en-US" sz="2400" dirty="0" smtClean="0"/>
              <a:t> to </a:t>
            </a:r>
            <a:r>
              <a:rPr lang="en-US" sz="2400" dirty="0" err="1" smtClean="0"/>
              <a:t>webcenter</a:t>
            </a:r>
            <a:endParaRPr lang="en-US" sz="2400" dirty="0" smtClean="0"/>
          </a:p>
          <a:p>
            <a:r>
              <a:rPr lang="en-US" sz="2400" dirty="0" smtClean="0"/>
              <a:t>320 Jira cases </a:t>
            </a:r>
            <a:r>
              <a:rPr lang="en-US" sz="2400" dirty="0" smtClean="0"/>
              <a:t>(392 in 2015) </a:t>
            </a:r>
            <a:r>
              <a:rPr lang="en-US" sz="2400" dirty="0" smtClean="0"/>
              <a:t>– change requests, problems, etc.</a:t>
            </a:r>
          </a:p>
          <a:p>
            <a:r>
              <a:rPr lang="en-US" sz="2400" dirty="0" smtClean="0"/>
              <a:t>Expert on call: ~2 calls per week</a:t>
            </a:r>
          </a:p>
          <a:p>
            <a:r>
              <a:rPr lang="en-US" sz="2400" dirty="0" smtClean="0"/>
              <a:t>Emphasis on documentation and usability of expert tools to conserve Lorenzo's knowledge</a:t>
            </a:r>
          </a:p>
          <a:p>
            <a:r>
              <a:rPr lang="en-US" sz="2400" dirty="0" smtClean="0"/>
              <a:t>Manpower: 2 KEE (3 KEE in 2015)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A1EF-EC69-46DD-B70B-D602951D561D}" type="datetime1">
              <a:rPr lang="de-DE" altLang="en-US" smtClean="0"/>
              <a:pPr/>
              <a:t>22.01.2017</a:t>
            </a:fld>
            <a:endParaRPr lang="de-DE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016E-A396-411A-ADB1-851E0DDDD16F}" type="slidenum">
              <a:rPr lang="de-DE" altLang="en-US" smtClean="0"/>
              <a:pPr/>
              <a:t>2</a:t>
            </a:fld>
            <a:endParaRPr lang="de-DE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283968" y="5517232"/>
            <a:ext cx="426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KEE = knowledgeable expert equivalent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0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DCS in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Upgrade to latest </a:t>
            </a:r>
            <a:r>
              <a:rPr lang="en-US" sz="2800" dirty="0" err="1" smtClean="0"/>
              <a:t>WinCC</a:t>
            </a:r>
            <a:r>
              <a:rPr lang="en-US" sz="2800" dirty="0" smtClean="0"/>
              <a:t> OA version 3.15 requiring re installation of whole system. (Dec. 16-&gt;Feb.17)</a:t>
            </a:r>
          </a:p>
          <a:p>
            <a:r>
              <a:rPr lang="en-US" sz="2800" dirty="0" smtClean="0"/>
              <a:t>Finalize integration of TOTEM</a:t>
            </a:r>
            <a:endParaRPr lang="en-US" sz="2800" dirty="0" smtClean="0"/>
          </a:p>
          <a:p>
            <a:r>
              <a:rPr lang="en-US" sz="2800" dirty="0" smtClean="0"/>
              <a:t>Support and training for new DCS developers – </a:t>
            </a:r>
            <a:r>
              <a:rPr lang="en-US" sz="2800" dirty="0" err="1" smtClean="0"/>
              <a:t>cDCS</a:t>
            </a:r>
            <a:r>
              <a:rPr lang="en-US" sz="2800" dirty="0" smtClean="0"/>
              <a:t> and sub systems (training to expert level &gt;1 year)</a:t>
            </a:r>
          </a:p>
          <a:p>
            <a:r>
              <a:rPr lang="en-US" sz="2800" dirty="0" smtClean="0"/>
              <a:t>Expect similar number of Jira cases as in 2016</a:t>
            </a:r>
          </a:p>
          <a:p>
            <a:pPr marL="0" indent="0">
              <a:buNone/>
            </a:pPr>
            <a:r>
              <a:rPr lang="en-US" sz="2800" dirty="0" smtClean="0"/>
              <a:t>	Expected workload similar to 2016</a:t>
            </a:r>
          </a:p>
          <a:p>
            <a:r>
              <a:rPr lang="en-US" sz="2800" dirty="0" smtClean="0"/>
              <a:t>Manpower</a:t>
            </a:r>
            <a:r>
              <a:rPr lang="en-US" sz="2800" dirty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/>
              <a:t> </a:t>
            </a:r>
            <a:r>
              <a:rPr lang="en-US" sz="2800" dirty="0"/>
              <a:t>KEE </a:t>
            </a:r>
            <a:r>
              <a:rPr lang="en-US" sz="2800" dirty="0" smtClean="0"/>
              <a:t>- might reduce to </a:t>
            </a:r>
            <a:r>
              <a:rPr lang="en-US" sz="2800" dirty="0" smtClean="0">
                <a:solidFill>
                  <a:srgbClr val="FF0000"/>
                </a:solidFill>
              </a:rPr>
              <a:t>0.5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A1EF-EC69-46DD-B70B-D602951D561D}" type="datetime1">
              <a:rPr lang="de-DE" altLang="en-US" smtClean="0"/>
              <a:pPr/>
              <a:t>22.01.2017</a:t>
            </a:fld>
            <a:endParaRPr lang="de-DE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016E-A396-411A-ADB1-851E0DDDD16F}" type="slidenum">
              <a:rPr lang="de-DE" altLang="en-US" smtClean="0"/>
              <a:pPr/>
              <a:t>3</a:t>
            </a:fld>
            <a:endParaRPr lang="de-DE" altLang="en-US"/>
          </a:p>
        </p:txBody>
      </p:sp>
      <p:sp>
        <p:nvSpPr>
          <p:cNvPr id="6" name="Right Arrow 5"/>
          <p:cNvSpPr/>
          <p:nvPr/>
        </p:nvSpPr>
        <p:spPr>
          <a:xfrm>
            <a:off x="479675" y="494116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435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142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Standarddesign</vt:lpstr>
      <vt:lpstr>DCS</vt:lpstr>
      <vt:lpstr>DCS in 2016</vt:lpstr>
      <vt:lpstr>DCS in 2017</vt:lpstr>
    </vt:vector>
  </TitlesOfParts>
  <Company>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f</dc:creator>
  <cp:lastModifiedBy>Frank Glege</cp:lastModifiedBy>
  <cp:revision>12</cp:revision>
  <dcterms:created xsi:type="dcterms:W3CDTF">2003-02-25T10:10:52Z</dcterms:created>
  <dcterms:modified xsi:type="dcterms:W3CDTF">2017-01-22T18:18:55Z</dcterms:modified>
</cp:coreProperties>
</file>