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A1BED1-9141-4466-B90F-C9464365E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236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1BED1-9141-4466-B90F-C9464365E87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086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BE5292-20B8-4C7F-967C-A5949854F352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5E802-AEC3-4D1B-AA43-5DA805455E0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4848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84E2F-0C42-41F1-B03B-E0B68BCC08D6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54FA9-BD65-41F2-94BF-D35E16E6B03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7560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25F7B-D57C-439A-B4DC-9C11130E7A9C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5BC30-63C2-4963-A9ED-3F00D94A0D8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3179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96A1EF-EC69-46DD-B70B-D602951D561D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2016E-A396-411A-ADB1-851E0DDDD16F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7852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C5DBA-9C8A-4438-A7F8-934809389C35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163E5-B59D-46A9-B477-C3EDA6B9601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5191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FD7D8A-63E4-4E0B-ADC4-EBB2B345389C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49FF3-4A47-4259-98AD-6A1A6B35FD8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0423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514E9E-9919-46B8-ADA3-5263F0E47EF3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5F266-DE9C-43E4-B640-85E99DF0A9F7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9757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B7F7D1-3F09-466F-BFBF-25FF81B80B38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E0ABA-2569-4E12-BE42-98858EED14F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1880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27E9E9-17D2-49A0-A08D-CDE619B717EB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CE9DC-4E19-4129-8095-3FCC0B5EFC8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490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D200-1B7F-42E6-B675-09A8DD4610AE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FAC1D-FA72-448D-B4C6-C40FCC9F2BC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3237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773B31-D611-43C7-B658-437CC335B22E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D8E67-1D17-4B8D-9959-0E54725A275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072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EAC00A0-8266-4186-A7DC-C3608038E933}" type="datetime1">
              <a:rPr lang="de-DE" altLang="en-US"/>
              <a:pPr/>
              <a:t>25/01/17</a:t>
            </a:fld>
            <a:endParaRPr lang="de-D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DCBD92-7230-46A0-A032-3BF18D068937}" type="slidenum">
              <a:rPr lang="de-DE" altLang="en-US"/>
              <a:pPr/>
              <a:t>‹#›</a:t>
            </a:fld>
            <a:endParaRPr lang="de-DE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9248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74638"/>
            <a:ext cx="655320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3600" dirty="0" err="1" smtClean="0"/>
              <a:t>SysAdmin</a:t>
            </a:r>
            <a:r>
              <a:rPr lang="en-US" altLang="en-US" sz="3600" dirty="0" smtClean="0"/>
              <a:t> News 2016/2017</a:t>
            </a:r>
            <a:endParaRPr lang="de-DE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Marc Dobson</a:t>
            </a:r>
            <a:endParaRPr lang="de-DE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r>
              <a:rPr lang="en-US" dirty="0" smtClean="0"/>
              <a:t> </a:t>
            </a:r>
            <a:r>
              <a:rPr lang="en-US" dirty="0" smtClean="0"/>
              <a:t>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High availability and smooth </a:t>
            </a:r>
            <a:r>
              <a:rPr lang="en-US" sz="2400" dirty="0" smtClean="0"/>
              <a:t>running overall</a:t>
            </a:r>
          </a:p>
          <a:p>
            <a:r>
              <a:rPr lang="en-US" sz="2400" dirty="0" smtClean="0"/>
              <a:t>Many service migrations done:</a:t>
            </a:r>
          </a:p>
          <a:p>
            <a:pPr lvl="1"/>
            <a:r>
              <a:rPr lang="en-US" sz="2000" dirty="0" smtClean="0"/>
              <a:t>Core servers, CMS User head nodes, X2GO, proxies </a:t>
            </a:r>
            <a:endParaRPr lang="en-US" sz="2000" dirty="0" smtClean="0"/>
          </a:p>
          <a:p>
            <a:r>
              <a:rPr lang="en-US" sz="2400" dirty="0" smtClean="0"/>
              <a:t>Only minor service interruptions</a:t>
            </a:r>
          </a:p>
          <a:p>
            <a:pPr lvl="1"/>
            <a:r>
              <a:rPr lang="en-US" sz="2000" dirty="0" smtClean="0"/>
              <a:t>One with beam downtime (power breaker tripped)</a:t>
            </a:r>
          </a:p>
          <a:p>
            <a:r>
              <a:rPr lang="en-US" sz="2400" dirty="0" smtClean="0"/>
              <a:t>120</a:t>
            </a:r>
            <a:r>
              <a:rPr lang="en-US" sz="2400" dirty="0" smtClean="0"/>
              <a:t>0 </a:t>
            </a:r>
            <a:r>
              <a:rPr lang="en-US" sz="2400" dirty="0" smtClean="0"/>
              <a:t>Jira cases </a:t>
            </a:r>
            <a:r>
              <a:rPr lang="en-US" sz="2400" dirty="0" smtClean="0"/>
              <a:t>(</a:t>
            </a:r>
            <a:r>
              <a:rPr lang="en-US" sz="2400" dirty="0" smtClean="0"/>
              <a:t>1300</a:t>
            </a:r>
            <a:r>
              <a:rPr lang="en-US" sz="2400" dirty="0" smtClean="0"/>
              <a:t> </a:t>
            </a:r>
            <a:r>
              <a:rPr lang="en-US" sz="2400" dirty="0" smtClean="0"/>
              <a:t>in 2015) – change requests, problems, </a:t>
            </a:r>
            <a:r>
              <a:rPr lang="en-US" sz="2400" dirty="0" smtClean="0"/>
              <a:t>new requests, etc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Expert on call: </a:t>
            </a:r>
            <a:r>
              <a:rPr lang="en-US" sz="2400" dirty="0" smtClean="0"/>
              <a:t>~1 call </a:t>
            </a:r>
            <a:r>
              <a:rPr lang="en-US" sz="2400" dirty="0" smtClean="0"/>
              <a:t>per week</a:t>
            </a:r>
          </a:p>
          <a:p>
            <a:r>
              <a:rPr lang="en-US" sz="2400" dirty="0" smtClean="0"/>
              <a:t>Manpower</a:t>
            </a:r>
            <a:r>
              <a:rPr lang="en-US" sz="2400" dirty="0" smtClean="0"/>
              <a:t>: </a:t>
            </a:r>
            <a:r>
              <a:rPr lang="en-US" sz="2400" dirty="0" smtClean="0"/>
              <a:t>5 FTE over 7 peopl</a:t>
            </a:r>
            <a:r>
              <a:rPr lang="en-US" sz="2400" dirty="0" smtClean="0"/>
              <a:t>e </a:t>
            </a:r>
            <a:r>
              <a:rPr lang="en-US" sz="2400" dirty="0" smtClean="0"/>
              <a:t>(.75 FTE </a:t>
            </a:r>
            <a:r>
              <a:rPr lang="en-US" sz="2400" dirty="0" smtClean="0"/>
              <a:t>on cloud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1EF-EC69-46DD-B70B-D602951D561D}" type="datetime1">
              <a:rPr lang="de-DE" altLang="en-US" smtClean="0"/>
              <a:pPr/>
              <a:t>25/01/17</a:t>
            </a:fld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016E-A396-411A-ADB1-851E0DDDD16F}" type="slidenum">
              <a:rPr lang="de-DE" altLang="en-US" smtClean="0"/>
              <a:pPr/>
              <a:t>2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2490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r>
              <a:rPr lang="en-US" dirty="0" smtClean="0"/>
              <a:t> </a:t>
            </a:r>
            <a:r>
              <a:rPr lang="en-US" dirty="0" smtClean="0"/>
              <a:t>for</a:t>
            </a:r>
            <a:r>
              <a:rPr lang="en-US" dirty="0" smtClean="0"/>
              <a:t> 2017	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Prepare for the new sub-syste</a:t>
            </a:r>
            <a:r>
              <a:rPr lang="en-US" sz="2800" dirty="0" smtClean="0"/>
              <a:t>ms (</a:t>
            </a:r>
            <a:r>
              <a:rPr lang="en-US" sz="2800" dirty="0" err="1" smtClean="0"/>
              <a:t>uTCA</a:t>
            </a:r>
            <a:r>
              <a:rPr lang="en-US" sz="2800" dirty="0" smtClean="0"/>
              <a:t>, PCs):</a:t>
            </a:r>
          </a:p>
          <a:p>
            <a:pPr lvl="1"/>
            <a:r>
              <a:rPr lang="en-US" sz="2000" dirty="0" smtClean="0"/>
              <a:t>Pixel, GEM, HCAL </a:t>
            </a:r>
            <a:r>
              <a:rPr lang="en-US" sz="2000" dirty="0" err="1" smtClean="0"/>
              <a:t>ngFEC</a:t>
            </a:r>
            <a:endParaRPr lang="en-US" sz="2000" dirty="0" smtClean="0"/>
          </a:p>
          <a:p>
            <a:r>
              <a:rPr lang="en-US" sz="2800" dirty="0" smtClean="0"/>
              <a:t>Prepare for DAQ Ferol40:</a:t>
            </a:r>
          </a:p>
          <a:p>
            <a:pPr lvl="1"/>
            <a:r>
              <a:rPr lang="en-US" sz="2000" dirty="0" err="1" smtClean="0"/>
              <a:t>uTCA</a:t>
            </a:r>
            <a:r>
              <a:rPr lang="en-US" sz="2000" dirty="0" smtClean="0"/>
              <a:t> infrastructure and management</a:t>
            </a:r>
            <a:endParaRPr lang="en-US" sz="2000" dirty="0" smtClean="0"/>
          </a:p>
          <a:p>
            <a:r>
              <a:rPr lang="en-US" sz="2800" dirty="0" smtClean="0"/>
              <a:t>CMS Online Oracle DB: change of storage element</a:t>
            </a:r>
          </a:p>
          <a:p>
            <a:pPr lvl="1"/>
            <a:r>
              <a:rPr lang="en-US" sz="2000" dirty="0" smtClean="0"/>
              <a:t>DB currently hosted in IT until work done</a:t>
            </a:r>
          </a:p>
          <a:p>
            <a:pPr lvl="1"/>
            <a:r>
              <a:rPr lang="en-US" sz="2000" dirty="0" smtClean="0"/>
              <a:t>HW replacement just started due to other constraints</a:t>
            </a:r>
          </a:p>
          <a:p>
            <a:pPr lvl="1"/>
            <a:r>
              <a:rPr lang="en-US" sz="2000" dirty="0" smtClean="0"/>
              <a:t>Schedule for moving DB back to P5: end February, early March</a:t>
            </a:r>
          </a:p>
          <a:p>
            <a:r>
              <a:rPr lang="en-US" sz="2800" dirty="0" smtClean="0"/>
              <a:t>Retire all old PC HW (remove from racks)</a:t>
            </a:r>
          </a:p>
          <a:p>
            <a:pPr lvl="1"/>
            <a:r>
              <a:rPr lang="en-US" sz="2000" dirty="0" smtClean="0"/>
              <a:t>PE1950, PE2950, SC1425 class PCs</a:t>
            </a:r>
          </a:p>
          <a:p>
            <a:pPr lvl="1"/>
            <a:r>
              <a:rPr lang="en-US" sz="2000" dirty="0" smtClean="0"/>
              <a:t>Some USC55, mainly OLC (C2C0X and C2D0Y)</a:t>
            </a:r>
          </a:p>
          <a:p>
            <a:pPr lvl="1"/>
            <a:r>
              <a:rPr lang="en-US" sz="2000" dirty="0" smtClean="0"/>
              <a:t>Nearly done: still a few services being actively followed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1EF-EC69-46DD-B70B-D602951D561D}" type="datetime1">
              <a:rPr lang="de-DE" altLang="en-US" smtClean="0"/>
              <a:pPr/>
              <a:t>25/01/17</a:t>
            </a:fld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016E-A396-411A-ADB1-851E0DDDD16F}" type="slidenum">
              <a:rPr lang="de-DE" altLang="en-US" smtClean="0"/>
              <a:pPr/>
              <a:t>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179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r>
              <a:rPr lang="en-US" dirty="0" smtClean="0"/>
              <a:t> </a:t>
            </a:r>
            <a:r>
              <a:rPr lang="en-US" dirty="0" smtClean="0"/>
              <a:t>for</a:t>
            </a:r>
            <a:r>
              <a:rPr lang="en-US" dirty="0" smtClean="0"/>
              <a:t> 2017	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Move from SLC 6.X to CC 7.3</a:t>
            </a:r>
          </a:p>
          <a:p>
            <a:pPr lvl="1"/>
            <a:r>
              <a:rPr lang="en-US" sz="2000" dirty="0" smtClean="0"/>
              <a:t>Combined with change from Puppet 2 to Puppet 3</a:t>
            </a:r>
          </a:p>
          <a:p>
            <a:pPr lvl="2"/>
            <a:r>
              <a:rPr lang="en-US" sz="1600" dirty="0" smtClean="0"/>
              <a:t>Major re-</a:t>
            </a:r>
            <a:r>
              <a:rPr lang="en-US" sz="1600" dirty="0" err="1" smtClean="0"/>
              <a:t>organisation</a:t>
            </a:r>
            <a:r>
              <a:rPr lang="en-US" sz="1600" dirty="0" smtClean="0"/>
              <a:t> and cleanup of templates (better idea of what we want)</a:t>
            </a:r>
          </a:p>
          <a:p>
            <a:pPr lvl="1"/>
            <a:r>
              <a:rPr lang="en-US" sz="2000" dirty="0" smtClean="0"/>
              <a:t>Strongly recommend that everyone migrates to CC7</a:t>
            </a:r>
          </a:p>
          <a:p>
            <a:pPr lvl="2"/>
            <a:r>
              <a:rPr lang="en-US" sz="1600" dirty="0" smtClean="0"/>
              <a:t>XDAQ14 only available on CC7</a:t>
            </a:r>
          </a:p>
          <a:p>
            <a:pPr lvl="2"/>
            <a:r>
              <a:rPr lang="en-US" sz="1600" dirty="0" smtClean="0"/>
              <a:t>CR shifter machines will move:</a:t>
            </a:r>
          </a:p>
          <a:p>
            <a:pPr lvl="3"/>
            <a:r>
              <a:rPr lang="en-US" sz="1200" dirty="0" err="1" smtClean="0">
                <a:solidFill>
                  <a:srgbClr val="FF0000"/>
                </a:solidFill>
              </a:rPr>
              <a:t>WinCC</a:t>
            </a:r>
            <a:r>
              <a:rPr lang="en-US" sz="1200" dirty="0" smtClean="0">
                <a:solidFill>
                  <a:srgbClr val="FF0000"/>
                </a:solidFill>
              </a:rPr>
              <a:t> OA 3.15 only available on CC7</a:t>
            </a:r>
          </a:p>
          <a:p>
            <a:pPr lvl="2"/>
            <a:r>
              <a:rPr lang="en-US" sz="1600" dirty="0" smtClean="0"/>
              <a:t>SLC6 is OBSOLETE, even CC7 is obsolete</a:t>
            </a:r>
          </a:p>
          <a:p>
            <a:pPr lvl="2"/>
            <a:r>
              <a:rPr lang="en-US" sz="1600" dirty="0" smtClean="0"/>
              <a:t>DAQ is currently testing performance on CC7</a:t>
            </a:r>
          </a:p>
          <a:p>
            <a:pPr lvl="2"/>
            <a:r>
              <a:rPr lang="en-US" sz="1600" dirty="0" smtClean="0"/>
              <a:t>Sub-system can request a move or test machine but please be patient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</a:t>
            </a:r>
            <a:r>
              <a:rPr lang="en-US" sz="2000" dirty="0" smtClean="0"/>
              <a:t> you stay on SLC6 you will be:</a:t>
            </a:r>
          </a:p>
          <a:p>
            <a:pPr lvl="2"/>
            <a:r>
              <a:rPr lang="en-US" sz="1600" dirty="0"/>
              <a:t>A</a:t>
            </a:r>
            <a:r>
              <a:rPr lang="en-US" sz="1600" dirty="0" smtClean="0"/>
              <a:t>sked to move to SLC6.7 or 6.8 before data taking</a:t>
            </a:r>
          </a:p>
          <a:p>
            <a:pPr lvl="2"/>
            <a:r>
              <a:rPr lang="en-US" sz="1600" dirty="0" smtClean="0"/>
              <a:t>S</a:t>
            </a:r>
            <a:r>
              <a:rPr lang="en-US" sz="1600" dirty="0" smtClean="0"/>
              <a:t>tay on XDAQ13 (which is frozen)</a:t>
            </a:r>
          </a:p>
          <a:p>
            <a:pPr lvl="1"/>
            <a:r>
              <a:rPr lang="en-US" sz="2000" dirty="0" smtClean="0"/>
              <a:t>Change from System V </a:t>
            </a:r>
            <a:r>
              <a:rPr lang="en-US" sz="2000" dirty="0" err="1" smtClean="0"/>
              <a:t>init</a:t>
            </a:r>
            <a:r>
              <a:rPr lang="en-US" sz="2000" dirty="0" smtClean="0"/>
              <a:t> script to </a:t>
            </a:r>
            <a:r>
              <a:rPr lang="en-US" sz="2000" dirty="0" err="1" smtClean="0"/>
              <a:t>systemd</a:t>
            </a:r>
            <a:endParaRPr lang="en-US" sz="2000" dirty="0"/>
          </a:p>
          <a:p>
            <a:pPr lvl="2"/>
            <a:r>
              <a:rPr lang="en-US" sz="1600" dirty="0" smtClean="0"/>
              <a:t>STRONGLY recommend your services do the change (compatibility is not as expected)</a:t>
            </a:r>
          </a:p>
          <a:p>
            <a:pPr lvl="2"/>
            <a:r>
              <a:rPr lang="en-US" sz="1600" dirty="0" smtClean="0"/>
              <a:t>Ask if you need help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1EF-EC69-46DD-B70B-D602951D561D}" type="datetime1">
              <a:rPr lang="de-DE" altLang="en-US" smtClean="0"/>
              <a:pPr/>
              <a:t>25/01/17</a:t>
            </a:fld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016E-A396-411A-ADB1-851E0DDDD16F}" type="slidenum">
              <a:rPr lang="de-DE" altLang="en-US" smtClean="0"/>
              <a:pPr/>
              <a:t>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865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r>
              <a:rPr lang="en-US" dirty="0" smtClean="0"/>
              <a:t> </a:t>
            </a:r>
            <a:r>
              <a:rPr lang="en-US" dirty="0" smtClean="0"/>
              <a:t>for</a:t>
            </a:r>
            <a:r>
              <a:rPr lang="en-US" dirty="0" smtClean="0"/>
              <a:t> 2017	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Many other small things (only some listed):</a:t>
            </a:r>
          </a:p>
          <a:p>
            <a:pPr lvl="1"/>
            <a:r>
              <a:rPr lang="en-US" sz="2000" dirty="0" smtClean="0"/>
              <a:t>Automated ethers file (RARPD) configuration for all sub-systems</a:t>
            </a:r>
          </a:p>
          <a:p>
            <a:pPr lvl="1"/>
            <a:r>
              <a:rPr lang="en-US" sz="2000" dirty="0" smtClean="0"/>
              <a:t>Move CMS Online Cloud infrastructure to CC7</a:t>
            </a:r>
          </a:p>
          <a:p>
            <a:pPr lvl="2"/>
            <a:r>
              <a:rPr lang="en-US" sz="1600" dirty="0" smtClean="0"/>
              <a:t>Major change of </a:t>
            </a:r>
            <a:r>
              <a:rPr lang="en-US" sz="1600" dirty="0" err="1" smtClean="0"/>
              <a:t>Openstack</a:t>
            </a:r>
            <a:r>
              <a:rPr lang="en-US" sz="1600" dirty="0" smtClean="0"/>
              <a:t> version</a:t>
            </a:r>
          </a:p>
          <a:p>
            <a:pPr lvl="1"/>
            <a:r>
              <a:rPr lang="en-US" sz="2000" dirty="0" smtClean="0"/>
              <a:t>New HLT nodes to commission</a:t>
            </a:r>
          </a:p>
          <a:p>
            <a:r>
              <a:rPr lang="en-US" sz="2400" dirty="0" smtClean="0"/>
              <a:t>Manpower:</a:t>
            </a:r>
          </a:p>
          <a:p>
            <a:pPr lvl="1"/>
            <a:r>
              <a:rPr lang="en-US" sz="2000" dirty="0" smtClean="0"/>
              <a:t>Basically stable</a:t>
            </a:r>
          </a:p>
          <a:p>
            <a:pPr lvl="1"/>
            <a:r>
              <a:rPr lang="en-US" sz="2000" dirty="0" smtClean="0"/>
              <a:t>However will loose people end of this year</a:t>
            </a:r>
          </a:p>
          <a:p>
            <a:r>
              <a:rPr lang="en-US" sz="2400" dirty="0" err="1" smtClean="0"/>
              <a:t>SysAdmin</a:t>
            </a:r>
            <a:r>
              <a:rPr lang="en-US" sz="2400" dirty="0" smtClean="0"/>
              <a:t> are quite busy especially this start of year</a:t>
            </a:r>
          </a:p>
          <a:p>
            <a:pPr lvl="1"/>
            <a:r>
              <a:rPr lang="en-US" sz="2000" dirty="0" smtClean="0"/>
              <a:t>Submit tickets in JIRA systematically, and early (see below)</a:t>
            </a:r>
          </a:p>
          <a:p>
            <a:pPr lvl="1"/>
            <a:r>
              <a:rPr lang="en-US" sz="2000" dirty="0" smtClean="0"/>
              <a:t>Indicate urgency (be reasonable, see below)</a:t>
            </a:r>
          </a:p>
          <a:p>
            <a:pPr lvl="1"/>
            <a:r>
              <a:rPr lang="en-US" sz="2000" dirty="0" smtClean="0"/>
              <a:t>Do not hesitate to discuss your needs/wishes BEFORE you need them</a:t>
            </a:r>
          </a:p>
          <a:p>
            <a:pPr lvl="2"/>
            <a:r>
              <a:rPr lang="en-US" sz="1600" dirty="0" smtClean="0"/>
              <a:t>We may be able to suggest minimal effort ways of doing what you need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1EF-EC69-46DD-B70B-D602951D561D}" type="datetime1">
              <a:rPr lang="de-DE" altLang="en-US" smtClean="0"/>
              <a:pPr/>
              <a:t>25/01/17</a:t>
            </a:fld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016E-A396-411A-ADB1-851E0DDDD16F}" type="slidenum">
              <a:rPr lang="de-DE" altLang="en-US" smtClean="0"/>
              <a:pPr/>
              <a:t>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6369494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459</Words>
  <Application>Microsoft Macintosh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Standarddesign</vt:lpstr>
      <vt:lpstr>SysAdmin News 2016/2017</vt:lpstr>
      <vt:lpstr>Operation in 2016</vt:lpstr>
      <vt:lpstr>Plans for 2017 I</vt:lpstr>
      <vt:lpstr>Plans for 2017 II</vt:lpstr>
      <vt:lpstr>Plans for 2017 III</vt:lpstr>
    </vt:vector>
  </TitlesOfParts>
  <Company>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f</dc:creator>
  <cp:lastModifiedBy>Marc Dobson</cp:lastModifiedBy>
  <cp:revision>24</cp:revision>
  <dcterms:created xsi:type="dcterms:W3CDTF">2003-02-25T10:10:52Z</dcterms:created>
  <dcterms:modified xsi:type="dcterms:W3CDTF">2017-01-25T10:04:02Z</dcterms:modified>
</cp:coreProperties>
</file>