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1" r:id="rId2"/>
    <p:sldId id="304" r:id="rId3"/>
    <p:sldId id="326" r:id="rId4"/>
    <p:sldId id="353" r:id="rId5"/>
    <p:sldId id="361" r:id="rId6"/>
    <p:sldId id="354" r:id="rId7"/>
    <p:sldId id="327" r:id="rId8"/>
    <p:sldId id="328" r:id="rId9"/>
    <p:sldId id="330" r:id="rId10"/>
    <p:sldId id="329" r:id="rId11"/>
    <p:sldId id="352" r:id="rId12"/>
    <p:sldId id="331" r:id="rId13"/>
    <p:sldId id="332" r:id="rId14"/>
    <p:sldId id="333" r:id="rId15"/>
    <p:sldId id="334" r:id="rId16"/>
    <p:sldId id="335" r:id="rId17"/>
    <p:sldId id="336" r:id="rId18"/>
    <p:sldId id="338" r:id="rId19"/>
    <p:sldId id="337" r:id="rId20"/>
    <p:sldId id="339" r:id="rId21"/>
    <p:sldId id="340" r:id="rId22"/>
    <p:sldId id="342" r:id="rId23"/>
    <p:sldId id="343" r:id="rId24"/>
    <p:sldId id="344" r:id="rId25"/>
    <p:sldId id="349" r:id="rId26"/>
    <p:sldId id="350" r:id="rId27"/>
    <p:sldId id="351" r:id="rId28"/>
    <p:sldId id="305" r:id="rId29"/>
    <p:sldId id="316" r:id="rId30"/>
    <p:sldId id="346" r:id="rId31"/>
    <p:sldId id="347" r:id="rId32"/>
    <p:sldId id="348" r:id="rId33"/>
    <p:sldId id="355" r:id="rId34"/>
    <p:sldId id="356" r:id="rId35"/>
    <p:sldId id="357" r:id="rId36"/>
    <p:sldId id="358" r:id="rId37"/>
    <p:sldId id="302" r:id="rId38"/>
    <p:sldId id="303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CF8"/>
    <a:srgbClr val="46E3F4"/>
    <a:srgbClr val="C2C3FE"/>
    <a:srgbClr val="FF0000"/>
    <a:srgbClr val="333399"/>
    <a:srgbClr val="FF3300"/>
    <a:srgbClr val="800000"/>
    <a:srgbClr val="FFE1C1"/>
    <a:srgbClr val="FAEBD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2" autoAdjust="0"/>
    <p:restoredTop sz="88396" autoAdjust="0"/>
  </p:normalViewPr>
  <p:slideViewPr>
    <p:cSldViewPr>
      <p:cViewPr varScale="1">
        <p:scale>
          <a:sx n="62" d="100"/>
          <a:sy n="62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 smtClean="0"/>
              <a:t>Haga clic para modificar el estilo de texto del patrón</a:t>
            </a:r>
          </a:p>
          <a:p>
            <a:pPr lvl="1"/>
            <a:r>
              <a:rPr lang="es-ES" altLang="es-ES" noProof="0" smtClean="0"/>
              <a:t>Segundo nivel</a:t>
            </a:r>
          </a:p>
          <a:p>
            <a:pPr lvl="2"/>
            <a:r>
              <a:rPr lang="es-ES" altLang="es-ES" noProof="0" smtClean="0"/>
              <a:t>Tercer nivel</a:t>
            </a:r>
          </a:p>
          <a:p>
            <a:pPr lvl="3"/>
            <a:r>
              <a:rPr lang="es-ES" altLang="es-ES" noProof="0" smtClean="0"/>
              <a:t>Cuarto nivel</a:t>
            </a:r>
          </a:p>
          <a:p>
            <a:pPr lvl="4"/>
            <a:r>
              <a:rPr lang="es-ES" altLang="es-ES" noProof="0" smtClean="0"/>
              <a:t>Quinto nivel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CF6B59-4809-43A2-B904-51F32A36E66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5656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4279471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10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9880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11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588299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12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775998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13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984695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14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567477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15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33771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16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457642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1501F-2FFD-482E-8B4B-A3E2D9416336}" type="slidenum">
              <a:rPr lang="en-US" altLang="es-ES"/>
              <a:pPr/>
              <a:t>17</a:t>
            </a:fld>
            <a:endParaRPr lang="en-US" altLang="es-ES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E07F409-E01E-450C-8AE4-FAC3564832E3}" type="slidenum">
              <a:rPr lang="en-US" altLang="es-ES" sz="1200">
                <a:ea typeface="ＭＳ Ｐゴシック" panose="020B0600070205080204" pitchFamily="34" charset="-128"/>
              </a:rPr>
              <a:pPr algn="r"/>
              <a:t>17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20491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430A7-CDA0-4A9F-85D4-A32FAE612A6D}" type="slidenum">
              <a:rPr lang="en-US" altLang="es-ES"/>
              <a:pPr/>
              <a:t>18</a:t>
            </a:fld>
            <a:endParaRPr lang="en-US" altLang="es-ES"/>
          </a:p>
        </p:txBody>
      </p:sp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A868E50-AAAB-42C7-B518-BD4C38BAF7DA}" type="slidenum">
              <a:rPr lang="en-US" altLang="es-ES" sz="1200">
                <a:ea typeface="ＭＳ Ｐゴシック" panose="020B0600070205080204" pitchFamily="34" charset="-128"/>
              </a:rPr>
              <a:pPr algn="r"/>
              <a:t>18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095509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FD786-242E-4EBD-9043-ED0193C81C3F}" type="slidenum">
              <a:rPr lang="en-US" altLang="es-ES"/>
              <a:pPr/>
              <a:t>19</a:t>
            </a:fld>
            <a:endParaRPr lang="en-US" altLang="es-E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09895F6-111E-4BA0-A201-B0426211A9A5}" type="slidenum">
              <a:rPr lang="en-US" altLang="es-ES" sz="1200">
                <a:ea typeface="ＭＳ Ｐゴシック" panose="020B0600070205080204" pitchFamily="34" charset="-128"/>
              </a:rPr>
              <a:pPr algn="r"/>
              <a:t>19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86430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2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299191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AE16CD-7D56-46A1-B6EC-DA6F3E9B3CBB}" type="slidenum">
              <a:rPr lang="en-US" altLang="es-ES"/>
              <a:pPr/>
              <a:t>20</a:t>
            </a:fld>
            <a:endParaRPr lang="en-US" altLang="es-E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589BE5A-439E-4C5D-8E16-B3217EFD5FA1}" type="slidenum">
              <a:rPr lang="en-US" altLang="es-ES" sz="1200">
                <a:ea typeface="ＭＳ Ｐゴシック" panose="020B0600070205080204" pitchFamily="34" charset="-128"/>
              </a:rPr>
              <a:pPr algn="r"/>
              <a:t>20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153220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DA0C5-AB70-4A72-B573-C3777837770E}" type="slidenum">
              <a:rPr lang="en-US" altLang="es-ES"/>
              <a:pPr/>
              <a:t>21</a:t>
            </a:fld>
            <a:endParaRPr lang="en-US" altLang="es-ES"/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2D510E7-E06C-46B4-9C0C-E73764187871}" type="slidenum">
              <a:rPr lang="en-US" altLang="es-ES" sz="1200">
                <a:ea typeface="ＭＳ Ｐゴシック" panose="020B0600070205080204" pitchFamily="34" charset="-128"/>
              </a:rPr>
              <a:pPr algn="r"/>
              <a:t>21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79836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E4802-9A7F-4CCE-BC36-566B44B6BF06}" type="slidenum">
              <a:rPr lang="en-US" altLang="es-ES"/>
              <a:pPr/>
              <a:t>22</a:t>
            </a:fld>
            <a:endParaRPr lang="en-US" altLang="es-ES"/>
          </a:p>
        </p:txBody>
      </p:sp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2CB05BA-03C8-438B-86C9-1C8ED91B5F01}" type="slidenum">
              <a:rPr lang="en-US" altLang="es-ES" sz="1200">
                <a:ea typeface="ＭＳ Ｐゴシック" panose="020B0600070205080204" pitchFamily="34" charset="-128"/>
              </a:rPr>
              <a:pPr algn="r"/>
              <a:t>22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 dirty="0"/>
          </a:p>
        </p:txBody>
      </p:sp>
    </p:spTree>
    <p:extLst>
      <p:ext uri="{BB962C8B-B14F-4D97-AF65-F5344CB8AC3E}">
        <p14:creationId xmlns:p14="http://schemas.microsoft.com/office/powerpoint/2010/main" val="902330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84829-EA2E-4F71-ACE4-1304999F73AF}" type="slidenum">
              <a:rPr lang="en-US" altLang="es-ES"/>
              <a:pPr/>
              <a:t>23</a:t>
            </a:fld>
            <a:endParaRPr lang="en-US" altLang="es-ES"/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CC76CA4-C5BB-4D5D-B848-45BFF26B50A9}" type="slidenum">
              <a:rPr lang="en-US" altLang="es-ES" sz="1200">
                <a:ea typeface="ＭＳ Ｐゴシック" panose="020B0600070205080204" pitchFamily="34" charset="-128"/>
              </a:rPr>
              <a:pPr algn="r"/>
              <a:t>23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957612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09DF3-20BB-4150-B0C3-3B01ABAA61B3}" type="slidenum">
              <a:rPr lang="en-US" altLang="es-ES"/>
              <a:pPr/>
              <a:t>24</a:t>
            </a:fld>
            <a:endParaRPr lang="en-US" altLang="es-E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41097B-2331-429F-8822-88D0891B7479}" type="slidenum">
              <a:rPr lang="en-US" altLang="es-ES" sz="1200">
                <a:ea typeface="ＭＳ Ｐゴシック" panose="020B0600070205080204" pitchFamily="34" charset="-128"/>
              </a:rPr>
              <a:pPr algn="r"/>
              <a:t>24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583645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09DF3-20BB-4150-B0C3-3B01ABAA61B3}" type="slidenum">
              <a:rPr lang="en-US" altLang="es-ES"/>
              <a:pPr/>
              <a:t>25</a:t>
            </a:fld>
            <a:endParaRPr lang="en-US" altLang="es-E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41097B-2331-429F-8822-88D0891B7479}" type="slidenum">
              <a:rPr lang="en-US" altLang="es-ES" sz="1200">
                <a:ea typeface="ＭＳ Ｐゴシック" panose="020B0600070205080204" pitchFamily="34" charset="-128"/>
              </a:rPr>
              <a:pPr algn="r"/>
              <a:t>25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561368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09DF3-20BB-4150-B0C3-3B01ABAA61B3}" type="slidenum">
              <a:rPr lang="en-US" altLang="es-ES"/>
              <a:pPr/>
              <a:t>26</a:t>
            </a:fld>
            <a:endParaRPr lang="en-US" altLang="es-E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41097B-2331-429F-8822-88D0891B7479}" type="slidenum">
              <a:rPr lang="en-US" altLang="es-ES" sz="1200">
                <a:ea typeface="ＭＳ Ｐゴシック" panose="020B0600070205080204" pitchFamily="34" charset="-128"/>
              </a:rPr>
              <a:pPr algn="r"/>
              <a:t>26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4249994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09DF3-20BB-4150-B0C3-3B01ABAA61B3}" type="slidenum">
              <a:rPr lang="en-US" altLang="es-ES"/>
              <a:pPr/>
              <a:t>27</a:t>
            </a:fld>
            <a:endParaRPr lang="en-US" altLang="es-E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015488" indent="-34593213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7726600" indent="-468820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41097B-2331-429F-8822-88D0891B7479}" type="slidenum">
              <a:rPr lang="en-US" altLang="es-ES" sz="1200">
                <a:ea typeface="ＭＳ Ｐゴシック" panose="020B0600070205080204" pitchFamily="34" charset="-128"/>
              </a:rPr>
              <a:pPr algn="r"/>
              <a:t>27</a:t>
            </a:fld>
            <a:endParaRPr lang="en-US" altLang="es-ES" sz="1200">
              <a:ea typeface="ＭＳ Ｐゴシック" panose="020B0600070205080204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5" rIns="91429" bIns="45715"/>
          <a:lstStyle/>
          <a:p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095646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28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4173114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29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2062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516231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30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003889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31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910523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32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984572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33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113907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34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334666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35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542450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36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76174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4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04358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5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33800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6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93557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7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89749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8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12320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A9E105-49F8-4269-958C-FBCC2105739C}" type="slidenum">
              <a:rPr lang="es-ES" altLang="es-ES" smtClean="0"/>
              <a:pPr eaLnBrk="1" hangingPunct="1">
                <a:spcBef>
                  <a:spcPct val="0"/>
                </a:spcBef>
              </a:pPr>
              <a:t>9</a:t>
            </a:fld>
            <a:endParaRPr lang="es-ES" alt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09485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B3722-0E11-4B45-B634-961E9AB4229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202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9467-57BF-486A-B051-B05FB87D86B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004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002EB-F6E6-4544-B63E-66930895889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69391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9390C-C3A5-4853-B899-37DF4068988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57946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E34F1-E9F3-4394-91CD-E31098F3C1E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19336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068AE-EC05-4944-876F-CAC709A361F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244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5FB36-08BD-4276-94DC-7196D5DF236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5605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3112-02F1-4A00-BF84-BAA10B843E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001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C9121-2078-416E-AAAE-0EAAFAB8B2D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0372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8D4F2-2E6F-4E7D-884F-CD566DC1B95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88751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s-ES" altLang="es-ES"/>
              <a:t>Laboratorio de Recubrimientos Intercaras y Nanoestructuras</a:t>
            </a:r>
          </a:p>
        </p:txBody>
      </p:sp>
    </p:spTree>
    <p:extLst>
      <p:ext uri="{BB962C8B-B14F-4D97-AF65-F5344CB8AC3E}">
        <p14:creationId xmlns:p14="http://schemas.microsoft.com/office/powerpoint/2010/main" val="343303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67BFF-A514-486E-B0CB-3CADCC31A4C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694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s-ES" altLang="es-ES"/>
              <a:t>Laboratorio de Recubrimientos Intercaras y Nanoestructuras</a:t>
            </a:r>
          </a:p>
        </p:txBody>
      </p:sp>
    </p:spTree>
    <p:extLst>
      <p:ext uri="{BB962C8B-B14F-4D97-AF65-F5344CB8AC3E}">
        <p14:creationId xmlns:p14="http://schemas.microsoft.com/office/powerpoint/2010/main" val="1965197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s-ES" altLang="es-ES"/>
              <a:t>Laboratorio de Recubrimientos Intercaras y Nanoestructuras</a:t>
            </a:r>
          </a:p>
        </p:txBody>
      </p:sp>
    </p:spTree>
    <p:extLst>
      <p:ext uri="{BB962C8B-B14F-4D97-AF65-F5344CB8AC3E}">
        <p14:creationId xmlns:p14="http://schemas.microsoft.com/office/powerpoint/2010/main" val="424746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s-ES" altLang="es-ES"/>
              <a:t>Laboratorio de Recubrimientos Intercaras y Nanoestructuras</a:t>
            </a:r>
          </a:p>
        </p:txBody>
      </p:sp>
    </p:spTree>
    <p:extLst>
      <p:ext uri="{BB962C8B-B14F-4D97-AF65-F5344CB8AC3E}">
        <p14:creationId xmlns:p14="http://schemas.microsoft.com/office/powerpoint/2010/main" val="4281260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s-ES" altLang="es-ES"/>
              <a:t>Laboratorio de Recubrimientos Intercaras y Nanoestructuras</a:t>
            </a:r>
          </a:p>
        </p:txBody>
      </p:sp>
    </p:spTree>
    <p:extLst>
      <p:ext uri="{BB962C8B-B14F-4D97-AF65-F5344CB8AC3E}">
        <p14:creationId xmlns:p14="http://schemas.microsoft.com/office/powerpoint/2010/main" val="188716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3E0E-24FB-419F-91BD-275593D10BF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084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89068-ED8A-4F0A-8009-43A1010E13C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4276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0547-D27D-4A1E-8A74-3B6BE9B132D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402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81FF1-D2B9-4EBC-80D5-9A696E2A721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9076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1817688" y="115888"/>
            <a:ext cx="6283325" cy="50783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9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SECONDARY EMISSION </a:t>
            </a:r>
            <a:r>
              <a:rPr lang="es-ES" altLang="es-ES" sz="900" b="1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SURFACES  FOR </a:t>
            </a:r>
            <a:r>
              <a:rPr lang="es-ES" altLang="es-ES" sz="9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MULTIPACTOR</a:t>
            </a:r>
            <a:r>
              <a:rPr lang="es-ES" altLang="es-ES" sz="900" b="1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SUPPRESSION IN SPACE</a:t>
            </a:r>
            <a:endParaRPr lang="es-ES" altLang="es-ES" sz="9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defRPr/>
            </a:pPr>
            <a:r>
              <a:rPr lang="es-ES_tradnl" altLang="es-ES" sz="900" b="0" i="0" dirty="0" smtClean="0">
                <a:solidFill>
                  <a:schemeClr val="bg1"/>
                </a:solidFill>
                <a:latin typeface="Verdana" pitchFamily="34" charset="0"/>
              </a:rPr>
              <a:t>L. Soriano et al. </a:t>
            </a:r>
            <a:r>
              <a:rPr lang="es-ES_tradnl" altLang="es-ES" sz="900" b="0" i="1" dirty="0" smtClean="0">
                <a:solidFill>
                  <a:schemeClr val="bg1"/>
                </a:solidFill>
                <a:latin typeface="Verdana" pitchFamily="34" charset="0"/>
              </a:rPr>
              <a:t>Grupo de Recubrimientos Intercaras y Nanoestructuras (GRIN)</a:t>
            </a:r>
          </a:p>
          <a:p>
            <a:pPr algn="ctr" eaLnBrk="1" hangingPunct="1">
              <a:defRPr/>
            </a:pPr>
            <a:r>
              <a:rPr lang="es-ES_tradnl" altLang="es-ES" sz="900" b="0" i="1" dirty="0" smtClean="0">
                <a:solidFill>
                  <a:schemeClr val="bg1"/>
                </a:solidFill>
                <a:latin typeface="Verdana" pitchFamily="34" charset="0"/>
              </a:rPr>
              <a:t>Universidad Autónoma de Madrid-Instituto de Ciencia de Materiales Nicolás Cabrera</a:t>
            </a:r>
            <a:endParaRPr lang="es-ES" altLang="es-ES" sz="900" b="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" y="116632"/>
            <a:ext cx="1834916" cy="6269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22" y="44624"/>
            <a:ext cx="715082" cy="8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2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C49-8920-46EE-8541-EC2F9F53D22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990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2AC12-E1D6-466B-BCE1-D75282195D3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830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E6F3F5"/>
            </a:gs>
            <a:gs pos="0">
              <a:schemeClr val="accent5">
                <a:lumMod val="40000"/>
                <a:lumOff val="60000"/>
              </a:schemeClr>
            </a:gs>
            <a:gs pos="42000">
              <a:schemeClr val="accent5"/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61125"/>
            <a:ext cx="8002588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ES" altLang="es-ES"/>
              <a:t>GRUPO DE RECUBRIMIENTOS INTERCARAS Y NANOESTRUCTURAS (GRIN)</a:t>
            </a:r>
          </a:p>
          <a:p>
            <a:pPr>
              <a:defRPr/>
            </a:pPr>
            <a:r>
              <a:rPr lang="es-ES" altLang="es-ES" sz="800"/>
              <a:t>DEPARTAMENTO DE FÍSICA APLICADA, UNIVERSIDAD AUTÓNOMA DE MADRID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4" r:id="rId16"/>
    <p:sldLayoutId id="2147484125" r:id="rId17"/>
    <p:sldLayoutId id="2147484126" r:id="rId18"/>
    <p:sldLayoutId id="2147484127" r:id="rId19"/>
    <p:sldLayoutId id="2147484128" r:id="rId20"/>
    <p:sldLayoutId id="2147484129" r:id="rId21"/>
    <p:sldLayoutId id="2147484130" r:id="rId22"/>
    <p:sldLayoutId id="2147484131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6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849219" y="1125538"/>
            <a:ext cx="7867859" cy="830997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SECONDARY EMISSION </a:t>
            </a:r>
            <a:r>
              <a:rPr lang="es-E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SURFACES</a:t>
            </a:r>
          </a:p>
          <a:p>
            <a:pPr algn="ctr" eaLnBrk="1" hangingPunct="1">
              <a:defRPr/>
            </a:pPr>
            <a:r>
              <a:rPr lang="es-E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s-E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MULTIPACTOR </a:t>
            </a:r>
            <a:r>
              <a:rPr lang="es-E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SUPPRESSION </a:t>
            </a:r>
            <a:r>
              <a:rPr lang="es-E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SPACE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68313" y="2736850"/>
            <a:ext cx="8280400" cy="341632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G. Troncoso, C. Morales, V.C.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Nistor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L.A. González, L. Galán, </a:t>
            </a:r>
            <a:r>
              <a:rPr lang="es-ES" altLang="es-E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 Soriano</a:t>
            </a:r>
            <a:endParaRPr lang="es-ES" altLang="es-ES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Grupo de Recubrimientos, </a:t>
            </a:r>
            <a:r>
              <a:rPr lang="es-ES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Intercaras</a:t>
            </a: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 </a:t>
            </a:r>
            <a:r>
              <a:rPr lang="es-ES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Nanoestructuras</a:t>
            </a: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(GRIN)</a:t>
            </a:r>
          </a:p>
          <a:p>
            <a:pPr algn="ctr">
              <a:defRPr/>
            </a:pP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Departamento de Física Aplicada and</a:t>
            </a:r>
          </a:p>
          <a:p>
            <a:pPr algn="ctr">
              <a:defRPr/>
            </a:pP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Instituto </a:t>
            </a: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Ciencia de Materiales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“Nicolás Cabrera”</a:t>
            </a: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Universidad Autónoma de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Madrid</a:t>
            </a:r>
          </a:p>
          <a:p>
            <a:pPr algn="ctr">
              <a:defRPr/>
            </a:pP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Madrid,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Spain</a:t>
            </a:r>
            <a:endParaRPr lang="es-ES_tradnl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s-ES" altLang="es-ES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6054" y="1916832"/>
            <a:ext cx="8640763" cy="2242964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Suitable surface material:</a:t>
            </a:r>
            <a:r>
              <a:rPr lang="en-GB" alt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</a:t>
            </a:r>
            <a:endParaRPr lang="en-GB" altLang="es-ES" sz="1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Best materials: 	do not deteriorate in air 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GB" altLang="es-E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(aging) 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	</a:t>
            </a:r>
            <a:r>
              <a:rPr lang="en-GB" altLang="es-ES" sz="1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aging increases </a:t>
            </a:r>
            <a:r>
              <a:rPr lang="en-GB" altLang="es-ES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SEY and </a:t>
            </a:r>
            <a:r>
              <a:rPr lang="en-GB" altLang="es-ES" sz="1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decreases </a:t>
            </a:r>
            <a:r>
              <a:rPr lang="en-GB" altLang="es-ES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conductivity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have high conductivity</a:t>
            </a:r>
            <a:r>
              <a:rPr lang="en-GB" altLang="es-E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endParaRPr lang="en-GB" altLang="es-E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Good 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materials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: </a:t>
            </a:r>
            <a:r>
              <a:rPr lang="en-GB" altLang="es-ES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Alodine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graphite, </a:t>
            </a:r>
            <a:r>
              <a:rPr lang="en-GB" altLang="es-ES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TiN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Au, Ag, 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0120" y="1453104"/>
            <a:ext cx="3139752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SEY can be reduced by: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36053" y="4293096"/>
            <a:ext cx="8640763" cy="2450713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Suitable surface morphology:</a:t>
            </a:r>
            <a:r>
              <a:rPr lang="en-GB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high-density </a:t>
            </a:r>
            <a:r>
              <a:rPr lang="en-GB" altLang="es-E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high-aspect-ratio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pores or roughness 		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		</a:t>
            </a:r>
            <a:r>
              <a:rPr lang="en-GB" altLang="es-ES" sz="1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might increase surface RF resistance </a:t>
            </a:r>
            <a:r>
              <a:rPr lang="en-GB" altLang="es-E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(skin effect)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7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GB" altLang="es-ES" sz="17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however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SEY reduction due only to shape of roughness </a:t>
            </a:r>
          </a:p>
          <a:p>
            <a:pPr>
              <a:lnSpc>
                <a:spcPct val="120000"/>
              </a:lnSpc>
            </a:pP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surface; 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RF resistance due to size and shape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it </a:t>
            </a:r>
            <a:r>
              <a:rPr lang="en-GB" alt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is possible to reduce resistance reducing the </a:t>
            </a:r>
            <a:r>
              <a:rPr lang="en-GB" altLang="es-ES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size</a:t>
            </a:r>
            <a:endParaRPr lang="en-GB" altLang="es-E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701381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SEY REDUCTION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364088" y="4074719"/>
            <a:ext cx="35127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Best a combined approach!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95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0120" y="1541793"/>
            <a:ext cx="8252320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RF currents are superficial, thus surfaces require good conductivity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8686" y="1023119"/>
            <a:ext cx="8999101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SKIN </a:t>
            </a:r>
            <a:r>
              <a:rPr lang="en-US" altLang="es-E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</a:t>
            </a: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</a:t>
            </a: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 </a:t>
            </a:r>
            <a:r>
              <a:rPr lang="en-U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roughness </a:t>
            </a: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 to be reduced?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07504" y="2440174"/>
            <a:ext cx="8869348" cy="4373202"/>
            <a:chOff x="107504" y="2492896"/>
            <a:chExt cx="8869348" cy="4373202"/>
          </a:xfrm>
        </p:grpSpPr>
        <p:sp>
          <p:nvSpPr>
            <p:cNvPr id="2" name="Rectángulo 1"/>
            <p:cNvSpPr/>
            <p:nvPr/>
          </p:nvSpPr>
          <p:spPr>
            <a:xfrm>
              <a:off x="107504" y="2492896"/>
              <a:ext cx="8869348" cy="437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250825" y="2636838"/>
              <a:ext cx="8569325" cy="4089400"/>
              <a:chOff x="250825" y="2636838"/>
              <a:chExt cx="8569325" cy="4089400"/>
            </a:xfrm>
            <a:solidFill>
              <a:schemeClr val="bg1"/>
            </a:solidFill>
          </p:grpSpPr>
          <p:pic>
            <p:nvPicPr>
              <p:cNvPr id="8" name="Picture 3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650" y="2636838"/>
                <a:ext cx="7561263" cy="3736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76"/>
              <p:cNvSpPr txBox="1">
                <a:spLocks noChangeArrowheads="1"/>
              </p:cNvSpPr>
              <p:nvPr/>
            </p:nvSpPr>
            <p:spPr bwMode="auto">
              <a:xfrm>
                <a:off x="6661150" y="5583238"/>
                <a:ext cx="1655763" cy="109855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Skin depth:</a:t>
                </a:r>
              </a:p>
              <a:p>
                <a:r>
                  <a:rPr lang="en-US" altLang="es-ES" sz="1600" b="1" i="1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</a:t>
                </a:r>
                <a:r>
                  <a:rPr lang="en-US" altLang="es-ES" sz="1600" b="1" baseline="-25000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o</a:t>
                </a:r>
                <a:r>
                  <a:rPr lang="en-US" altLang="es-ES" sz="1600" b="1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(Ag) = </a:t>
                </a:r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0.58 </a:t>
                </a:r>
                <a:r>
                  <a:rPr lang="en-US" altLang="es-ES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</a:p>
              <a:p>
                <a:r>
                  <a:rPr lang="en-US" altLang="es-ES" sz="1600" b="1" i="1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</a:t>
                </a:r>
                <a:r>
                  <a:rPr lang="en-US" altLang="es-ES" sz="1600" b="1" baseline="-25000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altLang="es-ES" sz="1600" b="1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(Au) = </a:t>
                </a:r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0.69 </a:t>
                </a:r>
                <a:r>
                  <a:rPr lang="en-US" altLang="es-ES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  <a:r>
                  <a:rPr lang="en-US" altLang="es-ES" sz="1400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r>
                  <a:rPr lang="en-US" altLang="es-ES" sz="1600" i="1">
                    <a:solidFill>
                      <a:srgbClr val="333333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f = </a:t>
                </a:r>
                <a:r>
                  <a:rPr lang="en-US" altLang="es-ES" sz="1400">
                    <a:solidFill>
                      <a:srgbClr val="333333"/>
                    </a:solidFill>
                    <a:ea typeface="ＭＳ Ｐゴシック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12 GHz</a:t>
                </a:r>
              </a:p>
            </p:txBody>
          </p:sp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3205163" y="5300663"/>
                <a:ext cx="1511300" cy="21590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10800" rIns="54000" bIns="10800"/>
              <a:lstStyle/>
              <a:p>
                <a:r>
                  <a:rPr lang="en-US" altLang="es-ES" sz="1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 = </a:t>
                </a:r>
                <a:r>
                  <a:rPr lang="en-US" altLang="es-ES" sz="14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rms</a:t>
                </a:r>
                <a:r>
                  <a:rPr lang="en-US" altLang="es-ES" sz="1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roughness</a:t>
                </a:r>
              </a:p>
            </p:txBody>
          </p:sp>
          <p:sp>
            <p:nvSpPr>
              <p:cNvPr id="15" name="Text Box 78"/>
              <p:cNvSpPr txBox="1">
                <a:spLocks noChangeArrowheads="1"/>
              </p:cNvSpPr>
              <p:nvPr/>
            </p:nvSpPr>
            <p:spPr bwMode="auto">
              <a:xfrm>
                <a:off x="250825" y="6359525"/>
                <a:ext cx="4897438" cy="3667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/>
                  <a:t>IL of Au-coated grooved Ag relative to flat Ag</a:t>
                </a:r>
              </a:p>
            </p:txBody>
          </p:sp>
          <p:sp>
            <p:nvSpPr>
              <p:cNvPr id="17" name="Rectangle 80"/>
              <p:cNvSpPr>
                <a:spLocks noChangeArrowheads="1"/>
              </p:cNvSpPr>
              <p:nvPr/>
            </p:nvSpPr>
            <p:spPr bwMode="auto">
              <a:xfrm>
                <a:off x="1330673" y="5191919"/>
                <a:ext cx="1081087" cy="649287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6" name="Text Box 79"/>
              <p:cNvSpPr txBox="1">
                <a:spLocks noChangeArrowheads="1"/>
              </p:cNvSpPr>
              <p:nvPr/>
            </p:nvSpPr>
            <p:spPr bwMode="auto">
              <a:xfrm>
                <a:off x="7451725" y="2852738"/>
                <a:ext cx="1368425" cy="73025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1400">
                    <a:solidFill>
                      <a:srgbClr val="9933FF"/>
                    </a:solidFill>
                  </a:rPr>
                  <a:t>Numerical approximate results</a:t>
                </a:r>
              </a:p>
            </p:txBody>
          </p:sp>
          <p:sp>
            <p:nvSpPr>
              <p:cNvPr id="18" name="Text Box 81"/>
              <p:cNvSpPr txBox="1">
                <a:spLocks noChangeArrowheads="1"/>
              </p:cNvSpPr>
              <p:nvPr/>
            </p:nvSpPr>
            <p:spPr bwMode="auto">
              <a:xfrm>
                <a:off x="750529" y="5364162"/>
                <a:ext cx="504825" cy="30480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180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1400" b="1" dirty="0">
                    <a:solidFill>
                      <a:srgbClr val="9933FF"/>
                    </a:solidFill>
                  </a:rPr>
                  <a:t>Goal</a:t>
                </a:r>
              </a:p>
            </p:txBody>
          </p:sp>
        </p:grpSp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50825" y="1979548"/>
            <a:ext cx="8252320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Excess of roughness leads to increase of surface resistance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1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GB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458787" y="1844824"/>
            <a:ext cx="8685213" cy="4772361"/>
            <a:chOff x="279400" y="1863546"/>
            <a:chExt cx="8685213" cy="4772361"/>
          </a:xfrm>
        </p:grpSpPr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306388" y="1863546"/>
              <a:ext cx="55610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rIns="54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Approximate experimental </a:t>
              </a:r>
              <a:r>
                <a:rPr lang="en-US" altLang="es-ES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reference data from ESTEC - ESA</a:t>
              </a:r>
              <a:endParaRPr lang="en-US" alt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279400" y="2146300"/>
              <a:ext cx="8685213" cy="4489607"/>
              <a:chOff x="279400" y="2146300"/>
              <a:chExt cx="8685213" cy="4489607"/>
            </a:xfrm>
          </p:grpSpPr>
          <p:grpSp>
            <p:nvGrpSpPr>
              <p:cNvPr id="19" name="Grupo 18"/>
              <p:cNvGrpSpPr/>
              <p:nvPr/>
            </p:nvGrpSpPr>
            <p:grpSpPr>
              <a:xfrm>
                <a:off x="279400" y="2146300"/>
                <a:ext cx="8685213" cy="4454525"/>
                <a:chOff x="279400" y="2146300"/>
                <a:chExt cx="8685213" cy="4454525"/>
              </a:xfrm>
            </p:grpSpPr>
            <p:pic>
              <p:nvPicPr>
                <p:cNvPr id="22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400" y="2146300"/>
                  <a:ext cx="6626225" cy="4454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Freeform 8"/>
                <p:cNvSpPr>
                  <a:spLocks/>
                </p:cNvSpPr>
                <p:nvPr/>
              </p:nvSpPr>
              <p:spPr bwMode="auto">
                <a:xfrm>
                  <a:off x="2916238" y="2235200"/>
                  <a:ext cx="3443287" cy="2417763"/>
                </a:xfrm>
                <a:custGeom>
                  <a:avLst/>
                  <a:gdLst>
                    <a:gd name="T0" fmla="*/ 0 w 2169"/>
                    <a:gd name="T1" fmla="*/ 1523 h 1523"/>
                    <a:gd name="T2" fmla="*/ 181 w 2169"/>
                    <a:gd name="T3" fmla="*/ 1523 h 1523"/>
                    <a:gd name="T4" fmla="*/ 2169 w 2169"/>
                    <a:gd name="T5" fmla="*/ 0 h 1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9" h="1523">
                      <a:moveTo>
                        <a:pt x="0" y="1523"/>
                      </a:moveTo>
                      <a:lnTo>
                        <a:pt x="181" y="1523"/>
                      </a:lnTo>
                      <a:lnTo>
                        <a:pt x="2169" y="0"/>
                      </a:lnTo>
                    </a:path>
                  </a:pathLst>
                </a:custGeom>
                <a:noFill/>
                <a:ln w="635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4" name="Line 9"/>
                <p:cNvSpPr>
                  <a:spLocks noChangeShapeType="1"/>
                </p:cNvSpPr>
                <p:nvPr/>
              </p:nvSpPr>
              <p:spPr bwMode="auto">
                <a:xfrm>
                  <a:off x="3746500" y="5949950"/>
                  <a:ext cx="431800" cy="0"/>
                </a:xfrm>
                <a:prstGeom prst="line">
                  <a:avLst/>
                </a:prstGeom>
                <a:noFill/>
                <a:ln w="635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>
                  <a:off x="3760788" y="5753100"/>
                  <a:ext cx="431800" cy="0"/>
                </a:xfrm>
                <a:prstGeom prst="line">
                  <a:avLst/>
                </a:prstGeom>
                <a:noFill/>
                <a:ln w="635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6" name="Freeform 12"/>
                <p:cNvSpPr>
                  <a:spLocks/>
                </p:cNvSpPr>
                <p:nvPr/>
              </p:nvSpPr>
              <p:spPr bwMode="auto">
                <a:xfrm>
                  <a:off x="2955925" y="2230438"/>
                  <a:ext cx="3613150" cy="3068637"/>
                </a:xfrm>
                <a:custGeom>
                  <a:avLst/>
                  <a:gdLst>
                    <a:gd name="T0" fmla="*/ 0 w 2276"/>
                    <a:gd name="T1" fmla="*/ 1933 h 1933"/>
                    <a:gd name="T2" fmla="*/ 231 w 2276"/>
                    <a:gd name="T3" fmla="*/ 1558 h 1933"/>
                    <a:gd name="T4" fmla="*/ 2276 w 2276"/>
                    <a:gd name="T5" fmla="*/ 0 h 1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76" h="1933">
                      <a:moveTo>
                        <a:pt x="0" y="1933"/>
                      </a:moveTo>
                      <a:lnTo>
                        <a:pt x="231" y="1558"/>
                      </a:lnTo>
                      <a:lnTo>
                        <a:pt x="2276" y="0"/>
                      </a:lnTo>
                    </a:path>
                  </a:pathLst>
                </a:custGeom>
                <a:noFill/>
                <a:ln w="635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7" name="Line 13"/>
                <p:cNvSpPr>
                  <a:spLocks noChangeShapeType="1"/>
                </p:cNvSpPr>
                <p:nvPr/>
              </p:nvSpPr>
              <p:spPr bwMode="auto">
                <a:xfrm>
                  <a:off x="3746500" y="5397500"/>
                  <a:ext cx="431800" cy="0"/>
                </a:xfrm>
                <a:prstGeom prst="line">
                  <a:avLst/>
                </a:prstGeom>
                <a:noFill/>
                <a:ln w="63500">
                  <a:solidFill>
                    <a:srgbClr val="00FF00">
                      <a:alpha val="60001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8" name="Freeform 14"/>
                <p:cNvSpPr>
                  <a:spLocks/>
                </p:cNvSpPr>
                <p:nvPr/>
              </p:nvSpPr>
              <p:spPr bwMode="auto">
                <a:xfrm>
                  <a:off x="2951163" y="2366963"/>
                  <a:ext cx="3724275" cy="3211512"/>
                </a:xfrm>
                <a:custGeom>
                  <a:avLst/>
                  <a:gdLst>
                    <a:gd name="T0" fmla="*/ 0 w 2346"/>
                    <a:gd name="T1" fmla="*/ 2023 h 2023"/>
                    <a:gd name="T2" fmla="*/ 183 w 2346"/>
                    <a:gd name="T3" fmla="*/ 1693 h 2023"/>
                    <a:gd name="T4" fmla="*/ 2346 w 2346"/>
                    <a:gd name="T5" fmla="*/ 0 h 2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46" h="2023">
                      <a:moveTo>
                        <a:pt x="0" y="2023"/>
                      </a:moveTo>
                      <a:lnTo>
                        <a:pt x="183" y="1693"/>
                      </a:lnTo>
                      <a:lnTo>
                        <a:pt x="2346" y="0"/>
                      </a:lnTo>
                    </a:path>
                  </a:pathLst>
                </a:custGeom>
                <a:noFill/>
                <a:ln w="63500">
                  <a:solidFill>
                    <a:srgbClr val="00FF00">
                      <a:alpha val="60001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692900" y="5175250"/>
                  <a:ext cx="1624013" cy="252413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000" tIns="0" rIns="54000"/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s-ES" sz="1200" b="1" dirty="0"/>
                    <a:t>Device bulk material</a:t>
                  </a:r>
                  <a:r>
                    <a:rPr lang="en-US" altLang="es-ES" sz="1600" dirty="0"/>
                    <a:t> </a:t>
                  </a:r>
                </a:p>
              </p:txBody>
            </p:sp>
            <p:sp>
              <p:nvSpPr>
                <p:cNvPr id="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697663" y="5611813"/>
                  <a:ext cx="1762125" cy="2524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000" tIns="0" rIns="54000" bIns="36000"/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s-ES" sz="1200" b="1"/>
                    <a:t>Electrolytic Ag plating</a:t>
                  </a:r>
                  <a:endParaRPr lang="en-US" altLang="es-ES" sz="1600" b="1"/>
                </a:p>
              </p:txBody>
            </p:sp>
            <p:sp>
              <p:nvSpPr>
                <p:cNvPr id="3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697663" y="5829300"/>
                  <a:ext cx="2266950" cy="252413"/>
                </a:xfrm>
                <a:prstGeom prst="rect">
                  <a:avLst/>
                </a:prstGeom>
                <a:solidFill>
                  <a:srgbClr val="FFE16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4000" rIns="18000"/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s-ES" sz="1200" b="1"/>
                    <a:t>Chromate conversion coating</a:t>
                  </a:r>
                  <a:r>
                    <a:rPr lang="en-US" altLang="es-ES" sz="1200"/>
                    <a:t> </a:t>
                  </a:r>
                  <a:endParaRPr lang="en-US" altLang="es-ES" sz="1600"/>
                </a:p>
              </p:txBody>
            </p:sp>
          </p:grp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6732588" y="2852738"/>
                <a:ext cx="2087562" cy="523220"/>
              </a:xfrm>
              <a:prstGeom prst="rect">
                <a:avLst/>
              </a:prstGeom>
              <a:solidFill>
                <a:srgbClr val="96CC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Multipactor power level </a:t>
                </a:r>
                <a:r>
                  <a:rPr lang="en-US" altLang="es-E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increase: </a:t>
                </a:r>
                <a:r>
                  <a:rPr lang="en-US" altLang="es-E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1.8 &amp; 3.0 dB </a:t>
                </a:r>
              </a:p>
            </p:txBody>
          </p:sp>
          <p:sp>
            <p:nvSpPr>
              <p:cNvPr id="21" name="Text Box 21"/>
              <p:cNvSpPr txBox="1">
                <a:spLocks noChangeArrowheads="1"/>
              </p:cNvSpPr>
              <p:nvPr/>
            </p:nvSpPr>
            <p:spPr bwMode="auto">
              <a:xfrm>
                <a:off x="6905625" y="6361269"/>
                <a:ext cx="1223963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rIns="540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rPr>
                  <a:t>ECSS-E-20-01A</a:t>
                </a:r>
              </a:p>
            </p:txBody>
          </p:sp>
        </p:grpSp>
      </p:grp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088599" y="809044"/>
            <a:ext cx="503866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ANTIMULTIPACTOR COATINGS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2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Roughness</a:t>
            </a:r>
          </a:p>
        </p:txBody>
      </p:sp>
      <p:pic>
        <p:nvPicPr>
          <p:cNvPr id="32" name="Picture 8" descr="AU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051050"/>
            <a:ext cx="4249737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AU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33788"/>
            <a:ext cx="4248150" cy="2890837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38163" y="5198045"/>
            <a:ext cx="2963933" cy="142192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Electrolytic Au plating</a:t>
            </a:r>
          </a:p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Surface morphology</a:t>
            </a:r>
          </a:p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88599" y="809044"/>
            <a:ext cx="503866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ANTIMULTIPACTOR COATINGS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5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Roughness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38163" y="5198045"/>
            <a:ext cx="2963933" cy="142192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Electrolytic Ag plating</a:t>
            </a:r>
          </a:p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Surface morphology</a:t>
            </a:r>
          </a:p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SEM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62163"/>
            <a:ext cx="42545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99">
                        <a:alpha val="50999"/>
                      </a:srgbClr>
                    </a:gs>
                    <a:gs pos="100000">
                      <a:srgbClr val="00FF99">
                        <a:alpha val="24001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1 Imagen" descr="C:\Users\Isabel Montero\LYDYA-RECUPERACION\Trabajo 13 enero2012\SEM\2013\Sidi 12MAR13F (TESAT AgTe-3, 7a y b, 8 a y b, 9 a y b, AgTe-10, AgTe11, AgAl13 al 17)\AGTEL-3.TIF"/>
          <p:cNvPicPr>
            <a:picLocks noChangeAspect="1" noChangeArrowheads="1"/>
          </p:cNvPicPr>
          <p:nvPr/>
        </p:nvPicPr>
        <p:blipFill>
          <a:blip r:embed="rId4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644900"/>
            <a:ext cx="3994150" cy="287972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8599" y="809044"/>
            <a:ext cx="503866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ANTIMULTIPACTOR COATINGS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9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Roughness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580112" y="1892085"/>
            <a:ext cx="2963933" cy="122802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Alodine</a:t>
            </a:r>
            <a:endParaRPr lang="es-ES" altLang="es-ES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Surface </a:t>
            </a:r>
            <a:r>
              <a:rPr lang="es-ES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morphology</a:t>
            </a:r>
            <a:endParaRPr lang="es-E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SEM</a:t>
            </a:r>
            <a:endParaRPr lang="en-GB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9" name="Picture 19" descr="ALO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824"/>
            <a:ext cx="4537075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ALO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13" y="3232869"/>
            <a:ext cx="4537075" cy="30861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7549" y="5000568"/>
            <a:ext cx="3984532" cy="18574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Composition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: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Al oxides and </a:t>
            </a:r>
            <a:r>
              <a:rPr lang="es-ES" alt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hydroxides</a:t>
            </a: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(~ 98 %)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Cr oxides and </a:t>
            </a:r>
            <a:r>
              <a:rPr lang="es-ES" alt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hydroxides</a:t>
            </a: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(~ 1 %)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Compounds</a:t>
            </a: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of Al, Cr, O, N, C, Cu, 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                        Zn, Mn, Ca, Ti, Si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52000" y="5785815"/>
            <a:ext cx="1872000" cy="1063132"/>
            <a:chOff x="3852000" y="5785815"/>
            <a:chExt cx="1872000" cy="106313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/>
            <a:srcRect l="-49969" r="-4109"/>
            <a:stretch/>
          </p:blipFill>
          <p:spPr>
            <a:xfrm>
              <a:off x="3852000" y="5785815"/>
              <a:ext cx="1872000" cy="10631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932313" y="5867664"/>
              <a:ext cx="927719" cy="4947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r>
                <a:rPr lang="es-ES" altLang="es-E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</a:rPr>
                <a:t>Cr </a:t>
              </a:r>
              <a:r>
                <a:rPr lang="es-ES" altLang="es-ES" sz="2400" b="1" baseline="30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</a:rPr>
                <a:t>6+</a:t>
              </a:r>
              <a:r>
                <a:rPr lang="es-ES" altLang="es-E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panose="020B0600070205080204" pitchFamily="34" charset="-128"/>
                </a:rPr>
                <a:t> </a:t>
              </a:r>
              <a:endParaRPr lang="en-GB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088599" y="809044"/>
            <a:ext cx="503866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ANTIMULTIPACTOR COATINGS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6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856914" y="822221"/>
            <a:ext cx="3454486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 LOSSES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69535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Insertion Loss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847853" y="4221088"/>
            <a:ext cx="5472608" cy="1629677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Relative </a:t>
            </a:r>
            <a:r>
              <a:rPr lang="en-GB" altLang="es-E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IL</a:t>
            </a:r>
            <a:r>
              <a:rPr lang="en-GB" alt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and RF surface resistance at 9.5 GHz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</a:t>
            </a: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Silver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1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</a:t>
            </a: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 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1.24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</a:t>
            </a:r>
            <a:r>
              <a:rPr lang="en-GB" altLang="es-ES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Alodine</a:t>
            </a: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3.8 </a:t>
            </a:r>
            <a:endParaRPr lang="en-GB" altLang="es-ES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689" y="2342229"/>
            <a:ext cx="8410936" cy="115877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For 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 waveguide, insertion loss   </a:t>
            </a:r>
            <a:r>
              <a:rPr lang="en-GB" altLang="es-E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IL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 = 10·log(</a:t>
            </a:r>
            <a:r>
              <a:rPr lang="en-GB" altLang="es-E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en-GB" altLang="es-E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thruout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en-GB" altLang="es-E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en-GB" altLang="es-ES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in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depends on geometry, frequency </a:t>
            </a:r>
            <a:r>
              <a:rPr lang="en-GB" altLang="es-E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and surface resistance </a:t>
            </a:r>
            <a:r>
              <a:rPr lang="en-GB" altLang="es-E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en-GB" altLang="es-ES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surf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.  </a:t>
            </a: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5000"/>
              </a:spcAft>
            </a:pP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</a:t>
            </a:r>
            <a:r>
              <a:rPr lang="en-GB" altLang="es-E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IL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 </a:t>
            </a:r>
            <a:r>
              <a:rPr lang="en-GB" altLang="es-ES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en-GB" altLang="es-ES" i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surf</a:t>
            </a:r>
            <a:r>
              <a:rPr lang="en-GB" altLang="es-E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endParaRPr lang="en-GB" altLang="es-ES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57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845" r="1604" b="1845"/>
          <a:stretch>
            <a:fillRect/>
          </a:stretch>
        </p:blipFill>
        <p:spPr bwMode="auto">
          <a:xfrm>
            <a:off x="698500" y="2003425"/>
            <a:ext cx="522605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60881" y="811407"/>
            <a:ext cx="1222238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AGING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Reference anti-multipactor coatings for space applications.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37163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2" name="Grupo 1"/>
          <p:cNvGrpSpPr/>
          <p:nvPr/>
        </p:nvGrpSpPr>
        <p:grpSpPr>
          <a:xfrm>
            <a:off x="539552" y="2348880"/>
            <a:ext cx="6493157" cy="3564000"/>
            <a:chOff x="112711" y="2513497"/>
            <a:chExt cx="7051677" cy="3448906"/>
          </a:xfrm>
        </p:grpSpPr>
        <p:sp>
          <p:nvSpPr>
            <p:cNvPr id="41986" name="Text Box 3"/>
            <p:cNvSpPr txBox="1">
              <a:spLocks noChangeArrowheads="1"/>
            </p:cNvSpPr>
            <p:nvPr/>
          </p:nvSpPr>
          <p:spPr bwMode="auto">
            <a:xfrm>
              <a:off x="156074" y="2513497"/>
              <a:ext cx="6946250" cy="3448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1068388" y="4354513"/>
              <a:ext cx="2881312" cy="1368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992" name="Text Box 8"/>
            <p:cNvSpPr txBox="1">
              <a:spLocks noChangeArrowheads="1"/>
            </p:cNvSpPr>
            <p:nvPr/>
          </p:nvSpPr>
          <p:spPr bwMode="auto">
            <a:xfrm>
              <a:off x="1322388" y="4714875"/>
              <a:ext cx="2089150" cy="73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Aluminum alloy</a:t>
              </a:r>
            </a:p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device bulk</a:t>
              </a:r>
            </a:p>
          </p:txBody>
        </p: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>
              <a:off x="995363" y="2897188"/>
              <a:ext cx="3065462" cy="719137"/>
              <a:chOff x="461" y="1697"/>
              <a:chExt cx="1931" cy="453"/>
            </a:xfrm>
          </p:grpSpPr>
          <p:sp>
            <p:nvSpPr>
              <p:cNvPr id="41994" name="Oval 10"/>
              <p:cNvSpPr>
                <a:spLocks noChangeArrowheads="1"/>
              </p:cNvSpPr>
              <p:nvPr/>
            </p:nvSpPr>
            <p:spPr bwMode="auto">
              <a:xfrm>
                <a:off x="461" y="192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/>
            </p:nvSpPr>
            <p:spPr bwMode="auto">
              <a:xfrm>
                <a:off x="612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996" name="Oval 12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997" name="Oval 13"/>
              <p:cNvSpPr>
                <a:spLocks noChangeArrowheads="1"/>
              </p:cNvSpPr>
              <p:nvPr/>
            </p:nvSpPr>
            <p:spPr bwMode="auto">
              <a:xfrm>
                <a:off x="83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998" name="Oval 14"/>
              <p:cNvSpPr>
                <a:spLocks noChangeArrowheads="1"/>
              </p:cNvSpPr>
              <p:nvPr/>
            </p:nvSpPr>
            <p:spPr bwMode="auto">
              <a:xfrm>
                <a:off x="930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999" name="Oval 15"/>
              <p:cNvSpPr>
                <a:spLocks noChangeArrowheads="1"/>
              </p:cNvSpPr>
              <p:nvPr/>
            </p:nvSpPr>
            <p:spPr bwMode="auto">
              <a:xfrm>
                <a:off x="681" y="181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0" name="Oval 16"/>
              <p:cNvSpPr>
                <a:spLocks noChangeArrowheads="1"/>
              </p:cNvSpPr>
              <p:nvPr/>
            </p:nvSpPr>
            <p:spPr bwMode="auto">
              <a:xfrm>
                <a:off x="521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1" name="Oval 17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/>
            </p:nvSpPr>
            <p:spPr bwMode="auto">
              <a:xfrm>
                <a:off x="1202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/>
            </p:nvSpPr>
            <p:spPr bwMode="auto">
              <a:xfrm>
                <a:off x="1292" y="19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5" name="Oval 21"/>
              <p:cNvSpPr>
                <a:spLocks noChangeArrowheads="1"/>
              </p:cNvSpPr>
              <p:nvPr/>
            </p:nvSpPr>
            <p:spPr bwMode="auto">
              <a:xfrm>
                <a:off x="1593" y="190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6" name="Oval 22"/>
              <p:cNvSpPr>
                <a:spLocks noChangeArrowheads="1"/>
              </p:cNvSpPr>
              <p:nvPr/>
            </p:nvSpPr>
            <p:spPr bwMode="auto">
              <a:xfrm>
                <a:off x="151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7" name="Oval 23"/>
              <p:cNvSpPr>
                <a:spLocks noChangeArrowheads="1"/>
              </p:cNvSpPr>
              <p:nvPr/>
            </p:nvSpPr>
            <p:spPr bwMode="auto">
              <a:xfrm>
                <a:off x="1395" y="193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8" name="Oval 24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09" name="Oval 25"/>
              <p:cNvSpPr>
                <a:spLocks noChangeArrowheads="1"/>
              </p:cNvSpPr>
              <p:nvPr/>
            </p:nvSpPr>
            <p:spPr bwMode="auto">
              <a:xfrm>
                <a:off x="1338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0" name="Oval 26"/>
              <p:cNvSpPr>
                <a:spLocks noChangeArrowheads="1"/>
              </p:cNvSpPr>
              <p:nvPr/>
            </p:nvSpPr>
            <p:spPr bwMode="auto">
              <a:xfrm>
                <a:off x="527" y="17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1" name="Oval 27"/>
              <p:cNvSpPr>
                <a:spLocks noChangeArrowheads="1"/>
              </p:cNvSpPr>
              <p:nvPr/>
            </p:nvSpPr>
            <p:spPr bwMode="auto">
              <a:xfrm>
                <a:off x="1571" y="17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2" name="Oval 28"/>
              <p:cNvSpPr>
                <a:spLocks noChangeArrowheads="1"/>
              </p:cNvSpPr>
              <p:nvPr/>
            </p:nvSpPr>
            <p:spPr bwMode="auto">
              <a:xfrm>
                <a:off x="1126" y="18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3" name="Oval 29"/>
              <p:cNvSpPr>
                <a:spLocks noChangeArrowheads="1"/>
              </p:cNvSpPr>
              <p:nvPr/>
            </p:nvSpPr>
            <p:spPr bwMode="auto">
              <a:xfrm>
                <a:off x="1132" y="17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4" name="Oval 30"/>
              <p:cNvSpPr>
                <a:spLocks noChangeArrowheads="1"/>
              </p:cNvSpPr>
              <p:nvPr/>
            </p:nvSpPr>
            <p:spPr bwMode="auto">
              <a:xfrm>
                <a:off x="1713" y="1906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5" name="Oval 31"/>
              <p:cNvSpPr>
                <a:spLocks noChangeArrowheads="1"/>
              </p:cNvSpPr>
              <p:nvPr/>
            </p:nvSpPr>
            <p:spPr bwMode="auto">
              <a:xfrm>
                <a:off x="1734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6" name="Oval 32"/>
              <p:cNvSpPr>
                <a:spLocks noChangeArrowheads="1"/>
              </p:cNvSpPr>
              <p:nvPr/>
            </p:nvSpPr>
            <p:spPr bwMode="auto">
              <a:xfrm>
                <a:off x="1734" y="16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7" name="Oval 33"/>
              <p:cNvSpPr>
                <a:spLocks noChangeArrowheads="1"/>
              </p:cNvSpPr>
              <p:nvPr/>
            </p:nvSpPr>
            <p:spPr bwMode="auto">
              <a:xfrm>
                <a:off x="1864" y="19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8" name="Oval 34"/>
              <p:cNvSpPr>
                <a:spLocks noChangeArrowheads="1"/>
              </p:cNvSpPr>
              <p:nvPr/>
            </p:nvSpPr>
            <p:spPr bwMode="auto">
              <a:xfrm>
                <a:off x="1791" y="188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19" name="Oval 35"/>
              <p:cNvSpPr>
                <a:spLocks noChangeArrowheads="1"/>
              </p:cNvSpPr>
              <p:nvPr/>
            </p:nvSpPr>
            <p:spPr bwMode="auto">
              <a:xfrm>
                <a:off x="1945" y="188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0" name="Oval 36"/>
              <p:cNvSpPr>
                <a:spLocks noChangeArrowheads="1"/>
              </p:cNvSpPr>
              <p:nvPr/>
            </p:nvSpPr>
            <p:spPr bwMode="auto">
              <a:xfrm>
                <a:off x="1973" y="197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1" name="Oval 37"/>
              <p:cNvSpPr>
                <a:spLocks noChangeArrowheads="1"/>
              </p:cNvSpPr>
              <p:nvPr/>
            </p:nvSpPr>
            <p:spPr bwMode="auto">
              <a:xfrm>
                <a:off x="2042" y="1842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2" name="Oval 38"/>
              <p:cNvSpPr>
                <a:spLocks noChangeArrowheads="1"/>
              </p:cNvSpPr>
              <p:nvPr/>
            </p:nvSpPr>
            <p:spPr bwMode="auto">
              <a:xfrm>
                <a:off x="2055" y="1734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3" name="Oval 39"/>
              <p:cNvSpPr>
                <a:spLocks noChangeArrowheads="1"/>
              </p:cNvSpPr>
              <p:nvPr/>
            </p:nvSpPr>
            <p:spPr bwMode="auto">
              <a:xfrm>
                <a:off x="2064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4" name="Oval 40"/>
              <p:cNvSpPr>
                <a:spLocks noChangeArrowheads="1"/>
              </p:cNvSpPr>
              <p:nvPr/>
            </p:nvSpPr>
            <p:spPr bwMode="auto">
              <a:xfrm>
                <a:off x="2176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5" name="Oval 41"/>
              <p:cNvSpPr>
                <a:spLocks noChangeArrowheads="1"/>
              </p:cNvSpPr>
              <p:nvPr/>
            </p:nvSpPr>
            <p:spPr bwMode="auto">
              <a:xfrm>
                <a:off x="2200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6" name="Oval 42"/>
              <p:cNvSpPr>
                <a:spLocks noChangeArrowheads="1"/>
              </p:cNvSpPr>
              <p:nvPr/>
            </p:nvSpPr>
            <p:spPr bwMode="auto">
              <a:xfrm>
                <a:off x="2233" y="195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2027" name="Group 43"/>
            <p:cNvGrpSpPr>
              <a:grpSpLocks/>
            </p:cNvGrpSpPr>
            <p:nvPr/>
          </p:nvGrpSpPr>
          <p:grpSpPr bwMode="auto">
            <a:xfrm>
              <a:off x="1066800" y="3021013"/>
              <a:ext cx="2887663" cy="950912"/>
              <a:chOff x="503" y="1748"/>
              <a:chExt cx="1819" cy="599"/>
            </a:xfrm>
          </p:grpSpPr>
          <p:sp>
            <p:nvSpPr>
              <p:cNvPr id="42028" name="Rectangle 44"/>
              <p:cNvSpPr>
                <a:spLocks noChangeArrowheads="1"/>
              </p:cNvSpPr>
              <p:nvPr/>
            </p:nvSpPr>
            <p:spPr bwMode="auto">
              <a:xfrm>
                <a:off x="507" y="2069"/>
                <a:ext cx="1815" cy="26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29" name="Text Box 45"/>
              <p:cNvSpPr txBox="1">
                <a:spLocks noChangeArrowheads="1"/>
              </p:cNvSpPr>
              <p:nvPr/>
            </p:nvSpPr>
            <p:spPr bwMode="auto">
              <a:xfrm>
                <a:off x="689" y="2059"/>
                <a:ext cx="1316" cy="2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400" b="1" dirty="0" err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Silver</a:t>
                </a:r>
                <a:r>
                  <a:rPr lang="es-ES" altLang="es-ES" sz="2000" b="1" dirty="0">
                    <a:latin typeface="Comic Sans MS" panose="030F0702030302020204" pitchFamily="66" charset="0"/>
                  </a:rPr>
                  <a:t>	</a:t>
                </a:r>
                <a:endParaRPr lang="el-GR" altLang="es-ES" sz="2000" b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2030" name="AutoShape 46"/>
              <p:cNvSpPr>
                <a:spLocks noChangeArrowheads="1"/>
              </p:cNvSpPr>
              <p:nvPr/>
            </p:nvSpPr>
            <p:spPr bwMode="auto">
              <a:xfrm>
                <a:off x="503" y="1748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1" name="AutoShape 47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2" name="AutoShape 48"/>
              <p:cNvSpPr>
                <a:spLocks noChangeArrowheads="1"/>
              </p:cNvSpPr>
              <p:nvPr/>
            </p:nvSpPr>
            <p:spPr bwMode="auto">
              <a:xfrm>
                <a:off x="170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3" name="AutoShape 49"/>
              <p:cNvSpPr>
                <a:spLocks noChangeArrowheads="1"/>
              </p:cNvSpPr>
              <p:nvPr/>
            </p:nvSpPr>
            <p:spPr bwMode="auto">
              <a:xfrm>
                <a:off x="2018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4" name="AutoShape 50"/>
              <p:cNvSpPr>
                <a:spLocks noChangeArrowheads="1"/>
              </p:cNvSpPr>
              <p:nvPr/>
            </p:nvSpPr>
            <p:spPr bwMode="auto">
              <a:xfrm>
                <a:off x="675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5" name="AutoShape 51"/>
              <p:cNvSpPr>
                <a:spLocks noChangeArrowheads="1"/>
              </p:cNvSpPr>
              <p:nvPr/>
            </p:nvSpPr>
            <p:spPr bwMode="auto">
              <a:xfrm>
                <a:off x="930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6" name="AutoShape 52"/>
              <p:cNvSpPr>
                <a:spLocks noChangeArrowheads="1"/>
              </p:cNvSpPr>
              <p:nvPr/>
            </p:nvSpPr>
            <p:spPr bwMode="auto">
              <a:xfrm>
                <a:off x="1383" y="185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7" name="AutoShape 53"/>
              <p:cNvSpPr>
                <a:spLocks noChangeArrowheads="1"/>
              </p:cNvSpPr>
              <p:nvPr/>
            </p:nvSpPr>
            <p:spPr bwMode="auto">
              <a:xfrm>
                <a:off x="1571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8" name="AutoShape 54"/>
              <p:cNvSpPr>
                <a:spLocks noChangeArrowheads="1"/>
              </p:cNvSpPr>
              <p:nvPr/>
            </p:nvSpPr>
            <p:spPr bwMode="auto">
              <a:xfrm>
                <a:off x="2184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39" name="AutoShape 55"/>
              <p:cNvSpPr>
                <a:spLocks noChangeArrowheads="1"/>
              </p:cNvSpPr>
              <p:nvPr/>
            </p:nvSpPr>
            <p:spPr bwMode="auto">
              <a:xfrm>
                <a:off x="793" y="1932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0" name="AutoShape 56"/>
              <p:cNvSpPr>
                <a:spLocks noChangeArrowheads="1"/>
              </p:cNvSpPr>
              <p:nvPr/>
            </p:nvSpPr>
            <p:spPr bwMode="auto">
              <a:xfrm>
                <a:off x="896" y="1921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1" name="AutoShape 57"/>
              <p:cNvSpPr>
                <a:spLocks noChangeArrowheads="1"/>
              </p:cNvSpPr>
              <p:nvPr/>
            </p:nvSpPr>
            <p:spPr bwMode="auto">
              <a:xfrm>
                <a:off x="1044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2" name="AutoShape 58"/>
              <p:cNvSpPr>
                <a:spLocks noChangeArrowheads="1"/>
              </p:cNvSpPr>
              <p:nvPr/>
            </p:nvSpPr>
            <p:spPr bwMode="auto">
              <a:xfrm>
                <a:off x="845" y="1975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3" name="AutoShape 59"/>
              <p:cNvSpPr>
                <a:spLocks noChangeArrowheads="1"/>
              </p:cNvSpPr>
              <p:nvPr/>
            </p:nvSpPr>
            <p:spPr bwMode="auto">
              <a:xfrm>
                <a:off x="1247" y="1979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4" name="AutoShape 60"/>
              <p:cNvSpPr>
                <a:spLocks noChangeArrowheads="1"/>
              </p:cNvSpPr>
              <p:nvPr/>
            </p:nvSpPr>
            <p:spPr bwMode="auto">
              <a:xfrm>
                <a:off x="1338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5" name="AutoShape 61"/>
              <p:cNvSpPr>
                <a:spLocks noChangeArrowheads="1"/>
              </p:cNvSpPr>
              <p:nvPr/>
            </p:nvSpPr>
            <p:spPr bwMode="auto">
              <a:xfrm>
                <a:off x="1501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6" name="AutoShape 62"/>
              <p:cNvSpPr>
                <a:spLocks noChangeArrowheads="1"/>
              </p:cNvSpPr>
              <p:nvPr/>
            </p:nvSpPr>
            <p:spPr bwMode="auto">
              <a:xfrm>
                <a:off x="1661" y="1936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7" name="AutoShape 63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2048" name="AutoShape 64"/>
              <p:cNvSpPr>
                <a:spLocks noChangeArrowheads="1"/>
              </p:cNvSpPr>
              <p:nvPr/>
            </p:nvSpPr>
            <p:spPr bwMode="auto">
              <a:xfrm>
                <a:off x="192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42049" name="Rectangle 65"/>
            <p:cNvSpPr>
              <a:spLocks noChangeArrowheads="1"/>
            </p:cNvSpPr>
            <p:nvPr/>
          </p:nvSpPr>
          <p:spPr bwMode="auto">
            <a:xfrm>
              <a:off x="1068388" y="3962400"/>
              <a:ext cx="2881312" cy="3921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050" name="Text Box 66"/>
            <p:cNvSpPr txBox="1">
              <a:spLocks noChangeArrowheads="1"/>
            </p:cNvSpPr>
            <p:nvPr/>
          </p:nvSpPr>
          <p:spPr bwMode="auto">
            <a:xfrm>
              <a:off x="1357313" y="3957638"/>
              <a:ext cx="20891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2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Nickel (P)</a:t>
              </a:r>
              <a:endParaRPr lang="el-GR" altLang="es-ES" sz="22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1" name="Text Box 67"/>
            <p:cNvSpPr txBox="1">
              <a:spLocks noChangeArrowheads="1"/>
            </p:cNvSpPr>
            <p:nvPr/>
          </p:nvSpPr>
          <p:spPr bwMode="auto">
            <a:xfrm>
              <a:off x="1355725" y="2565400"/>
              <a:ext cx="792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Gold</a:t>
              </a:r>
            </a:p>
          </p:txBody>
        </p:sp>
        <p:sp>
          <p:nvSpPr>
            <p:cNvPr id="42052" name="Text Box 68"/>
            <p:cNvSpPr txBox="1">
              <a:spLocks noChangeArrowheads="1"/>
            </p:cNvSpPr>
            <p:nvPr/>
          </p:nvSpPr>
          <p:spPr bwMode="auto">
            <a:xfrm>
              <a:off x="127000" y="3952875"/>
              <a:ext cx="1093786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 dirty="0">
                  <a:solidFill>
                    <a:srgbClr val="51361B"/>
                  </a:solidFill>
                  <a:latin typeface="Comic Sans MS" panose="030F0702030302020204" pitchFamily="66" charset="0"/>
                </a:rPr>
                <a:t>10 </a:t>
              </a:r>
              <a:r>
                <a:rPr lang="el-GR" altLang="es-ES" sz="2000" b="1" dirty="0">
                  <a:solidFill>
                    <a:srgbClr val="51361B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 dirty="0">
                  <a:solidFill>
                    <a:srgbClr val="51361B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 dirty="0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3" name="Text Box 69"/>
            <p:cNvSpPr txBox="1">
              <a:spLocks noChangeArrowheads="1"/>
            </p:cNvSpPr>
            <p:nvPr/>
          </p:nvSpPr>
          <p:spPr bwMode="auto">
            <a:xfrm>
              <a:off x="4090988" y="3600910"/>
              <a:ext cx="21637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 dirty="0">
                  <a:solidFill>
                    <a:srgbClr val="3366FF"/>
                  </a:solidFill>
                  <a:latin typeface="Comic Sans MS" panose="030F0702030302020204" pitchFamily="66" charset="0"/>
                </a:rPr>
                <a:t>Conductive</a:t>
              </a:r>
              <a:endParaRPr lang="el-GR" altLang="es-ES" sz="2000" b="1" dirty="0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4" name="Text Box 70"/>
            <p:cNvSpPr txBox="1">
              <a:spLocks noChangeArrowheads="1"/>
            </p:cNvSpPr>
            <p:nvPr/>
          </p:nvSpPr>
          <p:spPr bwMode="auto">
            <a:xfrm>
              <a:off x="112711" y="2888814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2 </a:t>
              </a:r>
              <a:r>
                <a:rPr lang="el-GR" altLang="es-E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5" name="Text Box 71"/>
            <p:cNvSpPr txBox="1">
              <a:spLocks noChangeArrowheads="1"/>
            </p:cNvSpPr>
            <p:nvPr/>
          </p:nvSpPr>
          <p:spPr bwMode="auto">
            <a:xfrm>
              <a:off x="4090988" y="4041775"/>
              <a:ext cx="19446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Adherence</a:t>
              </a:r>
              <a:endParaRPr lang="el-GR" altLang="es-ES" sz="20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6" name="Text Box 72"/>
            <p:cNvSpPr txBox="1">
              <a:spLocks noChangeArrowheads="1"/>
            </p:cNvSpPr>
            <p:nvPr/>
          </p:nvSpPr>
          <p:spPr bwMode="auto">
            <a:xfrm>
              <a:off x="4090988" y="3252497"/>
              <a:ext cx="23050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 dirty="0">
                  <a:solidFill>
                    <a:srgbClr val="009999"/>
                  </a:solidFill>
                  <a:latin typeface="Comic Sans MS" panose="030F0702030302020204" pitchFamily="66" charset="0"/>
                </a:rPr>
                <a:t>Roughness</a:t>
              </a:r>
              <a:endParaRPr lang="el-GR" altLang="es-ES" sz="2000" b="1" dirty="0">
                <a:solidFill>
                  <a:srgbClr val="009999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7" name="Text Box 73"/>
            <p:cNvSpPr txBox="1">
              <a:spLocks noChangeArrowheads="1"/>
            </p:cNvSpPr>
            <p:nvPr/>
          </p:nvSpPr>
          <p:spPr bwMode="auto">
            <a:xfrm>
              <a:off x="4090988" y="2709863"/>
              <a:ext cx="3073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Passivation, conductive</a:t>
              </a:r>
              <a:endParaRPr lang="el-GR" altLang="es-ES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058" name="Text Box 74"/>
            <p:cNvSpPr txBox="1">
              <a:spLocks noChangeArrowheads="1"/>
            </p:cNvSpPr>
            <p:nvPr/>
          </p:nvSpPr>
          <p:spPr bwMode="auto">
            <a:xfrm>
              <a:off x="149225" y="3430588"/>
              <a:ext cx="10398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20 </a:t>
              </a:r>
              <a:r>
                <a: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8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539552" y="2348880"/>
            <a:ext cx="6480000" cy="3564000"/>
            <a:chOff x="102440" y="2492896"/>
            <a:chExt cx="6341769" cy="3492000"/>
          </a:xfrm>
        </p:grpSpPr>
        <p:sp>
          <p:nvSpPr>
            <p:cNvPr id="31746" name="Text Box 3"/>
            <p:cNvSpPr txBox="1">
              <a:spLocks noChangeArrowheads="1"/>
            </p:cNvSpPr>
            <p:nvPr/>
          </p:nvSpPr>
          <p:spPr bwMode="auto">
            <a:xfrm>
              <a:off x="102440" y="2492896"/>
              <a:ext cx="6048000" cy="349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 smtClean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127001" y="2565400"/>
              <a:ext cx="6317208" cy="3157538"/>
              <a:chOff x="127000" y="2565400"/>
              <a:chExt cx="6674954" cy="3157538"/>
            </a:xfrm>
          </p:grpSpPr>
          <p:sp>
            <p:nvSpPr>
              <p:cNvPr id="31812" name="Rectangle 68"/>
              <p:cNvSpPr>
                <a:spLocks noChangeArrowheads="1"/>
              </p:cNvSpPr>
              <p:nvPr/>
            </p:nvSpPr>
            <p:spPr bwMode="auto">
              <a:xfrm>
                <a:off x="1068388" y="4354513"/>
                <a:ext cx="2881312" cy="13684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814" name="Text Box 70"/>
              <p:cNvSpPr txBox="1">
                <a:spLocks noChangeArrowheads="1"/>
              </p:cNvSpPr>
              <p:nvPr/>
            </p:nvSpPr>
            <p:spPr bwMode="auto">
              <a:xfrm>
                <a:off x="1322388" y="4714875"/>
                <a:ext cx="2089150" cy="733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100" b="1">
                    <a:solidFill>
                      <a:srgbClr val="006699"/>
                    </a:solidFill>
                    <a:latin typeface="Comic Sans MS" panose="030F0702030302020204" pitchFamily="66" charset="0"/>
                  </a:rPr>
                  <a:t>Aluminum alloy</a:t>
                </a:r>
              </a:p>
              <a:p>
                <a:r>
                  <a:rPr lang="es-ES" altLang="es-ES" sz="2100" b="1">
                    <a:solidFill>
                      <a:srgbClr val="006699"/>
                    </a:solidFill>
                    <a:latin typeface="Comic Sans MS" panose="030F0702030302020204" pitchFamily="66" charset="0"/>
                  </a:rPr>
                  <a:t>device bulk</a:t>
                </a:r>
              </a:p>
            </p:txBody>
          </p:sp>
          <p:grpSp>
            <p:nvGrpSpPr>
              <p:cNvPr id="31816" name="Group 72"/>
              <p:cNvGrpSpPr>
                <a:grpSpLocks/>
              </p:cNvGrpSpPr>
              <p:nvPr/>
            </p:nvGrpSpPr>
            <p:grpSpPr bwMode="auto">
              <a:xfrm>
                <a:off x="995363" y="2897188"/>
                <a:ext cx="3065462" cy="719137"/>
                <a:chOff x="461" y="1697"/>
                <a:chExt cx="1931" cy="453"/>
              </a:xfrm>
            </p:grpSpPr>
            <p:sp>
              <p:nvSpPr>
                <p:cNvPr id="31817" name="Oval 73"/>
                <p:cNvSpPr>
                  <a:spLocks noChangeArrowheads="1"/>
                </p:cNvSpPr>
                <p:nvPr/>
              </p:nvSpPr>
              <p:spPr bwMode="auto">
                <a:xfrm>
                  <a:off x="461" y="1921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18" name="Oval 74"/>
                <p:cNvSpPr>
                  <a:spLocks noChangeArrowheads="1"/>
                </p:cNvSpPr>
                <p:nvPr/>
              </p:nvSpPr>
              <p:spPr bwMode="auto">
                <a:xfrm>
                  <a:off x="612" y="192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19" name="Oval 75"/>
                <p:cNvSpPr>
                  <a:spLocks noChangeArrowheads="1"/>
                </p:cNvSpPr>
                <p:nvPr/>
              </p:nvSpPr>
              <p:spPr bwMode="auto">
                <a:xfrm>
                  <a:off x="748" y="1933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0" name="Oval 76"/>
                <p:cNvSpPr>
                  <a:spLocks noChangeArrowheads="1"/>
                </p:cNvSpPr>
                <p:nvPr/>
              </p:nvSpPr>
              <p:spPr bwMode="auto">
                <a:xfrm>
                  <a:off x="839" y="18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1" name="Oval 77"/>
                <p:cNvSpPr>
                  <a:spLocks noChangeArrowheads="1"/>
                </p:cNvSpPr>
                <p:nvPr/>
              </p:nvSpPr>
              <p:spPr bwMode="auto">
                <a:xfrm>
                  <a:off x="930" y="179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2" name="Oval 78"/>
                <p:cNvSpPr>
                  <a:spLocks noChangeArrowheads="1"/>
                </p:cNvSpPr>
                <p:nvPr/>
              </p:nvSpPr>
              <p:spPr bwMode="auto">
                <a:xfrm>
                  <a:off x="681" y="1815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3" name="Oval 79"/>
                <p:cNvSpPr>
                  <a:spLocks noChangeArrowheads="1"/>
                </p:cNvSpPr>
                <p:nvPr/>
              </p:nvSpPr>
              <p:spPr bwMode="auto">
                <a:xfrm>
                  <a:off x="521" y="1830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4" name="Oval 80"/>
                <p:cNvSpPr>
                  <a:spLocks noChangeArrowheads="1"/>
                </p:cNvSpPr>
                <p:nvPr/>
              </p:nvSpPr>
              <p:spPr bwMode="auto">
                <a:xfrm>
                  <a:off x="975" y="18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5" name="Oval 81"/>
                <p:cNvSpPr>
                  <a:spLocks noChangeArrowheads="1"/>
                </p:cNvSpPr>
                <p:nvPr/>
              </p:nvSpPr>
              <p:spPr bwMode="auto">
                <a:xfrm>
                  <a:off x="1066" y="1933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6" name="Oval 82"/>
                <p:cNvSpPr>
                  <a:spLocks noChangeArrowheads="1"/>
                </p:cNvSpPr>
                <p:nvPr/>
              </p:nvSpPr>
              <p:spPr bwMode="auto">
                <a:xfrm>
                  <a:off x="1202" y="18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7" name="Oval 83"/>
                <p:cNvSpPr>
                  <a:spLocks noChangeArrowheads="1"/>
                </p:cNvSpPr>
                <p:nvPr/>
              </p:nvSpPr>
              <p:spPr bwMode="auto">
                <a:xfrm>
                  <a:off x="1292" y="1991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8" name="Oval 84"/>
                <p:cNvSpPr>
                  <a:spLocks noChangeArrowheads="1"/>
                </p:cNvSpPr>
                <p:nvPr/>
              </p:nvSpPr>
              <p:spPr bwMode="auto">
                <a:xfrm>
                  <a:off x="1593" y="1909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29" name="Oval 85"/>
                <p:cNvSpPr>
                  <a:spLocks noChangeArrowheads="1"/>
                </p:cNvSpPr>
                <p:nvPr/>
              </p:nvSpPr>
              <p:spPr bwMode="auto">
                <a:xfrm>
                  <a:off x="1519" y="18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0" name="Oval 86"/>
                <p:cNvSpPr>
                  <a:spLocks noChangeArrowheads="1"/>
                </p:cNvSpPr>
                <p:nvPr/>
              </p:nvSpPr>
              <p:spPr bwMode="auto">
                <a:xfrm>
                  <a:off x="1395" y="1931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1" name="Oval 87"/>
                <p:cNvSpPr>
                  <a:spLocks noChangeArrowheads="1"/>
                </p:cNvSpPr>
                <p:nvPr/>
              </p:nvSpPr>
              <p:spPr bwMode="auto">
                <a:xfrm>
                  <a:off x="1383" y="179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2" name="Oval 88"/>
                <p:cNvSpPr>
                  <a:spLocks noChangeArrowheads="1"/>
                </p:cNvSpPr>
                <p:nvPr/>
              </p:nvSpPr>
              <p:spPr bwMode="auto">
                <a:xfrm>
                  <a:off x="1338" y="18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3" name="Oval 89"/>
                <p:cNvSpPr>
                  <a:spLocks noChangeArrowheads="1"/>
                </p:cNvSpPr>
                <p:nvPr/>
              </p:nvSpPr>
              <p:spPr bwMode="auto">
                <a:xfrm>
                  <a:off x="527" y="1730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4" name="Oval 90"/>
                <p:cNvSpPr>
                  <a:spLocks noChangeArrowheads="1"/>
                </p:cNvSpPr>
                <p:nvPr/>
              </p:nvSpPr>
              <p:spPr bwMode="auto">
                <a:xfrm>
                  <a:off x="1571" y="1791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5" name="Oval 91"/>
                <p:cNvSpPr>
                  <a:spLocks noChangeArrowheads="1"/>
                </p:cNvSpPr>
                <p:nvPr/>
              </p:nvSpPr>
              <p:spPr bwMode="auto">
                <a:xfrm>
                  <a:off x="1126" y="1833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6" name="Oval 92"/>
                <p:cNvSpPr>
                  <a:spLocks noChangeArrowheads="1"/>
                </p:cNvSpPr>
                <p:nvPr/>
              </p:nvSpPr>
              <p:spPr bwMode="auto">
                <a:xfrm>
                  <a:off x="1132" y="172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7" name="Oval 93"/>
                <p:cNvSpPr>
                  <a:spLocks noChangeArrowheads="1"/>
                </p:cNvSpPr>
                <p:nvPr/>
              </p:nvSpPr>
              <p:spPr bwMode="auto">
                <a:xfrm>
                  <a:off x="1713" y="1906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8" name="Oval 94"/>
                <p:cNvSpPr>
                  <a:spLocks noChangeArrowheads="1"/>
                </p:cNvSpPr>
                <p:nvPr/>
              </p:nvSpPr>
              <p:spPr bwMode="auto">
                <a:xfrm>
                  <a:off x="1734" y="179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39" name="Oval 95"/>
                <p:cNvSpPr>
                  <a:spLocks noChangeArrowheads="1"/>
                </p:cNvSpPr>
                <p:nvPr/>
              </p:nvSpPr>
              <p:spPr bwMode="auto">
                <a:xfrm>
                  <a:off x="1734" y="169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0" name="Oval 96"/>
                <p:cNvSpPr>
                  <a:spLocks noChangeArrowheads="1"/>
                </p:cNvSpPr>
                <p:nvPr/>
              </p:nvSpPr>
              <p:spPr bwMode="auto">
                <a:xfrm>
                  <a:off x="1864" y="1988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1" name="Oval 97"/>
                <p:cNvSpPr>
                  <a:spLocks noChangeArrowheads="1"/>
                </p:cNvSpPr>
                <p:nvPr/>
              </p:nvSpPr>
              <p:spPr bwMode="auto">
                <a:xfrm>
                  <a:off x="1791" y="1883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2" name="Oval 98"/>
                <p:cNvSpPr>
                  <a:spLocks noChangeArrowheads="1"/>
                </p:cNvSpPr>
                <p:nvPr/>
              </p:nvSpPr>
              <p:spPr bwMode="auto">
                <a:xfrm>
                  <a:off x="1945" y="1885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3" name="Oval 99"/>
                <p:cNvSpPr>
                  <a:spLocks noChangeArrowheads="1"/>
                </p:cNvSpPr>
                <p:nvPr/>
              </p:nvSpPr>
              <p:spPr bwMode="auto">
                <a:xfrm>
                  <a:off x="1973" y="1979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4" name="Oval 100"/>
                <p:cNvSpPr>
                  <a:spLocks noChangeArrowheads="1"/>
                </p:cNvSpPr>
                <p:nvPr/>
              </p:nvSpPr>
              <p:spPr bwMode="auto">
                <a:xfrm>
                  <a:off x="2042" y="1842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5" name="Oval 101"/>
                <p:cNvSpPr>
                  <a:spLocks noChangeArrowheads="1"/>
                </p:cNvSpPr>
                <p:nvPr/>
              </p:nvSpPr>
              <p:spPr bwMode="auto">
                <a:xfrm>
                  <a:off x="2055" y="1734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6" name="Oval 102"/>
                <p:cNvSpPr>
                  <a:spLocks noChangeArrowheads="1"/>
                </p:cNvSpPr>
                <p:nvPr/>
              </p:nvSpPr>
              <p:spPr bwMode="auto">
                <a:xfrm>
                  <a:off x="2064" y="1933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7" name="Oval 103"/>
                <p:cNvSpPr>
                  <a:spLocks noChangeArrowheads="1"/>
                </p:cNvSpPr>
                <p:nvPr/>
              </p:nvSpPr>
              <p:spPr bwMode="auto">
                <a:xfrm>
                  <a:off x="2176" y="1927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8" name="Oval 104"/>
                <p:cNvSpPr>
                  <a:spLocks noChangeArrowheads="1"/>
                </p:cNvSpPr>
                <p:nvPr/>
              </p:nvSpPr>
              <p:spPr bwMode="auto">
                <a:xfrm>
                  <a:off x="2200" y="1830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49" name="Oval 105"/>
                <p:cNvSpPr>
                  <a:spLocks noChangeArrowheads="1"/>
                </p:cNvSpPr>
                <p:nvPr/>
              </p:nvSpPr>
              <p:spPr bwMode="auto">
                <a:xfrm>
                  <a:off x="2233" y="1955"/>
                  <a:ext cx="159" cy="159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31850" name="Group 106"/>
              <p:cNvGrpSpPr>
                <a:grpSpLocks/>
              </p:cNvGrpSpPr>
              <p:nvPr/>
            </p:nvGrpSpPr>
            <p:grpSpPr bwMode="auto">
              <a:xfrm>
                <a:off x="1066800" y="3021013"/>
                <a:ext cx="2887663" cy="950912"/>
                <a:chOff x="503" y="1748"/>
                <a:chExt cx="1819" cy="599"/>
              </a:xfrm>
            </p:grpSpPr>
            <p:sp>
              <p:nvSpPr>
                <p:cNvPr id="31851" name="Rectangle 107"/>
                <p:cNvSpPr>
                  <a:spLocks noChangeArrowheads="1"/>
                </p:cNvSpPr>
                <p:nvPr/>
              </p:nvSpPr>
              <p:spPr bwMode="auto">
                <a:xfrm>
                  <a:off x="507" y="2069"/>
                  <a:ext cx="1815" cy="26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2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689" y="2059"/>
                  <a:ext cx="1316" cy="28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s-ES" altLang="es-ES" sz="2400" b="1">
                      <a:solidFill>
                        <a:srgbClr val="3366FF"/>
                      </a:solidFill>
                      <a:latin typeface="Comic Sans MS" panose="030F0702030302020204" pitchFamily="66" charset="0"/>
                    </a:rPr>
                    <a:t>Silver</a:t>
                  </a:r>
                  <a:r>
                    <a:rPr lang="es-ES" altLang="es-ES" sz="2000" b="1">
                      <a:latin typeface="Comic Sans MS" panose="030F0702030302020204" pitchFamily="66" charset="0"/>
                    </a:rPr>
                    <a:t>	</a:t>
                  </a:r>
                  <a:endParaRPr lang="el-GR" altLang="es-ES" sz="2000" b="1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1853" name="AutoShape 109"/>
                <p:cNvSpPr>
                  <a:spLocks noChangeArrowheads="1"/>
                </p:cNvSpPr>
                <p:nvPr/>
              </p:nvSpPr>
              <p:spPr bwMode="auto">
                <a:xfrm>
                  <a:off x="503" y="1748"/>
                  <a:ext cx="181" cy="3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4" name="AutoShape 110"/>
                <p:cNvSpPr>
                  <a:spLocks noChangeArrowheads="1"/>
                </p:cNvSpPr>
                <p:nvPr/>
              </p:nvSpPr>
              <p:spPr bwMode="auto">
                <a:xfrm>
                  <a:off x="1111" y="1752"/>
                  <a:ext cx="181" cy="3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5" name="AutoShape 111"/>
                <p:cNvSpPr>
                  <a:spLocks noChangeArrowheads="1"/>
                </p:cNvSpPr>
                <p:nvPr/>
              </p:nvSpPr>
              <p:spPr bwMode="auto">
                <a:xfrm>
                  <a:off x="1701" y="1752"/>
                  <a:ext cx="181" cy="3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6" name="AutoShape 112"/>
                <p:cNvSpPr>
                  <a:spLocks noChangeArrowheads="1"/>
                </p:cNvSpPr>
                <p:nvPr/>
              </p:nvSpPr>
              <p:spPr bwMode="auto">
                <a:xfrm>
                  <a:off x="2018" y="1752"/>
                  <a:ext cx="181" cy="3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7" name="AutoShape 113"/>
                <p:cNvSpPr>
                  <a:spLocks noChangeArrowheads="1"/>
                </p:cNvSpPr>
                <p:nvPr/>
              </p:nvSpPr>
              <p:spPr bwMode="auto">
                <a:xfrm>
                  <a:off x="675" y="1842"/>
                  <a:ext cx="136" cy="22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8" name="AutoShape 114"/>
                <p:cNvSpPr>
                  <a:spLocks noChangeArrowheads="1"/>
                </p:cNvSpPr>
                <p:nvPr/>
              </p:nvSpPr>
              <p:spPr bwMode="auto">
                <a:xfrm>
                  <a:off x="930" y="1846"/>
                  <a:ext cx="136" cy="22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59" name="AutoShape 115"/>
                <p:cNvSpPr>
                  <a:spLocks noChangeArrowheads="1"/>
                </p:cNvSpPr>
                <p:nvPr/>
              </p:nvSpPr>
              <p:spPr bwMode="auto">
                <a:xfrm>
                  <a:off x="1383" y="1852"/>
                  <a:ext cx="136" cy="22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0" name="AutoShape 116"/>
                <p:cNvSpPr>
                  <a:spLocks noChangeArrowheads="1"/>
                </p:cNvSpPr>
                <p:nvPr/>
              </p:nvSpPr>
              <p:spPr bwMode="auto">
                <a:xfrm>
                  <a:off x="1571" y="1846"/>
                  <a:ext cx="136" cy="22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1" name="AutoShape 117"/>
                <p:cNvSpPr>
                  <a:spLocks noChangeArrowheads="1"/>
                </p:cNvSpPr>
                <p:nvPr/>
              </p:nvSpPr>
              <p:spPr bwMode="auto">
                <a:xfrm>
                  <a:off x="2184" y="1842"/>
                  <a:ext cx="136" cy="22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2" name="AutoShape 118"/>
                <p:cNvSpPr>
                  <a:spLocks noChangeArrowheads="1"/>
                </p:cNvSpPr>
                <p:nvPr/>
              </p:nvSpPr>
              <p:spPr bwMode="auto">
                <a:xfrm>
                  <a:off x="793" y="1932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3" name="AutoShape 119"/>
                <p:cNvSpPr>
                  <a:spLocks noChangeArrowheads="1"/>
                </p:cNvSpPr>
                <p:nvPr/>
              </p:nvSpPr>
              <p:spPr bwMode="auto">
                <a:xfrm>
                  <a:off x="896" y="1921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4" name="AutoShape 120"/>
                <p:cNvSpPr>
                  <a:spLocks noChangeArrowheads="1"/>
                </p:cNvSpPr>
                <p:nvPr/>
              </p:nvSpPr>
              <p:spPr bwMode="auto">
                <a:xfrm>
                  <a:off x="1044" y="1933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5" name="AutoShape 121"/>
                <p:cNvSpPr>
                  <a:spLocks noChangeArrowheads="1"/>
                </p:cNvSpPr>
                <p:nvPr/>
              </p:nvSpPr>
              <p:spPr bwMode="auto">
                <a:xfrm>
                  <a:off x="845" y="1975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6" name="AutoShape 122"/>
                <p:cNvSpPr>
                  <a:spLocks noChangeArrowheads="1"/>
                </p:cNvSpPr>
                <p:nvPr/>
              </p:nvSpPr>
              <p:spPr bwMode="auto">
                <a:xfrm>
                  <a:off x="1247" y="1979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7" name="AutoShape 123"/>
                <p:cNvSpPr>
                  <a:spLocks noChangeArrowheads="1"/>
                </p:cNvSpPr>
                <p:nvPr/>
              </p:nvSpPr>
              <p:spPr bwMode="auto">
                <a:xfrm>
                  <a:off x="1338" y="1933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8" name="AutoShape 124"/>
                <p:cNvSpPr>
                  <a:spLocks noChangeArrowheads="1"/>
                </p:cNvSpPr>
                <p:nvPr/>
              </p:nvSpPr>
              <p:spPr bwMode="auto">
                <a:xfrm>
                  <a:off x="1501" y="1933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69" name="AutoShape 125"/>
                <p:cNvSpPr>
                  <a:spLocks noChangeArrowheads="1"/>
                </p:cNvSpPr>
                <p:nvPr/>
              </p:nvSpPr>
              <p:spPr bwMode="auto">
                <a:xfrm>
                  <a:off x="1661" y="1936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70" name="AutoShape 126"/>
                <p:cNvSpPr>
                  <a:spLocks noChangeArrowheads="1"/>
                </p:cNvSpPr>
                <p:nvPr/>
              </p:nvSpPr>
              <p:spPr bwMode="auto">
                <a:xfrm>
                  <a:off x="1837" y="1933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1871" name="AutoShape 127"/>
                <p:cNvSpPr>
                  <a:spLocks noChangeArrowheads="1"/>
                </p:cNvSpPr>
                <p:nvPr/>
              </p:nvSpPr>
              <p:spPr bwMode="auto">
                <a:xfrm>
                  <a:off x="1927" y="1933"/>
                  <a:ext cx="91" cy="137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1813" name="Rectangle 69"/>
              <p:cNvSpPr>
                <a:spLocks noChangeArrowheads="1"/>
              </p:cNvSpPr>
              <p:nvPr/>
            </p:nvSpPr>
            <p:spPr bwMode="auto">
              <a:xfrm>
                <a:off x="1068388" y="3962400"/>
                <a:ext cx="2881312" cy="392113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1815" name="Text Box 71"/>
              <p:cNvSpPr txBox="1">
                <a:spLocks noChangeArrowheads="1"/>
              </p:cNvSpPr>
              <p:nvPr/>
            </p:nvSpPr>
            <p:spPr bwMode="auto">
              <a:xfrm>
                <a:off x="1357313" y="3957638"/>
                <a:ext cx="2089150" cy="4270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200" b="1">
                    <a:solidFill>
                      <a:srgbClr val="51361B"/>
                    </a:solidFill>
                    <a:latin typeface="Comic Sans MS" panose="030F0702030302020204" pitchFamily="66" charset="0"/>
                  </a:rPr>
                  <a:t>Nickel (P)</a:t>
                </a:r>
                <a:endParaRPr lang="el-GR" altLang="es-ES" sz="2200" b="1">
                  <a:solidFill>
                    <a:srgbClr val="51361B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2" name="Text Box 128"/>
              <p:cNvSpPr txBox="1">
                <a:spLocks noChangeArrowheads="1"/>
              </p:cNvSpPr>
              <p:nvPr/>
            </p:nvSpPr>
            <p:spPr bwMode="auto">
              <a:xfrm>
                <a:off x="1355725" y="2565400"/>
                <a:ext cx="7921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Gold</a:t>
                </a:r>
              </a:p>
            </p:txBody>
          </p:sp>
          <p:sp>
            <p:nvSpPr>
              <p:cNvPr id="31873" name="Text Box 129"/>
              <p:cNvSpPr txBox="1">
                <a:spLocks noChangeArrowheads="1"/>
              </p:cNvSpPr>
              <p:nvPr/>
            </p:nvSpPr>
            <p:spPr bwMode="auto">
              <a:xfrm>
                <a:off x="127000" y="3952875"/>
                <a:ext cx="10080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>
                    <a:solidFill>
                      <a:srgbClr val="51361B"/>
                    </a:solidFill>
                    <a:latin typeface="Comic Sans MS" panose="030F0702030302020204" pitchFamily="66" charset="0"/>
                  </a:rPr>
                  <a:t>10 </a:t>
                </a:r>
                <a:r>
                  <a:rPr lang="el-GR" altLang="es-ES" sz="2000" b="1">
                    <a:solidFill>
                      <a:srgbClr val="51361B"/>
                    </a:solidFill>
                    <a:latin typeface="Comic Sans MS" panose="030F0702030302020204" pitchFamily="66" charset="0"/>
                  </a:rPr>
                  <a:t>μ</a:t>
                </a:r>
                <a:r>
                  <a:rPr lang="es-ES" altLang="es-ES" sz="2000" b="1">
                    <a:solidFill>
                      <a:srgbClr val="51361B"/>
                    </a:solidFill>
                    <a:latin typeface="Comic Sans MS" panose="030F0702030302020204" pitchFamily="66" charset="0"/>
                  </a:rPr>
                  <a:t>m</a:t>
                </a:r>
                <a:endParaRPr lang="el-GR" altLang="es-ES" sz="2000" b="1">
                  <a:solidFill>
                    <a:srgbClr val="51361B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4" name="Text Box 130"/>
              <p:cNvSpPr txBox="1">
                <a:spLocks noChangeArrowheads="1"/>
              </p:cNvSpPr>
              <p:nvPr/>
            </p:nvSpPr>
            <p:spPr bwMode="auto">
              <a:xfrm>
                <a:off x="4090988" y="3573463"/>
                <a:ext cx="216376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Electroplating</a:t>
                </a:r>
                <a:endPara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5" name="Text Box 131"/>
              <p:cNvSpPr txBox="1">
                <a:spLocks noChangeArrowheads="1"/>
              </p:cNvSpPr>
              <p:nvPr/>
            </p:nvSpPr>
            <p:spPr bwMode="auto">
              <a:xfrm>
                <a:off x="203200" y="2709863"/>
                <a:ext cx="10080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2 </a:t>
                </a:r>
                <a:r>
                  <a:rPr lang="el-GR" altLang="es-ES" sz="20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μ</a:t>
                </a:r>
                <a:r>
                  <a:rPr lang="es-ES" altLang="es-ES" sz="2000" b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</a:t>
                </a:r>
                <a:endParaRPr lang="el-GR" altLang="es-ES" sz="20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6" name="Text Box 132"/>
              <p:cNvSpPr txBox="1">
                <a:spLocks noChangeArrowheads="1"/>
              </p:cNvSpPr>
              <p:nvPr/>
            </p:nvSpPr>
            <p:spPr bwMode="auto">
              <a:xfrm>
                <a:off x="4090988" y="4041775"/>
                <a:ext cx="1944687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 dirty="0">
                    <a:solidFill>
                      <a:srgbClr val="51361B"/>
                    </a:solidFill>
                    <a:latin typeface="Comic Sans MS" panose="030F0702030302020204" pitchFamily="66" charset="0"/>
                  </a:rPr>
                  <a:t>Electroplating</a:t>
                </a:r>
                <a:endParaRPr lang="el-GR" altLang="es-ES" sz="2000" b="1" dirty="0">
                  <a:solidFill>
                    <a:srgbClr val="51361B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7" name="Text Box 133"/>
              <p:cNvSpPr txBox="1">
                <a:spLocks noChangeArrowheads="1"/>
              </p:cNvSpPr>
              <p:nvPr/>
            </p:nvSpPr>
            <p:spPr bwMode="auto">
              <a:xfrm>
                <a:off x="4090988" y="3146425"/>
                <a:ext cx="2710966" cy="8617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 dirty="0">
                    <a:solidFill>
                      <a:srgbClr val="009999"/>
                    </a:solidFill>
                    <a:latin typeface="Comic Sans MS" panose="030F0702030302020204" pitchFamily="66" charset="0"/>
                  </a:rPr>
                  <a:t>Chemical </a:t>
                </a:r>
                <a:r>
                  <a:rPr lang="en-US" altLang="es-ES" sz="2000" b="1" dirty="0" smtClean="0">
                    <a:solidFill>
                      <a:srgbClr val="009999"/>
                    </a:solidFill>
                    <a:latin typeface="Comic Sans MS" panose="030F0702030302020204" pitchFamily="66" charset="0"/>
                  </a:rPr>
                  <a:t>etching</a:t>
                </a:r>
              </a:p>
              <a:p>
                <a:pPr>
                  <a:spcBef>
                    <a:spcPct val="50000"/>
                  </a:spcBef>
                </a:pPr>
                <a:endParaRPr lang="el-GR" altLang="es-ES" sz="2000" b="1" dirty="0">
                  <a:solidFill>
                    <a:srgbClr val="009999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8" name="Text Box 134"/>
              <p:cNvSpPr txBox="1">
                <a:spLocks noChangeArrowheads="1"/>
              </p:cNvSpPr>
              <p:nvPr/>
            </p:nvSpPr>
            <p:spPr bwMode="auto">
              <a:xfrm>
                <a:off x="4090988" y="2709863"/>
                <a:ext cx="25209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s-ES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Magnetron </a:t>
                </a:r>
                <a:r>
                  <a:rPr lang="en-US" altLang="es-ES" sz="2000" b="1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sputt</a:t>
                </a:r>
                <a:r>
                  <a:rPr lang="en-US" altLang="es-ES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.</a:t>
                </a:r>
                <a:endParaRPr lang="el-GR" altLang="es-ES" sz="20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1879" name="Text Box 135"/>
              <p:cNvSpPr txBox="1">
                <a:spLocks noChangeArrowheads="1"/>
              </p:cNvSpPr>
              <p:nvPr/>
            </p:nvSpPr>
            <p:spPr bwMode="auto">
              <a:xfrm>
                <a:off x="149225" y="3430588"/>
                <a:ext cx="10080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s-ES" sz="2000" b="1" dirty="0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20 </a:t>
                </a:r>
                <a:r>
                  <a:rPr lang="el-GR" altLang="es-ES" sz="2000" b="1" dirty="0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μ</a:t>
                </a:r>
                <a:r>
                  <a:rPr lang="es-ES" altLang="es-ES" sz="2000" b="1" dirty="0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m</a:t>
                </a:r>
                <a:endParaRPr lang="el-GR" altLang="es-ES" sz="2000" b="1" dirty="0">
                  <a:solidFill>
                    <a:srgbClr val="3366FF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3388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68802" y="2254465"/>
            <a:ext cx="6287684" cy="4001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Background for anti-multipactor coatings in space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62763" y="3662839"/>
            <a:ext cx="5899762" cy="4001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Coatings proposed </a:t>
            </a:r>
            <a:r>
              <a:rPr lang="en-US" altLang="es-E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fo.r</a:t>
            </a: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M-ERA.net project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77258" y="4367026"/>
            <a:ext cx="5470772" cy="4001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studies for the M-ERA Net project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77258" y="5071213"/>
            <a:ext cx="5470772" cy="4001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Acknowledgments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977258" y="2958652"/>
            <a:ext cx="5470772" cy="4001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Anti-multipactor materials </a:t>
            </a:r>
            <a:r>
              <a:rPr lang="en-US" alt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 </a:t>
            </a: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coatings 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164472" y="1316188"/>
            <a:ext cx="3096344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alt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4" grpId="0" animBg="1"/>
      <p:bldP spid="7" grpId="0" animBg="1"/>
      <p:bldP spid="9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7000" y="2428360"/>
            <a:ext cx="3933825" cy="3420000"/>
            <a:chOff x="127000" y="2428360"/>
            <a:chExt cx="3933825" cy="3420000"/>
          </a:xfrm>
        </p:grpSpPr>
        <p:sp>
          <p:nvSpPr>
            <p:cNvPr id="35842" name="Text Box 3"/>
            <p:cNvSpPr txBox="1">
              <a:spLocks noChangeArrowheads="1"/>
            </p:cNvSpPr>
            <p:nvPr/>
          </p:nvSpPr>
          <p:spPr bwMode="auto">
            <a:xfrm>
              <a:off x="208825" y="2428360"/>
              <a:ext cx="3852000" cy="342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auto">
            <a:xfrm>
              <a:off x="1068388" y="4354513"/>
              <a:ext cx="2881312" cy="1368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848" name="Text Box 8"/>
            <p:cNvSpPr txBox="1">
              <a:spLocks noChangeArrowheads="1"/>
            </p:cNvSpPr>
            <p:nvPr/>
          </p:nvSpPr>
          <p:spPr bwMode="auto">
            <a:xfrm>
              <a:off x="1322388" y="4714875"/>
              <a:ext cx="2089150" cy="73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Aluminum alloy</a:t>
              </a:r>
            </a:p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device bulk</a:t>
              </a:r>
            </a:p>
          </p:txBody>
        </p:sp>
        <p:grpSp>
          <p:nvGrpSpPr>
            <p:cNvPr id="35849" name="Group 9"/>
            <p:cNvGrpSpPr>
              <a:grpSpLocks/>
            </p:cNvGrpSpPr>
            <p:nvPr/>
          </p:nvGrpSpPr>
          <p:grpSpPr bwMode="auto">
            <a:xfrm>
              <a:off x="995363" y="2897188"/>
              <a:ext cx="3065462" cy="719137"/>
              <a:chOff x="461" y="1697"/>
              <a:chExt cx="1931" cy="453"/>
            </a:xfrm>
          </p:grpSpPr>
          <p:sp>
            <p:nvSpPr>
              <p:cNvPr id="35850" name="Oval 10"/>
              <p:cNvSpPr>
                <a:spLocks noChangeArrowheads="1"/>
              </p:cNvSpPr>
              <p:nvPr/>
            </p:nvSpPr>
            <p:spPr bwMode="auto">
              <a:xfrm>
                <a:off x="461" y="192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1" name="Oval 11"/>
              <p:cNvSpPr>
                <a:spLocks noChangeArrowheads="1"/>
              </p:cNvSpPr>
              <p:nvPr/>
            </p:nvSpPr>
            <p:spPr bwMode="auto">
              <a:xfrm>
                <a:off x="612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2" name="Oval 12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3" name="Oval 13"/>
              <p:cNvSpPr>
                <a:spLocks noChangeArrowheads="1"/>
              </p:cNvSpPr>
              <p:nvPr/>
            </p:nvSpPr>
            <p:spPr bwMode="auto">
              <a:xfrm>
                <a:off x="83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4" name="Oval 14"/>
              <p:cNvSpPr>
                <a:spLocks noChangeArrowheads="1"/>
              </p:cNvSpPr>
              <p:nvPr/>
            </p:nvSpPr>
            <p:spPr bwMode="auto">
              <a:xfrm>
                <a:off x="930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auto">
              <a:xfrm>
                <a:off x="681" y="181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auto">
              <a:xfrm>
                <a:off x="521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59" name="Oval 19"/>
              <p:cNvSpPr>
                <a:spLocks noChangeArrowheads="1"/>
              </p:cNvSpPr>
              <p:nvPr/>
            </p:nvSpPr>
            <p:spPr bwMode="auto">
              <a:xfrm>
                <a:off x="1202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0" name="Oval 20"/>
              <p:cNvSpPr>
                <a:spLocks noChangeArrowheads="1"/>
              </p:cNvSpPr>
              <p:nvPr/>
            </p:nvSpPr>
            <p:spPr bwMode="auto">
              <a:xfrm>
                <a:off x="1292" y="19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1" name="Oval 21"/>
              <p:cNvSpPr>
                <a:spLocks noChangeArrowheads="1"/>
              </p:cNvSpPr>
              <p:nvPr/>
            </p:nvSpPr>
            <p:spPr bwMode="auto">
              <a:xfrm>
                <a:off x="1593" y="190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2" name="Oval 22"/>
              <p:cNvSpPr>
                <a:spLocks noChangeArrowheads="1"/>
              </p:cNvSpPr>
              <p:nvPr/>
            </p:nvSpPr>
            <p:spPr bwMode="auto">
              <a:xfrm>
                <a:off x="151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3" name="Oval 23"/>
              <p:cNvSpPr>
                <a:spLocks noChangeArrowheads="1"/>
              </p:cNvSpPr>
              <p:nvPr/>
            </p:nvSpPr>
            <p:spPr bwMode="auto">
              <a:xfrm>
                <a:off x="1395" y="193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4" name="Oval 24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5" name="Oval 25"/>
              <p:cNvSpPr>
                <a:spLocks noChangeArrowheads="1"/>
              </p:cNvSpPr>
              <p:nvPr/>
            </p:nvSpPr>
            <p:spPr bwMode="auto">
              <a:xfrm>
                <a:off x="1338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6" name="Oval 26"/>
              <p:cNvSpPr>
                <a:spLocks noChangeArrowheads="1"/>
              </p:cNvSpPr>
              <p:nvPr/>
            </p:nvSpPr>
            <p:spPr bwMode="auto">
              <a:xfrm>
                <a:off x="527" y="17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7" name="Oval 27"/>
              <p:cNvSpPr>
                <a:spLocks noChangeArrowheads="1"/>
              </p:cNvSpPr>
              <p:nvPr/>
            </p:nvSpPr>
            <p:spPr bwMode="auto">
              <a:xfrm>
                <a:off x="1571" y="17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8" name="Oval 28"/>
              <p:cNvSpPr>
                <a:spLocks noChangeArrowheads="1"/>
              </p:cNvSpPr>
              <p:nvPr/>
            </p:nvSpPr>
            <p:spPr bwMode="auto">
              <a:xfrm>
                <a:off x="1126" y="18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9" name="Oval 29"/>
              <p:cNvSpPr>
                <a:spLocks noChangeArrowheads="1"/>
              </p:cNvSpPr>
              <p:nvPr/>
            </p:nvSpPr>
            <p:spPr bwMode="auto">
              <a:xfrm>
                <a:off x="1132" y="17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0" name="Oval 30"/>
              <p:cNvSpPr>
                <a:spLocks noChangeArrowheads="1"/>
              </p:cNvSpPr>
              <p:nvPr/>
            </p:nvSpPr>
            <p:spPr bwMode="auto">
              <a:xfrm>
                <a:off x="1713" y="1906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1" name="Oval 31"/>
              <p:cNvSpPr>
                <a:spLocks noChangeArrowheads="1"/>
              </p:cNvSpPr>
              <p:nvPr/>
            </p:nvSpPr>
            <p:spPr bwMode="auto">
              <a:xfrm>
                <a:off x="1734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2" name="Oval 32"/>
              <p:cNvSpPr>
                <a:spLocks noChangeArrowheads="1"/>
              </p:cNvSpPr>
              <p:nvPr/>
            </p:nvSpPr>
            <p:spPr bwMode="auto">
              <a:xfrm>
                <a:off x="1734" y="16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3" name="Oval 33"/>
              <p:cNvSpPr>
                <a:spLocks noChangeArrowheads="1"/>
              </p:cNvSpPr>
              <p:nvPr/>
            </p:nvSpPr>
            <p:spPr bwMode="auto">
              <a:xfrm>
                <a:off x="1864" y="19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4" name="Oval 34"/>
              <p:cNvSpPr>
                <a:spLocks noChangeArrowheads="1"/>
              </p:cNvSpPr>
              <p:nvPr/>
            </p:nvSpPr>
            <p:spPr bwMode="auto">
              <a:xfrm>
                <a:off x="1791" y="188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5" name="Oval 35"/>
              <p:cNvSpPr>
                <a:spLocks noChangeArrowheads="1"/>
              </p:cNvSpPr>
              <p:nvPr/>
            </p:nvSpPr>
            <p:spPr bwMode="auto">
              <a:xfrm>
                <a:off x="1945" y="188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6" name="Oval 36"/>
              <p:cNvSpPr>
                <a:spLocks noChangeArrowheads="1"/>
              </p:cNvSpPr>
              <p:nvPr/>
            </p:nvSpPr>
            <p:spPr bwMode="auto">
              <a:xfrm>
                <a:off x="1973" y="197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7" name="Oval 37"/>
              <p:cNvSpPr>
                <a:spLocks noChangeArrowheads="1"/>
              </p:cNvSpPr>
              <p:nvPr/>
            </p:nvSpPr>
            <p:spPr bwMode="auto">
              <a:xfrm>
                <a:off x="2042" y="1842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8" name="Oval 38"/>
              <p:cNvSpPr>
                <a:spLocks noChangeArrowheads="1"/>
              </p:cNvSpPr>
              <p:nvPr/>
            </p:nvSpPr>
            <p:spPr bwMode="auto">
              <a:xfrm>
                <a:off x="2055" y="1734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79" name="Oval 39"/>
              <p:cNvSpPr>
                <a:spLocks noChangeArrowheads="1"/>
              </p:cNvSpPr>
              <p:nvPr/>
            </p:nvSpPr>
            <p:spPr bwMode="auto">
              <a:xfrm>
                <a:off x="2064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0" name="Oval 40"/>
              <p:cNvSpPr>
                <a:spLocks noChangeArrowheads="1"/>
              </p:cNvSpPr>
              <p:nvPr/>
            </p:nvSpPr>
            <p:spPr bwMode="auto">
              <a:xfrm>
                <a:off x="2176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1" name="Oval 41"/>
              <p:cNvSpPr>
                <a:spLocks noChangeArrowheads="1"/>
              </p:cNvSpPr>
              <p:nvPr/>
            </p:nvSpPr>
            <p:spPr bwMode="auto">
              <a:xfrm>
                <a:off x="2200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2" name="Oval 42"/>
              <p:cNvSpPr>
                <a:spLocks noChangeArrowheads="1"/>
              </p:cNvSpPr>
              <p:nvPr/>
            </p:nvSpPr>
            <p:spPr bwMode="auto">
              <a:xfrm>
                <a:off x="2233" y="195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35883" name="Group 43"/>
            <p:cNvGrpSpPr>
              <a:grpSpLocks/>
            </p:cNvGrpSpPr>
            <p:nvPr/>
          </p:nvGrpSpPr>
          <p:grpSpPr bwMode="auto">
            <a:xfrm>
              <a:off x="1066800" y="3021013"/>
              <a:ext cx="2887663" cy="950912"/>
              <a:chOff x="503" y="1748"/>
              <a:chExt cx="1819" cy="599"/>
            </a:xfrm>
          </p:grpSpPr>
          <p:sp>
            <p:nvSpPr>
              <p:cNvPr id="35884" name="Rectangle 44"/>
              <p:cNvSpPr>
                <a:spLocks noChangeArrowheads="1"/>
              </p:cNvSpPr>
              <p:nvPr/>
            </p:nvSpPr>
            <p:spPr bwMode="auto">
              <a:xfrm>
                <a:off x="507" y="2069"/>
                <a:ext cx="1815" cy="26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5" name="Text Box 45"/>
              <p:cNvSpPr txBox="1">
                <a:spLocks noChangeArrowheads="1"/>
              </p:cNvSpPr>
              <p:nvPr/>
            </p:nvSpPr>
            <p:spPr bwMode="auto">
              <a:xfrm>
                <a:off x="689" y="2059"/>
                <a:ext cx="1316" cy="2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400" b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Silver</a:t>
                </a:r>
                <a:r>
                  <a:rPr lang="es-ES" altLang="es-ES" sz="2000" b="1">
                    <a:latin typeface="Comic Sans MS" panose="030F0702030302020204" pitchFamily="66" charset="0"/>
                  </a:rPr>
                  <a:t>	</a:t>
                </a:r>
                <a:endParaRPr lang="el-GR" altLang="es-ES" sz="2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35886" name="AutoShape 46"/>
              <p:cNvSpPr>
                <a:spLocks noChangeArrowheads="1"/>
              </p:cNvSpPr>
              <p:nvPr/>
            </p:nvSpPr>
            <p:spPr bwMode="auto">
              <a:xfrm>
                <a:off x="503" y="1748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7" name="AutoShape 47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8" name="AutoShape 48"/>
              <p:cNvSpPr>
                <a:spLocks noChangeArrowheads="1"/>
              </p:cNvSpPr>
              <p:nvPr/>
            </p:nvSpPr>
            <p:spPr bwMode="auto">
              <a:xfrm>
                <a:off x="170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89" name="AutoShape 49"/>
              <p:cNvSpPr>
                <a:spLocks noChangeArrowheads="1"/>
              </p:cNvSpPr>
              <p:nvPr/>
            </p:nvSpPr>
            <p:spPr bwMode="auto">
              <a:xfrm>
                <a:off x="2018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0" name="AutoShape 50"/>
              <p:cNvSpPr>
                <a:spLocks noChangeArrowheads="1"/>
              </p:cNvSpPr>
              <p:nvPr/>
            </p:nvSpPr>
            <p:spPr bwMode="auto">
              <a:xfrm>
                <a:off x="675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1" name="AutoShape 51"/>
              <p:cNvSpPr>
                <a:spLocks noChangeArrowheads="1"/>
              </p:cNvSpPr>
              <p:nvPr/>
            </p:nvSpPr>
            <p:spPr bwMode="auto">
              <a:xfrm>
                <a:off x="930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2" name="AutoShape 52"/>
              <p:cNvSpPr>
                <a:spLocks noChangeArrowheads="1"/>
              </p:cNvSpPr>
              <p:nvPr/>
            </p:nvSpPr>
            <p:spPr bwMode="auto">
              <a:xfrm>
                <a:off x="1383" y="185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3" name="AutoShape 53"/>
              <p:cNvSpPr>
                <a:spLocks noChangeArrowheads="1"/>
              </p:cNvSpPr>
              <p:nvPr/>
            </p:nvSpPr>
            <p:spPr bwMode="auto">
              <a:xfrm>
                <a:off x="1571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4" name="AutoShape 54"/>
              <p:cNvSpPr>
                <a:spLocks noChangeArrowheads="1"/>
              </p:cNvSpPr>
              <p:nvPr/>
            </p:nvSpPr>
            <p:spPr bwMode="auto">
              <a:xfrm>
                <a:off x="2184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5" name="AutoShape 55"/>
              <p:cNvSpPr>
                <a:spLocks noChangeArrowheads="1"/>
              </p:cNvSpPr>
              <p:nvPr/>
            </p:nvSpPr>
            <p:spPr bwMode="auto">
              <a:xfrm>
                <a:off x="793" y="1932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6" name="AutoShape 56"/>
              <p:cNvSpPr>
                <a:spLocks noChangeArrowheads="1"/>
              </p:cNvSpPr>
              <p:nvPr/>
            </p:nvSpPr>
            <p:spPr bwMode="auto">
              <a:xfrm>
                <a:off x="896" y="1921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7" name="AutoShape 57"/>
              <p:cNvSpPr>
                <a:spLocks noChangeArrowheads="1"/>
              </p:cNvSpPr>
              <p:nvPr/>
            </p:nvSpPr>
            <p:spPr bwMode="auto">
              <a:xfrm>
                <a:off x="1044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8" name="AutoShape 58"/>
              <p:cNvSpPr>
                <a:spLocks noChangeArrowheads="1"/>
              </p:cNvSpPr>
              <p:nvPr/>
            </p:nvSpPr>
            <p:spPr bwMode="auto">
              <a:xfrm>
                <a:off x="845" y="1975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99" name="AutoShape 59"/>
              <p:cNvSpPr>
                <a:spLocks noChangeArrowheads="1"/>
              </p:cNvSpPr>
              <p:nvPr/>
            </p:nvSpPr>
            <p:spPr bwMode="auto">
              <a:xfrm>
                <a:off x="1247" y="1979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900" name="AutoShape 60"/>
              <p:cNvSpPr>
                <a:spLocks noChangeArrowheads="1"/>
              </p:cNvSpPr>
              <p:nvPr/>
            </p:nvSpPr>
            <p:spPr bwMode="auto">
              <a:xfrm>
                <a:off x="1338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901" name="AutoShape 61"/>
              <p:cNvSpPr>
                <a:spLocks noChangeArrowheads="1"/>
              </p:cNvSpPr>
              <p:nvPr/>
            </p:nvSpPr>
            <p:spPr bwMode="auto">
              <a:xfrm>
                <a:off x="1501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902" name="AutoShape 62"/>
              <p:cNvSpPr>
                <a:spLocks noChangeArrowheads="1"/>
              </p:cNvSpPr>
              <p:nvPr/>
            </p:nvSpPr>
            <p:spPr bwMode="auto">
              <a:xfrm>
                <a:off x="1661" y="1936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903" name="AutoShape 63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904" name="AutoShape 64"/>
              <p:cNvSpPr>
                <a:spLocks noChangeArrowheads="1"/>
              </p:cNvSpPr>
              <p:nvPr/>
            </p:nvSpPr>
            <p:spPr bwMode="auto">
              <a:xfrm>
                <a:off x="192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35905" name="Rectangle 65"/>
            <p:cNvSpPr>
              <a:spLocks noChangeArrowheads="1"/>
            </p:cNvSpPr>
            <p:nvPr/>
          </p:nvSpPr>
          <p:spPr bwMode="auto">
            <a:xfrm>
              <a:off x="1068388" y="3962400"/>
              <a:ext cx="2881312" cy="3921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906" name="Text Box 66"/>
            <p:cNvSpPr txBox="1">
              <a:spLocks noChangeArrowheads="1"/>
            </p:cNvSpPr>
            <p:nvPr/>
          </p:nvSpPr>
          <p:spPr bwMode="auto">
            <a:xfrm>
              <a:off x="1357313" y="3957638"/>
              <a:ext cx="20891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200" b="1" dirty="0">
                  <a:solidFill>
                    <a:srgbClr val="51361B"/>
                  </a:solidFill>
                  <a:latin typeface="Comic Sans MS" panose="030F0702030302020204" pitchFamily="66" charset="0"/>
                </a:rPr>
                <a:t>Nickel (P)</a:t>
              </a:r>
              <a:endParaRPr lang="el-GR" altLang="es-ES" sz="2200" b="1" dirty="0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907" name="Text Box 67"/>
            <p:cNvSpPr txBox="1">
              <a:spLocks noChangeArrowheads="1"/>
            </p:cNvSpPr>
            <p:nvPr/>
          </p:nvSpPr>
          <p:spPr bwMode="auto">
            <a:xfrm>
              <a:off x="1355725" y="2565400"/>
              <a:ext cx="792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Gold</a:t>
              </a:r>
            </a:p>
          </p:txBody>
        </p:sp>
        <p:sp>
          <p:nvSpPr>
            <p:cNvPr id="35908" name="Text Box 68"/>
            <p:cNvSpPr txBox="1">
              <a:spLocks noChangeArrowheads="1"/>
            </p:cNvSpPr>
            <p:nvPr/>
          </p:nvSpPr>
          <p:spPr bwMode="auto">
            <a:xfrm>
              <a:off x="127000" y="3952875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10 </a:t>
              </a:r>
              <a:r>
                <a:rPr lang="el-GR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910" name="Text Box 70"/>
            <p:cNvSpPr txBox="1">
              <a:spLocks noChangeArrowheads="1"/>
            </p:cNvSpPr>
            <p:nvPr/>
          </p:nvSpPr>
          <p:spPr bwMode="auto">
            <a:xfrm>
              <a:off x="203200" y="2709863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2 </a:t>
              </a:r>
              <a:r>
                <a:rPr lang="el-GR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914" name="Text Box 74"/>
            <p:cNvSpPr txBox="1">
              <a:spLocks noChangeArrowheads="1"/>
            </p:cNvSpPr>
            <p:nvPr/>
          </p:nvSpPr>
          <p:spPr bwMode="auto">
            <a:xfrm>
              <a:off x="149225" y="3430588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20 </a:t>
              </a:r>
              <a:r>
                <a: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217758" y="2307605"/>
            <a:ext cx="4843138" cy="3290540"/>
            <a:chOff x="4069387" y="2525886"/>
            <a:chExt cx="4843138" cy="3290540"/>
          </a:xfrm>
        </p:grpSpPr>
        <p:pic>
          <p:nvPicPr>
            <p:cNvPr id="35915" name="Picture 7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8" t="25873" r="33505" b="34171"/>
            <a:stretch>
              <a:fillRect/>
            </a:stretch>
          </p:blipFill>
          <p:spPr bwMode="auto">
            <a:xfrm>
              <a:off x="4069387" y="2525886"/>
              <a:ext cx="4843138" cy="3290540"/>
            </a:xfrm>
            <a:prstGeom prst="rect">
              <a:avLst/>
            </a:prstGeom>
            <a:noFill/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917" name="Text Box 77"/>
            <p:cNvSpPr txBox="1">
              <a:spLocks noChangeArrowheads="1"/>
            </p:cNvSpPr>
            <p:nvPr/>
          </p:nvSpPr>
          <p:spPr bwMode="auto">
            <a:xfrm>
              <a:off x="5307013" y="4130675"/>
              <a:ext cx="10795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2400" b="1">
                  <a:solidFill>
                    <a:srgbClr val="00CCFF"/>
                  </a:solidFill>
                  <a:latin typeface="Comic Sans MS" panose="030F0702030302020204" pitchFamily="66" charset="0"/>
                </a:rPr>
                <a:t>Silver</a:t>
              </a:r>
            </a:p>
          </p:txBody>
        </p:sp>
      </p:grp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10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07967" y="2420888"/>
            <a:ext cx="4104000" cy="3492000"/>
            <a:chOff x="107967" y="2420888"/>
            <a:chExt cx="4104000" cy="3492000"/>
          </a:xfrm>
        </p:grpSpPr>
        <p:sp>
          <p:nvSpPr>
            <p:cNvPr id="37890" name="Text Box 3"/>
            <p:cNvSpPr txBox="1">
              <a:spLocks noChangeArrowheads="1"/>
            </p:cNvSpPr>
            <p:nvPr/>
          </p:nvSpPr>
          <p:spPr bwMode="auto">
            <a:xfrm>
              <a:off x="107967" y="2420888"/>
              <a:ext cx="4104000" cy="349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GB" altLang="es-ES" sz="2800" b="1" dirty="0">
                  <a:solidFill>
                    <a:srgbClr val="3333FF"/>
                  </a:solidFill>
                  <a:ea typeface="ＭＳ Ｐゴシック" panose="020B0600070205080204" pitchFamily="34" charset="-128"/>
                </a:rPr>
                <a:t>  </a:t>
              </a: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1068388" y="4354513"/>
              <a:ext cx="2881312" cy="1368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1322388" y="4714875"/>
              <a:ext cx="2089150" cy="73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Aluminum alloy</a:t>
              </a:r>
            </a:p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device bulk</a:t>
              </a:r>
            </a:p>
          </p:txBody>
        </p:sp>
        <p:grpSp>
          <p:nvGrpSpPr>
            <p:cNvPr id="37897" name="Group 9"/>
            <p:cNvGrpSpPr>
              <a:grpSpLocks/>
            </p:cNvGrpSpPr>
            <p:nvPr/>
          </p:nvGrpSpPr>
          <p:grpSpPr bwMode="auto">
            <a:xfrm>
              <a:off x="995363" y="2897188"/>
              <a:ext cx="3065462" cy="719137"/>
              <a:chOff x="461" y="1697"/>
              <a:chExt cx="1931" cy="453"/>
            </a:xfrm>
          </p:grpSpPr>
          <p:sp>
            <p:nvSpPr>
              <p:cNvPr id="37898" name="Oval 10"/>
              <p:cNvSpPr>
                <a:spLocks noChangeArrowheads="1"/>
              </p:cNvSpPr>
              <p:nvPr/>
            </p:nvSpPr>
            <p:spPr bwMode="auto">
              <a:xfrm>
                <a:off x="461" y="192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899" name="Oval 11"/>
              <p:cNvSpPr>
                <a:spLocks noChangeArrowheads="1"/>
              </p:cNvSpPr>
              <p:nvPr/>
            </p:nvSpPr>
            <p:spPr bwMode="auto">
              <a:xfrm>
                <a:off x="612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0" name="Oval 12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1" name="Oval 13"/>
              <p:cNvSpPr>
                <a:spLocks noChangeArrowheads="1"/>
              </p:cNvSpPr>
              <p:nvPr/>
            </p:nvSpPr>
            <p:spPr bwMode="auto">
              <a:xfrm>
                <a:off x="83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2" name="Oval 14"/>
              <p:cNvSpPr>
                <a:spLocks noChangeArrowheads="1"/>
              </p:cNvSpPr>
              <p:nvPr/>
            </p:nvSpPr>
            <p:spPr bwMode="auto">
              <a:xfrm>
                <a:off x="930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3" name="Oval 15"/>
              <p:cNvSpPr>
                <a:spLocks noChangeArrowheads="1"/>
              </p:cNvSpPr>
              <p:nvPr/>
            </p:nvSpPr>
            <p:spPr bwMode="auto">
              <a:xfrm>
                <a:off x="681" y="181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4" name="Oval 16"/>
              <p:cNvSpPr>
                <a:spLocks noChangeArrowheads="1"/>
              </p:cNvSpPr>
              <p:nvPr/>
            </p:nvSpPr>
            <p:spPr bwMode="auto">
              <a:xfrm>
                <a:off x="521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5" name="Oval 17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6" name="Oval 18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7" name="Oval 19"/>
              <p:cNvSpPr>
                <a:spLocks noChangeArrowheads="1"/>
              </p:cNvSpPr>
              <p:nvPr/>
            </p:nvSpPr>
            <p:spPr bwMode="auto">
              <a:xfrm>
                <a:off x="1202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8" name="Oval 20"/>
              <p:cNvSpPr>
                <a:spLocks noChangeArrowheads="1"/>
              </p:cNvSpPr>
              <p:nvPr/>
            </p:nvSpPr>
            <p:spPr bwMode="auto">
              <a:xfrm>
                <a:off x="1292" y="19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09" name="Oval 21"/>
              <p:cNvSpPr>
                <a:spLocks noChangeArrowheads="1"/>
              </p:cNvSpPr>
              <p:nvPr/>
            </p:nvSpPr>
            <p:spPr bwMode="auto">
              <a:xfrm>
                <a:off x="1593" y="190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0" name="Oval 22"/>
              <p:cNvSpPr>
                <a:spLocks noChangeArrowheads="1"/>
              </p:cNvSpPr>
              <p:nvPr/>
            </p:nvSpPr>
            <p:spPr bwMode="auto">
              <a:xfrm>
                <a:off x="151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1" name="Oval 23"/>
              <p:cNvSpPr>
                <a:spLocks noChangeArrowheads="1"/>
              </p:cNvSpPr>
              <p:nvPr/>
            </p:nvSpPr>
            <p:spPr bwMode="auto">
              <a:xfrm>
                <a:off x="1395" y="193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2" name="Oval 24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3" name="Oval 25"/>
              <p:cNvSpPr>
                <a:spLocks noChangeArrowheads="1"/>
              </p:cNvSpPr>
              <p:nvPr/>
            </p:nvSpPr>
            <p:spPr bwMode="auto">
              <a:xfrm>
                <a:off x="1338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4" name="Oval 26"/>
              <p:cNvSpPr>
                <a:spLocks noChangeArrowheads="1"/>
              </p:cNvSpPr>
              <p:nvPr/>
            </p:nvSpPr>
            <p:spPr bwMode="auto">
              <a:xfrm>
                <a:off x="527" y="17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5" name="Oval 27"/>
              <p:cNvSpPr>
                <a:spLocks noChangeArrowheads="1"/>
              </p:cNvSpPr>
              <p:nvPr/>
            </p:nvSpPr>
            <p:spPr bwMode="auto">
              <a:xfrm>
                <a:off x="1571" y="17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6" name="Oval 28"/>
              <p:cNvSpPr>
                <a:spLocks noChangeArrowheads="1"/>
              </p:cNvSpPr>
              <p:nvPr/>
            </p:nvSpPr>
            <p:spPr bwMode="auto">
              <a:xfrm>
                <a:off x="1126" y="18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7" name="Oval 29"/>
              <p:cNvSpPr>
                <a:spLocks noChangeArrowheads="1"/>
              </p:cNvSpPr>
              <p:nvPr/>
            </p:nvSpPr>
            <p:spPr bwMode="auto">
              <a:xfrm>
                <a:off x="1132" y="17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8" name="Oval 30"/>
              <p:cNvSpPr>
                <a:spLocks noChangeArrowheads="1"/>
              </p:cNvSpPr>
              <p:nvPr/>
            </p:nvSpPr>
            <p:spPr bwMode="auto">
              <a:xfrm>
                <a:off x="1713" y="1906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19" name="Oval 31"/>
              <p:cNvSpPr>
                <a:spLocks noChangeArrowheads="1"/>
              </p:cNvSpPr>
              <p:nvPr/>
            </p:nvSpPr>
            <p:spPr bwMode="auto">
              <a:xfrm>
                <a:off x="1734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0" name="Oval 32"/>
              <p:cNvSpPr>
                <a:spLocks noChangeArrowheads="1"/>
              </p:cNvSpPr>
              <p:nvPr/>
            </p:nvSpPr>
            <p:spPr bwMode="auto">
              <a:xfrm>
                <a:off x="1734" y="16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1" name="Oval 33"/>
              <p:cNvSpPr>
                <a:spLocks noChangeArrowheads="1"/>
              </p:cNvSpPr>
              <p:nvPr/>
            </p:nvSpPr>
            <p:spPr bwMode="auto">
              <a:xfrm>
                <a:off x="1864" y="19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2" name="Oval 34"/>
              <p:cNvSpPr>
                <a:spLocks noChangeArrowheads="1"/>
              </p:cNvSpPr>
              <p:nvPr/>
            </p:nvSpPr>
            <p:spPr bwMode="auto">
              <a:xfrm>
                <a:off x="1791" y="188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3" name="Oval 35"/>
              <p:cNvSpPr>
                <a:spLocks noChangeArrowheads="1"/>
              </p:cNvSpPr>
              <p:nvPr/>
            </p:nvSpPr>
            <p:spPr bwMode="auto">
              <a:xfrm>
                <a:off x="1945" y="188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4" name="Oval 36"/>
              <p:cNvSpPr>
                <a:spLocks noChangeArrowheads="1"/>
              </p:cNvSpPr>
              <p:nvPr/>
            </p:nvSpPr>
            <p:spPr bwMode="auto">
              <a:xfrm>
                <a:off x="1973" y="197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5" name="Oval 37"/>
              <p:cNvSpPr>
                <a:spLocks noChangeArrowheads="1"/>
              </p:cNvSpPr>
              <p:nvPr/>
            </p:nvSpPr>
            <p:spPr bwMode="auto">
              <a:xfrm>
                <a:off x="2042" y="1842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6" name="Oval 38"/>
              <p:cNvSpPr>
                <a:spLocks noChangeArrowheads="1"/>
              </p:cNvSpPr>
              <p:nvPr/>
            </p:nvSpPr>
            <p:spPr bwMode="auto">
              <a:xfrm>
                <a:off x="2055" y="1734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7" name="Oval 39"/>
              <p:cNvSpPr>
                <a:spLocks noChangeArrowheads="1"/>
              </p:cNvSpPr>
              <p:nvPr/>
            </p:nvSpPr>
            <p:spPr bwMode="auto">
              <a:xfrm>
                <a:off x="2064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8" name="Oval 40"/>
              <p:cNvSpPr>
                <a:spLocks noChangeArrowheads="1"/>
              </p:cNvSpPr>
              <p:nvPr/>
            </p:nvSpPr>
            <p:spPr bwMode="auto">
              <a:xfrm>
                <a:off x="2176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29" name="Oval 41"/>
              <p:cNvSpPr>
                <a:spLocks noChangeArrowheads="1"/>
              </p:cNvSpPr>
              <p:nvPr/>
            </p:nvSpPr>
            <p:spPr bwMode="auto">
              <a:xfrm>
                <a:off x="2200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0" name="Oval 42"/>
              <p:cNvSpPr>
                <a:spLocks noChangeArrowheads="1"/>
              </p:cNvSpPr>
              <p:nvPr/>
            </p:nvSpPr>
            <p:spPr bwMode="auto">
              <a:xfrm>
                <a:off x="2233" y="195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37931" name="Group 43"/>
            <p:cNvGrpSpPr>
              <a:grpSpLocks/>
            </p:cNvGrpSpPr>
            <p:nvPr/>
          </p:nvGrpSpPr>
          <p:grpSpPr bwMode="auto">
            <a:xfrm>
              <a:off x="1066800" y="3021013"/>
              <a:ext cx="2887663" cy="950912"/>
              <a:chOff x="503" y="1748"/>
              <a:chExt cx="1819" cy="599"/>
            </a:xfrm>
          </p:grpSpPr>
          <p:sp>
            <p:nvSpPr>
              <p:cNvPr id="37932" name="Rectangle 44"/>
              <p:cNvSpPr>
                <a:spLocks noChangeArrowheads="1"/>
              </p:cNvSpPr>
              <p:nvPr/>
            </p:nvSpPr>
            <p:spPr bwMode="auto">
              <a:xfrm>
                <a:off x="507" y="2069"/>
                <a:ext cx="1815" cy="26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3" name="Text Box 45"/>
              <p:cNvSpPr txBox="1">
                <a:spLocks noChangeArrowheads="1"/>
              </p:cNvSpPr>
              <p:nvPr/>
            </p:nvSpPr>
            <p:spPr bwMode="auto">
              <a:xfrm>
                <a:off x="689" y="2059"/>
                <a:ext cx="1316" cy="2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400" b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Silver</a:t>
                </a:r>
                <a:r>
                  <a:rPr lang="es-ES" altLang="es-ES" sz="2000" b="1">
                    <a:latin typeface="Comic Sans MS" panose="030F0702030302020204" pitchFamily="66" charset="0"/>
                  </a:rPr>
                  <a:t>	</a:t>
                </a:r>
                <a:endParaRPr lang="el-GR" altLang="es-ES" sz="2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37934" name="AutoShape 46"/>
              <p:cNvSpPr>
                <a:spLocks noChangeArrowheads="1"/>
              </p:cNvSpPr>
              <p:nvPr/>
            </p:nvSpPr>
            <p:spPr bwMode="auto">
              <a:xfrm>
                <a:off x="503" y="1748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5" name="AutoShape 47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6" name="AutoShape 48"/>
              <p:cNvSpPr>
                <a:spLocks noChangeArrowheads="1"/>
              </p:cNvSpPr>
              <p:nvPr/>
            </p:nvSpPr>
            <p:spPr bwMode="auto">
              <a:xfrm>
                <a:off x="170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7" name="AutoShape 49"/>
              <p:cNvSpPr>
                <a:spLocks noChangeArrowheads="1"/>
              </p:cNvSpPr>
              <p:nvPr/>
            </p:nvSpPr>
            <p:spPr bwMode="auto">
              <a:xfrm>
                <a:off x="2018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8" name="AutoShape 50"/>
              <p:cNvSpPr>
                <a:spLocks noChangeArrowheads="1"/>
              </p:cNvSpPr>
              <p:nvPr/>
            </p:nvSpPr>
            <p:spPr bwMode="auto">
              <a:xfrm>
                <a:off x="675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39" name="AutoShape 51"/>
              <p:cNvSpPr>
                <a:spLocks noChangeArrowheads="1"/>
              </p:cNvSpPr>
              <p:nvPr/>
            </p:nvSpPr>
            <p:spPr bwMode="auto">
              <a:xfrm>
                <a:off x="930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0" name="AutoShape 52"/>
              <p:cNvSpPr>
                <a:spLocks noChangeArrowheads="1"/>
              </p:cNvSpPr>
              <p:nvPr/>
            </p:nvSpPr>
            <p:spPr bwMode="auto">
              <a:xfrm>
                <a:off x="1383" y="185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1" name="AutoShape 53"/>
              <p:cNvSpPr>
                <a:spLocks noChangeArrowheads="1"/>
              </p:cNvSpPr>
              <p:nvPr/>
            </p:nvSpPr>
            <p:spPr bwMode="auto">
              <a:xfrm>
                <a:off x="1571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2" name="AutoShape 54"/>
              <p:cNvSpPr>
                <a:spLocks noChangeArrowheads="1"/>
              </p:cNvSpPr>
              <p:nvPr/>
            </p:nvSpPr>
            <p:spPr bwMode="auto">
              <a:xfrm>
                <a:off x="2184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3" name="AutoShape 55"/>
              <p:cNvSpPr>
                <a:spLocks noChangeArrowheads="1"/>
              </p:cNvSpPr>
              <p:nvPr/>
            </p:nvSpPr>
            <p:spPr bwMode="auto">
              <a:xfrm>
                <a:off x="793" y="1932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4" name="AutoShape 56"/>
              <p:cNvSpPr>
                <a:spLocks noChangeArrowheads="1"/>
              </p:cNvSpPr>
              <p:nvPr/>
            </p:nvSpPr>
            <p:spPr bwMode="auto">
              <a:xfrm>
                <a:off x="896" y="1921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5" name="AutoShape 57"/>
              <p:cNvSpPr>
                <a:spLocks noChangeArrowheads="1"/>
              </p:cNvSpPr>
              <p:nvPr/>
            </p:nvSpPr>
            <p:spPr bwMode="auto">
              <a:xfrm>
                <a:off x="1044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6" name="AutoShape 58"/>
              <p:cNvSpPr>
                <a:spLocks noChangeArrowheads="1"/>
              </p:cNvSpPr>
              <p:nvPr/>
            </p:nvSpPr>
            <p:spPr bwMode="auto">
              <a:xfrm>
                <a:off x="845" y="1975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7" name="AutoShape 59"/>
              <p:cNvSpPr>
                <a:spLocks noChangeArrowheads="1"/>
              </p:cNvSpPr>
              <p:nvPr/>
            </p:nvSpPr>
            <p:spPr bwMode="auto">
              <a:xfrm>
                <a:off x="1247" y="1979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8" name="AutoShape 60"/>
              <p:cNvSpPr>
                <a:spLocks noChangeArrowheads="1"/>
              </p:cNvSpPr>
              <p:nvPr/>
            </p:nvSpPr>
            <p:spPr bwMode="auto">
              <a:xfrm>
                <a:off x="1338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49" name="AutoShape 61"/>
              <p:cNvSpPr>
                <a:spLocks noChangeArrowheads="1"/>
              </p:cNvSpPr>
              <p:nvPr/>
            </p:nvSpPr>
            <p:spPr bwMode="auto">
              <a:xfrm>
                <a:off x="1501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50" name="AutoShape 62"/>
              <p:cNvSpPr>
                <a:spLocks noChangeArrowheads="1"/>
              </p:cNvSpPr>
              <p:nvPr/>
            </p:nvSpPr>
            <p:spPr bwMode="auto">
              <a:xfrm>
                <a:off x="1661" y="1936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51" name="AutoShape 63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7952" name="AutoShape 64"/>
              <p:cNvSpPr>
                <a:spLocks noChangeArrowheads="1"/>
              </p:cNvSpPr>
              <p:nvPr/>
            </p:nvSpPr>
            <p:spPr bwMode="auto">
              <a:xfrm>
                <a:off x="192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37953" name="Rectangle 65"/>
            <p:cNvSpPr>
              <a:spLocks noChangeArrowheads="1"/>
            </p:cNvSpPr>
            <p:nvPr/>
          </p:nvSpPr>
          <p:spPr bwMode="auto">
            <a:xfrm>
              <a:off x="1068388" y="3962400"/>
              <a:ext cx="2881312" cy="3921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954" name="Text Box 66"/>
            <p:cNvSpPr txBox="1">
              <a:spLocks noChangeArrowheads="1"/>
            </p:cNvSpPr>
            <p:nvPr/>
          </p:nvSpPr>
          <p:spPr bwMode="auto">
            <a:xfrm>
              <a:off x="1357313" y="3957638"/>
              <a:ext cx="20891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2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Nickel (P)</a:t>
              </a:r>
              <a:endParaRPr lang="el-GR" altLang="es-ES" sz="22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55" name="Text Box 67"/>
            <p:cNvSpPr txBox="1">
              <a:spLocks noChangeArrowheads="1"/>
            </p:cNvSpPr>
            <p:nvPr/>
          </p:nvSpPr>
          <p:spPr bwMode="auto">
            <a:xfrm>
              <a:off x="1355725" y="2565400"/>
              <a:ext cx="792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Gold</a:t>
              </a:r>
            </a:p>
          </p:txBody>
        </p:sp>
        <p:sp>
          <p:nvSpPr>
            <p:cNvPr id="37956" name="Text Box 68"/>
            <p:cNvSpPr txBox="1">
              <a:spLocks noChangeArrowheads="1"/>
            </p:cNvSpPr>
            <p:nvPr/>
          </p:nvSpPr>
          <p:spPr bwMode="auto">
            <a:xfrm>
              <a:off x="127000" y="3952875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10 </a:t>
              </a:r>
              <a:r>
                <a:rPr lang="el-GR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58" name="Text Box 70"/>
            <p:cNvSpPr txBox="1">
              <a:spLocks noChangeArrowheads="1"/>
            </p:cNvSpPr>
            <p:nvPr/>
          </p:nvSpPr>
          <p:spPr bwMode="auto">
            <a:xfrm>
              <a:off x="203200" y="2709863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2 </a:t>
              </a:r>
              <a:r>
                <a:rPr lang="el-GR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62" name="Text Box 74"/>
            <p:cNvSpPr txBox="1">
              <a:spLocks noChangeArrowheads="1"/>
            </p:cNvSpPr>
            <p:nvPr/>
          </p:nvSpPr>
          <p:spPr bwMode="auto">
            <a:xfrm>
              <a:off x="149225" y="3430588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20 </a:t>
              </a:r>
              <a:r>
                <a: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314825" y="2565400"/>
            <a:ext cx="4745038" cy="3157538"/>
            <a:chOff x="4314825" y="2565400"/>
            <a:chExt cx="4745038" cy="3157538"/>
          </a:xfrm>
        </p:grpSpPr>
        <p:grpSp>
          <p:nvGrpSpPr>
            <p:cNvPr id="2" name="Grupo 1"/>
            <p:cNvGrpSpPr/>
            <p:nvPr/>
          </p:nvGrpSpPr>
          <p:grpSpPr>
            <a:xfrm>
              <a:off x="4314987" y="2565400"/>
              <a:ext cx="4744876" cy="3157538"/>
              <a:chOff x="4516224" y="2420888"/>
              <a:chExt cx="5399088" cy="3690937"/>
            </a:xfrm>
          </p:grpSpPr>
          <p:pic>
            <p:nvPicPr>
              <p:cNvPr id="37966" name="Picture 78" descr="AUVN-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50"/>
              <a:stretch>
                <a:fillRect/>
              </a:stretch>
            </p:blipFill>
            <p:spPr bwMode="auto">
              <a:xfrm>
                <a:off x="4516224" y="2420888"/>
                <a:ext cx="5399088" cy="3690937"/>
              </a:xfrm>
              <a:prstGeom prst="rect">
                <a:avLst/>
              </a:prstGeom>
              <a:noFill/>
              <a:ln w="9525">
                <a:solidFill>
                  <a:srgbClr val="00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968" name="Text Box 80"/>
              <p:cNvSpPr txBox="1">
                <a:spLocks noChangeArrowheads="1"/>
              </p:cNvSpPr>
              <p:nvPr/>
            </p:nvSpPr>
            <p:spPr bwMode="auto">
              <a:xfrm>
                <a:off x="5218226" y="3101975"/>
                <a:ext cx="1079500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" altLang="es-ES" sz="2400" b="1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Gold</a:t>
                </a:r>
              </a:p>
            </p:txBody>
          </p:sp>
        </p:grp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4314825" y="2565838"/>
              <a:ext cx="4733925" cy="3157100"/>
            </a:xfrm>
            <a:prstGeom prst="rect">
              <a:avLst/>
            </a:prstGeom>
            <a:solidFill>
              <a:srgbClr val="FF9900">
                <a:alpha val="14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604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4106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844675"/>
            <a:ext cx="489585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and Insertion Loss </a:t>
            </a:r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4" name="Grupo 73"/>
          <p:cNvGrpSpPr/>
          <p:nvPr/>
        </p:nvGrpSpPr>
        <p:grpSpPr>
          <a:xfrm>
            <a:off x="107967" y="2420888"/>
            <a:ext cx="4104000" cy="3492000"/>
            <a:chOff x="107967" y="2420888"/>
            <a:chExt cx="4104000" cy="3492000"/>
          </a:xfrm>
        </p:grpSpPr>
        <p:sp>
          <p:nvSpPr>
            <p:cNvPr id="75" name="Text Box 3"/>
            <p:cNvSpPr txBox="1">
              <a:spLocks noChangeArrowheads="1"/>
            </p:cNvSpPr>
            <p:nvPr/>
          </p:nvSpPr>
          <p:spPr bwMode="auto">
            <a:xfrm>
              <a:off x="107967" y="2420888"/>
              <a:ext cx="4104000" cy="349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GB" altLang="es-ES" sz="2800" b="1" dirty="0">
                  <a:solidFill>
                    <a:srgbClr val="3333FF"/>
                  </a:solidFill>
                  <a:ea typeface="ＭＳ Ｐゴシック" panose="020B0600070205080204" pitchFamily="34" charset="-128"/>
                </a:rPr>
                <a:t>  </a:t>
              </a: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6" name="Rectangle 7"/>
            <p:cNvSpPr>
              <a:spLocks noChangeArrowheads="1"/>
            </p:cNvSpPr>
            <p:nvPr/>
          </p:nvSpPr>
          <p:spPr bwMode="auto">
            <a:xfrm>
              <a:off x="1068388" y="4354513"/>
              <a:ext cx="2881312" cy="1368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" name="Text Box 8"/>
            <p:cNvSpPr txBox="1">
              <a:spLocks noChangeArrowheads="1"/>
            </p:cNvSpPr>
            <p:nvPr/>
          </p:nvSpPr>
          <p:spPr bwMode="auto">
            <a:xfrm>
              <a:off x="1322388" y="4714875"/>
              <a:ext cx="2089150" cy="73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Aluminum alloy</a:t>
              </a:r>
            </a:p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device bulk</a:t>
              </a:r>
            </a:p>
          </p:txBody>
        </p:sp>
        <p:grpSp>
          <p:nvGrpSpPr>
            <p:cNvPr id="78" name="Group 9"/>
            <p:cNvGrpSpPr>
              <a:grpSpLocks/>
            </p:cNvGrpSpPr>
            <p:nvPr/>
          </p:nvGrpSpPr>
          <p:grpSpPr bwMode="auto">
            <a:xfrm>
              <a:off x="995363" y="2897188"/>
              <a:ext cx="3065462" cy="719137"/>
              <a:chOff x="461" y="1697"/>
              <a:chExt cx="1931" cy="453"/>
            </a:xfrm>
          </p:grpSpPr>
          <p:sp>
            <p:nvSpPr>
              <p:cNvPr id="107" name="Oval 10"/>
              <p:cNvSpPr>
                <a:spLocks noChangeArrowheads="1"/>
              </p:cNvSpPr>
              <p:nvPr/>
            </p:nvSpPr>
            <p:spPr bwMode="auto">
              <a:xfrm>
                <a:off x="461" y="192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8" name="Oval 11"/>
              <p:cNvSpPr>
                <a:spLocks noChangeArrowheads="1"/>
              </p:cNvSpPr>
              <p:nvPr/>
            </p:nvSpPr>
            <p:spPr bwMode="auto">
              <a:xfrm>
                <a:off x="612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9" name="Oval 12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0" name="Oval 13"/>
              <p:cNvSpPr>
                <a:spLocks noChangeArrowheads="1"/>
              </p:cNvSpPr>
              <p:nvPr/>
            </p:nvSpPr>
            <p:spPr bwMode="auto">
              <a:xfrm>
                <a:off x="83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" name="Oval 14"/>
              <p:cNvSpPr>
                <a:spLocks noChangeArrowheads="1"/>
              </p:cNvSpPr>
              <p:nvPr/>
            </p:nvSpPr>
            <p:spPr bwMode="auto">
              <a:xfrm>
                <a:off x="930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" name="Oval 15"/>
              <p:cNvSpPr>
                <a:spLocks noChangeArrowheads="1"/>
              </p:cNvSpPr>
              <p:nvPr/>
            </p:nvSpPr>
            <p:spPr bwMode="auto">
              <a:xfrm>
                <a:off x="681" y="181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" name="Oval 16"/>
              <p:cNvSpPr>
                <a:spLocks noChangeArrowheads="1"/>
              </p:cNvSpPr>
              <p:nvPr/>
            </p:nvSpPr>
            <p:spPr bwMode="auto">
              <a:xfrm>
                <a:off x="521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4" name="Oval 17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5" name="Oval 18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6" name="Oval 19"/>
              <p:cNvSpPr>
                <a:spLocks noChangeArrowheads="1"/>
              </p:cNvSpPr>
              <p:nvPr/>
            </p:nvSpPr>
            <p:spPr bwMode="auto">
              <a:xfrm>
                <a:off x="1202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7" name="Oval 20"/>
              <p:cNvSpPr>
                <a:spLocks noChangeArrowheads="1"/>
              </p:cNvSpPr>
              <p:nvPr/>
            </p:nvSpPr>
            <p:spPr bwMode="auto">
              <a:xfrm>
                <a:off x="1292" y="19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8" name="Oval 21"/>
              <p:cNvSpPr>
                <a:spLocks noChangeArrowheads="1"/>
              </p:cNvSpPr>
              <p:nvPr/>
            </p:nvSpPr>
            <p:spPr bwMode="auto">
              <a:xfrm>
                <a:off x="1593" y="190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9" name="Oval 22"/>
              <p:cNvSpPr>
                <a:spLocks noChangeArrowheads="1"/>
              </p:cNvSpPr>
              <p:nvPr/>
            </p:nvSpPr>
            <p:spPr bwMode="auto">
              <a:xfrm>
                <a:off x="151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0" name="Oval 23"/>
              <p:cNvSpPr>
                <a:spLocks noChangeArrowheads="1"/>
              </p:cNvSpPr>
              <p:nvPr/>
            </p:nvSpPr>
            <p:spPr bwMode="auto">
              <a:xfrm>
                <a:off x="1395" y="193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1" name="Oval 24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2" name="Oval 25"/>
              <p:cNvSpPr>
                <a:spLocks noChangeArrowheads="1"/>
              </p:cNvSpPr>
              <p:nvPr/>
            </p:nvSpPr>
            <p:spPr bwMode="auto">
              <a:xfrm>
                <a:off x="1338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3" name="Oval 26"/>
              <p:cNvSpPr>
                <a:spLocks noChangeArrowheads="1"/>
              </p:cNvSpPr>
              <p:nvPr/>
            </p:nvSpPr>
            <p:spPr bwMode="auto">
              <a:xfrm>
                <a:off x="527" y="17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4" name="Oval 27"/>
              <p:cNvSpPr>
                <a:spLocks noChangeArrowheads="1"/>
              </p:cNvSpPr>
              <p:nvPr/>
            </p:nvSpPr>
            <p:spPr bwMode="auto">
              <a:xfrm>
                <a:off x="1571" y="17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5" name="Oval 28"/>
              <p:cNvSpPr>
                <a:spLocks noChangeArrowheads="1"/>
              </p:cNvSpPr>
              <p:nvPr/>
            </p:nvSpPr>
            <p:spPr bwMode="auto">
              <a:xfrm>
                <a:off x="1126" y="18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6" name="Oval 29"/>
              <p:cNvSpPr>
                <a:spLocks noChangeArrowheads="1"/>
              </p:cNvSpPr>
              <p:nvPr/>
            </p:nvSpPr>
            <p:spPr bwMode="auto">
              <a:xfrm>
                <a:off x="1132" y="17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7" name="Oval 30"/>
              <p:cNvSpPr>
                <a:spLocks noChangeArrowheads="1"/>
              </p:cNvSpPr>
              <p:nvPr/>
            </p:nvSpPr>
            <p:spPr bwMode="auto">
              <a:xfrm>
                <a:off x="1713" y="1906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8" name="Oval 31"/>
              <p:cNvSpPr>
                <a:spLocks noChangeArrowheads="1"/>
              </p:cNvSpPr>
              <p:nvPr/>
            </p:nvSpPr>
            <p:spPr bwMode="auto">
              <a:xfrm>
                <a:off x="1734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" name="Oval 32"/>
              <p:cNvSpPr>
                <a:spLocks noChangeArrowheads="1"/>
              </p:cNvSpPr>
              <p:nvPr/>
            </p:nvSpPr>
            <p:spPr bwMode="auto">
              <a:xfrm>
                <a:off x="1734" y="16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0" name="Oval 33"/>
              <p:cNvSpPr>
                <a:spLocks noChangeArrowheads="1"/>
              </p:cNvSpPr>
              <p:nvPr/>
            </p:nvSpPr>
            <p:spPr bwMode="auto">
              <a:xfrm>
                <a:off x="1864" y="19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1" name="Oval 34"/>
              <p:cNvSpPr>
                <a:spLocks noChangeArrowheads="1"/>
              </p:cNvSpPr>
              <p:nvPr/>
            </p:nvSpPr>
            <p:spPr bwMode="auto">
              <a:xfrm>
                <a:off x="1791" y="188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2" name="Oval 35"/>
              <p:cNvSpPr>
                <a:spLocks noChangeArrowheads="1"/>
              </p:cNvSpPr>
              <p:nvPr/>
            </p:nvSpPr>
            <p:spPr bwMode="auto">
              <a:xfrm>
                <a:off x="1945" y="188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" name="Oval 36"/>
              <p:cNvSpPr>
                <a:spLocks noChangeArrowheads="1"/>
              </p:cNvSpPr>
              <p:nvPr/>
            </p:nvSpPr>
            <p:spPr bwMode="auto">
              <a:xfrm>
                <a:off x="1973" y="197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4" name="Oval 37"/>
              <p:cNvSpPr>
                <a:spLocks noChangeArrowheads="1"/>
              </p:cNvSpPr>
              <p:nvPr/>
            </p:nvSpPr>
            <p:spPr bwMode="auto">
              <a:xfrm>
                <a:off x="2042" y="1842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5" name="Oval 38"/>
              <p:cNvSpPr>
                <a:spLocks noChangeArrowheads="1"/>
              </p:cNvSpPr>
              <p:nvPr/>
            </p:nvSpPr>
            <p:spPr bwMode="auto">
              <a:xfrm>
                <a:off x="2055" y="1734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6" name="Oval 39"/>
              <p:cNvSpPr>
                <a:spLocks noChangeArrowheads="1"/>
              </p:cNvSpPr>
              <p:nvPr/>
            </p:nvSpPr>
            <p:spPr bwMode="auto">
              <a:xfrm>
                <a:off x="2064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7" name="Oval 40"/>
              <p:cNvSpPr>
                <a:spLocks noChangeArrowheads="1"/>
              </p:cNvSpPr>
              <p:nvPr/>
            </p:nvSpPr>
            <p:spPr bwMode="auto">
              <a:xfrm>
                <a:off x="2176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8" name="Oval 41"/>
              <p:cNvSpPr>
                <a:spLocks noChangeArrowheads="1"/>
              </p:cNvSpPr>
              <p:nvPr/>
            </p:nvSpPr>
            <p:spPr bwMode="auto">
              <a:xfrm>
                <a:off x="2200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9" name="Oval 42"/>
              <p:cNvSpPr>
                <a:spLocks noChangeArrowheads="1"/>
              </p:cNvSpPr>
              <p:nvPr/>
            </p:nvSpPr>
            <p:spPr bwMode="auto">
              <a:xfrm>
                <a:off x="2233" y="195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79" name="Group 43"/>
            <p:cNvGrpSpPr>
              <a:grpSpLocks/>
            </p:cNvGrpSpPr>
            <p:nvPr/>
          </p:nvGrpSpPr>
          <p:grpSpPr bwMode="auto">
            <a:xfrm>
              <a:off x="1066800" y="3021013"/>
              <a:ext cx="2887663" cy="950912"/>
              <a:chOff x="503" y="1748"/>
              <a:chExt cx="1819" cy="599"/>
            </a:xfrm>
          </p:grpSpPr>
          <p:sp>
            <p:nvSpPr>
              <p:cNvPr id="86" name="Rectangle 44"/>
              <p:cNvSpPr>
                <a:spLocks noChangeArrowheads="1"/>
              </p:cNvSpPr>
              <p:nvPr/>
            </p:nvSpPr>
            <p:spPr bwMode="auto">
              <a:xfrm>
                <a:off x="507" y="2069"/>
                <a:ext cx="1815" cy="26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7" name="Text Box 45"/>
              <p:cNvSpPr txBox="1">
                <a:spLocks noChangeArrowheads="1"/>
              </p:cNvSpPr>
              <p:nvPr/>
            </p:nvSpPr>
            <p:spPr bwMode="auto">
              <a:xfrm>
                <a:off x="689" y="2059"/>
                <a:ext cx="1316" cy="2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400" b="1" dirty="0" err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Silver</a:t>
                </a:r>
                <a:r>
                  <a:rPr lang="es-ES" altLang="es-ES" sz="2000" b="1" dirty="0">
                    <a:latin typeface="Comic Sans MS" panose="030F0702030302020204" pitchFamily="66" charset="0"/>
                  </a:rPr>
                  <a:t>	</a:t>
                </a:r>
                <a:endParaRPr lang="el-GR" altLang="es-ES" sz="2000" b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8" name="AutoShape 46"/>
              <p:cNvSpPr>
                <a:spLocks noChangeArrowheads="1"/>
              </p:cNvSpPr>
              <p:nvPr/>
            </p:nvSpPr>
            <p:spPr bwMode="auto">
              <a:xfrm>
                <a:off x="503" y="1748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9" name="AutoShape 47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0" name="AutoShape 48"/>
              <p:cNvSpPr>
                <a:spLocks noChangeArrowheads="1"/>
              </p:cNvSpPr>
              <p:nvPr/>
            </p:nvSpPr>
            <p:spPr bwMode="auto">
              <a:xfrm>
                <a:off x="170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1" name="AutoShape 49"/>
              <p:cNvSpPr>
                <a:spLocks noChangeArrowheads="1"/>
              </p:cNvSpPr>
              <p:nvPr/>
            </p:nvSpPr>
            <p:spPr bwMode="auto">
              <a:xfrm>
                <a:off x="2018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2" name="AutoShape 50"/>
              <p:cNvSpPr>
                <a:spLocks noChangeArrowheads="1"/>
              </p:cNvSpPr>
              <p:nvPr/>
            </p:nvSpPr>
            <p:spPr bwMode="auto">
              <a:xfrm>
                <a:off x="675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3" name="AutoShape 51"/>
              <p:cNvSpPr>
                <a:spLocks noChangeArrowheads="1"/>
              </p:cNvSpPr>
              <p:nvPr/>
            </p:nvSpPr>
            <p:spPr bwMode="auto">
              <a:xfrm>
                <a:off x="930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4" name="AutoShape 52"/>
              <p:cNvSpPr>
                <a:spLocks noChangeArrowheads="1"/>
              </p:cNvSpPr>
              <p:nvPr/>
            </p:nvSpPr>
            <p:spPr bwMode="auto">
              <a:xfrm>
                <a:off x="1383" y="185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5" name="AutoShape 53"/>
              <p:cNvSpPr>
                <a:spLocks noChangeArrowheads="1"/>
              </p:cNvSpPr>
              <p:nvPr/>
            </p:nvSpPr>
            <p:spPr bwMode="auto">
              <a:xfrm>
                <a:off x="1571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6" name="AutoShape 54"/>
              <p:cNvSpPr>
                <a:spLocks noChangeArrowheads="1"/>
              </p:cNvSpPr>
              <p:nvPr/>
            </p:nvSpPr>
            <p:spPr bwMode="auto">
              <a:xfrm>
                <a:off x="2184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7" name="AutoShape 55"/>
              <p:cNvSpPr>
                <a:spLocks noChangeArrowheads="1"/>
              </p:cNvSpPr>
              <p:nvPr/>
            </p:nvSpPr>
            <p:spPr bwMode="auto">
              <a:xfrm>
                <a:off x="793" y="1932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8" name="AutoShape 56"/>
              <p:cNvSpPr>
                <a:spLocks noChangeArrowheads="1"/>
              </p:cNvSpPr>
              <p:nvPr/>
            </p:nvSpPr>
            <p:spPr bwMode="auto">
              <a:xfrm>
                <a:off x="896" y="1921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9" name="AutoShape 57"/>
              <p:cNvSpPr>
                <a:spLocks noChangeArrowheads="1"/>
              </p:cNvSpPr>
              <p:nvPr/>
            </p:nvSpPr>
            <p:spPr bwMode="auto">
              <a:xfrm>
                <a:off x="1044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0" name="AutoShape 58"/>
              <p:cNvSpPr>
                <a:spLocks noChangeArrowheads="1"/>
              </p:cNvSpPr>
              <p:nvPr/>
            </p:nvSpPr>
            <p:spPr bwMode="auto">
              <a:xfrm>
                <a:off x="845" y="1975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1" name="AutoShape 59"/>
              <p:cNvSpPr>
                <a:spLocks noChangeArrowheads="1"/>
              </p:cNvSpPr>
              <p:nvPr/>
            </p:nvSpPr>
            <p:spPr bwMode="auto">
              <a:xfrm>
                <a:off x="1247" y="1979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2" name="AutoShape 60"/>
              <p:cNvSpPr>
                <a:spLocks noChangeArrowheads="1"/>
              </p:cNvSpPr>
              <p:nvPr/>
            </p:nvSpPr>
            <p:spPr bwMode="auto">
              <a:xfrm>
                <a:off x="1338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3" name="AutoShape 61"/>
              <p:cNvSpPr>
                <a:spLocks noChangeArrowheads="1"/>
              </p:cNvSpPr>
              <p:nvPr/>
            </p:nvSpPr>
            <p:spPr bwMode="auto">
              <a:xfrm>
                <a:off x="1501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4" name="AutoShape 62"/>
              <p:cNvSpPr>
                <a:spLocks noChangeArrowheads="1"/>
              </p:cNvSpPr>
              <p:nvPr/>
            </p:nvSpPr>
            <p:spPr bwMode="auto">
              <a:xfrm>
                <a:off x="1661" y="1936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5" name="AutoShape 63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06" name="AutoShape 64"/>
              <p:cNvSpPr>
                <a:spLocks noChangeArrowheads="1"/>
              </p:cNvSpPr>
              <p:nvPr/>
            </p:nvSpPr>
            <p:spPr bwMode="auto">
              <a:xfrm>
                <a:off x="192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" name="Rectangle 65"/>
            <p:cNvSpPr>
              <a:spLocks noChangeArrowheads="1"/>
            </p:cNvSpPr>
            <p:nvPr/>
          </p:nvSpPr>
          <p:spPr bwMode="auto">
            <a:xfrm>
              <a:off x="1068388" y="3962400"/>
              <a:ext cx="2881312" cy="3921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" name="Text Box 66"/>
            <p:cNvSpPr txBox="1">
              <a:spLocks noChangeArrowheads="1"/>
            </p:cNvSpPr>
            <p:nvPr/>
          </p:nvSpPr>
          <p:spPr bwMode="auto">
            <a:xfrm>
              <a:off x="1357313" y="3957638"/>
              <a:ext cx="20891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200" b="1" dirty="0">
                  <a:solidFill>
                    <a:srgbClr val="51361B"/>
                  </a:solidFill>
                  <a:latin typeface="Comic Sans MS" panose="030F0702030302020204" pitchFamily="66" charset="0"/>
                </a:rPr>
                <a:t>Nickel (P)</a:t>
              </a:r>
              <a:endParaRPr lang="el-GR" altLang="es-ES" sz="2200" b="1" dirty="0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" name="Text Box 67"/>
            <p:cNvSpPr txBox="1">
              <a:spLocks noChangeArrowheads="1"/>
            </p:cNvSpPr>
            <p:nvPr/>
          </p:nvSpPr>
          <p:spPr bwMode="auto">
            <a:xfrm>
              <a:off x="1355725" y="2565400"/>
              <a:ext cx="792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Gold</a:t>
              </a:r>
            </a:p>
          </p:txBody>
        </p:sp>
        <p:sp>
          <p:nvSpPr>
            <p:cNvPr id="83" name="Text Box 68"/>
            <p:cNvSpPr txBox="1">
              <a:spLocks noChangeArrowheads="1"/>
            </p:cNvSpPr>
            <p:nvPr/>
          </p:nvSpPr>
          <p:spPr bwMode="auto">
            <a:xfrm>
              <a:off x="127000" y="3952875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10 </a:t>
              </a:r>
              <a:r>
                <a:rPr lang="el-GR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4" name="Text Box 70"/>
            <p:cNvSpPr txBox="1">
              <a:spLocks noChangeArrowheads="1"/>
            </p:cNvSpPr>
            <p:nvPr/>
          </p:nvSpPr>
          <p:spPr bwMode="auto">
            <a:xfrm>
              <a:off x="203200" y="2709863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2 </a:t>
              </a:r>
              <a:r>
                <a:rPr lang="el-GR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5" name="Text Box 74"/>
            <p:cNvSpPr txBox="1">
              <a:spLocks noChangeArrowheads="1"/>
            </p:cNvSpPr>
            <p:nvPr/>
          </p:nvSpPr>
          <p:spPr bwMode="auto">
            <a:xfrm>
              <a:off x="149225" y="3430588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20 </a:t>
              </a:r>
              <a:r>
                <a: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0" name="Text Box 8"/>
          <p:cNvSpPr txBox="1">
            <a:spLocks noChangeArrowheads="1"/>
          </p:cNvSpPr>
          <p:nvPr/>
        </p:nvSpPr>
        <p:spPr bwMode="auto">
          <a:xfrm>
            <a:off x="395537" y="6048125"/>
            <a:ext cx="5904656" cy="64633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Loss enhancement factor =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2.6 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(12 GHz) </a:t>
            </a:r>
            <a:endParaRPr lang="en-US" altLang="es-E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important drawback</a:t>
            </a:r>
          </a:p>
        </p:txBody>
      </p:sp>
      <p:sp>
        <p:nvSpPr>
          <p:cNvPr id="143" name="Text Box 8"/>
          <p:cNvSpPr txBox="1">
            <a:spLocks noChangeArrowheads="1"/>
          </p:cNvSpPr>
          <p:nvPr/>
        </p:nvSpPr>
        <p:spPr bwMode="auto">
          <a:xfrm>
            <a:off x="75927" y="1941866"/>
            <a:ext cx="4168079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 enhancement = 3.7 - 12.7 dB</a:t>
            </a:r>
          </a:p>
        </p:txBody>
      </p:sp>
    </p:spTree>
    <p:extLst>
      <p:ext uri="{BB962C8B-B14F-4D97-AF65-F5344CB8AC3E}">
        <p14:creationId xmlns:p14="http://schemas.microsoft.com/office/powerpoint/2010/main" val="16260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2" name="Grupo 1"/>
          <p:cNvGrpSpPr/>
          <p:nvPr/>
        </p:nvGrpSpPr>
        <p:grpSpPr>
          <a:xfrm>
            <a:off x="127000" y="2205312"/>
            <a:ext cx="4072968" cy="4032000"/>
            <a:chOff x="127000" y="1990631"/>
            <a:chExt cx="4072968" cy="4032000"/>
          </a:xfrm>
        </p:grpSpPr>
        <p:sp>
          <p:nvSpPr>
            <p:cNvPr id="48130" name="Text Box 3"/>
            <p:cNvSpPr txBox="1">
              <a:spLocks noChangeArrowheads="1"/>
            </p:cNvSpPr>
            <p:nvPr/>
          </p:nvSpPr>
          <p:spPr bwMode="auto">
            <a:xfrm>
              <a:off x="167968" y="1990631"/>
              <a:ext cx="4032000" cy="403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800" bIns="15480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8009513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38547675" indent="-50787300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90048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94620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9192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376475" indent="-50787300" defTabSz="396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r>
                <a:rPr lang="es-ES" altLang="es-ES" dirty="0" err="1" smtClean="0">
                  <a:solidFill>
                    <a:srgbClr val="3333FF"/>
                  </a:solidFill>
                </a:rPr>
                <a:t>Very</a:t>
              </a:r>
              <a:r>
                <a:rPr lang="es-ES" altLang="es-ES" dirty="0" smtClean="0">
                  <a:solidFill>
                    <a:srgbClr val="3333FF"/>
                  </a:solidFill>
                </a:rPr>
                <a:t> </a:t>
              </a:r>
              <a:r>
                <a:rPr lang="es-ES" altLang="es-ES" dirty="0" err="1">
                  <a:solidFill>
                    <a:srgbClr val="3333FF"/>
                  </a:solidFill>
                </a:rPr>
                <a:t>good</a:t>
              </a:r>
              <a:r>
                <a:rPr lang="es-ES" altLang="es-ES" dirty="0">
                  <a:solidFill>
                    <a:srgbClr val="3333FF"/>
                  </a:solidFill>
                </a:rPr>
                <a:t> </a:t>
              </a:r>
              <a:r>
                <a:rPr lang="es-ES" altLang="es-ES" dirty="0" err="1">
                  <a:solidFill>
                    <a:srgbClr val="3333FF"/>
                  </a:solidFill>
                </a:rPr>
                <a:t>behaviour</a:t>
              </a:r>
              <a:r>
                <a:rPr lang="es-ES" altLang="es-ES" dirty="0">
                  <a:solidFill>
                    <a:srgbClr val="3333FF"/>
                  </a:solidFill>
                </a:rPr>
                <a:t> in air</a:t>
              </a: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sz="1900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dirty="0">
                <a:solidFill>
                  <a:srgbClr val="3333FF"/>
                </a:solidFill>
              </a:endParaRPr>
            </a:p>
            <a:p>
              <a:pPr>
                <a:lnSpc>
                  <a:spcPct val="120000"/>
                </a:lnSpc>
                <a:spcBef>
                  <a:spcPct val="10000"/>
                </a:spcBef>
                <a:spcAft>
                  <a:spcPct val="15000"/>
                </a:spcAft>
              </a:pPr>
              <a:endParaRPr lang="en-GB" altLang="es-ES" dirty="0">
                <a:solidFill>
                  <a:srgbClr val="3333FF"/>
                </a:solidFill>
              </a:endParaRPr>
            </a:p>
          </p:txBody>
        </p:sp>
        <p:sp>
          <p:nvSpPr>
            <p:cNvPr id="48135" name="Rectangle 7"/>
            <p:cNvSpPr>
              <a:spLocks noChangeArrowheads="1"/>
            </p:cNvSpPr>
            <p:nvPr/>
          </p:nvSpPr>
          <p:spPr bwMode="auto">
            <a:xfrm>
              <a:off x="1068388" y="4354513"/>
              <a:ext cx="2881312" cy="1368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1322388" y="4714875"/>
              <a:ext cx="2089150" cy="73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Aluminum alloy</a:t>
              </a:r>
            </a:p>
            <a:p>
              <a:r>
                <a:rPr lang="es-ES" altLang="es-ES" sz="2100" b="1">
                  <a:solidFill>
                    <a:srgbClr val="006699"/>
                  </a:solidFill>
                  <a:latin typeface="Comic Sans MS" panose="030F0702030302020204" pitchFamily="66" charset="0"/>
                </a:rPr>
                <a:t>device bulk</a:t>
              </a:r>
            </a:p>
          </p:txBody>
        </p:sp>
        <p:grpSp>
          <p:nvGrpSpPr>
            <p:cNvPr id="48137" name="Group 9"/>
            <p:cNvGrpSpPr>
              <a:grpSpLocks/>
            </p:cNvGrpSpPr>
            <p:nvPr/>
          </p:nvGrpSpPr>
          <p:grpSpPr bwMode="auto">
            <a:xfrm>
              <a:off x="995363" y="2897188"/>
              <a:ext cx="3065462" cy="719137"/>
              <a:chOff x="461" y="1697"/>
              <a:chExt cx="1931" cy="453"/>
            </a:xfrm>
          </p:grpSpPr>
          <p:sp>
            <p:nvSpPr>
              <p:cNvPr id="48138" name="Oval 10"/>
              <p:cNvSpPr>
                <a:spLocks noChangeArrowheads="1"/>
              </p:cNvSpPr>
              <p:nvPr/>
            </p:nvSpPr>
            <p:spPr bwMode="auto">
              <a:xfrm>
                <a:off x="461" y="192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39" name="Oval 11"/>
              <p:cNvSpPr>
                <a:spLocks noChangeArrowheads="1"/>
              </p:cNvSpPr>
              <p:nvPr/>
            </p:nvSpPr>
            <p:spPr bwMode="auto">
              <a:xfrm>
                <a:off x="612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0" name="Oval 12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1" name="Oval 13"/>
              <p:cNvSpPr>
                <a:spLocks noChangeArrowheads="1"/>
              </p:cNvSpPr>
              <p:nvPr/>
            </p:nvSpPr>
            <p:spPr bwMode="auto">
              <a:xfrm>
                <a:off x="83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2" name="Oval 14"/>
              <p:cNvSpPr>
                <a:spLocks noChangeArrowheads="1"/>
              </p:cNvSpPr>
              <p:nvPr/>
            </p:nvSpPr>
            <p:spPr bwMode="auto">
              <a:xfrm>
                <a:off x="930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3" name="Oval 15"/>
              <p:cNvSpPr>
                <a:spLocks noChangeArrowheads="1"/>
              </p:cNvSpPr>
              <p:nvPr/>
            </p:nvSpPr>
            <p:spPr bwMode="auto">
              <a:xfrm>
                <a:off x="681" y="181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4" name="Oval 16"/>
              <p:cNvSpPr>
                <a:spLocks noChangeArrowheads="1"/>
              </p:cNvSpPr>
              <p:nvPr/>
            </p:nvSpPr>
            <p:spPr bwMode="auto">
              <a:xfrm>
                <a:off x="521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5" name="Oval 17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6" name="Oval 18"/>
              <p:cNvSpPr>
                <a:spLocks noChangeArrowheads="1"/>
              </p:cNvSpPr>
              <p:nvPr/>
            </p:nvSpPr>
            <p:spPr bwMode="auto">
              <a:xfrm>
                <a:off x="1066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7" name="Oval 19"/>
              <p:cNvSpPr>
                <a:spLocks noChangeArrowheads="1"/>
              </p:cNvSpPr>
              <p:nvPr/>
            </p:nvSpPr>
            <p:spPr bwMode="auto">
              <a:xfrm>
                <a:off x="1202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8" name="Oval 20"/>
              <p:cNvSpPr>
                <a:spLocks noChangeArrowheads="1"/>
              </p:cNvSpPr>
              <p:nvPr/>
            </p:nvSpPr>
            <p:spPr bwMode="auto">
              <a:xfrm>
                <a:off x="1292" y="19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49" name="Oval 21"/>
              <p:cNvSpPr>
                <a:spLocks noChangeArrowheads="1"/>
              </p:cNvSpPr>
              <p:nvPr/>
            </p:nvSpPr>
            <p:spPr bwMode="auto">
              <a:xfrm>
                <a:off x="1593" y="190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0" name="Oval 22"/>
              <p:cNvSpPr>
                <a:spLocks noChangeArrowheads="1"/>
              </p:cNvSpPr>
              <p:nvPr/>
            </p:nvSpPr>
            <p:spPr bwMode="auto">
              <a:xfrm>
                <a:off x="1519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1" name="Oval 23"/>
              <p:cNvSpPr>
                <a:spLocks noChangeArrowheads="1"/>
              </p:cNvSpPr>
              <p:nvPr/>
            </p:nvSpPr>
            <p:spPr bwMode="auto">
              <a:xfrm>
                <a:off x="1395" y="193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2" name="Oval 24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3" name="Oval 25"/>
              <p:cNvSpPr>
                <a:spLocks noChangeArrowheads="1"/>
              </p:cNvSpPr>
              <p:nvPr/>
            </p:nvSpPr>
            <p:spPr bwMode="auto">
              <a:xfrm>
                <a:off x="1338" y="18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4" name="Oval 26"/>
              <p:cNvSpPr>
                <a:spLocks noChangeArrowheads="1"/>
              </p:cNvSpPr>
              <p:nvPr/>
            </p:nvSpPr>
            <p:spPr bwMode="auto">
              <a:xfrm>
                <a:off x="527" y="17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5" name="Oval 27"/>
              <p:cNvSpPr>
                <a:spLocks noChangeArrowheads="1"/>
              </p:cNvSpPr>
              <p:nvPr/>
            </p:nvSpPr>
            <p:spPr bwMode="auto">
              <a:xfrm>
                <a:off x="1571" y="1791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6" name="Oval 28"/>
              <p:cNvSpPr>
                <a:spLocks noChangeArrowheads="1"/>
              </p:cNvSpPr>
              <p:nvPr/>
            </p:nvSpPr>
            <p:spPr bwMode="auto">
              <a:xfrm>
                <a:off x="1126" y="18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7" name="Oval 29"/>
              <p:cNvSpPr>
                <a:spLocks noChangeArrowheads="1"/>
              </p:cNvSpPr>
              <p:nvPr/>
            </p:nvSpPr>
            <p:spPr bwMode="auto">
              <a:xfrm>
                <a:off x="1132" y="17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8" name="Oval 30"/>
              <p:cNvSpPr>
                <a:spLocks noChangeArrowheads="1"/>
              </p:cNvSpPr>
              <p:nvPr/>
            </p:nvSpPr>
            <p:spPr bwMode="auto">
              <a:xfrm>
                <a:off x="1713" y="1906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59" name="Oval 31"/>
              <p:cNvSpPr>
                <a:spLocks noChangeArrowheads="1"/>
              </p:cNvSpPr>
              <p:nvPr/>
            </p:nvSpPr>
            <p:spPr bwMode="auto">
              <a:xfrm>
                <a:off x="1734" y="17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0" name="Oval 32"/>
              <p:cNvSpPr>
                <a:spLocks noChangeArrowheads="1"/>
              </p:cNvSpPr>
              <p:nvPr/>
            </p:nvSpPr>
            <p:spPr bwMode="auto">
              <a:xfrm>
                <a:off x="1734" y="169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1" name="Oval 33"/>
              <p:cNvSpPr>
                <a:spLocks noChangeArrowheads="1"/>
              </p:cNvSpPr>
              <p:nvPr/>
            </p:nvSpPr>
            <p:spPr bwMode="auto">
              <a:xfrm>
                <a:off x="1864" y="1988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2" name="Oval 34"/>
              <p:cNvSpPr>
                <a:spLocks noChangeArrowheads="1"/>
              </p:cNvSpPr>
              <p:nvPr/>
            </p:nvSpPr>
            <p:spPr bwMode="auto">
              <a:xfrm>
                <a:off x="1791" y="188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3" name="Oval 35"/>
              <p:cNvSpPr>
                <a:spLocks noChangeArrowheads="1"/>
              </p:cNvSpPr>
              <p:nvPr/>
            </p:nvSpPr>
            <p:spPr bwMode="auto">
              <a:xfrm>
                <a:off x="1945" y="188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4" name="Oval 36"/>
              <p:cNvSpPr>
                <a:spLocks noChangeArrowheads="1"/>
              </p:cNvSpPr>
              <p:nvPr/>
            </p:nvSpPr>
            <p:spPr bwMode="auto">
              <a:xfrm>
                <a:off x="1973" y="1979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5" name="Oval 37"/>
              <p:cNvSpPr>
                <a:spLocks noChangeArrowheads="1"/>
              </p:cNvSpPr>
              <p:nvPr/>
            </p:nvSpPr>
            <p:spPr bwMode="auto">
              <a:xfrm>
                <a:off x="2042" y="1842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6" name="Oval 38"/>
              <p:cNvSpPr>
                <a:spLocks noChangeArrowheads="1"/>
              </p:cNvSpPr>
              <p:nvPr/>
            </p:nvSpPr>
            <p:spPr bwMode="auto">
              <a:xfrm>
                <a:off x="2055" y="1734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7" name="Oval 39"/>
              <p:cNvSpPr>
                <a:spLocks noChangeArrowheads="1"/>
              </p:cNvSpPr>
              <p:nvPr/>
            </p:nvSpPr>
            <p:spPr bwMode="auto">
              <a:xfrm>
                <a:off x="2064" y="1933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8" name="Oval 40"/>
              <p:cNvSpPr>
                <a:spLocks noChangeArrowheads="1"/>
              </p:cNvSpPr>
              <p:nvPr/>
            </p:nvSpPr>
            <p:spPr bwMode="auto">
              <a:xfrm>
                <a:off x="2176" y="1927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69" name="Oval 41"/>
              <p:cNvSpPr>
                <a:spLocks noChangeArrowheads="1"/>
              </p:cNvSpPr>
              <p:nvPr/>
            </p:nvSpPr>
            <p:spPr bwMode="auto">
              <a:xfrm>
                <a:off x="2200" y="1830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0" name="Oval 42"/>
              <p:cNvSpPr>
                <a:spLocks noChangeArrowheads="1"/>
              </p:cNvSpPr>
              <p:nvPr/>
            </p:nvSpPr>
            <p:spPr bwMode="auto">
              <a:xfrm>
                <a:off x="2233" y="1955"/>
                <a:ext cx="159" cy="15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48171" name="Group 43"/>
            <p:cNvGrpSpPr>
              <a:grpSpLocks/>
            </p:cNvGrpSpPr>
            <p:nvPr/>
          </p:nvGrpSpPr>
          <p:grpSpPr bwMode="auto">
            <a:xfrm>
              <a:off x="1066800" y="3021013"/>
              <a:ext cx="2887663" cy="950912"/>
              <a:chOff x="503" y="1748"/>
              <a:chExt cx="1819" cy="599"/>
            </a:xfrm>
          </p:grpSpPr>
          <p:sp>
            <p:nvSpPr>
              <p:cNvPr id="48172" name="Rectangle 44"/>
              <p:cNvSpPr>
                <a:spLocks noChangeArrowheads="1"/>
              </p:cNvSpPr>
              <p:nvPr/>
            </p:nvSpPr>
            <p:spPr bwMode="auto">
              <a:xfrm>
                <a:off x="507" y="2069"/>
                <a:ext cx="1815" cy="26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3" name="Text Box 45"/>
              <p:cNvSpPr txBox="1">
                <a:spLocks noChangeArrowheads="1"/>
              </p:cNvSpPr>
              <p:nvPr/>
            </p:nvSpPr>
            <p:spPr bwMode="auto">
              <a:xfrm>
                <a:off x="689" y="2059"/>
                <a:ext cx="1316" cy="2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altLang="es-ES" sz="2400" b="1">
                    <a:solidFill>
                      <a:srgbClr val="3366FF"/>
                    </a:solidFill>
                    <a:latin typeface="Comic Sans MS" panose="030F0702030302020204" pitchFamily="66" charset="0"/>
                  </a:rPr>
                  <a:t>Silver</a:t>
                </a:r>
                <a:r>
                  <a:rPr lang="es-ES" altLang="es-ES" sz="2000" b="1">
                    <a:latin typeface="Comic Sans MS" panose="030F0702030302020204" pitchFamily="66" charset="0"/>
                  </a:rPr>
                  <a:t>	</a:t>
                </a:r>
                <a:endParaRPr lang="el-GR" altLang="es-ES" sz="2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74" name="AutoShape 46"/>
              <p:cNvSpPr>
                <a:spLocks noChangeArrowheads="1"/>
              </p:cNvSpPr>
              <p:nvPr/>
            </p:nvSpPr>
            <p:spPr bwMode="auto">
              <a:xfrm>
                <a:off x="503" y="1748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5" name="AutoShape 47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6" name="AutoShape 48"/>
              <p:cNvSpPr>
                <a:spLocks noChangeArrowheads="1"/>
              </p:cNvSpPr>
              <p:nvPr/>
            </p:nvSpPr>
            <p:spPr bwMode="auto">
              <a:xfrm>
                <a:off x="1701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7" name="AutoShape 49"/>
              <p:cNvSpPr>
                <a:spLocks noChangeArrowheads="1"/>
              </p:cNvSpPr>
              <p:nvPr/>
            </p:nvSpPr>
            <p:spPr bwMode="auto">
              <a:xfrm>
                <a:off x="2018" y="1752"/>
                <a:ext cx="181" cy="363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8" name="AutoShape 50"/>
              <p:cNvSpPr>
                <a:spLocks noChangeArrowheads="1"/>
              </p:cNvSpPr>
              <p:nvPr/>
            </p:nvSpPr>
            <p:spPr bwMode="auto">
              <a:xfrm>
                <a:off x="675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930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0" name="AutoShape 52"/>
              <p:cNvSpPr>
                <a:spLocks noChangeArrowheads="1"/>
              </p:cNvSpPr>
              <p:nvPr/>
            </p:nvSpPr>
            <p:spPr bwMode="auto">
              <a:xfrm>
                <a:off x="1383" y="185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571" y="184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2" name="AutoShape 54"/>
              <p:cNvSpPr>
                <a:spLocks noChangeArrowheads="1"/>
              </p:cNvSpPr>
              <p:nvPr/>
            </p:nvSpPr>
            <p:spPr bwMode="auto">
              <a:xfrm>
                <a:off x="2184" y="1842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3" name="AutoShape 55"/>
              <p:cNvSpPr>
                <a:spLocks noChangeArrowheads="1"/>
              </p:cNvSpPr>
              <p:nvPr/>
            </p:nvSpPr>
            <p:spPr bwMode="auto">
              <a:xfrm>
                <a:off x="793" y="1932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896" y="1921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5" name="AutoShape 57"/>
              <p:cNvSpPr>
                <a:spLocks noChangeArrowheads="1"/>
              </p:cNvSpPr>
              <p:nvPr/>
            </p:nvSpPr>
            <p:spPr bwMode="auto">
              <a:xfrm>
                <a:off x="1044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6" name="AutoShape 58"/>
              <p:cNvSpPr>
                <a:spLocks noChangeArrowheads="1"/>
              </p:cNvSpPr>
              <p:nvPr/>
            </p:nvSpPr>
            <p:spPr bwMode="auto">
              <a:xfrm>
                <a:off x="845" y="1975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7" name="AutoShape 59"/>
              <p:cNvSpPr>
                <a:spLocks noChangeArrowheads="1"/>
              </p:cNvSpPr>
              <p:nvPr/>
            </p:nvSpPr>
            <p:spPr bwMode="auto">
              <a:xfrm>
                <a:off x="1247" y="1979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8" name="AutoShape 60"/>
              <p:cNvSpPr>
                <a:spLocks noChangeArrowheads="1"/>
              </p:cNvSpPr>
              <p:nvPr/>
            </p:nvSpPr>
            <p:spPr bwMode="auto">
              <a:xfrm>
                <a:off x="1338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89" name="AutoShape 61"/>
              <p:cNvSpPr>
                <a:spLocks noChangeArrowheads="1"/>
              </p:cNvSpPr>
              <p:nvPr/>
            </p:nvSpPr>
            <p:spPr bwMode="auto">
              <a:xfrm>
                <a:off x="1501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90" name="AutoShape 62"/>
              <p:cNvSpPr>
                <a:spLocks noChangeArrowheads="1"/>
              </p:cNvSpPr>
              <p:nvPr/>
            </p:nvSpPr>
            <p:spPr bwMode="auto">
              <a:xfrm>
                <a:off x="1661" y="1936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91" name="AutoShape 63"/>
              <p:cNvSpPr>
                <a:spLocks noChangeArrowheads="1"/>
              </p:cNvSpPr>
              <p:nvPr/>
            </p:nvSpPr>
            <p:spPr bwMode="auto">
              <a:xfrm>
                <a:off x="183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8192" name="AutoShape 64"/>
              <p:cNvSpPr>
                <a:spLocks noChangeArrowheads="1"/>
              </p:cNvSpPr>
              <p:nvPr/>
            </p:nvSpPr>
            <p:spPr bwMode="auto">
              <a:xfrm>
                <a:off x="1927" y="1933"/>
                <a:ext cx="91" cy="137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48193" name="Rectangle 65"/>
            <p:cNvSpPr>
              <a:spLocks noChangeArrowheads="1"/>
            </p:cNvSpPr>
            <p:nvPr/>
          </p:nvSpPr>
          <p:spPr bwMode="auto">
            <a:xfrm>
              <a:off x="1068388" y="3962400"/>
              <a:ext cx="2881312" cy="39211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8194" name="Text Box 66"/>
            <p:cNvSpPr txBox="1">
              <a:spLocks noChangeArrowheads="1"/>
            </p:cNvSpPr>
            <p:nvPr/>
          </p:nvSpPr>
          <p:spPr bwMode="auto">
            <a:xfrm>
              <a:off x="1357313" y="3957638"/>
              <a:ext cx="20891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ES" sz="22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Nickel (P)</a:t>
              </a:r>
              <a:endParaRPr lang="el-GR" altLang="es-ES" sz="22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195" name="Text Box 67"/>
            <p:cNvSpPr txBox="1">
              <a:spLocks noChangeArrowheads="1"/>
            </p:cNvSpPr>
            <p:nvPr/>
          </p:nvSpPr>
          <p:spPr bwMode="auto">
            <a:xfrm>
              <a:off x="1355725" y="2565400"/>
              <a:ext cx="7921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Gold</a:t>
              </a:r>
            </a:p>
          </p:txBody>
        </p:sp>
        <p:sp>
          <p:nvSpPr>
            <p:cNvPr id="48196" name="Text Box 68"/>
            <p:cNvSpPr txBox="1">
              <a:spLocks noChangeArrowheads="1"/>
            </p:cNvSpPr>
            <p:nvPr/>
          </p:nvSpPr>
          <p:spPr bwMode="auto">
            <a:xfrm>
              <a:off x="127000" y="3952875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10 </a:t>
              </a:r>
              <a:r>
                <a:rPr lang="el-GR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51361B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51361B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197" name="Text Box 69"/>
            <p:cNvSpPr txBox="1">
              <a:spLocks noChangeArrowheads="1"/>
            </p:cNvSpPr>
            <p:nvPr/>
          </p:nvSpPr>
          <p:spPr bwMode="auto">
            <a:xfrm>
              <a:off x="203200" y="2709863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2 </a:t>
              </a:r>
              <a:r>
                <a:rPr lang="el-GR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198" name="Text Box 70"/>
            <p:cNvSpPr txBox="1">
              <a:spLocks noChangeArrowheads="1"/>
            </p:cNvSpPr>
            <p:nvPr/>
          </p:nvSpPr>
          <p:spPr bwMode="auto">
            <a:xfrm>
              <a:off x="149225" y="3430588"/>
              <a:ext cx="10080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20 </a:t>
              </a:r>
              <a:r>
                <a:rPr lang="el-GR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μ</a:t>
              </a:r>
              <a:r>
                <a:rPr lang="es-ES" altLang="es-ES" sz="2000" b="1">
                  <a:solidFill>
                    <a:srgbClr val="3366FF"/>
                  </a:solidFill>
                  <a:latin typeface="Comic Sans MS" panose="030F0702030302020204" pitchFamily="66" charset="0"/>
                </a:rPr>
                <a:t>m</a:t>
              </a:r>
              <a:endParaRPr lang="el-GR" altLang="es-ES" sz="2000" b="1">
                <a:solidFill>
                  <a:srgbClr val="3366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2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Gold-coated chemically-etched Silver.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Aging </a:t>
            </a:r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1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4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845" r="1604" b="1845"/>
          <a:stretch>
            <a:fillRect/>
          </a:stretch>
        </p:blipFill>
        <p:spPr bwMode="auto">
          <a:xfrm>
            <a:off x="4288868" y="2084130"/>
            <a:ext cx="4722812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4612851" y="6326097"/>
            <a:ext cx="3316958" cy="4247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aging effect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53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Roughened Ag by Masking Double Ion Beam Sputtering.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Experimental setup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79" name="Imagen 78"/>
          <p:cNvPicPr>
            <a:picLocks noChangeAspect="1"/>
          </p:cNvPicPr>
          <p:nvPr/>
        </p:nvPicPr>
        <p:blipFill rotWithShape="1">
          <a:blip r:embed="rId3"/>
          <a:srcRect l="51549" r="-120"/>
          <a:stretch/>
        </p:blipFill>
        <p:spPr>
          <a:xfrm>
            <a:off x="5653980" y="3626754"/>
            <a:ext cx="3285123" cy="2808313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13774" y="3258579"/>
            <a:ext cx="3861802" cy="3397245"/>
            <a:chOff x="1451034" y="3101848"/>
            <a:chExt cx="3861802" cy="3397245"/>
          </a:xfrm>
        </p:grpSpPr>
        <p:grpSp>
          <p:nvGrpSpPr>
            <p:cNvPr id="87" name="Grupo 86"/>
            <p:cNvGrpSpPr/>
            <p:nvPr/>
          </p:nvGrpSpPr>
          <p:grpSpPr>
            <a:xfrm>
              <a:off x="1451034" y="3101848"/>
              <a:ext cx="3861802" cy="3397245"/>
              <a:chOff x="1196159" y="2084639"/>
              <a:chExt cx="3998976" cy="3236976"/>
            </a:xfrm>
          </p:grpSpPr>
          <p:pic>
            <p:nvPicPr>
              <p:cNvPr id="89" name="Imagen 8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159" y="2084639"/>
                <a:ext cx="3998976" cy="3236976"/>
              </a:xfrm>
              <a:prstGeom prst="rect">
                <a:avLst/>
              </a:prstGeom>
            </p:spPr>
          </p:pic>
          <p:grpSp>
            <p:nvGrpSpPr>
              <p:cNvPr id="91" name="Grupo 90"/>
              <p:cNvGrpSpPr/>
              <p:nvPr/>
            </p:nvGrpSpPr>
            <p:grpSpPr>
              <a:xfrm>
                <a:off x="4445761" y="3847239"/>
                <a:ext cx="606911" cy="1439929"/>
                <a:chOff x="4411009" y="3853839"/>
                <a:chExt cx="606911" cy="1439929"/>
              </a:xfrm>
            </p:grpSpPr>
            <p:sp>
              <p:nvSpPr>
                <p:cNvPr id="100" name="Rectángulo 99"/>
                <p:cNvSpPr/>
                <p:nvPr/>
              </p:nvSpPr>
              <p:spPr>
                <a:xfrm>
                  <a:off x="4615187" y="5066711"/>
                  <a:ext cx="402733" cy="2270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1" name="Rectángulo 100"/>
                <p:cNvSpPr/>
                <p:nvPr/>
              </p:nvSpPr>
              <p:spPr>
                <a:xfrm>
                  <a:off x="4411009" y="3853839"/>
                  <a:ext cx="505684" cy="2778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88" name="Rectángulo 87"/>
            <p:cNvSpPr/>
            <p:nvPr/>
          </p:nvSpPr>
          <p:spPr>
            <a:xfrm>
              <a:off x="1864699" y="3420731"/>
              <a:ext cx="441624" cy="246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" name="Picture 2" descr="IMG_20160404_1200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2"/>
          <a:stretch>
            <a:fillRect/>
          </a:stretch>
        </p:blipFill>
        <p:spPr bwMode="auto">
          <a:xfrm>
            <a:off x="3141049" y="1980703"/>
            <a:ext cx="2537783" cy="21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 Box 8"/>
          <p:cNvSpPr txBox="1">
            <a:spLocks noChangeArrowheads="1"/>
          </p:cNvSpPr>
          <p:nvPr/>
        </p:nvSpPr>
        <p:spPr bwMode="auto">
          <a:xfrm>
            <a:off x="6086633" y="1976434"/>
            <a:ext cx="2445807" cy="4247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Substrate: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Ag (soft)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04" name="Text Box 8"/>
          <p:cNvSpPr txBox="1">
            <a:spLocks noChangeArrowheads="1"/>
          </p:cNvSpPr>
          <p:nvPr/>
        </p:nvSpPr>
        <p:spPr bwMode="auto">
          <a:xfrm>
            <a:off x="5783552" y="2598271"/>
            <a:ext cx="3203848" cy="4247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Masking material: </a:t>
            </a:r>
            <a:r>
              <a:rPr lang="en-U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Ti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: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(hard)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05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2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4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Roughened Ag by Masking Double Ion Beam Sputtering.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" b="8330"/>
          <a:stretch/>
        </p:blipFill>
        <p:spPr>
          <a:xfrm>
            <a:off x="179512" y="1988840"/>
            <a:ext cx="5541744" cy="432000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870509" y="2172650"/>
            <a:ext cx="2952328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1st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step: 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roughened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ion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etching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masking by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magnetron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deposition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870509" y="3789040"/>
            <a:ext cx="2952328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2nd step: 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magnetron deposition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 induced diffusion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2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2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Roughened Ag by Masking Double Ion Beam Sputtering.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Structure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84168" y="2348880"/>
            <a:ext cx="2952328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1st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step: 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roughened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ion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etching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masking by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magnetron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deposition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84168" y="4697759"/>
            <a:ext cx="2952328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2nd step: 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magnetron deposition</a:t>
            </a: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 induced diffusion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2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29527" r="29053" b="9842"/>
          <a:stretch>
            <a:fillRect/>
          </a:stretch>
        </p:blipFill>
        <p:spPr bwMode="auto">
          <a:xfrm>
            <a:off x="111736" y="3466956"/>
            <a:ext cx="36147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IL8TOP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61" y="1947719"/>
            <a:ext cx="3227387" cy="24209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G3IN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r="16585"/>
          <a:stretch>
            <a:fillRect/>
          </a:stretch>
        </p:blipFill>
        <p:spPr bwMode="auto">
          <a:xfrm>
            <a:off x="3769336" y="4406756"/>
            <a:ext cx="20923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87549" y="1385120"/>
            <a:ext cx="8629245" cy="39421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Roughened Ag by Masking Double Ion Beam Sputtering.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Properties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45844" y="2204864"/>
            <a:ext cx="8676456" cy="147732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Reference Ag plated harmonic low-pass corrugated filter for 12 GHz </a:t>
            </a:r>
          </a:p>
          <a:p>
            <a:pPr>
              <a:defRPr/>
            </a:pPr>
            <a:endParaRPr lang="en-US" altLang="es-E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Multipactor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 level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enhancement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7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dB: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excellent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practical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suppression</a:t>
            </a:r>
          </a:p>
          <a:p>
            <a:pPr>
              <a:defRPr/>
            </a:pP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 Loss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enhancement =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1.1: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excellent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in the limit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1203" y="3984193"/>
            <a:ext cx="8701096" cy="92333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Aging: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apparently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so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</a:t>
            </a:r>
          </a:p>
          <a:p>
            <a:pPr>
              <a:defRPr/>
            </a:pP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Multipactor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 level   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≈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1/time 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(approx.)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5746" y="836712"/>
            <a:ext cx="287842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2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1202" y="5229200"/>
            <a:ext cx="8701097" cy="92333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incorporation of Titanium in the coating and its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progressive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oxidation in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atmosphere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(aging)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leads to increase both,  SEY and surface resistance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(insertion losses) 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5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1283833" y="1229851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11269" y="2060848"/>
            <a:ext cx="6476430" cy="707886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ew </a:t>
            </a:r>
            <a:r>
              <a:rPr lang="en-US" alt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rough Ag anti-multipactor coatings with no insertion loss and aging drawbacks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512" y="3645024"/>
            <a:ext cx="5328592" cy="92333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method proposed is the same followed before but changing seeding with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instead of Titanium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163104"/>
            <a:ext cx="3286029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2420" y="1988840"/>
            <a:ext cx="8506043" cy="64633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Several reasons exists to substitute Titanium by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improvement of the anti-multipactor coating: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3473" y="3455240"/>
            <a:ext cx="8484990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intrinsic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SEY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very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lower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Au and Ag)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2421" y="2852936"/>
            <a:ext cx="8506042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 is a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hard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material with very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sputtering coefficient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83833" y="1229851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63473" y="4060879"/>
            <a:ext cx="8484990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electrical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conductance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acceptable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40912" y="4666518"/>
            <a:ext cx="8484990" cy="64633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inert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material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oxidize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easily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air,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fast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aging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expected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Besides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passivation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gold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could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 </a:t>
            </a:r>
            <a:r>
              <a:rPr lang="es-ES" alt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avoided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5" grpId="0" animBg="1"/>
      <p:bldP spid="6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7543" y="2740654"/>
            <a:ext cx="8177785" cy="2344530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High-power RF equipment in communication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space satellites </a:t>
            </a: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High-energy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particle accelerators </a:t>
            </a: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Magnetically confined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fusion apparatus</a:t>
            </a: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High-power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RF vacuum devices 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(klystrons and others) </a:t>
            </a:r>
          </a:p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and may become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destructive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(Corona discharge) if outgassing  is </a:t>
            </a: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produced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7544" y="5445224"/>
            <a:ext cx="8177784" cy="36061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For mitigation, it is always necessary to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decrease SEY 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 critical parts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7544" y="1671191"/>
            <a:ext cx="8177784" cy="41601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Electron cloud 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and </a:t>
            </a:r>
            <a:r>
              <a:rPr lang="en-GB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</a:t>
            </a:r>
            <a:r>
              <a:rPr lang="en-GB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discharge affect severely normal operation of: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68103" y="859717"/>
            <a:ext cx="5976664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 CLOUD AND MULTIPCTOR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4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2421" y="2056289"/>
            <a:ext cx="3825523" cy="923330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goal is to obtain the best growth parameters to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obtain the roughness with the lowest SEY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4283968" y="3068960"/>
            <a:ext cx="3492388" cy="2876936"/>
            <a:chOff x="4355976" y="2348880"/>
            <a:chExt cx="3998976" cy="3236976"/>
          </a:xfrm>
        </p:grpSpPr>
        <p:grpSp>
          <p:nvGrpSpPr>
            <p:cNvPr id="51" name="Grupo 50"/>
            <p:cNvGrpSpPr/>
            <p:nvPr/>
          </p:nvGrpSpPr>
          <p:grpSpPr>
            <a:xfrm>
              <a:off x="4355976" y="2348880"/>
              <a:ext cx="3998976" cy="3236976"/>
              <a:chOff x="4427984" y="2348880"/>
              <a:chExt cx="3998976" cy="3236976"/>
            </a:xfrm>
          </p:grpSpPr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7984" y="2348880"/>
                <a:ext cx="3998976" cy="3236976"/>
              </a:xfrm>
              <a:prstGeom prst="rect">
                <a:avLst/>
              </a:prstGeom>
            </p:spPr>
          </p:pic>
          <p:grpSp>
            <p:nvGrpSpPr>
              <p:cNvPr id="53" name="Grupo 52"/>
              <p:cNvGrpSpPr/>
              <p:nvPr/>
            </p:nvGrpSpPr>
            <p:grpSpPr>
              <a:xfrm>
                <a:off x="4445761" y="2487176"/>
                <a:ext cx="3473358" cy="3036277"/>
                <a:chOff x="4445761" y="2487176"/>
                <a:chExt cx="3473358" cy="3036277"/>
              </a:xfrm>
            </p:grpSpPr>
            <p:grpSp>
              <p:nvGrpSpPr>
                <p:cNvPr id="54" name="Grupo 53"/>
                <p:cNvGrpSpPr/>
                <p:nvPr/>
              </p:nvGrpSpPr>
              <p:grpSpPr>
                <a:xfrm>
                  <a:off x="4445761" y="2492896"/>
                  <a:ext cx="3473358" cy="3030557"/>
                  <a:chOff x="4411009" y="2499496"/>
                  <a:chExt cx="3473358" cy="3030557"/>
                </a:xfrm>
              </p:grpSpPr>
              <p:sp>
                <p:nvSpPr>
                  <p:cNvPr id="59" name="CuadroTexto 58"/>
                  <p:cNvSpPr txBox="1"/>
                  <p:nvPr/>
                </p:nvSpPr>
                <p:spPr>
                  <a:xfrm>
                    <a:off x="5943231" y="2499496"/>
                    <a:ext cx="576063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600" dirty="0" smtClean="0"/>
                      <a:t>Ion </a:t>
                    </a:r>
                    <a:r>
                      <a:rPr lang="es-ES" sz="600" dirty="0" err="1" smtClean="0"/>
                      <a:t>gun</a:t>
                    </a:r>
                    <a:endParaRPr lang="es-ES" sz="600" dirty="0" smtClean="0"/>
                  </a:p>
                </p:txBody>
              </p:sp>
              <p:sp>
                <p:nvSpPr>
                  <p:cNvPr id="60" name="CuadroTexto 59"/>
                  <p:cNvSpPr txBox="1"/>
                  <p:nvPr/>
                </p:nvSpPr>
                <p:spPr>
                  <a:xfrm rot="2224110">
                    <a:off x="6756107" y="2742237"/>
                    <a:ext cx="625525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500" dirty="0" err="1" smtClean="0"/>
                      <a:t>Magnetron</a:t>
                    </a:r>
                    <a:r>
                      <a:rPr lang="es-ES" sz="500" dirty="0" smtClean="0"/>
                      <a:t> </a:t>
                    </a:r>
                    <a:r>
                      <a:rPr lang="es-ES" sz="500" dirty="0" err="1" smtClean="0"/>
                      <a:t>sputtering</a:t>
                    </a:r>
                    <a:endParaRPr lang="es-ES" sz="500" dirty="0"/>
                  </a:p>
                </p:txBody>
              </p:sp>
              <p:sp>
                <p:nvSpPr>
                  <p:cNvPr id="61" name="CuadroTexto 60"/>
                  <p:cNvSpPr txBox="1"/>
                  <p:nvPr/>
                </p:nvSpPr>
                <p:spPr>
                  <a:xfrm>
                    <a:off x="7308304" y="3274093"/>
                    <a:ext cx="576063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600" dirty="0" err="1" smtClean="0"/>
                      <a:t>Valve</a:t>
                    </a:r>
                    <a:endParaRPr lang="es-ES" sz="600" dirty="0"/>
                  </a:p>
                </p:txBody>
              </p:sp>
              <p:sp>
                <p:nvSpPr>
                  <p:cNvPr id="62" name="CuadroTexto 61"/>
                  <p:cNvSpPr txBox="1"/>
                  <p:nvPr/>
                </p:nvSpPr>
                <p:spPr>
                  <a:xfrm>
                    <a:off x="5753762" y="5253054"/>
                    <a:ext cx="861103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600" dirty="0" err="1" smtClean="0"/>
                      <a:t>Rotable</a:t>
                    </a:r>
                    <a:r>
                      <a:rPr lang="es-ES" sz="600" dirty="0" smtClean="0"/>
                      <a:t> </a:t>
                    </a:r>
                    <a:r>
                      <a:rPr lang="es-ES" sz="600" dirty="0" err="1" smtClean="0"/>
                      <a:t>sample-holder</a:t>
                    </a:r>
                    <a:endParaRPr lang="es-ES" sz="600" dirty="0"/>
                  </a:p>
                </p:txBody>
              </p:sp>
              <p:sp>
                <p:nvSpPr>
                  <p:cNvPr id="63" name="Rectángulo 62"/>
                  <p:cNvSpPr/>
                  <p:nvPr/>
                </p:nvSpPr>
                <p:spPr>
                  <a:xfrm>
                    <a:off x="4615187" y="5066711"/>
                    <a:ext cx="402733" cy="2270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4" name="Rectángulo 63"/>
                  <p:cNvSpPr/>
                  <p:nvPr/>
                </p:nvSpPr>
                <p:spPr>
                  <a:xfrm>
                    <a:off x="4411009" y="3853839"/>
                    <a:ext cx="505684" cy="2778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55" name="CuadroTexto 54"/>
                <p:cNvSpPr txBox="1"/>
                <p:nvPr/>
              </p:nvSpPr>
              <p:spPr>
                <a:xfrm>
                  <a:off x="4967119" y="2487176"/>
                  <a:ext cx="39051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600" dirty="0" smtClean="0"/>
                    <a:t>Gas </a:t>
                  </a:r>
                  <a:r>
                    <a:rPr lang="es-ES" sz="600" dirty="0" err="1" smtClean="0"/>
                    <a:t>inlet</a:t>
                  </a:r>
                  <a:endParaRPr lang="es-ES" sz="600" dirty="0"/>
                </a:p>
              </p:txBody>
            </p:sp>
            <p:sp>
              <p:nvSpPr>
                <p:cNvPr id="56" name="CuadroTexto 55"/>
                <p:cNvSpPr txBox="1"/>
                <p:nvPr/>
              </p:nvSpPr>
              <p:spPr>
                <a:xfrm>
                  <a:off x="6965492" y="3883439"/>
                  <a:ext cx="396765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600" dirty="0" err="1" smtClean="0"/>
                    <a:t>pump</a:t>
                  </a:r>
                  <a:endParaRPr lang="es-ES" sz="600" dirty="0"/>
                </a:p>
              </p:txBody>
            </p:sp>
            <p:sp>
              <p:nvSpPr>
                <p:cNvPr id="57" name="CuadroTexto 56"/>
                <p:cNvSpPr txBox="1"/>
                <p:nvPr/>
              </p:nvSpPr>
              <p:spPr>
                <a:xfrm rot="2611050">
                  <a:off x="6579147" y="4407052"/>
                  <a:ext cx="396765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600" dirty="0" err="1" smtClean="0"/>
                    <a:t>pump</a:t>
                  </a:r>
                  <a:endParaRPr lang="es-ES" sz="600" dirty="0"/>
                </a:p>
              </p:txBody>
            </p:sp>
            <p:sp>
              <p:nvSpPr>
                <p:cNvPr id="58" name="CuadroTexto 57"/>
                <p:cNvSpPr txBox="1"/>
                <p:nvPr/>
              </p:nvSpPr>
              <p:spPr>
                <a:xfrm>
                  <a:off x="7331694" y="4988973"/>
                  <a:ext cx="576063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600" dirty="0" err="1" smtClean="0"/>
                    <a:t>Valve</a:t>
                  </a:r>
                  <a:endParaRPr lang="es-ES" sz="600" dirty="0"/>
                </a:p>
              </p:txBody>
            </p:sp>
          </p:grpSp>
        </p:grpSp>
        <p:sp>
          <p:nvSpPr>
            <p:cNvPr id="65" name="Rectángulo 64"/>
            <p:cNvSpPr/>
            <p:nvPr/>
          </p:nvSpPr>
          <p:spPr>
            <a:xfrm>
              <a:off x="4811324" y="2745864"/>
              <a:ext cx="505684" cy="277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249359" y="3178069"/>
            <a:ext cx="3825523" cy="203132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growth parameters for the experimental setup:</a:t>
            </a:r>
          </a:p>
          <a:p>
            <a:pPr>
              <a:defRPr/>
            </a:pP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Magnetron Power (P</a:t>
            </a:r>
            <a:r>
              <a:rPr lang="en-US" altLang="es-E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wat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 voltage (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altLang="es-ES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 intensity (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es-ES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ion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Etching time (t) min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242420" y="5407844"/>
            <a:ext cx="3825523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geometrical parameters will be also tested: Ion etching incidence angle, distances to the sample, etc.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 descr="IMG_20160404_120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2"/>
          <a:stretch>
            <a:fillRect/>
          </a:stretch>
        </p:blipFill>
        <p:spPr bwMode="auto">
          <a:xfrm>
            <a:off x="6904555" y="1903963"/>
            <a:ext cx="2115535" cy="18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283833" y="1229851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3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67" grpId="0" animBg="1"/>
      <p:bldP spid="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2421" y="1916832"/>
            <a:ext cx="3825523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Preliminary results: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" t="3" r="-3" b="21587"/>
          <a:stretch/>
        </p:blipFill>
        <p:spPr>
          <a:xfrm>
            <a:off x="107504" y="2492895"/>
            <a:ext cx="5760000" cy="8055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387625"/>
            <a:ext cx="4237396" cy="338025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55377" y="3702977"/>
            <a:ext cx="3703638" cy="2781301"/>
            <a:chOff x="904875" y="-14288"/>
            <a:chExt cx="3703638" cy="2781301"/>
          </a:xfrm>
        </p:grpSpPr>
        <p:pic>
          <p:nvPicPr>
            <p:cNvPr id="2049" name="Picture 1" descr="AG2-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638" y="-14288"/>
              <a:ext cx="1835150" cy="137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G3-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0" y="-14288"/>
              <a:ext cx="1827213" cy="137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G4-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75" y="1384300"/>
              <a:ext cx="1839913" cy="138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GL-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538" y="1387475"/>
              <a:ext cx="1830387" cy="137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83833" y="1229851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55377" y="2602981"/>
            <a:ext cx="7198460" cy="2474772"/>
            <a:chOff x="255377" y="2602981"/>
            <a:chExt cx="7198460" cy="2474772"/>
          </a:xfrm>
        </p:grpSpPr>
        <p:grpSp>
          <p:nvGrpSpPr>
            <p:cNvPr id="4" name="Grupo 3"/>
            <p:cNvGrpSpPr/>
            <p:nvPr/>
          </p:nvGrpSpPr>
          <p:grpSpPr>
            <a:xfrm>
              <a:off x="343867" y="2602981"/>
              <a:ext cx="7109970" cy="369332"/>
              <a:chOff x="343867" y="2602981"/>
              <a:chExt cx="7109970" cy="369332"/>
            </a:xfrm>
          </p:grpSpPr>
          <p:sp>
            <p:nvSpPr>
              <p:cNvPr id="2" name="Elipse 1"/>
              <p:cNvSpPr/>
              <p:nvPr/>
            </p:nvSpPr>
            <p:spPr>
              <a:xfrm>
                <a:off x="343867" y="2689256"/>
                <a:ext cx="788231" cy="216024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" name="CuadroTexto 2"/>
              <p:cNvSpPr txBox="1"/>
              <p:nvPr/>
            </p:nvSpPr>
            <p:spPr bwMode="auto">
              <a:xfrm>
                <a:off x="5948297" y="2602981"/>
                <a:ext cx="1505540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s-ES" b="1" dirty="0" err="1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Lowest</a:t>
                </a:r>
                <a:r>
                  <a:rPr lang="es-ES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SEY</a:t>
                </a:r>
                <a:endParaRPr lang="es-ES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4750881" y="2679635"/>
                <a:ext cx="788231" cy="216024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8" name="Elipse 7"/>
            <p:cNvSpPr/>
            <p:nvPr/>
          </p:nvSpPr>
          <p:spPr>
            <a:xfrm>
              <a:off x="255377" y="3505154"/>
              <a:ext cx="1871663" cy="1572599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0634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2421" y="1916832"/>
            <a:ext cx="3825523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Preliminary results: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260" t="14817" r="1258" b="208"/>
          <a:stretch/>
        </p:blipFill>
        <p:spPr>
          <a:xfrm>
            <a:off x="242421" y="2430180"/>
            <a:ext cx="6192000" cy="11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695288"/>
            <a:ext cx="3828571" cy="3057143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213974" y="3943432"/>
            <a:ext cx="3770008" cy="2837330"/>
            <a:chOff x="213974" y="3943432"/>
            <a:chExt cx="3770008" cy="2837330"/>
          </a:xfrm>
        </p:grpSpPr>
        <p:pic>
          <p:nvPicPr>
            <p:cNvPr id="3074" name="Picture 2" descr="AG2-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4" y="3943432"/>
              <a:ext cx="1835150" cy="1376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16" descr="C:\Users\Adrián\AppData\Local\Microsoft\Windows\INetCache\Content.Word\AG5-4.tif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82" y="3943432"/>
              <a:ext cx="1828800" cy="1377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5" name="Picture 3" descr="AG6-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4" y="5403923"/>
              <a:ext cx="1828800" cy="137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n 18" descr="C:\Users\Adrián\AppData\Local\Microsoft\Windows\INetCache\Content.Word\AG8-03.tif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82" y="5403447"/>
              <a:ext cx="1828800" cy="13773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83833" y="1229851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95717" y="3079153"/>
            <a:ext cx="7930820" cy="3744892"/>
            <a:chOff x="195717" y="3079153"/>
            <a:chExt cx="7930820" cy="3744892"/>
          </a:xfrm>
        </p:grpSpPr>
        <p:grpSp>
          <p:nvGrpSpPr>
            <p:cNvPr id="12" name="Grupo 11"/>
            <p:cNvGrpSpPr/>
            <p:nvPr/>
          </p:nvGrpSpPr>
          <p:grpSpPr>
            <a:xfrm>
              <a:off x="428997" y="3079153"/>
              <a:ext cx="7697540" cy="369332"/>
              <a:chOff x="343867" y="2612602"/>
              <a:chExt cx="7697540" cy="369332"/>
            </a:xfrm>
          </p:grpSpPr>
          <p:sp>
            <p:nvSpPr>
              <p:cNvPr id="13" name="Elipse 12"/>
              <p:cNvSpPr/>
              <p:nvPr/>
            </p:nvSpPr>
            <p:spPr>
              <a:xfrm>
                <a:off x="343867" y="2689256"/>
                <a:ext cx="788231" cy="216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CuadroTexto 13"/>
              <p:cNvSpPr txBox="1"/>
              <p:nvPr/>
            </p:nvSpPr>
            <p:spPr bwMode="auto">
              <a:xfrm>
                <a:off x="6535867" y="2612602"/>
                <a:ext cx="1505540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s-ES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Lowest</a:t>
                </a:r>
                <a:r>
                  <a:rPr lang="es-ES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SEY</a:t>
                </a:r>
                <a:endParaRPr lang="es-E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1569878" y="2666209"/>
                <a:ext cx="788231" cy="216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6" name="Elipse 15"/>
            <p:cNvSpPr/>
            <p:nvPr/>
          </p:nvSpPr>
          <p:spPr>
            <a:xfrm>
              <a:off x="195717" y="5251446"/>
              <a:ext cx="1871663" cy="157259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0452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1741047" y="1633123"/>
            <a:ext cx="5931383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Coatings with Ag nano-columns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278295" y="2226950"/>
            <a:ext cx="4073001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 by magnetron sputtering at grazing angles with respect the sample surface, ordered nano-columns can be obtained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395536" y="2348880"/>
            <a:ext cx="3007941" cy="2160000"/>
            <a:chOff x="2771799" y="2276872"/>
            <a:chExt cx="5760000" cy="4136250"/>
          </a:xfrm>
        </p:grpSpPr>
        <p:pic>
          <p:nvPicPr>
            <p:cNvPr id="12" name="Picture 3" descr="C:\Users\jmiguel\Documents\Ag_GLAD\1108_NewMask300W_85g\1108AgNewMaskCentered_Zona2_003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99" y="2276872"/>
              <a:ext cx="5760000" cy="413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/>
            <p:cNvSpPr txBox="1"/>
            <p:nvPr/>
          </p:nvSpPr>
          <p:spPr>
            <a:xfrm>
              <a:off x="3059828" y="2492895"/>
              <a:ext cx="1090873" cy="4420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900" dirty="0" smtClean="0"/>
                <a:t>1108</a:t>
              </a:r>
              <a:endParaRPr lang="es-ES" sz="9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3136"/>
            <a:ext cx="3006185" cy="21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91602"/>
            <a:ext cx="4378167" cy="3095944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41079" y="987745"/>
            <a:ext cx="6931321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COATINGS PROPOSED FOR M-ERA-Net 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899592" y="941819"/>
            <a:ext cx="7272808" cy="830997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Empirical study of the effects on SEY of surface roughness using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geometries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9532" y="1988840"/>
            <a:ext cx="8352928" cy="64633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goal is to obtain model surfaces with controlled aspect ratio to study its influence on SEY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9532" y="2780928"/>
            <a:ext cx="8352928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used Cu surfaces with pores made by laser lithography: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" y="3296017"/>
            <a:ext cx="2880000" cy="21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6" y="4221048"/>
            <a:ext cx="2880000" cy="21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92" y="4521774"/>
            <a:ext cx="2880000" cy="21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429000"/>
            <a:ext cx="410974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899592" y="941819"/>
            <a:ext cx="7272808" cy="830997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Empirical study of the effects on SEY of surface roughness using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geometries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9532" y="2060848"/>
            <a:ext cx="8352928" cy="646331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also used Al surfaces mechanically drilled at different depths, i.e. different aspect ratios: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025394"/>
            <a:ext cx="4634160" cy="32400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79512" y="2852936"/>
            <a:ext cx="3964629" cy="3412458"/>
            <a:chOff x="179512" y="2852936"/>
            <a:chExt cx="3964629" cy="341245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2852936"/>
              <a:ext cx="3964629" cy="3412458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 bwMode="auto">
            <a:xfrm>
              <a:off x="683568" y="5805264"/>
              <a:ext cx="321594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s-ES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Diameter</a:t>
              </a:r>
              <a:r>
                <a:rPr lang="es-E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of </a:t>
              </a:r>
              <a:r>
                <a:rPr lang="es-ES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</a:t>
              </a:r>
              <a:r>
                <a:rPr lang="es-E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s-ES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pores</a:t>
              </a:r>
              <a:r>
                <a:rPr lang="es-E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500µ</a:t>
              </a:r>
              <a:endParaRPr 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755576" y="1032411"/>
            <a:ext cx="7560840" cy="461665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POSSIBLE STUDIES FOR THE MERA-Net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9532" y="2132856"/>
            <a:ext cx="8352928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 of the effect of Graphene on 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anti-multipactor 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sufaces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9532" y="2996952"/>
            <a:ext cx="8352928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 of the effect magnetic nanoparticles on the anti-multipactor </a:t>
            </a:r>
            <a:r>
              <a:rPr lang="en-US" alt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sufaces</a:t>
            </a:r>
            <a:endParaRPr lang="en-US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90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67544" y="1916832"/>
            <a:ext cx="2808312" cy="646331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s-ES" dirty="0" smtClean="0">
                <a:solidFill>
                  <a:schemeClr val="bg1"/>
                </a:solidFill>
              </a:rPr>
              <a:t>GRIN-Space </a:t>
            </a:r>
            <a:r>
              <a:rPr lang="en-US" altLang="es-ES" dirty="0">
                <a:solidFill>
                  <a:schemeClr val="bg1"/>
                </a:solidFill>
              </a:rPr>
              <a:t>Group, UAM, Madrid, Spain</a:t>
            </a:r>
            <a:endParaRPr lang="en-US" altLang="es-ES" baseline="30000" dirty="0">
              <a:solidFill>
                <a:schemeClr val="bg1"/>
              </a:solidFill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627784" y="711200"/>
            <a:ext cx="5041305" cy="461963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ACKNOWLEDGMENTS</a:t>
            </a:r>
            <a:endParaRPr lang="es-ES_tradnl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467544" y="3325078"/>
            <a:ext cx="2736305" cy="830997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s-ES" dirty="0" smtClean="0">
                <a:solidFill>
                  <a:schemeClr val="bg1"/>
                </a:solidFill>
              </a:rPr>
              <a:t>Gonzalo </a:t>
            </a:r>
            <a:r>
              <a:rPr lang="en-US" altLang="es-ES" dirty="0" err="1" smtClean="0">
                <a:solidFill>
                  <a:schemeClr val="bg1"/>
                </a:solidFill>
              </a:rPr>
              <a:t>Troncoso</a:t>
            </a:r>
            <a:endParaRPr lang="en-US" altLang="es-ES" dirty="0" smtClean="0">
              <a:solidFill>
                <a:schemeClr val="bg1"/>
              </a:solidFill>
            </a:endParaRPr>
          </a:p>
          <a:p>
            <a:pPr algn="ctr"/>
            <a:endParaRPr lang="en-US" altLang="es-ES" dirty="0" smtClean="0">
              <a:solidFill>
                <a:schemeClr val="bg1"/>
              </a:solidFill>
            </a:endParaRPr>
          </a:p>
          <a:p>
            <a:pPr algn="ctr"/>
            <a:r>
              <a:rPr lang="en-US" altLang="es-ES" baseline="30000" dirty="0" err="1" smtClean="0">
                <a:solidFill>
                  <a:schemeClr val="bg1"/>
                </a:solidFill>
              </a:rPr>
              <a:t>Undergraduated</a:t>
            </a:r>
            <a:r>
              <a:rPr lang="en-US" altLang="es-ES" baseline="30000" dirty="0" smtClean="0">
                <a:solidFill>
                  <a:schemeClr val="bg1"/>
                </a:solidFill>
              </a:rPr>
              <a:t> student</a:t>
            </a:r>
            <a:endParaRPr lang="en-US" altLang="es-ES" baseline="30000" dirty="0">
              <a:solidFill>
                <a:schemeClr val="bg1"/>
              </a:solidFill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716016" y="5166671"/>
            <a:ext cx="2022475" cy="738664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s-ES" dirty="0" err="1" smtClean="0">
                <a:solidFill>
                  <a:schemeClr val="bg1"/>
                </a:solidFill>
              </a:rPr>
              <a:t>Valentín</a:t>
            </a:r>
            <a:r>
              <a:rPr lang="en-US" altLang="es-ES" dirty="0" smtClean="0">
                <a:solidFill>
                  <a:schemeClr val="bg1"/>
                </a:solidFill>
              </a:rPr>
              <a:t> </a:t>
            </a:r>
            <a:r>
              <a:rPr lang="en-US" altLang="es-ES" dirty="0" err="1" smtClean="0">
                <a:solidFill>
                  <a:schemeClr val="bg1"/>
                </a:solidFill>
              </a:rPr>
              <a:t>Nistor</a:t>
            </a:r>
            <a:endParaRPr lang="en-US" altLang="es-ES" dirty="0" smtClean="0">
              <a:solidFill>
                <a:schemeClr val="bg1"/>
              </a:solidFill>
            </a:endParaRPr>
          </a:p>
          <a:p>
            <a:pPr algn="ctr"/>
            <a:endParaRPr lang="en-US" altLang="es-ES" baseline="30000" dirty="0">
              <a:solidFill>
                <a:schemeClr val="bg1"/>
              </a:solidFill>
            </a:endParaRPr>
          </a:p>
          <a:p>
            <a:pPr algn="ctr"/>
            <a:r>
              <a:rPr lang="en-US" altLang="es-ES" baseline="30000" dirty="0">
                <a:solidFill>
                  <a:schemeClr val="bg1"/>
                </a:solidFill>
              </a:rPr>
              <a:t>Post Doc.at </a:t>
            </a:r>
            <a:r>
              <a:rPr lang="en-US" altLang="es-ES" baseline="30000" dirty="0" smtClean="0">
                <a:solidFill>
                  <a:schemeClr val="bg1"/>
                </a:solidFill>
              </a:rPr>
              <a:t>CERN</a:t>
            </a:r>
            <a:endParaRPr lang="en-US" altLang="es-ES" baseline="30000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68722" y="5229200"/>
            <a:ext cx="2808315" cy="738664"/>
          </a:xfrm>
          <a:prstGeom prst="rect">
            <a:avLst/>
          </a:prstGeom>
          <a:solidFill>
            <a:srgbClr val="96CCF8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s-ES" dirty="0" smtClean="0">
                <a:solidFill>
                  <a:schemeClr val="bg1"/>
                </a:solidFill>
              </a:rPr>
              <a:t>Luis Antonio González</a:t>
            </a:r>
          </a:p>
          <a:p>
            <a:pPr algn="ctr"/>
            <a:endParaRPr lang="en-US" altLang="es-ES" baseline="300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es-ES" baseline="30000" dirty="0" smtClean="0">
                <a:solidFill>
                  <a:schemeClr val="bg1"/>
                </a:solidFill>
              </a:rPr>
              <a:t>Post Doc.at CERN</a:t>
            </a:r>
            <a:endParaRPr lang="en-US" altLang="es-ES" baseline="30000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924329" y="1527552"/>
            <a:ext cx="3212812" cy="1147892"/>
            <a:chOff x="4924329" y="1527552"/>
            <a:chExt cx="3212812" cy="1147892"/>
          </a:xfrm>
        </p:grpSpPr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4924329" y="1916374"/>
              <a:ext cx="2022475" cy="738664"/>
            </a:xfrm>
            <a:prstGeom prst="rect">
              <a:avLst/>
            </a:prstGeom>
            <a:solidFill>
              <a:srgbClr val="96CCF8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s-ES" dirty="0" smtClean="0">
                  <a:solidFill>
                    <a:schemeClr val="bg1"/>
                  </a:solidFill>
                </a:rPr>
                <a:t>Luis </a:t>
              </a:r>
              <a:r>
                <a:rPr lang="en-US" altLang="es-ES" dirty="0" err="1" smtClean="0">
                  <a:solidFill>
                    <a:schemeClr val="bg1"/>
                  </a:solidFill>
                </a:rPr>
                <a:t>Galán</a:t>
              </a:r>
              <a:endParaRPr lang="en-US" altLang="es-ES" dirty="0" smtClean="0">
                <a:solidFill>
                  <a:schemeClr val="bg1"/>
                </a:solidFill>
              </a:endParaRPr>
            </a:p>
            <a:p>
              <a:pPr algn="ctr"/>
              <a:endParaRPr lang="en-US" altLang="es-ES" baseline="30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es-ES" baseline="30000" dirty="0" err="1" smtClean="0">
                  <a:solidFill>
                    <a:schemeClr val="bg1"/>
                  </a:solidFill>
                </a:rPr>
                <a:t>Hononary</a:t>
              </a:r>
              <a:r>
                <a:rPr lang="en-US" altLang="es-ES" baseline="30000" dirty="0" smtClean="0">
                  <a:solidFill>
                    <a:schemeClr val="bg1"/>
                  </a:solidFill>
                </a:rPr>
                <a:t> Professor</a:t>
              </a:r>
              <a:endParaRPr lang="en-US" altLang="es-ES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1037" y="1527552"/>
              <a:ext cx="936104" cy="1147892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5319760" y="3072550"/>
            <a:ext cx="3254088" cy="1309460"/>
            <a:chOff x="4709765" y="3259981"/>
            <a:chExt cx="3254088" cy="1309460"/>
          </a:xfrm>
        </p:grpSpPr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709765" y="3639634"/>
              <a:ext cx="2022475" cy="738664"/>
            </a:xfrm>
            <a:prstGeom prst="rect">
              <a:avLst/>
            </a:prstGeom>
            <a:solidFill>
              <a:srgbClr val="96CCF8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s-ES" dirty="0" smtClean="0">
                  <a:solidFill>
                    <a:schemeClr val="bg1"/>
                  </a:solidFill>
                </a:rPr>
                <a:t>Carlos Morales</a:t>
              </a:r>
            </a:p>
            <a:p>
              <a:pPr algn="ctr"/>
              <a:endParaRPr lang="en-US" altLang="es-ES" baseline="30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es-ES" baseline="30000" dirty="0" smtClean="0">
                  <a:solidFill>
                    <a:schemeClr val="bg1"/>
                  </a:solidFill>
                </a:rPr>
                <a:t>PhD student</a:t>
              </a:r>
              <a:endParaRPr lang="en-US" altLang="es-ES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55" y="3259981"/>
              <a:ext cx="1005998" cy="13094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4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75656" y="2132856"/>
            <a:ext cx="6121400" cy="95408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" alt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 VERY MUCH </a:t>
            </a:r>
          </a:p>
          <a:p>
            <a:pPr algn="ctr">
              <a:defRPr/>
            </a:pPr>
            <a:r>
              <a:rPr lang="es-ES" alt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YOUR ATTENTION</a:t>
            </a:r>
            <a:endParaRPr lang="es-ES_tradnl" alt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916" y="5301208"/>
            <a:ext cx="7863358" cy="867203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 the central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part of the wave-guide, </a:t>
            </a: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 the reduced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gap</a:t>
            </a: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the electric field is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maximum</a:t>
            </a: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as it is the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 susceptibility</a:t>
            </a: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65916" y="1498342"/>
            <a:ext cx="4536504" cy="12003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 in space is mainly  produced by the </a:t>
            </a:r>
            <a:r>
              <a:rPr lang="en-GB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acceleration</a:t>
            </a: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of electrons by the RF electric field in the wave guides.</a:t>
            </a:r>
            <a:endParaRPr lang="en-GB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20567" y="788433"/>
            <a:ext cx="3954056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MULTIPACTOR IN SPACE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916" y="3212976"/>
            <a:ext cx="4540381" cy="1458134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The accelerated electrons impinge the wave-guide walls creating more electrons by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secondary emission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thus generating a cascade resulting in an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electron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cloud</a:t>
            </a:r>
            <a:endParaRPr lang="en-US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532160" y="1431757"/>
            <a:ext cx="4536504" cy="3712729"/>
            <a:chOff x="4532160" y="1431757"/>
            <a:chExt cx="4536504" cy="3712729"/>
          </a:xfrm>
        </p:grpSpPr>
        <p:grpSp>
          <p:nvGrpSpPr>
            <p:cNvPr id="3" name="Grupo 2"/>
            <p:cNvGrpSpPr/>
            <p:nvPr/>
          </p:nvGrpSpPr>
          <p:grpSpPr>
            <a:xfrm>
              <a:off x="5252237" y="1528163"/>
              <a:ext cx="3816427" cy="3616323"/>
              <a:chOff x="5163158" y="1396136"/>
              <a:chExt cx="3816427" cy="319443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3158" y="1396136"/>
                <a:ext cx="3816427" cy="2481287"/>
              </a:xfrm>
              <a:prstGeom prst="rect">
                <a:avLst/>
              </a:prstGeom>
            </p:spPr>
          </p:pic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auto">
              <a:xfrm>
                <a:off x="5163158" y="3726019"/>
                <a:ext cx="3801333" cy="8645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ct val="30000"/>
                  </a:spcBef>
                  <a:spcAft>
                    <a:spcPct val="30000"/>
                  </a:spcAft>
                </a:pPr>
                <a:r>
                  <a:rPr lang="en-US" altLang="es-ES" sz="12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ＭＳ Ｐゴシック" panose="020B0600070205080204" pitchFamily="34" charset="-128"/>
                  </a:rPr>
                  <a:t>Internal volume space </a:t>
                </a:r>
                <a:r>
                  <a:rPr lang="en-US" altLang="es-E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ＭＳ Ｐゴシック" panose="020B0600070205080204" pitchFamily="34" charset="-128"/>
                  </a:rPr>
                  <a:t>of a multipactor sample: reduced height gap transformer </a:t>
                </a:r>
                <a:r>
                  <a:rPr lang="en-US" altLang="es-ES" sz="12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ＭＳ Ｐゴシック" panose="020B0600070205080204" pitchFamily="34" charset="-128"/>
                  </a:rPr>
                  <a:t>waveguide</a:t>
                </a:r>
                <a:r>
                  <a:rPr lang="en-US" altLang="es-ES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ＭＳ Ｐゴシック" panose="020B0600070205080204" pitchFamily="34" charset="-128"/>
                  </a:rPr>
                  <a:t>, </a:t>
                </a:r>
                <a:r>
                  <a:rPr lang="en-US" altLang="es-E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ＭＳ Ｐゴシック" panose="020B0600070205080204" pitchFamily="34" charset="-128"/>
                  </a:rPr>
                  <a:t>WR75 12 </a:t>
                </a:r>
                <a:r>
                  <a:rPr lang="en-US" altLang="es-ES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ＭＳ Ｐゴシック" panose="020B0600070205080204" pitchFamily="34" charset="-128"/>
                  </a:rPr>
                  <a:t>GHz. </a:t>
                </a:r>
                <a:r>
                  <a:rPr lang="en-US" altLang="es-E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ＭＳ Ｐゴシック" panose="020B0600070205080204" pitchFamily="34" charset="-128"/>
                  </a:rPr>
                  <a:t>The waveguide is split in two halves In order to facilitate the surface treatment of internal space</a:t>
                </a:r>
              </a:p>
            </p:txBody>
          </p:sp>
        </p:grp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160" y="1431757"/>
              <a:ext cx="2482850" cy="143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35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916" y="5730149"/>
            <a:ext cx="7863358" cy="867203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 critical conditions, the electrons impinge the wave-guide surface and more electrons are ejected by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secondary </a:t>
            </a:r>
            <a:r>
              <a:rPr lang="en-US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mission</a:t>
            </a:r>
            <a:endParaRPr lang="en-US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20567" y="788433"/>
            <a:ext cx="3954056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MULTIPACTOR IN SPACE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84" name="Grupo 183"/>
          <p:cNvGrpSpPr/>
          <p:nvPr/>
        </p:nvGrpSpPr>
        <p:grpSpPr>
          <a:xfrm>
            <a:off x="179512" y="1484784"/>
            <a:ext cx="8668417" cy="4032448"/>
            <a:chOff x="179512" y="1484784"/>
            <a:chExt cx="8668417" cy="4032448"/>
          </a:xfrm>
        </p:grpSpPr>
        <p:sp>
          <p:nvSpPr>
            <p:cNvPr id="183" name="Rectángulo 182"/>
            <p:cNvSpPr/>
            <p:nvPr/>
          </p:nvSpPr>
          <p:spPr>
            <a:xfrm>
              <a:off x="179512" y="1484784"/>
              <a:ext cx="8517604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365916" y="1586458"/>
              <a:ext cx="8482013" cy="3714750"/>
              <a:chOff x="273050" y="1916113"/>
              <a:chExt cx="8482013" cy="3714750"/>
            </a:xfrm>
          </p:grpSpPr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979488" y="2863850"/>
                <a:ext cx="1171575" cy="1498600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2149475" y="2855913"/>
                <a:ext cx="1171575" cy="1500187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3313113" y="2852738"/>
                <a:ext cx="1171575" cy="1498600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4483100" y="2852738"/>
                <a:ext cx="1173163" cy="1498600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grpSp>
            <p:nvGrpSpPr>
              <p:cNvPr id="16" name="Group 10"/>
              <p:cNvGrpSpPr>
                <a:grpSpLocks/>
              </p:cNvGrpSpPr>
              <p:nvPr/>
            </p:nvGrpSpPr>
            <p:grpSpPr bwMode="auto">
              <a:xfrm>
                <a:off x="1176338" y="2603500"/>
                <a:ext cx="2136775" cy="1739900"/>
                <a:chOff x="68" y="1854"/>
                <a:chExt cx="1683" cy="2340"/>
              </a:xfrm>
            </p:grpSpPr>
            <p:sp>
              <p:nvSpPr>
                <p:cNvPr id="175" name="Freeform 11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76" name="Group 12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81" name="Freeform 13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82" name="Freeform 14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77" name="Group 15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79" name="Freeform 16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80" name="Freeform 17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78" name="Freeform 18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grpSp>
            <p:nvGrpSpPr>
              <p:cNvPr id="17" name="Group 19"/>
              <p:cNvGrpSpPr>
                <a:grpSpLocks/>
              </p:cNvGrpSpPr>
              <p:nvPr/>
            </p:nvGrpSpPr>
            <p:grpSpPr bwMode="auto">
              <a:xfrm flipV="1">
                <a:off x="3059113" y="2862263"/>
                <a:ext cx="1965325" cy="1674812"/>
                <a:chOff x="68" y="1854"/>
                <a:chExt cx="1683" cy="2340"/>
              </a:xfrm>
            </p:grpSpPr>
            <p:sp>
              <p:nvSpPr>
                <p:cNvPr id="167" name="Freeform 20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68" name="Group 21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73" name="Freeform 22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74" name="Freeform 23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69" name="Group 24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71" name="Freeform 25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72" name="Freeform 26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70" name="Freeform 27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803650" y="3873500"/>
                <a:ext cx="255588" cy="371475"/>
              </a:xfrm>
              <a:custGeom>
                <a:avLst/>
                <a:gdLst>
                  <a:gd name="T0" fmla="*/ 0 w 317"/>
                  <a:gd name="T1" fmla="*/ 771 h 771"/>
                  <a:gd name="T2" fmla="*/ 136 w 317"/>
                  <a:gd name="T3" fmla="*/ 635 h 771"/>
                  <a:gd name="T4" fmla="*/ 317 w 317"/>
                  <a:gd name="T5" fmla="*/ 0 h 771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71"/>
                  <a:gd name="T11" fmla="*/ 317 w 317"/>
                  <a:gd name="T12" fmla="*/ 771 h 7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71">
                    <a:moveTo>
                      <a:pt x="0" y="771"/>
                    </a:moveTo>
                    <a:cubicBezTo>
                      <a:pt x="41" y="767"/>
                      <a:pt x="83" y="763"/>
                      <a:pt x="136" y="635"/>
                    </a:cubicBezTo>
                    <a:cubicBezTo>
                      <a:pt x="189" y="507"/>
                      <a:pt x="287" y="106"/>
                      <a:pt x="317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grpSp>
            <p:nvGrpSpPr>
              <p:cNvPr id="19" name="Group 29"/>
              <p:cNvGrpSpPr>
                <a:grpSpLocks/>
              </p:cNvGrpSpPr>
              <p:nvPr/>
            </p:nvGrpSpPr>
            <p:grpSpPr bwMode="auto">
              <a:xfrm>
                <a:off x="3059113" y="2852738"/>
                <a:ext cx="1589087" cy="1436687"/>
                <a:chOff x="3515" y="935"/>
                <a:chExt cx="1270" cy="1399"/>
              </a:xfrm>
            </p:grpSpPr>
            <p:grpSp>
              <p:nvGrpSpPr>
                <p:cNvPr id="161" name="Group 30"/>
                <p:cNvGrpSpPr>
                  <a:grpSpLocks/>
                </p:cNvGrpSpPr>
                <p:nvPr/>
              </p:nvGrpSpPr>
              <p:grpSpPr bwMode="auto">
                <a:xfrm flipV="1">
                  <a:off x="3515" y="935"/>
                  <a:ext cx="592" cy="1348"/>
                  <a:chOff x="567" y="2384"/>
                  <a:chExt cx="634" cy="1545"/>
                </a:xfrm>
              </p:grpSpPr>
              <p:sp>
                <p:nvSpPr>
                  <p:cNvPr id="165" name="Freeform 31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66" name="Freeform 32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62" name="Group 33"/>
                <p:cNvGrpSpPr>
                  <a:grpSpLocks/>
                </p:cNvGrpSpPr>
                <p:nvPr/>
              </p:nvGrpSpPr>
              <p:grpSpPr bwMode="auto">
                <a:xfrm>
                  <a:off x="4282" y="1661"/>
                  <a:ext cx="503" cy="673"/>
                  <a:chOff x="1204" y="1895"/>
                  <a:chExt cx="503" cy="673"/>
                </a:xfrm>
              </p:grpSpPr>
              <p:sp>
                <p:nvSpPr>
                  <p:cNvPr id="163" name="Freeform 34"/>
                  <p:cNvSpPr>
                    <a:spLocks/>
                  </p:cNvSpPr>
                  <p:nvPr/>
                </p:nvSpPr>
                <p:spPr bwMode="auto">
                  <a:xfrm flipV="1">
                    <a:off x="1411" y="1895"/>
                    <a:ext cx="296" cy="673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64" name="Freeform 35"/>
                  <p:cNvSpPr>
                    <a:spLocks/>
                  </p:cNvSpPr>
                  <p:nvPr/>
                </p:nvSpPr>
                <p:spPr bwMode="auto">
                  <a:xfrm flipH="1" flipV="1">
                    <a:off x="1204" y="1895"/>
                    <a:ext cx="204" cy="36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</p:grpSp>
          <p:sp>
            <p:nvSpPr>
              <p:cNvPr id="20" name="Rectangle 36"/>
              <p:cNvSpPr>
                <a:spLocks noChangeArrowheads="1"/>
              </p:cNvSpPr>
              <p:nvPr/>
            </p:nvSpPr>
            <p:spPr bwMode="auto">
              <a:xfrm>
                <a:off x="962025" y="4354513"/>
                <a:ext cx="7029450" cy="290512"/>
              </a:xfrm>
              <a:prstGeom prst="rect">
                <a:avLst/>
              </a:prstGeom>
              <a:solidFill>
                <a:srgbClr val="95CFD3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21" name="Rectangle 37"/>
              <p:cNvSpPr>
                <a:spLocks noChangeArrowheads="1"/>
              </p:cNvSpPr>
              <p:nvPr/>
            </p:nvSpPr>
            <p:spPr bwMode="auto">
              <a:xfrm>
                <a:off x="5656263" y="2846388"/>
                <a:ext cx="1169987" cy="1498600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22" name="Rectangle 38"/>
              <p:cNvSpPr>
                <a:spLocks noChangeArrowheads="1"/>
              </p:cNvSpPr>
              <p:nvPr/>
            </p:nvSpPr>
            <p:spPr bwMode="auto">
              <a:xfrm>
                <a:off x="6824663" y="2847975"/>
                <a:ext cx="1171575" cy="1500188"/>
              </a:xfrm>
              <a:prstGeom prst="rect">
                <a:avLst/>
              </a:prstGeom>
              <a:gradFill rotWithShape="1">
                <a:gsLst>
                  <a:gs pos="0">
                    <a:srgbClr val="FFB5B5"/>
                  </a:gs>
                  <a:gs pos="50000">
                    <a:srgbClr val="B9EDFF"/>
                  </a:gs>
                  <a:gs pos="100000">
                    <a:srgbClr val="FFB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grpSp>
            <p:nvGrpSpPr>
              <p:cNvPr id="23" name="Group 39"/>
              <p:cNvGrpSpPr>
                <a:grpSpLocks/>
              </p:cNvGrpSpPr>
              <p:nvPr/>
            </p:nvGrpSpPr>
            <p:grpSpPr bwMode="auto">
              <a:xfrm>
                <a:off x="4786313" y="2605088"/>
                <a:ext cx="2136775" cy="1739900"/>
                <a:chOff x="68" y="1854"/>
                <a:chExt cx="1683" cy="2340"/>
              </a:xfrm>
            </p:grpSpPr>
            <p:sp>
              <p:nvSpPr>
                <p:cNvPr id="153" name="Freeform 40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54" name="Group 41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59" name="Freeform 42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60" name="Freeform 43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55" name="Group 44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57" name="Freeform 45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58" name="Freeform 46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56" name="Freeform 47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grpSp>
            <p:nvGrpSpPr>
              <p:cNvPr id="24" name="Group 48"/>
              <p:cNvGrpSpPr>
                <a:grpSpLocks/>
              </p:cNvGrpSpPr>
              <p:nvPr/>
            </p:nvGrpSpPr>
            <p:grpSpPr bwMode="auto">
              <a:xfrm>
                <a:off x="4654550" y="2605088"/>
                <a:ext cx="2135188" cy="1739900"/>
                <a:chOff x="68" y="1854"/>
                <a:chExt cx="1683" cy="2340"/>
              </a:xfrm>
            </p:grpSpPr>
            <p:sp>
              <p:nvSpPr>
                <p:cNvPr id="145" name="Freeform 49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46" name="Group 50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51" name="Freeform 51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52" name="Freeform 52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47" name="Group 53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49" name="Freeform 54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50" name="Freeform 55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48" name="Freeform 56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grpSp>
            <p:nvGrpSpPr>
              <p:cNvPr id="25" name="Group 57"/>
              <p:cNvGrpSpPr>
                <a:grpSpLocks/>
              </p:cNvGrpSpPr>
              <p:nvPr/>
            </p:nvGrpSpPr>
            <p:grpSpPr bwMode="auto">
              <a:xfrm>
                <a:off x="4806950" y="2797175"/>
                <a:ext cx="2136775" cy="1547813"/>
                <a:chOff x="68" y="1854"/>
                <a:chExt cx="1683" cy="2340"/>
              </a:xfrm>
            </p:grpSpPr>
            <p:sp>
              <p:nvSpPr>
                <p:cNvPr id="137" name="Freeform 58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38" name="Group 59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43" name="Freeform 60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44" name="Freeform 61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39" name="Group 62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41" name="Freeform 63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42" name="Freeform 64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40" name="Freeform 65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grpSp>
            <p:nvGrpSpPr>
              <p:cNvPr id="26" name="Group 66"/>
              <p:cNvGrpSpPr>
                <a:grpSpLocks/>
              </p:cNvGrpSpPr>
              <p:nvPr/>
            </p:nvGrpSpPr>
            <p:grpSpPr bwMode="auto">
              <a:xfrm>
                <a:off x="4619625" y="2555875"/>
                <a:ext cx="2136775" cy="1782763"/>
                <a:chOff x="68" y="1854"/>
                <a:chExt cx="1683" cy="2340"/>
              </a:xfrm>
            </p:grpSpPr>
            <p:sp>
              <p:nvSpPr>
                <p:cNvPr id="129" name="Freeform 67"/>
                <p:cNvSpPr>
                  <a:spLocks/>
                </p:cNvSpPr>
                <p:nvPr/>
              </p:nvSpPr>
              <p:spPr bwMode="auto">
                <a:xfrm flipV="1">
                  <a:off x="706" y="2649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130" name="Group 68"/>
                <p:cNvGrpSpPr>
                  <a:grpSpLocks/>
                </p:cNvGrpSpPr>
                <p:nvPr/>
              </p:nvGrpSpPr>
              <p:grpSpPr bwMode="auto">
                <a:xfrm>
                  <a:off x="68" y="2649"/>
                  <a:ext cx="634" cy="1545"/>
                  <a:chOff x="567" y="2384"/>
                  <a:chExt cx="634" cy="1545"/>
                </a:xfrm>
              </p:grpSpPr>
              <p:sp>
                <p:nvSpPr>
                  <p:cNvPr id="135" name="Freeform 69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36" name="Freeform 70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31" name="Group 71"/>
                <p:cNvGrpSpPr>
                  <a:grpSpLocks/>
                </p:cNvGrpSpPr>
                <p:nvPr/>
              </p:nvGrpSpPr>
              <p:grpSpPr bwMode="auto">
                <a:xfrm>
                  <a:off x="1117" y="1854"/>
                  <a:ext cx="634" cy="1545"/>
                  <a:chOff x="567" y="2384"/>
                  <a:chExt cx="634" cy="1545"/>
                </a:xfrm>
              </p:grpSpPr>
              <p:sp>
                <p:nvSpPr>
                  <p:cNvPr id="133" name="Freeform 72"/>
                  <p:cNvSpPr>
                    <a:spLocks/>
                  </p:cNvSpPr>
                  <p:nvPr/>
                </p:nvSpPr>
                <p:spPr bwMode="auto">
                  <a:xfrm>
                    <a:off x="567" y="3158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134" name="Freeform 73"/>
                  <p:cNvSpPr>
                    <a:spLocks/>
                  </p:cNvSpPr>
                  <p:nvPr/>
                </p:nvSpPr>
                <p:spPr bwMode="auto">
                  <a:xfrm flipH="1" flipV="1">
                    <a:off x="884" y="2384"/>
                    <a:ext cx="317" cy="771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sp>
              <p:nvSpPr>
                <p:cNvPr id="132" name="Freeform 74"/>
                <p:cNvSpPr>
                  <a:spLocks/>
                </p:cNvSpPr>
                <p:nvPr/>
              </p:nvSpPr>
              <p:spPr bwMode="auto">
                <a:xfrm flipH="1">
                  <a:off x="896" y="2986"/>
                  <a:ext cx="218" cy="414"/>
                </a:xfrm>
                <a:custGeom>
                  <a:avLst/>
                  <a:gdLst>
                    <a:gd name="T0" fmla="*/ 0 w 317"/>
                    <a:gd name="T1" fmla="*/ 771 h 771"/>
                    <a:gd name="T2" fmla="*/ 136 w 317"/>
                    <a:gd name="T3" fmla="*/ 635 h 771"/>
                    <a:gd name="T4" fmla="*/ 317 w 317"/>
                    <a:gd name="T5" fmla="*/ 0 h 771"/>
                    <a:gd name="T6" fmla="*/ 0 60000 65536"/>
                    <a:gd name="T7" fmla="*/ 0 60000 65536"/>
                    <a:gd name="T8" fmla="*/ 0 60000 65536"/>
                    <a:gd name="T9" fmla="*/ 0 w 317"/>
                    <a:gd name="T10" fmla="*/ 0 h 771"/>
                    <a:gd name="T11" fmla="*/ 317 w 317"/>
                    <a:gd name="T12" fmla="*/ 771 h 7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" h="771">
                      <a:moveTo>
                        <a:pt x="0" y="771"/>
                      </a:moveTo>
                      <a:cubicBezTo>
                        <a:pt x="41" y="767"/>
                        <a:pt x="83" y="763"/>
                        <a:pt x="136" y="635"/>
                      </a:cubicBezTo>
                      <a:cubicBezTo>
                        <a:pt x="189" y="507"/>
                        <a:pt x="287" y="106"/>
                        <a:pt x="317" y="0"/>
                      </a:cubicBez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</p:grpSp>
          <p:sp>
            <p:nvSpPr>
              <p:cNvPr id="27" name="Rectangle 75"/>
              <p:cNvSpPr>
                <a:spLocks noChangeArrowheads="1"/>
              </p:cNvSpPr>
              <p:nvPr/>
            </p:nvSpPr>
            <p:spPr bwMode="auto">
              <a:xfrm>
                <a:off x="971550" y="2555875"/>
                <a:ext cx="7019925" cy="290513"/>
              </a:xfrm>
              <a:prstGeom prst="rect">
                <a:avLst/>
              </a:prstGeom>
              <a:solidFill>
                <a:srgbClr val="97D1D5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grpSp>
            <p:nvGrpSpPr>
              <p:cNvPr id="28" name="Group 76"/>
              <p:cNvGrpSpPr>
                <a:grpSpLocks/>
              </p:cNvGrpSpPr>
              <p:nvPr/>
            </p:nvGrpSpPr>
            <p:grpSpPr bwMode="auto">
              <a:xfrm>
                <a:off x="6789738" y="2855913"/>
                <a:ext cx="1965325" cy="1781175"/>
                <a:chOff x="4081" y="2421"/>
                <a:chExt cx="1238" cy="1122"/>
              </a:xfrm>
            </p:grpSpPr>
            <p:grpSp>
              <p:nvGrpSpPr>
                <p:cNvPr id="111" name="Group 77"/>
                <p:cNvGrpSpPr>
                  <a:grpSpLocks/>
                </p:cNvGrpSpPr>
                <p:nvPr/>
              </p:nvGrpSpPr>
              <p:grpSpPr bwMode="auto">
                <a:xfrm flipV="1">
                  <a:off x="4081" y="2421"/>
                  <a:ext cx="1238" cy="1122"/>
                  <a:chOff x="68" y="1854"/>
                  <a:chExt cx="1683" cy="2340"/>
                </a:xfrm>
              </p:grpSpPr>
              <p:sp>
                <p:nvSpPr>
                  <p:cNvPr id="121" name="Freeform 78"/>
                  <p:cNvSpPr>
                    <a:spLocks/>
                  </p:cNvSpPr>
                  <p:nvPr/>
                </p:nvSpPr>
                <p:spPr bwMode="auto">
                  <a:xfrm flipV="1">
                    <a:off x="706" y="2649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122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68" y="2649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127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128" name="Freeform 81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grpSp>
                <p:nvGrpSpPr>
                  <p:cNvPr id="123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1117" y="1854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125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126" name="Freeform 84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sp>
                <p:nvSpPr>
                  <p:cNvPr id="124" name="Freeform 85"/>
                  <p:cNvSpPr>
                    <a:spLocks/>
                  </p:cNvSpPr>
                  <p:nvPr/>
                </p:nvSpPr>
                <p:spPr bwMode="auto">
                  <a:xfrm flipH="1">
                    <a:off x="896" y="2986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112" name="Group 86"/>
                <p:cNvGrpSpPr>
                  <a:grpSpLocks/>
                </p:cNvGrpSpPr>
                <p:nvPr/>
              </p:nvGrpSpPr>
              <p:grpSpPr bwMode="auto">
                <a:xfrm>
                  <a:off x="4081" y="2421"/>
                  <a:ext cx="1000" cy="904"/>
                  <a:chOff x="4081" y="1789"/>
                  <a:chExt cx="1000" cy="904"/>
                </a:xfrm>
              </p:grpSpPr>
              <p:sp>
                <p:nvSpPr>
                  <p:cNvPr id="113" name="Freeform 87"/>
                  <p:cNvSpPr>
                    <a:spLocks/>
                  </p:cNvSpPr>
                  <p:nvPr/>
                </p:nvSpPr>
                <p:spPr bwMode="auto">
                  <a:xfrm>
                    <a:off x="4546" y="2426"/>
                    <a:ext cx="170" cy="23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114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4081" y="1789"/>
                    <a:ext cx="1000" cy="904"/>
                    <a:chOff x="3515" y="935"/>
                    <a:chExt cx="1270" cy="1399"/>
                  </a:xfrm>
                </p:grpSpPr>
                <p:grpSp>
                  <p:nvGrpSpPr>
                    <p:cNvPr id="115" name="Group 89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3515" y="935"/>
                      <a:ext cx="592" cy="1348"/>
                      <a:chOff x="567" y="2384"/>
                      <a:chExt cx="634" cy="1545"/>
                    </a:xfrm>
                  </p:grpSpPr>
                  <p:sp>
                    <p:nvSpPr>
                      <p:cNvPr id="119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3158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120" name="Freeform 91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884" y="2384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  <p:grpSp>
                  <p:nvGrpSpPr>
                    <p:cNvPr id="116" name="Group 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2" y="1661"/>
                      <a:ext cx="503" cy="673"/>
                      <a:chOff x="1204" y="1895"/>
                      <a:chExt cx="503" cy="673"/>
                    </a:xfrm>
                  </p:grpSpPr>
                  <p:sp>
                    <p:nvSpPr>
                      <p:cNvPr id="117" name="Freeform 9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1411" y="1895"/>
                        <a:ext cx="296" cy="673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118" name="Freeform 94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1204" y="1895"/>
                        <a:ext cx="204" cy="36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</p:grpSp>
            </p:grpSp>
          </p:grpSp>
          <p:sp>
            <p:nvSpPr>
              <p:cNvPr id="29" name="Oval 96"/>
              <p:cNvSpPr>
                <a:spLocks noChangeArrowheads="1"/>
              </p:cNvSpPr>
              <p:nvPr/>
            </p:nvSpPr>
            <p:spPr bwMode="auto">
              <a:xfrm>
                <a:off x="3001963" y="2803525"/>
                <a:ext cx="92075" cy="7302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30" name="Oval 97"/>
              <p:cNvSpPr>
                <a:spLocks noChangeArrowheads="1"/>
              </p:cNvSpPr>
              <p:nvPr/>
            </p:nvSpPr>
            <p:spPr bwMode="auto">
              <a:xfrm>
                <a:off x="4603750" y="4306888"/>
                <a:ext cx="93663" cy="7461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31" name="Oval 98"/>
              <p:cNvSpPr>
                <a:spLocks noChangeArrowheads="1"/>
              </p:cNvSpPr>
              <p:nvPr/>
            </p:nvSpPr>
            <p:spPr bwMode="auto">
              <a:xfrm>
                <a:off x="4776788" y="4306888"/>
                <a:ext cx="93662" cy="7461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32" name="Text Box 99"/>
              <p:cNvSpPr txBox="1">
                <a:spLocks noChangeArrowheads="1"/>
              </p:cNvSpPr>
              <p:nvPr/>
            </p:nvSpPr>
            <p:spPr bwMode="auto">
              <a:xfrm>
                <a:off x="2771775" y="1916113"/>
                <a:ext cx="23971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sz="1600" b="1">
                    <a:solidFill>
                      <a:srgbClr val="00CC00"/>
                    </a:solidFill>
                  </a:rPr>
                  <a:t>secondary emission</a:t>
                </a:r>
              </a:p>
            </p:txBody>
          </p:sp>
          <p:sp>
            <p:nvSpPr>
              <p:cNvPr id="33" name="Line 103"/>
              <p:cNvSpPr>
                <a:spLocks noChangeShapeType="1"/>
              </p:cNvSpPr>
              <p:nvPr/>
            </p:nvSpPr>
            <p:spPr bwMode="auto">
              <a:xfrm flipH="1" flipV="1">
                <a:off x="1522413" y="3906838"/>
                <a:ext cx="468312" cy="10080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4" name="Line 104"/>
              <p:cNvSpPr>
                <a:spLocks noChangeShapeType="1"/>
              </p:cNvSpPr>
              <p:nvPr/>
            </p:nvSpPr>
            <p:spPr bwMode="auto">
              <a:xfrm flipH="1">
                <a:off x="3090863" y="2246313"/>
                <a:ext cx="334962" cy="519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35" name="Group 112"/>
              <p:cNvGrpSpPr>
                <a:grpSpLocks/>
              </p:cNvGrpSpPr>
              <p:nvPr/>
            </p:nvGrpSpPr>
            <p:grpSpPr bwMode="auto">
              <a:xfrm>
                <a:off x="6472238" y="2862263"/>
                <a:ext cx="1965325" cy="1781175"/>
                <a:chOff x="4081" y="2421"/>
                <a:chExt cx="1238" cy="1122"/>
              </a:xfrm>
            </p:grpSpPr>
            <p:grpSp>
              <p:nvGrpSpPr>
                <p:cNvPr id="93" name="Group 113"/>
                <p:cNvGrpSpPr>
                  <a:grpSpLocks/>
                </p:cNvGrpSpPr>
                <p:nvPr/>
              </p:nvGrpSpPr>
              <p:grpSpPr bwMode="auto">
                <a:xfrm flipV="1">
                  <a:off x="4081" y="2421"/>
                  <a:ext cx="1238" cy="1122"/>
                  <a:chOff x="68" y="1854"/>
                  <a:chExt cx="1683" cy="2340"/>
                </a:xfrm>
              </p:grpSpPr>
              <p:sp>
                <p:nvSpPr>
                  <p:cNvPr id="103" name="Freeform 114"/>
                  <p:cNvSpPr>
                    <a:spLocks/>
                  </p:cNvSpPr>
                  <p:nvPr/>
                </p:nvSpPr>
                <p:spPr bwMode="auto">
                  <a:xfrm flipV="1">
                    <a:off x="706" y="2649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104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68" y="2649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109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110" name="Freeform 117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grpSp>
                <p:nvGrpSpPr>
                  <p:cNvPr id="105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1117" y="1854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107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108" name="Freeform 120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sp>
                <p:nvSpPr>
                  <p:cNvPr id="106" name="Freeform 121"/>
                  <p:cNvSpPr>
                    <a:spLocks/>
                  </p:cNvSpPr>
                  <p:nvPr/>
                </p:nvSpPr>
                <p:spPr bwMode="auto">
                  <a:xfrm flipH="1">
                    <a:off x="896" y="2986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94" name="Group 122"/>
                <p:cNvGrpSpPr>
                  <a:grpSpLocks/>
                </p:cNvGrpSpPr>
                <p:nvPr/>
              </p:nvGrpSpPr>
              <p:grpSpPr bwMode="auto">
                <a:xfrm>
                  <a:off x="4081" y="2421"/>
                  <a:ext cx="1000" cy="904"/>
                  <a:chOff x="4081" y="1789"/>
                  <a:chExt cx="1000" cy="904"/>
                </a:xfrm>
              </p:grpSpPr>
              <p:sp>
                <p:nvSpPr>
                  <p:cNvPr id="95" name="Freeform 123"/>
                  <p:cNvSpPr>
                    <a:spLocks/>
                  </p:cNvSpPr>
                  <p:nvPr/>
                </p:nvSpPr>
                <p:spPr bwMode="auto">
                  <a:xfrm>
                    <a:off x="4546" y="2426"/>
                    <a:ext cx="170" cy="23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96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4081" y="1789"/>
                    <a:ext cx="1000" cy="904"/>
                    <a:chOff x="3515" y="935"/>
                    <a:chExt cx="1270" cy="1399"/>
                  </a:xfrm>
                </p:grpSpPr>
                <p:grpSp>
                  <p:nvGrpSpPr>
                    <p:cNvPr id="97" name="Group 125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3515" y="935"/>
                      <a:ext cx="592" cy="1348"/>
                      <a:chOff x="567" y="2384"/>
                      <a:chExt cx="634" cy="1545"/>
                    </a:xfrm>
                  </p:grpSpPr>
                  <p:sp>
                    <p:nvSpPr>
                      <p:cNvPr id="101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3158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102" name="Freeform 127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884" y="2384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  <p:grpSp>
                  <p:nvGrpSpPr>
                    <p:cNvPr id="98" name="Group 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2" y="1661"/>
                      <a:ext cx="503" cy="673"/>
                      <a:chOff x="1204" y="1895"/>
                      <a:chExt cx="503" cy="673"/>
                    </a:xfrm>
                  </p:grpSpPr>
                  <p:sp>
                    <p:nvSpPr>
                      <p:cNvPr id="99" name="Freeform 1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1411" y="1895"/>
                        <a:ext cx="296" cy="673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100" name="Freeform 130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1204" y="1895"/>
                        <a:ext cx="204" cy="36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</p:grpSp>
            </p:grpSp>
          </p:grpSp>
          <p:grpSp>
            <p:nvGrpSpPr>
              <p:cNvPr id="36" name="Group 131"/>
              <p:cNvGrpSpPr>
                <a:grpSpLocks/>
              </p:cNvGrpSpPr>
              <p:nvPr/>
            </p:nvGrpSpPr>
            <p:grpSpPr bwMode="auto">
              <a:xfrm>
                <a:off x="6543675" y="2855913"/>
                <a:ext cx="1965325" cy="1781175"/>
                <a:chOff x="4081" y="2421"/>
                <a:chExt cx="1238" cy="1122"/>
              </a:xfrm>
            </p:grpSpPr>
            <p:grpSp>
              <p:nvGrpSpPr>
                <p:cNvPr id="75" name="Group 132"/>
                <p:cNvGrpSpPr>
                  <a:grpSpLocks/>
                </p:cNvGrpSpPr>
                <p:nvPr/>
              </p:nvGrpSpPr>
              <p:grpSpPr bwMode="auto">
                <a:xfrm flipV="1">
                  <a:off x="4081" y="2421"/>
                  <a:ext cx="1238" cy="1122"/>
                  <a:chOff x="68" y="1854"/>
                  <a:chExt cx="1683" cy="2340"/>
                </a:xfrm>
              </p:grpSpPr>
              <p:sp>
                <p:nvSpPr>
                  <p:cNvPr id="85" name="Freeform 133"/>
                  <p:cNvSpPr>
                    <a:spLocks/>
                  </p:cNvSpPr>
                  <p:nvPr/>
                </p:nvSpPr>
                <p:spPr bwMode="auto">
                  <a:xfrm flipV="1">
                    <a:off x="706" y="2649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86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68" y="2649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91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92" name="Freeform 13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grpSp>
                <p:nvGrpSpPr>
                  <p:cNvPr id="87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1117" y="1854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89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90" name="Freeform 139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sp>
                <p:nvSpPr>
                  <p:cNvPr id="88" name="Freeform 140"/>
                  <p:cNvSpPr>
                    <a:spLocks/>
                  </p:cNvSpPr>
                  <p:nvPr/>
                </p:nvSpPr>
                <p:spPr bwMode="auto">
                  <a:xfrm flipH="1">
                    <a:off x="896" y="2986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76" name="Group 141"/>
                <p:cNvGrpSpPr>
                  <a:grpSpLocks/>
                </p:cNvGrpSpPr>
                <p:nvPr/>
              </p:nvGrpSpPr>
              <p:grpSpPr bwMode="auto">
                <a:xfrm>
                  <a:off x="4081" y="2421"/>
                  <a:ext cx="1000" cy="904"/>
                  <a:chOff x="4081" y="1789"/>
                  <a:chExt cx="1000" cy="904"/>
                </a:xfrm>
              </p:grpSpPr>
              <p:sp>
                <p:nvSpPr>
                  <p:cNvPr id="77" name="Freeform 142"/>
                  <p:cNvSpPr>
                    <a:spLocks/>
                  </p:cNvSpPr>
                  <p:nvPr/>
                </p:nvSpPr>
                <p:spPr bwMode="auto">
                  <a:xfrm>
                    <a:off x="4546" y="2426"/>
                    <a:ext cx="170" cy="23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78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4081" y="1789"/>
                    <a:ext cx="1000" cy="904"/>
                    <a:chOff x="3515" y="935"/>
                    <a:chExt cx="1270" cy="1399"/>
                  </a:xfrm>
                </p:grpSpPr>
                <p:grpSp>
                  <p:nvGrpSpPr>
                    <p:cNvPr id="79" name="Group 144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3515" y="935"/>
                      <a:ext cx="592" cy="1348"/>
                      <a:chOff x="567" y="2384"/>
                      <a:chExt cx="634" cy="1545"/>
                    </a:xfrm>
                  </p:grpSpPr>
                  <p:sp>
                    <p:nvSpPr>
                      <p:cNvPr id="83" name="Freeform 1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3158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84" name="Freeform 146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884" y="2384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  <p:grpSp>
                  <p:nvGrpSpPr>
                    <p:cNvPr id="80" name="Group 1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2" y="1661"/>
                      <a:ext cx="503" cy="673"/>
                      <a:chOff x="1204" y="1895"/>
                      <a:chExt cx="503" cy="673"/>
                    </a:xfrm>
                  </p:grpSpPr>
                  <p:sp>
                    <p:nvSpPr>
                      <p:cNvPr id="81" name="Freeform 14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1411" y="1895"/>
                        <a:ext cx="296" cy="673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82" name="Freeform 149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1204" y="1895"/>
                        <a:ext cx="204" cy="36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</p:grpSp>
            </p:grpSp>
          </p:grpSp>
          <p:grpSp>
            <p:nvGrpSpPr>
              <p:cNvPr id="37" name="Group 150"/>
              <p:cNvGrpSpPr>
                <a:grpSpLocks/>
              </p:cNvGrpSpPr>
              <p:nvPr/>
            </p:nvGrpSpPr>
            <p:grpSpPr bwMode="auto">
              <a:xfrm>
                <a:off x="6665913" y="2855913"/>
                <a:ext cx="1965325" cy="1781175"/>
                <a:chOff x="4081" y="2421"/>
                <a:chExt cx="1238" cy="1122"/>
              </a:xfrm>
            </p:grpSpPr>
            <p:grpSp>
              <p:nvGrpSpPr>
                <p:cNvPr id="57" name="Group 151"/>
                <p:cNvGrpSpPr>
                  <a:grpSpLocks/>
                </p:cNvGrpSpPr>
                <p:nvPr/>
              </p:nvGrpSpPr>
              <p:grpSpPr bwMode="auto">
                <a:xfrm flipV="1">
                  <a:off x="4081" y="2421"/>
                  <a:ext cx="1238" cy="1122"/>
                  <a:chOff x="68" y="1854"/>
                  <a:chExt cx="1683" cy="2340"/>
                </a:xfrm>
              </p:grpSpPr>
              <p:sp>
                <p:nvSpPr>
                  <p:cNvPr id="67" name="Freeform 152"/>
                  <p:cNvSpPr>
                    <a:spLocks/>
                  </p:cNvSpPr>
                  <p:nvPr/>
                </p:nvSpPr>
                <p:spPr bwMode="auto">
                  <a:xfrm flipV="1">
                    <a:off x="706" y="2649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68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68" y="2649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73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74" name="Freeform 155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grpSp>
                <p:nvGrpSpPr>
                  <p:cNvPr id="69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117" y="1854"/>
                    <a:ext cx="634" cy="1545"/>
                    <a:chOff x="567" y="2384"/>
                    <a:chExt cx="634" cy="1545"/>
                  </a:xfrm>
                </p:grpSpPr>
                <p:sp>
                  <p:nvSpPr>
                    <p:cNvPr id="71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67" y="3158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  <p:sp>
                  <p:nvSpPr>
                    <p:cNvPr id="72" name="Freeform 158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884" y="2384"/>
                      <a:ext cx="317" cy="771"/>
                    </a:xfrm>
                    <a:custGeom>
                      <a:avLst/>
                      <a:gdLst>
                        <a:gd name="T0" fmla="*/ 0 w 317"/>
                        <a:gd name="T1" fmla="*/ 771 h 771"/>
                        <a:gd name="T2" fmla="*/ 136 w 317"/>
                        <a:gd name="T3" fmla="*/ 635 h 771"/>
                        <a:gd name="T4" fmla="*/ 317 w 317"/>
                        <a:gd name="T5" fmla="*/ 0 h 771"/>
                        <a:gd name="T6" fmla="*/ 0 60000 65536"/>
                        <a:gd name="T7" fmla="*/ 0 60000 65536"/>
                        <a:gd name="T8" fmla="*/ 0 60000 65536"/>
                        <a:gd name="T9" fmla="*/ 0 w 317"/>
                        <a:gd name="T10" fmla="*/ 0 h 771"/>
                        <a:gd name="T11" fmla="*/ 317 w 317"/>
                        <a:gd name="T12" fmla="*/ 771 h 7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7" h="771">
                          <a:moveTo>
                            <a:pt x="0" y="771"/>
                          </a:moveTo>
                          <a:cubicBezTo>
                            <a:pt x="41" y="767"/>
                            <a:pt x="83" y="763"/>
                            <a:pt x="136" y="635"/>
                          </a:cubicBezTo>
                          <a:cubicBezTo>
                            <a:pt x="189" y="507"/>
                            <a:pt x="287" y="106"/>
                            <a:pt x="317" y="0"/>
                          </a:cubicBez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s-ES_tradnl" altLang="es-ES"/>
                    </a:p>
                  </p:txBody>
                </p:sp>
              </p:grpSp>
              <p:sp>
                <p:nvSpPr>
                  <p:cNvPr id="70" name="Freeform 159"/>
                  <p:cNvSpPr>
                    <a:spLocks/>
                  </p:cNvSpPr>
                  <p:nvPr/>
                </p:nvSpPr>
                <p:spPr bwMode="auto">
                  <a:xfrm flipH="1">
                    <a:off x="896" y="2986"/>
                    <a:ext cx="218" cy="41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</p:grpSp>
            <p:grpSp>
              <p:nvGrpSpPr>
                <p:cNvPr id="58" name="Group 160"/>
                <p:cNvGrpSpPr>
                  <a:grpSpLocks/>
                </p:cNvGrpSpPr>
                <p:nvPr/>
              </p:nvGrpSpPr>
              <p:grpSpPr bwMode="auto">
                <a:xfrm>
                  <a:off x="4081" y="2421"/>
                  <a:ext cx="1000" cy="904"/>
                  <a:chOff x="4081" y="1789"/>
                  <a:chExt cx="1000" cy="904"/>
                </a:xfrm>
              </p:grpSpPr>
              <p:sp>
                <p:nvSpPr>
                  <p:cNvPr id="59" name="Freeform 161"/>
                  <p:cNvSpPr>
                    <a:spLocks/>
                  </p:cNvSpPr>
                  <p:nvPr/>
                </p:nvSpPr>
                <p:spPr bwMode="auto">
                  <a:xfrm>
                    <a:off x="4546" y="2426"/>
                    <a:ext cx="170" cy="234"/>
                  </a:xfrm>
                  <a:custGeom>
                    <a:avLst/>
                    <a:gdLst>
                      <a:gd name="T0" fmla="*/ 0 w 317"/>
                      <a:gd name="T1" fmla="*/ 771 h 771"/>
                      <a:gd name="T2" fmla="*/ 136 w 317"/>
                      <a:gd name="T3" fmla="*/ 635 h 771"/>
                      <a:gd name="T4" fmla="*/ 317 w 317"/>
                      <a:gd name="T5" fmla="*/ 0 h 771"/>
                      <a:gd name="T6" fmla="*/ 0 60000 65536"/>
                      <a:gd name="T7" fmla="*/ 0 60000 65536"/>
                      <a:gd name="T8" fmla="*/ 0 60000 65536"/>
                      <a:gd name="T9" fmla="*/ 0 w 317"/>
                      <a:gd name="T10" fmla="*/ 0 h 771"/>
                      <a:gd name="T11" fmla="*/ 317 w 317"/>
                      <a:gd name="T12" fmla="*/ 771 h 7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7" h="771">
                        <a:moveTo>
                          <a:pt x="0" y="771"/>
                        </a:moveTo>
                        <a:cubicBezTo>
                          <a:pt x="41" y="767"/>
                          <a:pt x="83" y="763"/>
                          <a:pt x="136" y="635"/>
                        </a:cubicBezTo>
                        <a:cubicBezTo>
                          <a:pt x="189" y="507"/>
                          <a:pt x="287" y="106"/>
                          <a:pt x="317" y="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grpSp>
                <p:nvGrpSpPr>
                  <p:cNvPr id="60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4081" y="1789"/>
                    <a:ext cx="1000" cy="904"/>
                    <a:chOff x="3515" y="935"/>
                    <a:chExt cx="1270" cy="1399"/>
                  </a:xfrm>
                </p:grpSpPr>
                <p:grpSp>
                  <p:nvGrpSpPr>
                    <p:cNvPr id="61" name="Group 16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3515" y="935"/>
                      <a:ext cx="592" cy="1348"/>
                      <a:chOff x="567" y="2384"/>
                      <a:chExt cx="634" cy="1545"/>
                    </a:xfrm>
                  </p:grpSpPr>
                  <p:sp>
                    <p:nvSpPr>
                      <p:cNvPr id="65" name="Freeform 1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3158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66" name="Freeform 165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884" y="2384"/>
                        <a:ext cx="317" cy="77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  <p:grpSp>
                  <p:nvGrpSpPr>
                    <p:cNvPr id="62" name="Group 1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2" y="1661"/>
                      <a:ext cx="503" cy="673"/>
                      <a:chOff x="1204" y="1895"/>
                      <a:chExt cx="503" cy="673"/>
                    </a:xfrm>
                  </p:grpSpPr>
                  <p:sp>
                    <p:nvSpPr>
                      <p:cNvPr id="63" name="Freeform 16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1411" y="1895"/>
                        <a:ext cx="296" cy="673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  <p:sp>
                    <p:nvSpPr>
                      <p:cNvPr id="64" name="Freeform 168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1204" y="1895"/>
                        <a:ext cx="204" cy="361"/>
                      </a:xfrm>
                      <a:custGeom>
                        <a:avLst/>
                        <a:gdLst>
                          <a:gd name="T0" fmla="*/ 0 w 317"/>
                          <a:gd name="T1" fmla="*/ 771 h 771"/>
                          <a:gd name="T2" fmla="*/ 136 w 317"/>
                          <a:gd name="T3" fmla="*/ 635 h 771"/>
                          <a:gd name="T4" fmla="*/ 317 w 317"/>
                          <a:gd name="T5" fmla="*/ 0 h 771"/>
                          <a:gd name="T6" fmla="*/ 0 60000 65536"/>
                          <a:gd name="T7" fmla="*/ 0 60000 65536"/>
                          <a:gd name="T8" fmla="*/ 0 60000 65536"/>
                          <a:gd name="T9" fmla="*/ 0 w 317"/>
                          <a:gd name="T10" fmla="*/ 0 h 771"/>
                          <a:gd name="T11" fmla="*/ 317 w 317"/>
                          <a:gd name="T12" fmla="*/ 771 h 77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7" h="771">
                            <a:moveTo>
                              <a:pt x="0" y="771"/>
                            </a:moveTo>
                            <a:cubicBezTo>
                              <a:pt x="41" y="767"/>
                              <a:pt x="83" y="763"/>
                              <a:pt x="136" y="635"/>
                            </a:cubicBezTo>
                            <a:cubicBezTo>
                              <a:pt x="189" y="507"/>
                              <a:pt x="287" y="106"/>
                              <a:pt x="317" y="0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1pPr>
                        <a:lvl2pPr marL="37931725" indent="-37474525"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2pPr>
                        <a:lvl3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3pPr>
                        <a:lvl4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4pPr>
                        <a:lvl5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Ｐゴシック" panose="020B0600070205080204" pitchFamily="34" charset="-128"/>
                          </a:defRPr>
                        </a:lvl9pPr>
                      </a:lstStyle>
                      <a:p>
                        <a:pPr eaLnBrk="1" hangingPunct="1"/>
                        <a:endParaRPr lang="es-ES_tradnl" altLang="es-ES"/>
                      </a:p>
                    </p:txBody>
                  </p:sp>
                </p:grpSp>
              </p:grpSp>
            </p:grpSp>
          </p:grpSp>
          <p:sp>
            <p:nvSpPr>
              <p:cNvPr id="38" name="Oval 169"/>
              <p:cNvSpPr>
                <a:spLocks noChangeArrowheads="1"/>
              </p:cNvSpPr>
              <p:nvPr/>
            </p:nvSpPr>
            <p:spPr bwMode="auto">
              <a:xfrm>
                <a:off x="6423025" y="2806700"/>
                <a:ext cx="92075" cy="7302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39" name="Oval 170"/>
              <p:cNvSpPr>
                <a:spLocks noChangeArrowheads="1"/>
              </p:cNvSpPr>
              <p:nvPr/>
            </p:nvSpPr>
            <p:spPr bwMode="auto">
              <a:xfrm>
                <a:off x="6507163" y="2808288"/>
                <a:ext cx="92075" cy="7302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40" name="Oval 171"/>
              <p:cNvSpPr>
                <a:spLocks noChangeArrowheads="1"/>
              </p:cNvSpPr>
              <p:nvPr/>
            </p:nvSpPr>
            <p:spPr bwMode="auto">
              <a:xfrm>
                <a:off x="6624638" y="2806700"/>
                <a:ext cx="92075" cy="7302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41" name="Oval 172"/>
              <p:cNvSpPr>
                <a:spLocks noChangeArrowheads="1"/>
              </p:cNvSpPr>
              <p:nvPr/>
            </p:nvSpPr>
            <p:spPr bwMode="auto">
              <a:xfrm>
                <a:off x="6757988" y="2809875"/>
                <a:ext cx="93662" cy="74613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sp>
            <p:nvSpPr>
              <p:cNvPr id="42" name="Rectangle 173"/>
              <p:cNvSpPr>
                <a:spLocks noChangeArrowheads="1"/>
              </p:cNvSpPr>
              <p:nvPr/>
            </p:nvSpPr>
            <p:spPr bwMode="auto">
              <a:xfrm>
                <a:off x="8008938" y="2489200"/>
                <a:ext cx="595312" cy="22590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_tradnl" altLang="es-ES"/>
              </a:p>
            </p:txBody>
          </p:sp>
          <p:grpSp>
            <p:nvGrpSpPr>
              <p:cNvPr id="43" name="Group 185"/>
              <p:cNvGrpSpPr>
                <a:grpSpLocks/>
              </p:cNvGrpSpPr>
              <p:nvPr/>
            </p:nvGrpSpPr>
            <p:grpSpPr bwMode="auto">
              <a:xfrm>
                <a:off x="273050" y="3279775"/>
                <a:ext cx="909638" cy="1104900"/>
                <a:chOff x="172" y="2066"/>
                <a:chExt cx="573" cy="696"/>
              </a:xfrm>
            </p:grpSpPr>
            <p:sp>
              <p:nvSpPr>
                <p:cNvPr id="51" name="Oval 186"/>
                <p:cNvSpPr>
                  <a:spLocks noChangeArrowheads="1"/>
                </p:cNvSpPr>
                <p:nvPr/>
              </p:nvSpPr>
              <p:spPr bwMode="auto">
                <a:xfrm>
                  <a:off x="687" y="2716"/>
                  <a:ext cx="58" cy="4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s-ES_tradnl" altLang="es-ES"/>
                </a:p>
              </p:txBody>
            </p:sp>
            <p:grpSp>
              <p:nvGrpSpPr>
                <p:cNvPr id="52" name="Group 187"/>
                <p:cNvGrpSpPr>
                  <a:grpSpLocks/>
                </p:cNvGrpSpPr>
                <p:nvPr/>
              </p:nvGrpSpPr>
              <p:grpSpPr bwMode="auto">
                <a:xfrm rot="1617509">
                  <a:off x="284" y="2561"/>
                  <a:ext cx="433" cy="122"/>
                  <a:chOff x="2492" y="3566"/>
                  <a:chExt cx="593" cy="258"/>
                </a:xfrm>
              </p:grpSpPr>
              <p:sp>
                <p:nvSpPr>
                  <p:cNvPr id="54" name="Freeform 188"/>
                  <p:cNvSpPr>
                    <a:spLocks/>
                  </p:cNvSpPr>
                  <p:nvPr/>
                </p:nvSpPr>
                <p:spPr bwMode="auto">
                  <a:xfrm>
                    <a:off x="2558" y="3566"/>
                    <a:ext cx="395" cy="258"/>
                  </a:xfrm>
                  <a:custGeom>
                    <a:avLst/>
                    <a:gdLst>
                      <a:gd name="T0" fmla="*/ 0 w 1598"/>
                      <a:gd name="T1" fmla="*/ 224 h 486"/>
                      <a:gd name="T2" fmla="*/ 125 w 1598"/>
                      <a:gd name="T3" fmla="*/ 449 h 486"/>
                      <a:gd name="T4" fmla="*/ 347 w 1598"/>
                      <a:gd name="T5" fmla="*/ 1 h 486"/>
                      <a:gd name="T6" fmla="*/ 574 w 1598"/>
                      <a:gd name="T7" fmla="*/ 455 h 486"/>
                      <a:gd name="T8" fmla="*/ 800 w 1598"/>
                      <a:gd name="T9" fmla="*/ 1 h 486"/>
                      <a:gd name="T10" fmla="*/ 1027 w 1598"/>
                      <a:gd name="T11" fmla="*/ 455 h 486"/>
                      <a:gd name="T12" fmla="*/ 1254 w 1598"/>
                      <a:gd name="T13" fmla="*/ 1 h 486"/>
                      <a:gd name="T14" fmla="*/ 1469 w 1598"/>
                      <a:gd name="T15" fmla="*/ 447 h 486"/>
                      <a:gd name="T16" fmla="*/ 1598 w 1598"/>
                      <a:gd name="T17" fmla="*/ 228 h 48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98"/>
                      <a:gd name="T28" fmla="*/ 0 h 486"/>
                      <a:gd name="T29" fmla="*/ 1598 w 1598"/>
                      <a:gd name="T30" fmla="*/ 486 h 48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98" h="486">
                        <a:moveTo>
                          <a:pt x="0" y="224"/>
                        </a:moveTo>
                        <a:cubicBezTo>
                          <a:pt x="21" y="262"/>
                          <a:pt x="67" y="486"/>
                          <a:pt x="125" y="449"/>
                        </a:cubicBezTo>
                        <a:cubicBezTo>
                          <a:pt x="183" y="412"/>
                          <a:pt x="272" y="0"/>
                          <a:pt x="347" y="1"/>
                        </a:cubicBezTo>
                        <a:cubicBezTo>
                          <a:pt x="422" y="2"/>
                          <a:pt x="499" y="455"/>
                          <a:pt x="574" y="455"/>
                        </a:cubicBezTo>
                        <a:cubicBezTo>
                          <a:pt x="649" y="455"/>
                          <a:pt x="725" y="1"/>
                          <a:pt x="800" y="1"/>
                        </a:cubicBezTo>
                        <a:cubicBezTo>
                          <a:pt x="875" y="1"/>
                          <a:pt x="951" y="455"/>
                          <a:pt x="1027" y="455"/>
                        </a:cubicBezTo>
                        <a:cubicBezTo>
                          <a:pt x="1103" y="455"/>
                          <a:pt x="1180" y="2"/>
                          <a:pt x="1254" y="1"/>
                        </a:cubicBezTo>
                        <a:cubicBezTo>
                          <a:pt x="1328" y="0"/>
                          <a:pt x="1412" y="409"/>
                          <a:pt x="1469" y="447"/>
                        </a:cubicBezTo>
                        <a:cubicBezTo>
                          <a:pt x="1526" y="485"/>
                          <a:pt x="1571" y="274"/>
                          <a:pt x="1598" y="228"/>
                        </a:cubicBezTo>
                      </a:path>
                    </a:pathLst>
                  </a:custGeom>
                  <a:noFill/>
                  <a:ln w="19050">
                    <a:solidFill>
                      <a:srgbClr val="800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s-ES_tradnl" altLang="es-ES"/>
                  </a:p>
                </p:txBody>
              </p:sp>
              <p:sp>
                <p:nvSpPr>
                  <p:cNvPr id="55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3687"/>
                    <a:ext cx="13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8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56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2492" y="3687"/>
                    <a:ext cx="6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800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  <p:sp>
              <p:nvSpPr>
                <p:cNvPr id="53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172" y="2066"/>
                  <a:ext cx="443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altLang="es-ES" sz="1600" b="1">
                      <a:solidFill>
                        <a:srgbClr val="990099"/>
                      </a:solidFill>
                    </a:rPr>
                    <a:t>UV light</a:t>
                  </a:r>
                </a:p>
              </p:txBody>
            </p:sp>
          </p:grpSp>
          <p:sp>
            <p:nvSpPr>
              <p:cNvPr id="44" name="Text Box 192"/>
              <p:cNvSpPr txBox="1">
                <a:spLocks noChangeArrowheads="1"/>
              </p:cNvSpPr>
              <p:nvPr/>
            </p:nvSpPr>
            <p:spPr bwMode="auto">
              <a:xfrm>
                <a:off x="1835150" y="2514600"/>
                <a:ext cx="141763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sz="1600">
                    <a:solidFill>
                      <a:srgbClr val="666699"/>
                    </a:solidFill>
                  </a:rPr>
                  <a:t>wave guide</a:t>
                </a:r>
              </a:p>
            </p:txBody>
          </p:sp>
          <p:sp>
            <p:nvSpPr>
              <p:cNvPr id="45" name="Text Box 193"/>
              <p:cNvSpPr txBox="1">
                <a:spLocks noChangeArrowheads="1"/>
              </p:cNvSpPr>
              <p:nvPr/>
            </p:nvSpPr>
            <p:spPr bwMode="auto">
              <a:xfrm>
                <a:off x="1778000" y="4337050"/>
                <a:ext cx="141763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sz="1600">
                    <a:solidFill>
                      <a:srgbClr val="666699"/>
                    </a:solidFill>
                  </a:rPr>
                  <a:t>wave guide</a:t>
                </a:r>
              </a:p>
            </p:txBody>
          </p:sp>
          <p:sp>
            <p:nvSpPr>
              <p:cNvPr id="46" name="Text Box 194"/>
              <p:cNvSpPr txBox="1">
                <a:spLocks noChangeArrowheads="1"/>
              </p:cNvSpPr>
              <p:nvPr/>
            </p:nvSpPr>
            <p:spPr bwMode="auto">
              <a:xfrm>
                <a:off x="3438525" y="2836863"/>
                <a:ext cx="22860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sz="1600">
                    <a:solidFill>
                      <a:srgbClr val="CC00CC"/>
                    </a:solidFill>
                  </a:rPr>
                  <a:t>electromagnetic field</a:t>
                </a:r>
              </a:p>
            </p:txBody>
          </p:sp>
          <p:sp>
            <p:nvSpPr>
              <p:cNvPr id="47" name="Text Box 195"/>
              <p:cNvSpPr txBox="1">
                <a:spLocks noChangeArrowheads="1"/>
              </p:cNvSpPr>
              <p:nvPr/>
            </p:nvSpPr>
            <p:spPr bwMode="auto">
              <a:xfrm>
                <a:off x="4283075" y="4832350"/>
                <a:ext cx="38893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b="1" dirty="0">
                    <a:solidFill>
                      <a:srgbClr val="B2B2B2"/>
                    </a:solidFill>
                    <a:latin typeface="Arial Narrow" panose="020B0606020202030204" pitchFamily="34" charset="0"/>
                  </a:rPr>
                  <a:t>exponential growth of electron cloud</a:t>
                </a:r>
              </a:p>
            </p:txBody>
          </p:sp>
          <p:sp>
            <p:nvSpPr>
              <p:cNvPr id="48" name="Text Box 196"/>
              <p:cNvSpPr txBox="1">
                <a:spLocks noChangeArrowheads="1"/>
              </p:cNvSpPr>
              <p:nvPr/>
            </p:nvSpPr>
            <p:spPr bwMode="auto">
              <a:xfrm>
                <a:off x="1620838" y="4835525"/>
                <a:ext cx="195897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sz="1600" b="1">
                    <a:solidFill>
                      <a:srgbClr val="0000FF"/>
                    </a:solidFill>
                  </a:rPr>
                  <a:t>electron trajectory</a:t>
                </a:r>
              </a:p>
            </p:txBody>
          </p:sp>
          <p:sp>
            <p:nvSpPr>
              <p:cNvPr id="49" name="Text Box 202"/>
              <p:cNvSpPr txBox="1">
                <a:spLocks noChangeArrowheads="1"/>
              </p:cNvSpPr>
              <p:nvPr/>
            </p:nvSpPr>
            <p:spPr bwMode="auto">
              <a:xfrm>
                <a:off x="4284663" y="5233988"/>
                <a:ext cx="38893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s-ES" b="1" dirty="0">
                    <a:solidFill>
                      <a:srgbClr val="B2B2B2"/>
                    </a:solidFill>
                    <a:latin typeface="Arial Narrow" panose="020B0606020202030204" pitchFamily="34" charset="0"/>
                  </a:rPr>
                  <a:t>second mode multipactor discharge</a:t>
                </a:r>
              </a:p>
            </p:txBody>
          </p:sp>
          <p:sp>
            <p:nvSpPr>
              <p:cNvPr id="50" name="Line 104"/>
              <p:cNvSpPr>
                <a:spLocks noChangeShapeType="1"/>
              </p:cNvSpPr>
              <p:nvPr/>
            </p:nvSpPr>
            <p:spPr bwMode="auto">
              <a:xfrm>
                <a:off x="4978400" y="2133600"/>
                <a:ext cx="1538288" cy="574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76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97112" y="5445224"/>
            <a:ext cx="5123360" cy="1162668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order to have only one parameter to define the goodness (low SEY) of a surface, the parameter 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en-US" altLang="es-ES" sz="1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1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/</a:t>
            </a:r>
            <a:r>
              <a:rPr lang="en-US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US" altLang="es-E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σ</a:t>
            </a:r>
            <a:r>
              <a:rPr lang="en-US" altLang="es-ES" sz="16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max</a:t>
            </a:r>
            <a:r>
              <a:rPr lang="en-US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is defined</a:t>
            </a:r>
            <a:endParaRPr lang="en-US" alt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65916" y="1498342"/>
            <a:ext cx="2981948" cy="189333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The secondary emission yield coefficient determines the </a:t>
            </a:r>
            <a:r>
              <a:rPr lang="en-GB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number </a:t>
            </a: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of </a:t>
            </a:r>
            <a:r>
              <a:rPr lang="en-GB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emerging</a:t>
            </a: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electrons per </a:t>
            </a:r>
            <a:r>
              <a:rPr lang="en-GB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incident</a:t>
            </a:r>
            <a:r>
              <a:rPr lang="en-GB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electron</a:t>
            </a:r>
            <a:endParaRPr lang="en-GB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00042" y="868244"/>
            <a:ext cx="5595106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SECONDARY EMISSION YIELD (SEY)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916" y="3595205"/>
            <a:ext cx="2984496" cy="2787729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The most important parameters for SEY are: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en-US" altLang="es-ES" sz="1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1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= Cross over energy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σ</a:t>
            </a:r>
            <a:r>
              <a:rPr lang="en-US" altLang="es-ES" sz="16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max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= max value of the SEY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coefficient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E</a:t>
            </a:r>
            <a:r>
              <a:rPr lang="en-US" altLang="es-ES" sz="16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</a:t>
            </a:r>
            <a:r>
              <a:rPr lang="en-US" altLang="es-E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= Energy </a:t>
            </a: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for the maximum SEY value</a:t>
            </a:r>
            <a:endParaRPr lang="en-US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01208"/>
            <a:ext cx="50909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1484784"/>
            <a:ext cx="4608512" cy="4931792"/>
            <a:chOff x="2123728" y="1291865"/>
            <a:chExt cx="5256213" cy="5484751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2182089" y="1291865"/>
              <a:ext cx="5108835" cy="6006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82800" bIns="0">
              <a:spAutoFit/>
            </a:bodyPr>
            <a:lstStyle>
              <a:lvl1pPr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defTabSz="3968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GB" altLang="es-ES" sz="2800" b="1" dirty="0">
                  <a:solidFill>
                    <a:srgbClr val="3333FF"/>
                  </a:solidFill>
                  <a:ea typeface="ＭＳ Ｐゴシック" panose="020B0600070205080204" pitchFamily="34" charset="-128"/>
                </a:rPr>
                <a:t> </a:t>
              </a:r>
              <a:r>
                <a:rPr lang="en-GB" altLang="es-ES" sz="1900" b="1" dirty="0" smtClean="0">
                  <a:solidFill>
                    <a:srgbClr val="000066"/>
                  </a:solidFill>
                  <a:ea typeface="ＭＳ Ｐゴシック" panose="020B0600070205080204" pitchFamily="34" charset="-128"/>
                </a:rPr>
                <a:t>Effect </a:t>
              </a:r>
              <a:r>
                <a:rPr lang="en-GB" altLang="es-ES" sz="1900" b="1" dirty="0">
                  <a:solidFill>
                    <a:srgbClr val="000066"/>
                  </a:solidFill>
                  <a:ea typeface="ＭＳ Ｐゴシック" panose="020B0600070205080204" pitchFamily="34" charset="-128"/>
                </a:rPr>
                <a:t>of SEY in Multipactor power </a:t>
              </a:r>
              <a:r>
                <a:rPr lang="en-GB" altLang="es-ES" sz="1900" b="1" dirty="0" smtClean="0">
                  <a:solidFill>
                    <a:srgbClr val="000066"/>
                  </a:solidFill>
                  <a:ea typeface="ＭＳ Ｐゴシック" panose="020B0600070205080204" pitchFamily="34" charset="-128"/>
                </a:rPr>
                <a:t>level</a:t>
              </a:r>
              <a:endParaRPr lang="en-GB" altLang="es-ES" sz="1900" b="1" dirty="0">
                <a:solidFill>
                  <a:srgbClr val="000066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72816"/>
              <a:ext cx="5256213" cy="500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471" descr="Graph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82" y="1484179"/>
            <a:ext cx="3576638" cy="3252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0442" y="4928765"/>
            <a:ext cx="3327400" cy="366713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 results with MEST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074730" y="5373265"/>
            <a:ext cx="3313112" cy="1015663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multipactor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threshold</a:t>
            </a:r>
            <a:r>
              <a:rPr lang="es-E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increases</a:t>
            </a:r>
            <a:r>
              <a:rPr lang="es-E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s-E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 &amp; 12 dB</a:t>
            </a:r>
          </a:p>
          <a:p>
            <a:pPr>
              <a:spcBef>
                <a:spcPct val="50000"/>
              </a:spcBef>
            </a:pPr>
            <a:r>
              <a:rPr lang="es-ES" alt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nanostructuring</a:t>
            </a:r>
            <a:r>
              <a:rPr lang="es-ES" altLang="es-E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alt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 </a:t>
            </a:r>
            <a:r>
              <a:rPr lang="es-ES" alt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</a:t>
            </a:r>
            <a:endParaRPr lang="en-US" alt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43808" y="806282"/>
            <a:ext cx="4032448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SEY AND MULTIPACTOR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6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1520" y="836712"/>
            <a:ext cx="8086521" cy="830997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SEY AND MULTIPACTOR FOR ALODINE:</a:t>
            </a:r>
          </a:p>
          <a:p>
            <a:pPr algn="ctr"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SIMULATION AND EXPERIMENT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72816"/>
            <a:ext cx="7096359" cy="4913802"/>
          </a:xfrm>
          <a:prstGeom prst="rect">
            <a:avLst/>
          </a:prstGeom>
        </p:spPr>
      </p:pic>
      <p:sp>
        <p:nvSpPr>
          <p:cNvPr id="186" name="Text Box 3"/>
          <p:cNvSpPr txBox="1">
            <a:spLocks noChangeArrowheads="1"/>
          </p:cNvSpPr>
          <p:nvPr/>
        </p:nvSpPr>
        <p:spPr bwMode="auto">
          <a:xfrm>
            <a:off x="7278565" y="3140968"/>
            <a:ext cx="1829820" cy="1458134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 lIns="162000" tIns="828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s-E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Good agreement experiment-simulation</a:t>
            </a:r>
            <a:endParaRPr lang="en-US" altLang="es-E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123685" y="2903016"/>
            <a:ext cx="3981077" cy="1334084"/>
            <a:chOff x="3123685" y="2903016"/>
            <a:chExt cx="3981077" cy="1334084"/>
          </a:xfrm>
        </p:grpSpPr>
        <p:sp>
          <p:nvSpPr>
            <p:cNvPr id="4" name="Flecha derecha 3"/>
            <p:cNvSpPr/>
            <p:nvPr/>
          </p:nvSpPr>
          <p:spPr>
            <a:xfrm rot="12642000">
              <a:off x="5310225" y="2903016"/>
              <a:ext cx="1658176" cy="18787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Flecha derecha 186"/>
            <p:cNvSpPr/>
            <p:nvPr/>
          </p:nvSpPr>
          <p:spPr>
            <a:xfrm rot="12085059">
              <a:off x="4767589" y="3351151"/>
              <a:ext cx="2116237" cy="19179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Flecha derecha 187"/>
            <p:cNvSpPr/>
            <p:nvPr/>
          </p:nvSpPr>
          <p:spPr>
            <a:xfrm rot="11341965">
              <a:off x="3123685" y="4036302"/>
              <a:ext cx="3857338" cy="20079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9" name="Flecha derecha 188"/>
            <p:cNvSpPr/>
            <p:nvPr/>
          </p:nvSpPr>
          <p:spPr>
            <a:xfrm rot="11706454" flipV="1">
              <a:off x="3966107" y="3653939"/>
              <a:ext cx="3138655" cy="18731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673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7549" y="1945795"/>
            <a:ext cx="8640763" cy="594885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</a:t>
            </a:r>
            <a:r>
              <a:rPr lang="en-GB" altLang="es-E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1)	low </a:t>
            </a:r>
            <a:r>
              <a:rPr lang="en-GB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SEY to avoid </a:t>
            </a:r>
            <a:r>
              <a:rPr lang="en-GB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multipactor</a:t>
            </a:r>
            <a:endParaRPr lang="en-GB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0120" y="1453104"/>
            <a:ext cx="5083968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Requirements for anti-multipactor coatings: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88599" y="809044"/>
            <a:ext cx="5038662" cy="461665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ANTIMULTIPACTOR COATINGS</a:t>
            </a:r>
            <a:endParaRPr lang="en-US" alt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549" y="2540681"/>
            <a:ext cx="8640763" cy="594885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</a:t>
            </a:r>
            <a:r>
              <a:rPr lang="en-GB" altLang="es-ES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2)	low RF surface </a:t>
            </a: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resistance to avoid </a:t>
            </a:r>
            <a:r>
              <a:rPr lang="en-US" alt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insertion losses</a:t>
            </a:r>
            <a:endParaRPr lang="en-US" alt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5742" y="3127675"/>
            <a:ext cx="8645822" cy="578149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wrap="square"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US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	3</a:t>
            </a: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)	inertness, stable under exposure to the air, slow </a:t>
            </a:r>
            <a:r>
              <a:rPr lang="en-US" altLang="es-E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aging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90944" y="3717032"/>
            <a:ext cx="8640620" cy="594885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wrap="square"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</a:t>
            </a:r>
            <a:r>
              <a:rPr lang="en-GB" altLang="es-E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4)	practical deposition techniques and surface </a:t>
            </a:r>
            <a:r>
              <a:rPr lang="en-GB" alt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treatments</a:t>
            </a:r>
            <a:endParaRPr lang="en-GB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87549" y="4293096"/>
            <a:ext cx="8640763" cy="594885"/>
          </a:xfrm>
          <a:prstGeom prst="rect">
            <a:avLst/>
          </a:prstGeom>
          <a:solidFill>
            <a:srgbClr val="96CCF8"/>
          </a:solidFill>
          <a:ln>
            <a:noFill/>
          </a:ln>
        </p:spPr>
        <p:txBody>
          <a:bodyPr tIns="82800" rIns="54000" bIns="190800">
            <a:spAutoFit/>
          </a:bodyPr>
          <a:lstStyle>
            <a:lvl1pPr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defTabSz="396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GB" alt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		</a:t>
            </a:r>
            <a:r>
              <a:rPr lang="en-GB" altLang="es-ES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	</a:t>
            </a:r>
            <a:r>
              <a:rPr lang="en-GB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5)	good adhesion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4977" y="5301208"/>
            <a:ext cx="8629245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(3) is critical in space applications because no in situ conditioning is possible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80120" y="5861883"/>
            <a:ext cx="8629245" cy="369332"/>
          </a:xfrm>
          <a:prstGeom prst="rect">
            <a:avLst/>
          </a:prstGeom>
          <a:solidFill>
            <a:srgbClr val="96CCF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(1) and (2) are becoming more demanding</a:t>
            </a:r>
          </a:p>
        </p:txBody>
      </p:sp>
    </p:spTree>
    <p:extLst>
      <p:ext uri="{BB962C8B-B14F-4D97-AF65-F5344CB8AC3E}">
        <p14:creationId xmlns:p14="http://schemas.microsoft.com/office/powerpoint/2010/main" val="3427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6CCF8"/>
        </a:solidFill>
        <a:ln>
          <a:noFill/>
        </a:ln>
        <a:effectLst/>
      </a:spPr>
      <a:bodyPr wrap="square">
        <a:spAutoFit/>
      </a:bodyPr>
      <a:lstStyle>
        <a:defPPr>
          <a:defRPr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11531</TotalTime>
  <Words>1519</Words>
  <Application>Microsoft Office PowerPoint</Application>
  <PresentationFormat>Presentación en pantalla (4:3)</PresentationFormat>
  <Paragraphs>397</Paragraphs>
  <Slides>38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U.A.M.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Universidad Autónoma de Madrid</dc:creator>
  <cp:lastModifiedBy>Leonardo</cp:lastModifiedBy>
  <cp:revision>421</cp:revision>
  <dcterms:created xsi:type="dcterms:W3CDTF">2007-05-17T13:41:49Z</dcterms:created>
  <dcterms:modified xsi:type="dcterms:W3CDTF">2016-11-27T22:08:12Z</dcterms:modified>
</cp:coreProperties>
</file>