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82" r:id="rId4"/>
    <p:sldId id="265" r:id="rId5"/>
    <p:sldId id="269" r:id="rId6"/>
    <p:sldId id="267" r:id="rId7"/>
    <p:sldId id="270" r:id="rId8"/>
    <p:sldId id="273" r:id="rId9"/>
    <p:sldId id="257" r:id="rId10"/>
    <p:sldId id="271" r:id="rId11"/>
    <p:sldId id="258" r:id="rId12"/>
    <p:sldId id="281" r:id="rId13"/>
    <p:sldId id="260" r:id="rId14"/>
    <p:sldId id="261" r:id="rId15"/>
    <p:sldId id="279" r:id="rId16"/>
    <p:sldId id="280" r:id="rId17"/>
    <p:sldId id="283" r:id="rId18"/>
    <p:sldId id="26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0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1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4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4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9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6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5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1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1000"/>
                <a:lumOff val="7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6000"/>
                <a:lumOff val="5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6DA98-6F4E-49C3-AF6A-FCDED81C3E56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D752-5787-4515-9CD0-2D88E503BA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5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2197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Proton Source and LEBT</a:t>
            </a:r>
            <a:endParaRPr lang="en-US" sz="6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306464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Luigi Celona &amp; Lorenzo Neri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i="1" dirty="0"/>
              <a:t>o</a:t>
            </a:r>
            <a:r>
              <a:rPr lang="en-US" sz="2800" i="1" dirty="0" smtClean="0"/>
              <a:t>n behalf the INFN-LNS ESS team</a:t>
            </a:r>
            <a:endParaRPr lang="en-US" sz="2800" i="1" dirty="0"/>
          </a:p>
        </p:txBody>
      </p:sp>
      <p:pic>
        <p:nvPicPr>
          <p:cNvPr id="5" name="Immagine 4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asellaDiTesto 5"/>
          <p:cNvSpPr txBox="1"/>
          <p:nvPr/>
        </p:nvSpPr>
        <p:spPr>
          <a:xfrm>
            <a:off x="3966519" y="6285643"/>
            <a:ext cx="517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NCFE &amp; Interfaces meeting, INFN-LNS, 17/01/2017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Doppler shift measurement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70104" r="68723" b="-333"/>
          <a:stretch/>
        </p:blipFill>
        <p:spPr>
          <a:xfrm rot="5400000">
            <a:off x="5316156" y="1188154"/>
            <a:ext cx="2250950" cy="216683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9662" y="1453750"/>
            <a:ext cx="443560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Done: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Installation 100%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Controls at 75%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GUI 90%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Archiving of output data 80%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Optics check 75%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1116" y="3589691"/>
            <a:ext cx="8501767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Open: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Synchronization with the flattop of the beam pulse is missing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Optical system need to be verified with real geometry and with real beam size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 smtClean="0"/>
              <a:t>Ready for requirement verification?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Proton fraction comparison between different source configuration can be done (relative measurement)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Absolute measurement can not be done due to optical and time synchronization concerns and because the real radial distribution of the different species are not known</a:t>
            </a:r>
          </a:p>
        </p:txBody>
      </p:sp>
    </p:spTree>
    <p:extLst>
      <p:ext uri="{BB962C8B-B14F-4D97-AF65-F5344CB8AC3E}">
        <p14:creationId xmlns:p14="http://schemas.microsoft.com/office/powerpoint/2010/main" val="35857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214" y="365126"/>
            <a:ext cx="8028462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Proton Fraction: 78.3% </a:t>
            </a:r>
            <a:r>
              <a:rPr lang="en-US" sz="3400" b="1" dirty="0" smtClean="0">
                <a:solidFill>
                  <a:srgbClr val="00B050"/>
                </a:solidFill>
              </a:rPr>
              <a:t>(&gt; 75% ESS)</a:t>
            </a:r>
            <a:br>
              <a:rPr lang="en-US" sz="3400" b="1" dirty="0" smtClean="0">
                <a:solidFill>
                  <a:srgbClr val="00B050"/>
                </a:solidFill>
              </a:rPr>
            </a:br>
            <a:r>
              <a:rPr lang="en-US" sz="3400" dirty="0"/>
              <a:t>Proton Fraction: </a:t>
            </a:r>
            <a:r>
              <a:rPr lang="en-US" sz="3400" dirty="0" smtClean="0"/>
              <a:t>87.3</a:t>
            </a:r>
            <a:r>
              <a:rPr lang="en-US" sz="3400" dirty="0"/>
              <a:t>% </a:t>
            </a:r>
            <a:r>
              <a:rPr lang="en-US" sz="3400" b="1" dirty="0">
                <a:solidFill>
                  <a:srgbClr val="00B050"/>
                </a:solidFill>
              </a:rPr>
              <a:t>(&gt; 75% ESS</a:t>
            </a:r>
            <a:r>
              <a:rPr lang="en-US" sz="3400" b="1" dirty="0" smtClean="0">
                <a:solidFill>
                  <a:srgbClr val="00B050"/>
                </a:solidFill>
              </a:rPr>
              <a:t>)</a:t>
            </a:r>
            <a:endParaRPr lang="en-US" sz="3400" b="1" dirty="0">
              <a:solidFill>
                <a:srgbClr val="00B050"/>
              </a:solidFill>
            </a:endParaRPr>
          </a:p>
        </p:txBody>
      </p:sp>
      <p:pic>
        <p:nvPicPr>
          <p:cNvPr id="7" name="Immagine 6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3" t="2481" r="21869" b="2481"/>
          <a:stretch/>
        </p:blipFill>
        <p:spPr>
          <a:xfrm rot="5400000">
            <a:off x="4785643" y="2518817"/>
            <a:ext cx="3572144" cy="4888195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0" t="17645" r="20186" b="5579"/>
          <a:stretch/>
        </p:blipFill>
        <p:spPr>
          <a:xfrm>
            <a:off x="320465" y="1690689"/>
            <a:ext cx="4661731" cy="3732734"/>
          </a:xfrm>
        </p:spPr>
      </p:pic>
      <p:sp>
        <p:nvSpPr>
          <p:cNvPr id="8" name="CasellaDiTesto 7"/>
          <p:cNvSpPr txBox="1"/>
          <p:nvPr/>
        </p:nvSpPr>
        <p:spPr>
          <a:xfrm>
            <a:off x="5108378" y="1833460"/>
            <a:ext cx="378125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mtClean="0"/>
              <a:t>Two </a:t>
            </a:r>
            <a:r>
              <a:rPr lang="en-US" dirty="0" smtClean="0"/>
              <a:t>different optical aperture of the lens between fiber optics and beam produced two different result with the same source configuration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1922804" y="6246976"/>
            <a:ext cx="2068082" cy="401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old optics</a:t>
            </a:r>
            <a:endParaRPr lang="en-US" dirty="0"/>
          </a:p>
        </p:txBody>
      </p:sp>
      <p:sp>
        <p:nvSpPr>
          <p:cNvPr id="10" name="Freccia a destra 9"/>
          <p:cNvSpPr/>
          <p:nvPr/>
        </p:nvSpPr>
        <p:spPr>
          <a:xfrm rot="19963910">
            <a:off x="558138" y="5634373"/>
            <a:ext cx="2068082" cy="401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optics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Emittance measurement unit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9662" y="1453750"/>
            <a:ext cx="443560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Done: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Installation 100%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Controls 80%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GUI 90%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Data extraction 75%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1116" y="3589691"/>
            <a:ext cx="8501767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Open: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Issues in the data acquisition generate a little distorted beam emittance shape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Issues in the measurement show distorted beam intensity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There are concerns about the alignment of the EMU (internally and externally)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Further test need to be carried 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Ready for requirement </a:t>
            </a:r>
            <a:r>
              <a:rPr lang="en-US" dirty="0" smtClean="0"/>
              <a:t>verification?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Enough to check the beam emittance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Not enough to check beam alignment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Not enough to check beam distribution for end-to-end simulation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r="27653"/>
          <a:stretch/>
        </p:blipFill>
        <p:spPr>
          <a:xfrm rot="5829777">
            <a:off x="5391285" y="923208"/>
            <a:ext cx="2339961" cy="2679854"/>
          </a:xfrm>
          <a:prstGeom prst="rect">
            <a:avLst/>
          </a:prstGeom>
        </p:spPr>
      </p:pic>
      <p:sp>
        <p:nvSpPr>
          <p:cNvPr id="7" name="Freccia a sinistra 6"/>
          <p:cNvSpPr/>
          <p:nvPr/>
        </p:nvSpPr>
        <p:spPr>
          <a:xfrm>
            <a:off x="7067372" y="2230450"/>
            <a:ext cx="649480" cy="418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beam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97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dirty="0" smtClean="0"/>
              <a:t>Beam emittance measurement</a:t>
            </a:r>
            <a:endParaRPr lang="en-US" sz="3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1" t="15195" r="1038" b="6260"/>
          <a:stretch/>
        </p:blipFill>
        <p:spPr>
          <a:xfrm>
            <a:off x="225633" y="1739747"/>
            <a:ext cx="8680860" cy="4340429"/>
          </a:xfrm>
          <a:prstGeom prst="rect">
            <a:avLst/>
          </a:prstGeom>
        </p:spPr>
      </p:pic>
      <p:pic>
        <p:nvPicPr>
          <p:cNvPr id="9" name="Immagine 8" descr="INFN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274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005" y="187001"/>
            <a:ext cx="8668987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/>
              <a:t>Emittance: 1.06</a:t>
            </a:r>
            <a:r>
              <a:rPr lang="en-US" sz="1600" dirty="0" smtClean="0"/>
              <a:t> </a:t>
            </a:r>
            <a:r>
              <a:rPr lang="el-GR" sz="1600" dirty="0" smtClean="0"/>
              <a:t>π</a:t>
            </a:r>
            <a:r>
              <a:rPr lang="en-US" sz="1600" dirty="0" smtClean="0"/>
              <a:t>.</a:t>
            </a:r>
            <a:r>
              <a:rPr lang="en-US" sz="1600" dirty="0" err="1" smtClean="0"/>
              <a:t>mm.mrad</a:t>
            </a:r>
            <a:r>
              <a:rPr lang="en-US" sz="1600" dirty="0" smtClean="0"/>
              <a:t> </a:t>
            </a:r>
            <a:r>
              <a:rPr lang="en-US" sz="3400" b="1" dirty="0">
                <a:solidFill>
                  <a:srgbClr val="00B050"/>
                </a:solidFill>
              </a:rPr>
              <a:t>(&lt; </a:t>
            </a:r>
            <a:r>
              <a:rPr lang="en-US" sz="3400" b="1" dirty="0" smtClean="0">
                <a:solidFill>
                  <a:srgbClr val="00B050"/>
                </a:solidFill>
              </a:rPr>
              <a:t>1.8 </a:t>
            </a:r>
            <a:r>
              <a:rPr lang="en-US" sz="3400" b="1" dirty="0">
                <a:solidFill>
                  <a:srgbClr val="00B050"/>
                </a:solidFill>
              </a:rPr>
              <a:t>ESS</a:t>
            </a:r>
            <a:r>
              <a:rPr lang="en-US" sz="3400" b="1" dirty="0" smtClean="0">
                <a:solidFill>
                  <a:srgbClr val="00B050"/>
                </a:solidFill>
              </a:rPr>
              <a:t>)</a:t>
            </a:r>
            <a:r>
              <a:rPr lang="en-US" sz="3200" b="1" dirty="0" smtClean="0">
                <a:solidFill>
                  <a:srgbClr val="00B050"/>
                </a:solidFill>
              </a:rPr>
              <a:t/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400" dirty="0" smtClean="0"/>
              <a:t>Max divergence: 55</a:t>
            </a:r>
            <a:r>
              <a:rPr lang="en-US" sz="1600" dirty="0" smtClean="0"/>
              <a:t> </a:t>
            </a:r>
            <a:r>
              <a:rPr lang="en-US" sz="1600" dirty="0" err="1" smtClean="0"/>
              <a:t>mrad</a:t>
            </a:r>
            <a:r>
              <a:rPr lang="en-US" sz="1600" dirty="0" smtClean="0"/>
              <a:t> </a:t>
            </a:r>
            <a:r>
              <a:rPr lang="en-US" sz="3400" b="1" dirty="0">
                <a:solidFill>
                  <a:srgbClr val="00B050"/>
                </a:solidFill>
              </a:rPr>
              <a:t>(&lt; </a:t>
            </a:r>
            <a:r>
              <a:rPr lang="en-US" sz="3400" b="1" dirty="0" smtClean="0">
                <a:solidFill>
                  <a:srgbClr val="00B050"/>
                </a:solidFill>
              </a:rPr>
              <a:t>80 </a:t>
            </a:r>
            <a:r>
              <a:rPr lang="en-US" sz="3400" b="1" dirty="0">
                <a:solidFill>
                  <a:srgbClr val="00B050"/>
                </a:solidFill>
              </a:rPr>
              <a:t>ESS)</a:t>
            </a:r>
            <a:endParaRPr lang="en-US" sz="3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1543790"/>
            <a:ext cx="8894505" cy="5174343"/>
          </a:xfrm>
          <a:prstGeom prst="rect">
            <a:avLst/>
          </a:prstGeom>
        </p:spPr>
      </p:pic>
      <p:pic>
        <p:nvPicPr>
          <p:cNvPr id="9" name="Immagine 8" descr="INFN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005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184" y="85460"/>
            <a:ext cx="7886700" cy="1325563"/>
          </a:xfrm>
        </p:spPr>
        <p:txBody>
          <a:bodyPr/>
          <a:lstStyle/>
          <a:p>
            <a:r>
              <a:rPr lang="en-US" dirty="0" smtClean="0"/>
              <a:t>Criticalities generated by delays and not planned activities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0282" y="1589514"/>
            <a:ext cx="8028240" cy="4777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Requirements can be satisfied in time for the RFI date? </a:t>
            </a:r>
            <a:r>
              <a:rPr lang="en-US" sz="2400" dirty="0" smtClean="0">
                <a:sym typeface="Wingdings" panose="05000000000000000000" pitchFamily="2" charset="2"/>
              </a:rPr>
              <a:t>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all</a:t>
            </a:r>
            <a:r>
              <a:rPr lang="it-IT" sz="2400" dirty="0"/>
              <a:t> </a:t>
            </a:r>
            <a:r>
              <a:rPr lang="it-IT" sz="2400" dirty="0" err="1"/>
              <a:t>requirements</a:t>
            </a:r>
            <a:r>
              <a:rPr lang="en-US" sz="2400" dirty="0">
                <a:sym typeface="Wingdings" panose="05000000000000000000" pitchFamily="2" charset="2"/>
              </a:rPr>
              <a:t>!</a:t>
            </a:r>
            <a:endParaRPr lang="en-US" sz="2400" dirty="0"/>
          </a:p>
          <a:p>
            <a:r>
              <a:rPr lang="en-US" sz="2400" dirty="0" smtClean="0"/>
              <a:t>The studies done for the design of the source collect excellent confirmation since the beginning</a:t>
            </a:r>
          </a:p>
          <a:p>
            <a:r>
              <a:rPr lang="en-US" sz="2400" dirty="0" smtClean="0"/>
              <a:t>Some beam instrumentation can be not ready in time for the verification requested during the source commissioning</a:t>
            </a:r>
          </a:p>
          <a:p>
            <a:r>
              <a:rPr lang="en-US" sz="2400" dirty="0" smtClean="0"/>
              <a:t>Some software functionalities of the GUI can not be deployed in time to be used during the source commissioning</a:t>
            </a:r>
          </a:p>
          <a:p>
            <a:r>
              <a:rPr lang="en-US" sz="2400" dirty="0" smtClean="0"/>
              <a:t>The source configuration that satisfy the requirement will be probably found in time but full characterization of the source, the reproducibility and the </a:t>
            </a:r>
            <a:r>
              <a:rPr lang="en-US" sz="2400" dirty="0"/>
              <a:t>stability will not be fully verified</a:t>
            </a:r>
          </a:p>
          <a:p>
            <a:r>
              <a:rPr lang="en-US" sz="2400" dirty="0"/>
              <a:t>There is no time for fiducialization and the definition of the alignment strategy compliant with ESS </a:t>
            </a:r>
            <a:r>
              <a:rPr lang="en-US" sz="2400" dirty="0" smtClean="0"/>
              <a:t>installation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33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85460"/>
            <a:ext cx="7886700" cy="1325563"/>
          </a:xfrm>
        </p:spPr>
        <p:txBody>
          <a:bodyPr/>
          <a:lstStyle/>
          <a:p>
            <a:r>
              <a:rPr lang="en-US" dirty="0" smtClean="0"/>
              <a:t>Second Source with minimal second LEBT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6835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Installation of hardware, controls, vacuum and beam instrumentation will be probably subject to delay related to the reduced priority with respect Lund activities</a:t>
            </a:r>
          </a:p>
          <a:p>
            <a:r>
              <a:rPr lang="en-US" sz="2400" dirty="0" smtClean="0"/>
              <a:t>Minimal LEBT is enough to complete the test on the source, but nothing can be done for the analysis of the beam transport issues in the Lund configuration</a:t>
            </a:r>
          </a:p>
        </p:txBody>
      </p:sp>
      <p:pic>
        <p:nvPicPr>
          <p:cNvPr id="6" name="Immagine 5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881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184" y="8546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Activities needed for Lund installation under ESS responsibility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0282" y="1589514"/>
            <a:ext cx="8028240" cy="4777099"/>
          </a:xfrm>
        </p:spPr>
        <p:txBody>
          <a:bodyPr>
            <a:noAutofit/>
          </a:bodyPr>
          <a:lstStyle/>
          <a:p>
            <a:r>
              <a:rPr lang="en-US" sz="2000" dirty="0" smtClean="0"/>
              <a:t>Realization and installation of the </a:t>
            </a:r>
            <a:r>
              <a:rPr lang="en-US" sz="2000" dirty="0"/>
              <a:t>HV Cage </a:t>
            </a:r>
            <a:r>
              <a:rPr lang="en-US" sz="2000" dirty="0" smtClean="0"/>
              <a:t>layout for the source</a:t>
            </a:r>
          </a:p>
          <a:p>
            <a:r>
              <a:rPr lang="en-US" sz="2000" dirty="0" smtClean="0"/>
              <a:t>Check of the LNS cabling scheme, preparation of Lund scheme, and cabling installation inside the tunnel area</a:t>
            </a:r>
          </a:p>
          <a:p>
            <a:r>
              <a:rPr lang="en-US" sz="2000" dirty="0" smtClean="0"/>
              <a:t> The assembling of different macro-parts need some lifting equipment and other tools that need to be provided by ESS</a:t>
            </a:r>
          </a:p>
          <a:p>
            <a:r>
              <a:rPr lang="en-US" sz="2000" dirty="0" smtClean="0"/>
              <a:t>RATS need to be provided as requested</a:t>
            </a:r>
          </a:p>
          <a:p>
            <a:r>
              <a:rPr lang="en-US" sz="2000" dirty="0" smtClean="0"/>
              <a:t>Rack will be sent to Lund, conversion to ESS compliant racks will be carried out by ESS personnel after first source commissioning</a:t>
            </a:r>
          </a:p>
          <a:p>
            <a:r>
              <a:rPr lang="en-US" sz="2000" dirty="0" smtClean="0"/>
              <a:t>Safety prescriptions for radiation issues in the tunnel has to be addressed for electronics, cables and personnel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4346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r="7392"/>
          <a:stretch/>
        </p:blipFill>
        <p:spPr>
          <a:xfrm>
            <a:off x="6575066" y="1004607"/>
            <a:ext cx="2494599" cy="210127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5233" r="2149" b="3925"/>
          <a:stretch/>
        </p:blipFill>
        <p:spPr>
          <a:xfrm>
            <a:off x="211360" y="349161"/>
            <a:ext cx="5259274" cy="37151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4571" y="437223"/>
            <a:ext cx="2049668" cy="21022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648" y="4434479"/>
            <a:ext cx="3525268" cy="210222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6413" r="7078" b="10699"/>
          <a:stretch/>
        </p:blipFill>
        <p:spPr>
          <a:xfrm>
            <a:off x="3987969" y="3196408"/>
            <a:ext cx="5080986" cy="3607112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169946" y="2696062"/>
            <a:ext cx="6804108" cy="15600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Thanks for your attention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and </a:t>
            </a:r>
          </a:p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rgbClr val="0070C0"/>
                </a:solidFill>
                <a:latin typeface="Baskerville Old Face" panose="02020602080505020303" pitchFamily="18" charset="0"/>
              </a:rPr>
              <a:t>Thanks to all INFN-LNS technical staff.</a:t>
            </a:r>
          </a:p>
        </p:txBody>
      </p:sp>
    </p:spTree>
    <p:extLst>
      <p:ext uri="{BB962C8B-B14F-4D97-AF65-F5344CB8AC3E}">
        <p14:creationId xmlns:p14="http://schemas.microsoft.com/office/powerpoint/2010/main" val="30694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512606"/>
            <a:ext cx="7886700" cy="46643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Schedule versions </a:t>
            </a:r>
            <a:r>
              <a:rPr lang="en-US" dirty="0" smtClean="0"/>
              <a:t>…</a:t>
            </a:r>
          </a:p>
          <a:p>
            <a:r>
              <a:rPr lang="en-US" dirty="0"/>
              <a:t>Status of </a:t>
            </a:r>
            <a:r>
              <a:rPr lang="en-US" dirty="0" smtClean="0"/>
              <a:t>commissioning</a:t>
            </a:r>
          </a:p>
          <a:p>
            <a:r>
              <a:rPr lang="en-US" dirty="0"/>
              <a:t>Status of the </a:t>
            </a:r>
            <a:r>
              <a:rPr lang="en-US" dirty="0" smtClean="0"/>
              <a:t>installation and source characterization related to:</a:t>
            </a:r>
          </a:p>
          <a:p>
            <a:pPr marL="946150" indent="-457200">
              <a:buSzPct val="76000"/>
              <a:buFont typeface="Courier New" panose="02070309020205020404" pitchFamily="49" charset="0"/>
              <a:buChar char="o"/>
            </a:pPr>
            <a:r>
              <a:rPr lang="en-US" dirty="0"/>
              <a:t>Control </a:t>
            </a:r>
            <a:r>
              <a:rPr lang="en-US" dirty="0" smtClean="0"/>
              <a:t>System</a:t>
            </a:r>
          </a:p>
          <a:p>
            <a:pPr marL="946150" indent="-457200">
              <a:buSzPct val="76000"/>
              <a:buFont typeface="Courier New" panose="02070309020205020404" pitchFamily="49" charset="0"/>
              <a:buChar char="o"/>
            </a:pPr>
            <a:r>
              <a:rPr lang="en-US" dirty="0" smtClean="0"/>
              <a:t>Faraday Cup</a:t>
            </a:r>
          </a:p>
          <a:p>
            <a:pPr marL="946150" indent="-457200">
              <a:buSzPct val="76000"/>
              <a:buFont typeface="Courier New" panose="02070309020205020404" pitchFamily="49" charset="0"/>
              <a:buChar char="o"/>
            </a:pPr>
            <a:r>
              <a:rPr lang="en-US" dirty="0"/>
              <a:t>Doppler shift </a:t>
            </a:r>
            <a:r>
              <a:rPr lang="en-US" dirty="0" smtClean="0"/>
              <a:t>measurement</a:t>
            </a:r>
          </a:p>
          <a:p>
            <a:pPr marL="946150" indent="-457200">
              <a:buSzPct val="76000"/>
              <a:buFont typeface="Courier New" panose="02070309020205020404" pitchFamily="49" charset="0"/>
              <a:buChar char="o"/>
            </a:pPr>
            <a:r>
              <a:rPr lang="en-US" dirty="0"/>
              <a:t>Emittance measurement </a:t>
            </a:r>
            <a:r>
              <a:rPr lang="en-US" dirty="0" smtClean="0"/>
              <a:t>unit</a:t>
            </a:r>
          </a:p>
          <a:p>
            <a:r>
              <a:rPr lang="en-US" dirty="0"/>
              <a:t>Criticalities generated by delays and not planned </a:t>
            </a:r>
            <a:r>
              <a:rPr lang="en-US" dirty="0" smtClean="0"/>
              <a:t>activities</a:t>
            </a:r>
          </a:p>
          <a:p>
            <a:r>
              <a:rPr lang="en-US" dirty="0"/>
              <a:t>Second Source with minimal second LEBT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mmagine 3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20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Schedule versions 1.0 , 2.0 , 3.0</a:t>
            </a:r>
            <a:endParaRPr lang="en-US" sz="4000" dirty="0"/>
          </a:p>
        </p:txBody>
      </p:sp>
      <p:sp>
        <p:nvSpPr>
          <p:cNvPr id="4" name="Rettangolo 3"/>
          <p:cNvSpPr/>
          <p:nvPr/>
        </p:nvSpPr>
        <p:spPr>
          <a:xfrm>
            <a:off x="562153" y="1794619"/>
            <a:ext cx="1070094" cy="794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Installation of ICS and diagnostics</a:t>
            </a:r>
            <a:endParaRPr lang="en-US" sz="1400" dirty="0"/>
          </a:p>
        </p:txBody>
      </p:sp>
      <p:sp>
        <p:nvSpPr>
          <p:cNvPr id="5" name="Rettangolo 4"/>
          <p:cNvSpPr/>
          <p:nvPr/>
        </p:nvSpPr>
        <p:spPr>
          <a:xfrm>
            <a:off x="1632247" y="1794618"/>
            <a:ext cx="6033330" cy="7947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Commissioning of the Source and LEBT</a:t>
            </a:r>
            <a:endParaRPr lang="en-US" sz="1400" dirty="0"/>
          </a:p>
        </p:txBody>
      </p:sp>
      <p:sp>
        <p:nvSpPr>
          <p:cNvPr id="7" name="Rettangolo 6"/>
          <p:cNvSpPr/>
          <p:nvPr/>
        </p:nvSpPr>
        <p:spPr>
          <a:xfrm>
            <a:off x="7665578" y="1794618"/>
            <a:ext cx="849772" cy="7947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RFI date</a:t>
            </a:r>
            <a:endParaRPr lang="en-US" sz="1400" dirty="0"/>
          </a:p>
        </p:txBody>
      </p:sp>
      <p:sp>
        <p:nvSpPr>
          <p:cNvPr id="8" name="Rettangolo 7"/>
          <p:cNvSpPr/>
          <p:nvPr/>
        </p:nvSpPr>
        <p:spPr>
          <a:xfrm>
            <a:off x="3452501" y="3177612"/>
            <a:ext cx="1119499" cy="794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Installation of ICS and diagnostics</a:t>
            </a:r>
          </a:p>
        </p:txBody>
      </p:sp>
      <p:sp>
        <p:nvSpPr>
          <p:cNvPr id="9" name="Rettangolo 8"/>
          <p:cNvSpPr/>
          <p:nvPr/>
        </p:nvSpPr>
        <p:spPr>
          <a:xfrm>
            <a:off x="4572000" y="3177612"/>
            <a:ext cx="3093578" cy="7947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Commissioning of the Source and LEBT</a:t>
            </a:r>
            <a:endParaRPr lang="en-US" sz="1400" dirty="0"/>
          </a:p>
        </p:txBody>
      </p:sp>
      <p:sp>
        <p:nvSpPr>
          <p:cNvPr id="10" name="Rettangolo 9"/>
          <p:cNvSpPr/>
          <p:nvPr/>
        </p:nvSpPr>
        <p:spPr>
          <a:xfrm>
            <a:off x="7665578" y="3177612"/>
            <a:ext cx="849772" cy="7947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RFI date</a:t>
            </a:r>
            <a:endParaRPr lang="en-US" sz="1400" dirty="0"/>
          </a:p>
        </p:txBody>
      </p:sp>
      <p:sp>
        <p:nvSpPr>
          <p:cNvPr id="11" name="Rettangolo 10"/>
          <p:cNvSpPr/>
          <p:nvPr/>
        </p:nvSpPr>
        <p:spPr>
          <a:xfrm>
            <a:off x="562154" y="3177612"/>
            <a:ext cx="2890348" cy="7947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Delays</a:t>
            </a:r>
            <a:endParaRPr lang="en-US" sz="1400" dirty="0"/>
          </a:p>
        </p:txBody>
      </p:sp>
      <p:sp>
        <p:nvSpPr>
          <p:cNvPr id="12" name="Rettangolo 11"/>
          <p:cNvSpPr/>
          <p:nvPr/>
        </p:nvSpPr>
        <p:spPr>
          <a:xfrm>
            <a:off x="3452501" y="4560605"/>
            <a:ext cx="1119499" cy="794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Installation of ICS and diagnostics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572000" y="4560605"/>
            <a:ext cx="3093578" cy="4215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Commissioning of the Source and LEBT</a:t>
            </a:r>
            <a:endParaRPr lang="en-US" sz="1400" dirty="0"/>
          </a:p>
        </p:txBody>
      </p:sp>
      <p:sp>
        <p:nvSpPr>
          <p:cNvPr id="14" name="Rettangolo 13"/>
          <p:cNvSpPr/>
          <p:nvPr/>
        </p:nvSpPr>
        <p:spPr>
          <a:xfrm>
            <a:off x="7665578" y="4560605"/>
            <a:ext cx="849772" cy="7947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RFI date</a:t>
            </a:r>
            <a:endParaRPr lang="en-US" sz="1400" dirty="0"/>
          </a:p>
        </p:txBody>
      </p:sp>
      <p:sp>
        <p:nvSpPr>
          <p:cNvPr id="15" name="Rettangolo 14"/>
          <p:cNvSpPr/>
          <p:nvPr/>
        </p:nvSpPr>
        <p:spPr>
          <a:xfrm>
            <a:off x="562154" y="4560605"/>
            <a:ext cx="2890348" cy="7947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Delays</a:t>
            </a:r>
            <a:endParaRPr lang="en-US" sz="1400" dirty="0"/>
          </a:p>
        </p:txBody>
      </p:sp>
      <p:sp>
        <p:nvSpPr>
          <p:cNvPr id="16" name="Rettangolo 15"/>
          <p:cNvSpPr/>
          <p:nvPr/>
        </p:nvSpPr>
        <p:spPr>
          <a:xfrm>
            <a:off x="4572000" y="4933770"/>
            <a:ext cx="3093578" cy="42159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Commissioning of the instrumentation</a:t>
            </a:r>
            <a:endParaRPr lang="en-US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28650" y="1425285"/>
            <a:ext cx="213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1.0)  In-kind contract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69534" y="2806153"/>
            <a:ext cx="442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2.0)  Official and not official requests of delay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69534" y="4191273"/>
            <a:ext cx="164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3.0)  The reality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841760" y="5875230"/>
            <a:ext cx="746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full list of requirements </a:t>
            </a:r>
            <a:r>
              <a:rPr lang="en-US" dirty="0"/>
              <a:t>can be satisfied in time for the RFI date</a:t>
            </a:r>
            <a:r>
              <a:rPr lang="en-US" dirty="0" smtClean="0"/>
              <a:t>?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requirements</a:t>
            </a:r>
            <a:r>
              <a:rPr lang="en-US" dirty="0">
                <a:sym typeface="Wingdings" panose="05000000000000000000" pitchFamily="2" charset="2"/>
              </a:rPr>
              <a:t>!</a:t>
            </a:r>
            <a:endParaRPr lang="en-US" dirty="0"/>
          </a:p>
        </p:txBody>
      </p:sp>
      <p:pic>
        <p:nvPicPr>
          <p:cNvPr id="22" name="Immagine 21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0190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Schedule versions</a:t>
            </a:r>
            <a:endParaRPr lang="en-US" sz="4000" dirty="0"/>
          </a:p>
        </p:txBody>
      </p:sp>
      <p:pic>
        <p:nvPicPr>
          <p:cNvPr id="22" name="Immagine 21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517249"/>
              </p:ext>
            </p:extLst>
          </p:nvPr>
        </p:nvGraphicFramePr>
        <p:xfrm>
          <a:off x="317733" y="1612846"/>
          <a:ext cx="8525980" cy="2901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001">
                  <a:extLst>
                    <a:ext uri="{9D8B030D-6E8A-4147-A177-3AD203B41FA5}">
                      <a16:colId xmlns:a16="http://schemas.microsoft.com/office/drawing/2014/main" val="836298879"/>
                    </a:ext>
                  </a:extLst>
                </a:gridCol>
                <a:gridCol w="1455279">
                  <a:extLst>
                    <a:ext uri="{9D8B030D-6E8A-4147-A177-3AD203B41FA5}">
                      <a16:colId xmlns:a16="http://schemas.microsoft.com/office/drawing/2014/main" val="1300117881"/>
                    </a:ext>
                  </a:extLst>
                </a:gridCol>
                <a:gridCol w="1451587">
                  <a:extLst>
                    <a:ext uri="{9D8B030D-6E8A-4147-A177-3AD203B41FA5}">
                      <a16:colId xmlns:a16="http://schemas.microsoft.com/office/drawing/2014/main" val="1219105918"/>
                    </a:ext>
                  </a:extLst>
                </a:gridCol>
                <a:gridCol w="1514309">
                  <a:extLst>
                    <a:ext uri="{9D8B030D-6E8A-4147-A177-3AD203B41FA5}">
                      <a16:colId xmlns:a16="http://schemas.microsoft.com/office/drawing/2014/main" val="1018880747"/>
                    </a:ext>
                  </a:extLst>
                </a:gridCol>
                <a:gridCol w="949804">
                  <a:extLst>
                    <a:ext uri="{9D8B030D-6E8A-4147-A177-3AD203B41FA5}">
                      <a16:colId xmlns:a16="http://schemas.microsoft.com/office/drawing/2014/main" val="2306686175"/>
                    </a:ext>
                  </a:extLst>
                </a:gridCol>
              </a:tblGrid>
              <a:tr h="2993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Activity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Schedule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1.0 (In-Kind Contract)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Schedule 2.0 (Paris </a:t>
                      </a:r>
                    </a:p>
                    <a:p>
                      <a:pPr algn="ctr"/>
                      <a:r>
                        <a:rPr lang="en-US" sz="1800" dirty="0" smtClean="0"/>
                        <a:t>July 2016)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Delivery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Today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85257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ICS</a:t>
                      </a:r>
                      <a:r>
                        <a:rPr lang="en-US" sz="1800" baseline="0" dirty="0" smtClean="0"/>
                        <a:t> for ISRC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26/02/2016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03/10/2016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03/10/2016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39724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ICS</a:t>
                      </a:r>
                      <a:r>
                        <a:rPr lang="en-US" sz="1800" baseline="0" dirty="0" smtClean="0"/>
                        <a:t> for LEBT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26/02/2016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20/03/2017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---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495"/>
                  </a:ext>
                </a:extLst>
              </a:tr>
              <a:tr h="5239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Faraday</a:t>
                      </a:r>
                      <a:r>
                        <a:rPr lang="en-US" sz="1800" baseline="0" dirty="0" smtClean="0"/>
                        <a:t> Cup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01/02/2016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03/10/2016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15/11/2016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505248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Doppler Shift Measurement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15/03/2016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03/10/2016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21/10/2016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4381"/>
                  </a:ext>
                </a:extLst>
              </a:tr>
              <a:tr h="36320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Emittance Measurement</a:t>
                      </a:r>
                      <a:r>
                        <a:rPr lang="en-US" sz="1800" baseline="0" dirty="0" smtClean="0"/>
                        <a:t> Unit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01/06/2016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02/11/2016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16/12/2016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273085"/>
                  </a:ext>
                </a:extLst>
              </a:tr>
            </a:tbl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309010" y="4801497"/>
            <a:ext cx="852598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Notes: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ICS for ISRC delayed of 7 months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DSM delayed of more than 7 months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EMU delayed of more than 6 months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Commissioning of instrumentation is still to be completed thus reducing beam commissioning time </a:t>
            </a:r>
          </a:p>
        </p:txBody>
      </p:sp>
    </p:spTree>
    <p:extLst>
      <p:ext uri="{BB962C8B-B14F-4D97-AF65-F5344CB8AC3E}">
        <p14:creationId xmlns:p14="http://schemas.microsoft.com/office/powerpoint/2010/main" val="11362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Status of commissioning</a:t>
            </a:r>
            <a:endParaRPr lang="en-US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00719"/>
              </p:ext>
            </p:extLst>
          </p:nvPr>
        </p:nvGraphicFramePr>
        <p:xfrm>
          <a:off x="309010" y="1546791"/>
          <a:ext cx="852598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466">
                  <a:extLst>
                    <a:ext uri="{9D8B030D-6E8A-4147-A177-3AD203B41FA5}">
                      <a16:colId xmlns:a16="http://schemas.microsoft.com/office/drawing/2014/main" val="836298879"/>
                    </a:ext>
                  </a:extLst>
                </a:gridCol>
                <a:gridCol w="1173814">
                  <a:extLst>
                    <a:ext uri="{9D8B030D-6E8A-4147-A177-3AD203B41FA5}">
                      <a16:colId xmlns:a16="http://schemas.microsoft.com/office/drawing/2014/main" val="1300117881"/>
                    </a:ext>
                  </a:extLst>
                </a:gridCol>
                <a:gridCol w="1451587">
                  <a:extLst>
                    <a:ext uri="{9D8B030D-6E8A-4147-A177-3AD203B41FA5}">
                      <a16:colId xmlns:a16="http://schemas.microsoft.com/office/drawing/2014/main" val="1219105918"/>
                    </a:ext>
                  </a:extLst>
                </a:gridCol>
                <a:gridCol w="1514309">
                  <a:extLst>
                    <a:ext uri="{9D8B030D-6E8A-4147-A177-3AD203B41FA5}">
                      <a16:colId xmlns:a16="http://schemas.microsoft.com/office/drawing/2014/main" val="1018880747"/>
                    </a:ext>
                  </a:extLst>
                </a:gridCol>
                <a:gridCol w="949804">
                  <a:extLst>
                    <a:ext uri="{9D8B030D-6E8A-4147-A177-3AD203B41FA5}">
                      <a16:colId xmlns:a16="http://schemas.microsoft.com/office/drawing/2014/main" val="2306686175"/>
                    </a:ext>
                  </a:extLst>
                </a:gridCol>
              </a:tblGrid>
              <a:tr h="2993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Activity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Ready for comm.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Comm. done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385257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Phase 1: IS with FC and DSM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03/10/2016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31/10/2016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39724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Phase 2: phase 1 + EMU1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02/11/2016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17/03/2017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77495"/>
                  </a:ext>
                </a:extLst>
              </a:tr>
              <a:tr h="5239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Phase 3: phase 2 + Sol1 + EMU2 + NPM Permanent diagnostic</a:t>
                      </a:r>
                      <a:r>
                        <a:rPr lang="en-US" sz="1800" baseline="0" dirty="0" smtClean="0"/>
                        <a:t> tank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20/03/2017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23/06/2017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505248"/>
                  </a:ext>
                </a:extLst>
              </a:tr>
              <a:tr h="29938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Phase 4: Full LEBT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26/06/2017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29/09/2017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64381"/>
                  </a:ext>
                </a:extLst>
              </a:tr>
              <a:tr h="36320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Packaging and shipping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02/10/2017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31/10/2017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273085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41728"/>
              </p:ext>
            </p:extLst>
          </p:nvPr>
        </p:nvGraphicFramePr>
        <p:xfrm>
          <a:off x="309010" y="2918391"/>
          <a:ext cx="8525980" cy="102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466">
                  <a:extLst>
                    <a:ext uri="{9D8B030D-6E8A-4147-A177-3AD203B41FA5}">
                      <a16:colId xmlns:a16="http://schemas.microsoft.com/office/drawing/2014/main" val="836298879"/>
                    </a:ext>
                  </a:extLst>
                </a:gridCol>
                <a:gridCol w="1173814">
                  <a:extLst>
                    <a:ext uri="{9D8B030D-6E8A-4147-A177-3AD203B41FA5}">
                      <a16:colId xmlns:a16="http://schemas.microsoft.com/office/drawing/2014/main" val="1300117881"/>
                    </a:ext>
                  </a:extLst>
                </a:gridCol>
                <a:gridCol w="1451587">
                  <a:extLst>
                    <a:ext uri="{9D8B030D-6E8A-4147-A177-3AD203B41FA5}">
                      <a16:colId xmlns:a16="http://schemas.microsoft.com/office/drawing/2014/main" val="1219105918"/>
                    </a:ext>
                  </a:extLst>
                </a:gridCol>
                <a:gridCol w="1514309">
                  <a:extLst>
                    <a:ext uri="{9D8B030D-6E8A-4147-A177-3AD203B41FA5}">
                      <a16:colId xmlns:a16="http://schemas.microsoft.com/office/drawing/2014/main" val="1018880747"/>
                    </a:ext>
                  </a:extLst>
                </a:gridCol>
                <a:gridCol w="949804">
                  <a:extLst>
                    <a:ext uri="{9D8B030D-6E8A-4147-A177-3AD203B41FA5}">
                      <a16:colId xmlns:a16="http://schemas.microsoft.com/office/drawing/2014/main" val="2306686175"/>
                    </a:ext>
                  </a:extLst>
                </a:gridCol>
              </a:tblGrid>
              <a:tr h="1021220"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3+4: Full LEBT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20/03/2017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29/09/2017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505248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310370" y="2936771"/>
            <a:ext cx="8525980" cy="101694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Immagine 7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asellaDiTesto 2"/>
          <p:cNvSpPr txBox="1"/>
          <p:nvPr/>
        </p:nvSpPr>
        <p:spPr>
          <a:xfrm>
            <a:off x="7043352" y="4307571"/>
            <a:ext cx="1893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i="1" dirty="0" smtClean="0"/>
              <a:t>Paris schedule 11/07/2017</a:t>
            </a:r>
            <a:endParaRPr lang="it-IT" sz="1200" b="1" i="1" dirty="0"/>
          </a:p>
        </p:txBody>
      </p:sp>
    </p:spTree>
    <p:extLst>
      <p:ext uri="{BB962C8B-B14F-4D97-AF65-F5344CB8AC3E}">
        <p14:creationId xmlns:p14="http://schemas.microsoft.com/office/powerpoint/2010/main" val="1688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Status of the installation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841760" y="6208520"/>
            <a:ext cx="746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We </a:t>
            </a:r>
            <a:r>
              <a:rPr lang="en-US" dirty="0"/>
              <a:t>will be happy to </a:t>
            </a:r>
            <a:r>
              <a:rPr lang="en-US" dirty="0" smtClean="0"/>
              <a:t>show you more details </a:t>
            </a:r>
            <a:r>
              <a:rPr lang="en-US" dirty="0"/>
              <a:t>during the visit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99" y="2369800"/>
            <a:ext cx="4247261" cy="318544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3" y="2369799"/>
            <a:ext cx="4247261" cy="318544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36132" y="1718562"/>
            <a:ext cx="4121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Source is fully assembled and cabled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4909557" y="1434079"/>
            <a:ext cx="366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LEBT is fully assembled and cabled for the beam commissioning phases 1 and 2</a:t>
            </a:r>
            <a:endParaRPr lang="en-US" dirty="0"/>
          </a:p>
        </p:txBody>
      </p:sp>
      <p:pic>
        <p:nvPicPr>
          <p:cNvPr id="9" name="Immagine 8" descr="INFN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130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NFN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Control System</a:t>
            </a:r>
            <a:endParaRPr lang="en-US" dirty="0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8" r="56023" b="5161"/>
          <a:stretch/>
        </p:blipFill>
        <p:spPr>
          <a:xfrm>
            <a:off x="4824456" y="1146097"/>
            <a:ext cx="4094292" cy="23691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1116" y="1146097"/>
            <a:ext cx="4435607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Done: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GUI 90% completed for phase 1 and 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PLC security system is 100% working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Archiving system configured at 80%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Iris controls and GUI 100%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Robustness against source discharge was not excellent but no serious problems occurs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1116" y="3589691"/>
            <a:ext cx="8501767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Open: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Archiving system need to be configured to acquire all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Archiving system strategy to save memory occupancy need to be defined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All device are correctly interfaced except the repeller power supply of the Faraday Cup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Some data are missing on the interface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Minor bug fixing is required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Preparation for the next beam commissioning phase didn’t start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MPS is missing</a:t>
            </a:r>
          </a:p>
        </p:txBody>
      </p:sp>
      <p:sp>
        <p:nvSpPr>
          <p:cNvPr id="7" name="Rettangolo 6"/>
          <p:cNvSpPr/>
          <p:nvPr/>
        </p:nvSpPr>
        <p:spPr>
          <a:xfrm>
            <a:off x="841760" y="6208520"/>
            <a:ext cx="746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We </a:t>
            </a:r>
            <a:r>
              <a:rPr lang="en-US" dirty="0"/>
              <a:t>will be happy to answer to your questions during the </a:t>
            </a:r>
            <a:r>
              <a:rPr lang="en-US" dirty="0" smtClean="0"/>
              <a:t>visit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Faraday Cup</a:t>
            </a:r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9662" y="1325554"/>
            <a:ext cx="4435607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Done: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Installation 100%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Controls 100%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PLC 100%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Acquisition is integrated in GUI 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 are stored in the archiving system but not optimized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Serious damages of the acquisition card due to source sparks was </a:t>
            </a:r>
            <a:r>
              <a:rPr lang="en-US" smtClean="0"/>
              <a:t>completed solved</a:t>
            </a:r>
            <a:endParaRPr lang="en-US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329663" y="4546817"/>
            <a:ext cx="8264532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Open: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Archiving system need to be configured to save memory occupancy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Issues related to the control of repeller power supply need to be solved before phase 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Ready for requirement </a:t>
            </a:r>
            <a:r>
              <a:rPr lang="en-US" dirty="0" smtClean="0"/>
              <a:t>verification?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OK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/>
          <a:stretch/>
        </p:blipFill>
        <p:spPr>
          <a:xfrm rot="11037013">
            <a:off x="5148312" y="1732713"/>
            <a:ext cx="3370373" cy="2308379"/>
          </a:xfrm>
          <a:prstGeom prst="rect">
            <a:avLst/>
          </a:prstGeom>
        </p:spPr>
      </p:pic>
      <p:sp>
        <p:nvSpPr>
          <p:cNvPr id="8" name="Freccia a sinistra 7"/>
          <p:cNvSpPr/>
          <p:nvPr/>
        </p:nvSpPr>
        <p:spPr>
          <a:xfrm>
            <a:off x="7417750" y="2649193"/>
            <a:ext cx="692209" cy="418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beam</a:t>
            </a:r>
            <a:endParaRPr lang="en-US" sz="1200" dirty="0"/>
          </a:p>
        </p:txBody>
      </p:sp>
      <p:pic>
        <p:nvPicPr>
          <p:cNvPr id="9" name="Immagine 8" descr="INFN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657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138" y="626379"/>
            <a:ext cx="8028462" cy="1325563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Extracted beam: </a:t>
            </a:r>
            <a:r>
              <a:rPr lang="en-US" sz="3400" dirty="0"/>
              <a:t>82.2 </a:t>
            </a:r>
            <a:r>
              <a:rPr lang="en-US" sz="3400" dirty="0" smtClean="0"/>
              <a:t>mA </a:t>
            </a:r>
            <a:br>
              <a:rPr lang="en-US" sz="3400" dirty="0" smtClean="0"/>
            </a:br>
            <a:r>
              <a:rPr lang="en-US" sz="3400" dirty="0" smtClean="0"/>
              <a:t>Pulse stability: ±1% </a:t>
            </a:r>
            <a:r>
              <a:rPr lang="en-US" sz="3400" b="1" dirty="0" smtClean="0">
                <a:solidFill>
                  <a:srgbClr val="00B050"/>
                </a:solidFill>
              </a:rPr>
              <a:t>(&lt; ±2% </a:t>
            </a:r>
            <a:r>
              <a:rPr lang="en-US" sz="3400" b="1" dirty="0">
                <a:solidFill>
                  <a:srgbClr val="00B050"/>
                </a:solidFill>
              </a:rPr>
              <a:t>ESS)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Pulse repeatability: </a:t>
            </a:r>
            <a:r>
              <a:rPr lang="en-US" sz="3400" dirty="0"/>
              <a:t>±</a:t>
            </a:r>
            <a:r>
              <a:rPr lang="en-US" sz="3400" dirty="0" smtClean="0"/>
              <a:t>1.8% </a:t>
            </a:r>
            <a:r>
              <a:rPr lang="en-US" sz="3400" b="1" dirty="0">
                <a:solidFill>
                  <a:srgbClr val="00B050"/>
                </a:solidFill>
              </a:rPr>
              <a:t>(&lt; </a:t>
            </a:r>
            <a:r>
              <a:rPr lang="en-US" sz="3400" b="1" dirty="0" smtClean="0">
                <a:solidFill>
                  <a:srgbClr val="00B050"/>
                </a:solidFill>
              </a:rPr>
              <a:t>±3.5% </a:t>
            </a:r>
            <a:r>
              <a:rPr lang="en-US" sz="3400" b="1" dirty="0">
                <a:solidFill>
                  <a:srgbClr val="00B050"/>
                </a:solidFill>
              </a:rPr>
              <a:t>ESS</a:t>
            </a:r>
            <a:r>
              <a:rPr lang="en-US" sz="3400" b="1" dirty="0" smtClean="0">
                <a:solidFill>
                  <a:srgbClr val="00B050"/>
                </a:solidFill>
              </a:rPr>
              <a:t>)</a:t>
            </a:r>
            <a:endParaRPr lang="en-US" sz="34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9" t="25993" r="1359" b="36082"/>
          <a:stretch/>
        </p:blipFill>
        <p:spPr>
          <a:xfrm>
            <a:off x="4572000" y="2206782"/>
            <a:ext cx="4214156" cy="3564397"/>
          </a:xfrm>
        </p:spPr>
      </p:pic>
      <p:pic>
        <p:nvPicPr>
          <p:cNvPr id="8" name="Immagine 7" descr="INFN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585" y="219844"/>
            <a:ext cx="1152128" cy="1129085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Connettore 2 5"/>
          <p:cNvCxnSpPr/>
          <p:nvPr/>
        </p:nvCxnSpPr>
        <p:spPr>
          <a:xfrm flipV="1">
            <a:off x="5224493" y="5912571"/>
            <a:ext cx="3295664" cy="26708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572558" y="5884608"/>
            <a:ext cx="2636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10,000 consecutive pulses</a:t>
            </a:r>
          </a:p>
          <a:p>
            <a:pPr algn="ctr"/>
            <a:r>
              <a:rPr lang="en-US" dirty="0" smtClean="0"/>
              <a:t>12 minutes</a:t>
            </a:r>
            <a:endParaRPr lang="en-US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683664" y="5895479"/>
            <a:ext cx="3033757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095860" y="5912571"/>
            <a:ext cx="2255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 </a:t>
            </a:r>
            <a:r>
              <a:rPr lang="en-US" dirty="0" err="1" smtClean="0"/>
              <a:t>ms</a:t>
            </a:r>
            <a:r>
              <a:rPr lang="en-US" dirty="0" smtClean="0"/>
              <a:t> microwave pulse</a:t>
            </a:r>
          </a:p>
          <a:p>
            <a:pPr algn="ctr"/>
            <a:r>
              <a:rPr lang="en-US" dirty="0" smtClean="0"/>
              <a:t>14 Hz repetition rate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13" r="45234" b="18754"/>
          <a:stretch/>
        </p:blipFill>
        <p:spPr>
          <a:xfrm>
            <a:off x="172182" y="2206782"/>
            <a:ext cx="4236788" cy="35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</TotalTime>
  <Words>1105</Words>
  <Application>Microsoft Office PowerPoint</Application>
  <PresentationFormat>Presentazione su schermo (4:3)</PresentationFormat>
  <Paragraphs>195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Baskerville Old Face</vt:lpstr>
      <vt:lpstr>Calibri</vt:lpstr>
      <vt:lpstr>Calibri Light</vt:lpstr>
      <vt:lpstr>Courier New</vt:lpstr>
      <vt:lpstr>Wingdings</vt:lpstr>
      <vt:lpstr>Tema di Office</vt:lpstr>
      <vt:lpstr>Proton Source and LEBT</vt:lpstr>
      <vt:lpstr>Summary</vt:lpstr>
      <vt:lpstr>Schedule versions 1.0 , 2.0 , 3.0</vt:lpstr>
      <vt:lpstr>Schedule versions</vt:lpstr>
      <vt:lpstr>Status of commissioning</vt:lpstr>
      <vt:lpstr>Status of the installation</vt:lpstr>
      <vt:lpstr>Control System</vt:lpstr>
      <vt:lpstr>Faraday Cup</vt:lpstr>
      <vt:lpstr>Extracted beam: 82.2 mA  Pulse stability: ±1% (&lt; ±2% ESS) Pulse repeatability: ±1.8% (&lt; ±3.5% ESS)</vt:lpstr>
      <vt:lpstr>Doppler shift measurement</vt:lpstr>
      <vt:lpstr>Proton Fraction: 78.3% (&gt; 75% ESS) Proton Fraction: 87.3% (&gt; 75% ESS)</vt:lpstr>
      <vt:lpstr>Emittance measurement unit</vt:lpstr>
      <vt:lpstr>Beam emittance measurement</vt:lpstr>
      <vt:lpstr>Emittance: 1.06 π.mm.mrad (&lt; 1.8 ESS) Max divergence: 55 mrad (&lt; 80 ESS)</vt:lpstr>
      <vt:lpstr>Criticalities generated by delays and not planned activities</vt:lpstr>
      <vt:lpstr>Second Source with minimal second LEBT</vt:lpstr>
      <vt:lpstr>Activities needed for Lund installation under ESS responsibility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Buon Natale 2016 da PS-ESS</dc:title>
  <dc:creator>Lorenzo</dc:creator>
  <cp:lastModifiedBy>Lorenzo</cp:lastModifiedBy>
  <cp:revision>80</cp:revision>
  <dcterms:created xsi:type="dcterms:W3CDTF">2016-12-22T01:48:50Z</dcterms:created>
  <dcterms:modified xsi:type="dcterms:W3CDTF">2017-01-17T08:06:52Z</dcterms:modified>
</cp:coreProperties>
</file>