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1"/>
  </p:notesMasterIdLst>
  <p:handoutMasterIdLst>
    <p:handoutMasterId r:id="rId12"/>
  </p:handoutMasterIdLst>
  <p:sldIdLst>
    <p:sldId id="301" r:id="rId2"/>
    <p:sldId id="339" r:id="rId3"/>
    <p:sldId id="343" r:id="rId4"/>
    <p:sldId id="338" r:id="rId5"/>
    <p:sldId id="341" r:id="rId6"/>
    <p:sldId id="340" r:id="rId7"/>
    <p:sldId id="342" r:id="rId8"/>
    <p:sldId id="335" r:id="rId9"/>
    <p:sldId id="323" r:id="rId1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6633"/>
    <a:srgbClr val="21F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70" autoAdjust="0"/>
  </p:normalViewPr>
  <p:slideViewPr>
    <p:cSldViewPr snapToGrid="0" snapToObjects="1">
      <p:cViewPr>
        <p:scale>
          <a:sx n="72" d="100"/>
          <a:sy n="72" d="100"/>
        </p:scale>
        <p:origin x="-1336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618DF-71F0-5247-A2CF-6E4B3B83D548}" type="datetime1">
              <a:rPr lang="it-IT" smtClean="0"/>
              <a:t>28/11/16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2B786-704C-DD4F-AC82-089E066247D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5837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3175479"/>
      </p:ext>
    </p:extLst>
  </p:cSld>
  <p:clrMap bg1="lt1" tx1="dk1" bg2="dk2" tx2="lt2" accent1="accent1" accent2="accent2" accent3="accent3" accent4="accent4" accent5="accent5" accent6="accent6" hlink="hlink" folHlink="folHlink"/>
  <p:hf sldNum="0"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-13225"/>
            <a:ext cx="9144000" cy="1081742"/>
          </a:xfrm>
          <a:prstGeom prst="rect">
            <a:avLst/>
          </a:prstGeom>
          <a:solidFill>
            <a:srgbClr val="7E555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8517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3"/>
            <a:ext cx="4030200" cy="462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69861" y="6553195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‹n.›</a:t>
            </a:fld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3708"/>
            <a:ext cx="9144000" cy="11477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51584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483598" y="6502396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‹n.›</a:t>
            </a:fld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9"/>
            <a:ext cx="8686800" cy="692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181973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E.Torassa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09/7/2014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46304" y="1962088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1768775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1776066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‹n.›</a:t>
            </a:fld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01697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rgbClr val="A3EC9B">
              <a:alpha val="2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17th B2GM  2014/02/06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 smtClean="0"/>
              <a:t>N.N.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‹n.›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0495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3707"/>
            <a:ext cx="9144000" cy="1047877"/>
          </a:xfrm>
          <a:prstGeom prst="rect">
            <a:avLst/>
          </a:prstGeom>
          <a:solidFill>
            <a:srgbClr val="7E555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-470415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3"/>
            <a:ext cx="8229600" cy="462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" name="Segnaposto numero diapositiva 3"/>
          <p:cNvSpPr txBox="1">
            <a:spLocks/>
          </p:cNvSpPr>
          <p:nvPr userDrawn="1"/>
        </p:nvSpPr>
        <p:spPr>
          <a:xfrm>
            <a:off x="8686800" y="6541121"/>
            <a:ext cx="609600" cy="44132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‹n.›</a:t>
            </a:fld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158756" y="6567732"/>
            <a:ext cx="6650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dirty="0" smtClean="0">
                <a:solidFill>
                  <a:schemeClr val="tx1"/>
                </a:solidFill>
              </a:rPr>
              <a:t>E. Torassa                                  </a:t>
            </a:r>
            <a:r>
              <a:rPr lang="it-IT" b="0" dirty="0" smtClean="0">
                <a:solidFill>
                  <a:schemeClr val="tx1"/>
                </a:solidFill>
              </a:rPr>
              <a:t>                    TOP </a:t>
            </a:r>
            <a:r>
              <a:rPr lang="it-IT" b="0" dirty="0" err="1" smtClean="0">
                <a:solidFill>
                  <a:schemeClr val="tx1"/>
                </a:solidFill>
              </a:rPr>
              <a:t>Italy</a:t>
            </a:r>
            <a:r>
              <a:rPr lang="it-IT" b="0" baseline="0" dirty="0" smtClean="0">
                <a:solidFill>
                  <a:schemeClr val="tx1"/>
                </a:solidFill>
              </a:rPr>
              <a:t> </a:t>
            </a:r>
            <a:r>
              <a:rPr lang="it-IT" b="0" dirty="0" smtClean="0">
                <a:solidFill>
                  <a:schemeClr val="tx1"/>
                </a:solidFill>
              </a:rPr>
              <a:t>meeting</a:t>
            </a:r>
            <a:endParaRPr lang="it-IT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7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3"/>
            <a:ext cx="8229600" cy="462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6" r:id="rId4"/>
    <p:sldLayoutId id="2147483657" r:id="rId5"/>
    <p:sldLayoutId id="2147483658" r:id="rId6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19741" y="3205430"/>
            <a:ext cx="8531771" cy="2044164"/>
          </a:xfrm>
        </p:spPr>
        <p:txBody>
          <a:bodyPr/>
          <a:lstStyle/>
          <a:p>
            <a:r>
              <a:rPr lang="it-IT" sz="1800" b="0" u="sng" cap="none" dirty="0" smtClean="0"/>
              <a:t>Ezio Torassa</a:t>
            </a:r>
            <a:r>
              <a:rPr lang="it-IT" sz="1800" b="0" cap="none" dirty="0" smtClean="0"/>
              <a:t> </a:t>
            </a:r>
          </a:p>
          <a:p>
            <a:r>
              <a:rPr lang="it-IT" sz="1800" b="0" cap="none" dirty="0" smtClean="0"/>
              <a:t>(INFN Padova)</a:t>
            </a:r>
            <a:endParaRPr lang="it-IT" sz="1800" b="0" cap="none" dirty="0"/>
          </a:p>
          <a:p>
            <a:endParaRPr lang="it-IT" b="0" cap="none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427358" y="1827573"/>
            <a:ext cx="457200" cy="441325"/>
          </a:xfrm>
        </p:spPr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</a:t>
            </a:fld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" name="Immagine 7" descr="infn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65" y="216875"/>
            <a:ext cx="783166" cy="76924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40995" y="6408963"/>
            <a:ext cx="8410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r>
              <a:rPr lang="it-IT" b="1" dirty="0" smtClean="0">
                <a:solidFill>
                  <a:schemeClr val="bg1"/>
                </a:solidFill>
              </a:rPr>
              <a:t> TOP </a:t>
            </a:r>
            <a:r>
              <a:rPr lang="it-IT" b="1" dirty="0" err="1" smtClean="0">
                <a:solidFill>
                  <a:schemeClr val="bg1"/>
                </a:solidFill>
              </a:rPr>
              <a:t>Italy</a:t>
            </a:r>
            <a:r>
              <a:rPr lang="it-IT" b="1" dirty="0" smtClean="0">
                <a:solidFill>
                  <a:schemeClr val="bg1"/>
                </a:solidFill>
              </a:rPr>
              <a:t> meeting                                                                                               </a:t>
            </a:r>
            <a:r>
              <a:rPr lang="it-IT" b="1" dirty="0" err="1" smtClean="0">
                <a:solidFill>
                  <a:schemeClr val="bg1"/>
                </a:solidFill>
              </a:rPr>
              <a:t>November</a:t>
            </a:r>
            <a:r>
              <a:rPr lang="it-IT" b="1" dirty="0" smtClean="0">
                <a:solidFill>
                  <a:schemeClr val="bg1"/>
                </a:solidFill>
              </a:rPr>
              <a:t> 29th </a:t>
            </a:r>
            <a:r>
              <a:rPr lang="it-IT" b="1" dirty="0" smtClean="0">
                <a:solidFill>
                  <a:schemeClr val="bg1"/>
                </a:solidFill>
              </a:rPr>
              <a:t>2016</a:t>
            </a:r>
            <a:endParaRPr lang="it-IT" b="1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8166" y="144934"/>
            <a:ext cx="8776422" cy="1524000"/>
          </a:xfrm>
        </p:spPr>
        <p:txBody>
          <a:bodyPr/>
          <a:lstStyle/>
          <a:p>
            <a:r>
              <a:rPr lang="it-IT" dirty="0" smtClean="0"/>
              <a:t>GIF++ 2016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512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F++ flu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00" y="388406"/>
            <a:ext cx="7658732" cy="4499505"/>
          </a:xfrm>
          <a:prstGeom prst="rect">
            <a:avLst/>
          </a:prstGeom>
        </p:spPr>
      </p:pic>
      <p:sp>
        <p:nvSpPr>
          <p:cNvPr id="7" name="Shape 12"/>
          <p:cNvSpPr/>
          <p:nvPr/>
        </p:nvSpPr>
        <p:spPr>
          <a:xfrm>
            <a:off x="0" y="3707"/>
            <a:ext cx="9144000" cy="1047877"/>
          </a:xfrm>
          <a:prstGeom prst="rect">
            <a:avLst/>
          </a:prstGeom>
          <a:solidFill>
            <a:srgbClr val="7E555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84902" y="4751549"/>
            <a:ext cx="823443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Lens/Fiber              Distance                 Rad measured                  Rad estimation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source - fiber          from 26/8  to 1/9             from 26/8  to 1/9</a:t>
            </a:r>
          </a:p>
          <a:p>
            <a:endParaRPr lang="en-US" sz="800" dirty="0" smtClean="0"/>
          </a:p>
          <a:p>
            <a:r>
              <a:rPr lang="en-US" dirty="0" smtClean="0"/>
              <a:t>Position 1                1.5 m                                                                       1.75 Gray</a:t>
            </a:r>
          </a:p>
          <a:p>
            <a:r>
              <a:rPr lang="en-US" sz="800" dirty="0" smtClean="0"/>
              <a:t>          </a:t>
            </a:r>
            <a:endParaRPr lang="en-US" sz="800" dirty="0"/>
          </a:p>
          <a:p>
            <a:r>
              <a:rPr lang="en-US" dirty="0" smtClean="0"/>
              <a:t>Position 2                3.2 m                                                                       0.53  Gray</a:t>
            </a:r>
          </a:p>
          <a:p>
            <a:endParaRPr lang="en-US" sz="800" dirty="0"/>
          </a:p>
          <a:p>
            <a:r>
              <a:rPr lang="en-US" dirty="0" smtClean="0"/>
              <a:t>Position 3                5.8 m                       0.12  Gray                             </a:t>
            </a:r>
            <a:r>
              <a:rPr lang="en-US" dirty="0" smtClean="0"/>
              <a:t>  </a:t>
            </a:r>
            <a:r>
              <a:rPr lang="en-US" dirty="0" smtClean="0"/>
              <a:t>0.12  Gray</a:t>
            </a:r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Belle II GIF++ test </a:t>
            </a:r>
            <a:r>
              <a:rPr lang="it-IT" sz="4000" dirty="0" smtClean="0">
                <a:solidFill>
                  <a:schemeClr val="bg1"/>
                </a:solidFill>
              </a:rPr>
              <a:t>August </a:t>
            </a:r>
            <a:r>
              <a:rPr lang="it-IT" sz="4000" dirty="0" smtClean="0">
                <a:solidFill>
                  <a:schemeClr val="bg1"/>
                </a:solidFill>
              </a:rPr>
              <a:t>2015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8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"/>
          <p:cNvSpPr/>
          <p:nvPr/>
        </p:nvSpPr>
        <p:spPr>
          <a:xfrm>
            <a:off x="0" y="3707"/>
            <a:ext cx="9144000" cy="1047877"/>
          </a:xfrm>
          <a:prstGeom prst="rect">
            <a:avLst/>
          </a:prstGeom>
          <a:solidFill>
            <a:srgbClr val="7E555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>
                <a:solidFill>
                  <a:schemeClr val="bg1"/>
                </a:solidFill>
              </a:rPr>
              <a:t>Belle II GIF++ test August 2015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2" name="Immagine 1" descr="2016-11-28 04.30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009"/>
            <a:ext cx="4956767" cy="2733776"/>
          </a:xfrm>
          <a:prstGeom prst="rect">
            <a:avLst/>
          </a:prstGeom>
        </p:spPr>
      </p:pic>
      <p:pic>
        <p:nvPicPr>
          <p:cNvPr id="8" name="Immagine 7" descr="2016-11-28 04.31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5773"/>
            <a:ext cx="4523577" cy="281980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433041" y="1675911"/>
            <a:ext cx="3139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Fiber transparency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834531" y="6491946"/>
            <a:ext cx="186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Wavelength (nm)</a:t>
            </a:r>
            <a:endParaRPr lang="en-US" sz="1200"/>
          </a:p>
        </p:txBody>
      </p:sp>
      <p:sp>
        <p:nvSpPr>
          <p:cNvPr id="11" name="CasellaDiTesto 10"/>
          <p:cNvSpPr txBox="1"/>
          <p:nvPr/>
        </p:nvSpPr>
        <p:spPr>
          <a:xfrm>
            <a:off x="5203723" y="2344733"/>
            <a:ext cx="3465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/>
                <a:cs typeface="Times New Roman"/>
              </a:rPr>
              <a:t>Attenuation @1.8 Gray:  28%</a:t>
            </a:r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503601" y="3902119"/>
            <a:ext cx="3151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Lens transparency</a:t>
            </a: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23577" y="4645114"/>
            <a:ext cx="4620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/>
                <a:cs typeface="Times New Roman"/>
              </a:rPr>
              <a:t>Attenuation @ 400 nm and  1.8 Gray:  7% </a:t>
            </a:r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541217" y="5277689"/>
            <a:ext cx="4620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/>
                <a:cs typeface="Times New Roman"/>
              </a:rPr>
              <a:t>Lens producer:</a:t>
            </a:r>
          </a:p>
          <a:p>
            <a:r>
              <a:rPr lang="en-US" sz="2000" smtClean="0">
                <a:latin typeface="Times New Roman"/>
                <a:cs typeface="Times New Roman"/>
              </a:rPr>
              <a:t>Attenuation @ 400 nm and  10 Gray:  17% </a:t>
            </a:r>
            <a:endParaRPr lang="en-US"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275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Immagine 5" descr="2016-11-25 09.02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5" y="1276605"/>
            <a:ext cx="7420431" cy="535647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215895" y="3492951"/>
            <a:ext cx="2645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/>
              <a:t>1</a:t>
            </a:r>
            <a:endParaRPr lang="en-US" sz="2000" b="1"/>
          </a:p>
        </p:txBody>
      </p:sp>
      <p:sp>
        <p:nvSpPr>
          <p:cNvPr id="9" name="CasellaDiTesto 8"/>
          <p:cNvSpPr txBox="1"/>
          <p:nvPr/>
        </p:nvSpPr>
        <p:spPr>
          <a:xfrm>
            <a:off x="4915135" y="3221967"/>
            <a:ext cx="2645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/>
              <a:t>2</a:t>
            </a:r>
            <a:endParaRPr lang="en-US" sz="2000" b="1"/>
          </a:p>
        </p:txBody>
      </p:sp>
      <p:sp>
        <p:nvSpPr>
          <p:cNvPr id="10" name="CasellaDiTesto 9"/>
          <p:cNvSpPr txBox="1"/>
          <p:nvPr/>
        </p:nvSpPr>
        <p:spPr>
          <a:xfrm>
            <a:off x="5514895" y="3751197"/>
            <a:ext cx="2645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/>
              <a:t>3</a:t>
            </a:r>
            <a:endParaRPr lang="en-US" sz="2000" b="1"/>
          </a:p>
        </p:txBody>
      </p:sp>
      <p:sp>
        <p:nvSpPr>
          <p:cNvPr id="11" name="CasellaDiTesto 10"/>
          <p:cNvSpPr txBox="1"/>
          <p:nvPr/>
        </p:nvSpPr>
        <p:spPr>
          <a:xfrm>
            <a:off x="6890815" y="3239608"/>
            <a:ext cx="2645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/>
              <a:t>4</a:t>
            </a:r>
            <a:endParaRPr lang="en-US" sz="2000" b="1"/>
          </a:p>
        </p:txBody>
      </p:sp>
      <p:sp>
        <p:nvSpPr>
          <p:cNvPr id="12" name="CasellaDiTesto 11"/>
          <p:cNvSpPr txBox="1"/>
          <p:nvPr/>
        </p:nvSpPr>
        <p:spPr>
          <a:xfrm>
            <a:off x="7560647" y="2240422"/>
            <a:ext cx="1532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/>
                <a:cs typeface="Times New Roman"/>
              </a:rPr>
              <a:t>Z distance:</a:t>
            </a:r>
          </a:p>
          <a:p>
            <a:endParaRPr lang="en-US" sz="2400" smtClean="0">
              <a:latin typeface="Times New Roman"/>
              <a:cs typeface="Times New Roman"/>
            </a:endParaRPr>
          </a:p>
          <a:p>
            <a:r>
              <a:rPr lang="en-US" sz="2400" smtClean="0">
                <a:latin typeface="Times New Roman"/>
                <a:cs typeface="Times New Roman"/>
              </a:rPr>
              <a:t>1:   0.46 m</a:t>
            </a:r>
          </a:p>
          <a:p>
            <a:r>
              <a:rPr lang="en-US" sz="2400" smtClean="0">
                <a:latin typeface="Times New Roman"/>
                <a:cs typeface="Times New Roman"/>
              </a:rPr>
              <a:t>2:   2.15 m</a:t>
            </a:r>
          </a:p>
          <a:p>
            <a:r>
              <a:rPr lang="en-US" sz="2400" smtClean="0">
                <a:latin typeface="Times New Roman"/>
                <a:cs typeface="Times New Roman"/>
              </a:rPr>
              <a:t>3:   3.05 m</a:t>
            </a:r>
          </a:p>
          <a:p>
            <a:r>
              <a:rPr lang="en-US" sz="2400" smtClean="0">
                <a:latin typeface="Times New Roman"/>
                <a:cs typeface="Times New Roman"/>
              </a:rPr>
              <a:t>4:   5.25 m</a:t>
            </a:r>
            <a:endParaRPr lang="en-US" sz="2400">
              <a:latin typeface="Times New Roman"/>
              <a:cs typeface="Times New Roman"/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4621612" y="3710282"/>
            <a:ext cx="209912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6473783" y="3716651"/>
            <a:ext cx="34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/>
                <a:cs typeface="Times New Roman"/>
              </a:rPr>
              <a:t>Z</a:t>
            </a:r>
            <a:endParaRPr lang="en-US" sz="1800">
              <a:latin typeface="Times New Roman"/>
              <a:cs typeface="Times New Roman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40215" y="0"/>
            <a:ext cx="8803133" cy="1051584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>Belle II GIF++ test November 2016</a:t>
            </a:r>
            <a:endParaRPr lang="en-US" sz="4000"/>
          </a:p>
        </p:txBody>
      </p:sp>
      <p:cxnSp>
        <p:nvCxnSpPr>
          <p:cNvPr id="17" name="Connettore 2 16"/>
          <p:cNvCxnSpPr/>
          <p:nvPr/>
        </p:nvCxnSpPr>
        <p:spPr>
          <a:xfrm flipV="1">
            <a:off x="4774012" y="2338020"/>
            <a:ext cx="0" cy="15423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4395456" y="2249815"/>
            <a:ext cx="34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/>
                <a:cs typeface="Times New Roman"/>
              </a:rPr>
              <a:t>X</a:t>
            </a:r>
            <a:endParaRPr lang="en-US"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635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ibe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095"/>
            <a:ext cx="2451923" cy="326841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Position of samples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8210" y="1209659"/>
            <a:ext cx="2984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/>
                <a:cs typeface="Times New Roman"/>
              </a:rPr>
              <a:t>1</a:t>
            </a:r>
            <a:endParaRPr lang="en-US" sz="2400" b="1">
              <a:latin typeface="Times New Roman"/>
              <a:cs typeface="Times New Roman"/>
            </a:endParaRPr>
          </a:p>
        </p:txBody>
      </p:sp>
      <p:pic>
        <p:nvPicPr>
          <p:cNvPr id="11" name="Immagine 10" descr="Fiber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85" y="1139095"/>
            <a:ext cx="2465156" cy="3286053"/>
          </a:xfrm>
          <a:prstGeom prst="rect">
            <a:avLst/>
          </a:prstGeom>
        </p:spPr>
      </p:pic>
      <p:pic>
        <p:nvPicPr>
          <p:cNvPr id="10" name="Immagine 9" descr="Fiber_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40" y="1139094"/>
            <a:ext cx="2465156" cy="3286053"/>
          </a:xfrm>
          <a:prstGeom prst="rect">
            <a:avLst/>
          </a:prstGeom>
        </p:spPr>
      </p:pic>
      <p:pic>
        <p:nvPicPr>
          <p:cNvPr id="9" name="Immagine 8" descr="Fiber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0" y="1139080"/>
            <a:ext cx="2465167" cy="3286068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233930" y="1185649"/>
            <a:ext cx="2984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/>
                <a:cs typeface="Times New Roman"/>
              </a:rPr>
              <a:t>2</a:t>
            </a:r>
            <a:endParaRPr lang="en-US" sz="2400" b="1">
              <a:latin typeface="Times New Roman"/>
              <a:cs typeface="Times New Roman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693195" y="1192332"/>
            <a:ext cx="2984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/>
                <a:cs typeface="Times New Roman"/>
              </a:rPr>
              <a:t>3</a:t>
            </a:r>
            <a:endParaRPr lang="en-US" sz="2400" b="1">
              <a:latin typeface="Times New Roman"/>
              <a:cs typeface="Times New Roman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142673" y="1182968"/>
            <a:ext cx="2984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/>
                <a:cs typeface="Times New Roman"/>
              </a:rPr>
              <a:t>4</a:t>
            </a:r>
            <a:endParaRPr lang="en-US" sz="2400" b="1">
              <a:latin typeface="Times New Roman"/>
              <a:cs typeface="Times New Roman"/>
            </a:endParaRPr>
          </a:p>
        </p:txBody>
      </p:sp>
      <p:pic>
        <p:nvPicPr>
          <p:cNvPr id="15" name="Immagine 14" descr="2016-11-28 03.48.3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0183"/>
            <a:ext cx="6213028" cy="2407817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1099104" y="3404735"/>
            <a:ext cx="1370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Z</a:t>
            </a:r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 =</a:t>
            </a:r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 0.46 m</a:t>
            </a:r>
          </a:p>
          <a:p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X = 0 m</a:t>
            </a:r>
            <a:endParaRPr lang="en-US" sz="180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1800" smtClean="0">
                <a:solidFill>
                  <a:schemeClr val="bg1"/>
                </a:solidFill>
                <a:latin typeface="Symbol" charset="2"/>
                <a:cs typeface="Symbol" charset="2"/>
              </a:rPr>
              <a:t>q</a:t>
            </a:r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 = 0</a:t>
            </a:r>
            <a:r>
              <a:rPr lang="en-US" sz="1800" baseline="30000" smtClean="0">
                <a:solidFill>
                  <a:schemeClr val="bg1"/>
                </a:solidFill>
                <a:latin typeface="Times New Roman"/>
                <a:cs typeface="Times New Roman"/>
              </a:rPr>
              <a:t>o</a:t>
            </a:r>
            <a:endParaRPr lang="en-US" sz="1800" baseline="300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365808" y="3398357"/>
            <a:ext cx="1370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Z</a:t>
            </a:r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 =</a:t>
            </a:r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.15 m</a:t>
            </a:r>
          </a:p>
          <a:p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X = 1 m</a:t>
            </a:r>
            <a:endParaRPr lang="en-US" sz="180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1800" smtClean="0">
                <a:solidFill>
                  <a:schemeClr val="bg1"/>
                </a:solidFill>
                <a:latin typeface="Symbol" charset="2"/>
                <a:cs typeface="Symbol" charset="2"/>
              </a:rPr>
              <a:t>q</a:t>
            </a:r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 = 25</a:t>
            </a:r>
            <a:r>
              <a:rPr lang="en-US" sz="1800" baseline="30000" smtClean="0">
                <a:solidFill>
                  <a:schemeClr val="bg1"/>
                </a:solidFill>
                <a:latin typeface="Times New Roman"/>
                <a:cs typeface="Times New Roman"/>
              </a:rPr>
              <a:t>o</a:t>
            </a:r>
            <a:endParaRPr lang="en-US" sz="1800" baseline="300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873760" y="3404728"/>
            <a:ext cx="1370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Z</a:t>
            </a:r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 =</a:t>
            </a:r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.05 m</a:t>
            </a:r>
          </a:p>
          <a:p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X = -1 m</a:t>
            </a:r>
            <a:endParaRPr lang="en-US" sz="180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1800" smtClean="0">
                <a:solidFill>
                  <a:schemeClr val="bg1"/>
                </a:solidFill>
                <a:latin typeface="Symbol" charset="2"/>
                <a:cs typeface="Symbol" charset="2"/>
              </a:rPr>
              <a:t>q</a:t>
            </a:r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 = -18</a:t>
            </a:r>
            <a:r>
              <a:rPr lang="en-US" sz="1800" baseline="30000" smtClean="0">
                <a:solidFill>
                  <a:schemeClr val="bg1"/>
                </a:solidFill>
                <a:latin typeface="Times New Roman"/>
                <a:cs typeface="Times New Roman"/>
              </a:rPr>
              <a:t>o</a:t>
            </a:r>
            <a:endParaRPr lang="en-US" sz="1800" baseline="300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008526" y="3422376"/>
            <a:ext cx="1370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Z</a:t>
            </a:r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 =</a:t>
            </a:r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 0.46 m</a:t>
            </a:r>
          </a:p>
          <a:p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X = 0 m</a:t>
            </a:r>
            <a:endParaRPr lang="en-US" sz="180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1800" smtClean="0">
                <a:solidFill>
                  <a:schemeClr val="bg1"/>
                </a:solidFill>
                <a:latin typeface="Symbol" charset="2"/>
                <a:cs typeface="Symbol" charset="2"/>
              </a:rPr>
              <a:t>q</a:t>
            </a:r>
            <a:r>
              <a:rPr lang="en-US" sz="1800" smtClean="0">
                <a:solidFill>
                  <a:schemeClr val="bg1"/>
                </a:solidFill>
                <a:latin typeface="Times New Roman"/>
                <a:cs typeface="Times New Roman"/>
              </a:rPr>
              <a:t> = 0</a:t>
            </a:r>
            <a:r>
              <a:rPr lang="en-US" sz="1800" baseline="30000" smtClean="0">
                <a:solidFill>
                  <a:schemeClr val="bg1"/>
                </a:solidFill>
                <a:latin typeface="Times New Roman"/>
                <a:cs typeface="Times New Roman"/>
              </a:rPr>
              <a:t>o</a:t>
            </a:r>
            <a:endParaRPr lang="en-US" sz="1800" baseline="300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230668" y="4823785"/>
            <a:ext cx="29309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Due to the presence of angular correction filters the intensity of the radiation decreases with a factor 1/z</a:t>
            </a:r>
            <a:r>
              <a:rPr lang="en-US" sz="2000" baseline="30000" dirty="0" smtClean="0">
                <a:latin typeface="Times New Roman"/>
                <a:cs typeface="Times New Roman"/>
              </a:rPr>
              <a:t>2 </a:t>
            </a:r>
            <a:r>
              <a:rPr lang="en-US" sz="2000" dirty="0" smtClean="0">
                <a:latin typeface="Times New Roman"/>
                <a:cs typeface="Times New Roman"/>
              </a:rPr>
              <a:t> in spite of 1/r</a:t>
            </a:r>
            <a:r>
              <a:rPr lang="en-US" sz="2000" baseline="30000" dirty="0" smtClean="0">
                <a:latin typeface="Times New Roman"/>
                <a:cs typeface="Times New Roman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6652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smtClean="0"/>
              <a:t>Radiation dose</a:t>
            </a:r>
            <a:endParaRPr lang="en-US" sz="440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" name="Immagine 3" descr="RADMON4_16-23No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5" y="1607384"/>
            <a:ext cx="6754063" cy="463758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978526" y="2681447"/>
            <a:ext cx="2006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/>
                <a:cs typeface="Times New Roman"/>
              </a:rPr>
              <a:t>Radiation dose:</a:t>
            </a:r>
          </a:p>
          <a:p>
            <a:endParaRPr lang="en-US" sz="2000" smtClean="0">
              <a:latin typeface="Times New Roman"/>
              <a:cs typeface="Times New Roman"/>
            </a:endParaRPr>
          </a:p>
          <a:p>
            <a:r>
              <a:rPr lang="en-US" sz="2000" smtClean="0">
                <a:latin typeface="Times New Roman"/>
                <a:cs typeface="Times New Roman"/>
              </a:rPr>
              <a:t>1:   340   Gray</a:t>
            </a:r>
          </a:p>
          <a:p>
            <a:r>
              <a:rPr lang="en-US" sz="2000" smtClean="0">
                <a:latin typeface="Times New Roman"/>
                <a:cs typeface="Times New Roman"/>
              </a:rPr>
              <a:t>2:    15.6 Gray</a:t>
            </a:r>
          </a:p>
          <a:p>
            <a:r>
              <a:rPr lang="en-US" sz="2000" smtClean="0">
                <a:latin typeface="Times New Roman"/>
                <a:cs typeface="Times New Roman"/>
              </a:rPr>
              <a:t>3:      7.7 Gray</a:t>
            </a:r>
          </a:p>
          <a:p>
            <a:r>
              <a:rPr lang="en-US" sz="2000" smtClean="0">
                <a:latin typeface="Times New Roman"/>
                <a:cs typeface="Times New Roman"/>
              </a:rPr>
              <a:t>4:      2.6 Gray</a:t>
            </a:r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8743" y="1393665"/>
            <a:ext cx="674922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/>
                <a:cs typeface="Times New Roman"/>
              </a:rPr>
              <a:t>Radiation measured in position 1: 340 Gray   </a:t>
            </a:r>
          </a:p>
          <a:p>
            <a:r>
              <a:rPr lang="en-US" sz="2000" smtClean="0">
                <a:latin typeface="Times New Roman"/>
                <a:cs typeface="Times New Roman"/>
              </a:rPr>
              <a:t>( integrated from Nov. 16</a:t>
            </a:r>
            <a:r>
              <a:rPr lang="en-US" sz="2000" baseline="30000" smtClean="0">
                <a:latin typeface="Times New Roman"/>
                <a:cs typeface="Times New Roman"/>
              </a:rPr>
              <a:t>th</a:t>
            </a:r>
            <a:r>
              <a:rPr lang="en-US" sz="2000" smtClean="0">
                <a:latin typeface="Times New Roman"/>
                <a:cs typeface="Times New Roman"/>
              </a:rPr>
              <a:t> to Nov. 22</a:t>
            </a:r>
            <a:r>
              <a:rPr lang="en-US" sz="2000" baseline="30000" smtClean="0">
                <a:latin typeface="Times New Roman"/>
                <a:cs typeface="Times New Roman"/>
              </a:rPr>
              <a:t>° </a:t>
            </a:r>
            <a:r>
              <a:rPr lang="en-US" sz="2000" smtClean="0">
                <a:latin typeface="Times New Roman"/>
                <a:cs typeface="Times New Roman"/>
              </a:rPr>
              <a:t> 2016 ) </a:t>
            </a:r>
            <a:endParaRPr lang="en-US"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861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Radiation dose errors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8770" y="1192018"/>
            <a:ext cx="88375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/>
                <a:cs typeface="Times New Roman"/>
              </a:rPr>
              <a:t>P</a:t>
            </a:r>
            <a:r>
              <a:rPr lang="en-US" sz="2400" b="1" smtClean="0">
                <a:latin typeface="Times New Roman"/>
                <a:cs typeface="Times New Roman"/>
              </a:rPr>
              <a:t>osition 1:</a:t>
            </a:r>
            <a:endParaRPr lang="en-US" sz="2400" b="1">
              <a:latin typeface="Times New Roman"/>
              <a:cs typeface="Times New Roman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58770" y="1702020"/>
            <a:ext cx="88375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Times New Roman"/>
                <a:cs typeface="Times New Roman"/>
              </a:rPr>
              <a:t>The radiation was measured, the error is due to the different position between sensor, lens and fiber roll.</a:t>
            </a:r>
          </a:p>
          <a:p>
            <a:endParaRPr lang="en-US" sz="800" smtClean="0">
              <a:latin typeface="Times New Roman"/>
              <a:cs typeface="Times New Roman"/>
            </a:endParaRPr>
          </a:p>
          <a:p>
            <a:r>
              <a:rPr lang="en-US" sz="2000" smtClean="0">
                <a:latin typeface="Times New Roman"/>
                <a:cs typeface="Times New Roman"/>
              </a:rPr>
              <a:t>1 cm difference  =  </a:t>
            </a:r>
            <a:r>
              <a:rPr lang="en-US" sz="2000" b="1" smtClean="0">
                <a:latin typeface="Times New Roman"/>
                <a:cs typeface="Times New Roman"/>
              </a:rPr>
              <a:t>5%</a:t>
            </a:r>
            <a:r>
              <a:rPr lang="en-US" sz="2000" smtClean="0">
                <a:latin typeface="Times New Roman"/>
                <a:cs typeface="Times New Roman"/>
              </a:rPr>
              <a:t> error for the radiation</a:t>
            </a:r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58770" y="3659466"/>
            <a:ext cx="88375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Times New Roman"/>
                <a:cs typeface="Times New Roman"/>
              </a:rPr>
              <a:t>The radiation was extrapolated with the factor 1/z</a:t>
            </a:r>
            <a:r>
              <a:rPr lang="en-US" sz="2000" baseline="30000" smtClean="0">
                <a:latin typeface="Times New Roman"/>
                <a:cs typeface="Times New Roman"/>
              </a:rPr>
              <a:t>2</a:t>
            </a:r>
            <a:r>
              <a:rPr lang="en-US" sz="2000" smtClean="0">
                <a:latin typeface="Times New Roman"/>
                <a:cs typeface="Times New Roman"/>
              </a:rPr>
              <a:t>. </a:t>
            </a:r>
          </a:p>
          <a:p>
            <a:r>
              <a:rPr lang="en-US" sz="2000" smtClean="0">
                <a:latin typeface="Times New Roman"/>
                <a:cs typeface="Times New Roman"/>
              </a:rPr>
              <a:t>In locations with the same absolute value of the z-coordinate, the measured dose rates at various x positions differ up to </a:t>
            </a:r>
            <a:r>
              <a:rPr lang="en-US" sz="2000" b="1" smtClean="0">
                <a:latin typeface="Times New Roman"/>
                <a:cs typeface="Times New Roman"/>
              </a:rPr>
              <a:t>20%</a:t>
            </a:r>
            <a:r>
              <a:rPr lang="en-US" sz="2000" smtClean="0">
                <a:latin typeface="Times New Roman"/>
                <a:cs typeface="Times New Roman"/>
              </a:rPr>
              <a:t>.  (arXiv:1611.00299v1)</a:t>
            </a:r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05330" y="3196723"/>
            <a:ext cx="88375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/>
                <a:cs typeface="Times New Roman"/>
              </a:rPr>
              <a:t>P</a:t>
            </a:r>
            <a:r>
              <a:rPr lang="en-US" sz="2400" b="1" smtClean="0">
                <a:latin typeface="Times New Roman"/>
                <a:cs typeface="Times New Roman"/>
              </a:rPr>
              <a:t>osition </a:t>
            </a:r>
            <a:r>
              <a:rPr lang="en-US" sz="2400" b="1" smtClean="0">
                <a:latin typeface="Times New Roman"/>
                <a:cs typeface="Times New Roman"/>
              </a:rPr>
              <a:t>2,3,4</a:t>
            </a:r>
            <a:r>
              <a:rPr lang="en-US" sz="2400" b="1" smtClean="0">
                <a:latin typeface="Times New Roman"/>
                <a:cs typeface="Times New Roman"/>
              </a:rPr>
              <a:t>:</a:t>
            </a:r>
            <a:endParaRPr lang="en-US" sz="2400" b="1">
              <a:latin typeface="Times New Roman"/>
              <a:cs typeface="Times New Roman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309455" y="4810507"/>
            <a:ext cx="41168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/>
                <a:cs typeface="Times New Roman"/>
              </a:rPr>
              <a:t>Radiation</a:t>
            </a:r>
            <a:r>
              <a:rPr lang="en-US" sz="2000" smtClean="0">
                <a:latin typeface="Times New Roman"/>
                <a:cs typeface="Times New Roman"/>
              </a:rPr>
              <a:t> </a:t>
            </a:r>
            <a:r>
              <a:rPr lang="en-US" sz="2000" smtClean="0">
                <a:latin typeface="Times New Roman"/>
                <a:cs typeface="Times New Roman"/>
              </a:rPr>
              <a:t>dose:</a:t>
            </a:r>
          </a:p>
          <a:p>
            <a:endParaRPr lang="en-US" sz="800" smtClean="0">
              <a:latin typeface="Times New Roman"/>
              <a:cs typeface="Times New Roman"/>
            </a:endParaRPr>
          </a:p>
          <a:p>
            <a:r>
              <a:rPr lang="en-US" sz="2000" smtClean="0">
                <a:latin typeface="Times New Roman"/>
                <a:cs typeface="Times New Roman"/>
              </a:rPr>
              <a:t>1:   (340 ± 17)   Gray</a:t>
            </a:r>
          </a:p>
          <a:p>
            <a:r>
              <a:rPr lang="en-US" sz="2000" smtClean="0">
                <a:latin typeface="Times New Roman"/>
                <a:cs typeface="Times New Roman"/>
              </a:rPr>
              <a:t>2:   </a:t>
            </a:r>
            <a:r>
              <a:rPr lang="en-US" sz="2000" smtClean="0">
                <a:latin typeface="Times New Roman"/>
                <a:cs typeface="Times New Roman"/>
              </a:rPr>
              <a:t>(15.6 ± 3.1) </a:t>
            </a:r>
            <a:r>
              <a:rPr lang="en-US" sz="2000" smtClean="0">
                <a:latin typeface="Times New Roman"/>
                <a:cs typeface="Times New Roman"/>
              </a:rPr>
              <a:t>Gray</a:t>
            </a:r>
          </a:p>
          <a:p>
            <a:r>
              <a:rPr lang="en-US" sz="2000" smtClean="0">
                <a:latin typeface="Times New Roman"/>
                <a:cs typeface="Times New Roman"/>
              </a:rPr>
              <a:t>3:    (7.7 </a:t>
            </a:r>
            <a:r>
              <a:rPr lang="en-US" sz="2000" smtClean="0">
                <a:latin typeface="Times New Roman"/>
                <a:cs typeface="Times New Roman"/>
              </a:rPr>
              <a:t>± 1.5)  Gray</a:t>
            </a:r>
            <a:endParaRPr lang="en-US" sz="2000" smtClean="0">
              <a:latin typeface="Times New Roman"/>
              <a:cs typeface="Times New Roman"/>
            </a:endParaRPr>
          </a:p>
          <a:p>
            <a:r>
              <a:rPr lang="en-US" sz="2000" smtClean="0">
                <a:latin typeface="Times New Roman"/>
                <a:cs typeface="Times New Roman"/>
              </a:rPr>
              <a:t>4:    (2.6 </a:t>
            </a:r>
            <a:r>
              <a:rPr lang="en-US" sz="2000" smtClean="0">
                <a:latin typeface="Times New Roman"/>
                <a:cs typeface="Times New Roman"/>
              </a:rPr>
              <a:t>± 0.5)  Gray</a:t>
            </a:r>
            <a:endParaRPr lang="en-US"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403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Backup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2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-164351"/>
            <a:ext cx="9093198" cy="1068517"/>
          </a:xfrm>
        </p:spPr>
        <p:txBody>
          <a:bodyPr/>
          <a:lstStyle/>
          <a:p>
            <a:pPr algn="ctr"/>
            <a:r>
              <a:rPr lang="en-US" sz="3600" smtClean="0"/>
              <a:t>Rad hardness test (neutrons)</a:t>
            </a:r>
            <a:endParaRPr lang="en-US" sz="360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Immagine 5" descr="RadHard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8" y="1202267"/>
            <a:ext cx="2249362" cy="2999149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6844" y="4734128"/>
            <a:ext cx="36486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In the backward region of the TOP detector the </a:t>
            </a:r>
            <a:r>
              <a:rPr lang="en-US" smtClean="0">
                <a:solidFill>
                  <a:srgbClr val="FF0000"/>
                </a:solidFill>
              </a:rPr>
              <a:t>expected radiation flux </a:t>
            </a:r>
            <a:r>
              <a:rPr lang="en-US" smtClean="0"/>
              <a:t>is:</a:t>
            </a:r>
          </a:p>
          <a:p>
            <a:r>
              <a:rPr lang="en-US" smtClean="0"/>
              <a:t> 10</a:t>
            </a:r>
            <a:r>
              <a:rPr lang="en-US" baseline="30000" smtClean="0"/>
              <a:t>10</a:t>
            </a:r>
            <a:r>
              <a:rPr lang="en-US" smtClean="0"/>
              <a:t> neutrons/cm</a:t>
            </a:r>
            <a:r>
              <a:rPr lang="en-US" baseline="30000" smtClean="0"/>
              <a:t>2</a:t>
            </a:r>
            <a:r>
              <a:rPr lang="en-US" smtClean="0"/>
              <a:t>/year  = </a:t>
            </a:r>
          </a:p>
          <a:p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</a:rPr>
              <a:t>2.54 10</a:t>
            </a:r>
            <a:r>
              <a:rPr lang="en-US" baseline="30000" smtClean="0">
                <a:solidFill>
                  <a:srgbClr val="FF0000"/>
                </a:solidFill>
              </a:rPr>
              <a:t>8</a:t>
            </a:r>
            <a:r>
              <a:rPr lang="en-US" smtClean="0">
                <a:solidFill>
                  <a:srgbClr val="FF0000"/>
                </a:solidFill>
              </a:rPr>
              <a:t> neutrons/lens/year    </a:t>
            </a:r>
          </a:p>
          <a:p>
            <a:r>
              <a:rPr lang="en-US" smtClean="0"/>
              <a:t>(section of the lens:  0.0254 cm</a:t>
            </a:r>
            <a:r>
              <a:rPr lang="en-US" baseline="30000" smtClean="0"/>
              <a:t>2</a:t>
            </a:r>
            <a:r>
              <a:rPr lang="en-US" smtClean="0"/>
              <a:t>)</a:t>
            </a:r>
            <a:endParaRPr lang="en-US" smtClean="0"/>
          </a:p>
        </p:txBody>
      </p:sp>
      <p:grpSp>
        <p:nvGrpSpPr>
          <p:cNvPr id="5" name="Gruppo 4"/>
          <p:cNvGrpSpPr/>
          <p:nvPr/>
        </p:nvGrpSpPr>
        <p:grpSpPr>
          <a:xfrm>
            <a:off x="3333255" y="1132291"/>
            <a:ext cx="5177367" cy="3403805"/>
            <a:chOff x="3306231" y="1213351"/>
            <a:chExt cx="5177367" cy="3403805"/>
          </a:xfrm>
        </p:grpSpPr>
        <p:pic>
          <p:nvPicPr>
            <p:cNvPr id="7" name="Immagine 6" descr="RadHard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231" y="1213351"/>
              <a:ext cx="5177367" cy="3403805"/>
            </a:xfrm>
            <a:prstGeom prst="rect">
              <a:avLst/>
            </a:prstGeom>
          </p:spPr>
        </p:pic>
        <p:cxnSp>
          <p:nvCxnSpPr>
            <p:cNvPr id="9" name="Connettore 1 8"/>
            <p:cNvCxnSpPr/>
            <p:nvPr/>
          </p:nvCxnSpPr>
          <p:spPr>
            <a:xfrm flipH="1" flipV="1">
              <a:off x="7778928" y="1278433"/>
              <a:ext cx="16711" cy="2983011"/>
            </a:xfrm>
            <a:prstGeom prst="line">
              <a:avLst/>
            </a:prstGeom>
            <a:ln w="12700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ttangolo 10"/>
            <p:cNvSpPr/>
            <p:nvPr/>
          </p:nvSpPr>
          <p:spPr>
            <a:xfrm>
              <a:off x="7387372" y="3909871"/>
              <a:ext cx="9168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>
                  <a:solidFill>
                    <a:schemeClr val="accent1"/>
                  </a:solidFill>
                </a:rPr>
                <a:t>2.54 10</a:t>
              </a:r>
              <a:r>
                <a:rPr lang="en-US" baseline="30000" smtClean="0">
                  <a:solidFill>
                    <a:schemeClr val="accent1"/>
                  </a:solidFill>
                </a:rPr>
                <a:t>11</a:t>
              </a:r>
              <a:r>
                <a:rPr lang="en-US" smtClean="0">
                  <a:solidFill>
                    <a:schemeClr val="accent1"/>
                  </a:solidFill>
                </a:rPr>
                <a:t> </a:t>
              </a:r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3" name="Connettore 2 12"/>
            <p:cNvCxnSpPr/>
            <p:nvPr/>
          </p:nvCxnSpPr>
          <p:spPr>
            <a:xfrm>
              <a:off x="7778928" y="2485358"/>
              <a:ext cx="16711" cy="59123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/>
            <p:cNvSpPr txBox="1"/>
            <p:nvPr/>
          </p:nvSpPr>
          <p:spPr>
            <a:xfrm>
              <a:off x="7718062" y="2649585"/>
              <a:ext cx="6731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rgbClr val="7E5554"/>
                  </a:solidFill>
                </a:rPr>
                <a:t>10%</a:t>
              </a:r>
              <a:endParaRPr lang="en-US">
                <a:solidFill>
                  <a:srgbClr val="7E5554"/>
                </a:solidFill>
              </a:endParaRPr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148168" y="1208069"/>
            <a:ext cx="3306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LNL June 2015 </a:t>
            </a:r>
          </a:p>
          <a:p>
            <a:r>
              <a:rPr lang="en-US" smtClean="0">
                <a:solidFill>
                  <a:schemeClr val="bg1"/>
                </a:solidFill>
              </a:rPr>
              <a:t> 2H+ beam, Be target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Immagine 1" descr="RadHard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34" y="4470680"/>
            <a:ext cx="4999665" cy="239114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933153" y="3001584"/>
            <a:ext cx="32943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A neutron ux 10</a:t>
            </a:r>
            <a:r>
              <a:rPr lang="en-US" baseline="30000" smtClean="0"/>
              <a:t>3</a:t>
            </a:r>
            <a:r>
              <a:rPr lang="en-US" smtClean="0"/>
              <a:t> times larger than expected will produce a transparency reduction of 10%.</a:t>
            </a:r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4085552" y="5932012"/>
            <a:ext cx="4332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Numerical aperture not affected by neytron flux </a:t>
            </a:r>
          </a:p>
          <a:p>
            <a:r>
              <a:rPr lang="en-US" smtClean="0"/>
              <a:t>(lens 12 not irradiated, lens 1 higher flux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1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4664</TotalTime>
  <Words>493</Words>
  <Application>Microsoft Macintosh PowerPoint</Application>
  <PresentationFormat>Presentazione su schermo (4:3)</PresentationFormat>
  <Paragraphs>95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modern</vt:lpstr>
      <vt:lpstr>GIF++ 2016</vt:lpstr>
      <vt:lpstr>Belle II GIF++ test August 2015</vt:lpstr>
      <vt:lpstr>Belle II GIF++ test August 2015</vt:lpstr>
      <vt:lpstr>Belle II GIF++ test November 2016</vt:lpstr>
      <vt:lpstr>Position of samples</vt:lpstr>
      <vt:lpstr>Radiation dose</vt:lpstr>
      <vt:lpstr>Radiation dose errors</vt:lpstr>
      <vt:lpstr>Backup</vt:lpstr>
      <vt:lpstr>Rad hardness test (neutrons)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identification with the TOP and AEROGEL detectors at Belle-II</dc:title>
  <cp:lastModifiedBy>Ezio Torassa</cp:lastModifiedBy>
  <cp:revision>289</cp:revision>
  <dcterms:modified xsi:type="dcterms:W3CDTF">2016-11-28T16:37:58Z</dcterms:modified>
</cp:coreProperties>
</file>