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8" r:id="rId2"/>
    <p:sldId id="256" r:id="rId3"/>
    <p:sldId id="257" r:id="rId4"/>
    <p:sldId id="270" r:id="rId5"/>
    <p:sldId id="288" r:id="rId6"/>
    <p:sldId id="289" r:id="rId7"/>
    <p:sldId id="28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2"/>
    <p:restoredTop sz="94657"/>
  </p:normalViewPr>
  <p:slideViewPr>
    <p:cSldViewPr snapToGrid="0" snapToObjects="1">
      <p:cViewPr>
        <p:scale>
          <a:sx n="128" d="100"/>
          <a:sy n="128" d="100"/>
        </p:scale>
        <p:origin x="384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ECADC-4A14-1642-98CA-33172DF7AA36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DD397-02F4-954A-B699-9C564F15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78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70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2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43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57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84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1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3E71-D380-5742-9C3D-75EBAA1C24A3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75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13E71-D380-5742-9C3D-75EBAA1C24A3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6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5108" y="3729492"/>
            <a:ext cx="3183113" cy="284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5108" y="5299740"/>
            <a:ext cx="8785295" cy="1007561"/>
          </a:xfrm>
        </p:spPr>
        <p:txBody>
          <a:bodyPr>
            <a:noAutofit/>
          </a:bodyPr>
          <a:lstStyle/>
          <a:p>
            <a:pPr algn="r"/>
            <a:r>
              <a:rPr lang="en-US" sz="2600" b="1" i="1" dirty="0">
                <a:solidFill>
                  <a:srgbClr val="002060"/>
                </a:solidFill>
              </a:rPr>
              <a:t>Federico Ronchetti, </a:t>
            </a:r>
            <a:br>
              <a:rPr lang="en-US" sz="2600" b="1" i="1" dirty="0">
                <a:solidFill>
                  <a:srgbClr val="002060"/>
                </a:solidFill>
              </a:rPr>
            </a:br>
            <a:r>
              <a:rPr lang="en-US" sz="2600" i="1" dirty="0">
                <a:solidFill>
                  <a:srgbClr val="002060"/>
                </a:solidFill>
              </a:rPr>
              <a:t>INFN-LNF </a:t>
            </a:r>
          </a:p>
          <a:p>
            <a:pPr algn="r"/>
            <a:r>
              <a:rPr lang="en-US" sz="2600" i="1" dirty="0">
                <a:solidFill>
                  <a:srgbClr val="002060"/>
                </a:solidFill>
              </a:rPr>
              <a:t>ALICE ITS </a:t>
            </a:r>
            <a:r>
              <a:rPr lang="en-US" sz="2600" i="1">
                <a:solidFill>
                  <a:srgbClr val="002060"/>
                </a:solidFill>
              </a:rPr>
              <a:t>Meeting </a:t>
            </a:r>
            <a:r>
              <a:rPr lang="en-US" sz="2600" i="1" smtClean="0">
                <a:solidFill>
                  <a:srgbClr val="002060"/>
                </a:solidFill>
              </a:rPr>
              <a:t>22/11/2016</a:t>
            </a:r>
            <a:endParaRPr lang="en-US" sz="2600" i="1" dirty="0">
              <a:solidFill>
                <a:srgbClr val="002060"/>
              </a:solidFill>
            </a:endParaRPr>
          </a:p>
        </p:txBody>
      </p:sp>
      <p:pic>
        <p:nvPicPr>
          <p:cNvPr id="9" name="Picture 8" descr="Untitled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316" y="53345"/>
            <a:ext cx="5496703" cy="3693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3842" y="962661"/>
            <a:ext cx="5602182" cy="256000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5000" b="1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Status Report </a:t>
            </a:r>
            <a:br>
              <a:rPr lang="en-US" sz="5000" b="1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5000" b="1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ALICE ITS @ LNF</a:t>
            </a:r>
            <a:r>
              <a:rPr lang="en-US" sz="5000" b="1" dirty="0">
                <a:ln w="19050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/>
            </a:r>
            <a:br>
              <a:rPr lang="en-US" sz="5000" b="1" dirty="0">
                <a:ln w="19050">
                  <a:solidFill>
                    <a:schemeClr val="tx1"/>
                  </a:solidFill>
                </a:ln>
                <a:solidFill>
                  <a:srgbClr val="000000"/>
                </a:solidFill>
              </a:rPr>
            </a:br>
            <a:r>
              <a:rPr lang="en-US" sz="5000" b="1" dirty="0">
                <a:ln w="19050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7887" y="3029750"/>
            <a:ext cx="277249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b="1" dirty="0">
              <a:solidFill>
                <a:srgbClr val="00206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Schedule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Status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Quark </a:t>
            </a:r>
            <a:r>
              <a:rPr lang="en-US" sz="2200" b="1" dirty="0">
                <a:solidFill>
                  <a:srgbClr val="002060"/>
                </a:solidFill>
              </a:rPr>
              <a:t>Matter 2018 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96" y="476410"/>
            <a:ext cx="10058400" cy="57167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65607" y="3749808"/>
            <a:ext cx="2520363" cy="845244"/>
          </a:xfrm>
          <a:prstGeom prst="round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rgbClr val="002060"/>
                </a:solidFill>
              </a:rPr>
              <a:t>Bari for MOSAIC</a:t>
            </a:r>
            <a:br>
              <a:rPr lang="en-US" sz="1500" b="1" dirty="0" smtClean="0">
                <a:solidFill>
                  <a:srgbClr val="002060"/>
                </a:solidFill>
              </a:rPr>
            </a:br>
            <a:r>
              <a:rPr lang="en-US" sz="1500" b="1" dirty="0" err="1" smtClean="0">
                <a:solidFill>
                  <a:srgbClr val="002060"/>
                </a:solidFill>
              </a:rPr>
              <a:t>Eleuterio</a:t>
            </a:r>
            <a:r>
              <a:rPr lang="en-US" sz="1500" b="1" dirty="0" smtClean="0">
                <a:solidFill>
                  <a:srgbClr val="002060"/>
                </a:solidFill>
              </a:rPr>
              <a:t>, Marco T, Pavel</a:t>
            </a:r>
            <a:endParaRPr lang="en-US" sz="1500" b="1" dirty="0">
              <a:solidFill>
                <a:srgbClr val="00206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05425" y="4953600"/>
            <a:ext cx="6338779" cy="45197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rgbClr val="002060"/>
                </a:solidFill>
              </a:rPr>
              <a:t>Glass </a:t>
            </a:r>
            <a:r>
              <a:rPr lang="en-US" sz="1500" b="1" dirty="0" smtClean="0">
                <a:solidFill>
                  <a:srgbClr val="002060"/>
                </a:solidFill>
              </a:rPr>
              <a:t>Dummies </a:t>
            </a:r>
            <a:r>
              <a:rPr lang="en-US" sz="1500" b="1" dirty="0" smtClean="0">
                <a:solidFill>
                  <a:srgbClr val="002060"/>
                </a:solidFill>
              </a:rPr>
              <a:t>production in </a:t>
            </a:r>
            <a:r>
              <a:rPr lang="en-US" sz="1500" b="1" dirty="0" err="1" smtClean="0">
                <a:solidFill>
                  <a:srgbClr val="002060"/>
                </a:solidFill>
              </a:rPr>
              <a:t>bari</a:t>
            </a:r>
            <a:r>
              <a:rPr lang="en-US" sz="1500" b="1" dirty="0" smtClean="0">
                <a:solidFill>
                  <a:srgbClr val="002060"/>
                </a:solidFill>
              </a:rPr>
              <a:t> (</a:t>
            </a:r>
            <a:r>
              <a:rPr lang="en-US" sz="1500" b="1" dirty="0" smtClean="0">
                <a:solidFill>
                  <a:srgbClr val="002060"/>
                </a:solidFill>
              </a:rPr>
              <a:t>Daniele</a:t>
            </a:r>
            <a:r>
              <a:rPr lang="en-US" sz="1500" b="1" dirty="0" smtClean="0">
                <a:solidFill>
                  <a:srgbClr val="002060"/>
                </a:solidFill>
              </a:rPr>
              <a:t>, Marco T</a:t>
            </a:r>
            <a:r>
              <a:rPr lang="en-US" sz="1500" b="1" dirty="0" smtClean="0">
                <a:solidFill>
                  <a:srgbClr val="002060"/>
                </a:solidFill>
              </a:rPr>
              <a:t>.)</a:t>
            </a:r>
            <a:endParaRPr lang="en-US" sz="1500" b="1" dirty="0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05425" y="5405570"/>
            <a:ext cx="3780545" cy="78758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Full Mechanical Stave Alignment 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and gluing w</a:t>
            </a:r>
            <a:r>
              <a:rPr lang="en-US" b="1" dirty="0" smtClean="0">
                <a:solidFill>
                  <a:srgbClr val="002060"/>
                </a:solidFill>
              </a:rPr>
              <a:t>/ Stefania </a:t>
            </a:r>
            <a:r>
              <a:rPr lang="en-US" b="1" dirty="0" err="1" smtClean="0">
                <a:solidFill>
                  <a:srgbClr val="002060"/>
                </a:solidFill>
              </a:rPr>
              <a:t>Beole</a:t>
            </a:r>
            <a:r>
              <a:rPr lang="en-US" b="1" dirty="0" smtClean="0">
                <a:solidFill>
                  <a:srgbClr val="002060"/>
                </a:solidFill>
              </a:rPr>
              <a:t>’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146152" y="2912160"/>
            <a:ext cx="1298052" cy="845244"/>
          </a:xfrm>
          <a:prstGeom prst="roundRect">
            <a:avLst/>
          </a:prstGeom>
          <a:solidFill>
            <a:schemeClr val="accent3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 smtClean="0">
                <a:solidFill>
                  <a:srgbClr val="002060"/>
                </a:solidFill>
              </a:rPr>
              <a:t>Vitrinite</a:t>
            </a:r>
            <a:r>
              <a:rPr lang="en-US" sz="1500" b="1" dirty="0" smtClean="0">
                <a:solidFill>
                  <a:srgbClr val="002060"/>
                </a:solidFill>
              </a:rPr>
              <a:t> </a:t>
            </a:r>
            <a:r>
              <a:rPr lang="en-US" sz="1500" b="1" dirty="0" smtClean="0">
                <a:solidFill>
                  <a:srgbClr val="002060"/>
                </a:solidFill>
              </a:rPr>
              <a:t>Dummies at LNF</a:t>
            </a:r>
            <a:endParaRPr lang="en-US" sz="1500" b="1" dirty="0">
              <a:solidFill>
                <a:srgbClr val="002060"/>
              </a:solidFill>
            </a:endParaRPr>
          </a:p>
        </p:txBody>
      </p:sp>
      <p:sp>
        <p:nvSpPr>
          <p:cNvPr id="10" name="&quot;No&quot; Symbol 9"/>
          <p:cNvSpPr/>
          <p:nvPr/>
        </p:nvSpPr>
        <p:spPr>
          <a:xfrm>
            <a:off x="6265828" y="5474785"/>
            <a:ext cx="662400" cy="64915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&quot;No&quot; Symbol 10"/>
          <p:cNvSpPr/>
          <p:nvPr/>
        </p:nvSpPr>
        <p:spPr>
          <a:xfrm>
            <a:off x="7401945" y="5474785"/>
            <a:ext cx="662400" cy="64915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3520497" y="3790884"/>
            <a:ext cx="475200" cy="3603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885970" y="3749808"/>
            <a:ext cx="2558234" cy="845244"/>
          </a:xfrm>
          <a:prstGeom prst="roundRect">
            <a:avLst/>
          </a:prstGeom>
          <a:solidFill>
            <a:schemeClr val="accent3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 smtClean="0">
                <a:solidFill>
                  <a:srgbClr val="002060"/>
                </a:solidFill>
              </a:rPr>
              <a:t>Vitrinite</a:t>
            </a:r>
            <a:r>
              <a:rPr lang="en-US" sz="1500" b="1" dirty="0" smtClean="0">
                <a:solidFill>
                  <a:srgbClr val="002060"/>
                </a:solidFill>
              </a:rPr>
              <a:t> </a:t>
            </a:r>
            <a:r>
              <a:rPr lang="en-US" sz="1500" b="1" dirty="0" smtClean="0">
                <a:solidFill>
                  <a:srgbClr val="002060"/>
                </a:solidFill>
              </a:rPr>
              <a:t>Dummies Qualifications and gluing tests</a:t>
            </a:r>
            <a:endParaRPr lang="en-US" sz="1500" b="1" dirty="0">
              <a:solidFill>
                <a:srgbClr val="00206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86490" y="4583426"/>
            <a:ext cx="6357714" cy="370174"/>
          </a:xfrm>
          <a:prstGeom prst="roundRect">
            <a:avLst/>
          </a:prstGeom>
          <a:solidFill>
            <a:schemeClr val="accent3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 smtClean="0">
                <a:solidFill>
                  <a:srgbClr val="002060"/>
                </a:solidFill>
              </a:rPr>
              <a:t>Vitrinite</a:t>
            </a:r>
            <a:r>
              <a:rPr lang="en-US" sz="1500" b="1" dirty="0" smtClean="0">
                <a:solidFill>
                  <a:srgbClr val="002060"/>
                </a:solidFill>
              </a:rPr>
              <a:t> </a:t>
            </a:r>
            <a:r>
              <a:rPr lang="en-US" sz="1500" b="1" dirty="0" smtClean="0">
                <a:solidFill>
                  <a:srgbClr val="002060"/>
                </a:solidFill>
              </a:rPr>
              <a:t>Dummies Alignment and gluing </a:t>
            </a:r>
            <a:endParaRPr lang="en-US" sz="1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43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34" y="550800"/>
            <a:ext cx="10058400" cy="602985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55025" y="3101569"/>
            <a:ext cx="2336975" cy="718368"/>
          </a:xfrm>
          <a:prstGeom prst="roundRect">
            <a:avLst/>
          </a:prstGeom>
          <a:solidFill>
            <a:srgbClr val="FF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ITSU Plenary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3" name="&quot;No&quot; Symbol 12"/>
          <p:cNvSpPr/>
          <p:nvPr/>
        </p:nvSpPr>
        <p:spPr>
          <a:xfrm>
            <a:off x="5860800" y="2313985"/>
            <a:ext cx="662400" cy="64915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&quot;No&quot; Symbol 13"/>
          <p:cNvSpPr/>
          <p:nvPr/>
        </p:nvSpPr>
        <p:spPr>
          <a:xfrm>
            <a:off x="6996917" y="2313985"/>
            <a:ext cx="662400" cy="64915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55025" y="2313985"/>
            <a:ext cx="3553775" cy="78758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Full Mechanical Stave Alignment 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and gluing w</a:t>
            </a:r>
            <a:r>
              <a:rPr lang="en-US" b="1" dirty="0" smtClean="0">
                <a:solidFill>
                  <a:srgbClr val="002060"/>
                </a:solidFill>
              </a:rPr>
              <a:t>/ Stefania </a:t>
            </a:r>
            <a:r>
              <a:rPr lang="en-US" b="1" dirty="0" err="1" smtClean="0">
                <a:solidFill>
                  <a:srgbClr val="002060"/>
                </a:solidFill>
              </a:rPr>
              <a:t>Beole</a:t>
            </a:r>
            <a:r>
              <a:rPr lang="en-US" b="1" dirty="0" smtClean="0">
                <a:solidFill>
                  <a:srgbClr val="002060"/>
                </a:solidFill>
              </a:rPr>
              <a:t>’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73960" y="1862015"/>
            <a:ext cx="5861865" cy="42020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rgbClr val="002060"/>
                </a:solidFill>
              </a:rPr>
              <a:t>Glass </a:t>
            </a:r>
            <a:r>
              <a:rPr lang="en-US" sz="1500" b="1" dirty="0" smtClean="0">
                <a:solidFill>
                  <a:srgbClr val="002060"/>
                </a:solidFill>
              </a:rPr>
              <a:t>Dummies </a:t>
            </a:r>
            <a:r>
              <a:rPr lang="en-US" sz="1500" b="1" dirty="0" smtClean="0">
                <a:solidFill>
                  <a:srgbClr val="002060"/>
                </a:solidFill>
              </a:rPr>
              <a:t>production in </a:t>
            </a:r>
            <a:r>
              <a:rPr lang="en-US" sz="1500" b="1" dirty="0" err="1" smtClean="0">
                <a:solidFill>
                  <a:srgbClr val="002060"/>
                </a:solidFill>
              </a:rPr>
              <a:t>bari</a:t>
            </a:r>
            <a:r>
              <a:rPr lang="en-US" sz="1500" b="1" dirty="0" smtClean="0">
                <a:solidFill>
                  <a:srgbClr val="002060"/>
                </a:solidFill>
              </a:rPr>
              <a:t> (</a:t>
            </a:r>
            <a:r>
              <a:rPr lang="en-US" sz="1500" b="1" dirty="0" smtClean="0">
                <a:solidFill>
                  <a:srgbClr val="002060"/>
                </a:solidFill>
              </a:rPr>
              <a:t>Daniele</a:t>
            </a:r>
            <a:r>
              <a:rPr lang="en-US" sz="1500" b="1" dirty="0" smtClean="0">
                <a:solidFill>
                  <a:srgbClr val="002060"/>
                </a:solidFill>
              </a:rPr>
              <a:t>, Marco T</a:t>
            </a:r>
            <a:r>
              <a:rPr lang="en-US" sz="1500" b="1" dirty="0" smtClean="0">
                <a:solidFill>
                  <a:srgbClr val="002060"/>
                </a:solidFill>
              </a:rPr>
              <a:t>.)</a:t>
            </a:r>
            <a:endParaRPr lang="en-US" sz="1500" b="1" dirty="0">
              <a:solidFill>
                <a:srgbClr val="00206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55025" y="1491841"/>
            <a:ext cx="5879375" cy="344159"/>
          </a:xfrm>
          <a:prstGeom prst="roundRect">
            <a:avLst/>
          </a:prstGeom>
          <a:solidFill>
            <a:schemeClr val="accent3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 smtClean="0">
                <a:solidFill>
                  <a:srgbClr val="002060"/>
                </a:solidFill>
              </a:rPr>
              <a:t>Vitrinite</a:t>
            </a:r>
            <a:r>
              <a:rPr lang="en-US" sz="1500" b="1" dirty="0" smtClean="0">
                <a:solidFill>
                  <a:srgbClr val="002060"/>
                </a:solidFill>
              </a:rPr>
              <a:t> </a:t>
            </a:r>
            <a:r>
              <a:rPr lang="en-US" sz="1500" b="1" dirty="0" smtClean="0">
                <a:solidFill>
                  <a:srgbClr val="002060"/>
                </a:solidFill>
              </a:rPr>
              <a:t>Dummies Alignment and gluing </a:t>
            </a:r>
            <a:endParaRPr lang="en-US" sz="1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84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3D60-B9C8-4B51-9BA0-5E51756A5273}" type="slidenum">
              <a:rPr lang="en-GB" smtClean="0"/>
              <a:t>4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540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Dummies 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283011"/>
            <a:ext cx="8107017" cy="615363"/>
          </a:xfrm>
        </p:spPr>
        <p:txBody>
          <a:bodyPr>
            <a:normAutofit/>
          </a:bodyPr>
          <a:lstStyle/>
          <a:p>
            <a:r>
              <a:rPr lang="en-US" dirty="0" smtClean="0"/>
              <a:t>50 pieces received at the end of the past week</a:t>
            </a:r>
            <a:endParaRPr lang="en-GB" dirty="0" smtClean="0"/>
          </a:p>
          <a:p>
            <a:pPr marL="971550" lvl="1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" y="2083129"/>
            <a:ext cx="5811078" cy="4358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083129"/>
            <a:ext cx="5314122" cy="398559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824330" y="4333461"/>
            <a:ext cx="298174" cy="2782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162261" y="3896139"/>
            <a:ext cx="2325756" cy="5963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676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3D60-B9C8-4B51-9BA0-5E51756A5273}" type="slidenum">
              <a:rPr lang="en-GB" smtClean="0"/>
              <a:t>5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540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Dummies 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2" b="29562"/>
          <a:stretch/>
        </p:blipFill>
        <p:spPr>
          <a:xfrm rot="5400000">
            <a:off x="-1590013" y="2894294"/>
            <a:ext cx="5740365" cy="2140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2636" y="1787901"/>
            <a:ext cx="5768008" cy="4326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r="10021"/>
          <a:stretch/>
        </p:blipFill>
        <p:spPr>
          <a:xfrm>
            <a:off x="6589643" y="1790684"/>
            <a:ext cx="5424695" cy="504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60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3D60-B9C8-4B51-9BA0-5E51756A5273}" type="slidenum">
              <a:rPr lang="en-GB" smtClean="0"/>
              <a:t>6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540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Dummies 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5557" y="17691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25726" y="1379604"/>
            <a:ext cx="113405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ndale Mono" charset="0"/>
              </a:rPr>
              <a:t>- forma e </a:t>
            </a:r>
            <a:r>
              <a:rPr lang="en-US" dirty="0" err="1">
                <a:latin typeface="Andale Mono" charset="0"/>
              </a:rPr>
              <a:t>dimensioni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dei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singoli</a:t>
            </a:r>
            <a:r>
              <a:rPr lang="en-US" dirty="0">
                <a:latin typeface="Andale Mono" charset="0"/>
              </a:rPr>
              <a:t> moduli</a:t>
            </a:r>
          </a:p>
          <a:p>
            <a:r>
              <a:rPr lang="en-US" dirty="0">
                <a:latin typeface="Andale Mono" charset="0"/>
              </a:rPr>
              <a:t>- </a:t>
            </a:r>
            <a:r>
              <a:rPr lang="en-US" dirty="0" err="1">
                <a:latin typeface="Andale Mono" charset="0"/>
              </a:rPr>
              <a:t>posizione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dei</a:t>
            </a:r>
            <a:r>
              <a:rPr lang="en-US" dirty="0">
                <a:latin typeface="Andale Mono" charset="0"/>
              </a:rPr>
              <a:t> reference markers</a:t>
            </a:r>
          </a:p>
          <a:p>
            <a:r>
              <a:rPr lang="en-US" dirty="0">
                <a:latin typeface="Andale Mono" charset="0"/>
              </a:rPr>
              <a:t>- </a:t>
            </a:r>
            <a:r>
              <a:rPr lang="en-US" dirty="0" err="1">
                <a:latin typeface="Andale Mono" charset="0"/>
              </a:rPr>
              <a:t>risoluzione</a:t>
            </a:r>
            <a:r>
              <a:rPr lang="en-US" dirty="0">
                <a:latin typeface="Andale Mono" charset="0"/>
              </a:rPr>
              <a:t> con cui </a:t>
            </a:r>
            <a:r>
              <a:rPr lang="en-US" dirty="0" err="1">
                <a:latin typeface="Andale Mono" charset="0"/>
              </a:rPr>
              <a:t>si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riesce</a:t>
            </a:r>
            <a:r>
              <a:rPr lang="en-US" dirty="0">
                <a:latin typeface="Andale Mono" charset="0"/>
              </a:rPr>
              <a:t> a </a:t>
            </a:r>
            <a:r>
              <a:rPr lang="en-US" dirty="0" err="1">
                <a:latin typeface="Andale Mono" charset="0"/>
              </a:rPr>
              <a:t>posizionare</a:t>
            </a:r>
            <a:r>
              <a:rPr lang="en-US" dirty="0">
                <a:latin typeface="Andale Mono" charset="0"/>
              </a:rPr>
              <a:t> la </a:t>
            </a:r>
            <a:r>
              <a:rPr lang="en-US" dirty="0" err="1">
                <a:latin typeface="Andale Mono" charset="0"/>
              </a:rPr>
              <a:t>croce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rispetto</a:t>
            </a:r>
            <a:r>
              <a:rPr lang="en-US" dirty="0">
                <a:latin typeface="Andale Mono" charset="0"/>
              </a:rPr>
              <a:t> al  marker </a:t>
            </a:r>
            <a:r>
              <a:rPr lang="en-US" dirty="0" err="1">
                <a:latin typeface="Andale Mono" charset="0"/>
              </a:rPr>
              <a:t>nella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procedura</a:t>
            </a:r>
            <a:r>
              <a:rPr lang="en-US" dirty="0">
                <a:latin typeface="Andale Mono" charset="0"/>
              </a:rPr>
              <a:t> di </a:t>
            </a:r>
            <a:r>
              <a:rPr lang="en-US" dirty="0" err="1">
                <a:latin typeface="Andale Mono" charset="0"/>
              </a:rPr>
              <a:t>allineamento</a:t>
            </a:r>
            <a:r>
              <a:rPr lang="en-US" dirty="0">
                <a:latin typeface="Andale Mono" charset="0"/>
              </a:rPr>
              <a:t> (80 </a:t>
            </a:r>
            <a:r>
              <a:rPr lang="en-US" dirty="0" err="1">
                <a:latin typeface="Andale Mono" charset="0"/>
              </a:rPr>
              <a:t>misure</a:t>
            </a:r>
            <a:r>
              <a:rPr lang="en-US" dirty="0">
                <a:latin typeface="Andale Mono" charset="0"/>
              </a:rPr>
              <a:t> del </a:t>
            </a:r>
            <a:r>
              <a:rPr lang="en-US" dirty="0" err="1">
                <a:latin typeface="Andale Mono" charset="0"/>
              </a:rPr>
              <a:t>punto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ripetute</a:t>
            </a:r>
            <a:r>
              <a:rPr lang="en-US" dirty="0">
                <a:latin typeface="Andale Mono" charset="0"/>
              </a:rPr>
              <a:t> con </a:t>
            </a:r>
            <a:r>
              <a:rPr lang="en-US" dirty="0" err="1">
                <a:latin typeface="Andale Mono" charset="0"/>
              </a:rPr>
              <a:t>illuminazione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diversa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dovrebbero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bastare</a:t>
            </a:r>
            <a:r>
              <a:rPr lang="en-US" dirty="0">
                <a:latin typeface="Andale Mono" charset="0"/>
              </a:rPr>
              <a:t>)</a:t>
            </a:r>
          </a:p>
          <a:p>
            <a:r>
              <a:rPr lang="en-US" dirty="0">
                <a:latin typeface="Andale Mono" charset="0"/>
              </a:rPr>
              <a:t>- </a:t>
            </a:r>
            <a:r>
              <a:rPr lang="en-US" dirty="0" err="1">
                <a:latin typeface="Andale Mono" charset="0"/>
              </a:rPr>
              <a:t>riposizionamento</a:t>
            </a:r>
            <a:r>
              <a:rPr lang="en-US" dirty="0">
                <a:latin typeface="Andale Mono" charset="0"/>
              </a:rPr>
              <a:t> del </a:t>
            </a:r>
            <a:r>
              <a:rPr lang="en-US" dirty="0" err="1">
                <a:latin typeface="Andale Mono" charset="0"/>
              </a:rPr>
              <a:t>singolo</a:t>
            </a:r>
            <a:r>
              <a:rPr lang="en-US" dirty="0">
                <a:latin typeface="Andale Mono" charset="0"/>
              </a:rPr>
              <a:t> modulo </a:t>
            </a:r>
            <a:r>
              <a:rPr lang="en-US" dirty="0" err="1">
                <a:latin typeface="Andale Mono" charset="0"/>
              </a:rPr>
              <a:t>nella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stessa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posizione</a:t>
            </a:r>
            <a:r>
              <a:rPr lang="en-US" dirty="0">
                <a:latin typeface="Andale Mono" charset="0"/>
              </a:rPr>
              <a:t> (10 volte??) e </a:t>
            </a:r>
            <a:r>
              <a:rPr lang="en-US" dirty="0" err="1">
                <a:latin typeface="Andale Mono" charset="0"/>
              </a:rPr>
              <a:t>misura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delle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posizioni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dei</a:t>
            </a:r>
            <a:r>
              <a:rPr lang="en-US" dirty="0">
                <a:latin typeface="Andale Mono" charset="0"/>
              </a:rPr>
              <a:t> reference markers </a:t>
            </a:r>
            <a:r>
              <a:rPr lang="en-US" dirty="0" err="1">
                <a:latin typeface="Andale Mono" charset="0"/>
              </a:rPr>
              <a:t>ogni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volta</a:t>
            </a:r>
            <a:r>
              <a:rPr lang="en-US" dirty="0">
                <a:latin typeface="Andale Mono" charset="0"/>
              </a:rPr>
              <a:t>. Non </a:t>
            </a:r>
            <a:r>
              <a:rPr lang="en-US" dirty="0" err="1">
                <a:latin typeface="Andale Mono" charset="0"/>
              </a:rPr>
              <a:t>mettete</a:t>
            </a:r>
            <a:r>
              <a:rPr lang="en-US" dirty="0">
                <a:latin typeface="Andale Mono" charset="0"/>
              </a:rPr>
              <a:t> le prime prove </a:t>
            </a:r>
            <a:r>
              <a:rPr lang="en-US" dirty="0" err="1">
                <a:latin typeface="Andale Mono" charset="0"/>
              </a:rPr>
              <a:t>nella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statistica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che</a:t>
            </a:r>
            <a:r>
              <a:rPr lang="en-US" dirty="0">
                <a:latin typeface="Andale Mono" charset="0"/>
              </a:rPr>
              <a:t> di </a:t>
            </a:r>
            <a:r>
              <a:rPr lang="en-US" dirty="0" err="1">
                <a:latin typeface="Andale Mono" charset="0"/>
              </a:rPr>
              <a:t>solito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hanno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il</a:t>
            </a:r>
            <a:r>
              <a:rPr lang="en-US" dirty="0">
                <a:latin typeface="Andale Mono" charset="0"/>
              </a:rPr>
              <a:t> bias </a:t>
            </a:r>
            <a:r>
              <a:rPr lang="en-US" dirty="0" err="1">
                <a:latin typeface="Andale Mono" charset="0"/>
              </a:rPr>
              <a:t>dell’inesperienza</a:t>
            </a:r>
            <a:r>
              <a:rPr lang="en-US" dirty="0">
                <a:latin typeface="Andale Mono" charset="0"/>
              </a:rPr>
              <a:t>….</a:t>
            </a:r>
          </a:p>
          <a:p>
            <a:r>
              <a:rPr lang="en-US" dirty="0">
                <a:latin typeface="Andale Mono" charset="0"/>
              </a:rPr>
              <a:t/>
            </a:r>
            <a:br>
              <a:rPr lang="en-US" dirty="0">
                <a:latin typeface="Andale Mono" charset="0"/>
              </a:rPr>
            </a:br>
            <a:endParaRPr lang="en-US" dirty="0">
              <a:latin typeface="Andale Mono" charset="0"/>
            </a:endParaRPr>
          </a:p>
          <a:p>
            <a:r>
              <a:rPr lang="en-US" dirty="0" err="1">
                <a:latin typeface="Andale Mono" charset="0"/>
              </a:rPr>
              <a:t>Volendo</a:t>
            </a:r>
            <a:r>
              <a:rPr lang="en-US" dirty="0">
                <a:latin typeface="Andale Mono" charset="0"/>
              </a:rPr>
              <a:t> poi </a:t>
            </a:r>
            <a:r>
              <a:rPr lang="en-US" dirty="0" err="1">
                <a:latin typeface="Andale Mono" charset="0"/>
              </a:rPr>
              <a:t>usare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questa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prova</a:t>
            </a:r>
            <a:r>
              <a:rPr lang="en-US" dirty="0">
                <a:latin typeface="Andale Mono" charset="0"/>
              </a:rPr>
              <a:t> di </a:t>
            </a:r>
            <a:r>
              <a:rPr lang="en-US" dirty="0" err="1">
                <a:latin typeface="Andale Mono" charset="0"/>
              </a:rPr>
              <a:t>allineamento</a:t>
            </a:r>
            <a:r>
              <a:rPr lang="en-US" dirty="0">
                <a:latin typeface="Andale Mono" charset="0"/>
              </a:rPr>
              <a:t> e </a:t>
            </a:r>
            <a:r>
              <a:rPr lang="en-US" dirty="0" err="1">
                <a:latin typeface="Andale Mono" charset="0"/>
              </a:rPr>
              <a:t>incollaggio</a:t>
            </a:r>
            <a:r>
              <a:rPr lang="en-US" dirty="0">
                <a:latin typeface="Andale Mono" charset="0"/>
              </a:rPr>
              <a:t> come benchmark </a:t>
            </a:r>
            <a:r>
              <a:rPr lang="en-US" dirty="0" err="1">
                <a:latin typeface="Andale Mono" charset="0"/>
              </a:rPr>
              <a:t>anche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della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procedura</a:t>
            </a:r>
            <a:r>
              <a:rPr lang="en-US" dirty="0">
                <a:latin typeface="Andale Mono" charset="0"/>
              </a:rPr>
              <a:t> in </a:t>
            </a:r>
            <a:r>
              <a:rPr lang="en-US" dirty="0" err="1">
                <a:latin typeface="Andale Mono" charset="0"/>
              </a:rPr>
              <a:t>generale</a:t>
            </a:r>
            <a:r>
              <a:rPr lang="en-US" dirty="0">
                <a:latin typeface="Andale Mono" charset="0"/>
              </a:rPr>
              <a:t>, e’ </a:t>
            </a:r>
            <a:r>
              <a:rPr lang="en-US" dirty="0" err="1">
                <a:latin typeface="Andale Mono" charset="0"/>
              </a:rPr>
              <a:t>fondamentale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che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l’assembly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venga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eseguita</a:t>
            </a:r>
            <a:r>
              <a:rPr lang="en-US" dirty="0">
                <a:latin typeface="Andale Mono" charset="0"/>
              </a:rPr>
              <a:t> "come se” fosse </a:t>
            </a:r>
            <a:r>
              <a:rPr lang="en-US" dirty="0" err="1">
                <a:latin typeface="Andale Mono" charset="0"/>
              </a:rPr>
              <a:t>vera</a:t>
            </a:r>
            <a:r>
              <a:rPr lang="en-US" dirty="0">
                <a:latin typeface="Andale Mono" charset="0"/>
              </a:rPr>
              <a:t>, </a:t>
            </a:r>
            <a:r>
              <a:rPr lang="en-US" dirty="0" err="1">
                <a:latin typeface="Andale Mono" charset="0"/>
              </a:rPr>
              <a:t>seguendo</a:t>
            </a:r>
            <a:r>
              <a:rPr lang="en-US" dirty="0">
                <a:latin typeface="Andale Mono" charset="0"/>
              </a:rPr>
              <a:t> le </a:t>
            </a:r>
            <a:r>
              <a:rPr lang="en-US" dirty="0" err="1">
                <a:latin typeface="Andale Mono" charset="0"/>
              </a:rPr>
              <a:t>regole</a:t>
            </a:r>
            <a:r>
              <a:rPr lang="en-US" dirty="0">
                <a:latin typeface="Andale Mono" charset="0"/>
              </a:rPr>
              <a:t> di base del </a:t>
            </a:r>
            <a:r>
              <a:rPr lang="en-US" dirty="0" err="1">
                <a:latin typeface="Andale Mono" charset="0"/>
              </a:rPr>
              <a:t>lavoro</a:t>
            </a:r>
            <a:r>
              <a:rPr lang="en-US" dirty="0">
                <a:latin typeface="Andale Mono" charset="0"/>
              </a:rPr>
              <a:t> in camera </a:t>
            </a:r>
            <a:r>
              <a:rPr lang="en-US" dirty="0" err="1">
                <a:latin typeface="Andale Mono" charset="0"/>
              </a:rPr>
              <a:t>pulita</a:t>
            </a:r>
            <a:r>
              <a:rPr lang="en-US" dirty="0">
                <a:latin typeface="Andale Mono" charset="0"/>
              </a:rPr>
              <a:t>, </a:t>
            </a:r>
            <a:r>
              <a:rPr lang="en-US" dirty="0" err="1">
                <a:latin typeface="Andale Mono" charset="0"/>
              </a:rPr>
              <a:t>ovvero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pulizia</a:t>
            </a:r>
            <a:r>
              <a:rPr lang="en-US" dirty="0">
                <a:latin typeface="Andale Mono" charset="0"/>
              </a:rPr>
              <a:t> e  </a:t>
            </a:r>
            <a:r>
              <a:rPr lang="en-US" dirty="0" err="1">
                <a:latin typeface="Andale Mono" charset="0"/>
              </a:rPr>
              <a:t>cura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degli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strumenti</a:t>
            </a:r>
            <a:r>
              <a:rPr lang="en-US" dirty="0">
                <a:latin typeface="Andale Mono" charset="0"/>
              </a:rPr>
              <a:t>, </a:t>
            </a:r>
            <a:r>
              <a:rPr lang="en-US" dirty="0" err="1">
                <a:latin typeface="Andale Mono" charset="0"/>
              </a:rPr>
              <a:t>uso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dei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guanti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mascherine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ecc</a:t>
            </a:r>
            <a:r>
              <a:rPr lang="en-US" dirty="0">
                <a:latin typeface="Andale Mono" charset="0"/>
              </a:rPr>
              <a:t>…</a:t>
            </a:r>
            <a:r>
              <a:rPr lang="en-US" dirty="0" err="1">
                <a:latin typeface="Andale Mono" charset="0"/>
              </a:rPr>
              <a:t>cappa</a:t>
            </a:r>
            <a:r>
              <a:rPr lang="en-US" dirty="0">
                <a:latin typeface="Andale Mono" charset="0"/>
              </a:rPr>
              <a:t> per </a:t>
            </a:r>
            <a:r>
              <a:rPr lang="en-US" dirty="0" err="1">
                <a:latin typeface="Andale Mono" charset="0"/>
              </a:rPr>
              <a:t>miscelare</a:t>
            </a:r>
            <a:r>
              <a:rPr lang="en-US" dirty="0">
                <a:latin typeface="Andale Mono" charset="0"/>
              </a:rPr>
              <a:t> la </a:t>
            </a:r>
            <a:r>
              <a:rPr lang="en-US" dirty="0" err="1">
                <a:latin typeface="Andale Mono" charset="0"/>
              </a:rPr>
              <a:t>colla</a:t>
            </a:r>
            <a:r>
              <a:rPr lang="en-US" dirty="0">
                <a:latin typeface="Andale Mono" charset="0"/>
              </a:rPr>
              <a:t> e </a:t>
            </a:r>
            <a:r>
              <a:rPr lang="en-US" dirty="0" err="1">
                <a:latin typeface="Andale Mono" charset="0"/>
              </a:rPr>
              <a:t>soprattutto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descrizione</a:t>
            </a:r>
            <a:r>
              <a:rPr lang="en-US" dirty="0">
                <a:latin typeface="Andale Mono" charset="0"/>
              </a:rPr>
              <a:t> in un logbook </a:t>
            </a:r>
            <a:r>
              <a:rPr lang="en-US" dirty="0" err="1">
                <a:latin typeface="Andale Mono" charset="0"/>
              </a:rPr>
              <a:t>dei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singoli</a:t>
            </a:r>
            <a:r>
              <a:rPr lang="en-US" dirty="0">
                <a:latin typeface="Andale Mono" charset="0"/>
              </a:rPr>
              <a:t> step, </a:t>
            </a:r>
            <a:r>
              <a:rPr lang="en-US" dirty="0" err="1">
                <a:latin typeface="Andale Mono" charset="0"/>
              </a:rPr>
              <a:t>magari</a:t>
            </a:r>
            <a:r>
              <a:rPr lang="en-US" dirty="0">
                <a:latin typeface="Andale Mono" charset="0"/>
              </a:rPr>
              <a:t> con nota </a:t>
            </a:r>
            <a:r>
              <a:rPr lang="en-US" dirty="0" err="1">
                <a:latin typeface="Andale Mono" charset="0"/>
              </a:rPr>
              <a:t>dei</a:t>
            </a:r>
            <a:r>
              <a:rPr lang="en-US" dirty="0">
                <a:latin typeface="Andale Mono" charset="0"/>
              </a:rPr>
              <a:t> tempi di </a:t>
            </a:r>
            <a:r>
              <a:rPr lang="en-US" dirty="0" err="1">
                <a:latin typeface="Andale Mono" charset="0"/>
              </a:rPr>
              <a:t>esecuzione</a:t>
            </a:r>
            <a:r>
              <a:rPr lang="en-US" dirty="0">
                <a:latin typeface="Andale Mono" charset="0"/>
              </a:rPr>
              <a:t>. </a:t>
            </a:r>
            <a:r>
              <a:rPr lang="en-US" dirty="0" err="1">
                <a:latin typeface="Andale Mono" charset="0"/>
              </a:rPr>
              <a:t>Chiaramente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usare</a:t>
            </a:r>
            <a:r>
              <a:rPr lang="en-US" dirty="0">
                <a:latin typeface="Andale Mono" charset="0"/>
              </a:rPr>
              <a:t> la </a:t>
            </a:r>
            <a:r>
              <a:rPr lang="en-US" dirty="0" err="1">
                <a:latin typeface="Andale Mono" charset="0"/>
              </a:rPr>
              <a:t>procedura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corretta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aumenta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i</a:t>
            </a:r>
            <a:r>
              <a:rPr lang="en-US" dirty="0">
                <a:latin typeface="Andale Mono" charset="0"/>
              </a:rPr>
              <a:t> tempi, ma se poi </a:t>
            </a:r>
            <a:r>
              <a:rPr lang="en-US" dirty="0" err="1">
                <a:latin typeface="Andale Mono" charset="0"/>
              </a:rPr>
              <a:t>vogliamo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presentare</a:t>
            </a:r>
            <a:r>
              <a:rPr lang="en-US" dirty="0">
                <a:latin typeface="Andale Mono" charset="0"/>
              </a:rPr>
              <a:t> le </a:t>
            </a:r>
            <a:r>
              <a:rPr lang="en-US" dirty="0" err="1">
                <a:latin typeface="Andale Mono" charset="0"/>
              </a:rPr>
              <a:t>cose</a:t>
            </a:r>
            <a:r>
              <a:rPr lang="en-US" dirty="0">
                <a:latin typeface="Andale Mono" charset="0"/>
              </a:rPr>
              <a:t> al resto del </a:t>
            </a:r>
            <a:r>
              <a:rPr lang="en-US" dirty="0" err="1">
                <a:latin typeface="Andale Mono" charset="0"/>
              </a:rPr>
              <a:t>mondo</a:t>
            </a:r>
            <a:r>
              <a:rPr lang="en-US" dirty="0">
                <a:latin typeface="Andale Mono" charset="0"/>
              </a:rPr>
              <a:t> e' </a:t>
            </a:r>
            <a:r>
              <a:rPr lang="en-US" dirty="0" err="1">
                <a:latin typeface="Andale Mono" charset="0"/>
              </a:rPr>
              <a:t>indispensabile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avere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un’idea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corretta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delle</a:t>
            </a:r>
            <a:r>
              <a:rPr lang="en-US" dirty="0">
                <a:latin typeface="Andale Mono" charset="0"/>
              </a:rPr>
              <a:t> </a:t>
            </a:r>
            <a:r>
              <a:rPr lang="en-US" dirty="0" err="1">
                <a:latin typeface="Andale Mono" charset="0"/>
              </a:rPr>
              <a:t>tempistiche</a:t>
            </a:r>
            <a:r>
              <a:rPr lang="en-US" dirty="0">
                <a:latin typeface="Andale Mono" charset="0"/>
              </a:rPr>
              <a:t>.</a:t>
            </a:r>
            <a:endParaRPr lang="en-US" dirty="0">
              <a:effectLst/>
              <a:latin typeface="Andale Mon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73209" y="1033670"/>
            <a:ext cx="151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stefania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93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3D60-B9C8-4B51-9BA0-5E51756A5273}" type="slidenum">
              <a:rPr lang="en-GB" smtClean="0"/>
              <a:t>7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540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Manpower 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273072"/>
            <a:ext cx="10422835" cy="447174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Procedures for Paula PhD student (1 </a:t>
            </a:r>
            <a:r>
              <a:rPr lang="mr-IN" dirty="0" smtClean="0"/>
              <a:t>–</a:t>
            </a:r>
            <a:r>
              <a:rPr lang="en-GB" dirty="0" smtClean="0"/>
              <a:t> 1.5 </a:t>
            </a:r>
            <a:r>
              <a:rPr lang="en-GB" dirty="0" err="1" smtClean="0"/>
              <a:t>yr</a:t>
            </a:r>
            <a:r>
              <a:rPr lang="en-GB" dirty="0" smtClean="0"/>
              <a:t>) at LNF started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ITS development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Data </a:t>
            </a:r>
            <a:r>
              <a:rPr lang="en-GB" dirty="0" err="1" smtClean="0"/>
              <a:t>Analisys</a:t>
            </a:r>
            <a:r>
              <a:rPr lang="en-GB" dirty="0" smtClean="0"/>
              <a:t> </a:t>
            </a: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Silvia Pisano will join ALICE from Dec 1</a:t>
            </a:r>
            <a:r>
              <a:rPr lang="en-GB" baseline="30000" dirty="0" smtClean="0"/>
              <a:t>st</a:t>
            </a:r>
            <a:r>
              <a:rPr lang="en-GB" dirty="0" smtClean="0"/>
              <a:t> under ORNL association for 1 </a:t>
            </a:r>
            <a:r>
              <a:rPr lang="en-GB" dirty="0" err="1" smtClean="0"/>
              <a:t>yr</a:t>
            </a:r>
            <a:r>
              <a:rPr lang="en-GB" dirty="0" smtClean="0"/>
              <a:t> and afterward </a:t>
            </a:r>
            <a:r>
              <a:rPr lang="mr-IN" dirty="0" smtClean="0"/>
              <a:t>–</a:t>
            </a:r>
            <a:r>
              <a:rPr lang="en-GB" dirty="0" smtClean="0"/>
              <a:t> hopefully </a:t>
            </a:r>
            <a:r>
              <a:rPr lang="mr-IN" dirty="0" smtClean="0"/>
              <a:t>–</a:t>
            </a:r>
            <a:r>
              <a:rPr lang="en-GB" dirty="0" smtClean="0"/>
              <a:t> with an Italian contract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Reorganization of the LNF group physics analysis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Light Flavour physics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Jet Physics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Models for Hadron fractal description (collaboration with Sao Paulo)</a:t>
            </a:r>
          </a:p>
          <a:p>
            <a:pPr marL="971550" lvl="1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9954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177</Words>
  <Application>Microsoft Macintosh PowerPoint</Application>
  <PresentationFormat>Widescreen</PresentationFormat>
  <Paragraphs>44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Andale Mono</vt:lpstr>
      <vt:lpstr>Calibri</vt:lpstr>
      <vt:lpstr>Calibri Light</vt:lpstr>
      <vt:lpstr>Mangal</vt:lpstr>
      <vt:lpstr>Arial</vt:lpstr>
      <vt:lpstr>Office Theme</vt:lpstr>
      <vt:lpstr>Status Report  ALICE ITS @ LNF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Federico Ronchetti</dc:creator>
  <cp:lastModifiedBy>Federico Ronchetti</cp:lastModifiedBy>
  <cp:revision>12</cp:revision>
  <dcterms:created xsi:type="dcterms:W3CDTF">2016-11-15T08:25:25Z</dcterms:created>
  <dcterms:modified xsi:type="dcterms:W3CDTF">2016-11-22T08:57:17Z</dcterms:modified>
</cp:coreProperties>
</file>