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8" r:id="rId6"/>
    <p:sldId id="271" r:id="rId7"/>
    <p:sldId id="269" r:id="rId8"/>
    <p:sldId id="259" r:id="rId9"/>
    <p:sldId id="260" r:id="rId10"/>
    <p:sldId id="27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0"/>
  </p:normalViewPr>
  <p:slideViewPr>
    <p:cSldViewPr snapToGrid="0" snapToObjects="1">
      <p:cViewPr varScale="1">
        <p:scale>
          <a:sx n="61" d="100"/>
          <a:sy n="61" d="100"/>
        </p:scale>
        <p:origin x="13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61B93-230A-DA41-A3E8-850E9E719387}" type="datetimeFigureOut">
              <a:rPr lang="it-IT" smtClean="0"/>
              <a:t>14/12/2016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AF308-4B8D-1449-9D5B-A92523C279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88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85800" y="637324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December 14,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December 14,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berto.direnzo@unical.it" TargetMode="External"/><Relationship Id="rId2" Type="http://schemas.openxmlformats.org/officeDocument/2006/relationships/hyperlink" Target="mailto:commissionedidatticasiace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rinella.tedeschi@unical.it" TargetMode="External"/><Relationship Id="rId2" Type="http://schemas.openxmlformats.org/officeDocument/2006/relationships/hyperlink" Target="mailto:commissionedidatticasiace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 b="1" cap="none" dirty="0" smtClean="0"/>
              <a:t>Attività didattiche</a:t>
            </a:r>
            <a:endParaRPr lang="it-IT" sz="4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33172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XXXII ciclo – SIACE </a:t>
            </a:r>
            <a:r>
              <a:rPr lang="it-IT" dirty="0" err="1" smtClean="0"/>
              <a:t>PhD</a:t>
            </a:r>
            <a:r>
              <a:rPr lang="it-IT" dirty="0" smtClean="0"/>
              <a:t> Course Welcome </a:t>
            </a:r>
            <a:r>
              <a:rPr lang="it-IT" dirty="0" err="1" smtClean="0"/>
              <a:t>Day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marL="2312988" algn="ctr"/>
            <a:r>
              <a:rPr lang="it-IT" sz="2000" dirty="0" smtClean="0"/>
              <a:t>Per la Commissione </a:t>
            </a:r>
            <a:r>
              <a:rPr lang="it-IT" sz="2000" dirty="0" smtClean="0"/>
              <a:t>Didattica (CD)</a:t>
            </a:r>
            <a:endParaRPr lang="it-IT" sz="2000" dirty="0" smtClean="0"/>
          </a:p>
          <a:p>
            <a:pPr marL="2312988" algn="ctr"/>
            <a:r>
              <a:rPr lang="it-IT" sz="2000" b="1" dirty="0" smtClean="0"/>
              <a:t>Alberto Di Renzo</a:t>
            </a:r>
          </a:p>
          <a:p>
            <a:pPr marL="2312988" algn="ctr"/>
            <a:r>
              <a:rPr lang="it-IT" sz="2000" dirty="0" smtClean="0">
                <a:hlinkClick r:id="rId2"/>
              </a:rPr>
              <a:t>commissionedidatticasiace@gmail.com</a:t>
            </a:r>
            <a:r>
              <a:rPr lang="it-IT" sz="2000" dirty="0" smtClean="0"/>
              <a:t> </a:t>
            </a:r>
          </a:p>
          <a:p>
            <a:pPr marL="2312988" algn="ctr"/>
            <a:r>
              <a:rPr lang="it-IT" sz="2000" dirty="0" smtClean="0"/>
              <a:t>(</a:t>
            </a:r>
            <a:r>
              <a:rPr lang="it-IT" sz="2000" dirty="0" smtClean="0">
                <a:hlinkClick r:id="rId3"/>
              </a:rPr>
              <a:t>alberto.direnzo@unical.it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318059"/>
            <a:ext cx="7782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Dottorato in Scienze ed Ingegneria dell’Ambiente, delle Costruzioni e dell’Energia 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916" y="398966"/>
            <a:ext cx="844395" cy="8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tx1"/>
                </a:solidFill>
              </a:rPr>
              <a:t>Commissione didattica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it-IT" sz="1800" b="1" dirty="0" smtClean="0"/>
              <a:t>Alberto Di Renzo </a:t>
            </a:r>
            <a:r>
              <a:rPr lang="it-IT" sz="1800" dirty="0" smtClean="0"/>
              <a:t>(</a:t>
            </a:r>
            <a:r>
              <a:rPr lang="it-IT" sz="1800" dirty="0" err="1" smtClean="0"/>
              <a:t>Dip</a:t>
            </a:r>
            <a:r>
              <a:rPr lang="it-IT" sz="1800" dirty="0" smtClean="0"/>
              <a:t>. Ing. Ambiente e Territorio e Ing. Chimica)</a:t>
            </a:r>
          </a:p>
          <a:p>
            <a:pPr marL="18097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i="1" dirty="0" smtClean="0"/>
              <a:t>Coordinatore per l’A.A. 2016/17</a:t>
            </a:r>
            <a:endParaRPr lang="it-IT" sz="1800" i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b="1" dirty="0" smtClean="0"/>
              <a:t>Anna </a:t>
            </a:r>
            <a:r>
              <a:rPr lang="it-IT" sz="1800" b="1" dirty="0" err="1" smtClean="0"/>
              <a:t>Mastroberardino</a:t>
            </a:r>
            <a:r>
              <a:rPr lang="it-IT" sz="1800" b="1" dirty="0" smtClean="0"/>
              <a:t> </a:t>
            </a:r>
            <a:r>
              <a:rPr lang="it-IT" sz="1800" dirty="0" smtClean="0"/>
              <a:t>(</a:t>
            </a:r>
            <a:r>
              <a:rPr lang="it-IT" sz="1800" dirty="0" err="1" smtClean="0"/>
              <a:t>Dip</a:t>
            </a:r>
            <a:r>
              <a:rPr lang="it-IT" sz="1800" dirty="0" smtClean="0"/>
              <a:t>. Fisica)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b="1" dirty="0" smtClean="0"/>
              <a:t>Alessandra </a:t>
            </a:r>
            <a:r>
              <a:rPr lang="it-IT" sz="1800" b="1" dirty="0" err="1" smtClean="0"/>
              <a:t>Criscuoli</a:t>
            </a:r>
            <a:r>
              <a:rPr lang="it-IT" sz="1800" b="1" dirty="0" smtClean="0"/>
              <a:t> </a:t>
            </a:r>
            <a:r>
              <a:rPr lang="it-IT" sz="1800" dirty="0" smtClean="0"/>
              <a:t>(ITM-CNR)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b="1" dirty="0" smtClean="0"/>
              <a:t>Francesco </a:t>
            </a:r>
            <a:r>
              <a:rPr lang="it-IT" sz="1800" b="1" dirty="0" err="1" smtClean="0"/>
              <a:t>Perri</a:t>
            </a:r>
            <a:r>
              <a:rPr lang="it-IT" sz="1800" b="1" dirty="0" smtClean="0"/>
              <a:t> </a:t>
            </a:r>
            <a:r>
              <a:rPr lang="it-IT" sz="1800" dirty="0" smtClean="0"/>
              <a:t>(</a:t>
            </a:r>
            <a:r>
              <a:rPr lang="it-IT" sz="1800" dirty="0" err="1" smtClean="0"/>
              <a:t>Dip</a:t>
            </a:r>
            <a:r>
              <a:rPr lang="it-IT" sz="1800" dirty="0" smtClean="0"/>
              <a:t>. </a:t>
            </a:r>
            <a:r>
              <a:rPr lang="it-IT" sz="1800" dirty="0"/>
              <a:t>Biologia, Ecologia e Scienze della </a:t>
            </a:r>
            <a:r>
              <a:rPr lang="it-IT" sz="1800" dirty="0" smtClean="0"/>
              <a:t>Terra)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b="1" dirty="0" smtClean="0"/>
              <a:t>Paolo </a:t>
            </a:r>
            <a:r>
              <a:rPr lang="it-IT" sz="1800" b="1" dirty="0" err="1" smtClean="0"/>
              <a:t>Nevone</a:t>
            </a:r>
            <a:r>
              <a:rPr lang="it-IT" sz="1800" b="1" dirty="0" smtClean="0"/>
              <a:t> Blasi </a:t>
            </a:r>
            <a:r>
              <a:rPr lang="it-IT" sz="1800" dirty="0" smtClean="0"/>
              <a:t>(</a:t>
            </a:r>
            <a:r>
              <a:rPr lang="it-IT" sz="1800" dirty="0" err="1" smtClean="0"/>
              <a:t>Dip</a:t>
            </a:r>
            <a:r>
              <a:rPr lang="it-IT" sz="1800" dirty="0" smtClean="0"/>
              <a:t>. Ing. Civile)</a:t>
            </a:r>
            <a:endParaRPr lang="it-IT" sz="1800" dirty="0"/>
          </a:p>
          <a:p>
            <a:pPr marL="0" indent="0">
              <a:buNone/>
            </a:pPr>
            <a:r>
              <a:rPr lang="it-IT" sz="1800" dirty="0" smtClean="0"/>
              <a:t>	Contatto: </a:t>
            </a:r>
            <a:r>
              <a:rPr lang="it-IT" sz="1800" dirty="0" smtClean="0">
                <a:hlinkClick r:id="rId2"/>
              </a:rPr>
              <a:t>commissionedidatticasiace@gmail.com</a:t>
            </a:r>
            <a:endParaRPr lang="it-IT" sz="1800" dirty="0"/>
          </a:p>
          <a:p>
            <a:pPr marL="0" indent="0">
              <a:spcBef>
                <a:spcPts val="1500"/>
              </a:spcBef>
              <a:buNone/>
            </a:pPr>
            <a:r>
              <a:rPr lang="it-IT" sz="3200" b="1" dirty="0" smtClean="0"/>
              <a:t>Segreteria amministrativa e di coordinamento</a:t>
            </a:r>
          </a:p>
          <a:p>
            <a:pPr>
              <a:spcBef>
                <a:spcPts val="1200"/>
              </a:spcBef>
            </a:pPr>
            <a:r>
              <a:rPr lang="it-IT" sz="1800" b="1" dirty="0" smtClean="0"/>
              <a:t>Dott.ssa Marinella Tedeschi</a:t>
            </a:r>
          </a:p>
          <a:p>
            <a:pPr marL="0" indent="0">
              <a:buNone/>
            </a:pPr>
            <a:r>
              <a:rPr lang="it-IT" sz="1800" dirty="0" smtClean="0"/>
              <a:t>	Contatto: </a:t>
            </a:r>
            <a:r>
              <a:rPr lang="it-IT" sz="1800" dirty="0" smtClean="0">
                <a:hlinkClick r:id="rId3"/>
              </a:rPr>
              <a:t>marinella.tedeschi@unical.it</a:t>
            </a:r>
            <a:r>
              <a:rPr lang="it-IT" sz="1800" dirty="0" smtClean="0"/>
              <a:t> </a:t>
            </a:r>
            <a:endParaRPr lang="it-IT" sz="1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09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Considerazioni finali (personali)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Non pensate agli esami. Le soddisfazioni di una carriera nella ricerca, quando essa sia guidata dalla passione, sono impareggiabili!</a:t>
            </a:r>
          </a:p>
          <a:p>
            <a:pPr algn="just"/>
            <a:r>
              <a:rPr lang="it-IT" dirty="0" smtClean="0"/>
              <a:t>Costruite il vostro percorso di sviluppo professionale e il vostro futuro</a:t>
            </a:r>
          </a:p>
          <a:p>
            <a:pPr algn="just"/>
            <a:r>
              <a:rPr lang="it-IT" dirty="0" smtClean="0"/>
              <a:t>Scegliete con cura e seguite i corsi (non perché è richiesto così); partecipate attivamente e spremetevi tutto quello che potete</a:t>
            </a:r>
          </a:p>
          <a:p>
            <a:pPr algn="just"/>
            <a:r>
              <a:rPr lang="it-IT" dirty="0" smtClean="0"/>
              <a:t>Prendete contatti con colleghi, costruite reti di collaborazione, siate attivi</a:t>
            </a:r>
          </a:p>
          <a:p>
            <a:pPr algn="just"/>
            <a:r>
              <a:rPr lang="it-IT" dirty="0" smtClean="0"/>
              <a:t>Godetevi i viaggi e visitate ambienti di ricerca/formazione diversi</a:t>
            </a:r>
          </a:p>
          <a:p>
            <a:pPr algn="just"/>
            <a:r>
              <a:rPr lang="it-IT" dirty="0" smtClean="0"/>
              <a:t>Mantenete sempre un confronto attivo con colleghi/supervisori/mentori </a:t>
            </a:r>
          </a:p>
          <a:p>
            <a:pPr algn="just"/>
            <a:r>
              <a:rPr lang="it-IT" dirty="0" smtClean="0"/>
              <a:t>E...</a:t>
            </a:r>
          </a:p>
          <a:p>
            <a:pPr marL="0" indent="0" algn="ctr">
              <a:buNone/>
            </a:pPr>
            <a:r>
              <a:rPr lang="it-IT" sz="2800" b="1" dirty="0" smtClean="0"/>
              <a:t>…in bocca al lupo!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6373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Percorso formativo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Articolato in </a:t>
            </a:r>
            <a:r>
              <a:rPr lang="it-IT" b="1" dirty="0" smtClean="0"/>
              <a:t>180 CFU</a:t>
            </a:r>
            <a:r>
              <a:rPr lang="it-IT" dirty="0" smtClean="0"/>
              <a:t>, sviluppato su </a:t>
            </a:r>
            <a:r>
              <a:rPr lang="it-IT" b="1" dirty="0" smtClean="0"/>
              <a:t>3 anni </a:t>
            </a:r>
          </a:p>
          <a:p>
            <a:r>
              <a:rPr lang="it-IT" dirty="0" smtClean="0"/>
              <a:t>Attività̀ suddivise in </a:t>
            </a:r>
            <a:r>
              <a:rPr lang="it-IT" b="1" dirty="0" smtClean="0"/>
              <a:t>60 CFU </a:t>
            </a:r>
            <a:r>
              <a:rPr lang="it-IT" dirty="0" smtClean="0"/>
              <a:t>per </a:t>
            </a:r>
            <a:r>
              <a:rPr lang="it-IT" b="1" dirty="0" smtClean="0"/>
              <a:t>anno</a:t>
            </a:r>
            <a:r>
              <a:rPr lang="it-IT" dirty="0" smtClean="0"/>
              <a:t>: </a:t>
            </a:r>
          </a:p>
          <a:p>
            <a:endParaRPr lang="it-IT" dirty="0" smtClean="0">
              <a:solidFill>
                <a:schemeClr val="accent2"/>
              </a:solidFill>
            </a:endParaRPr>
          </a:p>
          <a:p>
            <a:pPr lvl="1">
              <a:lnSpc>
                <a:spcPct val="200000"/>
              </a:lnSpc>
            </a:pPr>
            <a:r>
              <a:rPr lang="it-IT" b="1" dirty="0" smtClean="0">
                <a:solidFill>
                  <a:schemeClr val="accent1"/>
                </a:solidFill>
              </a:rPr>
              <a:t>Attività̀ Didattica </a:t>
            </a:r>
            <a:r>
              <a:rPr lang="it-IT" dirty="0" smtClean="0"/>
              <a:t>per complessivi </a:t>
            </a:r>
            <a:r>
              <a:rPr lang="it-IT" b="1" dirty="0" smtClean="0"/>
              <a:t>40 CFU </a:t>
            </a:r>
          </a:p>
          <a:p>
            <a:pPr lvl="1">
              <a:lnSpc>
                <a:spcPct val="200000"/>
              </a:lnSpc>
            </a:pPr>
            <a:r>
              <a:rPr lang="it-IT" b="1" dirty="0" smtClean="0">
                <a:solidFill>
                  <a:srgbClr val="0070C0"/>
                </a:solidFill>
              </a:rPr>
              <a:t>Attività̀ di Studio e Ricerca </a:t>
            </a:r>
            <a:r>
              <a:rPr lang="it-IT" dirty="0" smtClean="0"/>
              <a:t>per complessivi </a:t>
            </a:r>
            <a:r>
              <a:rPr lang="it-IT" b="1" dirty="0" smtClean="0"/>
              <a:t>100 CFU</a:t>
            </a:r>
          </a:p>
          <a:p>
            <a:pPr lvl="1">
              <a:lnSpc>
                <a:spcPct val="200000"/>
              </a:lnSpc>
            </a:pPr>
            <a:r>
              <a:rPr lang="it-IT" b="1" dirty="0" smtClean="0">
                <a:solidFill>
                  <a:schemeClr val="accent5"/>
                </a:solidFill>
              </a:rPr>
              <a:t>Attività̀ di Redazione Elaborati</a:t>
            </a:r>
            <a:r>
              <a:rPr lang="it-IT" dirty="0" smtClean="0"/>
              <a:t>, compreso elaborato finale, </a:t>
            </a:r>
            <a:r>
              <a:rPr lang="it-IT" b="1" dirty="0" smtClean="0"/>
              <a:t>40 </a:t>
            </a:r>
            <a:r>
              <a:rPr lang="it-IT" b="1" dirty="0" smtClean="0"/>
              <a:t>CFU</a:t>
            </a:r>
          </a:p>
          <a:p>
            <a:pPr lvl="1">
              <a:lnSpc>
                <a:spcPct val="200000"/>
              </a:lnSpc>
            </a:pP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Requisito di interdisciplinarietà</a:t>
            </a:r>
            <a:r>
              <a:rPr lang="it-IT" b="1" dirty="0" smtClean="0"/>
              <a:t> </a:t>
            </a:r>
            <a:endParaRPr lang="it-IT" b="1" dirty="0" smtClean="0"/>
          </a:p>
          <a:p>
            <a:pPr marL="274320" lvl="1" indent="0">
              <a:buNone/>
            </a:pPr>
            <a:endParaRPr lang="it-IT" dirty="0"/>
          </a:p>
          <a:p>
            <a:pPr marL="6350" lvl="1" indent="0">
              <a:buNone/>
            </a:pPr>
            <a:r>
              <a:rPr lang="it-IT" dirty="0" smtClean="0"/>
              <a:t>Integrazione tra le attività da prevedere nel </a:t>
            </a:r>
            <a:r>
              <a:rPr lang="it-IT" u="sng" dirty="0" smtClean="0"/>
              <a:t>Piano di sviluppo della carriera </a:t>
            </a:r>
            <a:r>
              <a:rPr lang="it-IT" dirty="0" smtClean="0"/>
              <a:t>(</a:t>
            </a:r>
            <a:r>
              <a:rPr lang="it-IT" b="1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Personal Career Development Plan - CDP</a:t>
            </a:r>
            <a:r>
              <a:rPr lang="it-IT" dirty="0" smtClean="0"/>
              <a:t>)</a:t>
            </a:r>
          </a:p>
        </p:txBody>
      </p:sp>
      <p:pic>
        <p:nvPicPr>
          <p:cNvPr id="4" name="Picture 3" descr="degre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459" y="480060"/>
            <a:ext cx="2670166" cy="174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/>
                </a:solidFill>
              </a:rPr>
              <a:t>Attività Didattica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Comprende</a:t>
            </a:r>
            <a:endParaRPr lang="it-IT" dirty="0"/>
          </a:p>
          <a:p>
            <a:pPr>
              <a:spcBef>
                <a:spcPts val="900"/>
              </a:spcBef>
            </a:pPr>
            <a:r>
              <a:rPr lang="it-IT" sz="2000" b="1" dirty="0" smtClean="0"/>
              <a:t>20 </a:t>
            </a:r>
            <a:r>
              <a:rPr lang="it-IT" sz="2000" b="1" dirty="0"/>
              <a:t>CFU </a:t>
            </a:r>
            <a:r>
              <a:rPr lang="it-IT" sz="2000" b="1" i="1" dirty="0"/>
              <a:t>obbligatori </a:t>
            </a:r>
            <a:r>
              <a:rPr lang="it-IT" sz="2000" b="1" u="sng" dirty="0" smtClean="0"/>
              <a:t>comuni</a:t>
            </a:r>
            <a:r>
              <a:rPr lang="it-IT" sz="2000" dirty="0" smtClean="0"/>
              <a:t>, </a:t>
            </a:r>
            <a:r>
              <a:rPr lang="it-IT" sz="2000" dirty="0"/>
              <a:t>composti dai seguenti corsi: </a:t>
            </a:r>
            <a:r>
              <a:rPr lang="it-IT" sz="2000" dirty="0" smtClean="0"/>
              <a:t>Inglese </a:t>
            </a:r>
            <a:r>
              <a:rPr lang="it-IT" sz="2000" dirty="0"/>
              <a:t>(</a:t>
            </a:r>
            <a:r>
              <a:rPr lang="it-IT" sz="2000" b="1" dirty="0"/>
              <a:t>4 CFU</a:t>
            </a:r>
            <a:r>
              <a:rPr lang="it-IT" sz="2000" dirty="0"/>
              <a:t>), </a:t>
            </a:r>
            <a:r>
              <a:rPr lang="it-IT" sz="2000" dirty="0" smtClean="0"/>
              <a:t>Strumenti Informatici (</a:t>
            </a:r>
            <a:r>
              <a:rPr lang="it-IT" sz="2000" b="1" dirty="0" smtClean="0"/>
              <a:t>4 </a:t>
            </a:r>
            <a:r>
              <a:rPr lang="it-IT" sz="2000" b="1" dirty="0"/>
              <a:t>CFU</a:t>
            </a:r>
            <a:r>
              <a:rPr lang="it-IT" sz="2000" dirty="0"/>
              <a:t>), Gestione della </a:t>
            </a:r>
            <a:r>
              <a:rPr lang="it-IT" sz="2000" dirty="0" smtClean="0"/>
              <a:t>Ricerca (LIO) </a:t>
            </a:r>
            <a:r>
              <a:rPr lang="it-IT" sz="2000" dirty="0"/>
              <a:t>(</a:t>
            </a:r>
            <a:r>
              <a:rPr lang="it-IT" sz="2000" b="1" dirty="0"/>
              <a:t>4 CFU</a:t>
            </a:r>
            <a:r>
              <a:rPr lang="it-IT" sz="2000" dirty="0"/>
              <a:t>), Valorizzazione dei risultati della </a:t>
            </a:r>
            <a:r>
              <a:rPr lang="it-IT" sz="2000" dirty="0" smtClean="0"/>
              <a:t>ricerca (LIO) </a:t>
            </a:r>
            <a:r>
              <a:rPr lang="it-IT" sz="2000" dirty="0"/>
              <a:t>(</a:t>
            </a:r>
            <a:r>
              <a:rPr lang="it-IT" sz="2000" b="1" dirty="0"/>
              <a:t>4 CFU</a:t>
            </a:r>
            <a:r>
              <a:rPr lang="it-IT" sz="2000" dirty="0"/>
              <a:t>), </a:t>
            </a:r>
            <a:r>
              <a:rPr lang="it-IT" sz="2000" dirty="0" smtClean="0"/>
              <a:t>Cicli </a:t>
            </a:r>
            <a:r>
              <a:rPr lang="it-IT" sz="2000" dirty="0"/>
              <a:t>di seminari interdisciplinari </a:t>
            </a:r>
            <a:r>
              <a:rPr lang="it-IT" sz="2000" dirty="0" smtClean="0"/>
              <a:t>(</a:t>
            </a:r>
            <a:r>
              <a:rPr lang="it-IT" sz="2000" b="1" dirty="0" smtClean="0"/>
              <a:t>4 CFU</a:t>
            </a:r>
            <a:r>
              <a:rPr lang="it-IT" sz="2000" dirty="0" smtClean="0"/>
              <a:t>)</a:t>
            </a:r>
            <a:endParaRPr lang="it-IT" sz="2000" dirty="0"/>
          </a:p>
          <a:p>
            <a:pPr>
              <a:spcBef>
                <a:spcPts val="900"/>
              </a:spcBef>
            </a:pPr>
            <a:r>
              <a:rPr lang="it-IT" sz="2000" b="1" dirty="0" smtClean="0"/>
              <a:t>corsi </a:t>
            </a:r>
            <a:r>
              <a:rPr lang="it-IT" sz="2000" b="1" dirty="0"/>
              <a:t>specialistici </a:t>
            </a:r>
            <a:r>
              <a:rPr lang="it-IT" sz="2000" dirty="0" smtClean="0"/>
              <a:t>previsti dall’offerta didattica SIACE</a:t>
            </a:r>
            <a:r>
              <a:rPr lang="it-IT" sz="2000" b="1" dirty="0" smtClean="0"/>
              <a:t> </a:t>
            </a:r>
            <a:r>
              <a:rPr lang="it-IT" sz="2000" dirty="0" smtClean="0"/>
              <a:t>e </a:t>
            </a:r>
            <a:r>
              <a:rPr lang="it-IT" sz="2000" dirty="0"/>
              <a:t>previsti nel </a:t>
            </a:r>
            <a:r>
              <a:rPr lang="it-IT" sz="2000" b="1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career </a:t>
            </a:r>
            <a:r>
              <a:rPr lang="it-IT" sz="2000" b="1" i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development</a:t>
            </a:r>
            <a:r>
              <a:rPr lang="it-IT" sz="2000" b="1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2000" b="1" i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plan</a:t>
            </a:r>
            <a:r>
              <a:rPr lang="it-IT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2000" dirty="0" smtClean="0"/>
              <a:t>di ogni studente/</a:t>
            </a:r>
            <a:r>
              <a:rPr lang="it-IT" sz="2000" dirty="0" err="1" smtClean="0"/>
              <a:t>ssa</a:t>
            </a:r>
            <a:r>
              <a:rPr lang="it-IT" sz="2000" dirty="0" smtClean="0"/>
              <a:t>;</a:t>
            </a:r>
            <a:endParaRPr lang="it-IT" sz="2000" dirty="0"/>
          </a:p>
          <a:p>
            <a:pPr>
              <a:spcBef>
                <a:spcPts val="900"/>
              </a:spcBef>
            </a:pPr>
            <a:r>
              <a:rPr lang="it-IT" sz="2000" b="1" dirty="0" smtClean="0"/>
              <a:t>corsi strutturati </a:t>
            </a:r>
            <a:r>
              <a:rPr lang="it-IT" sz="2000" dirty="0" smtClean="0"/>
              <a:t>erogati </a:t>
            </a:r>
            <a:r>
              <a:rPr lang="it-IT" sz="2000" dirty="0"/>
              <a:t>in </a:t>
            </a:r>
            <a:r>
              <a:rPr lang="it-IT" sz="2000" dirty="0" smtClean="0"/>
              <a:t>un’università Italiana </a:t>
            </a:r>
            <a:r>
              <a:rPr lang="it-IT" sz="2000" dirty="0"/>
              <a:t>o </a:t>
            </a:r>
            <a:r>
              <a:rPr lang="it-IT" sz="2000" dirty="0" smtClean="0"/>
              <a:t>Straniera (livello tipico magistrale), </a:t>
            </a:r>
            <a:r>
              <a:rPr lang="it-IT" sz="2000" dirty="0"/>
              <a:t>anche a distanza e </a:t>
            </a:r>
            <a:r>
              <a:rPr lang="it-IT" sz="2000" dirty="0" smtClean="0"/>
              <a:t>autorizzati </a:t>
            </a:r>
            <a:r>
              <a:rPr lang="it-IT" sz="2000" dirty="0"/>
              <a:t>dai </a:t>
            </a:r>
            <a:r>
              <a:rPr lang="it-IT" sz="2000" dirty="0" smtClean="0"/>
              <a:t>Supervisori;</a:t>
            </a:r>
            <a:endParaRPr lang="it-IT" sz="2000" dirty="0"/>
          </a:p>
          <a:p>
            <a:pPr>
              <a:spcBef>
                <a:spcPts val="900"/>
              </a:spcBef>
            </a:pPr>
            <a:r>
              <a:rPr lang="it-IT" sz="2000" dirty="0"/>
              <a:t>I corsi possono anche essere erogati sotto forma </a:t>
            </a:r>
            <a:r>
              <a:rPr lang="it-IT" sz="2000" dirty="0" smtClean="0"/>
              <a:t>di seminari formativi. </a:t>
            </a:r>
            <a:r>
              <a:rPr lang="it-IT" sz="2000" dirty="0"/>
              <a:t>Parte </a:t>
            </a:r>
            <a:r>
              <a:rPr lang="it-IT" sz="2000" dirty="0" smtClean="0"/>
              <a:t>dell’attività didattica può </a:t>
            </a:r>
            <a:r>
              <a:rPr lang="it-IT" sz="2000" dirty="0"/>
              <a:t>anche essere sostituita da </a:t>
            </a:r>
            <a:r>
              <a:rPr lang="it-IT" sz="2000" i="1" dirty="0"/>
              <a:t>training </a:t>
            </a:r>
            <a:r>
              <a:rPr lang="it-IT" sz="2000" dirty="0"/>
              <a:t>da svolgersi prevalentemente all’interno dei </a:t>
            </a:r>
            <a:r>
              <a:rPr lang="it-IT" sz="2000" b="1" dirty="0"/>
              <a:t>Laboratori</a:t>
            </a:r>
            <a:r>
              <a:rPr lang="it-IT" sz="2000" dirty="0"/>
              <a:t> o dei gruppi di ricerca costituiti </a:t>
            </a:r>
            <a:r>
              <a:rPr lang="it-IT" sz="2000" b="1" dirty="0"/>
              <a:t>all’interno dei Dipartimenti o in altre strutture di ricerca</a:t>
            </a:r>
            <a:r>
              <a:rPr lang="it-IT" sz="2000" dirty="0"/>
              <a:t>, anche </a:t>
            </a:r>
            <a:r>
              <a:rPr lang="it-IT" sz="2000" b="1" dirty="0"/>
              <a:t>all’estero </a:t>
            </a:r>
            <a:endParaRPr lang="it-IT" sz="2000" b="1" dirty="0">
              <a:effectLst/>
            </a:endParaRPr>
          </a:p>
        </p:txBody>
      </p:sp>
      <p:pic>
        <p:nvPicPr>
          <p:cNvPr id="5" name="Picture 4" descr="274323-exam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256" y="429235"/>
            <a:ext cx="1609841" cy="160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Attività di Studio e Ricerca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Comprende</a:t>
            </a:r>
            <a:endParaRPr lang="it-IT" dirty="0"/>
          </a:p>
          <a:p>
            <a:r>
              <a:rPr lang="it-IT" sz="2000" dirty="0"/>
              <a:t>Studio della letteratura scientifica (</a:t>
            </a:r>
            <a:r>
              <a:rPr lang="it-IT" sz="2000" b="1" dirty="0"/>
              <a:t>libri</a:t>
            </a:r>
            <a:r>
              <a:rPr lang="it-IT" sz="2000" dirty="0"/>
              <a:t>, </a:t>
            </a:r>
            <a:r>
              <a:rPr lang="it-IT" sz="2000" b="1" dirty="0"/>
              <a:t>articoli scientifici</a:t>
            </a:r>
            <a:r>
              <a:rPr lang="it-IT" sz="2000" dirty="0"/>
              <a:t>, </a:t>
            </a:r>
            <a:r>
              <a:rPr lang="it-IT" sz="2000" b="1" dirty="0"/>
              <a:t>brevetti</a:t>
            </a:r>
            <a:r>
              <a:rPr lang="it-IT" sz="2000" dirty="0"/>
              <a:t>, ecc.)</a:t>
            </a:r>
          </a:p>
          <a:p>
            <a:r>
              <a:rPr lang="it-IT" sz="2000" dirty="0" smtClean="0"/>
              <a:t>Sviluppo </a:t>
            </a:r>
            <a:r>
              <a:rPr lang="it-IT" sz="2000" dirty="0"/>
              <a:t>di </a:t>
            </a:r>
            <a:r>
              <a:rPr lang="it-IT" sz="2000" b="1" dirty="0"/>
              <a:t>ricerche originali</a:t>
            </a:r>
          </a:p>
          <a:p>
            <a:r>
              <a:rPr lang="it-IT" sz="2000" dirty="0" smtClean="0"/>
              <a:t>Partecipazione </a:t>
            </a:r>
            <a:r>
              <a:rPr lang="it-IT" sz="2000" dirty="0"/>
              <a:t>a </a:t>
            </a:r>
            <a:r>
              <a:rPr lang="it-IT" sz="2000" b="1" dirty="0" smtClean="0"/>
              <a:t>seminari di ricerca</a:t>
            </a:r>
            <a:r>
              <a:rPr lang="it-IT" sz="2000" dirty="0" smtClean="0"/>
              <a:t> o </a:t>
            </a:r>
            <a:r>
              <a:rPr lang="it-IT" sz="2000" b="1" dirty="0"/>
              <a:t>cicli di </a:t>
            </a:r>
            <a:r>
              <a:rPr lang="it-IT" sz="2000" b="1" dirty="0" smtClean="0"/>
              <a:t>seminari</a:t>
            </a:r>
            <a:endParaRPr lang="it-IT" sz="2000" b="1" dirty="0"/>
          </a:p>
          <a:p>
            <a:r>
              <a:rPr lang="it-IT" sz="2000" b="1" dirty="0" smtClean="0"/>
              <a:t>Tirocini</a:t>
            </a:r>
            <a:r>
              <a:rPr lang="it-IT" sz="2000" dirty="0" smtClean="0"/>
              <a:t> </a:t>
            </a:r>
            <a:r>
              <a:rPr lang="it-IT" sz="2000" dirty="0"/>
              <a:t>e </a:t>
            </a:r>
            <a:r>
              <a:rPr lang="it-IT" sz="2000" b="1" i="1" dirty="0"/>
              <a:t>stage</a:t>
            </a:r>
            <a:r>
              <a:rPr lang="it-IT" sz="2000" dirty="0"/>
              <a:t> in strutture di ricerca </a:t>
            </a:r>
          </a:p>
          <a:p>
            <a:r>
              <a:rPr lang="it-IT" sz="2000" b="1" i="1" dirty="0" smtClean="0"/>
              <a:t>Stage</a:t>
            </a:r>
            <a:r>
              <a:rPr lang="it-IT" sz="2000" dirty="0" smtClean="0"/>
              <a:t> </a:t>
            </a:r>
            <a:r>
              <a:rPr lang="it-IT" sz="2000" dirty="0"/>
              <a:t>anche </a:t>
            </a:r>
            <a:r>
              <a:rPr lang="it-IT" sz="2000" dirty="0" smtClean="0"/>
              <a:t>all’estero</a:t>
            </a:r>
            <a:endParaRPr lang="it-IT" sz="2000" dirty="0"/>
          </a:p>
          <a:p>
            <a:r>
              <a:rPr lang="it-IT" sz="2000" dirty="0" smtClean="0"/>
              <a:t>Partecipazione </a:t>
            </a:r>
            <a:r>
              <a:rPr lang="it-IT" sz="2000" dirty="0"/>
              <a:t>a </a:t>
            </a:r>
            <a:r>
              <a:rPr lang="it-IT" sz="2000" b="1" dirty="0"/>
              <a:t>convegni</a:t>
            </a:r>
            <a:r>
              <a:rPr lang="it-IT" sz="2000" dirty="0"/>
              <a:t> e </a:t>
            </a:r>
            <a:r>
              <a:rPr lang="it-IT" sz="2000" b="1" dirty="0"/>
              <a:t>viaggi di studio </a:t>
            </a:r>
          </a:p>
          <a:p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I </a:t>
            </a:r>
            <a:r>
              <a:rPr lang="it-IT" sz="2000" dirty="0"/>
              <a:t>tirocini in strutture di ricerca saranno finalizzati all’acquisizione di </a:t>
            </a:r>
            <a:r>
              <a:rPr lang="it-IT" sz="2000" b="1" dirty="0"/>
              <a:t>Metodi e Strumenti avanzati </a:t>
            </a:r>
            <a:r>
              <a:rPr lang="it-IT" sz="2000" dirty="0"/>
              <a:t>da utilizzare in </a:t>
            </a:r>
            <a:r>
              <a:rPr lang="it-IT" sz="2000" dirty="0" smtClean="0"/>
              <a:t>attività di </a:t>
            </a:r>
            <a:r>
              <a:rPr lang="it-IT" sz="2000" dirty="0"/>
              <a:t>ricerca, compreso l’uso di strumentazione avanzata e di calcolo </a:t>
            </a:r>
            <a:endParaRPr lang="it-IT" sz="2000" dirty="0">
              <a:effectLst/>
            </a:endParaRPr>
          </a:p>
        </p:txBody>
      </p:sp>
      <p:pic>
        <p:nvPicPr>
          <p:cNvPr id="5" name="Picture 5" descr="Connect_conference_presentation_2014_v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995" y="447068"/>
            <a:ext cx="2587565" cy="134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5"/>
                </a:solidFill>
              </a:rPr>
              <a:t>Attività di Redazione Elaborati</a:t>
            </a:r>
            <a:endParaRPr lang="it-IT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Comprende le attività necessarie per </a:t>
            </a:r>
            <a:endParaRPr lang="it-IT" dirty="0"/>
          </a:p>
          <a:p>
            <a:r>
              <a:rPr lang="it-IT" sz="2000" dirty="0" smtClean="0"/>
              <a:t>il </a:t>
            </a:r>
            <a:r>
              <a:rPr lang="it-IT" sz="2000" b="1" dirty="0"/>
              <a:t>superamento </a:t>
            </a:r>
            <a:r>
              <a:rPr lang="it-IT" sz="2000" b="1" dirty="0" smtClean="0"/>
              <a:t>delle valutazioni</a:t>
            </a:r>
            <a:r>
              <a:rPr lang="it-IT" sz="2000" dirty="0" smtClean="0"/>
              <a:t> nei corsi </a:t>
            </a:r>
            <a:r>
              <a:rPr lang="it-IT" sz="2000" dirty="0"/>
              <a:t>obbligatori e a scelta </a:t>
            </a:r>
          </a:p>
          <a:p>
            <a:r>
              <a:rPr lang="it-IT" sz="2000" dirty="0" smtClean="0"/>
              <a:t>le </a:t>
            </a:r>
            <a:r>
              <a:rPr lang="it-IT" sz="2000" b="1" dirty="0" smtClean="0"/>
              <a:t>presentazioni</a:t>
            </a:r>
            <a:r>
              <a:rPr lang="it-IT" sz="2000" dirty="0" smtClean="0"/>
              <a:t> </a:t>
            </a:r>
            <a:r>
              <a:rPr lang="it-IT" sz="2000" dirty="0"/>
              <a:t>a convegni e seminari </a:t>
            </a:r>
          </a:p>
          <a:p>
            <a:r>
              <a:rPr lang="it-IT" sz="2000" dirty="0" smtClean="0"/>
              <a:t>la </a:t>
            </a:r>
            <a:r>
              <a:rPr lang="it-IT" sz="2000" b="1" dirty="0"/>
              <a:t>stesura di Report interni </a:t>
            </a:r>
            <a:r>
              <a:rPr lang="it-IT" sz="2000" dirty="0"/>
              <a:t>alla struttura di ricerca </a:t>
            </a:r>
          </a:p>
          <a:p>
            <a:r>
              <a:rPr lang="it-IT" sz="2000" dirty="0" smtClean="0"/>
              <a:t>le </a:t>
            </a:r>
            <a:r>
              <a:rPr lang="it-IT" sz="2000" b="1" dirty="0"/>
              <a:t>pubblicazioni</a:t>
            </a:r>
            <a:r>
              <a:rPr lang="it-IT" sz="2000" dirty="0"/>
              <a:t> </a:t>
            </a:r>
          </a:p>
          <a:p>
            <a:r>
              <a:rPr lang="it-IT" sz="2000" dirty="0"/>
              <a:t>la </a:t>
            </a:r>
            <a:r>
              <a:rPr lang="it-IT" sz="2000" b="1" dirty="0"/>
              <a:t>stesura dell’elaborato finale </a:t>
            </a:r>
          </a:p>
          <a:p>
            <a:endParaRPr lang="it-IT" dirty="0"/>
          </a:p>
        </p:txBody>
      </p:sp>
      <p:pic>
        <p:nvPicPr>
          <p:cNvPr id="4" name="Picture 3" descr="aeff4460-225b-4432-8556-fb821d86c176_Hoofdfoto PhD candidates - ND3_0151_580x30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269" y="4991513"/>
            <a:ext cx="3093720" cy="1600200"/>
          </a:xfrm>
          <a:prstGeom prst="rect">
            <a:avLst/>
          </a:prstGeom>
        </p:spPr>
      </p:pic>
      <p:pic>
        <p:nvPicPr>
          <p:cNvPr id="5" name="Picture 3" descr="science-journal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11" y="2988823"/>
            <a:ext cx="1373978" cy="185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Requisito 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di interdisciplinarietà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Rispetto tramite </a:t>
            </a:r>
            <a:r>
              <a:rPr lang="it-IT" u="sng" dirty="0" smtClean="0"/>
              <a:t>valutazione qualitativa della CD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FF0000"/>
                </a:solidFill>
              </a:rPr>
              <a:t>SI/NO</a:t>
            </a:r>
            <a:r>
              <a:rPr lang="it-IT" dirty="0" smtClean="0"/>
              <a:t>), previa specifica richiesta e la necessaria documentazione.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Diverse possibilità. Esempi del passato:</a:t>
            </a:r>
          </a:p>
          <a:p>
            <a:r>
              <a:rPr lang="it-IT" dirty="0" smtClean="0"/>
              <a:t>Progetto di ricerca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inerentemente multidisciplinare </a:t>
            </a:r>
            <a:r>
              <a:rPr lang="it-IT" dirty="0" smtClean="0"/>
              <a:t>(presenza di co-supervisori/co-tutor di discipline diverse)</a:t>
            </a:r>
          </a:p>
          <a:p>
            <a:r>
              <a:rPr lang="it-IT" dirty="0" smtClean="0"/>
              <a:t>Svolgimento di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una settimana all’anno </a:t>
            </a:r>
            <a:r>
              <a:rPr lang="it-IT" dirty="0" smtClean="0"/>
              <a:t>di attività presso un laboratorio disciplinarment</a:t>
            </a:r>
            <a:r>
              <a:rPr lang="it-IT" dirty="0" smtClean="0"/>
              <a:t>e diverso da quello di afferenza</a:t>
            </a:r>
          </a:p>
          <a:p>
            <a:r>
              <a:rPr lang="it-IT" dirty="0" smtClean="0"/>
              <a:t>Partecipazione alla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Scuol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 Estiva LTL </a:t>
            </a:r>
            <a:r>
              <a:rPr lang="it-IT" dirty="0" smtClean="0"/>
              <a:t>(esposizione a diversi laboratori)</a:t>
            </a:r>
          </a:p>
          <a:p>
            <a:r>
              <a:rPr lang="it-IT" dirty="0" smtClean="0"/>
              <a:t>… altri casi: </a:t>
            </a:r>
            <a:r>
              <a:rPr lang="it-IT" dirty="0" smtClean="0"/>
              <a:t>valutazione aperta a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altre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possibilità </a:t>
            </a:r>
            <a:r>
              <a:rPr lang="it-IT" dirty="0" smtClean="0"/>
              <a:t>dei dottorandi.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3409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Supervisione e piano delle attività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All’inizio del percorso di studi, al dottorando viene assegnato </a:t>
            </a:r>
            <a:r>
              <a:rPr lang="it-IT" sz="2000" b="1" dirty="0"/>
              <a:t>uno o </a:t>
            </a:r>
            <a:r>
              <a:rPr lang="it-IT" sz="2000" b="1" dirty="0" smtClean="0"/>
              <a:t>più Supervisori</a:t>
            </a:r>
            <a:r>
              <a:rPr lang="it-IT" sz="2000" dirty="0"/>
              <a:t>, a seconda del tipo di tesi da sviluppare. </a:t>
            </a:r>
            <a:endParaRPr lang="it-IT" sz="2000" dirty="0" smtClean="0"/>
          </a:p>
          <a:p>
            <a:r>
              <a:rPr lang="it-IT" sz="2000" dirty="0" smtClean="0"/>
              <a:t>Il </a:t>
            </a:r>
            <a:r>
              <a:rPr lang="it-IT" sz="2000" b="1" dirty="0"/>
              <a:t>Supervisore </a:t>
            </a:r>
            <a:r>
              <a:rPr lang="it-IT" sz="2000" dirty="0" smtClean="0"/>
              <a:t>ha il ruolo di guida </a:t>
            </a:r>
            <a:r>
              <a:rPr lang="it-IT" sz="2000" dirty="0"/>
              <a:t>e </a:t>
            </a:r>
            <a:r>
              <a:rPr lang="it-IT" sz="2000" dirty="0" smtClean="0"/>
              <a:t>supporto al </a:t>
            </a:r>
            <a:r>
              <a:rPr lang="it-IT" sz="2000" dirty="0"/>
              <a:t>dottorando nel suo percorso di studi e ricerche. </a:t>
            </a:r>
            <a:endParaRPr lang="it-IT" sz="2000" dirty="0" smtClean="0"/>
          </a:p>
          <a:p>
            <a:r>
              <a:rPr lang="it-IT" sz="2000" dirty="0" smtClean="0"/>
              <a:t>Il </a:t>
            </a:r>
            <a:r>
              <a:rPr lang="it-IT" sz="2000" u="sng" dirty="0" smtClean="0"/>
              <a:t>Supervisore e il dottorando</a:t>
            </a:r>
            <a:r>
              <a:rPr lang="it-IT" sz="2000" dirty="0" smtClean="0"/>
              <a:t> strutturano </a:t>
            </a:r>
            <a:r>
              <a:rPr lang="it-IT" sz="2000" dirty="0"/>
              <a:t>un piano di </a:t>
            </a:r>
            <a:r>
              <a:rPr lang="it-IT" sz="2000" dirty="0" smtClean="0"/>
              <a:t>sviluppo della carriera (</a:t>
            </a:r>
            <a:r>
              <a:rPr lang="it-IT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Career Development Plan</a:t>
            </a:r>
            <a:r>
              <a:rPr lang="it-IT" sz="2000" dirty="0" smtClean="0"/>
              <a:t>) </a:t>
            </a:r>
            <a:r>
              <a:rPr lang="it-IT" sz="2000" dirty="0"/>
              <a:t>che </a:t>
            </a:r>
            <a:r>
              <a:rPr lang="it-IT" sz="2000" dirty="0" smtClean="0"/>
              <a:t>individua, tra l’altro, </a:t>
            </a:r>
            <a:r>
              <a:rPr lang="it-IT" sz="2000" dirty="0"/>
              <a:t>gli insegnamenti di base e specialistici facenti </a:t>
            </a:r>
            <a:r>
              <a:rPr lang="it-IT" sz="2000" dirty="0" smtClean="0"/>
              <a:t>parte dell’attività </a:t>
            </a:r>
            <a:r>
              <a:rPr lang="it-IT" sz="2000" dirty="0"/>
              <a:t>didattica del dottorando, la </a:t>
            </a:r>
            <a:r>
              <a:rPr lang="it-IT" sz="2000" dirty="0" smtClean="0"/>
              <a:t>congruità </a:t>
            </a:r>
            <a:r>
              <a:rPr lang="it-IT" sz="2000" dirty="0"/>
              <a:t>del percorso di studi e ricerche con i profili di uscita e il relativo mercato del lavoro. </a:t>
            </a:r>
            <a:endParaRPr lang="it-IT" sz="2000" dirty="0" smtClean="0"/>
          </a:p>
          <a:p>
            <a:r>
              <a:rPr lang="it-IT" sz="2000" dirty="0" smtClean="0"/>
              <a:t>Il </a:t>
            </a:r>
            <a:r>
              <a:rPr lang="it-IT" sz="2000" b="1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CDP</a:t>
            </a:r>
            <a:r>
              <a:rPr lang="it-IT" sz="2000" i="1" dirty="0" smtClean="0"/>
              <a:t> </a:t>
            </a:r>
            <a:r>
              <a:rPr lang="it-IT" sz="2000" dirty="0" smtClean="0"/>
              <a:t>viene revisionato ed eventualmente aggiornato </a:t>
            </a:r>
            <a:r>
              <a:rPr lang="it-IT" sz="2000" dirty="0"/>
              <a:t>secondo le esigenze degli </a:t>
            </a:r>
            <a:r>
              <a:rPr lang="it-IT" sz="2000" dirty="0" smtClean="0"/>
              <a:t>studenti. </a:t>
            </a:r>
            <a:r>
              <a:rPr lang="it-IT" sz="2000" b="1" dirty="0" smtClean="0"/>
              <a:t>All’inizio </a:t>
            </a:r>
            <a:r>
              <a:rPr lang="it-IT" sz="2000" b="1" dirty="0"/>
              <a:t>di ciascun anno</a:t>
            </a:r>
            <a:r>
              <a:rPr lang="it-IT" sz="2000" dirty="0"/>
              <a:t> il dottorando, di concerto con il Supervisore, individua le </a:t>
            </a:r>
            <a:r>
              <a:rPr lang="it-IT" sz="2000" dirty="0" smtClean="0"/>
              <a:t>attività </a:t>
            </a:r>
            <a:r>
              <a:rPr lang="it-IT" sz="2000" dirty="0"/>
              <a:t>didattiche e di ricerca previste per </a:t>
            </a:r>
            <a:r>
              <a:rPr lang="it-IT" sz="2000" dirty="0" smtClean="0"/>
              <a:t>l’anno e pianifica la partecipazione alle attività, </a:t>
            </a:r>
            <a:r>
              <a:rPr lang="it-IT" sz="2000" dirty="0"/>
              <a:t>compatibilmente con </a:t>
            </a:r>
            <a:r>
              <a:rPr lang="it-IT" sz="2000" dirty="0" smtClean="0"/>
              <a:t>l’affinità </a:t>
            </a:r>
            <a:r>
              <a:rPr lang="it-IT" sz="2000" dirty="0"/>
              <a:t>culturale del proprio percorso formativo.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34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Piano formativo tipico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22395"/>
              </p:ext>
            </p:extLst>
          </p:nvPr>
        </p:nvGraphicFramePr>
        <p:xfrm>
          <a:off x="266700" y="1524000"/>
          <a:ext cx="8618220" cy="472611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782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6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Anno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accent1"/>
                          </a:solidFill>
                          <a:effectLst/>
                        </a:rPr>
                        <a:t>Attività Didattica</a:t>
                      </a:r>
                      <a:endParaRPr lang="it-IT" sz="140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70C0"/>
                          </a:solidFill>
                          <a:effectLst/>
                        </a:rPr>
                        <a:t>Attività di studio e ricerca</a:t>
                      </a:r>
                      <a:endParaRPr lang="it-IT" sz="1400" dirty="0">
                        <a:solidFill>
                          <a:srgbClr val="0070C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5"/>
                          </a:solidFill>
                          <a:effectLst/>
                        </a:rPr>
                        <a:t>Redazione Elaborati (</a:t>
                      </a:r>
                      <a:r>
                        <a:rPr lang="it-IT" sz="1400" dirty="0" err="1" smtClean="0">
                          <a:solidFill>
                            <a:schemeClr val="accent5"/>
                          </a:solidFill>
                          <a:effectLst/>
                        </a:rPr>
                        <a:t>incl</a:t>
                      </a:r>
                      <a:r>
                        <a:rPr lang="it-IT" sz="1400" dirty="0" smtClean="0">
                          <a:solidFill>
                            <a:schemeClr val="accent5"/>
                          </a:solidFill>
                          <a:effectLst/>
                        </a:rPr>
                        <a:t>. </a:t>
                      </a:r>
                      <a:r>
                        <a:rPr lang="it-IT" sz="1400" dirty="0">
                          <a:solidFill>
                            <a:schemeClr val="accent5"/>
                          </a:solidFill>
                          <a:effectLst/>
                        </a:rPr>
                        <a:t>elaborato </a:t>
                      </a:r>
                      <a:r>
                        <a:rPr lang="it-IT" sz="1400" dirty="0" smtClean="0">
                          <a:solidFill>
                            <a:schemeClr val="accent5"/>
                          </a:solidFill>
                          <a:effectLst/>
                        </a:rPr>
                        <a:t>finale)</a:t>
                      </a:r>
                      <a:endParaRPr lang="it-IT" sz="1400" dirty="0">
                        <a:solidFill>
                          <a:schemeClr val="accent5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I </a:t>
                      </a:r>
                      <a:r>
                        <a:rPr lang="it-IT" sz="1200" dirty="0">
                          <a:effectLst/>
                        </a:rPr>
                        <a:t>anno </a:t>
                      </a:r>
                      <a:endParaRPr lang="it-IT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60 CFU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20 CFU comuni</a:t>
                      </a:r>
                      <a:r>
                        <a:rPr lang="it-IT" sz="1200" b="0" dirty="0">
                          <a:effectLst/>
                        </a:rPr>
                        <a:t> </a:t>
                      </a:r>
                      <a:r>
                        <a:rPr lang="it-IT" sz="1200" b="0" dirty="0" smtClean="0">
                          <a:effectLst/>
                        </a:rPr>
                        <a:t>+</a:t>
                      </a:r>
                      <a:endParaRPr lang="it-IT" sz="12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</a:rPr>
                        <a:t>8 CFU (da CDP)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24 </a:t>
                      </a:r>
                      <a:r>
                        <a:rPr lang="it-IT" sz="1200" b="1" dirty="0" smtClean="0">
                          <a:effectLst/>
                        </a:rPr>
                        <a:t>CFU</a:t>
                      </a:r>
                      <a:r>
                        <a:rPr lang="it-IT" sz="1200" b="0" dirty="0" smtClean="0">
                          <a:effectLst/>
                        </a:rPr>
                        <a:t>:</a:t>
                      </a:r>
                      <a:endParaRPr lang="it-IT" sz="1200" b="0" dirty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charset="0"/>
                        <a:buChar char="-"/>
                        <a:tabLst/>
                        <a:defRPr/>
                      </a:pPr>
                      <a:r>
                        <a:rPr lang="it-IT" sz="1200" dirty="0" smtClean="0">
                          <a:effectLst/>
                        </a:rPr>
                        <a:t>Studio della letteratura (stato dell’arte)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charset="0"/>
                        <a:buChar char="-"/>
                        <a:tabLst/>
                        <a:defRPr/>
                      </a:pPr>
                      <a:r>
                        <a:rPr lang="it-IT" sz="1200" dirty="0" smtClean="0"/>
                        <a:t>Sviluppo di </a:t>
                      </a:r>
                      <a:r>
                        <a:rPr lang="it-IT" sz="1200" b="0" dirty="0" smtClean="0"/>
                        <a:t>ricerche originali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Partecipazione </a:t>
                      </a:r>
                      <a:r>
                        <a:rPr lang="it-IT" sz="1200" dirty="0">
                          <a:effectLst/>
                        </a:rPr>
                        <a:t>a </a:t>
                      </a:r>
                      <a:r>
                        <a:rPr lang="it-IT" sz="1200" dirty="0" smtClean="0">
                          <a:effectLst/>
                        </a:rPr>
                        <a:t>(cicli</a:t>
                      </a:r>
                      <a:r>
                        <a:rPr lang="it-IT" sz="1200" baseline="0" dirty="0" smtClean="0">
                          <a:effectLst/>
                        </a:rPr>
                        <a:t> di) </a:t>
                      </a:r>
                      <a:r>
                        <a:rPr lang="it-IT" sz="1200" dirty="0" smtClean="0">
                          <a:effectLst/>
                        </a:rPr>
                        <a:t>seminari di ricerca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Tirocini e </a:t>
                      </a:r>
                      <a:r>
                        <a:rPr lang="it-IT" sz="1200" i="1" dirty="0" smtClean="0">
                          <a:effectLst/>
                        </a:rPr>
                        <a:t>stage </a:t>
                      </a:r>
                      <a:r>
                        <a:rPr lang="it-IT" sz="1200" dirty="0" smtClean="0">
                          <a:effectLst/>
                        </a:rPr>
                        <a:t>in </a:t>
                      </a:r>
                      <a:r>
                        <a:rPr lang="it-IT" sz="1200" dirty="0">
                          <a:effectLst/>
                        </a:rPr>
                        <a:t>strutture di ricerca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partecipazione </a:t>
                      </a:r>
                      <a:r>
                        <a:rPr lang="it-IT" sz="1200" dirty="0">
                          <a:effectLst/>
                        </a:rPr>
                        <a:t>a convegni e viaggi di studio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8 </a:t>
                      </a:r>
                      <a:r>
                        <a:rPr lang="it-IT" sz="1200" b="1" dirty="0" smtClean="0">
                          <a:effectLst/>
                        </a:rPr>
                        <a:t>CFU: </a:t>
                      </a:r>
                      <a:r>
                        <a:rPr lang="it-IT" sz="1200" dirty="0" smtClean="0">
                          <a:effectLst/>
                        </a:rPr>
                        <a:t>stesura </a:t>
                      </a:r>
                      <a:r>
                        <a:rPr lang="it-IT" sz="1200" dirty="0">
                          <a:effectLst/>
                        </a:rPr>
                        <a:t>di Elaborati </a:t>
                      </a:r>
                      <a:r>
                        <a:rPr lang="it-IT" sz="1200" dirty="0" smtClean="0">
                          <a:effectLst/>
                        </a:rPr>
                        <a:t>per </a:t>
                      </a:r>
                      <a:endParaRPr lang="it-IT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>
                          <a:effectLst/>
                        </a:rPr>
                        <a:t>il superamento dei corsi obbligatori e a scelta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le presentazioni </a:t>
                      </a:r>
                      <a:r>
                        <a:rPr lang="it-IT" sz="1200" dirty="0">
                          <a:effectLst/>
                        </a:rPr>
                        <a:t>a convegni e seminari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>
                          <a:effectLst/>
                        </a:rPr>
                        <a:t>Report interni alla struttura di ricerca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Eventuali pubblicazioni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8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II </a:t>
                      </a:r>
                      <a:r>
                        <a:rPr lang="it-IT" sz="1200" dirty="0">
                          <a:effectLst/>
                        </a:rPr>
                        <a:t>anno </a:t>
                      </a:r>
                      <a:endParaRPr lang="it-IT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60 CFU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</a:rPr>
                        <a:t>12 CFU (da CDP)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36 </a:t>
                      </a:r>
                      <a:r>
                        <a:rPr lang="it-IT" sz="1200" b="1" dirty="0" smtClean="0">
                          <a:effectLst/>
                        </a:rPr>
                        <a:t>CFU:</a:t>
                      </a:r>
                      <a:endParaRPr lang="it-IT" sz="1200" dirty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charset="0"/>
                        <a:buChar char="-"/>
                        <a:tabLst/>
                        <a:defRPr/>
                      </a:pPr>
                      <a:r>
                        <a:rPr lang="it-IT" sz="1200" dirty="0" smtClean="0">
                          <a:effectLst/>
                        </a:rPr>
                        <a:t>Studio della letteratura (stato dell’arte)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charset="0"/>
                        <a:buChar char="-"/>
                        <a:tabLst/>
                        <a:defRPr/>
                      </a:pPr>
                      <a:r>
                        <a:rPr lang="it-IT" sz="1200" dirty="0" smtClean="0"/>
                        <a:t>Sviluppo di </a:t>
                      </a:r>
                      <a:r>
                        <a:rPr lang="it-IT" sz="1200" b="0" dirty="0" smtClean="0"/>
                        <a:t>ricerche originali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Partecipazione a (cicli</a:t>
                      </a:r>
                      <a:r>
                        <a:rPr lang="it-IT" sz="1200" baseline="0" dirty="0" smtClean="0">
                          <a:effectLst/>
                        </a:rPr>
                        <a:t> di) </a:t>
                      </a:r>
                      <a:r>
                        <a:rPr lang="it-IT" sz="1200" dirty="0" smtClean="0">
                          <a:effectLst/>
                        </a:rPr>
                        <a:t>seminari di ricerca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Tirocini e </a:t>
                      </a:r>
                      <a:r>
                        <a:rPr lang="it-IT" sz="1200" i="1" dirty="0" smtClean="0">
                          <a:effectLst/>
                        </a:rPr>
                        <a:t>stage </a:t>
                      </a:r>
                      <a:r>
                        <a:rPr lang="it-IT" sz="1200" dirty="0" smtClean="0">
                          <a:effectLst/>
                        </a:rPr>
                        <a:t>in strutture di ricerca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partecipazione a convegni e viaggi di studio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12 </a:t>
                      </a:r>
                      <a:r>
                        <a:rPr lang="it-IT" sz="1200" b="1" dirty="0" smtClean="0">
                          <a:effectLst/>
                        </a:rPr>
                        <a:t>CFU: </a:t>
                      </a:r>
                      <a:r>
                        <a:rPr lang="it-IT" sz="1200" dirty="0" smtClean="0">
                          <a:effectLst/>
                        </a:rPr>
                        <a:t>stesura di Elaborati per </a:t>
                      </a:r>
                      <a:endParaRPr lang="it-IT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il superamento dei corsi obbligatori e a scelta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le presentazioni a convegni e seminari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Report interni alla struttura di ricerca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Pubblicazioni</a:t>
                      </a:r>
                      <a:endParaRPr lang="it-IT" sz="1200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4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III </a:t>
                      </a:r>
                      <a:r>
                        <a:rPr lang="it-IT" sz="1200" dirty="0">
                          <a:effectLst/>
                        </a:rPr>
                        <a:t>anno </a:t>
                      </a:r>
                      <a:endParaRPr lang="it-IT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60 </a:t>
                      </a:r>
                      <a:r>
                        <a:rPr lang="it-IT" sz="1200" dirty="0">
                          <a:effectLst/>
                        </a:rPr>
                        <a:t>CFU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r>
                        <a:rPr lang="it-IT" sz="1200" dirty="0" smtClean="0">
                          <a:effectLst/>
                        </a:rPr>
                        <a:t>-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40 </a:t>
                      </a:r>
                      <a:r>
                        <a:rPr lang="it-IT" sz="1200" b="1" dirty="0" smtClean="0">
                          <a:effectLst/>
                        </a:rPr>
                        <a:t>CFU:</a:t>
                      </a:r>
                      <a:endParaRPr lang="it-IT" sz="1200" dirty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charset="0"/>
                        <a:buChar char="-"/>
                        <a:tabLst/>
                        <a:defRPr/>
                      </a:pPr>
                      <a:r>
                        <a:rPr lang="it-IT" sz="1200" dirty="0" smtClean="0">
                          <a:effectLst/>
                        </a:rPr>
                        <a:t>Studio della letteratura (stato dell’arte)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charset="0"/>
                        <a:buChar char="-"/>
                        <a:tabLst/>
                        <a:defRPr/>
                      </a:pPr>
                      <a:r>
                        <a:rPr lang="it-IT" sz="1200" dirty="0" smtClean="0"/>
                        <a:t>Sviluppo di </a:t>
                      </a:r>
                      <a:r>
                        <a:rPr lang="it-IT" sz="1200" b="0" dirty="0" smtClean="0"/>
                        <a:t>ricerche originali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Partecipazione a (cicli</a:t>
                      </a:r>
                      <a:r>
                        <a:rPr lang="it-IT" sz="1200" baseline="0" dirty="0" smtClean="0">
                          <a:effectLst/>
                        </a:rPr>
                        <a:t> di) </a:t>
                      </a:r>
                      <a:r>
                        <a:rPr lang="it-IT" sz="1200" dirty="0" smtClean="0">
                          <a:effectLst/>
                        </a:rPr>
                        <a:t>seminari di ricerca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Tirocini e </a:t>
                      </a:r>
                      <a:r>
                        <a:rPr lang="it-IT" sz="1200" i="1" dirty="0" smtClean="0">
                          <a:effectLst/>
                        </a:rPr>
                        <a:t>stage </a:t>
                      </a:r>
                      <a:r>
                        <a:rPr lang="it-IT" sz="1200" dirty="0" smtClean="0">
                          <a:effectLst/>
                        </a:rPr>
                        <a:t>in strutture di ricerca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partecipazione a convegni e viaggi di studio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20 </a:t>
                      </a:r>
                      <a:r>
                        <a:rPr lang="it-IT" sz="1200" b="1" dirty="0" smtClean="0">
                          <a:effectLst/>
                        </a:rPr>
                        <a:t>CFU: </a:t>
                      </a:r>
                      <a:r>
                        <a:rPr lang="it-IT" sz="1200" dirty="0" smtClean="0">
                          <a:effectLst/>
                        </a:rPr>
                        <a:t>stesura di Elaborati per </a:t>
                      </a:r>
                      <a:endParaRPr lang="it-IT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le presentazioni a convegni e seminari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Report interni alla struttura di ricerca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dirty="0" smtClean="0">
                          <a:effectLst/>
                        </a:rPr>
                        <a:t>Pubblicazioni</a:t>
                      </a:r>
                      <a:endParaRPr lang="it-IT" sz="1200" dirty="0" smtClean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charset="0"/>
                        <a:buChar char="-"/>
                      </a:pPr>
                      <a:r>
                        <a:rPr lang="it-IT" sz="1200" b="1" dirty="0" smtClean="0">
                          <a:effectLst/>
                        </a:rPr>
                        <a:t>Elaborato </a:t>
                      </a:r>
                      <a:r>
                        <a:rPr lang="it-IT" sz="1200" b="1" dirty="0">
                          <a:effectLst/>
                        </a:rPr>
                        <a:t>finale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9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totale CFU</a:t>
                      </a:r>
                      <a:endParaRPr lang="it-IT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40</a:t>
                      </a:r>
                      <a:endParaRPr lang="it-IT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100</a:t>
                      </a:r>
                      <a:endParaRPr lang="it-IT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40</a:t>
                      </a:r>
                      <a:endParaRPr lang="it-IT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0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Documenti di riferimento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Modello di </a:t>
            </a:r>
            <a:r>
              <a:rPr lang="it-IT" b="1" dirty="0" smtClean="0"/>
              <a:t>Piano di sviluppo della carriera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	(</a:t>
            </a:r>
            <a:r>
              <a:rPr lang="it-IT" i="1" dirty="0" smtClean="0"/>
              <a:t>Career Development Plan CDP</a:t>
            </a:r>
            <a:r>
              <a:rPr lang="it-IT" dirty="0" smtClean="0"/>
              <a:t>)</a:t>
            </a:r>
          </a:p>
          <a:p>
            <a:pPr algn="just"/>
            <a:r>
              <a:rPr lang="it-IT" dirty="0" smtClean="0"/>
              <a:t>Calendario offerta corsi 2016/17 (</a:t>
            </a:r>
            <a:r>
              <a:rPr lang="it-IT" i="1" dirty="0" smtClean="0"/>
              <a:t>in divenire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32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323</TotalTime>
  <Words>1000</Words>
  <Application>Microsoft Office PowerPoint</Application>
  <PresentationFormat>Presentazione su schermo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Clarity</vt:lpstr>
      <vt:lpstr>Attività didattiche</vt:lpstr>
      <vt:lpstr>Percorso formativo</vt:lpstr>
      <vt:lpstr>Attività Didattica</vt:lpstr>
      <vt:lpstr>Attività di Studio e Ricerca</vt:lpstr>
      <vt:lpstr>Attività di Redazione Elaborati</vt:lpstr>
      <vt:lpstr>Requisito di interdisciplinarietà</vt:lpstr>
      <vt:lpstr>Supervisione e piano delle attività</vt:lpstr>
      <vt:lpstr>Piano formativo tipico</vt:lpstr>
      <vt:lpstr>Documenti di riferimento</vt:lpstr>
      <vt:lpstr>Commissione didattica</vt:lpstr>
      <vt:lpstr>Considerazioni finali (personali)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assessment tests: poster session, final report and exams</dc:title>
  <dc:creator>A DR</dc:creator>
  <cp:lastModifiedBy>Alberto Di Renzo</cp:lastModifiedBy>
  <cp:revision>76</cp:revision>
  <dcterms:created xsi:type="dcterms:W3CDTF">2015-11-25T20:39:00Z</dcterms:created>
  <dcterms:modified xsi:type="dcterms:W3CDTF">2016-12-14T14:32:43Z</dcterms:modified>
</cp:coreProperties>
</file>