
<file path=[Content_Types].xml><?xml version="1.0" encoding="utf-8"?>
<Types xmlns="http://schemas.openxmlformats.org/package/2006/content-types">
  <Default Extension="bin" ContentType="application/vnd.openxmlformats-officedocument.presentationml.printerSettings"/>
  <Default Extension="rels" ContentType="application/vnd.openxmlformats-package.relationships+xml"/>
  <Override PartName="/ppt/slides/slide14.xml" ContentType="application/vnd.openxmlformats-officedocument.presentationml.slide+xml"/>
  <Override PartName="/ppt/embeddings/oleObject1.bin" ContentType="application/vnd.openxmlformats-officedocument.oleObject"/>
  <Default Extension="xml" ContentType="application/xml"/>
  <Override PartName="/ppt/slides/slide45.xml" ContentType="application/vnd.openxmlformats-officedocument.presentationml.slide+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docProps/core.xml" ContentType="application/vnd.openxmlformats-package.core-properties+xml"/>
  <Override PartName="/ppt/slides/slide44.xml" ContentType="application/vnd.openxmlformats-officedocument.presentationml.slide+xml"/>
  <Override PartName="/ppt/handoutMasters/handoutMaster1.xml" ContentType="application/vnd.openxmlformats-officedocument.presentationml.handoutMaster+xml"/>
  <Override PartName="/ppt/slides/slide27.xml" ContentType="application/vnd.openxmlformats-officedocument.presentationml.slide+xml"/>
  <Default Extension="vml" ContentType="application/vnd.openxmlformats-officedocument.vmlDrawing"/>
  <Override PartName="/ppt/slides/slide20.xml" ContentType="application/vnd.openxmlformats-officedocument.presentationml.slide+xml"/>
  <Override PartName="/ppt/slides/slide36.xml" ContentType="application/vnd.openxmlformats-officedocument.presentationml.slide+xml"/>
  <Default Extension="emf" ContentType="image/x-emf"/>
  <Override PartName="/ppt/slides/slide4.xml" ContentType="application/vnd.openxmlformats-officedocument.presentationml.slide+xml"/>
  <Override PartName="/ppt/slides/slide19.xml" ContentType="application/vnd.openxmlformats-officedocument.presentationml.slide+xml"/>
  <Override PartName="/ppt/slideLayouts/slideLayout4.xml" ContentType="application/vnd.openxmlformats-officedocument.presentationml.slideLayout+xml"/>
  <Default Extension="png" ContentType="image/png"/>
  <Override PartName="/ppt/slides/slide12.xml" ContentType="application/vnd.openxmlformats-officedocument.presentationml.slide+xml"/>
  <Override PartName="/ppt/presProps.xml" ContentType="application/vnd.openxmlformats-officedocument.presentationml.presProps+xml"/>
  <Override PartName="/ppt/slides/slide43.xml" ContentType="application/vnd.openxmlformats-officedocument.presentationml.slide+xml"/>
  <Override PartName="/ppt/slides/slide26.xml" ContentType="application/vnd.openxmlformats-officedocument.presentationml.slide+xml"/>
  <Override PartName="/ppt/slideLayouts/slideLayout14.xml" ContentType="application/vnd.openxmlformats-officedocument.presentationml.slideLayout+xml"/>
  <Override PartName="/ppt/slides/slide35.xml" ContentType="application/vnd.openxmlformats-officedocument.presentationml.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slides/slide42.xml" ContentType="application/vnd.openxmlformats-officedocument.presentationml.slide+xml"/>
  <Override PartName="/ppt/slideLayouts/slideLayout13.xml" ContentType="application/vnd.openxmlformats-officedocument.presentationml.slideLayout+xml"/>
  <Override PartName="/ppt/slides/slide25.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slides/slide10.xml" ContentType="application/vnd.openxmlformats-officedocument.presentationml.slide+xml"/>
  <Override PartName="/docProps/app.xml" ContentType="application/vnd.openxmlformats-officedocument.extended-properties+xml"/>
  <Default Extension="wmf" ContentType="image/x-wmf"/>
  <Override PartName="/ppt/slides/slide41.xml" ContentType="application/vnd.openxmlformats-officedocument.presentationml.slide+xml"/>
  <Override PartName="/ppt/theme/theme3.xml" ContentType="application/vnd.openxmlformats-officedocument.theme+xml"/>
  <Override PartName="/ppt/slideLayouts/slideLayout12.xml" ContentType="application/vnd.openxmlformats-officedocument.presentationml.slideLayout+xml"/>
  <Override PartName="/ppt/slides/slide24.xml" ContentType="application/vnd.openxmlformats-officedocument.presentationml.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Default Extension="jpeg" ContentType="image/jpeg"/>
  <Override PartName="/ppt/viewProps.xml" ContentType="application/vnd.openxmlformats-officedocument.presentationml.viewProps+xml"/>
  <Override PartName="/ppt/notesSlides/notesSlide3.xml" ContentType="application/vnd.openxmlformats-officedocument.presentationml.notesSlide+xml"/>
  <Override PartName="/ppt/slides/slide40.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Default Extension="wdp" ContentType="image/vnd.ms-photo"/>
  <Override PartName="/ppt/slides/slide46.xml" ContentType="application/vnd.openxmlformats-officedocument.presentationml.slide+xml"/>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Default Extension="gif" ContentType="image/gif"/>
  <Override PartName="/ppt/slides/slide6.xml" ContentType="application/vnd.openxmlformats-officedocument.presentationml.slide+xml"/>
  <Override PartName="/ppt/presentation.xml" ContentType="application/vnd.openxmlformats-officedocument.presentationml.presentation.main+xml"/>
  <Override PartName="/ppt/slideLayouts/slideLayout6.xml" ContentType="application/vnd.openxmlformats-officedocument.presentationml.slideLayout+xml"/>
  <Override PartName="/ppt/slides/slide31.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4052" r:id="rId1"/>
  </p:sldMasterIdLst>
  <p:notesMasterIdLst>
    <p:notesMasterId r:id="rId48"/>
  </p:notesMasterIdLst>
  <p:handoutMasterIdLst>
    <p:handoutMasterId r:id="rId49"/>
  </p:handoutMasterIdLst>
  <p:sldIdLst>
    <p:sldId id="256" r:id="rId2"/>
    <p:sldId id="257" r:id="rId3"/>
    <p:sldId id="310" r:id="rId4"/>
    <p:sldId id="311" r:id="rId5"/>
    <p:sldId id="312" r:id="rId6"/>
    <p:sldId id="314" r:id="rId7"/>
    <p:sldId id="315" r:id="rId8"/>
    <p:sldId id="316" r:id="rId9"/>
    <p:sldId id="317" r:id="rId10"/>
    <p:sldId id="318" r:id="rId11"/>
    <p:sldId id="319" r:id="rId12"/>
    <p:sldId id="320" r:id="rId13"/>
    <p:sldId id="322" r:id="rId14"/>
    <p:sldId id="327" r:id="rId15"/>
    <p:sldId id="328" r:id="rId16"/>
    <p:sldId id="324" r:id="rId17"/>
    <p:sldId id="325" r:id="rId18"/>
    <p:sldId id="263" r:id="rId19"/>
    <p:sldId id="261" r:id="rId20"/>
    <p:sldId id="265" r:id="rId21"/>
    <p:sldId id="267" r:id="rId22"/>
    <p:sldId id="262" r:id="rId23"/>
    <p:sldId id="269" r:id="rId24"/>
    <p:sldId id="270" r:id="rId25"/>
    <p:sldId id="273" r:id="rId26"/>
    <p:sldId id="326" r:id="rId27"/>
    <p:sldId id="283" r:id="rId28"/>
    <p:sldId id="323" r:id="rId29"/>
    <p:sldId id="332" r:id="rId30"/>
    <p:sldId id="329" r:id="rId31"/>
    <p:sldId id="330" r:id="rId32"/>
    <p:sldId id="331" r:id="rId33"/>
    <p:sldId id="333" r:id="rId34"/>
    <p:sldId id="280" r:id="rId35"/>
    <p:sldId id="281" r:id="rId36"/>
    <p:sldId id="335" r:id="rId37"/>
    <p:sldId id="334" r:id="rId38"/>
    <p:sldId id="313" r:id="rId39"/>
    <p:sldId id="336" r:id="rId40"/>
    <p:sldId id="272" r:id="rId41"/>
    <p:sldId id="277" r:id="rId42"/>
    <p:sldId id="278" r:id="rId43"/>
    <p:sldId id="271" r:id="rId44"/>
    <p:sldId id="279" r:id="rId45"/>
    <p:sldId id="274" r:id="rId46"/>
    <p:sldId id="275" r:id="rId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33FF00"/>
  </p:clrMru>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Grid="0" snapToObjects="1">
      <p:cViewPr varScale="1">
        <p:scale>
          <a:sx n="117" d="100"/>
          <a:sy n="117" d="100"/>
        </p:scale>
        <p:origin x="-504"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8064"/>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interSettings" Target="printerSettings/printerSettings1.bin"/><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notesMaster" Target="notesMasters/notesMaster1.xml"/><Relationship Id="rId4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71C1670-DC53-A74B-B94B-14E509EED85A}" type="datetimeFigureOut">
              <a:rPr lang="en-US" smtClean="0"/>
              <a:pPr/>
              <a:t>1/16/17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FED0D0C-C5D5-1842-9932-A0FD878DF6A2}" type="slidenum">
              <a:rPr lang="en-US" smtClean="0"/>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1AA753-FAA2-3C44-B027-563C65AD0F95}" type="datetimeFigureOut">
              <a:rPr lang="en-US" smtClean="0"/>
              <a:pPr/>
              <a:t>1/16/17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C9C8EAB-78D6-3349-BDEF-628C99347044}" type="slidenum">
              <a:rPr lang="en-US" smtClean="0"/>
              <a:pPr/>
              <a:t>‹#›</a:t>
            </a:fld>
            <a:endParaRPr lang="en-US"/>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6867" name="Rectangle 3"/>
          <p:cNvSpPr>
            <a:spLocks noGrp="1" noChangeArrowheads="1"/>
          </p:cNvSpPr>
          <p:nvPr>
            <p:ph type="body" idx="1"/>
          </p:nvPr>
        </p:nvSpPr>
        <p:spPr>
          <a:noFill/>
        </p:spPr>
        <p:txBody>
          <a:bodyPr lIns="93732" tIns="46866" rIns="93732" bIns="46866"/>
          <a:lstStyle/>
          <a:p>
            <a:pPr eaLnBrk="1" hangingPunct="1">
              <a:spcBef>
                <a:spcPct val="0"/>
              </a:spcBef>
            </a:pPr>
            <a:endParaRPr lang="en-US">
              <a:latin typeface="Arial" charset="0"/>
              <a:ea typeface="MS PGothic" pitchFamily="34" charset="-128"/>
              <a:cs typeface="MS PGothic"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Slide Image Placeholder 1"/>
          <p:cNvSpPr>
            <a:spLocks noGrp="1" noRot="1" noChangeAspec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a:noFill/>
        </p:spPr>
        <p:txBody>
          <a:bodyPr/>
          <a:lstStyle/>
          <a:p>
            <a:endParaRPr lang="en-US">
              <a:latin typeface="Times" pitchFamily="-104" charset="0"/>
            </a:endParaRPr>
          </a:p>
        </p:txBody>
      </p:sp>
      <p:sp>
        <p:nvSpPr>
          <p:cNvPr id="68612" name="Slide Number Placeholder 3"/>
          <p:cNvSpPr>
            <a:spLocks noGrp="1"/>
          </p:cNvSpPr>
          <p:nvPr>
            <p:ph type="sldNum" sz="quarter" idx="5"/>
          </p:nvPr>
        </p:nvSpPr>
        <p:spPr bwMode="auto">
          <a:noFill/>
          <a:ln>
            <a:miter lim="800000"/>
            <a:headEnd/>
            <a:tailEnd/>
          </a:ln>
        </p:spPr>
        <p:txBody>
          <a:bodyPr/>
          <a:lstStyle/>
          <a:p>
            <a:fld id="{B9B816CE-CB8D-B248-83F6-819F55F70105}" type="slidenum">
              <a:rPr lang="en-US" smtClean="0">
                <a:solidFill>
                  <a:srgbClr val="000000"/>
                </a:solidFill>
                <a:latin typeface="Times" pitchFamily="-104" charset="0"/>
              </a:rPr>
              <a:pPr/>
              <a:t>16</a:t>
            </a:fld>
            <a:endParaRPr lang="en-US" smtClean="0">
              <a:solidFill>
                <a:srgbClr val="000000"/>
              </a:solidFill>
              <a:latin typeface="Times" pitchFamily="-10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758405004"/>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D6FF4B7-CC0D-CC44-B0E6-CE792885108A}" type="slidenum">
              <a:rPr lang="en-US" smtClean="0"/>
              <a:pPr>
                <a:defRPr/>
              </a:pPr>
              <a:t>40</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022904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69948" y="609600"/>
            <a:ext cx="5404104" cy="3282696"/>
          </a:xfrm>
          <a:prstGeom prst="roundRect">
            <a:avLst>
              <a:gd name="adj" fmla="val 10522"/>
            </a:avLst>
          </a:prstGeom>
          <a:ln w="57150">
            <a:solidFill>
              <a:schemeClr val="bg1"/>
            </a:solidFill>
          </a:ln>
        </p:spPr>
        <p:style>
          <a:lnRef idx="1">
            <a:schemeClr val="accent4"/>
          </a:lnRef>
          <a:fillRef idx="3">
            <a:schemeClr val="accent4"/>
          </a:fillRef>
          <a:effectRef idx="2">
            <a:schemeClr val="accent4"/>
          </a:effectRef>
          <a:fontRef idx="none"/>
        </p:style>
        <p:txBody>
          <a:bodyPr vert="horz" lIns="91440" tIns="182880" rIns="91440" bIns="182880" rtlCol="0">
            <a:normAutofit/>
            <a:scene3d>
              <a:camera prst="orthographicFront"/>
              <a:lightRig rig="chilly" dir="t"/>
            </a:scene3d>
            <a:sp3d extrusionH="6350">
              <a:extrusionClr>
                <a:schemeClr val="bg1"/>
              </a:extrusionClr>
            </a:sp3d>
          </a:bodyPr>
          <a:lstStyle>
            <a:lvl1pPr marL="342900" indent="-342900" algn="ctr" defTabSz="914400" rtl="0" eaLnBrk="1" latinLnBrk="0" hangingPunct="1">
              <a:lnSpc>
                <a:spcPts val="5200"/>
              </a:lnSpc>
              <a:spcBef>
                <a:spcPts val="2000"/>
              </a:spcBef>
              <a:buSzPct val="80000"/>
              <a:buFont typeface="Wingdings" pitchFamily="2" charset="2"/>
              <a:buNone/>
              <a:defRPr sz="5400" b="1" kern="1200" baseline="0">
                <a:gradFill>
                  <a:gsLst>
                    <a:gs pos="50000">
                      <a:schemeClr val="bg1">
                        <a:lumMod val="85000"/>
                      </a:schemeClr>
                    </a:gs>
                    <a:gs pos="100000">
                      <a:schemeClr val="bg1">
                        <a:lumMod val="65000"/>
                      </a:schemeClr>
                    </a:gs>
                  </a:gsLst>
                  <a:lin ang="5400000" scaled="0"/>
                </a:gradFill>
                <a:effectLst/>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2057400" y="4191000"/>
            <a:ext cx="5029200" cy="1447800"/>
          </a:xfrm>
          <a:effectLst/>
        </p:spPr>
        <p:txBody>
          <a:bodyPr vert="horz" lIns="91440" tIns="45720" rIns="91440" bIns="45720" rtlCol="0">
            <a:normAutofit/>
            <a:scene3d>
              <a:camera prst="orthographicFront"/>
              <a:lightRig rig="chilly" dir="t"/>
            </a:scene3d>
            <a:sp3d extrusionH="6350">
              <a:extrusionClr>
                <a:schemeClr val="bg1"/>
              </a:extrusionClr>
            </a:sp3d>
          </a:bodyPr>
          <a:lstStyle>
            <a:lvl1pPr marL="0" indent="0" algn="ctr" defTabSz="914400" rtl="0" eaLnBrk="1" latinLnBrk="0" hangingPunct="1">
              <a:spcBef>
                <a:spcPts val="0"/>
              </a:spcBef>
              <a:buSzPct val="80000"/>
              <a:buFont typeface="Wingdings" pitchFamily="2" charset="2"/>
              <a:buNone/>
              <a:defRPr sz="2000" b="1" kern="1200">
                <a:gradFill>
                  <a:gsLst>
                    <a:gs pos="50000">
                      <a:schemeClr val="tx1">
                        <a:lumMod val="65000"/>
                        <a:lumOff val="35000"/>
                      </a:schemeClr>
                    </a:gs>
                    <a:gs pos="100000">
                      <a:schemeClr val="tx1">
                        <a:lumMod val="85000"/>
                        <a:lumOff val="15000"/>
                      </a:schemeClr>
                    </a:gs>
                  </a:gsLst>
                  <a:lin ang="5400000" scaled="0"/>
                </a:gradFill>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955D4901-C4F3-A04F-93EF-4B446C2C4C2D}" type="datetime1">
              <a:rPr lang="en-US" smtClean="0"/>
              <a:pPr/>
              <a:t>1/16/17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037252-72F3-474F-8582-32D765D3064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A6E5815-11DC-3F42-AE8B-F931F263F29D}" type="datetime1">
              <a:rPr lang="en-US" smtClean="0"/>
              <a:pPr/>
              <a:t>1/16/17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0D451F-9B7F-8144-A541-E9E65ECBB230}" type="slidenum">
              <a:rPr lang="en-US" smtClean="0"/>
              <a:pPr/>
              <a:t>‹#›</a:t>
            </a:fld>
            <a:endParaRPr lang="en-US"/>
          </a:p>
        </p:txBody>
      </p:sp>
      <p:sp>
        <p:nvSpPr>
          <p:cNvPr id="8" name="Title 1"/>
          <p:cNvSpPr>
            <a:spLocks noGrp="1"/>
          </p:cNvSpPr>
          <p:nvPr>
            <p:ph type="title"/>
          </p:nvPr>
        </p:nvSpPr>
        <p:spPr>
          <a:xfrm>
            <a:off x="591670" y="793376"/>
            <a:ext cx="3807293" cy="968189"/>
          </a:xfrm>
          <a:scene3d>
            <a:camera prst="orthographicFront"/>
            <a:lightRig rig="chilly" dir="t"/>
          </a:scene3d>
          <a:sp3d extrusionH="12700">
            <a:extrusionClr>
              <a:schemeClr val="bg1"/>
            </a:extrusionClr>
          </a:sp3d>
        </p:spPr>
        <p:txBody>
          <a:bodyPr vert="horz" lIns="91440" tIns="45720" rIns="91440" bIns="45720" rtlCol="0" anchor="b">
            <a:noAutofit/>
            <a:sp3d extrusionH="12700">
              <a:extrusionClr>
                <a:schemeClr val="bg1"/>
              </a:extrusionClr>
            </a:sp3d>
          </a:bodyPr>
          <a:lstStyle>
            <a:lvl1pPr algn="l" defTabSz="914400" rtl="0" eaLnBrk="1" latinLnBrk="0" hangingPunct="1">
              <a:lnSpc>
                <a:spcPts val="4000"/>
              </a:lnSpc>
              <a:spcBef>
                <a:spcPct val="0"/>
              </a:spcBef>
              <a:buNone/>
              <a:defRPr sz="3600" b="1" kern="1200" baseline="0">
                <a:gradFill>
                  <a:gsLst>
                    <a:gs pos="50000">
                      <a:schemeClr val="tx1">
                        <a:lumMod val="65000"/>
                        <a:lumOff val="35000"/>
                      </a:schemeClr>
                    </a:gs>
                    <a:gs pos="100000">
                      <a:schemeClr val="tx1">
                        <a:lumMod val="85000"/>
                        <a:lumOff val="15000"/>
                      </a:schemeClr>
                    </a:gs>
                  </a:gsLst>
                  <a:lin ang="5400000" scaled="0"/>
                </a:gradFill>
                <a:effectLst/>
                <a:latin typeface="+mj-lt"/>
                <a:ea typeface="+mj-ea"/>
                <a:cs typeface="+mj-cs"/>
              </a:defRPr>
            </a:lvl1pPr>
          </a:lstStyle>
          <a:p>
            <a:r>
              <a:rPr lang="en-US" smtClean="0"/>
              <a:t>Click to edit Master title style</a:t>
            </a:r>
            <a:endParaRPr/>
          </a:p>
        </p:txBody>
      </p:sp>
      <p:sp>
        <p:nvSpPr>
          <p:cNvPr id="9" name="Text Placeholder 3"/>
          <p:cNvSpPr>
            <a:spLocks noGrp="1"/>
          </p:cNvSpPr>
          <p:nvPr>
            <p:ph type="body" sz="half" idx="2"/>
          </p:nvPr>
        </p:nvSpPr>
        <p:spPr>
          <a:xfrm>
            <a:off x="591670" y="1748118"/>
            <a:ext cx="3807293" cy="3585882"/>
          </a:xfrm>
          <a:effectLst/>
        </p:spPr>
        <p:txBody>
          <a:bodyPr vert="horz" lIns="91440" tIns="45720" rIns="91440" bIns="45720" rtlCol="0">
            <a:normAutofit/>
            <a:scene3d>
              <a:camera prst="orthographicFront"/>
              <a:lightRig rig="chilly" dir="t"/>
            </a:scene3d>
            <a:sp3d extrusionH="6350">
              <a:extrusionClr>
                <a:schemeClr val="bg1"/>
              </a:extrusionClr>
            </a:sp3d>
          </a:bodyPr>
          <a:lstStyle>
            <a:lvl1pPr marL="0" indent="0">
              <a:lnSpc>
                <a:spcPct val="110000"/>
              </a:lnSpc>
              <a:buNone/>
              <a:defRPr sz="2000" kern="1200">
                <a:gradFill>
                  <a:gsLst>
                    <a:gs pos="50000">
                      <a:schemeClr val="tx1">
                        <a:lumMod val="65000"/>
                        <a:lumOff val="35000"/>
                      </a:schemeClr>
                    </a:gs>
                    <a:gs pos="100000">
                      <a:schemeClr val="tx1">
                        <a:lumMod val="85000"/>
                        <a:lumOff val="15000"/>
                      </a:schemeClr>
                    </a:gs>
                  </a:gsLst>
                  <a:lin ang="5400000" scaled="0"/>
                </a:gradFill>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lnSpc>
                <a:spcPct val="110000"/>
              </a:lnSpc>
              <a:spcBef>
                <a:spcPts val="2000"/>
              </a:spcBef>
              <a:buSzPct val="80000"/>
              <a:buFont typeface="Wingdings" pitchFamily="2" charset="2"/>
              <a:buNone/>
            </a:pPr>
            <a:r>
              <a:rPr lang="en-US" smtClean="0"/>
              <a:t>Click to edit Master text styles</a:t>
            </a:r>
          </a:p>
        </p:txBody>
      </p:sp>
      <p:sp>
        <p:nvSpPr>
          <p:cNvPr id="11" name="Picture Placeholder 10"/>
          <p:cNvSpPr>
            <a:spLocks noGrp="1"/>
          </p:cNvSpPr>
          <p:nvPr>
            <p:ph type="pic" sz="quarter" idx="13"/>
          </p:nvPr>
        </p:nvSpPr>
        <p:spPr>
          <a:xfrm>
            <a:off x="4800600" y="671514"/>
            <a:ext cx="3810000" cy="4599734"/>
          </a:xfrm>
          <a:prstGeom prst="roundRect">
            <a:avLst>
              <a:gd name="adj" fmla="val 4391"/>
            </a:avLst>
          </a:prstGeom>
          <a:noFill/>
          <a:ln w="57150">
            <a:solidFill>
              <a:schemeClr val="bg1"/>
            </a:solidFill>
          </a:ln>
        </p:spPr>
        <p:style>
          <a:lnRef idx="1">
            <a:schemeClr val="accent1"/>
          </a:lnRef>
          <a:fillRef idx="3">
            <a:schemeClr val="accent1"/>
          </a:fillRef>
          <a:effectRef idx="2">
            <a:schemeClr val="accent1"/>
          </a:effectRef>
          <a:fontRef idx="none"/>
        </p:style>
        <p:txBody>
          <a:bodyPr vert="horz" lIns="91440" tIns="45720" rIns="91440" bIns="45720" rtlCol="0">
            <a:noAutofit/>
            <a:scene3d>
              <a:camera prst="orthographicFront"/>
              <a:lightRig rig="chilly" dir="t"/>
            </a:scene3d>
            <a:sp3d extrusionH="6350">
              <a:bevelT w="19050" h="12700" prst="softRound"/>
              <a:extrusionClr>
                <a:schemeClr val="bg1"/>
              </a:extrusionClr>
            </a:sp3d>
          </a:bodyPr>
          <a:lstStyle>
            <a:lvl1pPr marL="342900" indent="-342900" algn="l" defTabSz="914400" rtl="0" eaLnBrk="1" latinLnBrk="0" hangingPunct="1">
              <a:spcBef>
                <a:spcPts val="2000"/>
              </a:spcBef>
              <a:buSzPct val="80000"/>
              <a:buFont typeface="Wingdings" pitchFamily="2" charset="2"/>
              <a:buNone/>
              <a:defRPr sz="2400" kern="1200">
                <a:gradFill>
                  <a:gsLst>
                    <a:gs pos="50000">
                      <a:schemeClr val="tx1">
                        <a:lumMod val="65000"/>
                        <a:lumOff val="35000"/>
                      </a:schemeClr>
                    </a:gs>
                    <a:gs pos="100000">
                      <a:schemeClr val="tx1">
                        <a:lumMod val="85000"/>
                        <a:lumOff val="15000"/>
                      </a:schemeClr>
                    </a:gs>
                  </a:gsLst>
                  <a:lin ang="5400000" scaled="0"/>
                </a:gradFill>
                <a:effectLst>
                  <a:innerShdw blurRad="63500" dist="25400" dir="10800000">
                    <a:schemeClr val="bg1">
                      <a:alpha val="50000"/>
                    </a:schemeClr>
                  </a:innerShdw>
                </a:effectLst>
                <a:latin typeface="+mn-lt"/>
                <a:ea typeface="+mn-ea"/>
                <a:cs typeface="+mn-cs"/>
              </a:defRPr>
            </a:lvl1pPr>
          </a:lstStyle>
          <a:p>
            <a:r>
              <a:rPr lang="en-US" smtClean="0"/>
              <a:t>Click icon to add picture</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828800" y="430306"/>
            <a:ext cx="5484813" cy="1143000"/>
          </a:xfrm>
        </p:spPr>
        <p:txBody>
          <a:bodyPr/>
          <a:lstStyle>
            <a:lvl1pPr>
              <a:defRPr>
                <a:effectLst/>
              </a:defRPr>
            </a:lvl1pPr>
          </a:lstStyle>
          <a:p>
            <a:r>
              <a:rPr lang="en-US" smtClean="0"/>
              <a:t>Click to edit Master title style</a:t>
            </a:r>
            <a:endParaRPr/>
          </a:p>
        </p:txBody>
      </p:sp>
      <p:sp>
        <p:nvSpPr>
          <p:cNvPr id="3" name="Vertical Text Placeholder 2"/>
          <p:cNvSpPr>
            <a:spLocks noGrp="1"/>
          </p:cNvSpPr>
          <p:nvPr>
            <p:ph type="body" orient="vert" idx="1"/>
          </p:nvPr>
        </p:nvSpPr>
        <p:spPr>
          <a:xfrm>
            <a:off x="673100" y="1747839"/>
            <a:ext cx="7823200" cy="4316411"/>
          </a:xfrm>
        </p:spPr>
        <p:txBody>
          <a:bodyPr vert="eaVert"/>
          <a:lstStyle>
            <a:lvl1pPr>
              <a:defRPr>
                <a:gradFill>
                  <a:gsLst>
                    <a:gs pos="50000">
                      <a:schemeClr val="tx1">
                        <a:lumMod val="65000"/>
                        <a:lumOff val="35000"/>
                      </a:schemeClr>
                    </a:gs>
                    <a:gs pos="100000">
                      <a:schemeClr val="tx1">
                        <a:lumMod val="85000"/>
                        <a:lumOff val="15000"/>
                      </a:schemeClr>
                    </a:gs>
                  </a:gsLst>
                  <a:lin ang="21594000" scaled="0"/>
                </a:gradFill>
                <a:effectLst/>
              </a:defRPr>
            </a:lvl1pPr>
            <a:lvl2pPr>
              <a:defRPr>
                <a:gradFill>
                  <a:gsLst>
                    <a:gs pos="50000">
                      <a:schemeClr val="tx1">
                        <a:lumMod val="65000"/>
                        <a:lumOff val="35000"/>
                      </a:schemeClr>
                    </a:gs>
                    <a:gs pos="100000">
                      <a:schemeClr val="tx1">
                        <a:lumMod val="85000"/>
                        <a:lumOff val="15000"/>
                      </a:schemeClr>
                    </a:gs>
                  </a:gsLst>
                  <a:lin ang="21594000" scaled="0"/>
                </a:gradFill>
                <a:effectLst/>
              </a:defRPr>
            </a:lvl2pPr>
            <a:lvl3pPr>
              <a:defRPr>
                <a:gradFill>
                  <a:gsLst>
                    <a:gs pos="50000">
                      <a:schemeClr val="tx1">
                        <a:lumMod val="65000"/>
                        <a:lumOff val="35000"/>
                      </a:schemeClr>
                    </a:gs>
                    <a:gs pos="100000">
                      <a:schemeClr val="tx1">
                        <a:lumMod val="85000"/>
                        <a:lumOff val="15000"/>
                      </a:schemeClr>
                    </a:gs>
                  </a:gsLst>
                  <a:lin ang="21594000" scaled="0"/>
                </a:gradFill>
                <a:effectLst/>
              </a:defRPr>
            </a:lvl3pPr>
            <a:lvl4pPr>
              <a:defRPr>
                <a:gradFill>
                  <a:gsLst>
                    <a:gs pos="50000">
                      <a:schemeClr val="tx1">
                        <a:lumMod val="65000"/>
                        <a:lumOff val="35000"/>
                      </a:schemeClr>
                    </a:gs>
                    <a:gs pos="100000">
                      <a:schemeClr val="tx1">
                        <a:lumMod val="85000"/>
                        <a:lumOff val="15000"/>
                      </a:schemeClr>
                    </a:gs>
                  </a:gsLst>
                  <a:lin ang="21594000" scaled="0"/>
                </a:gradFill>
                <a:effectLst/>
              </a:defRPr>
            </a:lvl4pPr>
            <a:lvl5pPr>
              <a:defRPr>
                <a:gradFill>
                  <a:gsLst>
                    <a:gs pos="50000">
                      <a:schemeClr val="tx1">
                        <a:lumMod val="65000"/>
                        <a:lumOff val="35000"/>
                      </a:schemeClr>
                    </a:gs>
                    <a:gs pos="100000">
                      <a:schemeClr val="tx1">
                        <a:lumMod val="85000"/>
                        <a:lumOff val="15000"/>
                      </a:schemeClr>
                    </a:gs>
                  </a:gsLst>
                  <a:lin ang="21594000" scaled="0"/>
                </a:gradFill>
                <a:effect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222264A5-FC79-9E4B-B935-B4A47565509F}" type="datetime1">
              <a:rPr lang="en-US" smtClean="0"/>
              <a:pPr/>
              <a:t>1/16/17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0D451F-9B7F-8144-A541-E9E65ECBB23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72082" y="389966"/>
            <a:ext cx="1524000" cy="5736198"/>
          </a:xfrm>
        </p:spPr>
        <p:txBody>
          <a:bodyPr vert="eaVert"/>
          <a:lstStyle>
            <a:lvl1pPr>
              <a:defRPr>
                <a:gradFill>
                  <a:gsLst>
                    <a:gs pos="50000">
                      <a:schemeClr val="tx1">
                        <a:lumMod val="65000"/>
                        <a:lumOff val="35000"/>
                      </a:schemeClr>
                    </a:gs>
                    <a:gs pos="100000">
                      <a:schemeClr val="tx1">
                        <a:lumMod val="85000"/>
                        <a:lumOff val="15000"/>
                      </a:schemeClr>
                    </a:gs>
                  </a:gsLst>
                  <a:lin ang="21594000" scaled="0"/>
                </a:gradFill>
              </a:defRPr>
            </a:lvl1pPr>
          </a:lstStyle>
          <a:p>
            <a:r>
              <a:rPr lang="en-US" smtClean="0"/>
              <a:t>Click to edit Master title style</a:t>
            </a:r>
            <a:endParaRPr/>
          </a:p>
        </p:txBody>
      </p:sp>
      <p:sp>
        <p:nvSpPr>
          <p:cNvPr id="3" name="Vertical Text Placeholder 2"/>
          <p:cNvSpPr>
            <a:spLocks noGrp="1"/>
          </p:cNvSpPr>
          <p:nvPr>
            <p:ph type="body" orient="vert" idx="1"/>
          </p:nvPr>
        </p:nvSpPr>
        <p:spPr>
          <a:xfrm>
            <a:off x="914399" y="644525"/>
            <a:ext cx="6399213" cy="5419726"/>
          </a:xfrm>
        </p:spPr>
        <p:txBody>
          <a:bodyPr vert="eaVert"/>
          <a:lstStyle>
            <a:lvl1pPr>
              <a:defRPr>
                <a:gradFill>
                  <a:gsLst>
                    <a:gs pos="50000">
                      <a:schemeClr val="tx1">
                        <a:lumMod val="65000"/>
                        <a:lumOff val="35000"/>
                      </a:schemeClr>
                    </a:gs>
                    <a:gs pos="100000">
                      <a:schemeClr val="tx1">
                        <a:lumMod val="85000"/>
                        <a:lumOff val="15000"/>
                      </a:schemeClr>
                    </a:gs>
                  </a:gsLst>
                  <a:lin ang="21594000" scaled="0"/>
                </a:gradFill>
                <a:effectLst/>
              </a:defRPr>
            </a:lvl1pPr>
            <a:lvl2pPr>
              <a:defRPr>
                <a:gradFill>
                  <a:gsLst>
                    <a:gs pos="50000">
                      <a:schemeClr val="tx1">
                        <a:lumMod val="65000"/>
                        <a:lumOff val="35000"/>
                      </a:schemeClr>
                    </a:gs>
                    <a:gs pos="100000">
                      <a:schemeClr val="tx1">
                        <a:lumMod val="85000"/>
                        <a:lumOff val="15000"/>
                      </a:schemeClr>
                    </a:gs>
                  </a:gsLst>
                  <a:lin ang="21594000" scaled="0"/>
                </a:gradFill>
                <a:effectLst/>
              </a:defRPr>
            </a:lvl2pPr>
            <a:lvl3pPr>
              <a:defRPr>
                <a:gradFill>
                  <a:gsLst>
                    <a:gs pos="50000">
                      <a:schemeClr val="tx1">
                        <a:lumMod val="65000"/>
                        <a:lumOff val="35000"/>
                      </a:schemeClr>
                    </a:gs>
                    <a:gs pos="100000">
                      <a:schemeClr val="tx1">
                        <a:lumMod val="85000"/>
                        <a:lumOff val="15000"/>
                      </a:schemeClr>
                    </a:gs>
                  </a:gsLst>
                  <a:lin ang="21594000" scaled="0"/>
                </a:gradFill>
                <a:effectLst/>
              </a:defRPr>
            </a:lvl3pPr>
            <a:lvl4pPr>
              <a:defRPr>
                <a:gradFill>
                  <a:gsLst>
                    <a:gs pos="50000">
                      <a:schemeClr val="tx1">
                        <a:lumMod val="65000"/>
                        <a:lumOff val="35000"/>
                      </a:schemeClr>
                    </a:gs>
                    <a:gs pos="100000">
                      <a:schemeClr val="tx1">
                        <a:lumMod val="85000"/>
                        <a:lumOff val="15000"/>
                      </a:schemeClr>
                    </a:gs>
                  </a:gsLst>
                  <a:lin ang="21594000" scaled="0"/>
                </a:gradFill>
                <a:effectLst/>
              </a:defRPr>
            </a:lvl4pPr>
            <a:lvl5pPr>
              <a:defRPr>
                <a:gradFill>
                  <a:gsLst>
                    <a:gs pos="50000">
                      <a:schemeClr val="tx1">
                        <a:lumMod val="65000"/>
                        <a:lumOff val="35000"/>
                      </a:schemeClr>
                    </a:gs>
                    <a:gs pos="100000">
                      <a:schemeClr val="tx1">
                        <a:lumMod val="85000"/>
                        <a:lumOff val="15000"/>
                      </a:schemeClr>
                    </a:gs>
                  </a:gsLst>
                  <a:lin ang="21594000" scaled="0"/>
                </a:gradFill>
                <a:effect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DB0989BC-4D50-4542-9E2A-6B26F3C8485A}" type="datetime1">
              <a:rPr lang="en-US" smtClean="0"/>
              <a:pPr/>
              <a:t>1/16/17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0D451F-9B7F-8144-A541-E9E65ECBB230}"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2_Title and Conten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Click to edit Master title style</a:t>
            </a:r>
            <a:endParaRPr lang="en-US" dirty="0"/>
          </a:p>
        </p:txBody>
      </p:sp>
      <p:sp>
        <p:nvSpPr>
          <p:cNvPr id="4" name="Rectangle 4"/>
          <p:cNvSpPr>
            <a:spLocks noGrp="1" noChangeArrowheads="1"/>
          </p:cNvSpPr>
          <p:nvPr>
            <p:ph idx="1"/>
          </p:nvPr>
        </p:nvSpPr>
        <p:spPr bwMode="auto">
          <a:xfrm>
            <a:off x="266700" y="815975"/>
            <a:ext cx="8677275" cy="60420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xmlns:p="http://schemas.openxmlformats.org/presentationml/2006/main" xmlns:r="http://schemas.openxmlformats.org/officeDocument/2006/relationships" xmlns:a="http://schemas.openxmlformats.org/drawingml/2006/main" val="1"/>
            </a:ext>
          </a:extLst>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4214477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66701" y="815975"/>
            <a:ext cx="4191000" cy="6042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2"/>
          <p:cNvSpPr>
            <a:spLocks noGrp="1"/>
          </p:cNvSpPr>
          <p:nvPr>
            <p:ph idx="10"/>
          </p:nvPr>
        </p:nvSpPr>
        <p:spPr>
          <a:xfrm>
            <a:off x="4686300" y="815975"/>
            <a:ext cx="4257675" cy="6042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0479884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797E26D9-DF81-124F-9E64-6FA217A507E2}" type="datetime1">
              <a:rPr lang="en-US" smtClean="0"/>
              <a:pPr/>
              <a:t>1/16/17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0D451F-9B7F-8144-A541-E9E65ECBB23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Title Slide with Pictur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1881187" y="631824"/>
            <a:ext cx="5407025" cy="3281363"/>
          </a:xfrm>
          <a:prstGeom prst="roundRect">
            <a:avLst>
              <a:gd name="adj" fmla="val 8881"/>
            </a:avLst>
          </a:prstGeom>
          <a:noFill/>
          <a:ln w="57150">
            <a:solidFill>
              <a:schemeClr val="bg1"/>
            </a:solidFill>
          </a:ln>
        </p:spPr>
        <p:style>
          <a:lnRef idx="1">
            <a:schemeClr val="accent1"/>
          </a:lnRef>
          <a:fillRef idx="3">
            <a:schemeClr val="accent1"/>
          </a:fillRef>
          <a:effectRef idx="2">
            <a:schemeClr val="accent1"/>
          </a:effectRef>
          <a:fontRef idx="none"/>
        </p:style>
        <p:txBody>
          <a:bodyPr/>
          <a:lstStyle>
            <a:lvl1pPr>
              <a:buNone/>
              <a:defRPr/>
            </a:lvl1pPr>
          </a:lstStyle>
          <a:p>
            <a:r>
              <a:rPr lang="en-US" smtClean="0"/>
              <a:t>Click icon to add picture</a:t>
            </a:r>
            <a:endParaRPr/>
          </a:p>
        </p:txBody>
      </p:sp>
      <p:sp>
        <p:nvSpPr>
          <p:cNvPr id="2" name="Title 1"/>
          <p:cNvSpPr>
            <a:spLocks noGrp="1"/>
          </p:cNvSpPr>
          <p:nvPr>
            <p:ph type="ctrTitle"/>
          </p:nvPr>
        </p:nvSpPr>
        <p:spPr>
          <a:xfrm>
            <a:off x="658368" y="4495800"/>
            <a:ext cx="7827264" cy="1219200"/>
          </a:xfrm>
        </p:spPr>
        <p:txBody>
          <a:bodyPr anchor="b" anchorCtr="0">
            <a:noAutofit/>
          </a:bodyPr>
          <a:lstStyle>
            <a:lvl1pPr>
              <a:lnSpc>
                <a:spcPts val="5200"/>
              </a:lnSpc>
              <a:defRPr sz="4800" b="1">
                <a:gradFill>
                  <a:gsLst>
                    <a:gs pos="50000">
                      <a:schemeClr val="tx1">
                        <a:lumMod val="65000"/>
                        <a:lumOff val="35000"/>
                      </a:schemeClr>
                    </a:gs>
                    <a:gs pos="100000">
                      <a:schemeClr val="tx1">
                        <a:lumMod val="85000"/>
                        <a:lumOff val="15000"/>
                      </a:schemeClr>
                    </a:gs>
                  </a:gsLst>
                  <a:lin ang="5400000" scaled="0"/>
                </a:gradFill>
                <a:effectLst/>
              </a:defRPr>
            </a:lvl1pPr>
          </a:lstStyle>
          <a:p>
            <a:r>
              <a:rPr lang="en-US" smtClean="0"/>
              <a:t>Click to edit Master title style</a:t>
            </a:r>
            <a:endParaRPr/>
          </a:p>
        </p:txBody>
      </p:sp>
      <p:sp>
        <p:nvSpPr>
          <p:cNvPr id="3" name="Subtitle 2"/>
          <p:cNvSpPr>
            <a:spLocks noGrp="1"/>
          </p:cNvSpPr>
          <p:nvPr>
            <p:ph type="subTitle" idx="1"/>
          </p:nvPr>
        </p:nvSpPr>
        <p:spPr>
          <a:xfrm>
            <a:off x="658368" y="5715000"/>
            <a:ext cx="7827264" cy="501000"/>
          </a:xfrm>
        </p:spPr>
        <p:txBody>
          <a:bodyPr>
            <a:normAutofit/>
          </a:bodyPr>
          <a:lstStyle>
            <a:lvl1pPr marL="0" indent="0" algn="ctr">
              <a:spcBef>
                <a:spcPts val="0"/>
              </a:spcBef>
              <a:buNone/>
              <a:defRPr sz="2000" b="1">
                <a:gradFill>
                  <a:gsLst>
                    <a:gs pos="50000">
                      <a:schemeClr val="tx1">
                        <a:lumMod val="65000"/>
                        <a:lumOff val="35000"/>
                      </a:schemeClr>
                    </a:gs>
                    <a:gs pos="100000">
                      <a:schemeClr val="tx1">
                        <a:lumMod val="85000"/>
                        <a:lumOff val="15000"/>
                      </a:schemeClr>
                    </a:gs>
                  </a:gsLst>
                  <a:lin ang="5400000" scaled="0"/>
                </a:gra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57200" y="6221132"/>
            <a:ext cx="2133600" cy="300318"/>
          </a:xfrm>
        </p:spPr>
        <p:txBody>
          <a:bodyPr/>
          <a:lstStyle>
            <a:lvl1pPr>
              <a:defRPr sz="1100" b="1">
                <a:solidFill>
                  <a:schemeClr val="tx1">
                    <a:lumMod val="50000"/>
                    <a:lumOff val="50000"/>
                  </a:schemeClr>
                </a:solidFill>
              </a:defRPr>
            </a:lvl1pPr>
          </a:lstStyle>
          <a:p>
            <a:fld id="{7450B9D9-2BCF-AE46-8713-145A89D7AA41}" type="datetime1">
              <a:rPr lang="en-US" smtClean="0"/>
              <a:pPr/>
              <a:t>1/16/17</a:t>
            </a:fld>
            <a:endParaRPr lang="en-US"/>
          </a:p>
        </p:txBody>
      </p:sp>
      <p:sp>
        <p:nvSpPr>
          <p:cNvPr id="5" name="Footer Placeholder 4"/>
          <p:cNvSpPr>
            <a:spLocks noGrp="1"/>
          </p:cNvSpPr>
          <p:nvPr>
            <p:ph type="ftr" sz="quarter" idx="11"/>
          </p:nvPr>
        </p:nvSpPr>
        <p:spPr>
          <a:xfrm>
            <a:off x="3124200" y="6212541"/>
            <a:ext cx="2895600" cy="300318"/>
          </a:xfrm>
        </p:spPr>
        <p:txBody>
          <a:bodyPr/>
          <a:lstStyle>
            <a:lvl1pPr>
              <a:defRPr sz="1100" b="1">
                <a:solidFill>
                  <a:schemeClr val="tx1">
                    <a:lumMod val="50000"/>
                    <a:lumOff val="50000"/>
                  </a:schemeClr>
                </a:solidFill>
              </a:defRPr>
            </a:lvl1pPr>
          </a:lstStyle>
          <a:p>
            <a:endParaRPr lang="en-US"/>
          </a:p>
        </p:txBody>
      </p:sp>
      <p:sp>
        <p:nvSpPr>
          <p:cNvPr id="6" name="Slide Number Placeholder 5"/>
          <p:cNvSpPr>
            <a:spLocks noGrp="1"/>
          </p:cNvSpPr>
          <p:nvPr>
            <p:ph type="sldNum" sz="quarter" idx="12"/>
          </p:nvPr>
        </p:nvSpPr>
        <p:spPr>
          <a:xfrm>
            <a:off x="6553200" y="6212541"/>
            <a:ext cx="2133600" cy="300318"/>
          </a:xfrm>
        </p:spPr>
        <p:txBody>
          <a:bodyPr/>
          <a:lstStyle>
            <a:lvl1pPr>
              <a:defRPr sz="1400" b="1">
                <a:solidFill>
                  <a:schemeClr val="tx1">
                    <a:lumMod val="50000"/>
                    <a:lumOff val="50000"/>
                  </a:schemeClr>
                </a:solidFill>
              </a:defRPr>
            </a:lvl1pPr>
          </a:lstStyle>
          <a:p>
            <a:fld id="{410D451F-9B7F-8144-A541-E9E65ECBB23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3100" y="2424953"/>
            <a:ext cx="7823200" cy="1474788"/>
          </a:xfrm>
        </p:spPr>
        <p:txBody>
          <a:bodyPr anchor="b" anchorCtr="0"/>
          <a:lstStyle>
            <a:lvl1pPr algn="ctr">
              <a:defRPr sz="4800" b="1" cap="none" baseline="0">
                <a:effectLst/>
              </a:defRPr>
            </a:lvl1pPr>
          </a:lstStyle>
          <a:p>
            <a:r>
              <a:rPr lang="en-US" smtClean="0"/>
              <a:t>Click to edit Master title style</a:t>
            </a:r>
            <a:endParaRPr/>
          </a:p>
        </p:txBody>
      </p:sp>
      <p:sp>
        <p:nvSpPr>
          <p:cNvPr id="3" name="Text Placeholder 2"/>
          <p:cNvSpPr>
            <a:spLocks noGrp="1"/>
          </p:cNvSpPr>
          <p:nvPr>
            <p:ph type="body" idx="1"/>
          </p:nvPr>
        </p:nvSpPr>
        <p:spPr>
          <a:xfrm>
            <a:off x="673100" y="3913188"/>
            <a:ext cx="7823200" cy="554694"/>
          </a:xfrm>
        </p:spPr>
        <p:txBody>
          <a:bodyPr vert="horz" lIns="91440" tIns="45720" rIns="91440" bIns="45720" rtlCol="0">
            <a:normAutofit/>
          </a:bodyPr>
          <a:lstStyle>
            <a:lvl1pPr marL="0" indent="0" algn="ctr" defTabSz="914400" rtl="0" eaLnBrk="1" latinLnBrk="0" hangingPunct="1">
              <a:spcBef>
                <a:spcPts val="0"/>
              </a:spcBef>
              <a:buSzPct val="80000"/>
              <a:buFont typeface="Wingdings" pitchFamily="2" charset="2"/>
              <a:buNone/>
              <a:defRPr sz="2000" b="1" kern="1200">
                <a:gradFill>
                  <a:gsLst>
                    <a:gs pos="50000">
                      <a:schemeClr val="tx1">
                        <a:lumMod val="65000"/>
                        <a:lumOff val="35000"/>
                      </a:schemeClr>
                    </a:gs>
                    <a:gs pos="100000">
                      <a:schemeClr val="tx1">
                        <a:lumMod val="85000"/>
                        <a:lumOff val="15000"/>
                      </a:schemeClr>
                    </a:gs>
                  </a:gsLst>
                  <a:lin ang="5400000" scaled="0"/>
                </a:gradFill>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20E77CB-8B2D-8140-BA23-44CCF5432576}" type="datetime1">
              <a:rPr lang="en-US" smtClean="0"/>
              <a:pPr/>
              <a:t>1/16/17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77D87C-65A5-496D-87B3-2194CD1739D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47838"/>
            <a:ext cx="3563470" cy="4316786"/>
          </a:xfrm>
        </p:spPr>
        <p:txBody>
          <a:bodyPr>
            <a:normAutofit/>
          </a:bodyPr>
          <a:lstStyle>
            <a:lvl1pPr>
              <a:spcBef>
                <a:spcPts val="1600"/>
              </a:spcBef>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648199" y="1747838"/>
            <a:ext cx="3565526" cy="4316786"/>
          </a:xfrm>
        </p:spPr>
        <p:txBody>
          <a:bodyPr>
            <a:normAutofit/>
          </a:bodyPr>
          <a:lstStyle>
            <a:lvl1pPr>
              <a:spcBef>
                <a:spcPts val="1600"/>
              </a:spcBef>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6192C045-ED0F-9948-A905-D946B4EB13AC}" type="datetime1">
              <a:rPr lang="en-US" smtClean="0"/>
              <a:pPr/>
              <a:t>1/16/17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0D451F-9B7F-8144-A541-E9E65ECBB23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914398" y="1515035"/>
            <a:ext cx="3566160" cy="639762"/>
          </a:xfrm>
        </p:spPr>
        <p:txBody>
          <a:bodyPr anchor="b"/>
          <a:lstStyle>
            <a:lvl1pPr marL="0" indent="0" algn="ctr">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914398" y="2271713"/>
            <a:ext cx="3566160" cy="3792911"/>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658471" y="1515035"/>
            <a:ext cx="3566160" cy="639762"/>
          </a:xfrm>
        </p:spPr>
        <p:txBody>
          <a:bodyPr anchor="b"/>
          <a:lstStyle>
            <a:lvl1pPr marL="0" indent="0" algn="ctr">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58471" y="2271713"/>
            <a:ext cx="3566160" cy="3792911"/>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AB2947EB-0BA5-9245-B5CF-74B5D9B1AF7B}" type="datetime1">
              <a:rPr lang="en-US" smtClean="0"/>
              <a:pPr/>
              <a:t>1/16/17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0D451F-9B7F-8144-A541-E9E65ECBB23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DF55FB58-94C6-A24E-BF96-C2C9F5E5342D}" type="datetime1">
              <a:rPr lang="en-US" smtClean="0"/>
              <a:pPr/>
              <a:t>1/16/17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0D451F-9B7F-8144-A541-E9E65ECBB23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972933-6E83-7D4B-8B8E-9AE80380E046}" type="datetime1">
              <a:rPr lang="en-US" smtClean="0"/>
              <a:pPr/>
              <a:t>1/16/17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0D451F-9B7F-8144-A541-E9E65ECBB23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1670" y="793376"/>
            <a:ext cx="3794760" cy="968189"/>
          </a:xfrm>
        </p:spPr>
        <p:txBody>
          <a:bodyPr anchor="b"/>
          <a:lstStyle>
            <a:lvl1pPr algn="l">
              <a:lnSpc>
                <a:spcPts val="4000"/>
              </a:lnSpc>
              <a:defRPr sz="3600" b="1"/>
            </a:lvl1pPr>
          </a:lstStyle>
          <a:p>
            <a:r>
              <a:rPr lang="en-US" smtClean="0"/>
              <a:t>Click to edit Master title style</a:t>
            </a:r>
            <a:endParaRPr/>
          </a:p>
        </p:txBody>
      </p:sp>
      <p:sp>
        <p:nvSpPr>
          <p:cNvPr id="3" name="Content Placeholder 2"/>
          <p:cNvSpPr>
            <a:spLocks noGrp="1"/>
          </p:cNvSpPr>
          <p:nvPr>
            <p:ph idx="1"/>
          </p:nvPr>
        </p:nvSpPr>
        <p:spPr>
          <a:xfrm>
            <a:off x="4800600" y="658906"/>
            <a:ext cx="3794760" cy="5405719"/>
          </a:xfrm>
        </p:spPr>
        <p:txBody>
          <a:bodyPr>
            <a:normAutofit/>
          </a:bodyPr>
          <a:lstStyle>
            <a:lvl1pPr>
              <a:spcBef>
                <a:spcPts val="2000"/>
              </a:spcBef>
              <a:defRPr sz="2200">
                <a:effectLst/>
              </a:defRPr>
            </a:lvl1pPr>
            <a:lvl2pPr>
              <a:spcBef>
                <a:spcPts val="2000"/>
              </a:spcBef>
              <a:defRPr sz="2000">
                <a:effectLst/>
              </a:defRPr>
            </a:lvl2pPr>
            <a:lvl3pPr>
              <a:spcBef>
                <a:spcPts val="2000"/>
              </a:spcBef>
              <a:defRPr sz="1800">
                <a:effectLst/>
              </a:defRPr>
            </a:lvl3pPr>
            <a:lvl4pPr>
              <a:spcBef>
                <a:spcPts val="2000"/>
              </a:spcBef>
              <a:defRPr sz="1800">
                <a:effectLst/>
              </a:defRPr>
            </a:lvl4pPr>
            <a:lvl5pPr>
              <a:spcBef>
                <a:spcPts val="2000"/>
              </a:spcBef>
              <a:defRPr sz="1800">
                <a:effectLst/>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591670" y="1748118"/>
            <a:ext cx="3794760" cy="3814482"/>
          </a:xfrm>
        </p:spPr>
        <p:txBody>
          <a:bodyPr>
            <a:normAutofit/>
          </a:bodyPr>
          <a:lstStyle>
            <a:lvl1pPr marL="0" indent="0">
              <a:lnSpc>
                <a:spcPct val="110000"/>
              </a:lnSpc>
              <a:buNone/>
              <a:defRPr sz="20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319166-316F-F041-80D1-5802946F4955}" type="datetime1">
              <a:rPr lang="en-US" smtClean="0"/>
              <a:pPr/>
              <a:t>1/16/17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a:t>
            </a:fld>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228601"/>
            <a:ext cx="7313613" cy="1264024"/>
          </a:xfrm>
          <a:prstGeom prst="rect">
            <a:avLst/>
          </a:prstGeom>
          <a:scene3d>
            <a:camera prst="orthographicFront"/>
            <a:lightRig rig="chilly" dir="t"/>
          </a:scene3d>
          <a:sp3d extrusionH="12700">
            <a:extrusionClr>
              <a:schemeClr val="bg1"/>
            </a:extrusionClr>
          </a:sp3d>
        </p:spPr>
        <p:txBody>
          <a:bodyPr vert="horz" lIns="91440" tIns="45720" rIns="91440" bIns="45720" rtlCol="0" anchor="ctr">
            <a:noAutofit/>
            <a:sp3d extrusionH="12700">
              <a:extrusionClr>
                <a:schemeClr val="bg1"/>
              </a:extrusionClr>
            </a:sp3d>
          </a:bodyPr>
          <a:lstStyle/>
          <a:p>
            <a:r>
              <a:rPr lang="en-US" smtClean="0"/>
              <a:t>Click to edit Master title style</a:t>
            </a:r>
            <a:endParaRPr/>
          </a:p>
        </p:txBody>
      </p:sp>
      <p:sp>
        <p:nvSpPr>
          <p:cNvPr id="3" name="Text Placeholder 2"/>
          <p:cNvSpPr>
            <a:spLocks noGrp="1"/>
          </p:cNvSpPr>
          <p:nvPr>
            <p:ph type="body" idx="1"/>
          </p:nvPr>
        </p:nvSpPr>
        <p:spPr>
          <a:xfrm>
            <a:off x="914400" y="1747838"/>
            <a:ext cx="7313613" cy="4303338"/>
          </a:xfrm>
          <a:prstGeom prst="rect">
            <a:avLst/>
          </a:prstGeom>
          <a:effectLst/>
        </p:spPr>
        <p:txBody>
          <a:bodyPr vert="horz" lIns="91440" tIns="45720" rIns="91440" bIns="45720" rtlCol="0">
            <a:normAutofit/>
            <a:scene3d>
              <a:camera prst="orthographicFront"/>
              <a:lightRig rig="chilly" dir="t"/>
            </a:scene3d>
            <a:sp3d extrusionH="6350">
              <a:extrusionClr>
                <a:schemeClr val="bg1"/>
              </a:extrusionClr>
            </a:sp3d>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457200" y="6225988"/>
            <a:ext cx="2133600" cy="277906"/>
          </a:xfrm>
          <a:prstGeom prst="rect">
            <a:avLst/>
          </a:prstGeom>
        </p:spPr>
        <p:txBody>
          <a:bodyPr vert="horz" lIns="91440" tIns="45720" rIns="91440" bIns="45720" rtlCol="0" anchor="ctr"/>
          <a:lstStyle>
            <a:lvl1pPr marL="0" algn="l" defTabSz="914400" rtl="0" eaLnBrk="1" latinLnBrk="0" hangingPunct="1">
              <a:defRPr sz="1100" b="1" kern="1200">
                <a:solidFill>
                  <a:schemeClr val="tx1">
                    <a:lumMod val="50000"/>
                    <a:lumOff val="50000"/>
                  </a:schemeClr>
                </a:solidFill>
                <a:latin typeface="+mn-lt"/>
                <a:ea typeface="+mn-ea"/>
                <a:cs typeface="+mn-cs"/>
              </a:defRPr>
            </a:lvl1pPr>
          </a:lstStyle>
          <a:p>
            <a:fld id="{A2A5A9A6-FB3E-7F40-9E5A-B6409C6B8958}" type="datetime1">
              <a:rPr lang="en-US" smtClean="0"/>
              <a:pPr/>
              <a:t>1/16/17</a:t>
            </a:fld>
            <a:endParaRPr lang="en-US"/>
          </a:p>
        </p:txBody>
      </p:sp>
      <p:sp>
        <p:nvSpPr>
          <p:cNvPr id="5" name="Footer Placeholder 4"/>
          <p:cNvSpPr>
            <a:spLocks noGrp="1"/>
          </p:cNvSpPr>
          <p:nvPr>
            <p:ph type="ftr" sz="quarter" idx="3"/>
          </p:nvPr>
        </p:nvSpPr>
        <p:spPr>
          <a:xfrm>
            <a:off x="3124200" y="6225988"/>
            <a:ext cx="2895600" cy="277906"/>
          </a:xfrm>
          <a:prstGeom prst="rect">
            <a:avLst/>
          </a:prstGeom>
        </p:spPr>
        <p:txBody>
          <a:bodyPr vert="horz" lIns="91440" tIns="45720" rIns="91440" bIns="45720" rtlCol="0" anchor="ctr"/>
          <a:lstStyle>
            <a:lvl1pPr marL="0" algn="ctr" defTabSz="914400" rtl="0" eaLnBrk="1" latinLnBrk="0" hangingPunct="1">
              <a:defRPr sz="1100" b="1" kern="1200">
                <a:solidFill>
                  <a:schemeClr val="tx1">
                    <a:lumMod val="50000"/>
                    <a:lumOff val="50000"/>
                  </a:schemeClr>
                </a:solidFill>
                <a:latin typeface="+mn-lt"/>
                <a:ea typeface="+mn-ea"/>
                <a:cs typeface="+mn-cs"/>
              </a:defRPr>
            </a:lvl1pPr>
          </a:lstStyle>
          <a:p>
            <a:endParaRPr lang="en-US"/>
          </a:p>
        </p:txBody>
      </p:sp>
      <p:sp>
        <p:nvSpPr>
          <p:cNvPr id="6" name="Slide Number Placeholder 5"/>
          <p:cNvSpPr>
            <a:spLocks noGrp="1"/>
          </p:cNvSpPr>
          <p:nvPr>
            <p:ph type="sldNum" sz="quarter" idx="4"/>
          </p:nvPr>
        </p:nvSpPr>
        <p:spPr>
          <a:xfrm>
            <a:off x="6553200" y="6225988"/>
            <a:ext cx="2133600" cy="277906"/>
          </a:xfrm>
          <a:prstGeom prst="rect">
            <a:avLst/>
          </a:prstGeom>
        </p:spPr>
        <p:txBody>
          <a:bodyPr vert="horz" lIns="91440" tIns="45720" rIns="91440" bIns="45720" rtlCol="0" anchor="ctr"/>
          <a:lstStyle>
            <a:lvl1pPr marL="0" algn="r" defTabSz="914400" rtl="0" eaLnBrk="1" latinLnBrk="0" hangingPunct="1">
              <a:defRPr sz="1400" b="1" kern="1200">
                <a:solidFill>
                  <a:schemeClr val="tx1">
                    <a:lumMod val="50000"/>
                    <a:lumOff val="50000"/>
                  </a:schemeClr>
                </a:solidFill>
                <a:latin typeface="+mn-lt"/>
                <a:ea typeface="+mn-ea"/>
                <a:cs typeface="+mn-cs"/>
              </a:defRPr>
            </a:lvl1pPr>
          </a:lstStyle>
          <a:p>
            <a:fld id="{410D451F-9B7F-8144-A541-E9E65ECBB23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053" r:id="rId1"/>
    <p:sldLayoutId id="2147484054" r:id="rId2"/>
    <p:sldLayoutId id="2147484055" r:id="rId3"/>
    <p:sldLayoutId id="2147484056" r:id="rId4"/>
    <p:sldLayoutId id="2147484057" r:id="rId5"/>
    <p:sldLayoutId id="2147484058" r:id="rId6"/>
    <p:sldLayoutId id="2147484059" r:id="rId7"/>
    <p:sldLayoutId id="2147484060" r:id="rId8"/>
    <p:sldLayoutId id="2147484061" r:id="rId9"/>
    <p:sldLayoutId id="2147484062" r:id="rId10"/>
    <p:sldLayoutId id="2147484063" r:id="rId11"/>
    <p:sldLayoutId id="2147484064" r:id="rId12"/>
    <p:sldLayoutId id="2147484065" r:id="rId13"/>
    <p:sldLayoutId id="2147484066" r:id="rId14"/>
  </p:sldLayoutIdLst>
  <p:hf hdr="0" ftr="0" dt="0"/>
  <p:txStyles>
    <p:titleStyle>
      <a:lvl1pPr algn="ctr" defTabSz="914400" rtl="0" eaLnBrk="1" latinLnBrk="0" hangingPunct="1">
        <a:lnSpc>
          <a:spcPts val="5600"/>
        </a:lnSpc>
        <a:spcBef>
          <a:spcPct val="0"/>
        </a:spcBef>
        <a:buNone/>
        <a:defRPr sz="5400" b="1" kern="1200" baseline="0">
          <a:gradFill>
            <a:gsLst>
              <a:gs pos="50000">
                <a:schemeClr val="tx1">
                  <a:lumMod val="65000"/>
                  <a:lumOff val="35000"/>
                </a:schemeClr>
              </a:gs>
              <a:gs pos="100000">
                <a:schemeClr val="tx1">
                  <a:lumMod val="85000"/>
                  <a:lumOff val="15000"/>
                </a:schemeClr>
              </a:gs>
            </a:gsLst>
            <a:lin ang="5400000" scaled="0"/>
          </a:gradFill>
          <a:effectLst/>
          <a:latin typeface="+mj-lt"/>
          <a:ea typeface="+mj-ea"/>
          <a:cs typeface="+mj-cs"/>
        </a:defRPr>
      </a:lvl1pPr>
    </p:titleStyle>
    <p:bodyStyle>
      <a:lvl1pPr marL="342900" indent="-342900" algn="l" defTabSz="914400" rtl="0" eaLnBrk="1" latinLnBrk="0" hangingPunct="1">
        <a:spcBef>
          <a:spcPts val="2000"/>
        </a:spcBef>
        <a:buSzPct val="80000"/>
        <a:buFont typeface="Wingdings" pitchFamily="2" charset="2"/>
        <a:buChar char="l"/>
        <a:defRPr sz="2400" kern="1200">
          <a:gradFill>
            <a:gsLst>
              <a:gs pos="50000">
                <a:schemeClr val="tx1">
                  <a:lumMod val="65000"/>
                  <a:lumOff val="35000"/>
                </a:schemeClr>
              </a:gs>
              <a:gs pos="100000">
                <a:schemeClr val="tx1">
                  <a:lumMod val="85000"/>
                  <a:lumOff val="15000"/>
                </a:schemeClr>
              </a:gs>
            </a:gsLst>
            <a:lin ang="5400000" scaled="0"/>
          </a:gradFill>
          <a:effectLst/>
          <a:latin typeface="+mn-lt"/>
          <a:ea typeface="+mn-ea"/>
          <a:cs typeface="+mn-cs"/>
        </a:defRPr>
      </a:lvl1pPr>
      <a:lvl2pPr marL="685800" indent="-336550" algn="l" defTabSz="914400" rtl="0" eaLnBrk="1" latinLnBrk="0" hangingPunct="1">
        <a:spcBef>
          <a:spcPct val="20000"/>
        </a:spcBef>
        <a:buSzPct val="80000"/>
        <a:buFont typeface="Wingdings" pitchFamily="2" charset="2"/>
        <a:buChar char="l"/>
        <a:defRPr sz="2200" kern="1200">
          <a:gradFill>
            <a:gsLst>
              <a:gs pos="50000">
                <a:schemeClr val="tx1">
                  <a:lumMod val="65000"/>
                  <a:lumOff val="35000"/>
                </a:schemeClr>
              </a:gs>
              <a:gs pos="100000">
                <a:schemeClr val="tx1">
                  <a:lumMod val="85000"/>
                  <a:lumOff val="15000"/>
                </a:schemeClr>
              </a:gs>
            </a:gsLst>
            <a:lin ang="5400000" scaled="0"/>
          </a:gradFill>
          <a:effectLst/>
          <a:latin typeface="+mn-lt"/>
          <a:ea typeface="+mn-ea"/>
          <a:cs typeface="+mn-cs"/>
        </a:defRPr>
      </a:lvl2pPr>
      <a:lvl3pPr marL="1035050" indent="-349250" algn="l" defTabSz="914400" rtl="0" eaLnBrk="1" latinLnBrk="0" hangingPunct="1">
        <a:spcBef>
          <a:spcPct val="20000"/>
        </a:spcBef>
        <a:buSzPct val="80000"/>
        <a:buFont typeface="Wingdings" pitchFamily="2" charset="2"/>
        <a:buChar char="l"/>
        <a:defRPr sz="2000" kern="1200">
          <a:gradFill>
            <a:gsLst>
              <a:gs pos="50000">
                <a:schemeClr val="tx1">
                  <a:lumMod val="65000"/>
                  <a:lumOff val="35000"/>
                </a:schemeClr>
              </a:gs>
              <a:gs pos="100000">
                <a:schemeClr val="tx1">
                  <a:lumMod val="85000"/>
                  <a:lumOff val="15000"/>
                </a:schemeClr>
              </a:gs>
            </a:gsLst>
            <a:lin ang="5400000" scaled="0"/>
          </a:gradFill>
          <a:effectLst/>
          <a:latin typeface="+mn-lt"/>
          <a:ea typeface="+mn-ea"/>
          <a:cs typeface="+mn-cs"/>
        </a:defRPr>
      </a:lvl3pPr>
      <a:lvl4pPr marL="1371600" indent="-336550" algn="l" defTabSz="914400" rtl="0" eaLnBrk="1" latinLnBrk="0" hangingPunct="1">
        <a:spcBef>
          <a:spcPct val="20000"/>
        </a:spcBef>
        <a:buSzPct val="80000"/>
        <a:buFont typeface="Wingdings" pitchFamily="2" charset="2"/>
        <a:buChar char="l"/>
        <a:defRPr sz="1800" kern="1200">
          <a:gradFill>
            <a:gsLst>
              <a:gs pos="50000">
                <a:schemeClr val="tx1">
                  <a:lumMod val="65000"/>
                  <a:lumOff val="35000"/>
                </a:schemeClr>
              </a:gs>
              <a:gs pos="100000">
                <a:schemeClr val="tx1">
                  <a:lumMod val="85000"/>
                  <a:lumOff val="15000"/>
                </a:schemeClr>
              </a:gs>
            </a:gsLst>
            <a:lin ang="5400000" scaled="0"/>
          </a:gradFill>
          <a:effectLst/>
          <a:latin typeface="+mn-lt"/>
          <a:ea typeface="+mn-ea"/>
          <a:cs typeface="+mn-cs"/>
        </a:defRPr>
      </a:lvl4pPr>
      <a:lvl5pPr marL="1720850" indent="-349250" algn="l" defTabSz="914400" rtl="0" eaLnBrk="1" latinLnBrk="0" hangingPunct="1">
        <a:spcBef>
          <a:spcPct val="20000"/>
        </a:spcBef>
        <a:buSzPct val="80000"/>
        <a:buFont typeface="Wingdings" pitchFamily="2" charset="2"/>
        <a:buChar char="l"/>
        <a:defRPr sz="1800" kern="1200">
          <a:gradFill>
            <a:gsLst>
              <a:gs pos="50000">
                <a:schemeClr val="tx1">
                  <a:lumMod val="65000"/>
                  <a:lumOff val="35000"/>
                </a:schemeClr>
              </a:gs>
              <a:gs pos="100000">
                <a:schemeClr val="tx1">
                  <a:lumMod val="85000"/>
                  <a:lumOff val="15000"/>
                </a:schemeClr>
              </a:gs>
            </a:gsLst>
            <a:lin ang="5400000" scaled="0"/>
          </a:gradFill>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jpeg"/><Relationship Id="rId3" Type="http://schemas.openxmlformats.org/officeDocument/2006/relationships/image" Target="../media/image1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0.emf"/><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25.png"/><Relationship Id="rId1" Type="http://schemas.openxmlformats.org/officeDocument/2006/relationships/slideLayout" Target="../slideLayouts/slideLayout13.xml"/><Relationship Id="rId2" Type="http://schemas.openxmlformats.org/officeDocument/2006/relationships/image" Target="../media/image1.jpeg"/></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png"/><Relationship Id="rId5" Type="http://schemas.openxmlformats.org/officeDocument/2006/relationships/image" Target="../media/image29.emf"/><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pilat@jlab.org" TargetMode="External"/><Relationship Id="rId3" Type="http://schemas.openxmlformats.org/officeDocument/2006/relationships/hyperlink" Target="mailto:willecke@bnl.gov"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4" Type="http://schemas.microsoft.com/office/2007/relationships/hdphoto" Target="../media/hdphoto1.wdp"/><Relationship Id="rId5"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9.png"/><Relationship Id="rId3" Type="http://schemas.openxmlformats.org/officeDocument/2006/relationships/image" Target="../media/image40.wmf"/></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42.emf"/><Relationship Id="rId1" Type="http://schemas.openxmlformats.org/officeDocument/2006/relationships/slideLayout" Target="../slideLayouts/slideLayout13.xml"/><Relationship Id="rId2" Type="http://schemas.openxmlformats.org/officeDocument/2006/relationships/image" Target="../media/image41.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3.png"/><Relationship Id="rId3" Type="http://schemas.openxmlformats.org/officeDocument/2006/relationships/image" Target="../media/image44.gi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5.png"/><Relationship Id="rId3" Type="http://schemas.openxmlformats.org/officeDocument/2006/relationships/image" Target="../media/image4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47.emf"/><Relationship Id="rId4" Type="http://schemas.openxmlformats.org/officeDocument/2006/relationships/image" Target="../media/image48.emf"/><Relationship Id="rId5" Type="http://schemas.openxmlformats.org/officeDocument/2006/relationships/image" Target="../media/image49.emf"/><Relationship Id="rId1" Type="http://schemas.openxmlformats.org/officeDocument/2006/relationships/slideLayout" Target="../slideLayouts/slideLayout13.xml"/><Relationship Id="rId2"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jpeg"/><Relationship Id="rId3"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oleObject" Target="../embeddings/oleObject1.bin"/><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smtClean="0"/>
              <a:t>Fulvia Pilat</a:t>
            </a:r>
            <a:endParaRPr lang="en-US" dirty="0"/>
          </a:p>
        </p:txBody>
      </p:sp>
      <p:pic>
        <p:nvPicPr>
          <p:cNvPr id="4" name="Picture 3"/>
          <p:cNvPicPr>
            <a:picLocks noChangeAspect="1"/>
          </p:cNvPicPr>
          <p:nvPr/>
        </p:nvPicPr>
        <p:blipFill>
          <a:blip r:embed="rId2"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0" y="0"/>
            <a:ext cx="5049203" cy="4011930"/>
          </a:xfrm>
          <a:prstGeom prst="rect">
            <a:avLst/>
          </a:prstGeom>
        </p:spPr>
      </p:pic>
      <p:pic>
        <p:nvPicPr>
          <p:cNvPr id="5" name="Picture 64" descr="Complex.pdf"/>
          <p:cNvPicPr>
            <a:picLocks noChangeAspect="1"/>
          </p:cNvPicPr>
          <p:nvPr/>
        </p:nvPicPr>
        <p:blipFill>
          <a:blip r:embed="rId3"/>
          <a:srcRect l="7928" t="29008" r="5040" b="23157"/>
          <a:stretch>
            <a:fillRect/>
          </a:stretch>
        </p:blipFill>
        <p:spPr bwMode="auto">
          <a:xfrm>
            <a:off x="1842516" y="3682453"/>
            <a:ext cx="7301484" cy="3175547"/>
          </a:xfrm>
          <a:prstGeom prst="rect">
            <a:avLst/>
          </a:prstGeom>
          <a:noFill/>
          <a:ln w="9525">
            <a:noFill/>
            <a:miter lim="800000"/>
            <a:headEnd/>
            <a:tailEnd/>
          </a:ln>
        </p:spPr>
      </p:pic>
      <p:sp>
        <p:nvSpPr>
          <p:cNvPr id="2" name="Title 1"/>
          <p:cNvSpPr>
            <a:spLocks noGrp="1"/>
          </p:cNvSpPr>
          <p:nvPr>
            <p:ph type="ctrTitle"/>
          </p:nvPr>
        </p:nvSpPr>
        <p:spPr>
          <a:xfrm>
            <a:off x="4507408" y="1431830"/>
            <a:ext cx="4532311" cy="2580099"/>
          </a:xfrm>
        </p:spPr>
        <p:txBody>
          <a:bodyPr>
            <a:normAutofit fontScale="90000"/>
          </a:bodyPr>
          <a:lstStyle/>
          <a:p>
            <a:pPr>
              <a:spcBef>
                <a:spcPts val="0"/>
              </a:spcBef>
            </a:pPr>
            <a:r>
              <a:rPr lang="en-US" sz="4400" dirty="0" smtClean="0"/>
              <a:t/>
            </a:r>
            <a:br>
              <a:rPr lang="en-US" sz="4400" dirty="0" smtClean="0"/>
            </a:br>
            <a:r>
              <a:rPr lang="en-US" sz="4400" dirty="0" smtClean="0"/>
              <a:t>The accelerators</a:t>
            </a:r>
            <a:br>
              <a:rPr lang="en-US" sz="4400" dirty="0" smtClean="0"/>
            </a:br>
            <a:r>
              <a:rPr lang="en-US" sz="4400" dirty="0" smtClean="0"/>
              <a:t>for the EIC</a:t>
            </a:r>
            <a:br>
              <a:rPr lang="en-US" sz="4400" dirty="0" smtClean="0"/>
            </a:br>
            <a:r>
              <a:rPr lang="en-US" sz="2667" dirty="0" smtClean="0"/>
              <a:t>Fulvia Pilat, JLAB   </a:t>
            </a:r>
            <a:br>
              <a:rPr lang="en-US" sz="2667" dirty="0" smtClean="0"/>
            </a:br>
            <a:endParaRPr lang="en-US" sz="4400" dirty="0"/>
          </a:p>
        </p:txBody>
      </p:sp>
      <p:pic>
        <p:nvPicPr>
          <p:cNvPr id="6" name="Picture 5" descr="Screen Shot 2015-09-30 at 3.18.27 PM.png"/>
          <p:cNvPicPr>
            <a:picLocks noChangeAspect="1"/>
          </p:cNvPicPr>
          <p:nvPr/>
        </p:nvPicPr>
        <p:blipFill>
          <a:blip r:embed="rId4"/>
          <a:stretch>
            <a:fillRect/>
          </a:stretch>
        </p:blipFill>
        <p:spPr>
          <a:xfrm>
            <a:off x="0" y="4433570"/>
            <a:ext cx="1842516" cy="2410460"/>
          </a:xfrm>
          <a:prstGeom prst="rect">
            <a:avLst/>
          </a:prstGeom>
        </p:spPr>
      </p:pic>
      <p:sp>
        <p:nvSpPr>
          <p:cNvPr id="7" name="TextBox 6"/>
          <p:cNvSpPr txBox="1"/>
          <p:nvPr/>
        </p:nvSpPr>
        <p:spPr>
          <a:xfrm>
            <a:off x="5273529" y="277558"/>
            <a:ext cx="3870471" cy="584776"/>
          </a:xfrm>
          <a:prstGeom prst="rect">
            <a:avLst/>
          </a:prstGeom>
          <a:solidFill>
            <a:schemeClr val="bg2">
              <a:lumMod val="40000"/>
              <a:lumOff val="60000"/>
            </a:schemeClr>
          </a:solidFill>
        </p:spPr>
        <p:txBody>
          <a:bodyPr wrap="none" rtlCol="0">
            <a:spAutoFit/>
          </a:bodyPr>
          <a:lstStyle/>
          <a:p>
            <a:r>
              <a:rPr lang="en-US" sz="1600" dirty="0" err="1" smtClean="0">
                <a:solidFill>
                  <a:schemeClr val="accent5">
                    <a:lumMod val="60000"/>
                    <a:lumOff val="40000"/>
                  </a:schemeClr>
                </a:solidFill>
              </a:rPr>
              <a:t>Giornata</a:t>
            </a:r>
            <a:r>
              <a:rPr lang="en-US" sz="1600" dirty="0" smtClean="0">
                <a:solidFill>
                  <a:schemeClr val="accent5">
                    <a:lumMod val="60000"/>
                    <a:lumOff val="40000"/>
                  </a:schemeClr>
                </a:solidFill>
              </a:rPr>
              <a:t> </a:t>
            </a:r>
            <a:r>
              <a:rPr lang="en-US" sz="1600" dirty="0" err="1" smtClean="0">
                <a:solidFill>
                  <a:schemeClr val="accent5">
                    <a:lumMod val="60000"/>
                    <a:lumOff val="40000"/>
                  </a:schemeClr>
                </a:solidFill>
              </a:rPr>
              <a:t>sulle</a:t>
            </a:r>
            <a:r>
              <a:rPr lang="en-US" sz="1600" dirty="0" smtClean="0">
                <a:solidFill>
                  <a:schemeClr val="accent5">
                    <a:lumMod val="60000"/>
                    <a:lumOff val="40000"/>
                  </a:schemeClr>
                </a:solidFill>
              </a:rPr>
              <a:t> </a:t>
            </a:r>
            <a:r>
              <a:rPr lang="en-US" sz="1600" dirty="0" err="1" smtClean="0">
                <a:solidFill>
                  <a:schemeClr val="accent5">
                    <a:lumMod val="60000"/>
                    <a:lumOff val="40000"/>
                  </a:schemeClr>
                </a:solidFill>
              </a:rPr>
              <a:t>opportunita</a:t>
            </a:r>
            <a:r>
              <a:rPr lang="en-US" sz="1600" dirty="0" smtClean="0">
                <a:solidFill>
                  <a:schemeClr val="accent5">
                    <a:lumMod val="60000"/>
                    <a:lumOff val="40000"/>
                  </a:schemeClr>
                </a:solidFill>
              </a:rPr>
              <a:t>’ del </a:t>
            </a:r>
            <a:r>
              <a:rPr lang="en-US" sz="1600" dirty="0" err="1" smtClean="0">
                <a:solidFill>
                  <a:schemeClr val="accent5">
                    <a:lumMod val="60000"/>
                    <a:lumOff val="40000"/>
                  </a:schemeClr>
                </a:solidFill>
              </a:rPr>
              <a:t>progetto</a:t>
            </a:r>
            <a:r>
              <a:rPr lang="en-US" sz="1600" dirty="0" smtClean="0">
                <a:solidFill>
                  <a:schemeClr val="accent5">
                    <a:lumMod val="60000"/>
                    <a:lumOff val="40000"/>
                  </a:schemeClr>
                </a:solidFill>
              </a:rPr>
              <a:t> EIC</a:t>
            </a:r>
          </a:p>
          <a:p>
            <a:r>
              <a:rPr lang="en-US" sz="1600" dirty="0" err="1" smtClean="0">
                <a:solidFill>
                  <a:schemeClr val="accent5">
                    <a:lumMod val="60000"/>
                    <a:lumOff val="40000"/>
                  </a:schemeClr>
                </a:solidFill>
              </a:rPr>
              <a:t>Genova</a:t>
            </a:r>
            <a:r>
              <a:rPr lang="en-US" sz="1600" dirty="0" smtClean="0">
                <a:solidFill>
                  <a:schemeClr val="accent5">
                    <a:lumMod val="60000"/>
                    <a:lumOff val="40000"/>
                  </a:schemeClr>
                </a:solidFill>
              </a:rPr>
              <a:t>, January 17, 2017</a:t>
            </a:r>
            <a:endParaRPr lang="en-US" sz="1600" dirty="0">
              <a:solidFill>
                <a:schemeClr val="accent5">
                  <a:lumMod val="60000"/>
                  <a:lumOff val="40000"/>
                </a:schemeClr>
              </a:solidFill>
            </a:endParaRPr>
          </a:p>
        </p:txBody>
      </p:sp>
      <p:sp>
        <p:nvSpPr>
          <p:cNvPr id="8" name="Slide Number Placeholder 7"/>
          <p:cNvSpPr>
            <a:spLocks noGrp="1"/>
          </p:cNvSpPr>
          <p:nvPr>
            <p:ph type="sldNum" sz="quarter" idx="12"/>
          </p:nvPr>
        </p:nvSpPr>
        <p:spPr/>
        <p:txBody>
          <a:bodyPr/>
          <a:lstStyle/>
          <a:p>
            <a:fld id="{1A037252-72F3-474F-8582-32D765D3064E}" type="slidenum">
              <a:rPr lang="en-US" smtClean="0"/>
              <a:pPr/>
              <a:t>1</a:t>
            </a:fld>
            <a:endParaRPr lang="en-US"/>
          </a:p>
        </p:txBody>
      </p:sp>
      <p:sp>
        <p:nvSpPr>
          <p:cNvPr id="9" name="TextBox 8"/>
          <p:cNvSpPr txBox="1"/>
          <p:nvPr/>
        </p:nvSpPr>
        <p:spPr>
          <a:xfrm>
            <a:off x="5273529" y="3642597"/>
            <a:ext cx="3302594" cy="369332"/>
          </a:xfrm>
          <a:prstGeom prst="rect">
            <a:avLst/>
          </a:prstGeom>
          <a:noFill/>
        </p:spPr>
        <p:txBody>
          <a:bodyPr wrap="none" rtlCol="0">
            <a:spAutoFit/>
          </a:bodyPr>
          <a:lstStyle/>
          <a:p>
            <a:r>
              <a:rPr lang="en-US" dirty="0" err="1" smtClean="0">
                <a:solidFill>
                  <a:schemeClr val="bg2">
                    <a:lumMod val="40000"/>
                    <a:lumOff val="60000"/>
                  </a:schemeClr>
                </a:solidFill>
              </a:rPr>
              <a:t>eRHIC</a:t>
            </a:r>
            <a:r>
              <a:rPr lang="en-US" dirty="0" smtClean="0">
                <a:solidFill>
                  <a:schemeClr val="bg2">
                    <a:lumMod val="40000"/>
                    <a:lumOff val="60000"/>
                  </a:schemeClr>
                </a:solidFill>
              </a:rPr>
              <a:t> material: F. </a:t>
            </a:r>
            <a:r>
              <a:rPr lang="en-US" dirty="0" err="1" smtClean="0">
                <a:solidFill>
                  <a:schemeClr val="bg2">
                    <a:lumMod val="40000"/>
                    <a:lumOff val="60000"/>
                  </a:schemeClr>
                </a:solidFill>
              </a:rPr>
              <a:t>Willecke</a:t>
            </a:r>
            <a:r>
              <a:rPr lang="en-US" dirty="0" smtClean="0">
                <a:solidFill>
                  <a:schemeClr val="bg2">
                    <a:lumMod val="40000"/>
                    <a:lumOff val="60000"/>
                  </a:schemeClr>
                </a:solidFill>
              </a:rPr>
              <a:t> , BNL  </a:t>
            </a:r>
            <a:endParaRPr lang="en-US" dirty="0">
              <a:solidFill>
                <a:schemeClr val="bg2">
                  <a:lumMod val="40000"/>
                  <a:lumOff val="60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Title 1"/>
          <p:cNvSpPr>
            <a:spLocks noGrp="1"/>
          </p:cNvSpPr>
          <p:nvPr>
            <p:ph type="title" idx="4294967295"/>
          </p:nvPr>
        </p:nvSpPr>
        <p:spPr/>
        <p:txBody>
          <a:bodyPr/>
          <a:lstStyle/>
          <a:p>
            <a:pPr eaLnBrk="1" hangingPunct="1"/>
            <a:r>
              <a:rPr lang="en-US" sz="3600" b="1" dirty="0" smtClean="0">
                <a:latin typeface="Arial" charset="0"/>
                <a:cs typeface="Arial" charset="0"/>
              </a:rPr>
              <a:t>Integration IR</a:t>
            </a:r>
            <a:r>
              <a:rPr lang="en-US" sz="3600" dirty="0" smtClean="0">
                <a:latin typeface="Arial" charset="0"/>
                <a:cs typeface="Arial" charset="0"/>
              </a:rPr>
              <a:t>: total acceptance detector</a:t>
            </a:r>
            <a:endParaRPr lang="en-US" sz="3600" b="1" baseline="-25000" dirty="0">
              <a:latin typeface="Arial" charset="0"/>
              <a:cs typeface="Arial" charset="0"/>
            </a:endParaRPr>
          </a:p>
        </p:txBody>
      </p:sp>
      <p:pic>
        <p:nvPicPr>
          <p:cNvPr id="46" name="Picture 45" descr="Screen Shot 2016-11-11 at 1.16.20 PM.png"/>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88361" y="1088421"/>
            <a:ext cx="8345636" cy="4572110"/>
          </a:xfrm>
          <a:prstGeom prst="rect">
            <a:avLst/>
          </a:prstGeom>
        </p:spPr>
      </p:pic>
      <p:sp>
        <p:nvSpPr>
          <p:cNvPr id="48" name="TextBox 47"/>
          <p:cNvSpPr txBox="1"/>
          <p:nvPr/>
        </p:nvSpPr>
        <p:spPr>
          <a:xfrm rot="1614294">
            <a:off x="5231617" y="1783117"/>
            <a:ext cx="1334921" cy="276999"/>
          </a:xfrm>
          <a:prstGeom prst="rect">
            <a:avLst/>
          </a:prstGeom>
          <a:noFill/>
          <a:ln>
            <a:solidFill>
              <a:sysClr val="windowText" lastClr="000000"/>
            </a:solidFill>
          </a:ln>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rPr>
              <a:t>Scattered electron</a:t>
            </a:r>
          </a:p>
        </p:txBody>
      </p:sp>
      <p:sp>
        <p:nvSpPr>
          <p:cNvPr id="49" name="TextBox 48"/>
          <p:cNvSpPr txBox="1"/>
          <p:nvPr/>
        </p:nvSpPr>
        <p:spPr>
          <a:xfrm>
            <a:off x="6556964" y="4982665"/>
            <a:ext cx="2355407" cy="276999"/>
          </a:xfrm>
          <a:prstGeom prst="rect">
            <a:avLst/>
          </a:prstGeom>
          <a:noFill/>
          <a:ln>
            <a:solidFill>
              <a:sysClr val="windowText" lastClr="000000"/>
            </a:solidFill>
          </a:ln>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rPr>
              <a:t>Particles Associated with Initial Ion</a:t>
            </a:r>
          </a:p>
        </p:txBody>
      </p:sp>
      <p:sp>
        <p:nvSpPr>
          <p:cNvPr id="50" name="TextBox 49"/>
          <p:cNvSpPr txBox="1"/>
          <p:nvPr/>
        </p:nvSpPr>
        <p:spPr>
          <a:xfrm rot="1383638">
            <a:off x="2466790" y="5039227"/>
            <a:ext cx="2592627" cy="276999"/>
          </a:xfrm>
          <a:prstGeom prst="rect">
            <a:avLst/>
          </a:prstGeom>
          <a:noFill/>
          <a:ln>
            <a:solidFill>
              <a:sysClr val="windowText" lastClr="000000"/>
            </a:solidFill>
          </a:ln>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rPr>
              <a:t>Particles associated with struck parton</a:t>
            </a:r>
          </a:p>
        </p:txBody>
      </p:sp>
      <p:sp>
        <p:nvSpPr>
          <p:cNvPr id="51" name="TextBox 50"/>
          <p:cNvSpPr txBox="1"/>
          <p:nvPr/>
        </p:nvSpPr>
        <p:spPr>
          <a:xfrm>
            <a:off x="6650882" y="946727"/>
            <a:ext cx="2261489" cy="830997"/>
          </a:xfrm>
          <a:prstGeom prst="rect">
            <a:avLst/>
          </a:prstGeom>
          <a:solidFill>
            <a:srgbClr val="FFFF66"/>
          </a:solidFill>
          <a:ln>
            <a:noFill/>
          </a:ln>
        </p:spPr>
        <p:txBody>
          <a:bodyPr wrap="square" rtlCol="0">
            <a:spAutoFit/>
          </a:bodyPr>
          <a:lstStyle/>
          <a:p>
            <a:pPr defTabSz="457200"/>
            <a:r>
              <a:rPr lang="en-US" sz="1600" dirty="0" smtClean="0">
                <a:solidFill>
                  <a:srgbClr val="4C5A6A"/>
                </a:solidFill>
                <a:cs typeface="Arial" panose="020B0604020202020204" pitchFamily="34" charset="0"/>
              </a:rPr>
              <a:t>Possible to get ~100% acceptance for the whole event</a:t>
            </a:r>
            <a:endParaRPr lang="en-US" sz="1600" dirty="0">
              <a:solidFill>
                <a:srgbClr val="4C5A6A"/>
              </a:solidFill>
              <a:cs typeface="Arial" panose="020B0604020202020204" pitchFamily="34" charset="0"/>
            </a:endParaRPr>
          </a:p>
        </p:txBody>
      </p:sp>
      <p:sp>
        <p:nvSpPr>
          <p:cNvPr id="52" name="TextBox 51"/>
          <p:cNvSpPr txBox="1"/>
          <p:nvPr/>
        </p:nvSpPr>
        <p:spPr>
          <a:xfrm>
            <a:off x="564446" y="5833027"/>
            <a:ext cx="7657766" cy="584776"/>
          </a:xfrm>
          <a:prstGeom prst="rect">
            <a:avLst/>
          </a:prstGeom>
          <a:solidFill>
            <a:srgbClr val="FFFF66"/>
          </a:solidFill>
          <a:ln>
            <a:solidFill>
              <a:srgbClr val="FFFF00"/>
            </a:solidFill>
          </a:ln>
        </p:spPr>
        <p:txBody>
          <a:bodyPr wrap="none" rtlCol="0">
            <a:spAutoFit/>
          </a:bodyPr>
          <a:lstStyle/>
          <a:p>
            <a:pPr defTabSz="457200"/>
            <a:r>
              <a:rPr lang="en-US" sz="1600" dirty="0" smtClean="0">
                <a:solidFill>
                  <a:srgbClr val="4C5A6A"/>
                </a:solidFill>
                <a:cs typeface="Arial" panose="020B0604020202020204" pitchFamily="34" charset="0"/>
              </a:rPr>
              <a:t>Relatively large crossing angle (</a:t>
            </a:r>
            <a:r>
              <a:rPr lang="en-US" sz="1600" b="1" dirty="0" smtClean="0">
                <a:solidFill>
                  <a:srgbClr val="4C5A6A"/>
                </a:solidFill>
                <a:cs typeface="Arial" panose="020B0604020202020204" pitchFamily="34" charset="0"/>
              </a:rPr>
              <a:t>50 </a:t>
            </a:r>
            <a:r>
              <a:rPr lang="en-US" sz="1600" b="1" dirty="0" err="1" smtClean="0">
                <a:solidFill>
                  <a:srgbClr val="4C5A6A"/>
                </a:solidFill>
                <a:cs typeface="Arial" panose="020B0604020202020204" pitchFamily="34" charset="0"/>
              </a:rPr>
              <a:t>mr</a:t>
            </a:r>
            <a:r>
              <a:rPr lang="en-US" sz="1600" dirty="0" smtClean="0">
                <a:solidFill>
                  <a:srgbClr val="4C5A6A"/>
                </a:solidFill>
                <a:cs typeface="Arial" panose="020B0604020202020204" pitchFamily="34" charset="0"/>
              </a:rPr>
              <a:t>) combined with large aperture final focus magnets, </a:t>
            </a:r>
          </a:p>
          <a:p>
            <a:pPr defTabSz="457200"/>
            <a:r>
              <a:rPr lang="en-US" sz="1600" dirty="0" smtClean="0">
                <a:solidFill>
                  <a:srgbClr val="4C5A6A"/>
                </a:solidFill>
                <a:cs typeface="Arial" panose="020B0604020202020204" pitchFamily="34" charset="0"/>
              </a:rPr>
              <a:t>and forward dipoles are keys to this design.</a:t>
            </a:r>
            <a:endParaRPr lang="en-US" sz="1600" dirty="0">
              <a:solidFill>
                <a:srgbClr val="4C5A6A"/>
              </a:solidFill>
              <a:cs typeface="Arial" panose="020B0604020202020204" pitchFamily="34" charset="0"/>
            </a:endParaRPr>
          </a:p>
        </p:txBody>
      </p:sp>
      <p:sp>
        <p:nvSpPr>
          <p:cNvPr id="10" name="Slide Number Placeholder 9"/>
          <p:cNvSpPr>
            <a:spLocks noGrp="1"/>
          </p:cNvSpPr>
          <p:nvPr>
            <p:ph type="sldNum" sz="quarter" idx="12"/>
          </p:nvPr>
        </p:nvSpPr>
        <p:spPr/>
        <p:txBody>
          <a:bodyPr/>
          <a:lstStyle/>
          <a:p>
            <a:fld id="{410D451F-9B7F-8144-A541-E9E65ECBB230}" type="slidenum">
              <a:rPr lang="en-US" smtClean="0"/>
              <a:pPr/>
              <a:t>10</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318365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85975" y="0"/>
            <a:ext cx="7313613" cy="852904"/>
          </a:xfrm>
        </p:spPr>
        <p:txBody>
          <a:bodyPr/>
          <a:lstStyle/>
          <a:p>
            <a:r>
              <a:rPr lang="en-US" sz="3200" b="1" dirty="0" smtClean="0"/>
              <a:t>Baseline: strong cooling</a:t>
            </a:r>
            <a:endParaRPr lang="en-US" sz="3200" b="1" dirty="0"/>
          </a:p>
        </p:txBody>
      </p:sp>
      <p:pic>
        <p:nvPicPr>
          <p:cNvPr id="53" name="Picture 52" descr="Screen Shot 2016-11-16 at 1.56.50 PM.png"/>
          <p:cNvPicPr>
            <a:picLocks noChangeAspect="1"/>
          </p:cNvPicPr>
          <p:nvPr/>
        </p:nvPicPr>
        <p:blipFill>
          <a:blip r:embed="rId2"/>
          <a:stretch>
            <a:fillRect/>
          </a:stretch>
        </p:blipFill>
        <p:spPr>
          <a:xfrm>
            <a:off x="2590800" y="852904"/>
            <a:ext cx="6553200" cy="2825663"/>
          </a:xfrm>
          <a:prstGeom prst="rect">
            <a:avLst/>
          </a:prstGeom>
        </p:spPr>
      </p:pic>
      <p:sp>
        <p:nvSpPr>
          <p:cNvPr id="54" name="TextBox 53"/>
          <p:cNvSpPr txBox="1"/>
          <p:nvPr/>
        </p:nvSpPr>
        <p:spPr>
          <a:xfrm>
            <a:off x="0" y="2589487"/>
            <a:ext cx="2938688" cy="1200329"/>
          </a:xfrm>
          <a:prstGeom prst="rect">
            <a:avLst/>
          </a:prstGeom>
          <a:solidFill>
            <a:srgbClr val="FFFF99"/>
          </a:solidFill>
        </p:spPr>
        <p:txBody>
          <a:bodyPr wrap="square" rtlCol="0">
            <a:spAutoFit/>
          </a:bodyPr>
          <a:lstStyle/>
          <a:p>
            <a:r>
              <a:rPr lang="en-US" u="sng" dirty="0" smtClean="0">
                <a:solidFill>
                  <a:srgbClr val="4C5A6A"/>
                </a:solidFill>
              </a:rPr>
              <a:t>Enabling technologies </a:t>
            </a:r>
            <a:r>
              <a:rPr lang="en-US" dirty="0" smtClean="0">
                <a:solidFill>
                  <a:srgbClr val="4C5A6A"/>
                </a:solidFill>
              </a:rPr>
              <a:t>:</a:t>
            </a:r>
          </a:p>
          <a:p>
            <a:r>
              <a:rPr lang="en-US" dirty="0" smtClean="0">
                <a:solidFill>
                  <a:srgbClr val="3366FF"/>
                </a:solidFill>
              </a:rPr>
              <a:t>Fast kickers</a:t>
            </a:r>
            <a:r>
              <a:rPr lang="en-US" dirty="0" smtClean="0">
                <a:solidFill>
                  <a:srgbClr val="4C5A6A"/>
                </a:solidFill>
              </a:rPr>
              <a:t>, </a:t>
            </a:r>
            <a:r>
              <a:rPr lang="en-US" dirty="0" err="1" smtClean="0">
                <a:solidFill>
                  <a:srgbClr val="4C5A6A"/>
                </a:solidFill>
              </a:rPr>
              <a:t>risetime</a:t>
            </a:r>
            <a:r>
              <a:rPr lang="en-US" dirty="0" smtClean="0">
                <a:solidFill>
                  <a:srgbClr val="4C5A6A"/>
                </a:solidFill>
              </a:rPr>
              <a:t> &lt;1 </a:t>
            </a:r>
            <a:r>
              <a:rPr lang="en-US" dirty="0" err="1" smtClean="0">
                <a:solidFill>
                  <a:srgbClr val="4C5A6A"/>
                </a:solidFill>
              </a:rPr>
              <a:t>nsec</a:t>
            </a:r>
            <a:endParaRPr lang="en-US" dirty="0" smtClean="0">
              <a:solidFill>
                <a:srgbClr val="4C5A6A"/>
              </a:solidFill>
            </a:endParaRPr>
          </a:p>
          <a:p>
            <a:r>
              <a:rPr lang="en-US" dirty="0" smtClean="0">
                <a:solidFill>
                  <a:srgbClr val="3366FF"/>
                </a:solidFill>
              </a:rPr>
              <a:t>Magnetized source </a:t>
            </a:r>
            <a:r>
              <a:rPr lang="en-US" dirty="0" smtClean="0">
                <a:solidFill>
                  <a:srgbClr val="4C5A6A"/>
                </a:solidFill>
              </a:rPr>
              <a:t>~75mA</a:t>
            </a:r>
          </a:p>
          <a:p>
            <a:endParaRPr lang="en-US" dirty="0">
              <a:latin typeface="Calibri" panose="020F0502020204030204" pitchFamily="34" charset="0"/>
            </a:endParaRPr>
          </a:p>
        </p:txBody>
      </p:sp>
      <p:pic>
        <p:nvPicPr>
          <p:cNvPr id="7" name="Picture 12"/>
          <p:cNvPicPr>
            <a:picLocks noChangeAspect="1"/>
          </p:cNvPicPr>
          <p:nvPr/>
        </p:nvPicPr>
        <p:blipFill>
          <a:blip r:embed="rId3"/>
          <a:srcRect/>
          <a:stretch>
            <a:fillRect/>
          </a:stretch>
        </p:blipFill>
        <p:spPr bwMode="auto">
          <a:xfrm>
            <a:off x="0" y="4030077"/>
            <a:ext cx="2609850" cy="2416175"/>
          </a:xfrm>
          <a:prstGeom prst="rect">
            <a:avLst/>
          </a:prstGeom>
          <a:noFill/>
          <a:ln w="9525">
            <a:noFill/>
            <a:miter lim="800000"/>
            <a:headEnd/>
            <a:tailEnd/>
          </a:ln>
        </p:spPr>
      </p:pic>
      <p:graphicFrame>
        <p:nvGraphicFramePr>
          <p:cNvPr id="9" name="Group 2"/>
          <p:cNvGraphicFramePr>
            <a:graphicFrameLocks noGrp="1"/>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70104208"/>
              </p:ext>
            </p:extLst>
          </p:nvPr>
        </p:nvGraphicFramePr>
        <p:xfrm>
          <a:off x="3271956" y="3408301"/>
          <a:ext cx="3512023" cy="3047999"/>
        </p:xfrm>
        <a:graphic>
          <a:graphicData uri="http://schemas.openxmlformats.org/drawingml/2006/table">
            <a:tbl>
              <a:tblPr/>
              <a:tblGrid>
                <a:gridCol w="1971394"/>
                <a:gridCol w="595823"/>
                <a:gridCol w="944806"/>
              </a:tblGrid>
              <a:tr h="25733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mn-lt"/>
                        </a:rPr>
                        <a:t>Electron energy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chemeClr val="tx1"/>
                          </a:solidFill>
                          <a:effectLst/>
                          <a:latin typeface="+mn-lt"/>
                        </a:rPr>
                        <a:t>MeV</a:t>
                      </a:r>
                      <a:endParaRPr kumimoji="0" lang="en-US" sz="1400" b="0" i="0" u="none" strike="noStrike" cap="none" normalizeH="0" baseline="0" dirty="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mn-lt"/>
                        </a:rPr>
                        <a:t> up to 55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r>
              <a:tr h="25733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mn-lt"/>
                        </a:rPr>
                        <a:t>Bunch charge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err="1" smtClean="0">
                          <a:ln>
                            <a:noFill/>
                          </a:ln>
                          <a:solidFill>
                            <a:schemeClr val="tx1"/>
                          </a:solidFill>
                          <a:effectLst/>
                          <a:latin typeface="+mn-lt"/>
                        </a:rPr>
                        <a:t>nC</a:t>
                      </a:r>
                      <a:endParaRPr kumimoji="0" lang="en-US" sz="1400" b="0" i="0" u="none" strike="noStrike" cap="none" normalizeH="0" baseline="0" dirty="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mn-lt"/>
                        </a:rPr>
                        <a:t>3.2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r>
              <a:tr h="25733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mn-lt"/>
                        </a:rPr>
                        <a:t>Turns in circulator ring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mn-lt"/>
                        </a:rPr>
                        <a:t>turn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mn-lt"/>
                        </a:rPr>
                        <a:t>~20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r>
              <a:tr h="25733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mn-lt"/>
                        </a:rPr>
                        <a:t>Current in CCR/ERL</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mn-lt"/>
                        </a:rPr>
                        <a:t>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mn-lt"/>
                        </a:rPr>
                        <a:t>1.5/0.075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r>
              <a:tr h="25733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mn-lt"/>
                        </a:rPr>
                        <a:t>Bunch repetition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mn-lt"/>
                        </a:rPr>
                        <a:t>MHz</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mn-lt"/>
                        </a:rPr>
                        <a:t>476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r>
              <a:tr h="25733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mn-lt"/>
                        </a:rPr>
                        <a:t>Cooling section length</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mn-lt"/>
                        </a:rPr>
                        <a:t>m</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mn-lt"/>
                        </a:rPr>
                        <a:t>60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r>
              <a:tr h="25733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mn-lt"/>
                        </a:rPr>
                        <a:t>RMS Bunch length</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mn-lt"/>
                        </a:rPr>
                        <a:t>cm</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mn-lt"/>
                        </a:rPr>
                        <a:t>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r>
              <a:tr h="25733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mn-lt"/>
                        </a:rPr>
                        <a:t>Energy spread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mn-lt"/>
                        </a:rPr>
                        <a:t>10</a:t>
                      </a:r>
                      <a:r>
                        <a:rPr kumimoji="0" lang="en-US" sz="1400" b="0" i="0" u="none" strike="noStrike" cap="none" normalizeH="0" baseline="30000" dirty="0" smtClean="0">
                          <a:ln>
                            <a:noFill/>
                          </a:ln>
                          <a:solidFill>
                            <a:schemeClr val="tx1"/>
                          </a:solidFill>
                          <a:effectLst/>
                          <a:latin typeface="+mn-lt"/>
                        </a:rPr>
                        <a:t>-4</a:t>
                      </a:r>
                      <a:endParaRPr kumimoji="0" lang="en-US" sz="1400" b="0" i="0" u="none" strike="noStrike" cap="none" normalizeH="0" baseline="0" dirty="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mn-lt"/>
                        </a:rPr>
                        <a:t>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r>
              <a:tr h="25733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mn-lt"/>
                        </a:rPr>
                        <a:t>Cooling solenoid field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mn-lt"/>
                        </a:rPr>
                        <a:t>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mn-lt"/>
                        </a:rPr>
                        <a:t>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r>
              <a:tr h="25733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mn-lt"/>
                        </a:rPr>
                        <a:t>Cooling section length</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mn-lt"/>
                        </a:rPr>
                        <a:t>m</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mn-lt"/>
                        </a:rPr>
                        <a:t>2x30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r>
            </a:tbl>
          </a:graphicData>
        </a:graphic>
      </p:graphicFrame>
      <p:sp>
        <p:nvSpPr>
          <p:cNvPr id="8" name="TextBox 7"/>
          <p:cNvSpPr txBox="1"/>
          <p:nvPr/>
        </p:nvSpPr>
        <p:spPr>
          <a:xfrm>
            <a:off x="-5434" y="1717040"/>
            <a:ext cx="2631963" cy="646331"/>
          </a:xfrm>
          <a:prstGeom prst="rect">
            <a:avLst/>
          </a:prstGeom>
          <a:noFill/>
        </p:spPr>
        <p:txBody>
          <a:bodyPr wrap="none" rtlCol="0">
            <a:spAutoFit/>
          </a:bodyPr>
          <a:lstStyle/>
          <a:p>
            <a:r>
              <a:rPr lang="en-US" b="1" dirty="0" smtClean="0">
                <a:solidFill>
                  <a:srgbClr val="4C5A6A"/>
                </a:solidFill>
                <a:cs typeface="Garamond (Body)"/>
              </a:rPr>
              <a:t>ERL cooler +</a:t>
            </a:r>
          </a:p>
          <a:p>
            <a:r>
              <a:rPr lang="en-US" b="1" dirty="0" smtClean="0">
                <a:solidFill>
                  <a:srgbClr val="4C5A6A"/>
                </a:solidFill>
                <a:cs typeface="Garamond (Body)"/>
              </a:rPr>
              <a:t>Multi-turn circulator ring</a:t>
            </a:r>
            <a:endParaRPr lang="en-US" b="1" dirty="0">
              <a:solidFill>
                <a:srgbClr val="4C5A6A"/>
              </a:solidFill>
              <a:cs typeface="Garamond (Body)"/>
            </a:endParaRPr>
          </a:p>
        </p:txBody>
      </p:sp>
      <p:sp>
        <p:nvSpPr>
          <p:cNvPr id="10" name="Slide Number Placeholder 9"/>
          <p:cNvSpPr>
            <a:spLocks noGrp="1"/>
          </p:cNvSpPr>
          <p:nvPr>
            <p:ph type="sldNum" sz="quarter" idx="12"/>
          </p:nvPr>
        </p:nvSpPr>
        <p:spPr/>
        <p:txBody>
          <a:bodyPr/>
          <a:lstStyle/>
          <a:p>
            <a:fld id="{410D451F-9B7F-8144-A541-E9E65ECBB230}" type="slidenum">
              <a:rPr lang="en-US" smtClean="0"/>
              <a:pPr/>
              <a:t>11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933570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Title 1"/>
          <p:cNvSpPr>
            <a:spLocks noGrp="1"/>
          </p:cNvSpPr>
          <p:nvPr>
            <p:ph type="title" idx="4294967295"/>
          </p:nvPr>
        </p:nvSpPr>
        <p:spPr>
          <a:xfrm>
            <a:off x="1007427" y="0"/>
            <a:ext cx="7313613" cy="684908"/>
          </a:xfrm>
        </p:spPr>
        <p:txBody>
          <a:bodyPr/>
          <a:lstStyle/>
          <a:p>
            <a:pPr eaLnBrk="1" hangingPunct="1"/>
            <a:r>
              <a:rPr lang="en-US" sz="3600" b="1" dirty="0" smtClean="0">
                <a:latin typeface="Arial" charset="0"/>
                <a:cs typeface="Arial" charset="0"/>
              </a:rPr>
              <a:t>JLEIC baseline Luminosity</a:t>
            </a:r>
            <a:endParaRPr lang="en-US" sz="3600" b="1" dirty="0">
              <a:latin typeface="Arial" charset="0"/>
              <a:cs typeface="Arial" charset="0"/>
            </a:endParaRPr>
          </a:p>
        </p:txBody>
      </p:sp>
      <p:graphicFrame>
        <p:nvGraphicFramePr>
          <p:cNvPr id="141322" name="Group 10"/>
          <p:cNvGraphicFramePr>
            <a:graphicFrameLocks noGrp="1"/>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14425559"/>
              </p:ext>
            </p:extLst>
          </p:nvPr>
        </p:nvGraphicFramePr>
        <p:xfrm>
          <a:off x="173038" y="4870450"/>
          <a:ext cx="8812212" cy="1484313"/>
        </p:xfrm>
        <a:graphic>
          <a:graphicData uri="http://schemas.openxmlformats.org/drawingml/2006/table">
            <a:tbl>
              <a:tblPr/>
              <a:tblGrid>
                <a:gridCol w="1866430">
                  <a:extLst>
                    <a:ext uri="{9D8B030D-6E8A-4147-A177-3AD203B41FA5}"/>
                  </a:extLst>
                </a:gridCol>
                <a:gridCol w="1603763">
                  <a:extLst>
                    <a:ext uri="{9D8B030D-6E8A-4147-A177-3AD203B41FA5}"/>
                  </a:extLst>
                </a:gridCol>
                <a:gridCol w="1622304">
                  <a:extLst>
                    <a:ext uri="{9D8B030D-6E8A-4147-A177-3AD203B41FA5}"/>
                  </a:extLst>
                </a:gridCol>
                <a:gridCol w="3719715">
                  <a:extLst>
                    <a:ext uri="{9D8B030D-6E8A-4147-A177-3AD203B41FA5}"/>
                  </a:extLst>
                </a:gridCol>
              </a:tblGrid>
              <a:tr h="369888">
                <a:tc>
                  <a:txBody>
                    <a:bodyPr/>
                    <a:lstStyle>
                      <a:lvl1pPr algn="l">
                        <a:spcBef>
                          <a:spcPct val="200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1pPr>
                      <a:lvl2pPr marL="742950" indent="-285750" algn="l">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2pPr>
                      <a:lvl3pPr marL="1143000" indent="-228600" algn="l">
                        <a:spcBef>
                          <a:spcPct val="20000"/>
                        </a:spcBef>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3pPr>
                      <a:lvl4pPr marL="16002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4pPr>
                      <a:lvl5pPr marL="20574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sym typeface="Symbol" panose="05050102010706020507" pitchFamily="18" charset="2"/>
                        </a:rPr>
                        <a:t>s</a:t>
                      </a:r>
                      <a:r>
                        <a:rPr kumimoji="0" lang="en-US" altLang="en-US" sz="16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(GeV)</a:t>
                      </a: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lgn="l">
                        <a:spcBef>
                          <a:spcPct val="200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1pPr>
                      <a:lvl2pPr marL="742950" indent="-285750" algn="l">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2pPr>
                      <a:lvl3pPr marL="1143000" indent="-228600" algn="l">
                        <a:spcBef>
                          <a:spcPct val="20000"/>
                        </a:spcBef>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3pPr>
                      <a:lvl4pPr marL="16002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4pPr>
                      <a:lvl5pPr marL="20574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p</a:t>
                      </a:r>
                      <a:r>
                        <a:rPr kumimoji="0" lang="en-US" altLang="en-US" sz="16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energy (GeV)</a:t>
                      </a:r>
                    </a:p>
                  </a:txBody>
                  <a:tcP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lgn="l">
                        <a:spcBef>
                          <a:spcPct val="200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1pPr>
                      <a:lvl2pPr marL="742950" indent="-285750" algn="l">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2pPr>
                      <a:lvl3pPr marL="1143000" indent="-228600" algn="l">
                        <a:spcBef>
                          <a:spcPct val="20000"/>
                        </a:spcBef>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3pPr>
                      <a:lvl4pPr marL="16002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4pPr>
                      <a:lvl5pPr marL="20574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e</a:t>
                      </a:r>
                      <a:r>
                        <a:rPr kumimoji="0" lang="en-US" altLang="en-US" sz="1600" b="0" i="0" u="none" strike="noStrike" cap="none" normalizeH="0" baseline="30000" dirty="0" smtClean="0">
                          <a:ln>
                            <a:noFill/>
                          </a:ln>
                          <a:solidFill>
                            <a:schemeClr val="tx1"/>
                          </a:solidFill>
                          <a:effectLst/>
                          <a:latin typeface="Arial" panose="020B0604020202020204" pitchFamily="34" charset="0"/>
                          <a:cs typeface="Arial" panose="020B0604020202020204" pitchFamily="34" charset="0"/>
                        </a:rPr>
                        <a:t>-</a:t>
                      </a:r>
                      <a:r>
                        <a:rPr kumimoji="0" lang="en-US" altLang="en-US" sz="16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energy (GeV)</a:t>
                      </a: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lgn="l">
                        <a:spcBef>
                          <a:spcPct val="200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1pPr>
                      <a:lvl2pPr marL="742950" indent="-285750" algn="l">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2pPr>
                      <a:lvl3pPr marL="1143000" indent="-228600" algn="l">
                        <a:spcBef>
                          <a:spcPct val="20000"/>
                        </a:spcBef>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3pPr>
                      <a:lvl4pPr marL="16002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4pPr>
                      <a:lvl5pPr marL="20574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Main luminosity limitation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extLst>
              </a:tr>
              <a:tr h="371475">
                <a:tc>
                  <a:txBody>
                    <a:bodyPr/>
                    <a:lstStyle>
                      <a:lvl1pPr algn="l">
                        <a:spcBef>
                          <a:spcPct val="200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1pPr>
                      <a:lvl2pPr marL="742950" indent="-285750" algn="l">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2pPr>
                      <a:lvl3pPr marL="1143000" indent="-228600" algn="l">
                        <a:spcBef>
                          <a:spcPct val="20000"/>
                        </a:spcBef>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3pPr>
                      <a:lvl4pPr marL="16002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4pPr>
                      <a:lvl5pPr marL="20574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22</a:t>
                      </a: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lumMod val="75000"/>
                      </a:schemeClr>
                    </a:solidFill>
                  </a:tcPr>
                </a:tc>
                <a:tc>
                  <a:txBody>
                    <a:bodyPr/>
                    <a:lstStyle>
                      <a:lvl1pPr algn="l">
                        <a:spcBef>
                          <a:spcPct val="200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1pPr>
                      <a:lvl2pPr marL="742950" indent="-285750" algn="l">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2pPr>
                      <a:lvl3pPr marL="1143000" indent="-228600" algn="l">
                        <a:spcBef>
                          <a:spcPct val="20000"/>
                        </a:spcBef>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3pPr>
                      <a:lvl4pPr marL="16002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4pPr>
                      <a:lvl5pPr marL="20574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30</a:t>
                      </a:r>
                    </a:p>
                  </a:txBody>
                  <a:tcP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lumMod val="75000"/>
                      </a:schemeClr>
                    </a:solidFill>
                  </a:tcPr>
                </a:tc>
                <a:tc>
                  <a:txBody>
                    <a:bodyPr/>
                    <a:lstStyle>
                      <a:lvl1pPr algn="l">
                        <a:spcBef>
                          <a:spcPct val="200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1pPr>
                      <a:lvl2pPr marL="742950" indent="-285750" algn="l">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2pPr>
                      <a:lvl3pPr marL="1143000" indent="-228600" algn="l">
                        <a:spcBef>
                          <a:spcPct val="20000"/>
                        </a:spcBef>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3pPr>
                      <a:lvl4pPr marL="16002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4pPr>
                      <a:lvl5pPr marL="20574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4</a:t>
                      </a:r>
                    </a:p>
                  </a:txBody>
                  <a:tcP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lumMod val="75000"/>
                      </a:schemeClr>
                    </a:solidFill>
                  </a:tcPr>
                </a:tc>
                <a:tc>
                  <a:txBody>
                    <a:bodyPr/>
                    <a:lstStyle>
                      <a:lvl1pPr algn="l">
                        <a:spcBef>
                          <a:spcPct val="200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1pPr>
                      <a:lvl2pPr marL="742950" indent="-285750" algn="l">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2pPr>
                      <a:lvl3pPr marL="1143000" indent="-228600" algn="l">
                        <a:spcBef>
                          <a:spcPct val="20000"/>
                        </a:spcBef>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3pPr>
                      <a:lvl4pPr marL="16002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4pPr>
                      <a:lvl5pPr marL="20574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space charge</a:t>
                      </a: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chemeClr val="bg1">
                        <a:lumMod val="75000"/>
                      </a:schemeClr>
                    </a:solidFill>
                  </a:tcPr>
                </a:tc>
                <a:extLst>
                  <a:ext uri="{0D108BD9-81ED-4DB2-BD59-A6C34878D82A}"/>
                </a:extLst>
              </a:tr>
              <a:tr h="371475">
                <a:tc>
                  <a:txBody>
                    <a:bodyPr/>
                    <a:lstStyle>
                      <a:lvl1pPr algn="l">
                        <a:spcBef>
                          <a:spcPct val="200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1pPr>
                      <a:lvl2pPr marL="742950" indent="-285750" algn="l">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2pPr>
                      <a:lvl3pPr marL="1143000" indent="-228600" algn="l">
                        <a:spcBef>
                          <a:spcPct val="20000"/>
                        </a:spcBef>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3pPr>
                      <a:lvl4pPr marL="16002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4pPr>
                      <a:lvl5pPr marL="20574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45</a:t>
                      </a:r>
                    </a:p>
                  </a:txBody>
                  <a:tcPr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chemeClr val="bg1">
                        <a:lumMod val="75000"/>
                      </a:schemeClr>
                    </a:solidFill>
                  </a:tcPr>
                </a:tc>
                <a:tc>
                  <a:txBody>
                    <a:bodyPr/>
                    <a:lstStyle>
                      <a:lvl1pPr algn="l">
                        <a:spcBef>
                          <a:spcPct val="200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1pPr>
                      <a:lvl2pPr marL="742950" indent="-285750" algn="l">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2pPr>
                      <a:lvl3pPr marL="1143000" indent="-228600" algn="l">
                        <a:spcBef>
                          <a:spcPct val="20000"/>
                        </a:spcBef>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3pPr>
                      <a:lvl4pPr marL="16002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4pPr>
                      <a:lvl5pPr marL="20574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100</a:t>
                      </a:r>
                    </a:p>
                  </a:txBody>
                  <a:tcPr horzOverflow="overflow">
                    <a:lnL>
                      <a:noFill/>
                    </a:lnL>
                    <a:lnR>
                      <a:noFill/>
                    </a:lnR>
                    <a:lnT>
                      <a:noFill/>
                    </a:lnT>
                    <a:lnB>
                      <a:noFill/>
                    </a:lnB>
                    <a:lnTlToBr>
                      <a:noFill/>
                    </a:lnTlToBr>
                    <a:lnBlToTr>
                      <a:noFill/>
                    </a:lnBlToTr>
                    <a:solidFill>
                      <a:schemeClr val="bg1">
                        <a:lumMod val="75000"/>
                      </a:schemeClr>
                    </a:solidFill>
                  </a:tcPr>
                </a:tc>
                <a:tc>
                  <a:txBody>
                    <a:bodyPr/>
                    <a:lstStyle>
                      <a:lvl1pPr algn="l">
                        <a:spcBef>
                          <a:spcPct val="200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1pPr>
                      <a:lvl2pPr marL="742950" indent="-285750" algn="l">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2pPr>
                      <a:lvl3pPr marL="1143000" indent="-228600" algn="l">
                        <a:spcBef>
                          <a:spcPct val="20000"/>
                        </a:spcBef>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3pPr>
                      <a:lvl4pPr marL="16002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4pPr>
                      <a:lvl5pPr marL="20574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5</a:t>
                      </a:r>
                    </a:p>
                  </a:txBody>
                  <a:tcPr horzOverflow="overflow">
                    <a:lnL>
                      <a:noFill/>
                    </a:lnL>
                    <a:lnR>
                      <a:noFill/>
                    </a:lnR>
                    <a:lnT>
                      <a:noFill/>
                    </a:lnT>
                    <a:lnB>
                      <a:noFill/>
                    </a:lnB>
                    <a:lnTlToBr>
                      <a:noFill/>
                    </a:lnTlToBr>
                    <a:lnBlToTr>
                      <a:noFill/>
                    </a:lnBlToTr>
                    <a:solidFill>
                      <a:schemeClr val="bg1">
                        <a:lumMod val="75000"/>
                      </a:schemeClr>
                    </a:solidFill>
                  </a:tcPr>
                </a:tc>
                <a:tc>
                  <a:txBody>
                    <a:bodyPr/>
                    <a:lstStyle>
                      <a:lvl1pPr algn="l">
                        <a:spcBef>
                          <a:spcPct val="200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1pPr>
                      <a:lvl2pPr marL="742950" indent="-285750" algn="l">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2pPr>
                      <a:lvl3pPr marL="1143000" indent="-228600" algn="l">
                        <a:spcBef>
                          <a:spcPct val="20000"/>
                        </a:spcBef>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3pPr>
                      <a:lvl4pPr marL="16002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4pPr>
                      <a:lvl5pPr marL="20574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rgbClr val="FF0000"/>
                          </a:solidFill>
                          <a:effectLst/>
                          <a:latin typeface="Arial" panose="020B0604020202020204" pitchFamily="34" charset="0"/>
                          <a:cs typeface="Arial" panose="020B0604020202020204" pitchFamily="34" charset="0"/>
                        </a:rPr>
                        <a:t>beam-beam</a:t>
                      </a:r>
                      <a:endParaRPr kumimoji="0" lang="en-US" altLang="en-US" sz="1600" b="0" i="0" u="none" strike="noStrike" cap="none" normalizeH="0" baseline="0" dirty="0" smtClean="0">
                        <a:ln>
                          <a:noFill/>
                        </a:ln>
                        <a:solidFill>
                          <a:srgbClr val="3366FF"/>
                        </a:solidFill>
                        <a:effectLst/>
                        <a:latin typeface="Arial" panose="020B0604020202020204" pitchFamily="34" charset="0"/>
                        <a:cs typeface="Arial" panose="020B0604020202020204" pitchFamily="34" charset="0"/>
                      </a:endParaRPr>
                    </a:p>
                  </a:txBody>
                  <a:tcPr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lumMod val="75000"/>
                      </a:schemeClr>
                    </a:solidFill>
                  </a:tcPr>
                </a:tc>
                <a:extLst>
                  <a:ext uri="{0D108BD9-81ED-4DB2-BD59-A6C34878D82A}"/>
                </a:extLst>
              </a:tr>
              <a:tr h="371475">
                <a:tc>
                  <a:txBody>
                    <a:bodyPr/>
                    <a:lstStyle>
                      <a:lvl1pPr algn="l">
                        <a:spcBef>
                          <a:spcPct val="200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1pPr>
                      <a:lvl2pPr marL="742950" indent="-285750" algn="l">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2pPr>
                      <a:lvl3pPr marL="1143000" indent="-228600" algn="l">
                        <a:spcBef>
                          <a:spcPct val="20000"/>
                        </a:spcBef>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3pPr>
                      <a:lvl4pPr marL="16002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4pPr>
                      <a:lvl5pPr marL="20574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63</a:t>
                      </a:r>
                    </a:p>
                  </a:txBody>
                  <a:tcPr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bg1">
                        <a:lumMod val="75000"/>
                      </a:schemeClr>
                    </a:solidFill>
                  </a:tcPr>
                </a:tc>
                <a:tc>
                  <a:txBody>
                    <a:bodyPr/>
                    <a:lstStyle>
                      <a:lvl1pPr algn="l">
                        <a:spcBef>
                          <a:spcPct val="200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1pPr>
                      <a:lvl2pPr marL="742950" indent="-285750" algn="l">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2pPr>
                      <a:lvl3pPr marL="1143000" indent="-228600" algn="l">
                        <a:spcBef>
                          <a:spcPct val="20000"/>
                        </a:spcBef>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3pPr>
                      <a:lvl4pPr marL="16002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4pPr>
                      <a:lvl5pPr marL="20574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100</a:t>
                      </a:r>
                    </a:p>
                  </a:txBody>
                  <a:tcP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bg1">
                        <a:lumMod val="75000"/>
                      </a:schemeClr>
                    </a:solidFill>
                  </a:tcPr>
                </a:tc>
                <a:tc>
                  <a:txBody>
                    <a:bodyPr/>
                    <a:lstStyle>
                      <a:lvl1pPr algn="l">
                        <a:spcBef>
                          <a:spcPct val="200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1pPr>
                      <a:lvl2pPr marL="742950" indent="-285750" algn="l">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2pPr>
                      <a:lvl3pPr marL="1143000" indent="-228600" algn="l">
                        <a:spcBef>
                          <a:spcPct val="20000"/>
                        </a:spcBef>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3pPr>
                      <a:lvl4pPr marL="16002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4pPr>
                      <a:lvl5pPr marL="20574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10</a:t>
                      </a:r>
                    </a:p>
                  </a:txBody>
                  <a:tcP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bg1">
                        <a:lumMod val="75000"/>
                      </a:schemeClr>
                    </a:solidFill>
                  </a:tcPr>
                </a:tc>
                <a:tc>
                  <a:txBody>
                    <a:bodyPr/>
                    <a:lstStyle>
                      <a:lvl1pPr algn="l">
                        <a:spcBef>
                          <a:spcPct val="200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1pPr>
                      <a:lvl2pPr marL="742950" indent="-285750" algn="l">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2pPr>
                      <a:lvl3pPr marL="1143000" indent="-228600" algn="l">
                        <a:spcBef>
                          <a:spcPct val="20000"/>
                        </a:spcBef>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3pPr>
                      <a:lvl4pPr marL="16002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4pPr>
                      <a:lvl5pPr marL="20574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synchrotron radiation</a:t>
                      </a:r>
                    </a:p>
                  </a:txBody>
                  <a:tcPr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chemeClr val="bg1">
                        <a:lumMod val="75000"/>
                      </a:schemeClr>
                    </a:solidFill>
                  </a:tcPr>
                </a:tc>
                <a:extLst>
                  <a:ext uri="{0D108BD9-81ED-4DB2-BD59-A6C34878D82A}"/>
                </a:extLst>
              </a:tr>
            </a:tbl>
          </a:graphicData>
        </a:graphic>
      </p:graphicFrame>
      <p:pic>
        <p:nvPicPr>
          <p:cNvPr id="3" name="Picture 2"/>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822960" y="820271"/>
            <a:ext cx="7498080" cy="3969489"/>
          </a:xfrm>
          <a:prstGeom prst="rect">
            <a:avLst/>
          </a:prstGeom>
        </p:spPr>
      </p:pic>
      <p:sp>
        <p:nvSpPr>
          <p:cNvPr id="5" name="Slide Number Placeholder 4"/>
          <p:cNvSpPr>
            <a:spLocks noGrp="1"/>
          </p:cNvSpPr>
          <p:nvPr>
            <p:ph type="sldNum" sz="quarter" idx="12"/>
          </p:nvPr>
        </p:nvSpPr>
        <p:spPr/>
        <p:txBody>
          <a:bodyPr/>
          <a:lstStyle/>
          <a:p>
            <a:fld id="{410D451F-9B7F-8144-A541-E9E65ECBB230}" type="slidenum">
              <a:rPr lang="en-US" smtClean="0"/>
              <a:pPr/>
              <a:t>12</a:t>
            </a:fld>
            <a:endParaRPr lang="en-US"/>
          </a:p>
        </p:txBody>
      </p:sp>
      <p:grpSp>
        <p:nvGrpSpPr>
          <p:cNvPr id="9" name="Group 8"/>
          <p:cNvGrpSpPr/>
          <p:nvPr/>
        </p:nvGrpSpPr>
        <p:grpSpPr>
          <a:xfrm>
            <a:off x="1936193" y="2226638"/>
            <a:ext cx="6132317" cy="369332"/>
            <a:chOff x="1936193" y="2226638"/>
            <a:chExt cx="6132317" cy="369332"/>
          </a:xfrm>
        </p:grpSpPr>
        <p:cxnSp>
          <p:nvCxnSpPr>
            <p:cNvPr id="7" name="Straight Connector 6"/>
            <p:cNvCxnSpPr/>
            <p:nvPr/>
          </p:nvCxnSpPr>
          <p:spPr>
            <a:xfrm>
              <a:off x="1936193" y="2589745"/>
              <a:ext cx="6132317" cy="6225"/>
            </a:xfrm>
            <a:prstGeom prst="line">
              <a:avLst/>
            </a:prstGeom>
            <a:ln>
              <a:solidFill>
                <a:srgbClr val="33FF00"/>
              </a:solidFill>
            </a:ln>
          </p:spPr>
          <p:style>
            <a:lnRef idx="2">
              <a:schemeClr val="accent3"/>
            </a:lnRef>
            <a:fillRef idx="0">
              <a:schemeClr val="accent3"/>
            </a:fillRef>
            <a:effectRef idx="1">
              <a:schemeClr val="accent3"/>
            </a:effectRef>
            <a:fontRef idx="minor">
              <a:schemeClr val="tx1"/>
            </a:fontRef>
          </p:style>
        </p:cxnSp>
        <p:sp>
          <p:nvSpPr>
            <p:cNvPr id="8" name="TextBox 7"/>
            <p:cNvSpPr txBox="1"/>
            <p:nvPr/>
          </p:nvSpPr>
          <p:spPr>
            <a:xfrm>
              <a:off x="7352554" y="2226638"/>
              <a:ext cx="569387" cy="369332"/>
            </a:xfrm>
            <a:prstGeom prst="rect">
              <a:avLst/>
            </a:prstGeom>
            <a:solidFill>
              <a:srgbClr val="33FF00"/>
            </a:solidFill>
          </p:spPr>
          <p:txBody>
            <a:bodyPr wrap="none" rtlCol="0">
              <a:spAutoFit/>
            </a:bodyPr>
            <a:lstStyle/>
            <a:p>
              <a:r>
                <a:rPr lang="en-US" dirty="0" smtClean="0"/>
                <a:t>10</a:t>
              </a:r>
              <a:r>
                <a:rPr lang="en-US" baseline="30000" dirty="0" smtClean="0"/>
                <a:t>34</a:t>
              </a:r>
              <a:endParaRPr lang="en-US" baseline="30000" dirty="0"/>
            </a:p>
          </p:txBody>
        </p:sp>
      </p:gr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631630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0" y="473127"/>
            <a:ext cx="9144000" cy="685800"/>
          </a:xfrm>
        </p:spPr>
        <p:txBody>
          <a:bodyPr/>
          <a:lstStyle/>
          <a:p>
            <a:r>
              <a:rPr lang="en-US" sz="4000" dirty="0" smtClean="0">
                <a:latin typeface="Arial" panose="020B0604020202020204" pitchFamily="34" charset="0"/>
                <a:cs typeface="Arial" panose="020B0604020202020204" pitchFamily="34" charset="0"/>
              </a:rPr>
              <a:t>JLEIC Baseline Parameters</a:t>
            </a:r>
            <a:endParaRPr lang="en-US" sz="4000" dirty="0">
              <a:latin typeface="Arial" panose="020B0604020202020204" pitchFamily="34" charset="0"/>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703393263"/>
              </p:ext>
            </p:extLst>
          </p:nvPr>
        </p:nvGraphicFramePr>
        <p:xfrm>
          <a:off x="76200" y="1568788"/>
          <a:ext cx="8991600" cy="3947158"/>
        </p:xfrm>
        <a:graphic>
          <a:graphicData uri="http://schemas.openxmlformats.org/drawingml/2006/table">
            <a:tbl>
              <a:tblPr firstRow="1" bandRow="1">
                <a:tableStyleId>{21E4AEA4-8DFA-4A89-87EB-49C32662AFE0}</a:tableStyleId>
              </a:tblPr>
              <a:tblGrid>
                <a:gridCol w="2514600"/>
                <a:gridCol w="762000"/>
                <a:gridCol w="914400"/>
                <a:gridCol w="990600"/>
                <a:gridCol w="914400"/>
                <a:gridCol w="914400"/>
                <a:gridCol w="996295"/>
                <a:gridCol w="984905"/>
              </a:tblGrid>
              <a:tr h="450714">
                <a:tc>
                  <a:txBody>
                    <a:bodyPr/>
                    <a:lstStyle/>
                    <a:p>
                      <a:pPr marL="0" marR="0">
                        <a:lnSpc>
                          <a:spcPct val="100000"/>
                        </a:lnSpc>
                        <a:spcBef>
                          <a:spcPts val="0"/>
                        </a:spcBef>
                        <a:spcAft>
                          <a:spcPts val="0"/>
                        </a:spcAft>
                      </a:pPr>
                      <a:r>
                        <a:rPr lang="en-US" sz="1600" dirty="0">
                          <a:solidFill>
                            <a:srgbClr val="000000"/>
                          </a:solidFill>
                        </a:rPr>
                        <a:t>CM energy</a:t>
                      </a:r>
                      <a:endParaRPr lang="en-US" sz="1600" dirty="0">
                        <a:solidFill>
                          <a:srgbClr val="000000"/>
                        </a:solidFill>
                        <a:latin typeface="Arial" pitchFamily="34" charset="0"/>
                        <a:ea typeface="Calibri"/>
                        <a:cs typeface="Arial" pitchFamily="34" charset="0"/>
                      </a:endParaRPr>
                    </a:p>
                  </a:txBody>
                  <a:tcPr marL="68580" marR="68580" marT="0" marB="0"/>
                </a:tc>
                <a:tc>
                  <a:txBody>
                    <a:bodyPr/>
                    <a:lstStyle/>
                    <a:p>
                      <a:pPr marL="0" marR="0" algn="ctr">
                        <a:lnSpc>
                          <a:spcPct val="100000"/>
                        </a:lnSpc>
                        <a:spcBef>
                          <a:spcPts val="0"/>
                        </a:spcBef>
                        <a:spcAft>
                          <a:spcPts val="0"/>
                        </a:spcAft>
                        <a:tabLst>
                          <a:tab pos="139700" algn="l"/>
                        </a:tabLst>
                      </a:pPr>
                      <a:r>
                        <a:rPr lang="en-US" sz="1600" dirty="0">
                          <a:solidFill>
                            <a:srgbClr val="000000"/>
                          </a:solidFill>
                        </a:rPr>
                        <a:t>GeV</a:t>
                      </a:r>
                      <a:endParaRPr lang="en-US" sz="1600" dirty="0">
                        <a:solidFill>
                          <a:srgbClr val="000000"/>
                        </a:solidFill>
                        <a:latin typeface="Arial" pitchFamily="34" charset="0"/>
                        <a:ea typeface="Calibri"/>
                        <a:cs typeface="Arial" pitchFamily="34" charset="0"/>
                      </a:endParaRPr>
                    </a:p>
                  </a:txBody>
                  <a:tcPr marL="68580" marR="68580" marT="0" marB="0"/>
                </a:tc>
                <a:tc gridSpan="2">
                  <a:txBody>
                    <a:bodyPr/>
                    <a:lstStyle/>
                    <a:p>
                      <a:pPr marL="0" marR="0" algn="ctr">
                        <a:lnSpc>
                          <a:spcPct val="100000"/>
                        </a:lnSpc>
                        <a:spcBef>
                          <a:spcPts val="0"/>
                        </a:spcBef>
                        <a:spcAft>
                          <a:spcPts val="0"/>
                        </a:spcAft>
                      </a:pPr>
                      <a:r>
                        <a:rPr lang="en-US" sz="1600" dirty="0" smtClean="0">
                          <a:solidFill>
                            <a:srgbClr val="000000"/>
                          </a:solidFill>
                        </a:rPr>
                        <a:t>21.9</a:t>
                      </a:r>
                      <a:r>
                        <a:rPr lang="en-US" sz="1600" baseline="0" dirty="0" smtClean="0">
                          <a:solidFill>
                            <a:srgbClr val="000000"/>
                          </a:solidFill>
                        </a:rPr>
                        <a:t>   </a:t>
                      </a:r>
                      <a:r>
                        <a:rPr lang="en-US" sz="1600" dirty="0" smtClean="0">
                          <a:solidFill>
                            <a:srgbClr val="000000"/>
                          </a:solidFill>
                        </a:rPr>
                        <a:t>(</a:t>
                      </a:r>
                      <a:r>
                        <a:rPr lang="en-US" sz="1600" dirty="0">
                          <a:solidFill>
                            <a:srgbClr val="000000"/>
                          </a:solidFill>
                        </a:rPr>
                        <a:t>low)</a:t>
                      </a:r>
                      <a:endParaRPr lang="en-US" sz="1600" b="0" dirty="0">
                        <a:solidFill>
                          <a:srgbClr val="000000"/>
                        </a:solidFill>
                        <a:latin typeface="Arial" pitchFamily="34" charset="0"/>
                        <a:ea typeface="Calibri"/>
                        <a:cs typeface="Arial" pitchFamily="34" charset="0"/>
                      </a:endParaRPr>
                    </a:p>
                  </a:txBody>
                  <a:tcPr marL="68580" marR="68580" marT="0" marB="0"/>
                </a:tc>
                <a:tc hMerge="1">
                  <a:txBody>
                    <a:bodyPr/>
                    <a:lstStyle/>
                    <a:p>
                      <a:endParaRPr lang="en-US"/>
                    </a:p>
                  </a:txBody>
                  <a:tcPr/>
                </a:tc>
                <a:tc gridSpan="2">
                  <a:txBody>
                    <a:bodyPr/>
                    <a:lstStyle/>
                    <a:p>
                      <a:pPr marL="0" marR="0" algn="ctr">
                        <a:lnSpc>
                          <a:spcPct val="100000"/>
                        </a:lnSpc>
                        <a:spcBef>
                          <a:spcPts val="0"/>
                        </a:spcBef>
                        <a:spcAft>
                          <a:spcPts val="0"/>
                        </a:spcAft>
                      </a:pPr>
                      <a:r>
                        <a:rPr lang="en-US" sz="1600" dirty="0">
                          <a:solidFill>
                            <a:srgbClr val="000000"/>
                          </a:solidFill>
                        </a:rPr>
                        <a:t>44.7</a:t>
                      </a:r>
                      <a:r>
                        <a:rPr lang="en-US" sz="1600" dirty="0" smtClean="0">
                          <a:solidFill>
                            <a:srgbClr val="000000"/>
                          </a:solidFill>
                        </a:rPr>
                        <a:t> (</a:t>
                      </a:r>
                      <a:r>
                        <a:rPr lang="en-US" sz="1600" dirty="0">
                          <a:solidFill>
                            <a:srgbClr val="000000"/>
                          </a:solidFill>
                        </a:rPr>
                        <a:t>medium)</a:t>
                      </a:r>
                      <a:endParaRPr lang="en-US" sz="1600" b="0" dirty="0">
                        <a:solidFill>
                          <a:srgbClr val="000000"/>
                        </a:solidFill>
                        <a:latin typeface="Arial" pitchFamily="34" charset="0"/>
                        <a:ea typeface="Calibri"/>
                        <a:cs typeface="Arial" pitchFamily="34" charset="0"/>
                      </a:endParaRPr>
                    </a:p>
                  </a:txBody>
                  <a:tcPr marL="68580" marR="68580" marT="0" marB="0"/>
                </a:tc>
                <a:tc hMerge="1">
                  <a:txBody>
                    <a:bodyPr/>
                    <a:lstStyle/>
                    <a:p>
                      <a:endParaRPr lang="en-US"/>
                    </a:p>
                  </a:txBody>
                  <a:tcPr/>
                </a:tc>
                <a:tc gridSpan="2">
                  <a:txBody>
                    <a:bodyPr/>
                    <a:lstStyle/>
                    <a:p>
                      <a:pPr marL="0" marR="0" algn="ctr">
                        <a:lnSpc>
                          <a:spcPct val="100000"/>
                        </a:lnSpc>
                        <a:spcBef>
                          <a:spcPts val="0"/>
                        </a:spcBef>
                        <a:spcAft>
                          <a:spcPts val="0"/>
                        </a:spcAft>
                      </a:pPr>
                      <a:r>
                        <a:rPr lang="en-US" sz="1600" dirty="0">
                          <a:solidFill>
                            <a:srgbClr val="000000"/>
                          </a:solidFill>
                        </a:rPr>
                        <a:t>63.3</a:t>
                      </a:r>
                      <a:r>
                        <a:rPr lang="en-US" sz="1600" dirty="0" smtClean="0">
                          <a:solidFill>
                            <a:srgbClr val="000000"/>
                          </a:solidFill>
                        </a:rPr>
                        <a:t> (</a:t>
                      </a:r>
                      <a:r>
                        <a:rPr lang="en-US" sz="1600" dirty="0">
                          <a:solidFill>
                            <a:srgbClr val="000000"/>
                          </a:solidFill>
                        </a:rPr>
                        <a:t>high)</a:t>
                      </a:r>
                      <a:endParaRPr lang="en-US" sz="1600" b="0" dirty="0">
                        <a:solidFill>
                          <a:srgbClr val="000000"/>
                        </a:solidFill>
                        <a:latin typeface="Arial" pitchFamily="34" charset="0"/>
                        <a:ea typeface="Calibri"/>
                        <a:cs typeface="Arial" pitchFamily="34" charset="0"/>
                      </a:endParaRPr>
                    </a:p>
                  </a:txBody>
                  <a:tcPr marL="68580" marR="68580" marT="0" marB="0"/>
                </a:tc>
                <a:tc hMerge="1">
                  <a:txBody>
                    <a:bodyPr/>
                    <a:lstStyle/>
                    <a:p>
                      <a:endParaRPr lang="en-US"/>
                    </a:p>
                  </a:txBody>
                  <a:tcPr/>
                </a:tc>
              </a:tr>
              <a:tr h="249746">
                <a:tc>
                  <a:txBody>
                    <a:bodyPr/>
                    <a:lstStyle/>
                    <a:p>
                      <a:pPr marL="0" marR="0">
                        <a:lnSpc>
                          <a:spcPct val="100000"/>
                        </a:lnSpc>
                        <a:spcBef>
                          <a:spcPts val="0"/>
                        </a:spcBef>
                        <a:spcAft>
                          <a:spcPts val="0"/>
                        </a:spcAft>
                      </a:pPr>
                      <a:endParaRPr lang="en-US" sz="1600" b="0" dirty="0">
                        <a:latin typeface="Arial" pitchFamily="34" charset="0"/>
                        <a:ea typeface="Calibri"/>
                        <a:cs typeface="Arial" pitchFamily="34" charset="0"/>
                      </a:endParaRPr>
                    </a:p>
                  </a:txBody>
                  <a:tcPr marL="68580" marR="68580" marT="0" marB="0"/>
                </a:tc>
                <a:tc>
                  <a:txBody>
                    <a:bodyPr/>
                    <a:lstStyle/>
                    <a:p>
                      <a:pPr marL="0" marR="0" algn="ctr">
                        <a:lnSpc>
                          <a:spcPct val="100000"/>
                        </a:lnSpc>
                        <a:spcBef>
                          <a:spcPts val="0"/>
                        </a:spcBef>
                        <a:spcAft>
                          <a:spcPts val="0"/>
                        </a:spcAft>
                        <a:tabLst>
                          <a:tab pos="139700" algn="l"/>
                        </a:tabLst>
                      </a:pPr>
                      <a:endParaRPr lang="en-US" sz="1600" b="0">
                        <a:latin typeface="Arial" pitchFamily="34" charset="0"/>
                        <a:ea typeface="Calibri"/>
                        <a:cs typeface="Arial" pitchFamily="34" charset="0"/>
                      </a:endParaRPr>
                    </a:p>
                  </a:txBody>
                  <a:tcPr marL="68580" marR="68580" marT="0" marB="0"/>
                </a:tc>
                <a:tc>
                  <a:txBody>
                    <a:bodyPr/>
                    <a:lstStyle/>
                    <a:p>
                      <a:pPr marL="0" marR="0" algn="ctr">
                        <a:lnSpc>
                          <a:spcPct val="100000"/>
                        </a:lnSpc>
                        <a:spcBef>
                          <a:spcPts val="0"/>
                        </a:spcBef>
                        <a:spcAft>
                          <a:spcPts val="0"/>
                        </a:spcAft>
                      </a:pPr>
                      <a:r>
                        <a:rPr lang="en-US" sz="1600"/>
                        <a:t>p</a:t>
                      </a:r>
                      <a:endParaRPr lang="en-US" sz="1600" b="0">
                        <a:latin typeface="Arial" pitchFamily="34" charset="0"/>
                        <a:ea typeface="Calibri"/>
                        <a:cs typeface="Arial" pitchFamily="34" charset="0"/>
                      </a:endParaRPr>
                    </a:p>
                  </a:txBody>
                  <a:tcPr marL="68580" marR="68580" marT="0" marB="0"/>
                </a:tc>
                <a:tc>
                  <a:txBody>
                    <a:bodyPr/>
                    <a:lstStyle/>
                    <a:p>
                      <a:pPr marL="0" marR="0" algn="ctr">
                        <a:lnSpc>
                          <a:spcPct val="100000"/>
                        </a:lnSpc>
                        <a:spcBef>
                          <a:spcPts val="0"/>
                        </a:spcBef>
                        <a:spcAft>
                          <a:spcPts val="0"/>
                        </a:spcAft>
                      </a:pPr>
                      <a:r>
                        <a:rPr lang="en-US" sz="1600" dirty="0"/>
                        <a:t>e</a:t>
                      </a:r>
                      <a:endParaRPr lang="en-US" sz="1600" b="0" dirty="0">
                        <a:latin typeface="Arial" pitchFamily="34" charset="0"/>
                        <a:ea typeface="Calibri"/>
                        <a:cs typeface="Arial" pitchFamily="34" charset="0"/>
                      </a:endParaRPr>
                    </a:p>
                  </a:txBody>
                  <a:tcPr marL="68580" marR="68580" marT="0" marB="0"/>
                </a:tc>
                <a:tc>
                  <a:txBody>
                    <a:bodyPr/>
                    <a:lstStyle/>
                    <a:p>
                      <a:pPr marL="0" marR="0" algn="ctr">
                        <a:lnSpc>
                          <a:spcPct val="100000"/>
                        </a:lnSpc>
                        <a:spcBef>
                          <a:spcPts val="0"/>
                        </a:spcBef>
                        <a:spcAft>
                          <a:spcPts val="0"/>
                        </a:spcAft>
                      </a:pPr>
                      <a:r>
                        <a:rPr lang="en-US" sz="1600"/>
                        <a:t>p</a:t>
                      </a:r>
                      <a:endParaRPr lang="en-US" sz="1600" b="0">
                        <a:latin typeface="Arial" pitchFamily="34" charset="0"/>
                        <a:ea typeface="Calibri"/>
                        <a:cs typeface="Arial" pitchFamily="34" charset="0"/>
                      </a:endParaRPr>
                    </a:p>
                  </a:txBody>
                  <a:tcPr marL="68580" marR="68580" marT="0" marB="0"/>
                </a:tc>
                <a:tc>
                  <a:txBody>
                    <a:bodyPr/>
                    <a:lstStyle/>
                    <a:p>
                      <a:pPr marL="0" marR="0" algn="ctr">
                        <a:lnSpc>
                          <a:spcPct val="100000"/>
                        </a:lnSpc>
                        <a:spcBef>
                          <a:spcPts val="0"/>
                        </a:spcBef>
                        <a:spcAft>
                          <a:spcPts val="0"/>
                        </a:spcAft>
                      </a:pPr>
                      <a:r>
                        <a:rPr lang="en-US" sz="1600" dirty="0" smtClean="0"/>
                        <a:t>e</a:t>
                      </a:r>
                      <a:endParaRPr lang="en-US" sz="1600" b="0" dirty="0">
                        <a:latin typeface="Arial" pitchFamily="34" charset="0"/>
                        <a:ea typeface="Calibri"/>
                        <a:cs typeface="Arial" pitchFamily="34" charset="0"/>
                      </a:endParaRPr>
                    </a:p>
                  </a:txBody>
                  <a:tcPr marL="68580" marR="68580" marT="0" marB="0"/>
                </a:tc>
                <a:tc>
                  <a:txBody>
                    <a:bodyPr/>
                    <a:lstStyle/>
                    <a:p>
                      <a:pPr marL="0" marR="0" algn="ctr">
                        <a:lnSpc>
                          <a:spcPct val="100000"/>
                        </a:lnSpc>
                        <a:spcBef>
                          <a:spcPts val="0"/>
                        </a:spcBef>
                        <a:spcAft>
                          <a:spcPts val="0"/>
                        </a:spcAft>
                      </a:pPr>
                      <a:r>
                        <a:rPr lang="en-US" sz="1600"/>
                        <a:t>p</a:t>
                      </a:r>
                      <a:endParaRPr lang="en-US" sz="1600" b="0">
                        <a:latin typeface="Arial" pitchFamily="34" charset="0"/>
                        <a:ea typeface="Calibri"/>
                        <a:cs typeface="Arial" pitchFamily="34" charset="0"/>
                      </a:endParaRPr>
                    </a:p>
                  </a:txBody>
                  <a:tcPr marL="68580" marR="68580" marT="0" marB="0"/>
                </a:tc>
                <a:tc>
                  <a:txBody>
                    <a:bodyPr/>
                    <a:lstStyle/>
                    <a:p>
                      <a:pPr marL="0" marR="0" algn="ctr">
                        <a:lnSpc>
                          <a:spcPct val="100000"/>
                        </a:lnSpc>
                        <a:spcBef>
                          <a:spcPts val="0"/>
                        </a:spcBef>
                        <a:spcAft>
                          <a:spcPts val="0"/>
                        </a:spcAft>
                      </a:pPr>
                      <a:r>
                        <a:rPr lang="en-US" sz="1600"/>
                        <a:t>e</a:t>
                      </a:r>
                      <a:endParaRPr lang="en-US" sz="1600" b="0">
                        <a:latin typeface="Arial" pitchFamily="34" charset="0"/>
                        <a:ea typeface="Calibri"/>
                        <a:cs typeface="Arial" pitchFamily="34" charset="0"/>
                      </a:endParaRPr>
                    </a:p>
                  </a:txBody>
                  <a:tcPr marL="68580" marR="68580" marT="0" marB="0"/>
                </a:tc>
              </a:tr>
              <a:tr h="249746">
                <a:tc>
                  <a:txBody>
                    <a:bodyPr/>
                    <a:lstStyle/>
                    <a:p>
                      <a:pPr marL="0" marR="0">
                        <a:lnSpc>
                          <a:spcPct val="100000"/>
                        </a:lnSpc>
                        <a:spcBef>
                          <a:spcPts val="0"/>
                        </a:spcBef>
                        <a:spcAft>
                          <a:spcPts val="0"/>
                        </a:spcAft>
                      </a:pPr>
                      <a:r>
                        <a:rPr lang="en-US" sz="1400" dirty="0"/>
                        <a:t>Beam energy</a:t>
                      </a:r>
                      <a:endParaRPr lang="en-US" sz="1400" b="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tabLst>
                          <a:tab pos="139700" algn="l"/>
                        </a:tabLst>
                      </a:pPr>
                      <a:r>
                        <a:rPr lang="en-US" sz="1400" dirty="0"/>
                        <a:t>GeV</a:t>
                      </a:r>
                      <a:endParaRPr lang="en-US" sz="1400" b="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400" dirty="0" smtClean="0"/>
                        <a:t>40</a:t>
                      </a:r>
                      <a:endParaRPr lang="en-US" sz="1400" b="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400" dirty="0" smtClean="0"/>
                        <a:t>3</a:t>
                      </a:r>
                      <a:endParaRPr lang="en-US" sz="1400" b="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400"/>
                        <a:t>100</a:t>
                      </a:r>
                      <a:endParaRPr lang="en-US" sz="1400" b="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400"/>
                        <a:t>5</a:t>
                      </a:r>
                      <a:endParaRPr lang="en-US" sz="1400" b="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400"/>
                        <a:t>100</a:t>
                      </a:r>
                      <a:endParaRPr lang="en-US" sz="1400" b="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400"/>
                        <a:t>10</a:t>
                      </a:r>
                      <a:endParaRPr lang="en-US" sz="1400" b="0">
                        <a:latin typeface="Arial"/>
                        <a:ea typeface="Calibri"/>
                        <a:cs typeface="Arial"/>
                      </a:endParaRPr>
                    </a:p>
                  </a:txBody>
                  <a:tcPr marL="68580" marR="68580" marT="0" marB="0"/>
                </a:tc>
              </a:tr>
              <a:tr h="249746">
                <a:tc>
                  <a:txBody>
                    <a:bodyPr/>
                    <a:lstStyle/>
                    <a:p>
                      <a:pPr marL="0" marR="0">
                        <a:lnSpc>
                          <a:spcPct val="100000"/>
                        </a:lnSpc>
                        <a:spcBef>
                          <a:spcPts val="0"/>
                        </a:spcBef>
                        <a:spcAft>
                          <a:spcPts val="0"/>
                        </a:spcAft>
                      </a:pPr>
                      <a:r>
                        <a:rPr lang="en-US" sz="1400" dirty="0"/>
                        <a:t>Collision frequency</a:t>
                      </a:r>
                      <a:endParaRPr lang="en-US" sz="1400" b="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tabLst>
                          <a:tab pos="139700" algn="l"/>
                        </a:tabLst>
                      </a:pPr>
                      <a:r>
                        <a:rPr lang="en-US" sz="1400" dirty="0"/>
                        <a:t>MHz</a:t>
                      </a:r>
                      <a:endParaRPr lang="en-US" sz="1400" b="0" dirty="0">
                        <a:latin typeface="Arial"/>
                        <a:ea typeface="Calibri"/>
                        <a:cs typeface="Arial"/>
                      </a:endParaRPr>
                    </a:p>
                  </a:txBody>
                  <a:tcPr marL="68580" marR="68580" marT="0" marB="0"/>
                </a:tc>
                <a:tc gridSpan="2">
                  <a:txBody>
                    <a:bodyPr/>
                    <a:lstStyle/>
                    <a:p>
                      <a:pPr marL="0" marR="0" algn="ctr">
                        <a:lnSpc>
                          <a:spcPct val="100000"/>
                        </a:lnSpc>
                        <a:spcBef>
                          <a:spcPts val="0"/>
                        </a:spcBef>
                        <a:spcAft>
                          <a:spcPts val="0"/>
                        </a:spcAft>
                      </a:pPr>
                      <a:r>
                        <a:rPr lang="en-US" sz="1400" dirty="0"/>
                        <a:t>476</a:t>
                      </a:r>
                      <a:endParaRPr lang="en-US" sz="1400" b="0" dirty="0">
                        <a:latin typeface="Arial"/>
                        <a:ea typeface="Calibri"/>
                        <a:cs typeface="Arial"/>
                      </a:endParaRPr>
                    </a:p>
                  </a:txBody>
                  <a:tcPr marL="68580" marR="68580" marT="0" marB="0"/>
                </a:tc>
                <a:tc hMerge="1">
                  <a:txBody>
                    <a:bodyPr/>
                    <a:lstStyle/>
                    <a:p>
                      <a:endParaRPr lang="en-US"/>
                    </a:p>
                  </a:txBody>
                  <a:tcPr/>
                </a:tc>
                <a:tc gridSpan="2">
                  <a:txBody>
                    <a:bodyPr/>
                    <a:lstStyle/>
                    <a:p>
                      <a:pPr marL="0" marR="0" algn="ctr">
                        <a:lnSpc>
                          <a:spcPct val="100000"/>
                        </a:lnSpc>
                        <a:spcBef>
                          <a:spcPts val="0"/>
                        </a:spcBef>
                        <a:spcAft>
                          <a:spcPts val="0"/>
                        </a:spcAft>
                      </a:pPr>
                      <a:r>
                        <a:rPr lang="en-US" sz="1400"/>
                        <a:t>476</a:t>
                      </a:r>
                      <a:endParaRPr lang="en-US" sz="1400" b="0">
                        <a:latin typeface="Arial"/>
                        <a:ea typeface="Calibri"/>
                        <a:cs typeface="Arial"/>
                      </a:endParaRPr>
                    </a:p>
                  </a:txBody>
                  <a:tcPr marL="68580" marR="68580" marT="0" marB="0"/>
                </a:tc>
                <a:tc hMerge="1">
                  <a:txBody>
                    <a:bodyPr/>
                    <a:lstStyle/>
                    <a:p>
                      <a:endParaRPr lang="en-US"/>
                    </a:p>
                  </a:txBody>
                  <a:tcPr/>
                </a:tc>
                <a:tc gridSpan="2">
                  <a:txBody>
                    <a:bodyPr/>
                    <a:lstStyle/>
                    <a:p>
                      <a:pPr marL="0" marR="0" algn="ctr">
                        <a:lnSpc>
                          <a:spcPct val="100000"/>
                        </a:lnSpc>
                        <a:spcBef>
                          <a:spcPts val="0"/>
                        </a:spcBef>
                        <a:spcAft>
                          <a:spcPts val="0"/>
                        </a:spcAft>
                      </a:pPr>
                      <a:r>
                        <a:rPr lang="en-US" sz="1400" dirty="0" smtClean="0"/>
                        <a:t>476/4=119</a:t>
                      </a:r>
                      <a:endParaRPr lang="en-US" sz="1400" b="0" dirty="0">
                        <a:latin typeface="Arial"/>
                        <a:ea typeface="Calibri"/>
                        <a:cs typeface="Arial"/>
                      </a:endParaRPr>
                    </a:p>
                  </a:txBody>
                  <a:tcPr marL="68580" marR="68580" marT="0" marB="0"/>
                </a:tc>
                <a:tc hMerge="1">
                  <a:txBody>
                    <a:bodyPr/>
                    <a:lstStyle/>
                    <a:p>
                      <a:endParaRPr lang="en-US"/>
                    </a:p>
                  </a:txBody>
                  <a:tcPr/>
                </a:tc>
              </a:tr>
              <a:tr h="249746">
                <a:tc>
                  <a:txBody>
                    <a:bodyPr/>
                    <a:lstStyle/>
                    <a:p>
                      <a:pPr marL="0" marR="10160">
                        <a:lnSpc>
                          <a:spcPct val="100000"/>
                        </a:lnSpc>
                        <a:spcBef>
                          <a:spcPts val="0"/>
                        </a:spcBef>
                        <a:spcAft>
                          <a:spcPts val="0"/>
                        </a:spcAft>
                      </a:pPr>
                      <a:r>
                        <a:rPr lang="en-US" sz="1400" dirty="0"/>
                        <a:t>Particles per bunch</a:t>
                      </a:r>
                      <a:endParaRPr lang="en-US" sz="1400" b="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tabLst>
                          <a:tab pos="139700" algn="l"/>
                        </a:tabLst>
                      </a:pPr>
                      <a:r>
                        <a:rPr lang="en-US" sz="1400" dirty="0"/>
                        <a:t>10</a:t>
                      </a:r>
                      <a:r>
                        <a:rPr lang="en-US" sz="1400" baseline="30000" dirty="0"/>
                        <a:t>10</a:t>
                      </a:r>
                      <a:endParaRPr lang="en-US" sz="1400" b="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400" dirty="0" smtClean="0"/>
                        <a:t>0.98</a:t>
                      </a:r>
                      <a:endParaRPr lang="en-US" sz="1400" b="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400" dirty="0" smtClean="0"/>
                        <a:t>3.7</a:t>
                      </a:r>
                      <a:endParaRPr lang="en-US" sz="1400" b="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400" dirty="0" smtClean="0"/>
                        <a:t>0.98</a:t>
                      </a:r>
                      <a:endParaRPr lang="en-US" sz="1400" b="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400" dirty="0" smtClean="0"/>
                        <a:t>3.7</a:t>
                      </a:r>
                      <a:endParaRPr lang="en-US" sz="1400" b="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400" dirty="0" smtClean="0"/>
                        <a:t>3.9</a:t>
                      </a:r>
                      <a:endParaRPr lang="en-US" sz="1400" b="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400" dirty="0" smtClean="0"/>
                        <a:t>3.7</a:t>
                      </a:r>
                      <a:endParaRPr lang="en-US" sz="1400" b="0" dirty="0">
                        <a:latin typeface="Arial"/>
                        <a:ea typeface="Calibri"/>
                        <a:cs typeface="Arial"/>
                      </a:endParaRPr>
                    </a:p>
                  </a:txBody>
                  <a:tcPr marL="68580" marR="68580" marT="0" marB="0"/>
                </a:tc>
              </a:tr>
              <a:tr h="249746">
                <a:tc>
                  <a:txBody>
                    <a:bodyPr/>
                    <a:lstStyle/>
                    <a:p>
                      <a:pPr marL="0" marR="0">
                        <a:lnSpc>
                          <a:spcPct val="100000"/>
                        </a:lnSpc>
                        <a:spcBef>
                          <a:spcPts val="0"/>
                        </a:spcBef>
                        <a:spcAft>
                          <a:spcPts val="0"/>
                        </a:spcAft>
                      </a:pPr>
                      <a:r>
                        <a:rPr lang="en-US" sz="1400"/>
                        <a:t>Beam current</a:t>
                      </a:r>
                      <a:endParaRPr lang="en-US" sz="1400" b="0">
                        <a:latin typeface="Arial"/>
                        <a:ea typeface="Calibri"/>
                        <a:cs typeface="Arial"/>
                      </a:endParaRPr>
                    </a:p>
                  </a:txBody>
                  <a:tcPr marL="68580" marR="68580" marT="0" marB="0"/>
                </a:tc>
                <a:tc>
                  <a:txBody>
                    <a:bodyPr/>
                    <a:lstStyle/>
                    <a:p>
                      <a:pPr marL="0" marR="0" algn="ctr">
                        <a:lnSpc>
                          <a:spcPct val="100000"/>
                        </a:lnSpc>
                        <a:spcBef>
                          <a:spcPts val="0"/>
                        </a:spcBef>
                        <a:spcAft>
                          <a:spcPts val="0"/>
                        </a:spcAft>
                        <a:tabLst>
                          <a:tab pos="139700" algn="l"/>
                        </a:tabLst>
                      </a:pPr>
                      <a:r>
                        <a:rPr lang="en-US" sz="1400" dirty="0"/>
                        <a:t>A</a:t>
                      </a:r>
                      <a:endParaRPr lang="en-US" sz="1400" b="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400" dirty="0"/>
                        <a:t> </a:t>
                      </a:r>
                      <a:r>
                        <a:rPr lang="en-US" sz="1400" dirty="0" smtClean="0"/>
                        <a:t>0.75</a:t>
                      </a:r>
                      <a:endParaRPr lang="en-US" sz="1400" b="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400" dirty="0" smtClean="0"/>
                        <a:t>2.8</a:t>
                      </a:r>
                      <a:endParaRPr lang="en-US" sz="1400" b="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400" dirty="0" smtClean="0"/>
                        <a:t>0.75</a:t>
                      </a:r>
                      <a:endParaRPr lang="en-US" sz="1400" b="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400" dirty="0" smtClean="0"/>
                        <a:t>2.8</a:t>
                      </a:r>
                      <a:endParaRPr lang="en-US" sz="1400" b="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400" dirty="0" smtClean="0"/>
                        <a:t>0.75</a:t>
                      </a:r>
                      <a:endParaRPr lang="en-US" sz="1400" b="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400" dirty="0" smtClean="0"/>
                        <a:t>0.71</a:t>
                      </a:r>
                      <a:endParaRPr lang="en-US" sz="1400" b="0" dirty="0">
                        <a:latin typeface="Arial"/>
                        <a:ea typeface="Calibri"/>
                        <a:cs typeface="Arial"/>
                      </a:endParaRPr>
                    </a:p>
                  </a:txBody>
                  <a:tcPr marL="68580" marR="68580" marT="0" marB="0"/>
                </a:tc>
              </a:tr>
              <a:tr h="249746">
                <a:tc>
                  <a:txBody>
                    <a:bodyPr/>
                    <a:lstStyle/>
                    <a:p>
                      <a:pPr marL="0" marR="0">
                        <a:lnSpc>
                          <a:spcPct val="100000"/>
                        </a:lnSpc>
                        <a:spcBef>
                          <a:spcPts val="0"/>
                        </a:spcBef>
                        <a:spcAft>
                          <a:spcPts val="0"/>
                        </a:spcAft>
                      </a:pPr>
                      <a:r>
                        <a:rPr lang="en-US" sz="1400" b="1" dirty="0"/>
                        <a:t>Polarization</a:t>
                      </a:r>
                      <a:endParaRPr lang="en-US" sz="1400" b="1"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tabLst>
                          <a:tab pos="139700" algn="l"/>
                        </a:tabLst>
                      </a:pPr>
                      <a:r>
                        <a:rPr lang="en-US" sz="1400"/>
                        <a:t>%</a:t>
                      </a:r>
                      <a:endParaRPr lang="en-US" sz="1400" b="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400" b="1" dirty="0" smtClean="0"/>
                        <a:t>80%</a:t>
                      </a:r>
                      <a:endParaRPr lang="en-US" sz="1400" b="1"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400" b="1" dirty="0" smtClean="0"/>
                        <a:t>80%</a:t>
                      </a:r>
                      <a:endParaRPr lang="en-US" sz="1400" b="1"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400" b="1" dirty="0" smtClean="0"/>
                        <a:t>80%</a:t>
                      </a:r>
                      <a:endParaRPr lang="en-US" sz="1400" b="1"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400" b="1" dirty="0" smtClean="0"/>
                        <a:t>80%</a:t>
                      </a:r>
                      <a:endParaRPr lang="en-US" sz="1400" b="1"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400" b="1" dirty="0" smtClean="0"/>
                        <a:t>80%</a:t>
                      </a:r>
                      <a:endParaRPr lang="en-US" sz="1400" b="1"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400" b="1" dirty="0" smtClean="0"/>
                        <a:t>75%</a:t>
                      </a:r>
                      <a:endParaRPr lang="en-US" sz="1400" b="1" dirty="0">
                        <a:latin typeface="Arial"/>
                        <a:ea typeface="Calibri"/>
                        <a:cs typeface="Arial"/>
                      </a:endParaRPr>
                    </a:p>
                  </a:txBody>
                  <a:tcPr marL="68580" marR="68580" marT="0" marB="0"/>
                </a:tc>
              </a:tr>
              <a:tr h="249746">
                <a:tc>
                  <a:txBody>
                    <a:bodyPr/>
                    <a:lstStyle/>
                    <a:p>
                      <a:pPr marL="0" marR="0">
                        <a:lnSpc>
                          <a:spcPct val="100000"/>
                        </a:lnSpc>
                        <a:spcBef>
                          <a:spcPts val="0"/>
                        </a:spcBef>
                        <a:spcAft>
                          <a:spcPts val="0"/>
                        </a:spcAft>
                      </a:pPr>
                      <a:r>
                        <a:rPr lang="en-US" sz="1400"/>
                        <a:t>Bunch length, RMS</a:t>
                      </a:r>
                      <a:endParaRPr lang="en-US" sz="1400" b="0">
                        <a:latin typeface="Arial"/>
                        <a:ea typeface="Calibri"/>
                        <a:cs typeface="Arial"/>
                      </a:endParaRPr>
                    </a:p>
                  </a:txBody>
                  <a:tcPr marL="68580" marR="68580" marT="0" marB="0"/>
                </a:tc>
                <a:tc>
                  <a:txBody>
                    <a:bodyPr/>
                    <a:lstStyle/>
                    <a:p>
                      <a:pPr marL="0" marR="0" algn="ctr">
                        <a:lnSpc>
                          <a:spcPct val="100000"/>
                        </a:lnSpc>
                        <a:spcBef>
                          <a:spcPts val="0"/>
                        </a:spcBef>
                        <a:spcAft>
                          <a:spcPts val="0"/>
                        </a:spcAft>
                        <a:tabLst>
                          <a:tab pos="139700" algn="l"/>
                        </a:tabLst>
                      </a:pPr>
                      <a:r>
                        <a:rPr lang="en-US" sz="1400" dirty="0"/>
                        <a:t>cm</a:t>
                      </a:r>
                      <a:endParaRPr lang="en-US" sz="1400" b="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400" dirty="0" smtClean="0"/>
                        <a:t>3</a:t>
                      </a:r>
                      <a:endParaRPr lang="en-US" sz="1400" b="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400" dirty="0" smtClean="0"/>
                        <a:t>1</a:t>
                      </a:r>
                      <a:endParaRPr lang="en-US" sz="1400" b="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400" dirty="0" smtClean="0"/>
                        <a:t>1</a:t>
                      </a:r>
                      <a:endParaRPr lang="en-US" sz="1400" b="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400" dirty="0" smtClean="0"/>
                        <a:t>1</a:t>
                      </a:r>
                      <a:endParaRPr lang="en-US" sz="1400" b="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400" dirty="0" smtClean="0"/>
                        <a:t>2.2</a:t>
                      </a:r>
                      <a:endParaRPr lang="en-US" sz="1400" b="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400" dirty="0" smtClean="0"/>
                        <a:t>1</a:t>
                      </a:r>
                      <a:endParaRPr lang="en-US" sz="1400" b="0" dirty="0">
                        <a:latin typeface="Arial"/>
                        <a:ea typeface="Calibri"/>
                        <a:cs typeface="Arial"/>
                      </a:endParaRPr>
                    </a:p>
                  </a:txBody>
                  <a:tcPr marL="68580" marR="68580" marT="0" marB="0"/>
                </a:tc>
              </a:tr>
              <a:tr h="249746">
                <a:tc>
                  <a:txBody>
                    <a:bodyPr/>
                    <a:lstStyle/>
                    <a:p>
                      <a:pPr marL="0" marR="0">
                        <a:lnSpc>
                          <a:spcPct val="100000"/>
                        </a:lnSpc>
                        <a:spcBef>
                          <a:spcPts val="0"/>
                        </a:spcBef>
                        <a:spcAft>
                          <a:spcPts val="0"/>
                        </a:spcAft>
                      </a:pPr>
                      <a:r>
                        <a:rPr lang="en-US" sz="1400" dirty="0"/>
                        <a:t>Norm. </a:t>
                      </a:r>
                      <a:r>
                        <a:rPr lang="en-US" sz="1400" dirty="0" err="1" smtClean="0"/>
                        <a:t>emittance</a:t>
                      </a:r>
                      <a:r>
                        <a:rPr lang="en-US" sz="1400" dirty="0" smtClean="0"/>
                        <a:t>, </a:t>
                      </a:r>
                      <a:r>
                        <a:rPr lang="en-US" sz="1400" dirty="0" err="1" smtClean="0"/>
                        <a:t>hor</a:t>
                      </a:r>
                      <a:r>
                        <a:rPr lang="en-US" sz="1400" baseline="0" dirty="0" smtClean="0"/>
                        <a:t> </a:t>
                      </a:r>
                      <a:r>
                        <a:rPr lang="en-US" sz="1400" dirty="0" smtClean="0"/>
                        <a:t>/ </a:t>
                      </a:r>
                      <a:r>
                        <a:rPr lang="en-US" sz="1400" dirty="0" err="1" smtClean="0"/>
                        <a:t>ver</a:t>
                      </a:r>
                      <a:endParaRPr lang="en-US" sz="1400" b="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tabLst>
                          <a:tab pos="139700" algn="l"/>
                        </a:tabLst>
                      </a:pPr>
                      <a:r>
                        <a:rPr lang="el-GR" sz="1400"/>
                        <a:t>μ</a:t>
                      </a:r>
                      <a:r>
                        <a:rPr lang="en-US" sz="1400"/>
                        <a:t>m </a:t>
                      </a:r>
                      <a:endParaRPr lang="en-US" sz="1400" b="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400" dirty="0" smtClean="0"/>
                        <a:t>0.3/0.3</a:t>
                      </a:r>
                      <a:endParaRPr lang="en-US" sz="1400" b="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400" dirty="0" smtClean="0"/>
                        <a:t>24/24</a:t>
                      </a:r>
                      <a:endParaRPr lang="en-US" sz="1400" b="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400" dirty="0" smtClean="0"/>
                        <a:t>0.5/0.1</a:t>
                      </a:r>
                      <a:endParaRPr lang="en-US" sz="1400" b="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400" dirty="0" smtClean="0"/>
                        <a:t>54/10.8</a:t>
                      </a:r>
                      <a:endParaRPr lang="en-US" sz="1400" b="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400" dirty="0" smtClean="0"/>
                        <a:t>0.9/0.18</a:t>
                      </a:r>
                      <a:endParaRPr lang="en-US" sz="1400" b="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400" dirty="0" smtClean="0"/>
                        <a:t>432/86.4</a:t>
                      </a:r>
                      <a:endParaRPr lang="en-US" sz="1400" b="0" dirty="0">
                        <a:latin typeface="Arial"/>
                        <a:ea typeface="Calibri"/>
                        <a:cs typeface="Arial"/>
                      </a:endParaRPr>
                    </a:p>
                  </a:txBody>
                  <a:tcPr marL="68580" marR="68580" marT="0" marB="0"/>
                </a:tc>
              </a:tr>
              <a:tr h="249746">
                <a:tc>
                  <a:txBody>
                    <a:bodyPr/>
                    <a:lstStyle/>
                    <a:p>
                      <a:pPr marL="0" marR="0">
                        <a:lnSpc>
                          <a:spcPct val="100000"/>
                        </a:lnSpc>
                        <a:spcBef>
                          <a:spcPts val="0"/>
                        </a:spcBef>
                        <a:spcAft>
                          <a:spcPts val="0"/>
                        </a:spcAft>
                      </a:pPr>
                      <a:r>
                        <a:rPr lang="en-US" sz="1400" dirty="0" smtClean="0"/>
                        <a:t>Horizontal &amp; vertical β*</a:t>
                      </a:r>
                      <a:endParaRPr lang="en-US" sz="1400" b="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tabLst>
                          <a:tab pos="139700" algn="l"/>
                        </a:tabLst>
                      </a:pPr>
                      <a:r>
                        <a:rPr lang="en-US" sz="1400" dirty="0"/>
                        <a:t>cm</a:t>
                      </a:r>
                      <a:endParaRPr lang="en-US" sz="1400" b="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400" dirty="0" smtClean="0"/>
                        <a:t>8/8</a:t>
                      </a:r>
                      <a:endParaRPr lang="en-US" sz="1400" b="0" dirty="0" smtClean="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400" dirty="0" smtClean="0"/>
                        <a:t>13.5/13.5</a:t>
                      </a:r>
                      <a:endParaRPr lang="en-US" sz="1400" b="0" dirty="0" smtClean="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400" dirty="0" smtClean="0"/>
                        <a:t>6/1.2</a:t>
                      </a:r>
                      <a:endParaRPr lang="en-US" sz="1400" b="0" dirty="0" smtClean="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400" dirty="0" smtClean="0"/>
                        <a:t>5.1/1.0</a:t>
                      </a:r>
                      <a:endParaRPr lang="en-US" sz="1400" b="0" dirty="0" smtClean="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400" dirty="0" smtClean="0"/>
                        <a:t>10.5/2.1</a:t>
                      </a:r>
                      <a:endParaRPr lang="en-US" sz="1400" b="0" dirty="0" smtClean="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400" dirty="0" smtClean="0"/>
                        <a:t>4/0.8</a:t>
                      </a:r>
                      <a:endParaRPr lang="en-US" sz="1400" b="0" dirty="0" smtClean="0">
                        <a:latin typeface="Arial"/>
                        <a:ea typeface="Calibri"/>
                        <a:cs typeface="Arial"/>
                      </a:endParaRPr>
                    </a:p>
                  </a:txBody>
                  <a:tcPr marL="68580" marR="68580" marT="0" marB="0"/>
                </a:tc>
              </a:tr>
              <a:tr h="249746">
                <a:tc>
                  <a:txBody>
                    <a:bodyPr/>
                    <a:lstStyle/>
                    <a:p>
                      <a:pPr marL="0" marR="0">
                        <a:lnSpc>
                          <a:spcPct val="100000"/>
                        </a:lnSpc>
                        <a:spcBef>
                          <a:spcPts val="0"/>
                        </a:spcBef>
                        <a:spcAft>
                          <a:spcPts val="0"/>
                        </a:spcAft>
                      </a:pPr>
                      <a:r>
                        <a:rPr lang="en-US" sz="1400" dirty="0" smtClean="0"/>
                        <a:t>Ver. </a:t>
                      </a:r>
                      <a:r>
                        <a:rPr lang="en-US" sz="1400" dirty="0"/>
                        <a:t>beam-beam </a:t>
                      </a:r>
                      <a:r>
                        <a:rPr lang="en-US" sz="1400" dirty="0" smtClean="0"/>
                        <a:t>parameter</a:t>
                      </a:r>
                      <a:endParaRPr lang="en-US" sz="1400" b="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tabLst>
                          <a:tab pos="139700" algn="l"/>
                        </a:tabLst>
                      </a:pPr>
                      <a:endParaRPr lang="en-US" sz="1400" b="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400" dirty="0" smtClean="0"/>
                        <a:t>0.015</a:t>
                      </a:r>
                      <a:endParaRPr lang="en-US" sz="1400" b="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400" dirty="0" smtClean="0"/>
                        <a:t>0.092</a:t>
                      </a:r>
                      <a:endParaRPr lang="en-US" sz="1400" b="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400" dirty="0" smtClean="0"/>
                        <a:t>0.015</a:t>
                      </a:r>
                      <a:endParaRPr lang="en-US" sz="1400" b="0" dirty="0" smtClean="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400" dirty="0" smtClean="0"/>
                        <a:t>0.068</a:t>
                      </a:r>
                      <a:endParaRPr lang="en-US" sz="1400" b="0" dirty="0" smtClean="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400" dirty="0" smtClean="0"/>
                        <a:t>0.008</a:t>
                      </a:r>
                      <a:endParaRPr lang="en-US" sz="1400" b="0" dirty="0" smtClean="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400" dirty="0" smtClean="0"/>
                        <a:t>0.034</a:t>
                      </a:r>
                      <a:endParaRPr lang="en-US" sz="1400" b="0" dirty="0" smtClean="0">
                        <a:latin typeface="Arial"/>
                        <a:ea typeface="Calibri"/>
                        <a:cs typeface="Arial"/>
                      </a:endParaRPr>
                    </a:p>
                  </a:txBody>
                  <a:tcPr marL="68580" marR="68580" marT="0" marB="0"/>
                </a:tc>
              </a:tr>
              <a:tr h="249746">
                <a:tc>
                  <a:txBody>
                    <a:bodyPr/>
                    <a:lstStyle/>
                    <a:p>
                      <a:pPr marL="0" marR="0">
                        <a:lnSpc>
                          <a:spcPct val="100000"/>
                        </a:lnSpc>
                        <a:spcBef>
                          <a:spcPts val="0"/>
                        </a:spcBef>
                        <a:spcAft>
                          <a:spcPts val="0"/>
                        </a:spcAft>
                      </a:pPr>
                      <a:r>
                        <a:rPr lang="en-US" sz="1400" dirty="0" err="1"/>
                        <a:t>Laslett</a:t>
                      </a:r>
                      <a:r>
                        <a:rPr lang="en-US" sz="1400" dirty="0"/>
                        <a:t> tune-shift</a:t>
                      </a:r>
                      <a:endParaRPr lang="en-US" sz="1400" b="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tabLst>
                          <a:tab pos="139700" algn="l"/>
                        </a:tabLst>
                      </a:pPr>
                      <a:endParaRPr lang="en-US" sz="1400" b="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400" dirty="0" smtClean="0"/>
                        <a:t>0.06</a:t>
                      </a:r>
                      <a:endParaRPr lang="en-US" sz="1400" b="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400" dirty="0" smtClean="0"/>
                        <a:t>7x10</a:t>
                      </a:r>
                      <a:r>
                        <a:rPr lang="en-US" sz="1400" baseline="30000" dirty="0" smtClean="0"/>
                        <a:t>-4</a:t>
                      </a:r>
                      <a:endParaRPr lang="en-US" sz="1400" b="0" baseline="3000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400" dirty="0" smtClean="0"/>
                        <a:t>0.055</a:t>
                      </a:r>
                      <a:endParaRPr lang="en-US" sz="1400" b="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400" dirty="0" smtClean="0"/>
                        <a:t>6x10</a:t>
                      </a:r>
                      <a:r>
                        <a:rPr lang="en-US" sz="1400" baseline="30000" dirty="0" smtClean="0"/>
                        <a:t>-4</a:t>
                      </a:r>
                      <a:endParaRPr lang="en-US" sz="1400" b="0" baseline="3000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400" dirty="0" smtClean="0"/>
                        <a:t>0.056</a:t>
                      </a:r>
                      <a:endParaRPr lang="en-US" sz="1400" b="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400" dirty="0" smtClean="0"/>
                        <a:t>7x10</a:t>
                      </a:r>
                      <a:r>
                        <a:rPr lang="en-US" sz="1400" baseline="30000" dirty="0" smtClean="0"/>
                        <a:t>-5</a:t>
                      </a:r>
                      <a:endParaRPr lang="en-US" sz="1400" b="0" baseline="30000" dirty="0">
                        <a:latin typeface="Arial"/>
                        <a:ea typeface="Calibri"/>
                        <a:cs typeface="Arial"/>
                      </a:endParaRPr>
                    </a:p>
                  </a:txBody>
                  <a:tcPr marL="68580" marR="68580" marT="0" marB="0"/>
                </a:tc>
              </a:tr>
              <a:tr h="249746">
                <a:tc>
                  <a:txBody>
                    <a:bodyPr/>
                    <a:lstStyle/>
                    <a:p>
                      <a:pPr marL="0" marR="0">
                        <a:lnSpc>
                          <a:spcPct val="100000"/>
                        </a:lnSpc>
                        <a:spcBef>
                          <a:spcPts val="0"/>
                        </a:spcBef>
                        <a:spcAft>
                          <a:spcPts val="0"/>
                        </a:spcAft>
                      </a:pPr>
                      <a:r>
                        <a:rPr lang="en-US" sz="1400" dirty="0"/>
                        <a:t>Detector </a:t>
                      </a:r>
                      <a:r>
                        <a:rPr lang="en-US" sz="1400" dirty="0" smtClean="0"/>
                        <a:t>space, up/down</a:t>
                      </a:r>
                      <a:endParaRPr lang="en-US" sz="1400" b="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tabLst>
                          <a:tab pos="139700" algn="l"/>
                        </a:tabLst>
                      </a:pPr>
                      <a:r>
                        <a:rPr lang="en-US" sz="1400" dirty="0" smtClean="0"/>
                        <a:t>m</a:t>
                      </a:r>
                      <a:endParaRPr lang="en-US" sz="1400" b="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400" dirty="0" smtClean="0"/>
                        <a:t>3.6/7</a:t>
                      </a:r>
                      <a:endParaRPr lang="en-US" sz="1400" b="0" dirty="0">
                        <a:solidFill>
                          <a:schemeClr val="tx1"/>
                        </a:solidFill>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400" dirty="0" smtClean="0"/>
                        <a:t>3.2/3</a:t>
                      </a:r>
                      <a:endParaRPr lang="en-US" sz="1400" b="0" dirty="0">
                        <a:solidFill>
                          <a:schemeClr val="tx1"/>
                        </a:solidFill>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400" dirty="0" smtClean="0"/>
                        <a:t>3.6/7</a:t>
                      </a:r>
                      <a:endParaRPr lang="en-US" sz="1400" b="0" dirty="0">
                        <a:solidFill>
                          <a:schemeClr val="tx1"/>
                        </a:solidFill>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400" dirty="0" smtClean="0"/>
                        <a:t>3.2/3</a:t>
                      </a:r>
                      <a:r>
                        <a:rPr lang="en-US" sz="1400" baseline="0" dirty="0" smtClean="0"/>
                        <a:t> </a:t>
                      </a:r>
                      <a:endParaRPr lang="en-US" sz="1400" b="0" dirty="0">
                        <a:solidFill>
                          <a:schemeClr val="tx1"/>
                        </a:solidFill>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400" dirty="0" smtClean="0"/>
                        <a:t>3.6/7</a:t>
                      </a:r>
                      <a:endParaRPr lang="en-US" sz="1400" b="0" dirty="0">
                        <a:solidFill>
                          <a:schemeClr val="tx1"/>
                        </a:solidFill>
                        <a:latin typeface="Arial"/>
                        <a:ea typeface="Calibri"/>
                        <a:cs typeface="Arial"/>
                      </a:endParaRPr>
                    </a:p>
                  </a:txBody>
                  <a:tcPr marL="68580" marR="68580" marT="0" marB="0"/>
                </a:tc>
                <a:tc>
                  <a:txBody>
                    <a:bodyPr/>
                    <a:lstStyle/>
                    <a:p>
                      <a:pPr marL="0" marR="0" algn="ctr">
                        <a:lnSpc>
                          <a:spcPct val="100000"/>
                        </a:lnSpc>
                        <a:spcBef>
                          <a:spcPts val="0"/>
                        </a:spcBef>
                        <a:spcAft>
                          <a:spcPts val="0"/>
                        </a:spcAft>
                      </a:pPr>
                      <a:r>
                        <a:rPr lang="en-US" sz="1400" dirty="0" smtClean="0"/>
                        <a:t>3.2/3</a:t>
                      </a:r>
                      <a:endParaRPr lang="en-US" sz="1400" b="0" dirty="0">
                        <a:solidFill>
                          <a:schemeClr val="tx1"/>
                        </a:solidFill>
                        <a:latin typeface="Arial"/>
                        <a:ea typeface="Calibri"/>
                        <a:cs typeface="Arial"/>
                      </a:endParaRPr>
                    </a:p>
                  </a:txBody>
                  <a:tcPr marL="68580" marR="68580" marT="0" marB="0"/>
                </a:tc>
              </a:tr>
              <a:tr h="249746">
                <a:tc>
                  <a:txBody>
                    <a:bodyPr/>
                    <a:lstStyle/>
                    <a:p>
                      <a:pPr marL="0" marR="0">
                        <a:lnSpc>
                          <a:spcPct val="100000"/>
                        </a:lnSpc>
                        <a:spcBef>
                          <a:spcPts val="0"/>
                        </a:spcBef>
                        <a:spcAft>
                          <a:spcPts val="0"/>
                        </a:spcAft>
                      </a:pPr>
                      <a:r>
                        <a:rPr lang="en-US" sz="1400" dirty="0" smtClean="0"/>
                        <a:t>Hourglass(HG</a:t>
                      </a:r>
                      <a:r>
                        <a:rPr lang="en-US" sz="1400" dirty="0"/>
                        <a:t>) </a:t>
                      </a:r>
                      <a:r>
                        <a:rPr lang="en-US" sz="1400" dirty="0" smtClean="0"/>
                        <a:t>reduction</a:t>
                      </a:r>
                      <a:endParaRPr lang="en-US" sz="1400" b="0"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tabLst>
                          <a:tab pos="139700" algn="l"/>
                        </a:tabLst>
                      </a:pPr>
                      <a:endParaRPr lang="en-US" sz="1400" b="0" dirty="0">
                        <a:latin typeface="Arial"/>
                        <a:ea typeface="Calibri"/>
                        <a:cs typeface="Arial"/>
                      </a:endParaRPr>
                    </a:p>
                  </a:txBody>
                  <a:tcPr marL="68580" marR="68580" marT="0" marB="0"/>
                </a:tc>
                <a:tc gridSpan="2">
                  <a:txBody>
                    <a:bodyPr/>
                    <a:lstStyle/>
                    <a:p>
                      <a:pPr marL="0" marR="0" algn="ctr">
                        <a:lnSpc>
                          <a:spcPct val="100000"/>
                        </a:lnSpc>
                        <a:spcBef>
                          <a:spcPts val="0"/>
                        </a:spcBef>
                        <a:spcAft>
                          <a:spcPts val="0"/>
                        </a:spcAft>
                      </a:pPr>
                      <a:r>
                        <a:rPr lang="en-US" sz="1400" dirty="0" smtClean="0"/>
                        <a:t>1 </a:t>
                      </a:r>
                      <a:endParaRPr lang="en-US" sz="1400" b="0" dirty="0">
                        <a:solidFill>
                          <a:schemeClr val="tx1"/>
                        </a:solidFill>
                        <a:latin typeface="Arial"/>
                        <a:ea typeface="Calibri"/>
                        <a:cs typeface="Arial"/>
                      </a:endParaRPr>
                    </a:p>
                  </a:txBody>
                  <a:tcPr marL="68580" marR="68580" marT="0" marB="0"/>
                </a:tc>
                <a:tc hMerge="1">
                  <a:txBody>
                    <a:bodyPr/>
                    <a:lstStyle/>
                    <a:p>
                      <a:endParaRPr lang="en-US"/>
                    </a:p>
                  </a:txBody>
                  <a:tcPr/>
                </a:tc>
                <a:tc gridSpan="2">
                  <a:txBody>
                    <a:bodyPr/>
                    <a:lstStyle/>
                    <a:p>
                      <a:pPr marL="0" marR="0" algn="ctr">
                        <a:lnSpc>
                          <a:spcPct val="100000"/>
                        </a:lnSpc>
                        <a:spcBef>
                          <a:spcPts val="0"/>
                        </a:spcBef>
                        <a:spcAft>
                          <a:spcPts val="0"/>
                        </a:spcAft>
                      </a:pPr>
                      <a:r>
                        <a:rPr lang="en-US" sz="1400" dirty="0" smtClean="0"/>
                        <a:t>0.87</a:t>
                      </a:r>
                      <a:endParaRPr lang="en-US" sz="1400" b="0" dirty="0">
                        <a:solidFill>
                          <a:schemeClr val="tx1"/>
                        </a:solidFill>
                        <a:latin typeface="Arial"/>
                        <a:ea typeface="Calibri"/>
                        <a:cs typeface="Arial"/>
                      </a:endParaRPr>
                    </a:p>
                  </a:txBody>
                  <a:tcPr marL="68580" marR="68580" marT="0" marB="0"/>
                </a:tc>
                <a:tc hMerge="1">
                  <a:txBody>
                    <a:bodyPr/>
                    <a:lstStyle/>
                    <a:p>
                      <a:endParaRPr lang="en-US"/>
                    </a:p>
                  </a:txBody>
                  <a:tcPr/>
                </a:tc>
                <a:tc gridSpan="2">
                  <a:txBody>
                    <a:bodyPr/>
                    <a:lstStyle/>
                    <a:p>
                      <a:pPr marL="0" marR="0" algn="ctr">
                        <a:lnSpc>
                          <a:spcPct val="100000"/>
                        </a:lnSpc>
                        <a:spcBef>
                          <a:spcPts val="0"/>
                        </a:spcBef>
                        <a:spcAft>
                          <a:spcPts val="0"/>
                        </a:spcAft>
                      </a:pPr>
                      <a:r>
                        <a:rPr lang="en-US" sz="1400" dirty="0" smtClean="0"/>
                        <a:t>0.75</a:t>
                      </a:r>
                      <a:endParaRPr lang="en-US" sz="1400" b="0" dirty="0">
                        <a:solidFill>
                          <a:schemeClr val="tx1"/>
                        </a:solidFill>
                        <a:latin typeface="Arial"/>
                        <a:ea typeface="Calibri"/>
                        <a:cs typeface="Arial"/>
                      </a:endParaRPr>
                    </a:p>
                  </a:txBody>
                  <a:tcPr marL="68580" marR="68580" marT="0" marB="0"/>
                </a:tc>
                <a:tc hMerge="1">
                  <a:txBody>
                    <a:bodyPr/>
                    <a:lstStyle/>
                    <a:p>
                      <a:endParaRPr lang="en-US"/>
                    </a:p>
                  </a:txBody>
                  <a:tcPr/>
                </a:tc>
              </a:tr>
              <a:tr h="249746">
                <a:tc>
                  <a:txBody>
                    <a:bodyPr/>
                    <a:lstStyle/>
                    <a:p>
                      <a:pPr marL="0" marR="0">
                        <a:lnSpc>
                          <a:spcPct val="100000"/>
                        </a:lnSpc>
                        <a:spcBef>
                          <a:spcPts val="0"/>
                        </a:spcBef>
                        <a:spcAft>
                          <a:spcPts val="0"/>
                        </a:spcAft>
                      </a:pPr>
                      <a:r>
                        <a:rPr lang="en-US" sz="1400" b="1" dirty="0" smtClean="0"/>
                        <a:t>Luminosity/IP</a:t>
                      </a:r>
                      <a:r>
                        <a:rPr lang="en-US" sz="1400" b="1" dirty="0"/>
                        <a:t>, </a:t>
                      </a:r>
                      <a:r>
                        <a:rPr lang="en-US" sz="1400" b="1" dirty="0" smtClean="0"/>
                        <a:t>w/HG, </a:t>
                      </a:r>
                      <a:r>
                        <a:rPr lang="en-US" sz="1400" b="1" dirty="0"/>
                        <a:t>10</a:t>
                      </a:r>
                      <a:r>
                        <a:rPr lang="en-US" sz="1400" b="1" baseline="30000" dirty="0"/>
                        <a:t>33</a:t>
                      </a:r>
                      <a:endParaRPr lang="en-US" sz="1400" b="1" dirty="0">
                        <a:latin typeface="Arial"/>
                        <a:ea typeface="Calibri"/>
                        <a:cs typeface="Arial"/>
                      </a:endParaRPr>
                    </a:p>
                  </a:txBody>
                  <a:tcPr marL="68580" marR="68580" marT="0" marB="0"/>
                </a:tc>
                <a:tc>
                  <a:txBody>
                    <a:bodyPr/>
                    <a:lstStyle/>
                    <a:p>
                      <a:pPr marL="0" marR="0" algn="ctr">
                        <a:lnSpc>
                          <a:spcPct val="100000"/>
                        </a:lnSpc>
                        <a:spcBef>
                          <a:spcPts val="0"/>
                        </a:spcBef>
                        <a:spcAft>
                          <a:spcPts val="0"/>
                        </a:spcAft>
                        <a:tabLst>
                          <a:tab pos="139700" algn="l"/>
                        </a:tabLst>
                      </a:pPr>
                      <a:r>
                        <a:rPr lang="en-US" sz="1400" dirty="0" smtClean="0"/>
                        <a:t>cm</a:t>
                      </a:r>
                      <a:r>
                        <a:rPr lang="en-US" sz="1400" baseline="30000" dirty="0" smtClean="0"/>
                        <a:t>-2</a:t>
                      </a:r>
                      <a:r>
                        <a:rPr lang="en-US" sz="1400" dirty="0" smtClean="0"/>
                        <a:t>s</a:t>
                      </a:r>
                      <a:r>
                        <a:rPr lang="en-US" sz="1400" baseline="30000" dirty="0" smtClean="0"/>
                        <a:t>-1</a:t>
                      </a:r>
                      <a:endParaRPr lang="en-US" sz="1400" b="0" dirty="0">
                        <a:latin typeface="Arial"/>
                        <a:ea typeface="Calibri"/>
                        <a:cs typeface="Arial"/>
                      </a:endParaRPr>
                    </a:p>
                  </a:txBody>
                  <a:tcPr marL="68580" marR="68580" marT="0" marB="0"/>
                </a:tc>
                <a:tc gridSpan="2">
                  <a:txBody>
                    <a:bodyPr/>
                    <a:lstStyle/>
                    <a:p>
                      <a:pPr marL="0" marR="0" algn="ctr">
                        <a:lnSpc>
                          <a:spcPct val="100000"/>
                        </a:lnSpc>
                        <a:spcBef>
                          <a:spcPts val="0"/>
                        </a:spcBef>
                        <a:spcAft>
                          <a:spcPts val="0"/>
                        </a:spcAft>
                      </a:pPr>
                      <a:r>
                        <a:rPr lang="en-US" sz="1400" b="1" dirty="0" smtClean="0"/>
                        <a:t>2.5</a:t>
                      </a:r>
                      <a:endParaRPr lang="en-US" sz="1400" b="1" dirty="0">
                        <a:solidFill>
                          <a:schemeClr val="tx1"/>
                        </a:solidFill>
                        <a:latin typeface="Arial"/>
                        <a:ea typeface="Calibri"/>
                        <a:cs typeface="Arial"/>
                      </a:endParaRPr>
                    </a:p>
                  </a:txBody>
                  <a:tcPr marL="68580" marR="68580" marT="0" marB="0"/>
                </a:tc>
                <a:tc hMerge="1">
                  <a:txBody>
                    <a:bodyPr/>
                    <a:lstStyle/>
                    <a:p>
                      <a:endParaRPr lang="en-US"/>
                    </a:p>
                  </a:txBody>
                  <a:tcPr/>
                </a:tc>
                <a:tc gridSpan="2">
                  <a:txBody>
                    <a:bodyPr/>
                    <a:lstStyle/>
                    <a:p>
                      <a:pPr marL="0" marR="0" algn="ctr">
                        <a:lnSpc>
                          <a:spcPct val="100000"/>
                        </a:lnSpc>
                        <a:spcBef>
                          <a:spcPts val="0"/>
                        </a:spcBef>
                        <a:spcAft>
                          <a:spcPts val="0"/>
                        </a:spcAft>
                      </a:pPr>
                      <a:r>
                        <a:rPr lang="en-US" sz="1400" b="1" dirty="0" smtClean="0"/>
                        <a:t>21.4</a:t>
                      </a:r>
                      <a:endParaRPr lang="en-US" sz="1400" b="1" dirty="0">
                        <a:solidFill>
                          <a:schemeClr val="tx1"/>
                        </a:solidFill>
                        <a:latin typeface="Arial"/>
                        <a:ea typeface="Calibri"/>
                        <a:cs typeface="Arial"/>
                      </a:endParaRPr>
                    </a:p>
                  </a:txBody>
                  <a:tcPr marL="68580" marR="68580" marT="0" marB="0"/>
                </a:tc>
                <a:tc hMerge="1">
                  <a:txBody>
                    <a:bodyPr/>
                    <a:lstStyle/>
                    <a:p>
                      <a:endParaRPr lang="en-US"/>
                    </a:p>
                  </a:txBody>
                  <a:tcPr/>
                </a:tc>
                <a:tc gridSpan="2">
                  <a:txBody>
                    <a:bodyPr/>
                    <a:lstStyle/>
                    <a:p>
                      <a:pPr marL="0" marR="0" algn="ctr">
                        <a:lnSpc>
                          <a:spcPct val="100000"/>
                        </a:lnSpc>
                        <a:spcBef>
                          <a:spcPts val="0"/>
                        </a:spcBef>
                        <a:spcAft>
                          <a:spcPts val="0"/>
                        </a:spcAft>
                      </a:pPr>
                      <a:r>
                        <a:rPr lang="en-US" sz="1400" b="1" dirty="0" smtClean="0"/>
                        <a:t>5.9</a:t>
                      </a:r>
                      <a:endParaRPr lang="en-US" sz="1400" b="1" dirty="0">
                        <a:solidFill>
                          <a:schemeClr val="tx1"/>
                        </a:solidFill>
                        <a:latin typeface="Arial"/>
                        <a:ea typeface="Calibri"/>
                        <a:cs typeface="Arial"/>
                      </a:endParaRPr>
                    </a:p>
                  </a:txBody>
                  <a:tcPr marL="68580" marR="68580" marT="0" marB="0"/>
                </a:tc>
                <a:tc hMerge="1">
                  <a:txBody>
                    <a:bodyPr/>
                    <a:lstStyle/>
                    <a:p>
                      <a:endParaRPr lang="en-US"/>
                    </a:p>
                  </a:txBody>
                  <a:tcPr/>
                </a:tc>
              </a:tr>
            </a:tbl>
          </a:graphicData>
        </a:graphic>
      </p:graphicFrame>
      <p:sp>
        <p:nvSpPr>
          <p:cNvPr id="5" name="Rectangle 4"/>
          <p:cNvSpPr/>
          <p:nvPr/>
        </p:nvSpPr>
        <p:spPr>
          <a:xfrm>
            <a:off x="5242560" y="1584026"/>
            <a:ext cx="91440" cy="3931920"/>
          </a:xfrm>
          <a:prstGeom prst="rect">
            <a:avLst/>
          </a:prstGeom>
          <a:solidFill>
            <a:srgbClr val="FFFFFF"/>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6979920" y="1584026"/>
            <a:ext cx="91440" cy="3947158"/>
          </a:xfrm>
          <a:prstGeom prst="rect">
            <a:avLst/>
          </a:prstGeom>
          <a:solidFill>
            <a:srgbClr val="FFFFFF"/>
          </a:solidFill>
          <a:ln>
            <a:solidFill>
              <a:srgbClr val="FEC60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12"/>
          </p:nvPr>
        </p:nvSpPr>
        <p:spPr/>
        <p:txBody>
          <a:bodyPr/>
          <a:lstStyle/>
          <a:p>
            <a:fld id="{410D451F-9B7F-8144-A541-E9E65ECBB230}" type="slidenum">
              <a:rPr lang="en-US" smtClean="0"/>
              <a:pPr/>
              <a:t>13</a:t>
            </a:fld>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lstStyle/>
          <a:p>
            <a:r>
              <a:rPr lang="en-US" sz="4000" dirty="0" smtClean="0">
                <a:latin typeface="Arial" panose="020B0604020202020204" pitchFamily="34" charset="0"/>
                <a:cs typeface="Arial" panose="020B0604020202020204" pitchFamily="34" charset="0"/>
              </a:rPr>
              <a:t>JLEIC energy reach and luminosity</a:t>
            </a:r>
            <a:endParaRPr lang="en-US" sz="40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stretch>
            <a:fillRect/>
          </a:stretch>
        </p:blipFill>
        <p:spPr>
          <a:xfrm>
            <a:off x="0" y="991810"/>
            <a:ext cx="9144000" cy="5173980"/>
          </a:xfrm>
          <a:prstGeom prst="rect">
            <a:avLst/>
          </a:prstGeom>
        </p:spPr>
      </p:pic>
      <p:grpSp>
        <p:nvGrpSpPr>
          <p:cNvPr id="4" name="Group 3"/>
          <p:cNvGrpSpPr/>
          <p:nvPr/>
        </p:nvGrpSpPr>
        <p:grpSpPr>
          <a:xfrm>
            <a:off x="1313623" y="4162722"/>
            <a:ext cx="7439714" cy="369332"/>
            <a:chOff x="1936193" y="2226638"/>
            <a:chExt cx="6132317" cy="369332"/>
          </a:xfrm>
        </p:grpSpPr>
        <p:cxnSp>
          <p:nvCxnSpPr>
            <p:cNvPr id="5" name="Straight Connector 4"/>
            <p:cNvCxnSpPr/>
            <p:nvPr/>
          </p:nvCxnSpPr>
          <p:spPr>
            <a:xfrm>
              <a:off x="1936193" y="2589745"/>
              <a:ext cx="6132317" cy="6225"/>
            </a:xfrm>
            <a:prstGeom prst="line">
              <a:avLst/>
            </a:prstGeom>
            <a:ln>
              <a:solidFill>
                <a:srgbClr val="33FF00"/>
              </a:solidFill>
            </a:ln>
          </p:spPr>
          <p:style>
            <a:lnRef idx="2">
              <a:schemeClr val="accent3"/>
            </a:lnRef>
            <a:fillRef idx="0">
              <a:schemeClr val="accent3"/>
            </a:fillRef>
            <a:effectRef idx="1">
              <a:schemeClr val="accent3"/>
            </a:effectRef>
            <a:fontRef idx="minor">
              <a:schemeClr val="tx1"/>
            </a:fontRef>
          </p:style>
        </p:cxnSp>
        <p:sp>
          <p:nvSpPr>
            <p:cNvPr id="7" name="TextBox 6"/>
            <p:cNvSpPr txBox="1"/>
            <p:nvPr/>
          </p:nvSpPr>
          <p:spPr>
            <a:xfrm>
              <a:off x="7352554" y="2226638"/>
              <a:ext cx="569387" cy="369332"/>
            </a:xfrm>
            <a:prstGeom prst="rect">
              <a:avLst/>
            </a:prstGeom>
            <a:solidFill>
              <a:srgbClr val="33FF00"/>
            </a:solidFill>
          </p:spPr>
          <p:txBody>
            <a:bodyPr wrap="square" rtlCol="0">
              <a:spAutoFit/>
            </a:bodyPr>
            <a:lstStyle/>
            <a:p>
              <a:r>
                <a:rPr lang="en-US" dirty="0" smtClean="0"/>
                <a:t>10</a:t>
              </a:r>
              <a:r>
                <a:rPr lang="en-US" baseline="30000" dirty="0" smtClean="0"/>
                <a:t>34</a:t>
              </a:r>
              <a:endParaRPr lang="en-US" baseline="30000" dirty="0"/>
            </a:p>
          </p:txBody>
        </p:sp>
      </p:grpSp>
      <p:sp>
        <p:nvSpPr>
          <p:cNvPr id="8" name="TextBox 7"/>
          <p:cNvSpPr txBox="1"/>
          <p:nvPr/>
        </p:nvSpPr>
        <p:spPr>
          <a:xfrm>
            <a:off x="5687873" y="2037725"/>
            <a:ext cx="1576373" cy="338554"/>
          </a:xfrm>
          <a:prstGeom prst="rect">
            <a:avLst/>
          </a:prstGeom>
          <a:noFill/>
        </p:spPr>
        <p:txBody>
          <a:bodyPr wrap="none" rtlCol="0">
            <a:spAutoFit/>
          </a:bodyPr>
          <a:lstStyle/>
          <a:p>
            <a:r>
              <a:rPr lang="en-US" sz="1600" dirty="0" smtClean="0">
                <a:solidFill>
                  <a:srgbClr val="0000FF"/>
                </a:solidFill>
              </a:rPr>
              <a:t>LHC magnets</a:t>
            </a:r>
            <a:r>
              <a:rPr lang="en-US" sz="1600" dirty="0" smtClean="0"/>
              <a:t> </a:t>
            </a:r>
            <a:r>
              <a:rPr lang="en-US" sz="1600" dirty="0" err="1" smtClean="0">
                <a:sym typeface="Wingdings"/>
              </a:rPr>
              <a:t></a:t>
            </a:r>
            <a:endParaRPr lang="en-US" sz="160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966235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342900"/>
            <a:ext cx="9144000" cy="685800"/>
          </a:xfrm>
        </p:spPr>
        <p:txBody>
          <a:bodyPr/>
          <a:lstStyle/>
          <a:p>
            <a:r>
              <a:rPr lang="en-US" sz="4000" dirty="0" smtClean="0">
                <a:latin typeface="Arial" panose="020B0604020202020204" pitchFamily="34" charset="0"/>
                <a:cs typeface="Arial" panose="020B0604020202020204" pitchFamily="34" charset="0"/>
              </a:rPr>
              <a:t>JLEIC energy reach and luminosity</a:t>
            </a:r>
            <a:br>
              <a:rPr lang="en-US" sz="4000" dirty="0" smtClean="0">
                <a:latin typeface="Arial" panose="020B0604020202020204" pitchFamily="34" charset="0"/>
                <a:cs typeface="Arial" panose="020B0604020202020204" pitchFamily="34" charset="0"/>
              </a:rPr>
            </a:br>
            <a:r>
              <a:rPr lang="en-US" sz="4000" dirty="0" smtClean="0">
                <a:latin typeface="Arial" panose="020B0604020202020204" pitchFamily="34" charset="0"/>
                <a:cs typeface="Arial" panose="020B0604020202020204" pitchFamily="34" charset="0"/>
              </a:rPr>
              <a:t> (log)</a:t>
            </a:r>
            <a:endParaRPr lang="en-US" sz="40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0" y="1486736"/>
            <a:ext cx="9144000" cy="4855661"/>
          </a:xfrm>
          <a:prstGeom prst="rect">
            <a:avLst/>
          </a:prstGeom>
        </p:spPr>
      </p:pic>
      <p:grpSp>
        <p:nvGrpSpPr>
          <p:cNvPr id="4" name="Group 3"/>
          <p:cNvGrpSpPr/>
          <p:nvPr/>
        </p:nvGrpSpPr>
        <p:grpSpPr>
          <a:xfrm>
            <a:off x="1537748" y="3116863"/>
            <a:ext cx="7246718" cy="369332"/>
            <a:chOff x="1936193" y="2226638"/>
            <a:chExt cx="6132317" cy="369332"/>
          </a:xfrm>
        </p:grpSpPr>
        <p:cxnSp>
          <p:nvCxnSpPr>
            <p:cNvPr id="5" name="Straight Connector 4"/>
            <p:cNvCxnSpPr/>
            <p:nvPr/>
          </p:nvCxnSpPr>
          <p:spPr>
            <a:xfrm>
              <a:off x="1936193" y="2589745"/>
              <a:ext cx="6132317" cy="6225"/>
            </a:xfrm>
            <a:prstGeom prst="line">
              <a:avLst/>
            </a:prstGeom>
            <a:ln>
              <a:solidFill>
                <a:srgbClr val="33FF00"/>
              </a:solidFill>
            </a:ln>
          </p:spPr>
          <p:style>
            <a:lnRef idx="2">
              <a:schemeClr val="accent3"/>
            </a:lnRef>
            <a:fillRef idx="0">
              <a:schemeClr val="accent3"/>
            </a:fillRef>
            <a:effectRef idx="1">
              <a:schemeClr val="accent3"/>
            </a:effectRef>
            <a:fontRef idx="minor">
              <a:schemeClr val="tx1"/>
            </a:fontRef>
          </p:style>
        </p:cxnSp>
        <p:sp>
          <p:nvSpPr>
            <p:cNvPr id="6" name="TextBox 5"/>
            <p:cNvSpPr txBox="1"/>
            <p:nvPr/>
          </p:nvSpPr>
          <p:spPr>
            <a:xfrm>
              <a:off x="7352554" y="2226638"/>
              <a:ext cx="569387" cy="369332"/>
            </a:xfrm>
            <a:prstGeom prst="rect">
              <a:avLst/>
            </a:prstGeom>
            <a:solidFill>
              <a:srgbClr val="33FF00"/>
            </a:solidFill>
          </p:spPr>
          <p:txBody>
            <a:bodyPr wrap="square" rtlCol="0">
              <a:spAutoFit/>
            </a:bodyPr>
            <a:lstStyle/>
            <a:p>
              <a:r>
                <a:rPr lang="en-US" dirty="0" smtClean="0"/>
                <a:t>10</a:t>
              </a:r>
              <a:r>
                <a:rPr lang="en-US" baseline="30000" dirty="0" smtClean="0"/>
                <a:t>34</a:t>
              </a:r>
              <a:endParaRPr lang="en-US" baseline="30000" dirty="0"/>
            </a:p>
          </p:txBody>
        </p:sp>
      </p:grpSp>
      <p:sp>
        <p:nvSpPr>
          <p:cNvPr id="7" name="TextBox 6"/>
          <p:cNvSpPr txBox="1"/>
          <p:nvPr/>
        </p:nvSpPr>
        <p:spPr>
          <a:xfrm>
            <a:off x="5951326" y="2384510"/>
            <a:ext cx="1278690" cy="338554"/>
          </a:xfrm>
          <a:prstGeom prst="rect">
            <a:avLst/>
          </a:prstGeom>
          <a:noFill/>
        </p:spPr>
        <p:txBody>
          <a:bodyPr wrap="none" rtlCol="0">
            <a:spAutoFit/>
          </a:bodyPr>
          <a:lstStyle/>
          <a:p>
            <a:r>
              <a:rPr lang="en-US" sz="1200" dirty="0" smtClean="0">
                <a:solidFill>
                  <a:srgbClr val="0000FF"/>
                </a:solidFill>
              </a:rPr>
              <a:t>LHC magnets</a:t>
            </a:r>
            <a:r>
              <a:rPr lang="en-US" sz="1200" dirty="0" smtClean="0"/>
              <a:t> </a:t>
            </a:r>
            <a:r>
              <a:rPr lang="en-US" sz="1600" dirty="0" err="1" smtClean="0">
                <a:sym typeface="Wingdings"/>
              </a:rPr>
              <a:t></a:t>
            </a:r>
            <a:endParaRPr lang="en-US" sz="160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38968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6" name="Title 1"/>
          <p:cNvSpPr>
            <a:spLocks noGrp="1"/>
          </p:cNvSpPr>
          <p:nvPr>
            <p:ph type="title"/>
          </p:nvPr>
        </p:nvSpPr>
        <p:spPr>
          <a:xfrm>
            <a:off x="685800" y="0"/>
            <a:ext cx="7772400" cy="685800"/>
          </a:xfrm>
        </p:spPr>
        <p:txBody>
          <a:bodyPr/>
          <a:lstStyle/>
          <a:p>
            <a:r>
              <a:rPr lang="en-US" dirty="0" smtClean="0">
                <a:latin typeface="Arial" pitchFamily="-104" charset="0"/>
              </a:rPr>
              <a:t> </a:t>
            </a:r>
            <a:r>
              <a:rPr lang="en-US" sz="3600" dirty="0" smtClean="0">
                <a:latin typeface="Arial" pitchFamily="-104" charset="0"/>
              </a:rPr>
              <a:t>JLEIC possible timeline</a:t>
            </a:r>
            <a:endParaRPr lang="en-US" b="1" dirty="0" smtClean="0">
              <a:latin typeface="Arial" pitchFamily="-104" charset="0"/>
            </a:endParaRPr>
          </a:p>
        </p:txBody>
      </p:sp>
      <p:graphicFrame>
        <p:nvGraphicFramePr>
          <p:cNvPr id="27" name="Table 26"/>
          <p:cNvGraphicFramePr>
            <a:graphicFrameLocks noGrp="1"/>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81908251"/>
              </p:ext>
            </p:extLst>
          </p:nvPr>
        </p:nvGraphicFramePr>
        <p:xfrm>
          <a:off x="96507" y="842570"/>
          <a:ext cx="8945893" cy="4882602"/>
        </p:xfrm>
        <a:graphic>
          <a:graphicData uri="http://schemas.openxmlformats.org/drawingml/2006/table">
            <a:tbl>
              <a:tblPr firstRow="1" bandRow="1">
                <a:tableStyleId>{91EBBBCC-DAD2-459C-BE2E-F6DE35CF9A28}</a:tableStyleId>
              </a:tblPr>
              <a:tblGrid>
                <a:gridCol w="1944757">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0"/>
                    </a:ext>
                  </a:extLst>
                </a:gridCol>
                <a:gridCol w="437571">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1"/>
                    </a:ext>
                  </a:extLst>
                </a:gridCol>
                <a:gridCol w="437571">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2"/>
                    </a:ext>
                  </a:extLst>
                </a:gridCol>
                <a:gridCol w="437571">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3"/>
                    </a:ext>
                  </a:extLst>
                </a:gridCol>
                <a:gridCol w="437571">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4"/>
                    </a:ext>
                  </a:extLst>
                </a:gridCol>
                <a:gridCol w="437571">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5"/>
                    </a:ext>
                  </a:extLst>
                </a:gridCol>
                <a:gridCol w="437571">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6"/>
                    </a:ext>
                  </a:extLst>
                </a:gridCol>
                <a:gridCol w="437571">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7"/>
                    </a:ext>
                  </a:extLst>
                </a:gridCol>
                <a:gridCol w="437571">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8"/>
                    </a:ext>
                  </a:extLst>
                </a:gridCol>
                <a:gridCol w="437571">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9"/>
                    </a:ext>
                  </a:extLst>
                </a:gridCol>
                <a:gridCol w="437571">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10"/>
                    </a:ext>
                  </a:extLst>
                </a:gridCol>
                <a:gridCol w="437571">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11"/>
                    </a:ext>
                  </a:extLst>
                </a:gridCol>
                <a:gridCol w="437571">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12"/>
                    </a:ext>
                  </a:extLst>
                </a:gridCol>
                <a:gridCol w="437571">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13"/>
                    </a:ext>
                  </a:extLst>
                </a:gridCol>
                <a:gridCol w="437571">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14"/>
                    </a:ext>
                  </a:extLst>
                </a:gridCol>
                <a:gridCol w="437571">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15"/>
                    </a:ext>
                  </a:extLst>
                </a:gridCol>
                <a:gridCol w="437571">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16"/>
                    </a:ext>
                  </a:extLst>
                </a:gridCol>
              </a:tblGrid>
              <a:tr h="271749">
                <a:tc>
                  <a:txBody>
                    <a:bodyPr/>
                    <a:lstStyle/>
                    <a:p>
                      <a:pPr algn="l" fontAlgn="b"/>
                      <a:r>
                        <a:rPr lang="en-US" sz="1400" u="none" strike="noStrike" dirty="0" smtClean="0">
                          <a:latin typeface="Arial" pitchFamily="34" charset="0"/>
                          <a:cs typeface="Arial" pitchFamily="34" charset="0"/>
                        </a:rPr>
                        <a:t>   Activity Name                                                              </a:t>
                      </a:r>
                      <a:endParaRPr lang="en-US" sz="14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2010</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2011</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2012</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2013</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2014</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2015</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2016</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2017</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2018</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2019</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2020</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2021</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2022</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2023</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2024</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2025</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00"/>
                  </a:ext>
                </a:extLst>
              </a:tr>
              <a:tr h="274320">
                <a:tc>
                  <a:txBody>
                    <a:bodyPr/>
                    <a:lstStyle/>
                    <a:p>
                      <a:r>
                        <a:rPr lang="en-US" sz="1600" dirty="0" smtClean="0">
                          <a:latin typeface="Arial" pitchFamily="34" charset="0"/>
                          <a:cs typeface="Arial" pitchFamily="34" charset="0"/>
                        </a:rPr>
                        <a:t>12 GeV Operations</a:t>
                      </a:r>
                      <a:endParaRPr lang="en-US" sz="16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01"/>
                  </a:ext>
                </a:extLst>
              </a:tr>
              <a:tr h="412824">
                <a:tc>
                  <a:txBody>
                    <a:bodyPr/>
                    <a:lstStyle/>
                    <a:p>
                      <a:r>
                        <a:rPr lang="en-US" sz="1600" b="0" dirty="0" smtClean="0">
                          <a:latin typeface="Arial" pitchFamily="34" charset="0"/>
                          <a:cs typeface="Arial" pitchFamily="34" charset="0"/>
                        </a:rPr>
                        <a:t>12 GeV Upgrade</a:t>
                      </a:r>
                      <a:endParaRPr lang="en-US" sz="1600" b="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02"/>
                  </a:ext>
                </a:extLst>
              </a:tr>
              <a:tr h="412824">
                <a:tc>
                  <a:txBody>
                    <a:bodyPr/>
                    <a:lstStyle/>
                    <a:p>
                      <a:r>
                        <a:rPr lang="en-US" sz="1600" b="0" dirty="0" smtClean="0">
                          <a:latin typeface="Arial" pitchFamily="34" charset="0"/>
                          <a:cs typeface="Arial" pitchFamily="34" charset="0"/>
                        </a:rPr>
                        <a:t>FRIB</a:t>
                      </a:r>
                      <a:endParaRPr lang="en-US" sz="1600" b="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03"/>
                  </a:ext>
                </a:extLst>
              </a:tr>
              <a:tr h="41282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smtClean="0">
                          <a:latin typeface="Arial" pitchFamily="34" charset="0"/>
                          <a:cs typeface="Arial" pitchFamily="34" charset="0"/>
                        </a:rPr>
                        <a:t>EIC Physics Case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04"/>
                  </a:ext>
                </a:extLst>
              </a:tr>
              <a:tr h="41282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smtClean="0">
                          <a:latin typeface="Arial" pitchFamily="34" charset="0"/>
                          <a:cs typeface="Arial" pitchFamily="34" charset="0"/>
                        </a:rPr>
                        <a:t>NSAC LRP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05"/>
                  </a:ext>
                </a:extLst>
              </a:tr>
              <a:tr h="412824">
                <a:tc>
                  <a:txBody>
                    <a:bodyPr/>
                    <a:lstStyle/>
                    <a:p>
                      <a:r>
                        <a:rPr lang="en-US" dirty="0" smtClean="0"/>
                        <a:t>NAS</a:t>
                      </a:r>
                      <a:r>
                        <a:rPr lang="en-US" baseline="0" dirty="0" smtClean="0"/>
                        <a:t> Study</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06"/>
                  </a:ext>
                </a:extLst>
              </a:tr>
              <a:tr h="3938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dirty="0" smtClean="0">
                          <a:ln>
                            <a:noFill/>
                          </a:ln>
                          <a:effectLst/>
                          <a:uLnTx/>
                          <a:uFillTx/>
                          <a:latin typeface="Arial" pitchFamily="34" charset="0"/>
                          <a:cs typeface="Arial" pitchFamily="34" charset="0"/>
                        </a:rPr>
                        <a:t>CD0</a:t>
                      </a:r>
                      <a:endParaRPr kumimoji="0" lang="en-US" sz="16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07"/>
                  </a:ext>
                </a:extLst>
              </a:tr>
              <a:tr h="412824">
                <a:tc>
                  <a:txBody>
                    <a:bodyPr/>
                    <a:lstStyle/>
                    <a:p>
                      <a:r>
                        <a:rPr lang="en-US" sz="1600" b="0" dirty="0" smtClean="0">
                          <a:latin typeface="Arial" pitchFamily="34" charset="0"/>
                          <a:cs typeface="Arial" pitchFamily="34" charset="0"/>
                        </a:rPr>
                        <a:t>EIC Design</a:t>
                      </a:r>
                      <a:r>
                        <a:rPr lang="en-US" sz="1600" b="0" baseline="0" dirty="0" smtClean="0">
                          <a:latin typeface="Arial" pitchFamily="34" charset="0"/>
                          <a:cs typeface="Arial" pitchFamily="34" charset="0"/>
                        </a:rPr>
                        <a:t>,  </a:t>
                      </a:r>
                      <a:r>
                        <a:rPr lang="en-US" sz="1600" b="0" dirty="0" smtClean="0">
                          <a:latin typeface="Arial" pitchFamily="34" charset="0"/>
                          <a:cs typeface="Arial" pitchFamily="34" charset="0"/>
                        </a:rPr>
                        <a:t>R&amp;D</a:t>
                      </a:r>
                    </a:p>
                    <a:p>
                      <a:r>
                        <a:rPr lang="en-US" sz="1600" b="0" dirty="0" smtClean="0">
                          <a:latin typeface="Arial" pitchFamily="34" charset="0"/>
                          <a:cs typeface="Arial" pitchFamily="34" charset="0"/>
                        </a:rPr>
                        <a:t>Pre-CDR, CDR</a:t>
                      </a:r>
                      <a:endParaRPr lang="en-US" sz="1600" b="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08"/>
                  </a:ext>
                </a:extLst>
              </a:tr>
              <a:tr h="412824">
                <a:tc>
                  <a:txBody>
                    <a:bodyPr/>
                    <a:lstStyle/>
                    <a:p>
                      <a:r>
                        <a:rPr lang="en-US" sz="1600" b="0" dirty="0" smtClean="0">
                          <a:latin typeface="Arial" pitchFamily="34" charset="0"/>
                          <a:cs typeface="Arial" pitchFamily="34" charset="0"/>
                        </a:rPr>
                        <a:t> CD1</a:t>
                      </a:r>
                      <a:r>
                        <a:rPr lang="en-US" sz="1600" b="0" baseline="0" dirty="0" smtClean="0">
                          <a:latin typeface="Arial" pitchFamily="34" charset="0"/>
                          <a:cs typeface="Arial" pitchFamily="34" charset="0"/>
                        </a:rPr>
                        <a:t>(</a:t>
                      </a:r>
                      <a:r>
                        <a:rPr lang="en-US" sz="1600" b="0" dirty="0" smtClean="0">
                          <a:latin typeface="Arial" pitchFamily="34" charset="0"/>
                          <a:cs typeface="Arial" pitchFamily="34" charset="0"/>
                        </a:rPr>
                        <a:t>Down-select)</a:t>
                      </a:r>
                      <a:endParaRPr lang="en-US" sz="1600" b="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09"/>
                  </a:ext>
                </a:extLst>
              </a:tr>
              <a:tr h="4128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CD2/CD3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10"/>
                  </a:ext>
                </a:extLst>
              </a:tr>
              <a:tr h="4128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dirty="0" smtClean="0">
                          <a:ln>
                            <a:noFill/>
                          </a:ln>
                          <a:effectLst/>
                          <a:uLnTx/>
                          <a:uFillTx/>
                          <a:latin typeface="Arial" pitchFamily="34" charset="0"/>
                          <a:cs typeface="Arial" pitchFamily="34" charset="0"/>
                        </a:rPr>
                        <a:t>EIC Construction</a:t>
                      </a:r>
                      <a:endParaRPr kumimoji="0" lang="en-US" sz="16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11"/>
                  </a:ext>
                </a:extLst>
              </a:tr>
            </a:tbl>
          </a:graphicData>
        </a:graphic>
      </p:graphicFrame>
      <p:cxnSp>
        <p:nvCxnSpPr>
          <p:cNvPr id="67797" name="Straight Connector 27"/>
          <p:cNvCxnSpPr>
            <a:cxnSpLocks noChangeShapeType="1"/>
          </p:cNvCxnSpPr>
          <p:nvPr/>
        </p:nvCxnSpPr>
        <p:spPr bwMode="auto">
          <a:xfrm>
            <a:off x="3936669" y="2860282"/>
            <a:ext cx="686131" cy="1588"/>
          </a:xfrm>
          <a:prstGeom prst="line">
            <a:avLst/>
          </a:prstGeom>
          <a:noFill/>
          <a:ln w="152400">
            <a:solidFill>
              <a:srgbClr val="FFC000"/>
            </a:solidFill>
            <a:round/>
            <a:headEnd/>
            <a:tailEnd/>
          </a:ln>
        </p:spPr>
      </p:cxnSp>
      <p:cxnSp>
        <p:nvCxnSpPr>
          <p:cNvPr id="67798" name="Straight Connector 28"/>
          <p:cNvCxnSpPr>
            <a:cxnSpLocks noChangeShapeType="1"/>
          </p:cNvCxnSpPr>
          <p:nvPr/>
        </p:nvCxnSpPr>
        <p:spPr bwMode="auto">
          <a:xfrm>
            <a:off x="5523886" y="3737045"/>
            <a:ext cx="447846" cy="0"/>
          </a:xfrm>
          <a:prstGeom prst="line">
            <a:avLst/>
          </a:prstGeom>
          <a:noFill/>
          <a:ln w="152400">
            <a:solidFill>
              <a:srgbClr val="C00000"/>
            </a:solidFill>
            <a:round/>
            <a:headEnd/>
            <a:tailEnd/>
          </a:ln>
        </p:spPr>
      </p:cxnSp>
      <p:cxnSp>
        <p:nvCxnSpPr>
          <p:cNvPr id="67799" name="Straight Connector 29"/>
          <p:cNvCxnSpPr>
            <a:cxnSpLocks noChangeShapeType="1"/>
          </p:cNvCxnSpPr>
          <p:nvPr/>
        </p:nvCxnSpPr>
        <p:spPr bwMode="auto">
          <a:xfrm>
            <a:off x="7712602" y="5549154"/>
            <a:ext cx="1304065" cy="1588"/>
          </a:xfrm>
          <a:prstGeom prst="line">
            <a:avLst/>
          </a:prstGeom>
          <a:noFill/>
          <a:ln w="152400">
            <a:solidFill>
              <a:srgbClr val="00B050"/>
            </a:solidFill>
            <a:round/>
            <a:headEnd/>
            <a:tailEnd/>
          </a:ln>
        </p:spPr>
      </p:cxnSp>
      <p:cxnSp>
        <p:nvCxnSpPr>
          <p:cNvPr id="67800" name="Straight Connector 33"/>
          <p:cNvCxnSpPr>
            <a:cxnSpLocks noChangeShapeType="1"/>
          </p:cNvCxnSpPr>
          <p:nvPr/>
        </p:nvCxnSpPr>
        <p:spPr bwMode="auto">
          <a:xfrm>
            <a:off x="6408443" y="4674451"/>
            <a:ext cx="425973" cy="1588"/>
          </a:xfrm>
          <a:prstGeom prst="line">
            <a:avLst/>
          </a:prstGeom>
          <a:noFill/>
          <a:ln w="152400">
            <a:solidFill>
              <a:srgbClr val="C00000"/>
            </a:solidFill>
            <a:round/>
            <a:headEnd/>
            <a:tailEnd/>
          </a:ln>
        </p:spPr>
      </p:cxnSp>
      <p:cxnSp>
        <p:nvCxnSpPr>
          <p:cNvPr id="67801" name="Straight Connector 34"/>
          <p:cNvCxnSpPr>
            <a:cxnSpLocks noChangeShapeType="1"/>
          </p:cNvCxnSpPr>
          <p:nvPr/>
        </p:nvCxnSpPr>
        <p:spPr bwMode="auto">
          <a:xfrm>
            <a:off x="6834416" y="5138437"/>
            <a:ext cx="878186" cy="1588"/>
          </a:xfrm>
          <a:prstGeom prst="line">
            <a:avLst/>
          </a:prstGeom>
          <a:noFill/>
          <a:ln w="152400">
            <a:solidFill>
              <a:srgbClr val="C00000"/>
            </a:solidFill>
            <a:round/>
            <a:headEnd/>
            <a:tailEnd/>
          </a:ln>
        </p:spPr>
      </p:cxnSp>
      <p:cxnSp>
        <p:nvCxnSpPr>
          <p:cNvPr id="37" name="Straight Connector 36"/>
          <p:cNvCxnSpPr/>
          <p:nvPr/>
        </p:nvCxnSpPr>
        <p:spPr bwMode="auto">
          <a:xfrm>
            <a:off x="5120475" y="1309295"/>
            <a:ext cx="3921594" cy="1588"/>
          </a:xfrm>
          <a:prstGeom prst="line">
            <a:avLst/>
          </a:prstGeom>
          <a:solidFill>
            <a:schemeClr val="accent1"/>
          </a:solidFill>
          <a:ln w="152400" cap="flat" cmpd="sng" algn="ct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prstDash val="solid"/>
            <a:round/>
            <a:headEnd type="none" w="med" len="med"/>
            <a:tailEnd type="none" w="med" len="med"/>
          </a:ln>
          <a:effectLst/>
        </p:spPr>
      </p:cxnSp>
      <p:cxnSp>
        <p:nvCxnSpPr>
          <p:cNvPr id="38" name="Straight Connector 37"/>
          <p:cNvCxnSpPr/>
          <p:nvPr/>
        </p:nvCxnSpPr>
        <p:spPr bwMode="auto">
          <a:xfrm flipV="1">
            <a:off x="6527469" y="2008352"/>
            <a:ext cx="2489200" cy="14514"/>
          </a:xfrm>
          <a:prstGeom prst="line">
            <a:avLst/>
          </a:prstGeom>
          <a:solidFill>
            <a:schemeClr val="accent1"/>
          </a:solidFill>
          <a:ln w="152400" cap="flat" cmpd="sng" algn="ct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prstDash val="solid"/>
            <a:round/>
            <a:headEnd type="none" w="med" len="med"/>
            <a:tailEnd type="none" w="med" len="med"/>
          </a:ln>
          <a:effectLst/>
        </p:spPr>
      </p:cxnSp>
      <p:cxnSp>
        <p:nvCxnSpPr>
          <p:cNvPr id="67806" name="Straight Connector 39"/>
          <p:cNvCxnSpPr>
            <a:cxnSpLocks noChangeShapeType="1"/>
          </p:cNvCxnSpPr>
          <p:nvPr/>
        </p:nvCxnSpPr>
        <p:spPr bwMode="auto">
          <a:xfrm>
            <a:off x="2031669" y="2022082"/>
            <a:ext cx="1371600" cy="0"/>
          </a:xfrm>
          <a:prstGeom prst="line">
            <a:avLst/>
          </a:prstGeom>
          <a:noFill/>
          <a:ln w="152400">
            <a:solidFill>
              <a:srgbClr val="C00000"/>
            </a:solidFill>
            <a:round/>
            <a:headEnd/>
            <a:tailEnd/>
          </a:ln>
        </p:spPr>
      </p:cxnSp>
      <p:cxnSp>
        <p:nvCxnSpPr>
          <p:cNvPr id="67807" name="Straight Connector 40"/>
          <p:cNvCxnSpPr>
            <a:cxnSpLocks noChangeShapeType="1"/>
          </p:cNvCxnSpPr>
          <p:nvPr/>
        </p:nvCxnSpPr>
        <p:spPr bwMode="auto">
          <a:xfrm>
            <a:off x="3403269" y="2022082"/>
            <a:ext cx="3505200" cy="0"/>
          </a:xfrm>
          <a:prstGeom prst="line">
            <a:avLst/>
          </a:prstGeom>
          <a:noFill/>
          <a:ln w="152400">
            <a:solidFill>
              <a:srgbClr val="009933"/>
            </a:solidFill>
            <a:round/>
            <a:headEnd/>
            <a:tailEnd/>
          </a:ln>
        </p:spPr>
      </p:cxnSp>
      <p:cxnSp>
        <p:nvCxnSpPr>
          <p:cNvPr id="67808" name="Straight Connector 41"/>
          <p:cNvCxnSpPr>
            <a:cxnSpLocks noChangeShapeType="1"/>
          </p:cNvCxnSpPr>
          <p:nvPr/>
        </p:nvCxnSpPr>
        <p:spPr bwMode="auto">
          <a:xfrm>
            <a:off x="2031669" y="1641082"/>
            <a:ext cx="3500523" cy="0"/>
          </a:xfrm>
          <a:prstGeom prst="line">
            <a:avLst/>
          </a:prstGeom>
          <a:noFill/>
          <a:ln w="152400">
            <a:solidFill>
              <a:srgbClr val="009933"/>
            </a:solidFill>
            <a:round/>
            <a:headEnd/>
            <a:tailEnd/>
          </a:ln>
        </p:spPr>
      </p:cxnSp>
      <p:cxnSp>
        <p:nvCxnSpPr>
          <p:cNvPr id="35" name="Straight Connector 35"/>
          <p:cNvCxnSpPr>
            <a:cxnSpLocks noChangeShapeType="1"/>
          </p:cNvCxnSpPr>
          <p:nvPr/>
        </p:nvCxnSpPr>
        <p:spPr bwMode="auto">
          <a:xfrm>
            <a:off x="2031669" y="2492621"/>
            <a:ext cx="1905000" cy="1588"/>
          </a:xfrm>
          <a:prstGeom prst="line">
            <a:avLst/>
          </a:prstGeom>
          <a:noFill/>
          <a:ln w="152400">
            <a:solidFill>
              <a:srgbClr val="7030A0"/>
            </a:solidFill>
            <a:round/>
            <a:headEnd/>
            <a:tailEnd/>
          </a:ln>
        </p:spPr>
      </p:cxnSp>
      <p:sp>
        <p:nvSpPr>
          <p:cNvPr id="2" name="TextBox 1"/>
          <p:cNvSpPr txBox="1"/>
          <p:nvPr/>
        </p:nvSpPr>
        <p:spPr>
          <a:xfrm>
            <a:off x="124460" y="5725172"/>
            <a:ext cx="9019540" cy="646331"/>
          </a:xfrm>
          <a:prstGeom prst="rect">
            <a:avLst/>
          </a:prstGeom>
          <a:noFill/>
        </p:spPr>
        <p:txBody>
          <a:bodyPr wrap="square" rtlCol="0">
            <a:spAutoFit/>
          </a:bodyPr>
          <a:lstStyle/>
          <a:p>
            <a:r>
              <a:rPr lang="en-US" b="1" dirty="0"/>
              <a:t>CD0 </a:t>
            </a:r>
            <a:r>
              <a:rPr lang="en-US" dirty="0"/>
              <a:t>= DOE “Mission Need” statement;   </a:t>
            </a:r>
            <a:r>
              <a:rPr lang="en-US" b="1" dirty="0"/>
              <a:t>CD1 </a:t>
            </a:r>
            <a:r>
              <a:rPr lang="en-US" dirty="0"/>
              <a:t>= </a:t>
            </a:r>
            <a:r>
              <a:rPr lang="en-US" dirty="0" smtClean="0"/>
              <a:t>design </a:t>
            </a:r>
            <a:r>
              <a:rPr lang="en-US" dirty="0"/>
              <a:t>choice and site selection (VA/NY) </a:t>
            </a:r>
          </a:p>
          <a:p>
            <a:r>
              <a:rPr lang="en-US" b="1" dirty="0"/>
              <a:t>CD2/CD3 </a:t>
            </a:r>
            <a:r>
              <a:rPr lang="en-US" dirty="0"/>
              <a:t>= establish project baseline cost and schedule</a:t>
            </a:r>
          </a:p>
        </p:txBody>
      </p:sp>
      <p:cxnSp>
        <p:nvCxnSpPr>
          <p:cNvPr id="17" name="Straight Connector 27"/>
          <p:cNvCxnSpPr>
            <a:cxnSpLocks noChangeShapeType="1"/>
          </p:cNvCxnSpPr>
          <p:nvPr/>
        </p:nvCxnSpPr>
        <p:spPr bwMode="auto">
          <a:xfrm>
            <a:off x="4627652" y="3341603"/>
            <a:ext cx="904540" cy="1588"/>
          </a:xfrm>
          <a:prstGeom prst="line">
            <a:avLst/>
          </a:prstGeom>
          <a:noFill/>
          <a:ln w="152400">
            <a:solidFill>
              <a:srgbClr val="FFC000"/>
            </a:solidFill>
            <a:round/>
            <a:headEnd/>
            <a:tailEnd/>
          </a:ln>
        </p:spPr>
      </p:cxnSp>
      <p:cxnSp>
        <p:nvCxnSpPr>
          <p:cNvPr id="18" name="Straight Connector 35"/>
          <p:cNvCxnSpPr>
            <a:cxnSpLocks noChangeShapeType="1"/>
          </p:cNvCxnSpPr>
          <p:nvPr/>
        </p:nvCxnSpPr>
        <p:spPr bwMode="auto">
          <a:xfrm>
            <a:off x="2074863" y="4103402"/>
            <a:ext cx="3681252" cy="1588"/>
          </a:xfrm>
          <a:prstGeom prst="line">
            <a:avLst/>
          </a:prstGeom>
          <a:noFill/>
          <a:ln w="152400">
            <a:solidFill>
              <a:srgbClr val="9966FF"/>
            </a:solidFill>
            <a:round/>
            <a:headEnd/>
            <a:tailEnd/>
          </a:ln>
        </p:spPr>
      </p:cxnSp>
      <p:cxnSp>
        <p:nvCxnSpPr>
          <p:cNvPr id="19" name="Straight Connector 35"/>
          <p:cNvCxnSpPr>
            <a:cxnSpLocks noChangeShapeType="1"/>
          </p:cNvCxnSpPr>
          <p:nvPr/>
        </p:nvCxnSpPr>
        <p:spPr bwMode="auto">
          <a:xfrm>
            <a:off x="5756115" y="4103402"/>
            <a:ext cx="1528406" cy="14287"/>
          </a:xfrm>
          <a:prstGeom prst="line">
            <a:avLst/>
          </a:prstGeom>
          <a:noFill/>
          <a:ln w="152400">
            <a:solidFill>
              <a:srgbClr val="6600FF"/>
            </a:solidFill>
            <a:round/>
            <a:headEnd/>
            <a:tailEnd/>
          </a:ln>
        </p:spPr>
      </p:cxnSp>
      <p:cxnSp>
        <p:nvCxnSpPr>
          <p:cNvPr id="21" name="Straight Connector 33"/>
          <p:cNvCxnSpPr>
            <a:cxnSpLocks noChangeShapeType="1"/>
          </p:cNvCxnSpPr>
          <p:nvPr/>
        </p:nvCxnSpPr>
        <p:spPr bwMode="auto">
          <a:xfrm>
            <a:off x="4627652" y="4374791"/>
            <a:ext cx="1081833" cy="1589"/>
          </a:xfrm>
          <a:prstGeom prst="line">
            <a:avLst/>
          </a:prstGeom>
          <a:noFill/>
          <a:ln w="152400">
            <a:solidFill>
              <a:schemeClr val="tx2">
                <a:lumMod val="60000"/>
                <a:lumOff val="40000"/>
              </a:schemeClr>
            </a:solidFill>
            <a:round/>
            <a:headEnd/>
            <a:tailEnd/>
          </a:ln>
        </p:spPr>
      </p:cxnSp>
      <p:cxnSp>
        <p:nvCxnSpPr>
          <p:cNvPr id="23" name="Straight Connector 33"/>
          <p:cNvCxnSpPr>
            <a:cxnSpLocks noChangeShapeType="1"/>
            <a:stCxn id="31" idx="1"/>
          </p:cNvCxnSpPr>
          <p:nvPr/>
        </p:nvCxnSpPr>
        <p:spPr bwMode="auto">
          <a:xfrm rot="10800000" flipH="1" flipV="1">
            <a:off x="5709485" y="4371615"/>
            <a:ext cx="698958" cy="3176"/>
          </a:xfrm>
          <a:prstGeom prst="line">
            <a:avLst/>
          </a:prstGeom>
          <a:noFill/>
          <a:ln w="152400">
            <a:solidFill>
              <a:srgbClr val="0000FF"/>
            </a:solidFill>
            <a:round/>
            <a:headEnd/>
            <a:tailEnd/>
          </a:ln>
        </p:spPr>
      </p:cxnSp>
      <p:sp>
        <p:nvSpPr>
          <p:cNvPr id="25" name="TextBox 24"/>
          <p:cNvSpPr txBox="1"/>
          <p:nvPr/>
        </p:nvSpPr>
        <p:spPr>
          <a:xfrm>
            <a:off x="4506356" y="3979189"/>
            <a:ext cx="889987" cy="276999"/>
          </a:xfrm>
          <a:prstGeom prst="rect">
            <a:avLst/>
          </a:prstGeom>
          <a:noFill/>
        </p:spPr>
        <p:txBody>
          <a:bodyPr wrap="none" rtlCol="0">
            <a:spAutoFit/>
          </a:bodyPr>
          <a:lstStyle/>
          <a:p>
            <a:r>
              <a:rPr lang="en-US" sz="1200" dirty="0" smtClean="0">
                <a:solidFill>
                  <a:schemeClr val="bg1"/>
                </a:solidFill>
              </a:rPr>
              <a:t>pre-project</a:t>
            </a:r>
            <a:endParaRPr lang="en-US" sz="1200" dirty="0">
              <a:solidFill>
                <a:schemeClr val="bg1"/>
              </a:solidFill>
            </a:endParaRPr>
          </a:p>
        </p:txBody>
      </p:sp>
      <p:sp>
        <p:nvSpPr>
          <p:cNvPr id="26" name="TextBox 25"/>
          <p:cNvSpPr txBox="1"/>
          <p:nvPr/>
        </p:nvSpPr>
        <p:spPr>
          <a:xfrm>
            <a:off x="5690516" y="3964902"/>
            <a:ext cx="838691" cy="276999"/>
          </a:xfrm>
          <a:prstGeom prst="rect">
            <a:avLst/>
          </a:prstGeom>
          <a:noFill/>
        </p:spPr>
        <p:txBody>
          <a:bodyPr wrap="none" rtlCol="0">
            <a:spAutoFit/>
          </a:bodyPr>
          <a:lstStyle/>
          <a:p>
            <a:r>
              <a:rPr lang="en-US" sz="1200" dirty="0" smtClean="0">
                <a:solidFill>
                  <a:schemeClr val="bg1"/>
                </a:solidFill>
              </a:rPr>
              <a:t>on-project</a:t>
            </a:r>
            <a:endParaRPr lang="en-US" sz="1200" dirty="0">
              <a:solidFill>
                <a:schemeClr val="bg1"/>
              </a:solidFill>
            </a:endParaRPr>
          </a:p>
        </p:txBody>
      </p:sp>
      <p:sp>
        <p:nvSpPr>
          <p:cNvPr id="29" name="TextBox 28"/>
          <p:cNvSpPr txBox="1"/>
          <p:nvPr/>
        </p:nvSpPr>
        <p:spPr>
          <a:xfrm>
            <a:off x="4685892" y="4233115"/>
            <a:ext cx="710451" cy="276999"/>
          </a:xfrm>
          <a:prstGeom prst="rect">
            <a:avLst/>
          </a:prstGeom>
          <a:noFill/>
        </p:spPr>
        <p:txBody>
          <a:bodyPr wrap="none" rtlCol="0">
            <a:spAutoFit/>
          </a:bodyPr>
          <a:lstStyle/>
          <a:p>
            <a:r>
              <a:rPr lang="en-US" sz="1200" dirty="0" smtClean="0">
                <a:solidFill>
                  <a:schemeClr val="bg1"/>
                </a:solidFill>
              </a:rPr>
              <a:t>Pre-CDR</a:t>
            </a:r>
            <a:endParaRPr lang="en-US" sz="1200" dirty="0">
              <a:solidFill>
                <a:schemeClr val="bg1"/>
              </a:solidFill>
            </a:endParaRPr>
          </a:p>
        </p:txBody>
      </p:sp>
      <p:sp>
        <p:nvSpPr>
          <p:cNvPr id="31" name="TextBox 30"/>
          <p:cNvSpPr txBox="1"/>
          <p:nvPr/>
        </p:nvSpPr>
        <p:spPr>
          <a:xfrm>
            <a:off x="5709485" y="4233115"/>
            <a:ext cx="453970" cy="276999"/>
          </a:xfrm>
          <a:prstGeom prst="rect">
            <a:avLst/>
          </a:prstGeom>
          <a:noFill/>
        </p:spPr>
        <p:txBody>
          <a:bodyPr wrap="none" rtlCol="0">
            <a:spAutoFit/>
          </a:bodyPr>
          <a:lstStyle/>
          <a:p>
            <a:r>
              <a:rPr lang="en-US" sz="1200" dirty="0" smtClean="0">
                <a:solidFill>
                  <a:schemeClr val="bg1"/>
                </a:solidFill>
              </a:rPr>
              <a:t>CDR</a:t>
            </a:r>
            <a:endParaRPr lang="en-US" sz="1200" dirty="0">
              <a:solidFill>
                <a:schemeClr val="bg1"/>
              </a:solidFill>
            </a:endParaRPr>
          </a:p>
        </p:txBody>
      </p:sp>
      <p:sp>
        <p:nvSpPr>
          <p:cNvPr id="6" name="Slide Number Placeholder 5"/>
          <p:cNvSpPr>
            <a:spLocks noGrp="1"/>
          </p:cNvSpPr>
          <p:nvPr>
            <p:ph type="sldNum" sz="quarter" idx="11"/>
          </p:nvPr>
        </p:nvSpPr>
        <p:spPr/>
        <p:txBody>
          <a:bodyPr/>
          <a:lstStyle/>
          <a:p>
            <a:fld id="{B58F48A6-A3E1-4848-9AC3-B43F560BE4FE}" type="slidenum">
              <a:rPr lang="en-US" smtClean="0"/>
              <a:pPr/>
              <a:t>16</a:t>
            </a:fld>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92748"/>
            <a:ext cx="7313613" cy="1264024"/>
          </a:xfrm>
        </p:spPr>
        <p:txBody>
          <a:bodyPr/>
          <a:lstStyle/>
          <a:p>
            <a:r>
              <a:rPr lang="en-US" dirty="0" smtClean="0"/>
              <a:t>JLEIC  summary</a:t>
            </a:r>
            <a:endParaRPr lang="en-US" dirty="0"/>
          </a:p>
        </p:txBody>
      </p:sp>
      <p:sp>
        <p:nvSpPr>
          <p:cNvPr id="3" name="Content Placeholder 2"/>
          <p:cNvSpPr>
            <a:spLocks noGrp="1"/>
          </p:cNvSpPr>
          <p:nvPr>
            <p:ph idx="1"/>
          </p:nvPr>
        </p:nvSpPr>
        <p:spPr>
          <a:xfrm>
            <a:off x="351692" y="914400"/>
            <a:ext cx="8390374" cy="5262563"/>
          </a:xfrm>
        </p:spPr>
        <p:txBody>
          <a:bodyPr>
            <a:normAutofit lnSpcReduction="10000"/>
          </a:bodyPr>
          <a:lstStyle/>
          <a:p>
            <a:pPr>
              <a:spcBef>
                <a:spcPts val="1000"/>
              </a:spcBef>
            </a:pPr>
            <a:r>
              <a:rPr lang="en-US" sz="2400" dirty="0" smtClean="0"/>
              <a:t>The basis of the design (ring-ring, high luminosity by high rep-rate, high polarization with Figure-8, full event coverage, and minimization of technical risk) has remained constant since 2005</a:t>
            </a:r>
          </a:p>
          <a:p>
            <a:pPr>
              <a:spcBef>
                <a:spcPts val="1000"/>
              </a:spcBef>
            </a:pPr>
            <a:r>
              <a:rPr lang="en-US" dirty="0" smtClean="0"/>
              <a:t>The </a:t>
            </a:r>
            <a:r>
              <a:rPr lang="en-US" b="1" dirty="0" smtClean="0"/>
              <a:t>baseline </a:t>
            </a:r>
            <a:r>
              <a:rPr lang="en-US" dirty="0" smtClean="0"/>
              <a:t>delivers </a:t>
            </a:r>
            <a:r>
              <a:rPr lang="en-US" b="1" dirty="0" smtClean="0">
                <a:solidFill>
                  <a:srgbClr val="3366FF"/>
                </a:solidFill>
              </a:rPr>
              <a:t>2 </a:t>
            </a:r>
            <a:r>
              <a:rPr lang="en-US" b="1" dirty="0" err="1" smtClean="0">
                <a:solidFill>
                  <a:srgbClr val="3366FF"/>
                </a:solidFill>
              </a:rPr>
              <a:t>x</a:t>
            </a:r>
            <a:r>
              <a:rPr lang="en-US" b="1" dirty="0" smtClean="0">
                <a:solidFill>
                  <a:srgbClr val="3366FF"/>
                </a:solidFill>
              </a:rPr>
              <a:t>  10</a:t>
            </a:r>
            <a:r>
              <a:rPr lang="en-US" b="1" baseline="30000" dirty="0" smtClean="0">
                <a:solidFill>
                  <a:srgbClr val="3366FF"/>
                </a:solidFill>
              </a:rPr>
              <a:t>34</a:t>
            </a:r>
            <a:r>
              <a:rPr lang="en-US" b="1" dirty="0" smtClean="0">
                <a:solidFill>
                  <a:srgbClr val="3366FF"/>
                </a:solidFill>
              </a:rPr>
              <a:t> cm</a:t>
            </a:r>
            <a:r>
              <a:rPr lang="en-US" b="1" baseline="30000" dirty="0" smtClean="0">
                <a:solidFill>
                  <a:srgbClr val="3366FF"/>
                </a:solidFill>
              </a:rPr>
              <a:t>-2</a:t>
            </a:r>
            <a:r>
              <a:rPr lang="en-US" b="1" dirty="0" smtClean="0">
                <a:solidFill>
                  <a:srgbClr val="3366FF"/>
                </a:solidFill>
              </a:rPr>
              <a:t> sec</a:t>
            </a:r>
            <a:r>
              <a:rPr lang="en-US" b="1" baseline="30000" dirty="0" smtClean="0">
                <a:solidFill>
                  <a:srgbClr val="3366FF"/>
                </a:solidFill>
              </a:rPr>
              <a:t>-1 </a:t>
            </a:r>
          </a:p>
          <a:p>
            <a:pPr>
              <a:spcBef>
                <a:spcPts val="1000"/>
              </a:spcBef>
            </a:pPr>
            <a:r>
              <a:rPr lang="en-US" sz="2400" dirty="0" smtClean="0"/>
              <a:t>The</a:t>
            </a:r>
            <a:r>
              <a:rPr lang="en-US" sz="2400" b="1" dirty="0" smtClean="0"/>
              <a:t> energy reach </a:t>
            </a:r>
            <a:r>
              <a:rPr lang="en-US" sz="2400" dirty="0" smtClean="0"/>
              <a:t>can be extended to </a:t>
            </a:r>
            <a:r>
              <a:rPr lang="en-US" sz="2400" dirty="0" err="1" smtClean="0"/>
              <a:t>c.o.m</a:t>
            </a:r>
            <a:r>
              <a:rPr lang="en-US" sz="2400" dirty="0" smtClean="0"/>
              <a:t>. </a:t>
            </a:r>
            <a:r>
              <a:rPr lang="en-US" sz="2400" b="1" dirty="0" smtClean="0"/>
              <a:t>100 </a:t>
            </a:r>
            <a:r>
              <a:rPr lang="en-US" sz="2400" dirty="0" smtClean="0"/>
              <a:t>and </a:t>
            </a:r>
            <a:r>
              <a:rPr lang="en-US" sz="2400" b="1" dirty="0" smtClean="0"/>
              <a:t>140 </a:t>
            </a:r>
            <a:r>
              <a:rPr lang="en-US" sz="2400" dirty="0" err="1" smtClean="0"/>
              <a:t>Gev</a:t>
            </a:r>
            <a:r>
              <a:rPr lang="en-US" sz="2400" dirty="0" smtClean="0"/>
              <a:t> with magnets of </a:t>
            </a:r>
            <a:r>
              <a:rPr lang="en-US" sz="2400" b="1" dirty="0" smtClean="0">
                <a:solidFill>
                  <a:srgbClr val="3366FF"/>
                </a:solidFill>
              </a:rPr>
              <a:t>6T</a:t>
            </a:r>
            <a:r>
              <a:rPr lang="en-US" sz="2400" dirty="0" smtClean="0"/>
              <a:t> and </a:t>
            </a:r>
            <a:r>
              <a:rPr lang="en-US" sz="2400" b="1" dirty="0" smtClean="0">
                <a:solidFill>
                  <a:srgbClr val="3366FF"/>
                </a:solidFill>
              </a:rPr>
              <a:t>12 T</a:t>
            </a:r>
            <a:r>
              <a:rPr lang="en-US" sz="2400" dirty="0" smtClean="0"/>
              <a:t>  respectively</a:t>
            </a:r>
          </a:p>
          <a:p>
            <a:pPr>
              <a:spcBef>
                <a:spcPts val="1000"/>
              </a:spcBef>
            </a:pPr>
            <a:r>
              <a:rPr lang="en-US" sz="2400" dirty="0" smtClean="0"/>
              <a:t>We have plans to deliver a </a:t>
            </a:r>
            <a:r>
              <a:rPr lang="en-US" sz="2400" b="1" dirty="0" smtClean="0"/>
              <a:t>pre-CDR </a:t>
            </a:r>
            <a:r>
              <a:rPr lang="en-US" sz="2400" dirty="0" smtClean="0"/>
              <a:t>by CD0 and a </a:t>
            </a:r>
            <a:r>
              <a:rPr lang="en-US" sz="2400" b="1" dirty="0" smtClean="0"/>
              <a:t>CDR </a:t>
            </a:r>
            <a:r>
              <a:rPr lang="en-US" sz="2400" dirty="0" smtClean="0"/>
              <a:t>by CD1</a:t>
            </a:r>
          </a:p>
          <a:p>
            <a:pPr>
              <a:spcBef>
                <a:spcPts val="1000"/>
              </a:spcBef>
            </a:pPr>
            <a:r>
              <a:rPr lang="en-US" sz="2400" dirty="0" smtClean="0"/>
              <a:t>The overall design risk is </a:t>
            </a:r>
            <a:r>
              <a:rPr lang="en-US" sz="2400" b="1" dirty="0" smtClean="0"/>
              <a:t>low </a:t>
            </a:r>
            <a:r>
              <a:rPr lang="en-US" sz="2400" dirty="0" smtClean="0"/>
              <a:t>in most areas, technology demonstration is needed primarily for the </a:t>
            </a:r>
            <a:r>
              <a:rPr lang="en-US" sz="2400" b="1" dirty="0" smtClean="0"/>
              <a:t>bunched beam electron cooling</a:t>
            </a:r>
          </a:p>
          <a:p>
            <a:pPr>
              <a:spcBef>
                <a:spcPts val="1000"/>
              </a:spcBef>
            </a:pPr>
            <a:r>
              <a:rPr lang="en-US" dirty="0" smtClean="0"/>
              <a:t>An </a:t>
            </a:r>
            <a:r>
              <a:rPr lang="en-US" sz="2400" dirty="0" smtClean="0"/>
              <a:t>R&amp;D </a:t>
            </a:r>
            <a:r>
              <a:rPr lang="en-US" dirty="0" smtClean="0"/>
              <a:t>plan is in place </a:t>
            </a:r>
            <a:r>
              <a:rPr lang="en-US" sz="2400" dirty="0" smtClean="0"/>
              <a:t>to bring the </a:t>
            </a:r>
            <a:r>
              <a:rPr lang="en-US" sz="2400" b="1" dirty="0" smtClean="0"/>
              <a:t>overall risk level to low in 4 years</a:t>
            </a:r>
          </a:p>
          <a:p>
            <a:pPr>
              <a:spcBef>
                <a:spcPts val="1000"/>
              </a:spcBef>
            </a:pPr>
            <a:endParaRPr lang="en-US" sz="2400" dirty="0" smtClean="0"/>
          </a:p>
          <a:p>
            <a:pPr>
              <a:spcBef>
                <a:spcPts val="1000"/>
              </a:spcBef>
            </a:pP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717806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50" name="DEA2A102-B2D9-4AE0-9CB6-557948B6DFF0" descr="6D331A95-D38B-45A2-971A-4C3702E9D213@bnl"/>
          <p:cNvPicPr>
            <a:picLocks noChangeAspect="1" noChangeArrowheads="1"/>
          </p:cNvPicPr>
          <p:nvPr/>
        </p:nvPicPr>
        <p:blipFill>
          <a:blip r:embed="rId2"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800599" y="1170051"/>
            <a:ext cx="4238725" cy="268624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3" name="Picture 2" descr="waj_tunnel_xsec15.jpg"/>
          <p:cNvPicPr>
            <a:picLocks noChangeAspect="1"/>
          </p:cNvPicPr>
          <p:nvPr/>
        </p:nvPicPr>
        <p:blipFill rotWithShape="1">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p:blipFill>
        <p:spPr>
          <a:xfrm>
            <a:off x="5715000" y="4572000"/>
            <a:ext cx="3334622" cy="2019299"/>
          </a:xfrm>
          <a:prstGeom prst="snip2SameRect">
            <a:avLst>
              <a:gd name="adj1" fmla="val 50000"/>
              <a:gd name="adj2" fmla="val 0"/>
            </a:avLst>
          </a:prstGeom>
        </p:spPr>
      </p:pic>
      <p:sp>
        <p:nvSpPr>
          <p:cNvPr id="17410" name="Title 1"/>
          <p:cNvSpPr>
            <a:spLocks noGrp="1"/>
          </p:cNvSpPr>
          <p:nvPr>
            <p:ph type="title"/>
          </p:nvPr>
        </p:nvSpPr>
        <p:spPr>
          <a:xfrm>
            <a:off x="228600" y="1170051"/>
            <a:ext cx="6629400" cy="5535548"/>
          </a:xfrm>
        </p:spPr>
        <p:txBody>
          <a:bodyPr/>
          <a:lstStyle/>
          <a:p>
            <a:pPr algn="l">
              <a:lnSpc>
                <a:spcPts val="2200"/>
              </a:lnSpc>
            </a:pPr>
            <a:r>
              <a:rPr sz="3200" dirty="0" smtClean="0">
                <a:latin typeface="Helvetica" charset="0"/>
                <a:ea typeface="ＭＳ Ｐゴシック" charset="0"/>
              </a:rPr>
              <a:t/>
            </a:r>
            <a:br>
              <a:rPr sz="3200" dirty="0" smtClean="0">
                <a:latin typeface="Helvetica" charset="0"/>
                <a:ea typeface="ＭＳ Ｐゴシック" charset="0"/>
              </a:rPr>
            </a:br>
            <a:r>
              <a:rPr lang="en-US" sz="800" dirty="0">
                <a:latin typeface="Helvetica" charset="0"/>
                <a:ea typeface="ＭＳ Ｐゴシック" charset="0"/>
              </a:rPr>
              <a:t> </a:t>
            </a:r>
            <a:r>
              <a:rPr lang="en-US" sz="800" dirty="0" smtClean="0">
                <a:latin typeface="Helvetica" charset="0"/>
                <a:ea typeface="ＭＳ Ｐゴシック" charset="0"/>
              </a:rPr>
              <a:t>         </a:t>
            </a:r>
            <a:r>
              <a:rPr lang="en-US" dirty="0">
                <a:latin typeface="Helvetica" charset="0"/>
                <a:ea typeface="ＭＳ Ｐゴシック" charset="0"/>
              </a:rPr>
              <a:t/>
            </a:r>
            <a:br>
              <a:rPr lang="en-US" dirty="0">
                <a:latin typeface="Helvetica" charset="0"/>
                <a:ea typeface="ＭＳ Ｐゴシック" charset="0"/>
              </a:rPr>
            </a:br>
            <a:r>
              <a:rPr lang="en-US" sz="2000" dirty="0" smtClean="0">
                <a:solidFill>
                  <a:schemeClr val="bg2">
                    <a:lumMod val="50000"/>
                  </a:schemeClr>
                </a:solidFill>
                <a:latin typeface="+mn-lt"/>
                <a:ea typeface="ＭＳ Ｐゴシック" charset="0"/>
              </a:rPr>
              <a:t>Exploiting  RHIC </a:t>
            </a:r>
            <a:r>
              <a:rPr lang="en-US" sz="2000" b="0" dirty="0" smtClean="0">
                <a:solidFill>
                  <a:schemeClr val="bg2">
                    <a:lumMod val="50000"/>
                  </a:schemeClr>
                </a:solidFill>
                <a:latin typeface="+mn-lt"/>
                <a:ea typeface="ＭＳ Ｐゴシック" charset="0"/>
              </a:rPr>
              <a:t>with its</a:t>
            </a:r>
            <a:br>
              <a:rPr lang="en-US" sz="2000" b="0" dirty="0" smtClean="0">
                <a:solidFill>
                  <a:schemeClr val="bg2">
                    <a:lumMod val="50000"/>
                  </a:schemeClr>
                </a:solidFill>
                <a:latin typeface="+mn-lt"/>
                <a:ea typeface="ＭＳ Ｐゴシック" charset="0"/>
              </a:rPr>
            </a:br>
            <a:r>
              <a:rPr lang="en-US" sz="2000" b="0" dirty="0" smtClean="0">
                <a:solidFill>
                  <a:schemeClr val="bg2">
                    <a:lumMod val="50000"/>
                  </a:schemeClr>
                </a:solidFill>
                <a:latin typeface="+mn-lt"/>
                <a:ea typeface="ＭＳ Ｐゴシック" charset="0"/>
              </a:rPr>
              <a:t>- </a:t>
            </a:r>
            <a:r>
              <a:rPr lang="en-US" sz="1800" b="0" dirty="0" smtClean="0">
                <a:solidFill>
                  <a:schemeClr val="bg2">
                    <a:lumMod val="50000"/>
                  </a:schemeClr>
                </a:solidFill>
                <a:latin typeface="+mn-lt"/>
                <a:ea typeface="ＭＳ Ｐゴシック" charset="0"/>
              </a:rPr>
              <a:t>superconducting magnets, 275 GeV protons</a:t>
            </a:r>
            <a:br>
              <a:rPr lang="en-US" sz="1800" b="0" dirty="0" smtClean="0">
                <a:solidFill>
                  <a:schemeClr val="bg2">
                    <a:lumMod val="50000"/>
                  </a:schemeClr>
                </a:solidFill>
                <a:latin typeface="+mn-lt"/>
                <a:ea typeface="ＭＳ Ｐゴシック" charset="0"/>
              </a:rPr>
            </a:br>
            <a:r>
              <a:rPr lang="en-US" sz="1800" b="0" dirty="0" smtClean="0">
                <a:solidFill>
                  <a:schemeClr val="bg2">
                    <a:lumMod val="50000"/>
                  </a:schemeClr>
                </a:solidFill>
                <a:latin typeface="+mn-lt"/>
                <a:ea typeface="ＭＳ Ｐゴシック" charset="0"/>
              </a:rPr>
              <a:t>- its large accelerator tunnel and  </a:t>
            </a:r>
            <a:br>
              <a:rPr lang="en-US" sz="1800" b="0" dirty="0" smtClean="0">
                <a:solidFill>
                  <a:schemeClr val="bg2">
                    <a:lumMod val="50000"/>
                  </a:schemeClr>
                </a:solidFill>
                <a:latin typeface="+mn-lt"/>
                <a:ea typeface="ＭＳ Ｐゴシック" charset="0"/>
              </a:rPr>
            </a:br>
            <a:r>
              <a:rPr lang="en-US" sz="1800" b="0" dirty="0" smtClean="0">
                <a:solidFill>
                  <a:schemeClr val="bg2">
                    <a:lumMod val="50000"/>
                  </a:schemeClr>
                </a:solidFill>
                <a:latin typeface="+mn-lt"/>
                <a:ea typeface="ＭＳ Ｐゴシック" charset="0"/>
              </a:rPr>
              <a:t>- its long straight sections</a:t>
            </a:r>
            <a:br>
              <a:rPr lang="en-US" sz="1800" b="0" dirty="0" smtClean="0">
                <a:solidFill>
                  <a:schemeClr val="bg2">
                    <a:lumMod val="50000"/>
                  </a:schemeClr>
                </a:solidFill>
                <a:latin typeface="+mn-lt"/>
                <a:ea typeface="ＭＳ Ｐゴシック" charset="0"/>
              </a:rPr>
            </a:br>
            <a:r>
              <a:rPr lang="en-US" sz="1800" b="0" dirty="0" smtClean="0">
                <a:solidFill>
                  <a:schemeClr val="bg2">
                    <a:lumMod val="50000"/>
                  </a:schemeClr>
                </a:solidFill>
                <a:latin typeface="+mn-lt"/>
                <a:ea typeface="ＭＳ Ｐゴシック" charset="0"/>
              </a:rPr>
              <a:t>- its existing Hadron injector co</a:t>
            </a:r>
            <a:r>
              <a:rPr lang="en-US" sz="2000" b="0" dirty="0" smtClean="0">
                <a:solidFill>
                  <a:schemeClr val="bg2">
                    <a:lumMod val="50000"/>
                  </a:schemeClr>
                </a:solidFill>
                <a:latin typeface="+mn-lt"/>
                <a:ea typeface="ＭＳ Ｐゴシック" charset="0"/>
              </a:rPr>
              <a:t>mplex</a:t>
            </a:r>
            <a:br>
              <a:rPr lang="en-US" sz="2000" b="0" dirty="0" smtClean="0">
                <a:solidFill>
                  <a:schemeClr val="bg2">
                    <a:lumMod val="50000"/>
                  </a:schemeClr>
                </a:solidFill>
                <a:latin typeface="+mn-lt"/>
                <a:ea typeface="ＭＳ Ｐゴシック" charset="0"/>
              </a:rPr>
            </a:br>
            <a:r>
              <a:rPr lang="en-US" sz="2000" b="0" dirty="0" smtClean="0">
                <a:solidFill>
                  <a:schemeClr val="bg2">
                    <a:lumMod val="50000"/>
                  </a:schemeClr>
                </a:solidFill>
                <a:latin typeface="+mn-lt"/>
                <a:ea typeface="ＭＳ Ｐゴシック" charset="0"/>
              </a:rPr>
              <a:t>by </a:t>
            </a:r>
            <a:br>
              <a:rPr lang="en-US" sz="2000" b="0" dirty="0" smtClean="0">
                <a:solidFill>
                  <a:schemeClr val="bg2">
                    <a:lumMod val="50000"/>
                  </a:schemeClr>
                </a:solidFill>
                <a:latin typeface="+mn-lt"/>
                <a:ea typeface="ＭＳ Ｐゴシック" charset="0"/>
              </a:rPr>
            </a:br>
            <a:r>
              <a:rPr lang="en-US" sz="2000" dirty="0" smtClean="0">
                <a:solidFill>
                  <a:schemeClr val="bg2">
                    <a:lumMod val="50000"/>
                  </a:schemeClr>
                </a:solidFill>
                <a:latin typeface="+mn-lt"/>
                <a:ea typeface="ＭＳ Ｐゴシック" charset="0"/>
              </a:rPr>
              <a:t>adding an electron accelerator </a:t>
            </a:r>
            <a:br>
              <a:rPr lang="en-US" sz="2000" dirty="0" smtClean="0">
                <a:solidFill>
                  <a:schemeClr val="bg2">
                    <a:lumMod val="50000"/>
                  </a:schemeClr>
                </a:solidFill>
                <a:latin typeface="+mn-lt"/>
                <a:ea typeface="ＭＳ Ｐゴシック" charset="0"/>
              </a:rPr>
            </a:br>
            <a:r>
              <a:rPr lang="en-US" sz="1800" dirty="0" smtClean="0">
                <a:solidFill>
                  <a:schemeClr val="bg2">
                    <a:lumMod val="50000"/>
                  </a:schemeClr>
                </a:solidFill>
                <a:latin typeface="+mn-lt"/>
                <a:ea typeface="ＭＳ Ｐゴシック" charset="0"/>
              </a:rPr>
              <a:t>of 18 GeV </a:t>
            </a:r>
            <a:r>
              <a:rPr lang="en-US" sz="1800" b="0" dirty="0" smtClean="0">
                <a:solidFill>
                  <a:schemeClr val="bg2">
                    <a:lumMod val="50000"/>
                  </a:schemeClr>
                </a:solidFill>
                <a:latin typeface="+mn-lt"/>
                <a:ea typeface="ＭＳ Ｐゴシック" charset="0"/>
              </a:rPr>
              <a:t>in the</a:t>
            </a:r>
            <a:r>
              <a:rPr lang="en-US" sz="1800" b="0" u="sng" dirty="0" smtClean="0">
                <a:solidFill>
                  <a:schemeClr val="bg2">
                    <a:lumMod val="50000"/>
                  </a:schemeClr>
                </a:solidFill>
                <a:latin typeface="+mn-lt"/>
                <a:ea typeface="ＭＳ Ｐゴシック" charset="0"/>
              </a:rPr>
              <a:t> same </a:t>
            </a:r>
            <a:r>
              <a:rPr lang="en-US" sz="1800" b="0" dirty="0" smtClean="0">
                <a:solidFill>
                  <a:schemeClr val="bg2">
                    <a:lumMod val="50000"/>
                  </a:schemeClr>
                </a:solidFill>
                <a:latin typeface="+mn-lt"/>
                <a:ea typeface="ＭＳ Ｐゴシック" charset="0"/>
              </a:rPr>
              <a:t>tunnel</a:t>
            </a:r>
            <a:br>
              <a:rPr lang="en-US" sz="1800" b="0" dirty="0" smtClean="0">
                <a:solidFill>
                  <a:schemeClr val="bg2">
                    <a:lumMod val="50000"/>
                  </a:schemeClr>
                </a:solidFill>
                <a:latin typeface="+mn-lt"/>
                <a:ea typeface="ＭＳ Ｐゴシック" charset="0"/>
              </a:rPr>
            </a:br>
            <a:r>
              <a:rPr lang="en-US" sz="1800" b="0" dirty="0" smtClean="0">
                <a:solidFill>
                  <a:schemeClr val="bg2">
                    <a:lumMod val="50000"/>
                  </a:schemeClr>
                </a:solidFill>
                <a:latin typeface="+mn-lt"/>
                <a:ea typeface="ＭＳ Ｐゴシック" charset="0"/>
              </a:rPr>
              <a:t>- </a:t>
            </a:r>
            <a:r>
              <a:rPr lang="en-US" sz="1800" b="0" dirty="0">
                <a:solidFill>
                  <a:schemeClr val="bg2">
                    <a:lumMod val="50000"/>
                  </a:schemeClr>
                </a:solidFill>
                <a:latin typeface="+mn-lt"/>
                <a:ea typeface="ＭＳ Ｐゴシック" charset="0"/>
              </a:rPr>
              <a:t>high </a:t>
            </a:r>
            <a:r>
              <a:rPr lang="en-US" sz="1800" b="0" dirty="0">
                <a:solidFill>
                  <a:srgbClr val="3366FF"/>
                </a:solidFill>
                <a:latin typeface="+mn-lt"/>
                <a:ea typeface="ＭＳ Ｐゴシック" charset="0"/>
              </a:rPr>
              <a:t>energy </a:t>
            </a:r>
            <a:r>
              <a:rPr lang="en-US" sz="1800" b="0" dirty="0" smtClean="0">
                <a:solidFill>
                  <a:srgbClr val="3366FF"/>
                </a:solidFill>
                <a:latin typeface="+mn-lt"/>
                <a:ea typeface="ＭＳ Ｐゴシック" charset="0"/>
              </a:rPr>
              <a:t>reach </a:t>
            </a:r>
            <a:r>
              <a:rPr lang="en-US" sz="1800" b="0" dirty="0" smtClean="0">
                <a:solidFill>
                  <a:schemeClr val="bg2">
                    <a:lumMod val="50000"/>
                  </a:schemeClr>
                </a:solidFill>
                <a:latin typeface="+mn-lt"/>
                <a:ea typeface="ＭＳ Ｐゴシック" charset="0"/>
              </a:rPr>
              <a:t>in e-Ion collisions </a:t>
            </a:r>
            <a:br>
              <a:rPr lang="en-US" sz="1800" b="0" dirty="0" smtClean="0">
                <a:solidFill>
                  <a:schemeClr val="bg2">
                    <a:lumMod val="50000"/>
                  </a:schemeClr>
                </a:solidFill>
                <a:latin typeface="+mn-lt"/>
                <a:ea typeface="ＭＳ Ｐゴシック" charset="0"/>
              </a:rPr>
            </a:br>
            <a:r>
              <a:rPr lang="en-US" sz="1800" b="0" dirty="0" smtClean="0">
                <a:solidFill>
                  <a:schemeClr val="bg2">
                    <a:lumMod val="50000"/>
                  </a:schemeClr>
                </a:solidFill>
                <a:latin typeface="+mn-lt"/>
                <a:ea typeface="ＭＳ Ｐゴシック" charset="0"/>
              </a:rPr>
              <a:t>- with modest synchrotron radiation, (low operating  cost)</a:t>
            </a:r>
            <a:br>
              <a:rPr lang="en-US" sz="1800" b="0" dirty="0" smtClean="0">
                <a:solidFill>
                  <a:schemeClr val="bg2">
                    <a:lumMod val="50000"/>
                  </a:schemeClr>
                </a:solidFill>
                <a:latin typeface="+mn-lt"/>
                <a:ea typeface="ＭＳ Ｐゴシック" charset="0"/>
              </a:rPr>
            </a:br>
            <a:r>
              <a:rPr lang="en-US" sz="1800" b="0" dirty="0" smtClean="0">
                <a:solidFill>
                  <a:schemeClr val="bg2">
                    <a:lumMod val="50000"/>
                  </a:schemeClr>
                </a:solidFill>
                <a:latin typeface="+mn-lt"/>
                <a:ea typeface="ＭＳ Ｐゴシック" charset="0"/>
              </a:rPr>
              <a:t>- making use of - superconducting LINAC technology    	             -   and multi-turn recirculation </a:t>
            </a:r>
            <a:br>
              <a:rPr lang="en-US" sz="1800" b="0" dirty="0" smtClean="0">
                <a:solidFill>
                  <a:schemeClr val="bg2">
                    <a:lumMod val="50000"/>
                  </a:schemeClr>
                </a:solidFill>
                <a:latin typeface="+mn-lt"/>
                <a:ea typeface="ＭＳ Ｐゴシック" charset="0"/>
              </a:rPr>
            </a:br>
            <a:r>
              <a:rPr lang="en-US" sz="1800" b="0" dirty="0" smtClean="0">
                <a:solidFill>
                  <a:schemeClr val="bg2">
                    <a:lumMod val="50000"/>
                  </a:schemeClr>
                </a:solidFill>
                <a:latin typeface="+mn-lt"/>
                <a:ea typeface="ＭＳ Ｐゴシック" charset="0"/>
              </a:rPr>
              <a:t>- using either the </a:t>
            </a:r>
            <a:r>
              <a:rPr lang="en-US" sz="1800" b="0" dirty="0" smtClean="0">
                <a:solidFill>
                  <a:srgbClr val="3366FF"/>
                </a:solidFill>
                <a:latin typeface="+mn-lt"/>
                <a:ea typeface="ＭＳ Ｐゴシック" charset="0"/>
              </a:rPr>
              <a:t>energy recovery  </a:t>
            </a:r>
            <a:r>
              <a:rPr lang="en-US" sz="1800" dirty="0" smtClean="0">
                <a:solidFill>
                  <a:srgbClr val="3366FF"/>
                </a:solidFill>
                <a:latin typeface="+mn-lt"/>
                <a:ea typeface="ＭＳ Ｐゴシック" charset="0"/>
              </a:rPr>
              <a:t>(ERL) </a:t>
            </a:r>
            <a:r>
              <a:rPr lang="en-US" sz="1800" b="0" dirty="0" smtClean="0">
                <a:solidFill>
                  <a:schemeClr val="bg2">
                    <a:lumMod val="50000"/>
                  </a:schemeClr>
                </a:solidFill>
                <a:latin typeface="+mn-lt"/>
                <a:ea typeface="ＭＳ Ｐゴシック" charset="0"/>
              </a:rPr>
              <a:t>concept </a:t>
            </a:r>
            <a:br>
              <a:rPr lang="en-US" sz="1800" b="0" dirty="0" smtClean="0">
                <a:solidFill>
                  <a:schemeClr val="bg2">
                    <a:lumMod val="50000"/>
                  </a:schemeClr>
                </a:solidFill>
                <a:latin typeface="+mn-lt"/>
                <a:ea typeface="ＭＳ Ｐゴシック" charset="0"/>
              </a:rPr>
            </a:br>
            <a:r>
              <a:rPr lang="en-US" sz="1800" b="0" dirty="0" smtClean="0">
                <a:solidFill>
                  <a:schemeClr val="bg2">
                    <a:lumMod val="50000"/>
                  </a:schemeClr>
                </a:solidFill>
                <a:latin typeface="+mn-lt"/>
                <a:ea typeface="ＭＳ Ｐゴシック" charset="0"/>
              </a:rPr>
              <a:t>                  or a high intensity </a:t>
            </a:r>
            <a:r>
              <a:rPr lang="en-US" sz="1800" b="0" dirty="0" smtClean="0">
                <a:solidFill>
                  <a:srgbClr val="3366FF"/>
                </a:solidFill>
                <a:latin typeface="+mn-lt"/>
                <a:ea typeface="ＭＳ Ｐゴシック" charset="0"/>
              </a:rPr>
              <a:t>electron storage ring </a:t>
            </a:r>
            <a:r>
              <a:rPr lang="en-US" sz="1800" b="0" dirty="0">
                <a:solidFill>
                  <a:schemeClr val="bg2">
                    <a:lumMod val="50000"/>
                  </a:schemeClr>
                </a:solidFill>
                <a:latin typeface="+mn-lt"/>
                <a:ea typeface="ＭＳ Ｐゴシック" charset="0"/>
              </a:rPr>
              <a:t/>
            </a:r>
            <a:br>
              <a:rPr lang="en-US" sz="1800" b="0" dirty="0">
                <a:solidFill>
                  <a:schemeClr val="bg2">
                    <a:lumMod val="50000"/>
                  </a:schemeClr>
                </a:solidFill>
                <a:latin typeface="+mn-lt"/>
                <a:ea typeface="ＭＳ Ｐゴシック" charset="0"/>
              </a:rPr>
            </a:br>
            <a:r>
              <a:rPr lang="en-US" sz="1800" b="0" dirty="0" smtClean="0">
                <a:solidFill>
                  <a:schemeClr val="bg2">
                    <a:lumMod val="50000"/>
                  </a:schemeClr>
                </a:solidFill>
                <a:latin typeface="+mn-lt"/>
                <a:ea typeface="ＭＳ Ｐゴシック" charset="0"/>
              </a:rPr>
              <a:t>- achieve high luminosity electron-Hadron collisions</a:t>
            </a:r>
            <a:br>
              <a:rPr lang="en-US" sz="1800" b="0" dirty="0" smtClean="0">
                <a:solidFill>
                  <a:schemeClr val="bg2">
                    <a:lumMod val="50000"/>
                  </a:schemeClr>
                </a:solidFill>
                <a:latin typeface="+mn-lt"/>
                <a:ea typeface="ＭＳ Ｐゴシック" charset="0"/>
              </a:rPr>
            </a:br>
            <a:r>
              <a:rPr lang="en-US" sz="1800" b="0" dirty="0" smtClean="0">
                <a:solidFill>
                  <a:schemeClr val="bg2">
                    <a:lumMod val="50000"/>
                  </a:schemeClr>
                </a:solidFill>
                <a:latin typeface="+mn-lt"/>
                <a:ea typeface="ＭＳ Ｐゴシック" charset="0"/>
              </a:rPr>
              <a:t>   over a large range of CM Energies</a:t>
            </a:r>
            <a:r>
              <a:rPr lang="en-US" sz="2000" b="0" dirty="0" smtClean="0">
                <a:solidFill>
                  <a:schemeClr val="bg2">
                    <a:lumMod val="50000"/>
                  </a:schemeClr>
                </a:solidFill>
                <a:latin typeface="+mn-lt"/>
                <a:ea typeface="ＭＳ Ｐゴシック" charset="0"/>
              </a:rPr>
              <a:t/>
            </a:r>
            <a:br>
              <a:rPr lang="en-US" sz="2000" b="0" dirty="0" smtClean="0">
                <a:solidFill>
                  <a:schemeClr val="bg2">
                    <a:lumMod val="50000"/>
                  </a:schemeClr>
                </a:solidFill>
                <a:latin typeface="+mn-lt"/>
                <a:ea typeface="ＭＳ Ｐゴシック" charset="0"/>
              </a:rPr>
            </a:br>
            <a:endParaRPr sz="2000" b="0" dirty="0">
              <a:solidFill>
                <a:schemeClr val="bg2">
                  <a:lumMod val="50000"/>
                </a:schemeClr>
              </a:solidFill>
              <a:latin typeface="+mn-lt"/>
              <a:ea typeface="ＭＳ Ｐゴシック" charset="0"/>
            </a:endParaRPr>
          </a:p>
        </p:txBody>
      </p:sp>
      <p:sp>
        <p:nvSpPr>
          <p:cNvPr id="5" name="TextBox 4"/>
          <p:cNvSpPr txBox="1"/>
          <p:nvPr/>
        </p:nvSpPr>
        <p:spPr>
          <a:xfrm>
            <a:off x="1772743" y="523720"/>
            <a:ext cx="4608954" cy="646331"/>
          </a:xfrm>
          <a:prstGeom prst="rect">
            <a:avLst/>
          </a:prstGeom>
          <a:noFill/>
        </p:spPr>
        <p:txBody>
          <a:bodyPr wrap="none" rtlCol="0">
            <a:spAutoFit/>
          </a:bodyPr>
          <a:lstStyle/>
          <a:p>
            <a:r>
              <a:rPr lang="en-US" sz="3600" b="1" dirty="0" err="1" smtClean="0">
                <a:solidFill>
                  <a:schemeClr val="bg2">
                    <a:lumMod val="75000"/>
                  </a:schemeClr>
                </a:solidFill>
                <a:latin typeface="+mj-lt"/>
              </a:rPr>
              <a:t>eRHIC</a:t>
            </a:r>
            <a:r>
              <a:rPr lang="en-US" sz="3600" b="1" dirty="0" smtClean="0">
                <a:solidFill>
                  <a:schemeClr val="bg2">
                    <a:lumMod val="75000"/>
                  </a:schemeClr>
                </a:solidFill>
                <a:latin typeface="+mj-lt"/>
              </a:rPr>
              <a:t> design strategy</a:t>
            </a:r>
            <a:endParaRPr lang="en-US" sz="3600" b="1" dirty="0">
              <a:solidFill>
                <a:schemeClr val="bg2">
                  <a:lumMod val="75000"/>
                </a:schemeClr>
              </a:solidFill>
              <a:latin typeface="+mj-lt"/>
            </a:endParaRPr>
          </a:p>
        </p:txBody>
      </p:sp>
      <p:sp>
        <p:nvSpPr>
          <p:cNvPr id="6" name="TextBox 5"/>
          <p:cNvSpPr txBox="1"/>
          <p:nvPr/>
        </p:nvSpPr>
        <p:spPr>
          <a:xfrm>
            <a:off x="6777054" y="107847"/>
            <a:ext cx="2262270" cy="369332"/>
          </a:xfrm>
          <a:prstGeom prst="rect">
            <a:avLst/>
          </a:prstGeom>
          <a:noFill/>
        </p:spPr>
        <p:txBody>
          <a:bodyPr wrap="none" rtlCol="0">
            <a:spAutoFit/>
          </a:bodyPr>
          <a:lstStyle/>
          <a:p>
            <a:r>
              <a:rPr lang="en-US" dirty="0" smtClean="0">
                <a:solidFill>
                  <a:schemeClr val="bg2">
                    <a:lumMod val="50000"/>
                  </a:schemeClr>
                </a:solidFill>
              </a:rPr>
              <a:t>From F. </a:t>
            </a:r>
            <a:r>
              <a:rPr lang="en-US" dirty="0" err="1" smtClean="0">
                <a:solidFill>
                  <a:schemeClr val="bg2">
                    <a:lumMod val="50000"/>
                  </a:schemeClr>
                </a:solidFill>
              </a:rPr>
              <a:t>Willecke</a:t>
            </a:r>
            <a:r>
              <a:rPr lang="en-US" dirty="0" smtClean="0">
                <a:solidFill>
                  <a:schemeClr val="bg2">
                    <a:lumMod val="50000"/>
                  </a:schemeClr>
                </a:solidFill>
              </a:rPr>
              <a:t>, BNL</a:t>
            </a:r>
            <a:endParaRPr lang="en-US" dirty="0">
              <a:solidFill>
                <a:schemeClr val="bg2">
                  <a:lumMod val="50000"/>
                </a:scheme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13467546"/>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781589" y="1143000"/>
            <a:ext cx="5600700" cy="40767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4" name="TextBox 3"/>
          <p:cNvSpPr txBox="1"/>
          <p:nvPr/>
        </p:nvSpPr>
        <p:spPr bwMode="auto">
          <a:xfrm>
            <a:off x="1371600" y="5219700"/>
            <a:ext cx="6972300" cy="121756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lIns="91439" tIns="45719" rIns="91439" bIns="45719" rtlCol="0">
            <a:spAutoFit/>
          </a:bodyPr>
          <a:lstStyle/>
          <a:p>
            <a:pPr algn="l">
              <a:spcBef>
                <a:spcPct val="50000"/>
              </a:spcBef>
            </a:pPr>
            <a:r>
              <a:rPr lang="en-US" sz="1828" dirty="0">
                <a:solidFill>
                  <a:srgbClr val="4C5A6A"/>
                </a:solidFill>
                <a:latin typeface="Arial" panose="020B0604020202020204" pitchFamily="34" charset="0"/>
                <a:cs typeface="Arial" panose="020B0604020202020204" pitchFamily="34" charset="0"/>
              </a:rPr>
              <a:t>eRHIC is designed for </a:t>
            </a:r>
            <a:r>
              <a:rPr lang="en-US" sz="1828" dirty="0" smtClean="0">
                <a:solidFill>
                  <a:srgbClr val="4C5A6A"/>
                </a:solidFill>
                <a:latin typeface="Arial" panose="020B0604020202020204" pitchFamily="34" charset="0"/>
                <a:cs typeface="Arial" panose="020B0604020202020204" pitchFamily="34" charset="0"/>
              </a:rPr>
              <a:t>an ultimate </a:t>
            </a:r>
            <a:r>
              <a:rPr lang="en-US" sz="1828" dirty="0">
                <a:solidFill>
                  <a:srgbClr val="4C5A6A"/>
                </a:solidFill>
                <a:latin typeface="Arial" panose="020B0604020202020204" pitchFamily="34" charset="0"/>
                <a:cs typeface="Arial" panose="020B0604020202020204" pitchFamily="34" charset="0"/>
              </a:rPr>
              <a:t>luminosity of L = 10</a:t>
            </a:r>
            <a:r>
              <a:rPr lang="en-US" sz="1828" baseline="30000" dirty="0">
                <a:solidFill>
                  <a:srgbClr val="4C5A6A"/>
                </a:solidFill>
                <a:latin typeface="Arial" panose="020B0604020202020204" pitchFamily="34" charset="0"/>
                <a:cs typeface="Arial" panose="020B0604020202020204" pitchFamily="34" charset="0"/>
              </a:rPr>
              <a:t>34</a:t>
            </a:r>
            <a:r>
              <a:rPr lang="en-US" sz="1828" dirty="0">
                <a:solidFill>
                  <a:srgbClr val="4C5A6A"/>
                </a:solidFill>
                <a:latin typeface="Arial" panose="020B0604020202020204" pitchFamily="34" charset="0"/>
                <a:cs typeface="Arial" panose="020B0604020202020204" pitchFamily="34" charset="0"/>
              </a:rPr>
              <a:t>cm</a:t>
            </a:r>
            <a:r>
              <a:rPr lang="en-US" sz="1828" baseline="30000" dirty="0">
                <a:solidFill>
                  <a:srgbClr val="4C5A6A"/>
                </a:solidFill>
                <a:latin typeface="Arial" panose="020B0604020202020204" pitchFamily="34" charset="0"/>
                <a:cs typeface="Arial" panose="020B0604020202020204" pitchFamily="34" charset="0"/>
              </a:rPr>
              <a:t>-2</a:t>
            </a:r>
            <a:r>
              <a:rPr lang="en-US" sz="1828" dirty="0">
                <a:solidFill>
                  <a:srgbClr val="4C5A6A"/>
                </a:solidFill>
                <a:latin typeface="Arial" panose="020B0604020202020204" pitchFamily="34" charset="0"/>
                <a:cs typeface="Arial" panose="020B0604020202020204" pitchFamily="34" charset="0"/>
              </a:rPr>
              <a:t>s</a:t>
            </a:r>
            <a:r>
              <a:rPr lang="en-US" sz="1828" baseline="30000" dirty="0">
                <a:solidFill>
                  <a:srgbClr val="4C5A6A"/>
                </a:solidFill>
                <a:latin typeface="Arial" panose="020B0604020202020204" pitchFamily="34" charset="0"/>
                <a:cs typeface="Arial" panose="020B0604020202020204" pitchFamily="34" charset="0"/>
              </a:rPr>
              <a:t>-1</a:t>
            </a:r>
          </a:p>
          <a:p>
            <a:pPr algn="l">
              <a:spcBef>
                <a:spcPct val="50000"/>
              </a:spcBef>
            </a:pPr>
            <a:r>
              <a:rPr lang="en-US" sz="1828" dirty="0">
                <a:solidFill>
                  <a:srgbClr val="4C5A6A"/>
                </a:solidFill>
                <a:latin typeface="Arial" panose="020B0604020202020204" pitchFamily="34" charset="0"/>
                <a:cs typeface="Arial" panose="020B0604020202020204" pitchFamily="34" charset="0"/>
              </a:rPr>
              <a:t>but it needs </a:t>
            </a:r>
            <a:r>
              <a:rPr lang="en-US" sz="1828" b="1" dirty="0">
                <a:solidFill>
                  <a:srgbClr val="4C5A6A"/>
                </a:solidFill>
                <a:latin typeface="Arial" panose="020B0604020202020204" pitchFamily="34" charset="0"/>
                <a:cs typeface="Arial" panose="020B0604020202020204" pitchFamily="34" charset="0"/>
              </a:rPr>
              <a:t>Strong Hadron Cooling </a:t>
            </a:r>
            <a:r>
              <a:rPr lang="en-US" sz="1828" dirty="0">
                <a:solidFill>
                  <a:srgbClr val="4C5A6A"/>
                </a:solidFill>
                <a:latin typeface="Arial" panose="020B0604020202020204" pitchFamily="34" charset="0"/>
                <a:cs typeface="Arial" panose="020B0604020202020204" pitchFamily="34" charset="0"/>
              </a:rPr>
              <a:t>to reach full </a:t>
            </a:r>
            <a:r>
              <a:rPr lang="en-US" sz="1828" dirty="0" smtClean="0">
                <a:solidFill>
                  <a:srgbClr val="4C5A6A"/>
                </a:solidFill>
                <a:latin typeface="Arial" panose="020B0604020202020204" pitchFamily="34" charset="0"/>
                <a:cs typeface="Arial" panose="020B0604020202020204" pitchFamily="34" charset="0"/>
              </a:rPr>
              <a:t>luminosity</a:t>
            </a:r>
          </a:p>
          <a:p>
            <a:pPr algn="l">
              <a:spcBef>
                <a:spcPct val="50000"/>
              </a:spcBef>
            </a:pPr>
            <a:r>
              <a:rPr lang="en-US" sz="1828" dirty="0" smtClean="0">
                <a:solidFill>
                  <a:srgbClr val="4C5A6A"/>
                </a:solidFill>
                <a:latin typeface="Arial" panose="020B0604020202020204" pitchFamily="34" charset="0"/>
                <a:cs typeface="Arial" panose="020B0604020202020204" pitchFamily="34" charset="0"/>
              </a:rPr>
              <a:t>Lower luminosity design started to reduce overall technical risk</a:t>
            </a:r>
            <a:endParaRPr lang="en-US" sz="1828" dirty="0">
              <a:solidFill>
                <a:srgbClr val="4C5A6A"/>
              </a:solidFill>
              <a:latin typeface="Arial" panose="020B0604020202020204" pitchFamily="34" charset="0"/>
              <a:cs typeface="Arial" panose="020B0604020202020204" pitchFamily="34" charset="0"/>
            </a:endParaRPr>
          </a:p>
        </p:txBody>
      </p:sp>
      <p:sp>
        <p:nvSpPr>
          <p:cNvPr id="5" name="TextBox 4"/>
          <p:cNvSpPr txBox="1"/>
          <p:nvPr/>
        </p:nvSpPr>
        <p:spPr bwMode="auto">
          <a:xfrm>
            <a:off x="1371600" y="228601"/>
            <a:ext cx="6010689" cy="59003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lIns="91439" tIns="45719" rIns="91439" bIns="45719" rtlCol="0">
            <a:spAutoFit/>
          </a:bodyPr>
          <a:lstStyle/>
          <a:p>
            <a:pPr>
              <a:spcBef>
                <a:spcPct val="50000"/>
              </a:spcBef>
            </a:pPr>
            <a:r>
              <a:rPr lang="en-US" sz="3234" b="1" dirty="0" err="1" smtClean="0">
                <a:solidFill>
                  <a:srgbClr val="4C5A6A"/>
                </a:solidFill>
                <a:latin typeface="Arial" panose="020B0604020202020204" pitchFamily="34" charset="0"/>
                <a:cs typeface="Arial" panose="020B0604020202020204" pitchFamily="34" charset="0"/>
              </a:rPr>
              <a:t>eRHIC</a:t>
            </a:r>
            <a:r>
              <a:rPr lang="en-US" sz="3234" b="1" dirty="0" smtClean="0">
                <a:solidFill>
                  <a:srgbClr val="4C5A6A"/>
                </a:solidFill>
                <a:latin typeface="Arial" panose="020B0604020202020204" pitchFamily="34" charset="0"/>
                <a:cs typeface="Arial" panose="020B0604020202020204" pitchFamily="34" charset="0"/>
              </a:rPr>
              <a:t> luminosity</a:t>
            </a:r>
            <a:endParaRPr lang="en-US" sz="3234" b="1" dirty="0">
              <a:solidFill>
                <a:srgbClr val="4C5A6A"/>
              </a:solidFill>
              <a:latin typeface="Arial" panose="020B0604020202020204" pitchFamily="34" charset="0"/>
              <a:cs typeface="Arial" panose="020B0604020202020204" pitchFamily="3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49718401"/>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Outline</a:t>
            </a:r>
            <a:br>
              <a:rPr lang="en-US" dirty="0" smtClean="0"/>
            </a:br>
            <a:endParaRPr lang="en-US" dirty="0"/>
          </a:p>
        </p:txBody>
      </p:sp>
      <p:sp>
        <p:nvSpPr>
          <p:cNvPr id="3" name="Content Placeholder 2"/>
          <p:cNvSpPr>
            <a:spLocks noGrp="1"/>
          </p:cNvSpPr>
          <p:nvPr>
            <p:ph idx="1"/>
          </p:nvPr>
        </p:nvSpPr>
        <p:spPr/>
        <p:txBody>
          <a:bodyPr/>
          <a:lstStyle/>
          <a:p>
            <a:r>
              <a:rPr lang="en-US" dirty="0" smtClean="0"/>
              <a:t>EIC accelerator parameters and challenges</a:t>
            </a:r>
          </a:p>
          <a:p>
            <a:r>
              <a:rPr lang="en-US" dirty="0" smtClean="0"/>
              <a:t>EIC concepts:</a:t>
            </a:r>
          </a:p>
          <a:p>
            <a:pPr lvl="1"/>
            <a:r>
              <a:rPr lang="en-US" dirty="0" smtClean="0"/>
              <a:t>JLEIC: figure-8 ring-ring (JLAB)</a:t>
            </a:r>
          </a:p>
          <a:p>
            <a:pPr lvl="1"/>
            <a:r>
              <a:rPr lang="en-US" dirty="0" err="1" smtClean="0"/>
              <a:t>eRHIC</a:t>
            </a:r>
            <a:r>
              <a:rPr lang="en-US" dirty="0" smtClean="0"/>
              <a:t> ERL-ring (BNL)</a:t>
            </a:r>
          </a:p>
          <a:p>
            <a:pPr lvl="1"/>
            <a:r>
              <a:rPr lang="en-US" dirty="0" err="1" smtClean="0"/>
              <a:t>eRHIC</a:t>
            </a:r>
            <a:r>
              <a:rPr lang="en-US" dirty="0" smtClean="0"/>
              <a:t> ring-ring (BNL)</a:t>
            </a:r>
          </a:p>
          <a:p>
            <a:r>
              <a:rPr lang="en-US" dirty="0" smtClean="0"/>
              <a:t>EIC accelerator R&amp;D: common and design specific</a:t>
            </a:r>
          </a:p>
          <a:p>
            <a:r>
              <a:rPr lang="en-US" dirty="0" smtClean="0"/>
              <a:t>Collaborative frame, US and international</a:t>
            </a:r>
          </a:p>
          <a:p>
            <a:r>
              <a:rPr lang="en-US" dirty="0" smtClean="0"/>
              <a:t>outlook</a:t>
            </a:r>
          </a:p>
          <a:p>
            <a:pPr lvl="1">
              <a:buNone/>
            </a:pPr>
            <a:endParaRPr lang="en-US" dirty="0" smtClean="0"/>
          </a:p>
        </p:txBody>
      </p:sp>
      <p:sp>
        <p:nvSpPr>
          <p:cNvPr id="4" name="Slide Number Placeholder 3"/>
          <p:cNvSpPr>
            <a:spLocks noGrp="1"/>
          </p:cNvSpPr>
          <p:nvPr>
            <p:ph type="sldNum" sz="quarter" idx="12"/>
          </p:nvPr>
        </p:nvSpPr>
        <p:spPr/>
        <p:txBody>
          <a:bodyPr/>
          <a:lstStyle/>
          <a:p>
            <a:fld id="{410D451F-9B7F-8144-A541-E9E65ECBB230}" type="slidenum">
              <a:rPr lang="en-US" smtClean="0"/>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14300"/>
            <a:ext cx="8458200" cy="719137"/>
          </a:xfrm>
        </p:spPr>
        <p:txBody>
          <a:bodyPr/>
          <a:lstStyle/>
          <a:p>
            <a:r>
              <a:rPr lang="en-US" sz="2800" dirty="0">
                <a:solidFill>
                  <a:srgbClr val="4C5A6A"/>
                </a:solidFill>
              </a:rPr>
              <a:t>eRHIC Design </a:t>
            </a:r>
            <a:r>
              <a:rPr lang="en-US" sz="2800" dirty="0" smtClean="0">
                <a:solidFill>
                  <a:srgbClr val="4C5A6A"/>
                </a:solidFill>
              </a:rPr>
              <a:t>Study with lower technical risk </a:t>
            </a:r>
            <a:br>
              <a:rPr lang="en-US" sz="2800" dirty="0" smtClean="0">
                <a:solidFill>
                  <a:srgbClr val="4C5A6A"/>
                </a:solidFill>
              </a:rPr>
            </a:br>
            <a:r>
              <a:rPr lang="en-US" sz="1600" dirty="0" smtClean="0">
                <a:solidFill>
                  <a:srgbClr val="4C5A6A"/>
                </a:solidFill>
              </a:rPr>
              <a:t> </a:t>
            </a:r>
            <a:endParaRPr lang="en-US" sz="1600" dirty="0">
              <a:solidFill>
                <a:srgbClr val="4C5A6A"/>
              </a:solidFill>
            </a:endParaRPr>
          </a:p>
        </p:txBody>
      </p:sp>
      <p:sp>
        <p:nvSpPr>
          <p:cNvPr id="3" name="Content Placeholder 2"/>
          <p:cNvSpPr>
            <a:spLocks noGrp="1"/>
          </p:cNvSpPr>
          <p:nvPr>
            <p:ph idx="1"/>
          </p:nvPr>
        </p:nvSpPr>
        <p:spPr>
          <a:xfrm>
            <a:off x="0" y="695764"/>
            <a:ext cx="9144000" cy="5829300"/>
          </a:xfrm>
        </p:spPr>
        <p:txBody>
          <a:bodyPr>
            <a:normAutofit fontScale="92500" lnSpcReduction="20000"/>
          </a:bodyPr>
          <a:lstStyle/>
          <a:p>
            <a:pPr marL="0" indent="0">
              <a:spcBef>
                <a:spcPts val="0"/>
              </a:spcBef>
              <a:buNone/>
            </a:pPr>
            <a:r>
              <a:rPr lang="en-US" dirty="0">
                <a:solidFill>
                  <a:schemeClr val="bg2">
                    <a:lumMod val="50000"/>
                  </a:schemeClr>
                </a:solidFill>
                <a:sym typeface="Wingdings" panose="05000000000000000000" pitchFamily="2" charset="2"/>
              </a:rPr>
              <a:t>A</a:t>
            </a:r>
            <a:r>
              <a:rPr lang="en-US" dirty="0" smtClean="0">
                <a:solidFill>
                  <a:schemeClr val="bg2">
                    <a:lumMod val="50000"/>
                  </a:schemeClr>
                </a:solidFill>
                <a:sym typeface="Wingdings" panose="05000000000000000000" pitchFamily="2" charset="2"/>
              </a:rPr>
              <a:t>chievable luminosity with proven technology is in the range of</a:t>
            </a:r>
          </a:p>
          <a:p>
            <a:pPr marL="0" indent="0">
              <a:spcBef>
                <a:spcPts val="0"/>
              </a:spcBef>
              <a:buNone/>
            </a:pPr>
            <a:r>
              <a:rPr lang="en-US" dirty="0" smtClean="0">
                <a:solidFill>
                  <a:schemeClr val="bg2">
                    <a:lumMod val="50000"/>
                  </a:schemeClr>
                </a:solidFill>
                <a:sym typeface="Wingdings" panose="05000000000000000000" pitchFamily="2" charset="2"/>
              </a:rPr>
              <a:t> </a:t>
            </a:r>
            <a:r>
              <a:rPr lang="en-US" b="1" dirty="0" smtClean="0">
                <a:solidFill>
                  <a:srgbClr val="3366FF"/>
                </a:solidFill>
                <a:sym typeface="Wingdings" panose="05000000000000000000" pitchFamily="2" charset="2"/>
              </a:rPr>
              <a:t>L = 10</a:t>
            </a:r>
            <a:r>
              <a:rPr lang="en-US" b="1" baseline="30000" dirty="0" smtClean="0">
                <a:solidFill>
                  <a:srgbClr val="3366FF"/>
                </a:solidFill>
                <a:sym typeface="Wingdings" panose="05000000000000000000" pitchFamily="2" charset="2"/>
              </a:rPr>
              <a:t>33</a:t>
            </a:r>
            <a:r>
              <a:rPr lang="en-US" b="1" dirty="0" smtClean="0">
                <a:solidFill>
                  <a:srgbClr val="3366FF"/>
                </a:solidFill>
                <a:sym typeface="Wingdings" panose="05000000000000000000" pitchFamily="2" charset="2"/>
              </a:rPr>
              <a:t>s</a:t>
            </a:r>
            <a:r>
              <a:rPr lang="en-US" b="1" baseline="30000" dirty="0" smtClean="0">
                <a:solidFill>
                  <a:srgbClr val="3366FF"/>
                </a:solidFill>
                <a:sym typeface="Wingdings" panose="05000000000000000000" pitchFamily="2" charset="2"/>
              </a:rPr>
              <a:t>-1</a:t>
            </a:r>
            <a:r>
              <a:rPr lang="en-US" b="1" dirty="0" smtClean="0">
                <a:solidFill>
                  <a:srgbClr val="3366FF"/>
                </a:solidFill>
                <a:sym typeface="Wingdings" panose="05000000000000000000" pitchFamily="2" charset="2"/>
              </a:rPr>
              <a:t>cm</a:t>
            </a:r>
            <a:r>
              <a:rPr lang="en-US" b="1" baseline="30000" dirty="0" smtClean="0">
                <a:solidFill>
                  <a:srgbClr val="3366FF"/>
                </a:solidFill>
                <a:sym typeface="Wingdings" panose="05000000000000000000" pitchFamily="2" charset="2"/>
              </a:rPr>
              <a:t>-2</a:t>
            </a:r>
          </a:p>
          <a:p>
            <a:pPr marL="0" indent="0">
              <a:spcBef>
                <a:spcPts val="0"/>
              </a:spcBef>
              <a:buNone/>
            </a:pPr>
            <a:endParaRPr lang="en-US" sz="900" dirty="0" smtClean="0">
              <a:solidFill>
                <a:schemeClr val="bg2">
                  <a:lumMod val="50000"/>
                </a:schemeClr>
              </a:solidFill>
              <a:sym typeface="Wingdings" panose="05000000000000000000" pitchFamily="2" charset="2"/>
            </a:endParaRPr>
          </a:p>
          <a:p>
            <a:pPr marL="0" indent="0">
              <a:spcBef>
                <a:spcPts val="0"/>
              </a:spcBef>
              <a:buNone/>
            </a:pPr>
            <a:r>
              <a:rPr lang="en-US" sz="900" dirty="0" smtClean="0">
                <a:solidFill>
                  <a:schemeClr val="bg2">
                    <a:lumMod val="50000"/>
                  </a:schemeClr>
                </a:solidFill>
                <a:sym typeface="Wingdings" panose="05000000000000000000" pitchFamily="2" charset="2"/>
              </a:rPr>
              <a:t>  </a:t>
            </a:r>
            <a:endParaRPr lang="en-US" sz="900" dirty="0">
              <a:solidFill>
                <a:schemeClr val="bg2">
                  <a:lumMod val="50000"/>
                </a:schemeClr>
              </a:solidFill>
              <a:sym typeface="Wingdings" panose="05000000000000000000" pitchFamily="2" charset="2"/>
            </a:endParaRPr>
          </a:p>
          <a:p>
            <a:pPr marL="0" indent="0">
              <a:spcBef>
                <a:spcPts val="0"/>
              </a:spcBef>
              <a:buNone/>
            </a:pPr>
            <a:r>
              <a:rPr lang="en-US" dirty="0" smtClean="0">
                <a:solidFill>
                  <a:schemeClr val="bg2">
                    <a:lumMod val="50000"/>
                  </a:schemeClr>
                </a:solidFill>
                <a:sym typeface="Wingdings" panose="05000000000000000000" pitchFamily="2" charset="2"/>
              </a:rPr>
              <a:t>The reduced luminosity goal makes a storage ring based collider (RR)  an interesting alternative to and multi-turn ERL based concept. </a:t>
            </a:r>
          </a:p>
          <a:p>
            <a:pPr marL="0" indent="0">
              <a:spcBef>
                <a:spcPts val="0"/>
              </a:spcBef>
              <a:buNone/>
            </a:pPr>
            <a:r>
              <a:rPr lang="en-US" sz="800" dirty="0" smtClean="0">
                <a:solidFill>
                  <a:schemeClr val="bg2">
                    <a:lumMod val="50000"/>
                  </a:schemeClr>
                </a:solidFill>
                <a:sym typeface="Wingdings" panose="05000000000000000000" pitchFamily="2" charset="2"/>
              </a:rPr>
              <a:t>             </a:t>
            </a:r>
          </a:p>
          <a:p>
            <a:pPr>
              <a:spcBef>
                <a:spcPts val="0"/>
              </a:spcBef>
              <a:buFont typeface="Wingdings"/>
              <a:buChar char="è"/>
            </a:pPr>
            <a:r>
              <a:rPr lang="en-US" b="1" u="sng" dirty="0" smtClean="0">
                <a:solidFill>
                  <a:schemeClr val="bg2">
                    <a:lumMod val="50000"/>
                  </a:schemeClr>
                </a:solidFill>
                <a:sym typeface="Wingdings" panose="05000000000000000000" pitchFamily="2" charset="2"/>
              </a:rPr>
              <a:t>Strategy towards eRHIC Design:</a:t>
            </a:r>
          </a:p>
          <a:p>
            <a:pPr marL="0" indent="0">
              <a:spcBef>
                <a:spcPts val="0"/>
              </a:spcBef>
              <a:buNone/>
            </a:pPr>
            <a:r>
              <a:rPr lang="en-US" sz="900" u="sng" dirty="0">
                <a:solidFill>
                  <a:schemeClr val="bg2">
                    <a:lumMod val="50000"/>
                  </a:schemeClr>
                </a:solidFill>
                <a:sym typeface="Wingdings" panose="05000000000000000000" pitchFamily="2" charset="2"/>
              </a:rPr>
              <a:t> </a:t>
            </a:r>
            <a:r>
              <a:rPr lang="en-US" sz="900" u="sng" dirty="0" smtClean="0">
                <a:solidFill>
                  <a:schemeClr val="bg2">
                    <a:lumMod val="50000"/>
                  </a:schemeClr>
                </a:solidFill>
                <a:sym typeface="Wingdings" panose="05000000000000000000" pitchFamily="2" charset="2"/>
              </a:rPr>
              <a:t>  </a:t>
            </a:r>
          </a:p>
          <a:p>
            <a:pPr>
              <a:spcBef>
                <a:spcPts val="0"/>
              </a:spcBef>
              <a:buSzPct val="78000"/>
              <a:buFont typeface="Arial" panose="020B0604020202020204" pitchFamily="34" charset="0"/>
              <a:buChar char="•"/>
            </a:pPr>
            <a:r>
              <a:rPr lang="en-US" dirty="0" smtClean="0">
                <a:solidFill>
                  <a:srgbClr val="3366FF"/>
                </a:solidFill>
                <a:sym typeface="Wingdings" panose="05000000000000000000" pitchFamily="2" charset="2"/>
              </a:rPr>
              <a:t>Study  simultaneously</a:t>
            </a:r>
            <a:r>
              <a:rPr lang="en-US" b="1" dirty="0" smtClean="0">
                <a:solidFill>
                  <a:srgbClr val="3366FF"/>
                </a:solidFill>
                <a:sym typeface="Wingdings" panose="05000000000000000000" pitchFamily="2" charset="2"/>
              </a:rPr>
              <a:t> two </a:t>
            </a:r>
            <a:r>
              <a:rPr lang="en-US" dirty="0" smtClean="0">
                <a:solidFill>
                  <a:srgbClr val="3366FF"/>
                </a:solidFill>
                <a:sym typeface="Wingdings" panose="05000000000000000000" pitchFamily="2" charset="2"/>
              </a:rPr>
              <a:t>solutions</a:t>
            </a:r>
            <a:r>
              <a:rPr lang="en-US" dirty="0" smtClean="0">
                <a:solidFill>
                  <a:schemeClr val="bg2">
                    <a:lumMod val="50000"/>
                  </a:schemeClr>
                </a:solidFill>
                <a:sym typeface="Wingdings" panose="05000000000000000000" pitchFamily="2" charset="2"/>
              </a:rPr>
              <a:t>, both based on existing technology: </a:t>
            </a:r>
          </a:p>
          <a:p>
            <a:pPr marL="0" indent="0">
              <a:spcBef>
                <a:spcPts val="0"/>
              </a:spcBef>
              <a:buSzPct val="78000"/>
              <a:buNone/>
            </a:pPr>
            <a:r>
              <a:rPr lang="en-US" dirty="0" smtClean="0">
                <a:solidFill>
                  <a:schemeClr val="bg2">
                    <a:lumMod val="50000"/>
                  </a:schemeClr>
                </a:solidFill>
                <a:sym typeface="Wingdings" panose="05000000000000000000" pitchFamily="2" charset="2"/>
              </a:rPr>
              <a:t>	  - </a:t>
            </a:r>
            <a:r>
              <a:rPr lang="en-US" b="1" dirty="0" smtClean="0">
                <a:solidFill>
                  <a:schemeClr val="bg2">
                    <a:lumMod val="50000"/>
                  </a:schemeClr>
                </a:solidFill>
                <a:sym typeface="Wingdings" panose="05000000000000000000" pitchFamily="2" charset="2"/>
              </a:rPr>
              <a:t>multi-turn ERL </a:t>
            </a:r>
            <a:r>
              <a:rPr lang="en-US" dirty="0" smtClean="0">
                <a:solidFill>
                  <a:schemeClr val="bg2">
                    <a:lumMod val="50000"/>
                  </a:schemeClr>
                </a:solidFill>
                <a:sym typeface="Wingdings" panose="05000000000000000000" pitchFamily="2" charset="2"/>
              </a:rPr>
              <a:t>(LINAC-Ring collider , LR)   </a:t>
            </a:r>
          </a:p>
          <a:p>
            <a:pPr marL="0" indent="0">
              <a:spcBef>
                <a:spcPts val="0"/>
              </a:spcBef>
              <a:buSzPct val="78000"/>
              <a:buNone/>
            </a:pPr>
            <a:r>
              <a:rPr lang="en-US" dirty="0" smtClean="0">
                <a:solidFill>
                  <a:schemeClr val="bg2">
                    <a:lumMod val="50000"/>
                  </a:schemeClr>
                </a:solidFill>
                <a:sym typeface="Wingdings" panose="05000000000000000000" pitchFamily="2" charset="2"/>
              </a:rPr>
              <a:t>	  - </a:t>
            </a:r>
            <a:r>
              <a:rPr lang="en-US" b="1" dirty="0" smtClean="0">
                <a:solidFill>
                  <a:schemeClr val="bg2">
                    <a:lumMod val="50000"/>
                  </a:schemeClr>
                </a:solidFill>
                <a:sym typeface="Wingdings" panose="05000000000000000000" pitchFamily="2" charset="2"/>
              </a:rPr>
              <a:t>storage ring based collider </a:t>
            </a:r>
            <a:r>
              <a:rPr lang="en-US" dirty="0" smtClean="0">
                <a:solidFill>
                  <a:schemeClr val="bg2">
                    <a:lumMod val="50000"/>
                  </a:schemeClr>
                </a:solidFill>
                <a:sym typeface="Wingdings" panose="05000000000000000000" pitchFamily="2" charset="2"/>
              </a:rPr>
              <a:t>(Ring-Ring collider RR) </a:t>
            </a:r>
          </a:p>
          <a:p>
            <a:pPr>
              <a:spcBef>
                <a:spcPts val="0"/>
              </a:spcBef>
              <a:buSzPct val="78000"/>
              <a:buFont typeface="Arial" panose="020B0604020202020204" pitchFamily="34" charset="0"/>
              <a:buChar char="•"/>
            </a:pPr>
            <a:r>
              <a:rPr lang="en-US" dirty="0" smtClean="0">
                <a:solidFill>
                  <a:schemeClr val="bg2">
                    <a:lumMod val="50000"/>
                  </a:schemeClr>
                </a:solidFill>
                <a:sym typeface="Wingdings" panose="05000000000000000000" pitchFamily="2" charset="2"/>
              </a:rPr>
              <a:t>carry </a:t>
            </a:r>
            <a:r>
              <a:rPr lang="en-US" dirty="0" smtClean="0">
                <a:solidFill>
                  <a:srgbClr val="3366FF"/>
                </a:solidFill>
                <a:sym typeface="Wingdings" panose="05000000000000000000" pitchFamily="2" charset="2"/>
              </a:rPr>
              <a:t>common R&amp;D elements </a:t>
            </a:r>
            <a:r>
              <a:rPr lang="en-US" dirty="0" smtClean="0">
                <a:solidFill>
                  <a:schemeClr val="bg2">
                    <a:lumMod val="50000"/>
                  </a:schemeClr>
                </a:solidFill>
                <a:sym typeface="Wingdings" panose="05000000000000000000" pitchFamily="2" charset="2"/>
              </a:rPr>
              <a:t>(e.g. Crab cavity) in parallel</a:t>
            </a:r>
          </a:p>
          <a:p>
            <a:pPr>
              <a:spcBef>
                <a:spcPts val="0"/>
              </a:spcBef>
              <a:buSzPct val="78000"/>
              <a:buFont typeface="Arial" panose="020B0604020202020204" pitchFamily="34" charset="0"/>
              <a:buChar char="•"/>
            </a:pPr>
            <a:r>
              <a:rPr lang="en-US" dirty="0" smtClean="0">
                <a:solidFill>
                  <a:schemeClr val="bg2">
                    <a:lumMod val="50000"/>
                  </a:schemeClr>
                </a:solidFill>
                <a:sym typeface="Wingdings" panose="05000000000000000000" pitchFamily="2" charset="2"/>
              </a:rPr>
              <a:t>Work on experimental verification of </a:t>
            </a:r>
            <a:r>
              <a:rPr lang="en-US" dirty="0" smtClean="0">
                <a:solidFill>
                  <a:srgbClr val="3366FF"/>
                </a:solidFill>
                <a:sym typeface="Wingdings" panose="05000000000000000000" pitchFamily="2" charset="2"/>
              </a:rPr>
              <a:t>critical</a:t>
            </a:r>
            <a:r>
              <a:rPr lang="en-US" dirty="0" smtClean="0">
                <a:solidFill>
                  <a:schemeClr val="bg2">
                    <a:lumMod val="50000"/>
                  </a:schemeClr>
                </a:solidFill>
                <a:sym typeface="Wingdings" panose="05000000000000000000" pitchFamily="2" charset="2"/>
              </a:rPr>
              <a:t>, yet to be demonstrated design elements (</a:t>
            </a:r>
            <a:r>
              <a:rPr lang="en-US" b="1" dirty="0" smtClean="0">
                <a:solidFill>
                  <a:schemeClr val="bg2">
                    <a:lumMod val="50000"/>
                  </a:schemeClr>
                </a:solidFill>
                <a:sym typeface="Wingdings" panose="05000000000000000000" pitchFamily="2" charset="2"/>
              </a:rPr>
              <a:t>electron source</a:t>
            </a:r>
            <a:r>
              <a:rPr lang="en-US" dirty="0" smtClean="0">
                <a:solidFill>
                  <a:schemeClr val="bg2">
                    <a:lumMod val="50000"/>
                  </a:schemeClr>
                </a:solidFill>
                <a:sym typeface="Wingdings" panose="05000000000000000000" pitchFamily="2" charset="2"/>
              </a:rPr>
              <a:t>, </a:t>
            </a:r>
            <a:r>
              <a:rPr lang="en-US" b="1" dirty="0" smtClean="0">
                <a:solidFill>
                  <a:schemeClr val="bg2">
                    <a:lumMod val="50000"/>
                  </a:schemeClr>
                </a:solidFill>
                <a:sym typeface="Wingdings" panose="05000000000000000000" pitchFamily="2" charset="2"/>
              </a:rPr>
              <a:t>superconducting linac</a:t>
            </a:r>
            <a:r>
              <a:rPr lang="en-US" dirty="0" smtClean="0">
                <a:solidFill>
                  <a:schemeClr val="bg2">
                    <a:lumMod val="50000"/>
                  </a:schemeClr>
                </a:solidFill>
                <a:sym typeface="Wingdings" panose="05000000000000000000" pitchFamily="2" charset="2"/>
              </a:rPr>
              <a:t>)</a:t>
            </a:r>
          </a:p>
          <a:p>
            <a:pPr>
              <a:spcBef>
                <a:spcPts val="0"/>
              </a:spcBef>
              <a:buSzPct val="78000"/>
              <a:buFont typeface="Arial" panose="020B0604020202020204" pitchFamily="34" charset="0"/>
              <a:buChar char="•"/>
            </a:pPr>
            <a:r>
              <a:rPr lang="en-US" dirty="0" smtClean="0">
                <a:solidFill>
                  <a:schemeClr val="bg2">
                    <a:lumMod val="50000"/>
                  </a:schemeClr>
                </a:solidFill>
                <a:sym typeface="Wingdings" panose="05000000000000000000" pitchFamily="2" charset="2"/>
              </a:rPr>
              <a:t>Carry out </a:t>
            </a:r>
            <a:r>
              <a:rPr lang="en-US" dirty="0" smtClean="0">
                <a:solidFill>
                  <a:srgbClr val="3366FF"/>
                </a:solidFill>
                <a:sym typeface="Wingdings" panose="05000000000000000000" pitchFamily="2" charset="2"/>
              </a:rPr>
              <a:t>value engineering </a:t>
            </a:r>
            <a:r>
              <a:rPr lang="en-US" dirty="0" smtClean="0">
                <a:solidFill>
                  <a:schemeClr val="bg2">
                    <a:lumMod val="50000"/>
                  </a:schemeClr>
                </a:solidFill>
                <a:sym typeface="Wingdings" panose="05000000000000000000" pitchFamily="2" charset="2"/>
              </a:rPr>
              <a:t>and </a:t>
            </a:r>
            <a:r>
              <a:rPr lang="en-US" dirty="0" smtClean="0">
                <a:solidFill>
                  <a:srgbClr val="3366FF"/>
                </a:solidFill>
                <a:sym typeface="Wingdings" panose="05000000000000000000" pitchFamily="2" charset="2"/>
              </a:rPr>
              <a:t>R&amp;D</a:t>
            </a:r>
            <a:r>
              <a:rPr lang="en-US" dirty="0" smtClean="0">
                <a:solidFill>
                  <a:schemeClr val="bg2">
                    <a:lumMod val="50000"/>
                  </a:schemeClr>
                </a:solidFill>
                <a:sym typeface="Wingdings" panose="05000000000000000000" pitchFamily="2" charset="2"/>
              </a:rPr>
              <a:t> which might lead to saving cost (FFAG lattice with CBETA, Gatling Gun, Waveguide HOM damper)</a:t>
            </a:r>
          </a:p>
          <a:p>
            <a:pPr marL="0" indent="0">
              <a:spcBef>
                <a:spcPts val="0"/>
              </a:spcBef>
              <a:buSzPct val="78000"/>
              <a:buNone/>
            </a:pPr>
            <a:endParaRPr lang="en-US" dirty="0" smtClean="0">
              <a:solidFill>
                <a:schemeClr val="bg2">
                  <a:lumMod val="50000"/>
                </a:schemeClr>
              </a:solidFill>
              <a:sym typeface="Wingdings" panose="05000000000000000000" pitchFamily="2" charset="2"/>
            </a:endParaRPr>
          </a:p>
          <a:p>
            <a:pPr>
              <a:spcBef>
                <a:spcPts val="0"/>
              </a:spcBef>
              <a:buSzPct val="80000"/>
              <a:buFont typeface="Arial" panose="020B0604020202020204" pitchFamily="34" charset="0"/>
              <a:buChar char="•"/>
            </a:pPr>
            <a:r>
              <a:rPr lang="en-US" dirty="0" smtClean="0">
                <a:solidFill>
                  <a:schemeClr val="bg2">
                    <a:lumMod val="50000"/>
                  </a:schemeClr>
                </a:solidFill>
                <a:sym typeface="Wingdings" panose="05000000000000000000" pitchFamily="2" charset="2"/>
              </a:rPr>
              <a:t>Compare the two options in terms of </a:t>
            </a:r>
            <a:r>
              <a:rPr lang="en-US" u="sng" dirty="0" smtClean="0">
                <a:solidFill>
                  <a:schemeClr val="bg2">
                    <a:lumMod val="50000"/>
                  </a:schemeClr>
                </a:solidFill>
                <a:sym typeface="Wingdings" panose="05000000000000000000" pitchFamily="2" charset="2"/>
              </a:rPr>
              <a:t>performance</a:t>
            </a:r>
            <a:r>
              <a:rPr lang="en-US" dirty="0" smtClean="0">
                <a:solidFill>
                  <a:schemeClr val="bg2">
                    <a:lumMod val="50000"/>
                  </a:schemeClr>
                </a:solidFill>
                <a:sym typeface="Wingdings" panose="05000000000000000000" pitchFamily="2" charset="2"/>
              </a:rPr>
              <a:t>, </a:t>
            </a:r>
            <a:r>
              <a:rPr lang="en-US" u="sng" dirty="0" smtClean="0">
                <a:solidFill>
                  <a:schemeClr val="bg2">
                    <a:lumMod val="50000"/>
                  </a:schemeClr>
                </a:solidFill>
                <a:sym typeface="Wingdings" panose="05000000000000000000" pitchFamily="2" charset="2"/>
              </a:rPr>
              <a:t>cost</a:t>
            </a:r>
            <a:r>
              <a:rPr lang="en-US" dirty="0" smtClean="0">
                <a:solidFill>
                  <a:schemeClr val="bg2">
                    <a:lumMod val="50000"/>
                  </a:schemeClr>
                </a:solidFill>
                <a:sym typeface="Wingdings" panose="05000000000000000000" pitchFamily="2" charset="2"/>
              </a:rPr>
              <a:t>  and </a:t>
            </a:r>
            <a:r>
              <a:rPr lang="en-US" u="sng" dirty="0" smtClean="0">
                <a:solidFill>
                  <a:schemeClr val="bg2">
                    <a:lumMod val="50000"/>
                  </a:schemeClr>
                </a:solidFill>
                <a:sym typeface="Wingdings" panose="05000000000000000000" pitchFamily="2" charset="2"/>
              </a:rPr>
              <a:t>residual risk</a:t>
            </a:r>
            <a:r>
              <a:rPr lang="en-US" dirty="0" smtClean="0">
                <a:solidFill>
                  <a:schemeClr val="bg2">
                    <a:lumMod val="50000"/>
                  </a:schemeClr>
                </a:solidFill>
                <a:sym typeface="Wingdings" panose="05000000000000000000" pitchFamily="2" charset="2"/>
              </a:rPr>
              <a:t>, and </a:t>
            </a:r>
            <a:r>
              <a:rPr lang="en-US" u="sng" dirty="0" smtClean="0">
                <a:solidFill>
                  <a:schemeClr val="bg2">
                    <a:lumMod val="50000"/>
                  </a:schemeClr>
                </a:solidFill>
                <a:sym typeface="Wingdings" panose="05000000000000000000" pitchFamily="2" charset="2"/>
              </a:rPr>
              <a:t>feasibility  of high luminosity upgrade</a:t>
            </a:r>
          </a:p>
          <a:p>
            <a:pPr marL="0" indent="0">
              <a:spcBef>
                <a:spcPts val="0"/>
              </a:spcBef>
              <a:buNone/>
            </a:pPr>
            <a:r>
              <a:rPr lang="en-US" sz="900" dirty="0" smtClean="0">
                <a:solidFill>
                  <a:schemeClr val="bg2">
                    <a:lumMod val="50000"/>
                  </a:schemeClr>
                </a:solidFill>
                <a:sym typeface="Wingdings" panose="05000000000000000000" pitchFamily="2" charset="2"/>
              </a:rPr>
              <a:t>     </a:t>
            </a:r>
          </a:p>
          <a:p>
            <a:pPr marL="0" indent="0">
              <a:spcBef>
                <a:spcPts val="0"/>
              </a:spcBef>
              <a:buSzPct val="80000"/>
              <a:buNone/>
            </a:pPr>
            <a:r>
              <a:rPr lang="en-US" b="1" dirty="0" smtClean="0">
                <a:solidFill>
                  <a:schemeClr val="bg2">
                    <a:lumMod val="50000"/>
                  </a:schemeClr>
                </a:solidFill>
                <a:sym typeface="Wingdings" panose="05000000000000000000" pitchFamily="2" charset="2"/>
              </a:rPr>
              <a:t> Select a final eRHIC conceptual design as soon as possible</a:t>
            </a:r>
          </a:p>
          <a:p>
            <a:pPr marL="0" indent="0">
              <a:spcBef>
                <a:spcPts val="0"/>
              </a:spcBef>
              <a:buNone/>
            </a:pPr>
            <a:r>
              <a:rPr lang="en-US" sz="900" dirty="0" smtClean="0">
                <a:solidFill>
                  <a:schemeClr val="bg2">
                    <a:lumMod val="50000"/>
                  </a:schemeClr>
                </a:solidFill>
                <a:sym typeface="Wingdings" panose="05000000000000000000" pitchFamily="2" charset="2"/>
              </a:rPr>
              <a:t>     </a:t>
            </a:r>
          </a:p>
          <a:p>
            <a:pPr>
              <a:spcBef>
                <a:spcPts val="0"/>
              </a:spcBef>
              <a:buSzPct val="80000"/>
              <a:buFont typeface="Arial" panose="020B0604020202020204" pitchFamily="34" charset="0"/>
              <a:buChar char="•"/>
            </a:pPr>
            <a:r>
              <a:rPr lang="en-US" dirty="0" smtClean="0">
                <a:solidFill>
                  <a:schemeClr val="bg2">
                    <a:lumMod val="50000"/>
                  </a:schemeClr>
                </a:solidFill>
                <a:sym typeface="Wingdings" panose="05000000000000000000" pitchFamily="2" charset="2"/>
              </a:rPr>
              <a:t>Pursue </a:t>
            </a:r>
            <a:r>
              <a:rPr lang="en-US" b="1" dirty="0" smtClean="0">
                <a:solidFill>
                  <a:schemeClr val="bg2">
                    <a:lumMod val="50000"/>
                  </a:schemeClr>
                </a:solidFill>
                <a:sym typeface="Wingdings" panose="05000000000000000000" pitchFamily="2" charset="2"/>
              </a:rPr>
              <a:t>strategic R&amp;D </a:t>
            </a:r>
            <a:r>
              <a:rPr lang="en-US" dirty="0" smtClean="0">
                <a:solidFill>
                  <a:schemeClr val="bg2">
                    <a:lumMod val="50000"/>
                  </a:schemeClr>
                </a:solidFill>
                <a:sym typeface="Wingdings" panose="05000000000000000000" pitchFamily="2" charset="2"/>
              </a:rPr>
              <a:t>program addressing coherent electron cooling, to pave the way for a </a:t>
            </a:r>
            <a:r>
              <a:rPr lang="en-US" dirty="0" smtClean="0">
                <a:solidFill>
                  <a:srgbClr val="3366FF"/>
                </a:solidFill>
                <a:sym typeface="Wingdings" panose="05000000000000000000" pitchFamily="2" charset="2"/>
              </a:rPr>
              <a:t>high luminosity upgrade</a:t>
            </a:r>
            <a:r>
              <a:rPr lang="en-US" dirty="0" smtClean="0">
                <a:solidFill>
                  <a:schemeClr val="bg2">
                    <a:lumMod val="50000"/>
                  </a:schemeClr>
                </a:solidFill>
                <a:sym typeface="Wingdings" panose="05000000000000000000" pitchFamily="2" charset="2"/>
              </a:rPr>
              <a:t>.</a:t>
            </a:r>
          </a:p>
          <a:p>
            <a:pPr marL="0" indent="0">
              <a:spcBef>
                <a:spcPts val="0"/>
              </a:spcBef>
              <a:buNone/>
            </a:pPr>
            <a:endParaRPr lang="en-US" sz="900" dirty="0" smtClean="0">
              <a:solidFill>
                <a:schemeClr val="tx1"/>
              </a:solidFill>
              <a:sym typeface="Wingdings" panose="05000000000000000000" pitchFamily="2" charset="2"/>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71231220"/>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8047" y="673297"/>
            <a:ext cx="8670960" cy="618470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2" name="TextBox 1"/>
          <p:cNvSpPr txBox="1"/>
          <p:nvPr/>
        </p:nvSpPr>
        <p:spPr bwMode="auto">
          <a:xfrm>
            <a:off x="369170" y="126014"/>
            <a:ext cx="8431929" cy="52322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rtlCol="0">
            <a:spAutoFit/>
          </a:bodyPr>
          <a:lstStyle/>
          <a:p>
            <a:pPr algn="l">
              <a:spcBef>
                <a:spcPct val="50000"/>
              </a:spcBef>
            </a:pPr>
            <a:r>
              <a:rPr lang="en-US" sz="2800" b="1" dirty="0" err="1" smtClean="0">
                <a:solidFill>
                  <a:srgbClr val="4C5A6A"/>
                </a:solidFill>
                <a:latin typeface="Helvetica"/>
                <a:cs typeface="Helvetica"/>
              </a:rPr>
              <a:t>eRHIC</a:t>
            </a:r>
            <a:r>
              <a:rPr lang="en-US" sz="2800" b="1" dirty="0" smtClean="0">
                <a:solidFill>
                  <a:srgbClr val="4C5A6A"/>
                </a:solidFill>
                <a:latin typeface="Helvetica"/>
                <a:cs typeface="Helvetica"/>
              </a:rPr>
              <a:t> Design Parameters</a:t>
            </a:r>
            <a:endParaRPr lang="en-US" b="1" dirty="0" smtClean="0">
              <a:solidFill>
                <a:srgbClr val="4C5A6A"/>
              </a:solidFill>
              <a:latin typeface="Helvetica"/>
              <a:cs typeface="Helvetica"/>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47612596"/>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34" b="0" dirty="0" err="1" smtClean="0">
                <a:solidFill>
                  <a:schemeClr val="tx1"/>
                </a:solidFill>
                <a:latin typeface="Arial" panose="020B0604020202020204" pitchFamily="34" charset="0"/>
                <a:cs typeface="Arial" panose="020B0604020202020204" pitchFamily="34" charset="0"/>
              </a:rPr>
              <a:t>eRHIC</a:t>
            </a:r>
            <a:r>
              <a:rPr lang="en-US" sz="3234" b="0" dirty="0" smtClean="0">
                <a:solidFill>
                  <a:schemeClr val="tx1"/>
                </a:solidFill>
                <a:latin typeface="Arial" panose="020B0604020202020204" pitchFamily="34" charset="0"/>
                <a:cs typeface="Arial" panose="020B0604020202020204" pitchFamily="34" charset="0"/>
              </a:rPr>
              <a:t> Path </a:t>
            </a:r>
            <a:r>
              <a:rPr lang="en-US" sz="3234" b="0" dirty="0">
                <a:solidFill>
                  <a:schemeClr val="tx1"/>
                </a:solidFill>
                <a:latin typeface="Arial" panose="020B0604020202020204" pitchFamily="34" charset="0"/>
                <a:cs typeface="Arial" panose="020B0604020202020204" pitchFamily="34" charset="0"/>
              </a:rPr>
              <a:t>Forward</a:t>
            </a:r>
          </a:p>
        </p:txBody>
      </p:sp>
      <p:sp>
        <p:nvSpPr>
          <p:cNvPr id="3" name="Content Placeholder 2"/>
          <p:cNvSpPr>
            <a:spLocks noGrp="1"/>
          </p:cNvSpPr>
          <p:nvPr>
            <p:ph idx="1"/>
          </p:nvPr>
        </p:nvSpPr>
        <p:spPr>
          <a:xfrm>
            <a:off x="0" y="1187496"/>
            <a:ext cx="9144000" cy="5670503"/>
          </a:xfrm>
        </p:spPr>
        <p:txBody>
          <a:bodyPr>
            <a:normAutofit/>
          </a:bodyPr>
          <a:lstStyle/>
          <a:p>
            <a:pPr marL="0" indent="0">
              <a:spcBef>
                <a:spcPts val="0"/>
              </a:spcBef>
              <a:buNone/>
            </a:pPr>
            <a:r>
              <a:rPr lang="en-US" sz="1828" b="1" dirty="0">
                <a:solidFill>
                  <a:srgbClr val="4C5A6A"/>
                </a:solidFill>
                <a:latin typeface="Arial" panose="020B0604020202020204" pitchFamily="34" charset="0"/>
                <a:cs typeface="Arial" panose="020B0604020202020204" pitchFamily="34" charset="0"/>
              </a:rPr>
              <a:t>Present situation:</a:t>
            </a:r>
          </a:p>
          <a:p>
            <a:pPr>
              <a:spcBef>
                <a:spcPts val="0"/>
              </a:spcBef>
              <a:buFont typeface="Arial" panose="020B0604020202020204" pitchFamily="34" charset="0"/>
              <a:buChar char="•"/>
            </a:pPr>
            <a:r>
              <a:rPr lang="en-US" sz="1828" dirty="0">
                <a:solidFill>
                  <a:srgbClr val="4C5A6A"/>
                </a:solidFill>
                <a:cs typeface="Arial" panose="020B0604020202020204" pitchFamily="34" charset="0"/>
              </a:rPr>
              <a:t>Two designs</a:t>
            </a:r>
            <a:r>
              <a:rPr lang="en-US" sz="1828" dirty="0" smtClean="0">
                <a:solidFill>
                  <a:srgbClr val="4C5A6A"/>
                </a:solidFill>
                <a:cs typeface="Arial" panose="020B0604020202020204" pitchFamily="34" charset="0"/>
              </a:rPr>
              <a:t> ultimately capable </a:t>
            </a:r>
            <a:r>
              <a:rPr lang="en-US" sz="1828" dirty="0">
                <a:solidFill>
                  <a:srgbClr val="4C5A6A"/>
                </a:solidFill>
                <a:cs typeface="Arial" panose="020B0604020202020204" pitchFamily="34" charset="0"/>
              </a:rPr>
              <a:t>of reaching L=10</a:t>
            </a:r>
            <a:r>
              <a:rPr lang="en-US" sz="1828" baseline="30000" dirty="0">
                <a:solidFill>
                  <a:srgbClr val="4C5A6A"/>
                </a:solidFill>
                <a:cs typeface="Arial" panose="020B0604020202020204" pitchFamily="34" charset="0"/>
              </a:rPr>
              <a:t>34</a:t>
            </a:r>
            <a:r>
              <a:rPr lang="en-US" sz="1828" dirty="0">
                <a:solidFill>
                  <a:srgbClr val="4C5A6A"/>
                </a:solidFill>
                <a:cs typeface="Arial" panose="020B0604020202020204" pitchFamily="34" charset="0"/>
              </a:rPr>
              <a:t>cm</a:t>
            </a:r>
            <a:r>
              <a:rPr lang="en-US" sz="1828" baseline="30000" dirty="0">
                <a:solidFill>
                  <a:srgbClr val="4C5A6A"/>
                </a:solidFill>
                <a:cs typeface="Arial" panose="020B0604020202020204" pitchFamily="34" charset="0"/>
              </a:rPr>
              <a:t>-2</a:t>
            </a:r>
            <a:r>
              <a:rPr lang="en-US" sz="1828" dirty="0">
                <a:solidFill>
                  <a:srgbClr val="4C5A6A"/>
                </a:solidFill>
                <a:cs typeface="Arial" panose="020B0604020202020204" pitchFamily="34" charset="0"/>
              </a:rPr>
              <a:t>s</a:t>
            </a:r>
            <a:r>
              <a:rPr lang="en-US" sz="1828" baseline="30000" dirty="0">
                <a:solidFill>
                  <a:srgbClr val="4C5A6A"/>
                </a:solidFill>
                <a:cs typeface="Arial" panose="020B0604020202020204" pitchFamily="34" charset="0"/>
              </a:rPr>
              <a:t>-1  </a:t>
            </a:r>
            <a:r>
              <a:rPr lang="en-US" sz="1828" dirty="0">
                <a:solidFill>
                  <a:srgbClr val="4C5A6A"/>
                </a:solidFill>
                <a:cs typeface="Arial" panose="020B0604020202020204" pitchFamily="34" charset="0"/>
              </a:rPr>
              <a:t>(referred to as LR, RR design).</a:t>
            </a:r>
          </a:p>
          <a:p>
            <a:pPr>
              <a:spcBef>
                <a:spcPts val="0"/>
              </a:spcBef>
              <a:buFont typeface="Arial" panose="020B0604020202020204" pitchFamily="34" charset="0"/>
              <a:buChar char="•"/>
            </a:pPr>
            <a:r>
              <a:rPr lang="en-US" sz="1828" dirty="0">
                <a:solidFill>
                  <a:srgbClr val="4C5A6A"/>
                </a:solidFill>
                <a:cs typeface="Arial" panose="020B0604020202020204" pitchFamily="34" charset="0"/>
              </a:rPr>
              <a:t>Linac-Ring design is more mature than Ring-Ring design.</a:t>
            </a:r>
          </a:p>
          <a:p>
            <a:pPr>
              <a:spcBef>
                <a:spcPts val="0"/>
              </a:spcBef>
              <a:buFont typeface="Arial" panose="020B0604020202020204" pitchFamily="34" charset="0"/>
              <a:buChar char="•"/>
            </a:pPr>
            <a:r>
              <a:rPr lang="en-US" sz="1828" dirty="0">
                <a:solidFill>
                  <a:srgbClr val="4C5A6A"/>
                </a:solidFill>
                <a:cs typeface="Arial" panose="020B0604020202020204" pitchFamily="34" charset="0"/>
              </a:rPr>
              <a:t>Residual uncertainties need to be resolved.</a:t>
            </a:r>
          </a:p>
          <a:p>
            <a:pPr marL="0" indent="0">
              <a:spcBef>
                <a:spcPts val="0"/>
              </a:spcBef>
              <a:buNone/>
            </a:pPr>
            <a:r>
              <a:rPr lang="en-US" sz="773" b="1" dirty="0">
                <a:solidFill>
                  <a:srgbClr val="4C5A6A"/>
                </a:solidFill>
                <a:latin typeface="Arial" panose="020B0604020202020204" pitchFamily="34" charset="0"/>
                <a:cs typeface="Arial" panose="020B0604020202020204" pitchFamily="34" charset="0"/>
              </a:rPr>
              <a:t>    </a:t>
            </a:r>
          </a:p>
          <a:p>
            <a:pPr marL="0" indent="0">
              <a:spcBef>
                <a:spcPts val="0"/>
              </a:spcBef>
              <a:buNone/>
            </a:pPr>
            <a:r>
              <a:rPr lang="en-US" sz="1828" b="1" dirty="0">
                <a:solidFill>
                  <a:srgbClr val="4C5A6A"/>
                </a:solidFill>
                <a:latin typeface="Arial" panose="020B0604020202020204" pitchFamily="34" charset="0"/>
                <a:cs typeface="Arial" panose="020B0604020202020204" pitchFamily="34" charset="0"/>
              </a:rPr>
              <a:t>Big Picture:</a:t>
            </a:r>
          </a:p>
          <a:p>
            <a:pPr>
              <a:spcBef>
                <a:spcPts val="0"/>
              </a:spcBef>
              <a:buFont typeface="Arial" panose="020B0604020202020204" pitchFamily="34" charset="0"/>
              <a:buChar char="•"/>
            </a:pPr>
            <a:r>
              <a:rPr lang="en-US" sz="1828" dirty="0">
                <a:solidFill>
                  <a:srgbClr val="4C5A6A"/>
                </a:solidFill>
                <a:cs typeface="Arial" panose="020B0604020202020204" pitchFamily="34" charset="0"/>
              </a:rPr>
              <a:t>LR: </a:t>
            </a:r>
            <a:r>
              <a:rPr lang="en-US" sz="1828" dirty="0">
                <a:solidFill>
                  <a:srgbClr val="3366FF"/>
                </a:solidFill>
                <a:cs typeface="Arial" panose="020B0604020202020204" pitchFamily="34" charset="0"/>
              </a:rPr>
              <a:t>50 mA polarized electron source </a:t>
            </a:r>
            <a:r>
              <a:rPr lang="en-US" sz="1828" dirty="0">
                <a:solidFill>
                  <a:srgbClr val="4C5A6A"/>
                </a:solidFill>
                <a:cs typeface="Arial" panose="020B0604020202020204" pitchFamily="34" charset="0"/>
              </a:rPr>
              <a:t>with 5nC bunch charge needs demonstration.</a:t>
            </a:r>
          </a:p>
          <a:p>
            <a:pPr>
              <a:spcBef>
                <a:spcPts val="0"/>
              </a:spcBef>
              <a:buFont typeface="Arial" panose="020B0604020202020204" pitchFamily="34" charset="0"/>
              <a:buChar char="•"/>
            </a:pPr>
            <a:r>
              <a:rPr lang="en-US" sz="1828" dirty="0">
                <a:solidFill>
                  <a:srgbClr val="4C5A6A"/>
                </a:solidFill>
                <a:cs typeface="Arial" panose="020B0604020202020204" pitchFamily="34" charset="0"/>
              </a:rPr>
              <a:t>RR: Design needs to mature, study of </a:t>
            </a:r>
            <a:r>
              <a:rPr lang="en-US" sz="1828" dirty="0">
                <a:solidFill>
                  <a:srgbClr val="3366FF"/>
                </a:solidFill>
                <a:cs typeface="Arial" panose="020B0604020202020204" pitchFamily="34" charset="0"/>
              </a:rPr>
              <a:t>beam dynamics </a:t>
            </a:r>
            <a:r>
              <a:rPr lang="en-US" sz="1828" dirty="0">
                <a:solidFill>
                  <a:srgbClr val="4C5A6A"/>
                </a:solidFill>
                <a:cs typeface="Arial" panose="020B0604020202020204" pitchFamily="34" charset="0"/>
              </a:rPr>
              <a:t>issues is required.</a:t>
            </a:r>
            <a:endParaRPr lang="en-US" sz="1828" dirty="0">
              <a:solidFill>
                <a:srgbClr val="4C5A6A"/>
              </a:solidFill>
              <a:cs typeface="Arial" panose="020B0604020202020204" pitchFamily="34" charset="0"/>
              <a:sym typeface="Wingdings" panose="05000000000000000000" pitchFamily="2" charset="2"/>
            </a:endParaRPr>
          </a:p>
          <a:p>
            <a:pPr>
              <a:spcBef>
                <a:spcPts val="0"/>
              </a:spcBef>
              <a:buFont typeface="Arial" panose="020B0604020202020204" pitchFamily="34" charset="0"/>
              <a:buChar char="•"/>
            </a:pPr>
            <a:r>
              <a:rPr lang="en-US" sz="1969" dirty="0">
                <a:solidFill>
                  <a:srgbClr val="4C5A6A"/>
                </a:solidFill>
              </a:rPr>
              <a:t>Selected intense R&amp;D activities will form the basis for an alternatives analysis, which is required by CD-1.</a:t>
            </a:r>
            <a:endParaRPr lang="en-US" sz="1828" dirty="0">
              <a:solidFill>
                <a:srgbClr val="4C5A6A"/>
              </a:solidFill>
              <a:cs typeface="Arial" panose="020B0604020202020204" pitchFamily="34" charset="0"/>
              <a:sym typeface="Wingdings" panose="05000000000000000000" pitchFamily="2" charset="2"/>
            </a:endParaRPr>
          </a:p>
          <a:p>
            <a:pPr marL="0" indent="0">
              <a:spcBef>
                <a:spcPts val="0"/>
              </a:spcBef>
              <a:buNone/>
            </a:pPr>
            <a:r>
              <a:rPr lang="en-US" sz="773" dirty="0">
                <a:solidFill>
                  <a:srgbClr val="4C5A6A"/>
                </a:solidFill>
                <a:latin typeface="Arial" panose="020B0604020202020204" pitchFamily="34" charset="0"/>
                <a:cs typeface="Arial" panose="020B0604020202020204" pitchFamily="34" charset="0"/>
                <a:sym typeface="Wingdings" panose="05000000000000000000" pitchFamily="2" charset="2"/>
              </a:rPr>
              <a:t>   </a:t>
            </a:r>
          </a:p>
          <a:p>
            <a:pPr marL="0" indent="0">
              <a:spcBef>
                <a:spcPts val="0"/>
              </a:spcBef>
              <a:buNone/>
            </a:pPr>
            <a:r>
              <a:rPr lang="en-US" sz="1828" b="1" dirty="0">
                <a:solidFill>
                  <a:srgbClr val="4C5A6A"/>
                </a:solidFill>
                <a:latin typeface="Arial" panose="020B0604020202020204" pitchFamily="34" charset="0"/>
                <a:cs typeface="Arial" panose="020B0604020202020204" pitchFamily="34" charset="0"/>
                <a:sym typeface="Wingdings" panose="05000000000000000000" pitchFamily="2" charset="2"/>
              </a:rPr>
              <a:t>Criteria for down selection: </a:t>
            </a:r>
          </a:p>
          <a:p>
            <a:pPr>
              <a:spcBef>
                <a:spcPts val="0"/>
              </a:spcBef>
              <a:buFont typeface="Arial" panose="020B0604020202020204" pitchFamily="34" charset="0"/>
              <a:buChar char="•"/>
            </a:pPr>
            <a:r>
              <a:rPr lang="en-US" sz="1828" dirty="0">
                <a:solidFill>
                  <a:srgbClr val="4C5A6A"/>
                </a:solidFill>
                <a:cs typeface="Arial" panose="020B0604020202020204" pitchFamily="34" charset="0"/>
                <a:sym typeface="Wingdings" panose="05000000000000000000" pitchFamily="2" charset="2"/>
              </a:rPr>
              <a:t>Cost, performance, residual risk, schedule, upgradability.</a:t>
            </a:r>
          </a:p>
          <a:p>
            <a:pPr marL="0" indent="0">
              <a:spcBef>
                <a:spcPts val="0"/>
              </a:spcBef>
              <a:buNone/>
            </a:pPr>
            <a:r>
              <a:rPr lang="en-US" sz="773" dirty="0">
                <a:solidFill>
                  <a:srgbClr val="4C5A6A"/>
                </a:solidFill>
                <a:latin typeface="Arial" panose="020B0604020202020204" pitchFamily="34" charset="0"/>
                <a:cs typeface="Arial" panose="020B0604020202020204" pitchFamily="34" charset="0"/>
                <a:sym typeface="Wingdings" panose="05000000000000000000" pitchFamily="2" charset="2"/>
              </a:rPr>
              <a:t>    </a:t>
            </a:r>
          </a:p>
          <a:p>
            <a:pPr marL="0" indent="0">
              <a:spcBef>
                <a:spcPts val="0"/>
              </a:spcBef>
              <a:buNone/>
            </a:pPr>
            <a:r>
              <a:rPr lang="en-US" sz="1828" b="1" dirty="0">
                <a:solidFill>
                  <a:srgbClr val="4C5A6A"/>
                </a:solidFill>
                <a:latin typeface="Arial" panose="020B0604020202020204" pitchFamily="34" charset="0"/>
                <a:cs typeface="Arial" panose="020B0604020202020204" pitchFamily="34" charset="0"/>
                <a:sym typeface="Wingdings" panose="05000000000000000000" pitchFamily="2" charset="2"/>
              </a:rPr>
              <a:t>Selection:</a:t>
            </a:r>
          </a:p>
          <a:p>
            <a:pPr>
              <a:spcBef>
                <a:spcPts val="0"/>
              </a:spcBef>
              <a:buFont typeface="Arial" panose="020B0604020202020204" pitchFamily="34" charset="0"/>
              <a:buChar char="•"/>
            </a:pPr>
            <a:r>
              <a:rPr lang="en-US" sz="1828" dirty="0">
                <a:solidFill>
                  <a:srgbClr val="4C5A6A"/>
                </a:solidFill>
                <a:cs typeface="Arial" panose="020B0604020202020204" pitchFamily="34" charset="0"/>
                <a:sym typeface="Wingdings" panose="05000000000000000000" pitchFamily="2" charset="2"/>
              </a:rPr>
              <a:t>Our </a:t>
            </a:r>
            <a:r>
              <a:rPr lang="en-US" sz="1828" b="1" dirty="0">
                <a:solidFill>
                  <a:srgbClr val="4C5A6A"/>
                </a:solidFill>
                <a:cs typeface="Arial" panose="020B0604020202020204" pitchFamily="34" charset="0"/>
                <a:sym typeface="Wingdings" panose="05000000000000000000" pitchFamily="2" charset="2"/>
              </a:rPr>
              <a:t>current preference is the LR design</a:t>
            </a:r>
            <a:r>
              <a:rPr lang="en-US" sz="1828" dirty="0">
                <a:solidFill>
                  <a:srgbClr val="4C5A6A"/>
                </a:solidFill>
                <a:cs typeface="Arial" panose="020B0604020202020204" pitchFamily="34" charset="0"/>
                <a:sym typeface="Wingdings" panose="05000000000000000000" pitchFamily="2" charset="2"/>
              </a:rPr>
              <a:t> because there is reason to assume that it is the more cost effective design for both construction and operation. The design is also well investigated in many details and its risks are better understood.</a:t>
            </a:r>
          </a:p>
          <a:p>
            <a:pPr>
              <a:spcBef>
                <a:spcPts val="0"/>
              </a:spcBef>
              <a:buFont typeface="Arial" panose="020B0604020202020204" pitchFamily="34" charset="0"/>
              <a:buChar char="•"/>
            </a:pPr>
            <a:r>
              <a:rPr lang="en-US" sz="1828" dirty="0">
                <a:solidFill>
                  <a:srgbClr val="4C5A6A"/>
                </a:solidFill>
                <a:cs typeface="Arial" panose="020B0604020202020204" pitchFamily="34" charset="0"/>
                <a:sym typeface="Wingdings" panose="05000000000000000000" pitchFamily="2" charset="2"/>
              </a:rPr>
              <a:t>However we consider the </a:t>
            </a:r>
            <a:r>
              <a:rPr lang="en-US" sz="1828" b="1" dirty="0">
                <a:solidFill>
                  <a:srgbClr val="4C5A6A"/>
                </a:solidFill>
                <a:cs typeface="Arial" panose="020B0604020202020204" pitchFamily="34" charset="0"/>
                <a:sym typeface="Wingdings" panose="05000000000000000000" pitchFamily="2" charset="2"/>
              </a:rPr>
              <a:t>RR as a viable alternative </a:t>
            </a:r>
            <a:r>
              <a:rPr lang="en-US" sz="1828" dirty="0">
                <a:solidFill>
                  <a:srgbClr val="4C5A6A"/>
                </a:solidFill>
                <a:cs typeface="Arial" panose="020B0604020202020204" pitchFamily="34" charset="0"/>
                <a:sym typeface="Wingdings" panose="05000000000000000000" pitchFamily="2" charset="2"/>
              </a:rPr>
              <a:t>option which we pursue intensely, since it </a:t>
            </a:r>
            <a:r>
              <a:rPr lang="en-US" sz="1969" dirty="0">
                <a:solidFill>
                  <a:srgbClr val="4C5A6A"/>
                </a:solidFill>
              </a:rPr>
              <a:t>is based on conventional technology and, at this state of pre-CD-0 development, offers lower technical risk though at likely higher cost.</a:t>
            </a:r>
            <a:endParaRPr lang="en-US" sz="1828" dirty="0">
              <a:solidFill>
                <a:srgbClr val="4C5A6A"/>
              </a:solidFill>
              <a:cs typeface="Arial" panose="020B0604020202020204" pitchFamily="3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3084790"/>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600" dirty="0" smtClean="0">
                <a:solidFill>
                  <a:srgbClr val="4C5A6A"/>
                </a:solidFill>
              </a:rPr>
              <a:t>Main Features of the Recirculating ERL-Based Concept</a:t>
            </a:r>
            <a:endParaRPr lang="en-US" dirty="0">
              <a:solidFill>
                <a:srgbClr val="4C5A6A"/>
              </a:solidFill>
            </a:endParaRPr>
          </a:p>
        </p:txBody>
      </p:sp>
      <p:sp>
        <p:nvSpPr>
          <p:cNvPr id="6" name="Content Placeholder 5"/>
          <p:cNvSpPr>
            <a:spLocks noGrp="1"/>
          </p:cNvSpPr>
          <p:nvPr>
            <p:ph idx="1"/>
          </p:nvPr>
        </p:nvSpPr>
        <p:spPr>
          <a:xfrm>
            <a:off x="0" y="2047590"/>
            <a:ext cx="9144000" cy="3771900"/>
          </a:xfrm>
        </p:spPr>
        <p:txBody>
          <a:bodyPr>
            <a:noAutofit/>
          </a:bodyPr>
          <a:lstStyle/>
          <a:p>
            <a:pPr>
              <a:spcBef>
                <a:spcPts val="0"/>
              </a:spcBef>
              <a:buSzPct val="86000"/>
              <a:buFont typeface="Arial" panose="020B0604020202020204" pitchFamily="34" charset="0"/>
              <a:buChar char="•"/>
            </a:pPr>
            <a:r>
              <a:rPr lang="en-US" sz="1800" dirty="0">
                <a:solidFill>
                  <a:srgbClr val="4C5A6A"/>
                </a:solidFill>
              </a:rPr>
              <a:t>Superconducting </a:t>
            </a:r>
            <a:r>
              <a:rPr lang="en-US" sz="1800" dirty="0">
                <a:solidFill>
                  <a:srgbClr val="3366FF"/>
                </a:solidFill>
              </a:rPr>
              <a:t>Multi-turn Energy Recovering </a:t>
            </a:r>
            <a:r>
              <a:rPr lang="en-US" sz="1800" dirty="0" smtClean="0">
                <a:solidFill>
                  <a:srgbClr val="3366FF"/>
                </a:solidFill>
              </a:rPr>
              <a:t>LINAC</a:t>
            </a:r>
          </a:p>
          <a:p>
            <a:pPr marL="0" indent="0">
              <a:spcBef>
                <a:spcPts val="0"/>
              </a:spcBef>
              <a:buSzPct val="86000"/>
              <a:buNone/>
            </a:pPr>
            <a:r>
              <a:rPr lang="en-US" sz="1800" dirty="0">
                <a:solidFill>
                  <a:srgbClr val="4C5A6A"/>
                </a:solidFill>
              </a:rPr>
              <a:t> </a:t>
            </a:r>
            <a:r>
              <a:rPr lang="en-US" sz="1800" dirty="0" smtClean="0">
                <a:solidFill>
                  <a:srgbClr val="4C5A6A"/>
                </a:solidFill>
              </a:rPr>
              <a:t>       two 1.5 GeV s.c. LINAC  6 return loops</a:t>
            </a:r>
            <a:r>
              <a:rPr lang="en-US" sz="1800" dirty="0" smtClean="0">
                <a:solidFill>
                  <a:srgbClr val="4C5A6A"/>
                </a:solidFill>
                <a:sym typeface="Wingdings" panose="05000000000000000000" pitchFamily="2" charset="2"/>
              </a:rPr>
              <a:t></a:t>
            </a:r>
            <a:r>
              <a:rPr lang="en-US" sz="1800" dirty="0" smtClean="0">
                <a:solidFill>
                  <a:srgbClr val="4C5A6A"/>
                </a:solidFill>
              </a:rPr>
              <a:t> 18 GeV (recirculation, energy recovery)</a:t>
            </a:r>
          </a:p>
          <a:p>
            <a:pPr marL="0" indent="0">
              <a:spcBef>
                <a:spcPts val="0"/>
              </a:spcBef>
              <a:buSzPct val="86000"/>
              <a:buNone/>
            </a:pPr>
            <a:r>
              <a:rPr lang="en-US" sz="1800" dirty="0">
                <a:solidFill>
                  <a:srgbClr val="4C5A6A"/>
                </a:solidFill>
              </a:rPr>
              <a:t> </a:t>
            </a:r>
            <a:r>
              <a:rPr lang="en-US" sz="1800" dirty="0" smtClean="0">
                <a:solidFill>
                  <a:srgbClr val="4C5A6A"/>
                </a:solidFill>
              </a:rPr>
              <a:t> </a:t>
            </a:r>
          </a:p>
          <a:p>
            <a:pPr>
              <a:spcBef>
                <a:spcPts val="0"/>
              </a:spcBef>
              <a:buSzPct val="86000"/>
              <a:buFont typeface="Arial" panose="020B0604020202020204" pitchFamily="34" charset="0"/>
              <a:buChar char="•"/>
            </a:pPr>
            <a:r>
              <a:rPr lang="en-US" sz="1800" dirty="0" smtClean="0">
                <a:solidFill>
                  <a:srgbClr val="3366FF"/>
                </a:solidFill>
              </a:rPr>
              <a:t>High current polarized electron source</a:t>
            </a:r>
            <a:r>
              <a:rPr lang="en-US" sz="1800" dirty="0" smtClean="0">
                <a:solidFill>
                  <a:srgbClr val="4C5A6A"/>
                </a:solidFill>
              </a:rPr>
              <a:t>: </a:t>
            </a:r>
          </a:p>
          <a:p>
            <a:pPr marL="0" indent="0">
              <a:spcBef>
                <a:spcPts val="0"/>
              </a:spcBef>
              <a:buSzPct val="86000"/>
              <a:buNone/>
            </a:pPr>
            <a:r>
              <a:rPr lang="en-US" sz="1800" dirty="0" smtClean="0">
                <a:solidFill>
                  <a:srgbClr val="4C5A6A"/>
                </a:solidFill>
              </a:rPr>
              <a:t>        Eight parallel </a:t>
            </a:r>
            <a:r>
              <a:rPr lang="en-US" sz="1800" dirty="0">
                <a:solidFill>
                  <a:srgbClr val="4C5A6A"/>
                </a:solidFill>
              </a:rPr>
              <a:t>polarized </a:t>
            </a:r>
            <a:r>
              <a:rPr lang="en-US" sz="1800" dirty="0" smtClean="0">
                <a:solidFill>
                  <a:srgbClr val="4C5A6A"/>
                </a:solidFill>
              </a:rPr>
              <a:t>guns each delivering  6.25 mA electrons 5nC/bunch, 10 MHz                              	bunch frequency,     fast </a:t>
            </a:r>
            <a:r>
              <a:rPr lang="en-US" sz="1800" dirty="0">
                <a:solidFill>
                  <a:srgbClr val="4C5A6A"/>
                </a:solidFill>
              </a:rPr>
              <a:t>switching between </a:t>
            </a:r>
            <a:r>
              <a:rPr lang="en-US" sz="1800" dirty="0" smtClean="0">
                <a:solidFill>
                  <a:srgbClr val="4C5A6A"/>
                </a:solidFill>
              </a:rPr>
              <a:t>them</a:t>
            </a:r>
          </a:p>
          <a:p>
            <a:pPr marL="0" indent="0">
              <a:spcBef>
                <a:spcPts val="0"/>
              </a:spcBef>
              <a:buSzPct val="86000"/>
              <a:buNone/>
            </a:pPr>
            <a:endParaRPr lang="en-US" sz="1800" dirty="0">
              <a:solidFill>
                <a:srgbClr val="4C5A6A"/>
              </a:solidFill>
            </a:endParaRPr>
          </a:p>
          <a:p>
            <a:pPr>
              <a:spcBef>
                <a:spcPts val="0"/>
              </a:spcBef>
              <a:buSzPct val="86000"/>
              <a:buFont typeface="Arial" panose="020B0604020202020204" pitchFamily="34" charset="0"/>
              <a:buChar char="•"/>
            </a:pPr>
            <a:r>
              <a:rPr lang="en-US" sz="1800" dirty="0">
                <a:solidFill>
                  <a:srgbClr val="4C5A6A"/>
                </a:solidFill>
              </a:rPr>
              <a:t>L</a:t>
            </a:r>
            <a:r>
              <a:rPr lang="en-US" sz="1800" dirty="0" smtClean="0">
                <a:solidFill>
                  <a:srgbClr val="4C5A6A"/>
                </a:solidFill>
              </a:rPr>
              <a:t>ow </a:t>
            </a:r>
            <a:r>
              <a:rPr lang="en-US" sz="1800" dirty="0">
                <a:solidFill>
                  <a:srgbClr val="4C5A6A"/>
                </a:solidFill>
              </a:rPr>
              <a:t>emittance </a:t>
            </a:r>
            <a:r>
              <a:rPr lang="en-US" sz="1800" dirty="0" smtClean="0">
                <a:solidFill>
                  <a:srgbClr val="4C5A6A"/>
                </a:solidFill>
              </a:rPr>
              <a:t>RHIC protons  and </a:t>
            </a:r>
            <a:r>
              <a:rPr lang="en-US" sz="1800" dirty="0" smtClean="0">
                <a:solidFill>
                  <a:srgbClr val="3366FF"/>
                </a:solidFill>
              </a:rPr>
              <a:t>stochastically-cooled </a:t>
            </a:r>
            <a:r>
              <a:rPr lang="en-US" sz="1800" dirty="0" smtClean="0">
                <a:solidFill>
                  <a:srgbClr val="4C5A6A"/>
                </a:solidFill>
              </a:rPr>
              <a:t>heavy ions, present operating parameters</a:t>
            </a:r>
          </a:p>
          <a:p>
            <a:pPr marL="0" indent="0">
              <a:spcBef>
                <a:spcPts val="0"/>
              </a:spcBef>
              <a:buSzPct val="86000"/>
              <a:buNone/>
            </a:pPr>
            <a:endParaRPr lang="en-US" sz="1800" dirty="0" smtClean="0">
              <a:solidFill>
                <a:srgbClr val="4C5A6A"/>
              </a:solidFill>
            </a:endParaRPr>
          </a:p>
          <a:p>
            <a:pPr>
              <a:spcBef>
                <a:spcPts val="0"/>
              </a:spcBef>
              <a:buSzPct val="86000"/>
              <a:buFont typeface="Arial" panose="020B0604020202020204" pitchFamily="34" charset="0"/>
              <a:buChar char="•"/>
            </a:pPr>
            <a:r>
              <a:rPr lang="en-US" sz="1800" dirty="0" smtClean="0">
                <a:solidFill>
                  <a:srgbClr val="4C5A6A"/>
                </a:solidFill>
              </a:rPr>
              <a:t>Crossing angle collision geometry (14 mrad) requiring crab cavities</a:t>
            </a:r>
          </a:p>
          <a:p>
            <a:pPr marL="0" indent="0">
              <a:spcBef>
                <a:spcPts val="0"/>
              </a:spcBef>
              <a:buSzPct val="86000"/>
              <a:buNone/>
            </a:pPr>
            <a:r>
              <a:rPr lang="en-US" sz="1800" dirty="0">
                <a:solidFill>
                  <a:srgbClr val="4C5A6A"/>
                </a:solidFill>
              </a:rPr>
              <a:t> </a:t>
            </a:r>
            <a:r>
              <a:rPr lang="en-US" sz="1800" dirty="0" smtClean="0">
                <a:solidFill>
                  <a:srgbClr val="4C5A6A"/>
                </a:solidFill>
              </a:rPr>
              <a:t> </a:t>
            </a:r>
          </a:p>
          <a:p>
            <a:pPr>
              <a:spcBef>
                <a:spcPts val="0"/>
              </a:spcBef>
              <a:buSzPct val="86000"/>
              <a:buFont typeface="Arial" panose="020B0604020202020204" pitchFamily="34" charset="0"/>
              <a:buChar char="•"/>
            </a:pPr>
            <a:r>
              <a:rPr lang="en-US" sz="1800" dirty="0" smtClean="0">
                <a:solidFill>
                  <a:srgbClr val="4C5A6A"/>
                </a:solidFill>
              </a:rPr>
              <a:t>Spin rotator after injector and pair of spin rotators around IR</a:t>
            </a:r>
          </a:p>
          <a:p>
            <a:pPr marL="0" indent="0">
              <a:spcBef>
                <a:spcPts val="0"/>
              </a:spcBef>
              <a:buSzPct val="86000"/>
              <a:buNone/>
            </a:pPr>
            <a:endParaRPr lang="en-US" sz="1800" dirty="0" smtClean="0">
              <a:solidFill>
                <a:srgbClr val="4C5A6A"/>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41138146"/>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1"/>
            <a:ext cx="7313613" cy="685799"/>
          </a:xfrm>
        </p:spPr>
        <p:txBody>
          <a:bodyPr/>
          <a:lstStyle/>
          <a:p>
            <a:r>
              <a:rPr lang="en-US" sz="3600" dirty="0" smtClean="0">
                <a:solidFill>
                  <a:srgbClr val="4C5A6A"/>
                </a:solidFill>
              </a:rPr>
              <a:t>eRHIC LR Schematic</a:t>
            </a:r>
            <a:endParaRPr lang="en-US" dirty="0">
              <a:solidFill>
                <a:srgbClr val="4C5A6A"/>
              </a:solidFill>
            </a:endParaRPr>
          </a:p>
        </p:txBody>
      </p:sp>
      <p:grpSp>
        <p:nvGrpSpPr>
          <p:cNvPr id="3" name="Group 3"/>
          <p:cNvGrpSpPr/>
          <p:nvPr/>
        </p:nvGrpSpPr>
        <p:grpSpPr>
          <a:xfrm>
            <a:off x="88881" y="914400"/>
            <a:ext cx="5744936" cy="4720685"/>
            <a:chOff x="457200" y="3200400"/>
            <a:chExt cx="5372046" cy="3521294"/>
          </a:xfrm>
        </p:grpSpPr>
        <p:pic>
          <p:nvPicPr>
            <p:cNvPr id="5" name="Picture 4"/>
            <p:cNvPicPr>
              <a:picLocks noChangeAspect="1"/>
            </p:cNvPicPr>
            <p:nvPr/>
          </p:nvPicPr>
          <p:blipFill>
            <a:blip r:embed="rId2"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57200" y="3200400"/>
              <a:ext cx="5244373" cy="3320344"/>
            </a:xfrm>
            <a:prstGeom prst="rect">
              <a:avLst/>
            </a:prstGeom>
          </p:spPr>
        </p:pic>
        <p:pic>
          <p:nvPicPr>
            <p:cNvPr id="6" name="Picture 5"/>
            <p:cNvPicPr>
              <a:picLocks noChangeAspect="1"/>
            </p:cNvPicPr>
            <p:nvPr/>
          </p:nvPicPr>
          <p:blipFill>
            <a:blip r:embed="rId3"/>
            <a:stretch>
              <a:fillRect/>
            </a:stretch>
          </p:blipFill>
          <p:spPr>
            <a:xfrm>
              <a:off x="3651774" y="4905593"/>
              <a:ext cx="1104900" cy="1816101"/>
            </a:xfrm>
            <a:prstGeom prst="rect">
              <a:avLst/>
            </a:prstGeom>
          </p:spPr>
        </p:pic>
        <p:sp>
          <p:nvSpPr>
            <p:cNvPr id="7" name="Down Arrow 6"/>
            <p:cNvSpPr/>
            <p:nvPr/>
          </p:nvSpPr>
          <p:spPr bwMode="auto">
            <a:xfrm>
              <a:off x="4457700" y="4800600"/>
              <a:ext cx="114301" cy="228600"/>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ctr" rtl="0" eaLnBrk="0" fontAlgn="base" hangingPunct="0">
                <a:spcBef>
                  <a:spcPct val="0"/>
                </a:spcBef>
                <a:spcAft>
                  <a:spcPct val="0"/>
                </a:spcAft>
                <a:defRPr sz="2400" b="1" kern="1200">
                  <a:solidFill>
                    <a:schemeClr val="tx1"/>
                  </a:solidFill>
                  <a:latin typeface="Times New Roman" charset="0"/>
                  <a:ea typeface="ＭＳ Ｐゴシック" charset="0"/>
                  <a:cs typeface="ＭＳ Ｐゴシック" charset="0"/>
                </a:defRPr>
              </a:lvl1pPr>
              <a:lvl2pPr marL="457200" algn="ctr" rtl="0" eaLnBrk="0" fontAlgn="base" hangingPunct="0">
                <a:spcBef>
                  <a:spcPct val="0"/>
                </a:spcBef>
                <a:spcAft>
                  <a:spcPct val="0"/>
                </a:spcAft>
                <a:defRPr sz="2400" b="1" kern="1200">
                  <a:solidFill>
                    <a:schemeClr val="tx1"/>
                  </a:solidFill>
                  <a:latin typeface="Times New Roman" charset="0"/>
                  <a:ea typeface="ＭＳ Ｐゴシック" charset="0"/>
                  <a:cs typeface="ＭＳ Ｐゴシック" charset="0"/>
                </a:defRPr>
              </a:lvl2pPr>
              <a:lvl3pPr marL="914400" algn="ctr" rtl="0" eaLnBrk="0" fontAlgn="base" hangingPunct="0">
                <a:spcBef>
                  <a:spcPct val="0"/>
                </a:spcBef>
                <a:spcAft>
                  <a:spcPct val="0"/>
                </a:spcAft>
                <a:defRPr sz="2400" b="1" kern="1200">
                  <a:solidFill>
                    <a:schemeClr val="tx1"/>
                  </a:solidFill>
                  <a:latin typeface="Times New Roman" charset="0"/>
                  <a:ea typeface="ＭＳ Ｐゴシック" charset="0"/>
                  <a:cs typeface="ＭＳ Ｐゴシック" charset="0"/>
                </a:defRPr>
              </a:lvl3pPr>
              <a:lvl4pPr marL="1371600" algn="ctr" rtl="0" eaLnBrk="0" fontAlgn="base" hangingPunct="0">
                <a:spcBef>
                  <a:spcPct val="0"/>
                </a:spcBef>
                <a:spcAft>
                  <a:spcPct val="0"/>
                </a:spcAft>
                <a:defRPr sz="2400" b="1" kern="1200">
                  <a:solidFill>
                    <a:schemeClr val="tx1"/>
                  </a:solidFill>
                  <a:latin typeface="Times New Roman" charset="0"/>
                  <a:ea typeface="ＭＳ Ｐゴシック" charset="0"/>
                  <a:cs typeface="ＭＳ Ｐゴシック" charset="0"/>
                </a:defRPr>
              </a:lvl4pPr>
              <a:lvl5pPr marL="1828800" algn="ctr" rtl="0" eaLnBrk="0" fontAlgn="base" hangingPunct="0">
                <a:spcBef>
                  <a:spcPct val="0"/>
                </a:spcBef>
                <a:spcAft>
                  <a:spcPct val="0"/>
                </a:spcAft>
                <a:defRPr sz="2400" b="1"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b="1"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b="1"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b="1"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b="1" kern="1200">
                  <a:solidFill>
                    <a:schemeClr val="tx1"/>
                  </a:solidFill>
                  <a:latin typeface="Times New Roman" charset="0"/>
                  <a:ea typeface="ＭＳ Ｐゴシック" charset="0"/>
                  <a:cs typeface="ＭＳ Ｐゴシック" charset="0"/>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Book Antiqua" pitchFamily="18" charset="0"/>
                <a:ea typeface="ＭＳ Ｐゴシック" pitchFamily="34" charset="-128"/>
              </a:endParaRPr>
            </a:p>
          </p:txBody>
        </p:sp>
        <p:sp>
          <p:nvSpPr>
            <p:cNvPr id="8" name="TextBox 5"/>
            <p:cNvSpPr txBox="1"/>
            <p:nvPr/>
          </p:nvSpPr>
          <p:spPr bwMode="auto">
            <a:xfrm>
              <a:off x="5094750" y="3781895"/>
              <a:ext cx="734496" cy="24622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rtlCol="0">
              <a:spAutoFit/>
            </a:bodyPr>
            <a:lstStyle>
              <a:defPPr>
                <a:defRPr lang="en-US"/>
              </a:defPPr>
              <a:lvl1pPr algn="ctr" rtl="0" eaLnBrk="0" fontAlgn="base" hangingPunct="0">
                <a:spcBef>
                  <a:spcPct val="0"/>
                </a:spcBef>
                <a:spcAft>
                  <a:spcPct val="0"/>
                </a:spcAft>
                <a:defRPr sz="2400" b="1" kern="1200">
                  <a:solidFill>
                    <a:schemeClr val="tx1"/>
                  </a:solidFill>
                  <a:latin typeface="Times New Roman" charset="0"/>
                  <a:ea typeface="ＭＳ Ｐゴシック" charset="0"/>
                  <a:cs typeface="ＭＳ Ｐゴシック" charset="0"/>
                </a:defRPr>
              </a:lvl1pPr>
              <a:lvl2pPr marL="457200" algn="ctr" rtl="0" eaLnBrk="0" fontAlgn="base" hangingPunct="0">
                <a:spcBef>
                  <a:spcPct val="0"/>
                </a:spcBef>
                <a:spcAft>
                  <a:spcPct val="0"/>
                </a:spcAft>
                <a:defRPr sz="2400" b="1" kern="1200">
                  <a:solidFill>
                    <a:schemeClr val="tx1"/>
                  </a:solidFill>
                  <a:latin typeface="Times New Roman" charset="0"/>
                  <a:ea typeface="ＭＳ Ｐゴシック" charset="0"/>
                  <a:cs typeface="ＭＳ Ｐゴシック" charset="0"/>
                </a:defRPr>
              </a:lvl2pPr>
              <a:lvl3pPr marL="914400" algn="ctr" rtl="0" eaLnBrk="0" fontAlgn="base" hangingPunct="0">
                <a:spcBef>
                  <a:spcPct val="0"/>
                </a:spcBef>
                <a:spcAft>
                  <a:spcPct val="0"/>
                </a:spcAft>
                <a:defRPr sz="2400" b="1" kern="1200">
                  <a:solidFill>
                    <a:schemeClr val="tx1"/>
                  </a:solidFill>
                  <a:latin typeface="Times New Roman" charset="0"/>
                  <a:ea typeface="ＭＳ Ｐゴシック" charset="0"/>
                  <a:cs typeface="ＭＳ Ｐゴシック" charset="0"/>
                </a:defRPr>
              </a:lvl3pPr>
              <a:lvl4pPr marL="1371600" algn="ctr" rtl="0" eaLnBrk="0" fontAlgn="base" hangingPunct="0">
                <a:spcBef>
                  <a:spcPct val="0"/>
                </a:spcBef>
                <a:spcAft>
                  <a:spcPct val="0"/>
                </a:spcAft>
                <a:defRPr sz="2400" b="1" kern="1200">
                  <a:solidFill>
                    <a:schemeClr val="tx1"/>
                  </a:solidFill>
                  <a:latin typeface="Times New Roman" charset="0"/>
                  <a:ea typeface="ＭＳ Ｐゴシック" charset="0"/>
                  <a:cs typeface="ＭＳ Ｐゴシック" charset="0"/>
                </a:defRPr>
              </a:lvl4pPr>
              <a:lvl5pPr marL="1828800" algn="ctr" rtl="0" eaLnBrk="0" fontAlgn="base" hangingPunct="0">
                <a:spcBef>
                  <a:spcPct val="0"/>
                </a:spcBef>
                <a:spcAft>
                  <a:spcPct val="0"/>
                </a:spcAft>
                <a:defRPr sz="2400" b="1"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b="1"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b="1"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b="1"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b="1" kern="1200">
                  <a:solidFill>
                    <a:schemeClr val="tx1"/>
                  </a:solidFill>
                  <a:latin typeface="Times New Roman" charset="0"/>
                  <a:ea typeface="ＭＳ Ｐゴシック" charset="0"/>
                  <a:cs typeface="ＭＳ Ｐゴシック" charset="0"/>
                </a:defRPr>
              </a:lvl9pPr>
            </a:lstStyle>
            <a:p>
              <a:pPr algn="l">
                <a:spcBef>
                  <a:spcPct val="50000"/>
                </a:spcBef>
              </a:pPr>
              <a:r>
                <a:rPr lang="en-US" sz="1000" b="0" dirty="0" err="1" smtClean="0">
                  <a:latin typeface="Helvetica"/>
                  <a:cs typeface="Helvetica"/>
                </a:rPr>
                <a:t>I</a:t>
              </a:r>
              <a:r>
                <a:rPr lang="en-US" sz="1000" b="0" baseline="-25000" dirty="0" err="1" smtClean="0">
                  <a:latin typeface="Helvetica"/>
                  <a:cs typeface="Helvetica"/>
                </a:rPr>
                <a:t>e</a:t>
              </a:r>
              <a:r>
                <a:rPr lang="en-US" sz="1000" b="0" dirty="0" smtClean="0">
                  <a:latin typeface="Helvetica"/>
                  <a:cs typeface="Helvetica"/>
                </a:rPr>
                <a:t>=50 mA</a:t>
              </a:r>
            </a:p>
          </p:txBody>
        </p:sp>
      </p:grpSp>
      <p:sp>
        <p:nvSpPr>
          <p:cNvPr id="9" name="Content Placeholder 4"/>
          <p:cNvSpPr>
            <a:spLocks noGrp="1"/>
          </p:cNvSpPr>
          <p:nvPr/>
        </p:nvSpPr>
        <p:spPr bwMode="auto">
          <a:xfrm>
            <a:off x="5697282" y="914400"/>
            <a:ext cx="3332418" cy="5943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 xmlns:ma14="http://schemas.microsoft.com/office/mac/drawingml/2011/main" xmlns:lc="http://schemas.openxmlformats.org/drawingml/2006/lockedCanvas" xmlns:p="http://schemas.openxmlformats.org/presentationml/2006/main" xmlns:r="http://schemas.openxmlformats.org/officeDocument/2006/relationships" xmlns:a="http://schemas.openxmlformats.org/drawingml/2006/main" val="1"/>
            </a:ext>
          </a:extLst>
        </p:spPr>
        <p:txBody>
          <a:bodyPr vert="horz" wrap="square" lIns="91440" tIns="45720" rIns="91440" bIns="45720" numCol="1" anchor="t" anchorCtr="0" compatLnSpc="1">
            <a:prstTxWarp prst="textNoShape">
              <a:avLst/>
            </a:prstTxWarp>
            <a:normAutofit fontScale="40000" lnSpcReduction="20000"/>
          </a:bodyPr>
          <a:lstStyle>
            <a:lvl1pPr marL="233363" indent="-233363" algn="l" rtl="0" eaLnBrk="1" fontAlgn="base" hangingPunct="1">
              <a:spcBef>
                <a:spcPct val="20000"/>
              </a:spcBef>
              <a:spcAft>
                <a:spcPct val="0"/>
              </a:spcAft>
              <a:buSzPct val="65000"/>
              <a:buBlip>
                <a:blip r:embed="rId4"/>
              </a:buBlip>
              <a:defRPr sz="2000">
                <a:solidFill>
                  <a:srgbClr val="0000FF"/>
                </a:solidFill>
                <a:latin typeface="Helvetica"/>
                <a:ea typeface="ＭＳ Ｐゴシック" charset="0"/>
                <a:cs typeface="Helvetica"/>
              </a:defRPr>
            </a:lvl1pPr>
            <a:lvl2pPr marL="339725" indent="-230188" algn="l" rtl="0" eaLnBrk="1" fontAlgn="base" hangingPunct="1">
              <a:spcBef>
                <a:spcPct val="20000"/>
              </a:spcBef>
              <a:spcAft>
                <a:spcPct val="0"/>
              </a:spcAft>
              <a:buSzPct val="65000"/>
              <a:buBlip>
                <a:blip r:embed="rId5"/>
              </a:buBlip>
              <a:defRPr>
                <a:solidFill>
                  <a:schemeClr val="tx1"/>
                </a:solidFill>
                <a:latin typeface="Helvetica"/>
                <a:ea typeface="ＭＳ Ｐゴシック" charset="0"/>
                <a:cs typeface="Helvetica"/>
              </a:defRPr>
            </a:lvl2pPr>
            <a:lvl3pPr marL="460375" indent="-230188" algn="l" rtl="0" eaLnBrk="1" fontAlgn="base" hangingPunct="1">
              <a:spcBef>
                <a:spcPct val="20000"/>
              </a:spcBef>
              <a:spcAft>
                <a:spcPct val="0"/>
              </a:spcAft>
              <a:buSzPct val="65000"/>
              <a:buBlip>
                <a:blip r:embed="rId6"/>
              </a:buBlip>
              <a:defRPr sz="1600" i="1">
                <a:solidFill>
                  <a:schemeClr val="tx1"/>
                </a:solidFill>
                <a:latin typeface="Helvetica"/>
                <a:ea typeface="ＭＳ Ｐゴシック" charset="0"/>
                <a:cs typeface="Helvetica"/>
              </a:defRPr>
            </a:lvl3pPr>
            <a:lvl4pPr marL="569913" indent="-230188" algn="l" rtl="0" eaLnBrk="1" fontAlgn="base" hangingPunct="1">
              <a:spcBef>
                <a:spcPct val="20000"/>
              </a:spcBef>
              <a:spcAft>
                <a:spcPct val="0"/>
              </a:spcAft>
              <a:buSzPct val="65000"/>
              <a:buBlip>
                <a:blip r:embed="rId7"/>
              </a:buBlip>
              <a:defRPr sz="1400">
                <a:solidFill>
                  <a:schemeClr val="tx1"/>
                </a:solidFill>
                <a:latin typeface="Helvetica"/>
                <a:ea typeface="ＭＳ Ｐゴシック" charset="0"/>
                <a:cs typeface="Helvetica"/>
              </a:defRPr>
            </a:lvl4pPr>
            <a:lvl5pPr marL="623888" indent="-163513" algn="l" rtl="0" eaLnBrk="1" fontAlgn="base" hangingPunct="1">
              <a:spcBef>
                <a:spcPct val="20000"/>
              </a:spcBef>
              <a:spcAft>
                <a:spcPct val="0"/>
              </a:spcAft>
              <a:buChar char="»"/>
              <a:defRPr sz="1400">
                <a:solidFill>
                  <a:schemeClr val="tx1"/>
                </a:solidFill>
                <a:latin typeface="Helvetica"/>
                <a:ea typeface="ＭＳ Ｐゴシック" charset="0"/>
                <a:cs typeface="Helvetica"/>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a:lstStyle>
          <a:p>
            <a:pPr>
              <a:spcBef>
                <a:spcPts val="0"/>
              </a:spcBef>
              <a:defRPr/>
            </a:pPr>
            <a:r>
              <a:rPr lang="en-US" sz="4000" dirty="0" smtClean="0">
                <a:solidFill>
                  <a:srgbClr val="4C5A6A"/>
                </a:solidFill>
                <a:latin typeface="+mn-lt"/>
              </a:rPr>
              <a:t>Maximum electron energy: 18 GeV</a:t>
            </a:r>
          </a:p>
          <a:p>
            <a:pPr>
              <a:spcBef>
                <a:spcPts val="0"/>
              </a:spcBef>
              <a:defRPr/>
            </a:pPr>
            <a:endParaRPr lang="en-US" sz="4000" dirty="0">
              <a:solidFill>
                <a:srgbClr val="4C5A6A"/>
              </a:solidFill>
              <a:latin typeface="+mn-lt"/>
            </a:endParaRPr>
          </a:p>
          <a:p>
            <a:pPr>
              <a:spcBef>
                <a:spcPts val="0"/>
              </a:spcBef>
              <a:defRPr/>
            </a:pPr>
            <a:r>
              <a:rPr lang="en-US" sz="4000" b="1" dirty="0" smtClean="0">
                <a:solidFill>
                  <a:srgbClr val="4C5A6A"/>
                </a:solidFill>
                <a:latin typeface="+mn-lt"/>
              </a:rPr>
              <a:t>50 mA polarized </a:t>
            </a:r>
            <a:r>
              <a:rPr lang="en-US" sz="4000" b="1" dirty="0">
                <a:solidFill>
                  <a:srgbClr val="4C5A6A"/>
                </a:solidFill>
                <a:latin typeface="+mn-lt"/>
              </a:rPr>
              <a:t>electron source </a:t>
            </a:r>
            <a:r>
              <a:rPr lang="en-US" sz="4000" dirty="0">
                <a:solidFill>
                  <a:srgbClr val="4C5A6A"/>
                </a:solidFill>
                <a:latin typeface="+mn-lt"/>
              </a:rPr>
              <a:t>employing merging electron current produced by multiple electron </a:t>
            </a:r>
            <a:r>
              <a:rPr lang="en-US" sz="4000" dirty="0" smtClean="0">
                <a:solidFill>
                  <a:srgbClr val="4C5A6A"/>
                </a:solidFill>
                <a:latin typeface="+mn-lt"/>
              </a:rPr>
              <a:t>guns</a:t>
            </a:r>
            <a:br>
              <a:rPr lang="en-US" sz="4000" dirty="0" smtClean="0">
                <a:solidFill>
                  <a:srgbClr val="4C5A6A"/>
                </a:solidFill>
                <a:latin typeface="+mn-lt"/>
              </a:rPr>
            </a:br>
            <a:endParaRPr lang="en-US" sz="4000" dirty="0" smtClean="0">
              <a:solidFill>
                <a:srgbClr val="4C5A6A"/>
              </a:solidFill>
              <a:latin typeface="+mn-lt"/>
            </a:endParaRPr>
          </a:p>
          <a:p>
            <a:pPr>
              <a:spcBef>
                <a:spcPts val="0"/>
              </a:spcBef>
              <a:defRPr/>
            </a:pPr>
            <a:r>
              <a:rPr lang="en-US" sz="4000" dirty="0" smtClean="0">
                <a:solidFill>
                  <a:srgbClr val="4C5A6A"/>
                </a:solidFill>
                <a:latin typeface="+mn-lt"/>
              </a:rPr>
              <a:t>Main ERL SRF linac(s): 647 MHz cavities, </a:t>
            </a:r>
            <a:r>
              <a:rPr lang="en-US" sz="4000" dirty="0">
                <a:solidFill>
                  <a:srgbClr val="4C5A6A"/>
                </a:solidFill>
                <a:latin typeface="+mn-lt"/>
              </a:rPr>
              <a:t>3</a:t>
            </a:r>
            <a:r>
              <a:rPr lang="en-US" sz="4000" dirty="0" smtClean="0">
                <a:solidFill>
                  <a:srgbClr val="4C5A6A"/>
                </a:solidFill>
                <a:latin typeface="+mn-lt"/>
              </a:rPr>
              <a:t> GeV/turn</a:t>
            </a:r>
            <a:r>
              <a:rPr lang="en-US" sz="4000" i="1" dirty="0" smtClean="0">
                <a:solidFill>
                  <a:srgbClr val="4C5A6A"/>
                </a:solidFill>
                <a:latin typeface="+mn-lt"/>
              </a:rPr>
              <a:t/>
            </a:r>
            <a:br>
              <a:rPr lang="en-US" sz="4000" i="1" dirty="0" smtClean="0">
                <a:solidFill>
                  <a:srgbClr val="4C5A6A"/>
                </a:solidFill>
                <a:latin typeface="+mn-lt"/>
              </a:rPr>
            </a:br>
            <a:endParaRPr lang="en-US" sz="4000" i="1" dirty="0" smtClean="0">
              <a:solidFill>
                <a:srgbClr val="4C5A6A"/>
              </a:solidFill>
              <a:latin typeface="+mn-lt"/>
            </a:endParaRPr>
          </a:p>
          <a:p>
            <a:pPr>
              <a:spcBef>
                <a:spcPts val="0"/>
              </a:spcBef>
              <a:defRPr/>
            </a:pPr>
            <a:r>
              <a:rPr lang="en-US" sz="4000" dirty="0" smtClean="0">
                <a:solidFill>
                  <a:srgbClr val="4C5A6A"/>
                </a:solidFill>
                <a:latin typeface="+mn-lt"/>
              </a:rPr>
              <a:t> Six </a:t>
            </a:r>
            <a:r>
              <a:rPr lang="en-US" sz="4000" dirty="0">
                <a:solidFill>
                  <a:srgbClr val="4C5A6A"/>
                </a:solidFill>
                <a:latin typeface="+mn-lt"/>
              </a:rPr>
              <a:t>i</a:t>
            </a:r>
            <a:r>
              <a:rPr lang="en-US" sz="4000" dirty="0" smtClean="0">
                <a:solidFill>
                  <a:srgbClr val="4C5A6A"/>
                </a:solidFill>
                <a:latin typeface="+mn-lt"/>
              </a:rPr>
              <a:t>ndividual re-circulation beamlines based on electromagnets</a:t>
            </a:r>
            <a:br>
              <a:rPr lang="en-US" sz="4000" dirty="0" smtClean="0">
                <a:solidFill>
                  <a:srgbClr val="4C5A6A"/>
                </a:solidFill>
                <a:latin typeface="+mn-lt"/>
              </a:rPr>
            </a:br>
            <a:endParaRPr lang="en-US" sz="4000" dirty="0" smtClean="0">
              <a:solidFill>
                <a:srgbClr val="4C5A6A"/>
              </a:solidFill>
              <a:latin typeface="+mn-lt"/>
            </a:endParaRPr>
          </a:p>
          <a:p>
            <a:pPr>
              <a:spcBef>
                <a:spcPts val="0"/>
              </a:spcBef>
              <a:defRPr/>
            </a:pPr>
            <a:r>
              <a:rPr lang="en-US" sz="4000" dirty="0" smtClean="0">
                <a:solidFill>
                  <a:srgbClr val="4C5A6A"/>
                </a:solidFill>
                <a:latin typeface="+mn-lt"/>
              </a:rPr>
              <a:t>No hadron cooling required for e-p in initial design.</a:t>
            </a:r>
            <a:br>
              <a:rPr lang="en-US" sz="4000" dirty="0" smtClean="0">
                <a:solidFill>
                  <a:srgbClr val="4C5A6A"/>
                </a:solidFill>
                <a:latin typeface="+mn-lt"/>
              </a:rPr>
            </a:br>
            <a:r>
              <a:rPr lang="en-US" sz="4000" i="1" dirty="0" smtClean="0">
                <a:solidFill>
                  <a:srgbClr val="4C5A6A"/>
                </a:solidFill>
                <a:latin typeface="+mn-lt"/>
              </a:rPr>
              <a:t>Existing stochastic cooling system can be used for e-Au</a:t>
            </a:r>
            <a:br>
              <a:rPr lang="en-US" sz="4000" i="1" dirty="0" smtClean="0">
                <a:solidFill>
                  <a:srgbClr val="4C5A6A"/>
                </a:solidFill>
                <a:latin typeface="+mn-lt"/>
              </a:rPr>
            </a:br>
            <a:r>
              <a:rPr lang="en-US" sz="4000" b="1" i="1" dirty="0" smtClean="0">
                <a:solidFill>
                  <a:srgbClr val="4C5A6A"/>
                </a:solidFill>
                <a:latin typeface="+mn-lt"/>
              </a:rPr>
              <a:t>Luminosity upgrade path to the </a:t>
            </a:r>
            <a:r>
              <a:rPr lang="en-US" sz="4000" b="1" i="1" dirty="0" err="1" smtClean="0">
                <a:solidFill>
                  <a:srgbClr val="4C5A6A"/>
                </a:solidFill>
                <a:latin typeface="+mn-lt"/>
              </a:rPr>
              <a:t>Utlimate</a:t>
            </a:r>
            <a:r>
              <a:rPr lang="en-US" sz="4000" b="1" i="1" dirty="0" smtClean="0">
                <a:solidFill>
                  <a:srgbClr val="4C5A6A"/>
                </a:solidFill>
                <a:latin typeface="+mn-lt"/>
              </a:rPr>
              <a:t> design: </a:t>
            </a:r>
            <a:r>
              <a:rPr lang="en-US" sz="4000" i="1" dirty="0" smtClean="0">
                <a:solidFill>
                  <a:srgbClr val="4C5A6A"/>
                </a:solidFill>
                <a:latin typeface="+mn-lt"/>
              </a:rPr>
              <a:t>adding a cooling system (</a:t>
            </a:r>
            <a:r>
              <a:rPr lang="en-US" sz="4000" i="1" dirty="0" err="1" smtClean="0">
                <a:solidFill>
                  <a:srgbClr val="4C5A6A"/>
                </a:solidFill>
                <a:latin typeface="+mn-lt"/>
              </a:rPr>
              <a:t>CeC</a:t>
            </a:r>
            <a:r>
              <a:rPr lang="en-US" sz="4000" i="1" dirty="0" smtClean="0">
                <a:solidFill>
                  <a:srgbClr val="4C5A6A"/>
                </a:solidFill>
                <a:latin typeface="+mn-lt"/>
              </a:rPr>
              <a:t>)</a:t>
            </a:r>
            <a:br>
              <a:rPr lang="en-US" sz="4000" i="1" dirty="0" smtClean="0">
                <a:solidFill>
                  <a:srgbClr val="4C5A6A"/>
                </a:solidFill>
                <a:latin typeface="+mn-lt"/>
              </a:rPr>
            </a:br>
            <a:endParaRPr lang="en-US" sz="4000" i="1" dirty="0" smtClean="0">
              <a:solidFill>
                <a:srgbClr val="4C5A6A"/>
              </a:solidFill>
              <a:latin typeface="+mn-lt"/>
            </a:endParaRPr>
          </a:p>
          <a:p>
            <a:pPr>
              <a:spcBef>
                <a:spcPts val="0"/>
              </a:spcBef>
              <a:defRPr/>
            </a:pPr>
            <a:r>
              <a:rPr lang="en-US" sz="4000" dirty="0" smtClean="0">
                <a:solidFill>
                  <a:srgbClr val="4C5A6A"/>
                </a:solidFill>
                <a:latin typeface="+mn-lt"/>
              </a:rPr>
              <a:t>Interaction </a:t>
            </a:r>
            <a:r>
              <a:rPr lang="en-US" sz="4000" dirty="0">
                <a:solidFill>
                  <a:srgbClr val="4C5A6A"/>
                </a:solidFill>
                <a:latin typeface="+mn-lt"/>
              </a:rPr>
              <a:t>r</a:t>
            </a:r>
            <a:r>
              <a:rPr lang="en-US" sz="4000" dirty="0" smtClean="0">
                <a:solidFill>
                  <a:srgbClr val="4C5A6A"/>
                </a:solidFill>
                <a:latin typeface="+mn-lt"/>
              </a:rPr>
              <a:t>egion design </a:t>
            </a:r>
            <a:r>
              <a:rPr lang="en-US" sz="4000" dirty="0">
                <a:solidFill>
                  <a:srgbClr val="4C5A6A"/>
                </a:solidFill>
                <a:latin typeface="+mn-lt"/>
              </a:rPr>
              <a:t>with crab-crossing </a:t>
            </a:r>
            <a:r>
              <a:rPr lang="en-US" sz="4000" dirty="0" smtClean="0">
                <a:solidFill>
                  <a:srgbClr val="4C5A6A"/>
                </a:solidFill>
                <a:latin typeface="+mn-lt"/>
              </a:rPr>
              <a:t> satisfying detector acceptance requirements </a:t>
            </a:r>
            <a:r>
              <a:rPr lang="en-US" sz="1600" dirty="0" smtClean="0">
                <a:solidFill>
                  <a:srgbClr val="4C5A6A"/>
                </a:solidFill>
                <a:latin typeface="Helvetica" charset="0"/>
              </a:rPr>
              <a:t/>
            </a:r>
            <a:br>
              <a:rPr lang="en-US" sz="1600" dirty="0" smtClean="0">
                <a:solidFill>
                  <a:srgbClr val="4C5A6A"/>
                </a:solidFill>
                <a:latin typeface="Helvetica" charset="0"/>
              </a:rPr>
            </a:br>
            <a:endParaRPr lang="en-US" sz="1600" dirty="0" smtClean="0">
              <a:solidFill>
                <a:srgbClr val="4C5A6A"/>
              </a:solidFill>
              <a:latin typeface="Helvetica" charset="0"/>
            </a:endParaRPr>
          </a:p>
          <a:p>
            <a:endParaRPr lang="en-US" dirty="0"/>
          </a:p>
        </p:txBody>
      </p:sp>
      <p:pic>
        <p:nvPicPr>
          <p:cNvPr id="10" name="Picture 9" descr="Screen Shot 2017-01-16 at 4.57.12 PM.png"/>
          <p:cNvPicPr>
            <a:picLocks noChangeAspect="1"/>
          </p:cNvPicPr>
          <p:nvPr/>
        </p:nvPicPr>
        <p:blipFill>
          <a:blip r:embed="rId8"/>
          <a:stretch>
            <a:fillRect/>
          </a:stretch>
        </p:blipFill>
        <p:spPr>
          <a:xfrm>
            <a:off x="0" y="5463540"/>
            <a:ext cx="5697283" cy="139446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12828917"/>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1" name="Picture 20" descr="IR.designv23.png"/>
          <p:cNvPicPr>
            <a:picLocks noChangeAspect="1"/>
          </p:cNvPicPr>
          <p:nvPr/>
        </p:nvPicPr>
        <p:blipFill>
          <a:blip r:embed="rId2"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100978" y="685999"/>
            <a:ext cx="4598467" cy="2534036"/>
          </a:xfrm>
          <a:prstGeom prst="rect">
            <a:avLst/>
          </a:prstGeom>
        </p:spPr>
      </p:pic>
      <p:sp>
        <p:nvSpPr>
          <p:cNvPr id="20482" name="Content Placeholder 2"/>
          <p:cNvSpPr>
            <a:spLocks noGrp="1"/>
          </p:cNvSpPr>
          <p:nvPr>
            <p:ph idx="1"/>
          </p:nvPr>
        </p:nvSpPr>
        <p:spPr>
          <a:xfrm>
            <a:off x="-28575" y="3220035"/>
            <a:ext cx="5217503" cy="1923465"/>
          </a:xfrm>
        </p:spPr>
        <p:txBody>
          <a:bodyPr>
            <a:normAutofit fontScale="77500" lnSpcReduction="20000"/>
          </a:bodyPr>
          <a:lstStyle/>
          <a:p>
            <a:pPr eaLnBrk="1" hangingPunct="1">
              <a:spcBef>
                <a:spcPts val="1000"/>
              </a:spcBef>
              <a:buFont typeface="Arial" panose="020B0604020202020204" pitchFamily="34" charset="0"/>
              <a:buChar char="•"/>
              <a:defRPr/>
            </a:pPr>
            <a:r>
              <a:rPr lang="en-US" sz="1600" b="1" dirty="0" smtClean="0">
                <a:solidFill>
                  <a:srgbClr val="4C5A6A"/>
                </a:solidFill>
                <a:latin typeface="Helvetica" charset="0"/>
              </a:rPr>
              <a:t>Crab-crossing scheme </a:t>
            </a:r>
            <a:r>
              <a:rPr lang="en-US" sz="1600" dirty="0" smtClean="0">
                <a:solidFill>
                  <a:srgbClr val="4C5A6A"/>
                </a:solidFill>
                <a:latin typeface="Helvetica" charset="0"/>
              </a:rPr>
              <a:t>(14 mrad crossing angle; </a:t>
            </a:r>
            <a:br>
              <a:rPr lang="en-US" sz="1600" dirty="0" smtClean="0">
                <a:solidFill>
                  <a:srgbClr val="4C5A6A"/>
                </a:solidFill>
                <a:latin typeface="Helvetica" charset="0"/>
              </a:rPr>
            </a:br>
            <a:r>
              <a:rPr lang="en-US" sz="1600" dirty="0" smtClean="0">
                <a:solidFill>
                  <a:srgbClr val="4C5A6A"/>
                </a:solidFill>
                <a:latin typeface="Helvetica" charset="0"/>
              </a:rPr>
              <a:t>140-340 MHz SRF crab cavities)</a:t>
            </a:r>
            <a:endParaRPr lang="en-US" sz="1600" dirty="0">
              <a:solidFill>
                <a:srgbClr val="4C5A6A"/>
              </a:solidFill>
              <a:latin typeface="Helvetica" charset="0"/>
            </a:endParaRPr>
          </a:p>
          <a:p>
            <a:pPr eaLnBrk="1" hangingPunct="1">
              <a:spcBef>
                <a:spcPts val="1000"/>
              </a:spcBef>
              <a:buFont typeface="Arial" panose="020B0604020202020204" pitchFamily="34" charset="0"/>
              <a:buChar char="•"/>
              <a:defRPr/>
            </a:pPr>
            <a:r>
              <a:rPr lang="en-US" sz="1600" dirty="0" smtClean="0">
                <a:solidFill>
                  <a:srgbClr val="4C5A6A"/>
                </a:solidFill>
                <a:latin typeface="Helvetica" charset="0"/>
              </a:rPr>
              <a:t>Special design of </a:t>
            </a:r>
            <a:r>
              <a:rPr lang="en-US" sz="1600" b="1" dirty="0" smtClean="0">
                <a:solidFill>
                  <a:srgbClr val="4C5A6A"/>
                </a:solidFill>
                <a:latin typeface="Helvetica" charset="0"/>
              </a:rPr>
              <a:t>SC IR magnets </a:t>
            </a:r>
            <a:r>
              <a:rPr lang="en-US" sz="1600" dirty="0" smtClean="0">
                <a:solidFill>
                  <a:srgbClr val="4C5A6A"/>
                </a:solidFill>
                <a:latin typeface="Helvetica" charset="0"/>
              </a:rPr>
              <a:t>to satisfy forward acceptance requirements and arrange passage of electron beam</a:t>
            </a:r>
          </a:p>
          <a:p>
            <a:pPr eaLnBrk="1" hangingPunct="1">
              <a:spcBef>
                <a:spcPts val="1000"/>
              </a:spcBef>
              <a:buFont typeface="Arial" panose="020B0604020202020204" pitchFamily="34" charset="0"/>
              <a:buChar char="•"/>
              <a:defRPr/>
            </a:pPr>
            <a:r>
              <a:rPr lang="en-US" sz="1600" b="1" dirty="0" smtClean="0">
                <a:solidFill>
                  <a:srgbClr val="4C5A6A"/>
                </a:solidFill>
                <a:latin typeface="Helvetica" charset="0"/>
              </a:rPr>
              <a:t>Detector elements </a:t>
            </a:r>
            <a:r>
              <a:rPr lang="en-US" sz="1600" dirty="0" smtClean="0">
                <a:solidFill>
                  <a:srgbClr val="4C5A6A"/>
                </a:solidFill>
                <a:latin typeface="Helvetica" charset="0"/>
              </a:rPr>
              <a:t>(Roman Pots, ZDC, luminosity monitor) </a:t>
            </a:r>
            <a:r>
              <a:rPr lang="en-US" sz="1600" b="1" dirty="0" smtClean="0">
                <a:solidFill>
                  <a:srgbClr val="4C5A6A"/>
                </a:solidFill>
                <a:latin typeface="Helvetica" charset="0"/>
              </a:rPr>
              <a:t>integrated into the IR design </a:t>
            </a:r>
          </a:p>
          <a:p>
            <a:pPr eaLnBrk="1" hangingPunct="1">
              <a:spcBef>
                <a:spcPts val="1000"/>
              </a:spcBef>
              <a:buFont typeface="Arial" panose="020B0604020202020204" pitchFamily="34" charset="0"/>
              <a:buChar char="•"/>
              <a:defRPr/>
            </a:pPr>
            <a:r>
              <a:rPr lang="en-US" sz="1600" dirty="0" smtClean="0">
                <a:solidFill>
                  <a:srgbClr val="4C5A6A"/>
                </a:solidFill>
                <a:latin typeface="Helvetica" charset="0"/>
              </a:rPr>
              <a:t>Soft bending </a:t>
            </a:r>
            <a:r>
              <a:rPr lang="en-US" sz="1600" dirty="0">
                <a:solidFill>
                  <a:srgbClr val="4C5A6A"/>
                </a:solidFill>
                <a:latin typeface="Helvetica" charset="0"/>
              </a:rPr>
              <a:t>of electron beam within 60 m upstream of </a:t>
            </a:r>
            <a:r>
              <a:rPr lang="en-US" sz="1600" dirty="0" smtClean="0">
                <a:solidFill>
                  <a:srgbClr val="4C5A6A"/>
                </a:solidFill>
                <a:latin typeface="Helvetica" charset="0"/>
              </a:rPr>
              <a:t>the IP to simplify SR protection</a:t>
            </a:r>
            <a:endParaRPr lang="en-US" sz="1600" dirty="0">
              <a:solidFill>
                <a:srgbClr val="4C5A6A"/>
              </a:solidFill>
              <a:latin typeface="Helvetica" charset="0"/>
            </a:endParaRPr>
          </a:p>
        </p:txBody>
      </p:sp>
      <p:sp>
        <p:nvSpPr>
          <p:cNvPr id="28676" name="Title 1"/>
          <p:cNvSpPr>
            <a:spLocks noGrp="1"/>
          </p:cNvSpPr>
          <p:nvPr>
            <p:ph type="title"/>
          </p:nvPr>
        </p:nvSpPr>
        <p:spPr>
          <a:xfrm>
            <a:off x="575059" y="-46510"/>
            <a:ext cx="8000742" cy="732310"/>
          </a:xfrm>
        </p:spPr>
        <p:txBody>
          <a:bodyPr/>
          <a:lstStyle/>
          <a:p>
            <a:pPr eaLnBrk="1" hangingPunct="1"/>
            <a:r>
              <a:rPr sz="2800" dirty="0">
                <a:solidFill>
                  <a:srgbClr val="4C5A6A"/>
                </a:solidFill>
                <a:latin typeface="Helvetica" charset="0"/>
                <a:ea typeface="ＭＳ Ｐゴシック" charset="0"/>
              </a:rPr>
              <a:t>eRHIC </a:t>
            </a:r>
            <a:r>
              <a:rPr lang="en-US" sz="2800" dirty="0" smtClean="0">
                <a:solidFill>
                  <a:srgbClr val="4C5A6A"/>
                </a:solidFill>
                <a:latin typeface="Helvetica" charset="0"/>
                <a:ea typeface="ＭＳ Ｐゴシック" charset="0"/>
              </a:rPr>
              <a:t>H</a:t>
            </a:r>
            <a:r>
              <a:rPr sz="2800" dirty="0" smtClean="0">
                <a:solidFill>
                  <a:srgbClr val="4C5A6A"/>
                </a:solidFill>
                <a:latin typeface="Helvetica" charset="0"/>
                <a:ea typeface="ＭＳ Ｐゴシック" charset="0"/>
              </a:rPr>
              <a:t>igh-luminosity</a:t>
            </a:r>
            <a:r>
              <a:rPr lang="en-US" sz="2800" dirty="0" smtClean="0">
                <a:solidFill>
                  <a:srgbClr val="4C5A6A"/>
                </a:solidFill>
                <a:latin typeface="Helvetica" charset="0"/>
                <a:ea typeface="ＭＳ Ｐゴシック" charset="0"/>
              </a:rPr>
              <a:t>, Full </a:t>
            </a:r>
            <a:r>
              <a:rPr lang="en-US" sz="2800" dirty="0">
                <a:solidFill>
                  <a:srgbClr val="4C5A6A"/>
                </a:solidFill>
                <a:latin typeface="Helvetica" charset="0"/>
                <a:ea typeface="ＭＳ Ｐゴシック" charset="0"/>
              </a:rPr>
              <a:t>A</a:t>
            </a:r>
            <a:r>
              <a:rPr lang="en-US" sz="2800" dirty="0" smtClean="0">
                <a:solidFill>
                  <a:srgbClr val="4C5A6A"/>
                </a:solidFill>
                <a:latin typeface="Helvetica" charset="0"/>
                <a:ea typeface="ＭＳ Ｐゴシック" charset="0"/>
              </a:rPr>
              <a:t>cceptance</a:t>
            </a:r>
            <a:r>
              <a:rPr sz="2800" dirty="0" smtClean="0">
                <a:solidFill>
                  <a:srgbClr val="4C5A6A"/>
                </a:solidFill>
                <a:latin typeface="Helvetica" charset="0"/>
                <a:ea typeface="ＭＳ Ｐゴシック" charset="0"/>
              </a:rPr>
              <a:t> IR</a:t>
            </a:r>
            <a:endParaRPr sz="2800" dirty="0">
              <a:solidFill>
                <a:srgbClr val="4C5A6A"/>
              </a:solidFill>
              <a:latin typeface="Helvetica" charset="0"/>
              <a:ea typeface="ＭＳ Ｐゴシック" charset="0"/>
            </a:endParaRPr>
          </a:p>
        </p:txBody>
      </p:sp>
      <p:sp>
        <p:nvSpPr>
          <p:cNvPr id="6" name="TextBox 5"/>
          <p:cNvSpPr txBox="1"/>
          <p:nvPr/>
        </p:nvSpPr>
        <p:spPr bwMode="auto">
          <a:xfrm>
            <a:off x="5174641" y="2857500"/>
            <a:ext cx="3980008" cy="646331"/>
          </a:xfrm>
          <a:prstGeom prst="rect">
            <a:avLst/>
          </a:prstGeom>
          <a:solidFill>
            <a:schemeClr val="accent5">
              <a:lumMod val="40000"/>
              <a:lumOff val="60000"/>
            </a:schemeClr>
          </a:solid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l">
              <a:spcBef>
                <a:spcPts val="0"/>
              </a:spcBef>
            </a:pPr>
            <a:r>
              <a:rPr lang="en-US" sz="1200" b="0" dirty="0" smtClean="0">
                <a:latin typeface="Helvetica"/>
                <a:cs typeface="Helvetica"/>
              </a:rPr>
              <a:t>ERL-ring design: “Sweet spot” IR magnet design concept arranges a field-free electron pass between SC coils.</a:t>
            </a:r>
          </a:p>
        </p:txBody>
      </p:sp>
      <p:pic>
        <p:nvPicPr>
          <p:cNvPr id="13" name="Picture 12"/>
          <p:cNvPicPr>
            <a:picLocks noChangeAspect="1"/>
          </p:cNvPicPr>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847203" y="685800"/>
            <a:ext cx="2153797" cy="2128796"/>
          </a:xfrm>
          <a:prstGeom prst="rect">
            <a:avLst/>
          </a:prstGeom>
        </p:spPr>
      </p:pic>
      <p:pic>
        <p:nvPicPr>
          <p:cNvPr id="15" name="Picture 14"/>
          <p:cNvPicPr>
            <a:picLocks noChangeAspect="1"/>
          </p:cNvPicPr>
          <p:nvPr/>
        </p:nvPicPr>
        <p:blipFill>
          <a:blip r:embed="rId4"/>
          <a:stretch>
            <a:fillRect/>
          </a:stretch>
        </p:blipFill>
        <p:spPr>
          <a:xfrm>
            <a:off x="571500" y="5112463"/>
            <a:ext cx="1955340" cy="1714500"/>
          </a:xfrm>
          <a:prstGeom prst="rect">
            <a:avLst/>
          </a:prstGeom>
        </p:spPr>
      </p:pic>
      <p:sp>
        <p:nvSpPr>
          <p:cNvPr id="7" name="TextBox 6"/>
          <p:cNvSpPr txBox="1"/>
          <p:nvPr/>
        </p:nvSpPr>
        <p:spPr bwMode="auto">
          <a:xfrm>
            <a:off x="2400211" y="5558848"/>
            <a:ext cx="2371162" cy="461665"/>
          </a:xfrm>
          <a:prstGeom prst="rect">
            <a:avLst/>
          </a:prstGeom>
          <a:solidFill>
            <a:schemeClr val="accent1">
              <a:lumMod val="40000"/>
              <a:lumOff val="60000"/>
            </a:schemeClr>
          </a:solid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style>
          <a:lnRef idx="1">
            <a:schemeClr val="accent1"/>
          </a:lnRef>
          <a:fillRef idx="2">
            <a:schemeClr val="accent1"/>
          </a:fillRef>
          <a:effectRef idx="1">
            <a:schemeClr val="accent1"/>
          </a:effectRef>
          <a:fontRef idx="minor">
            <a:schemeClr val="dk1"/>
          </a:fontRef>
        </p:style>
        <p:txBody>
          <a:bodyPr wrap="none" rtlCol="0">
            <a:spAutoFit/>
          </a:bodyPr>
          <a:lstStyle/>
          <a:p>
            <a:pPr algn="l">
              <a:spcBef>
                <a:spcPts val="0"/>
              </a:spcBef>
            </a:pPr>
            <a:r>
              <a:rPr lang="en-US" sz="1200" b="0" dirty="0" smtClean="0">
                <a:latin typeface="Helvetica"/>
                <a:cs typeface="Helvetica"/>
              </a:rPr>
              <a:t>400 MHz DQW crab-cavity built </a:t>
            </a:r>
          </a:p>
          <a:p>
            <a:pPr algn="l">
              <a:spcBef>
                <a:spcPts val="0"/>
              </a:spcBef>
            </a:pPr>
            <a:r>
              <a:rPr lang="en-US" sz="1200" b="0" dirty="0" smtClean="0">
                <a:latin typeface="Helvetica"/>
                <a:cs typeface="Helvetica"/>
              </a:rPr>
              <a:t>for LHC upgrade</a:t>
            </a:r>
          </a:p>
        </p:txBody>
      </p:sp>
      <p:sp>
        <p:nvSpPr>
          <p:cNvPr id="2" name="TextBox 1"/>
          <p:cNvSpPr txBox="1"/>
          <p:nvPr/>
        </p:nvSpPr>
        <p:spPr bwMode="auto">
          <a:xfrm>
            <a:off x="491454" y="690880"/>
            <a:ext cx="2257349" cy="276999"/>
          </a:xfrm>
          <a:prstGeom prst="rect">
            <a:avLst/>
          </a:prstGeom>
          <a:solidFill>
            <a:schemeClr val="bg1"/>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rtlCol="0">
            <a:spAutoFit/>
          </a:bodyPr>
          <a:lstStyle/>
          <a:p>
            <a:pPr algn="l">
              <a:spcBef>
                <a:spcPct val="50000"/>
              </a:spcBef>
            </a:pPr>
            <a:r>
              <a:rPr lang="en-US" sz="1200" b="0" dirty="0" smtClean="0">
                <a:latin typeface="Helvetica"/>
                <a:cs typeface="Helvetica"/>
              </a:rPr>
              <a:t>IR layout for ERL-Ring  design</a:t>
            </a:r>
          </a:p>
        </p:txBody>
      </p:sp>
      <p:pic>
        <p:nvPicPr>
          <p:cNvPr id="3" name="Picture 2"/>
          <p:cNvPicPr>
            <a:picLocks noChangeAspect="1"/>
          </p:cNvPicPr>
          <p:nvPr/>
        </p:nvPicPr>
        <p:blipFill>
          <a:blip r:embed="rId5"/>
          <a:stretch>
            <a:fillRect/>
          </a:stretch>
        </p:blipFill>
        <p:spPr>
          <a:xfrm>
            <a:off x="5301466" y="4286329"/>
            <a:ext cx="3782672" cy="2114471"/>
          </a:xfrm>
          <a:prstGeom prst="rect">
            <a:avLst/>
          </a:prstGeom>
        </p:spPr>
      </p:pic>
      <p:sp>
        <p:nvSpPr>
          <p:cNvPr id="14" name="TextBox 13"/>
          <p:cNvSpPr txBox="1"/>
          <p:nvPr/>
        </p:nvSpPr>
        <p:spPr bwMode="auto">
          <a:xfrm>
            <a:off x="5160353" y="3622676"/>
            <a:ext cx="3994295" cy="646331"/>
          </a:xfrm>
          <a:prstGeom prst="rect">
            <a:avLst/>
          </a:prstGeom>
          <a:solidFill>
            <a:srgbClr val="B89DE0"/>
          </a:solid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style>
          <a:lnRef idx="1">
            <a:schemeClr val="accent6"/>
          </a:lnRef>
          <a:fillRef idx="2">
            <a:schemeClr val="accent6"/>
          </a:fillRef>
          <a:effectRef idx="1">
            <a:schemeClr val="accent6"/>
          </a:effectRef>
          <a:fontRef idx="minor">
            <a:schemeClr val="dk1"/>
          </a:fontRef>
        </p:style>
        <p:txBody>
          <a:bodyPr wrap="square" rtlCol="0">
            <a:spAutoFit/>
          </a:bodyPr>
          <a:lstStyle/>
          <a:p>
            <a:pPr algn="l">
              <a:spcBef>
                <a:spcPts val="0"/>
              </a:spcBef>
            </a:pPr>
            <a:r>
              <a:rPr lang="en-US" sz="1200" b="0" dirty="0" smtClean="0">
                <a:latin typeface="Helvetica"/>
                <a:cs typeface="Helvetica"/>
              </a:rPr>
              <a:t>Ring-ring design: an </a:t>
            </a:r>
            <a:r>
              <a:rPr lang="en-US" sz="1200" b="0" kern="0" dirty="0" smtClean="0">
                <a:latin typeface="Helvetica" charset="0"/>
              </a:rPr>
              <a:t>outer </a:t>
            </a:r>
            <a:r>
              <a:rPr lang="en-US" sz="1200" b="0" kern="0" dirty="0">
                <a:latin typeface="Helvetica" charset="0"/>
              </a:rPr>
              <a:t>coil is used to have magnetic flux </a:t>
            </a:r>
            <a:r>
              <a:rPr lang="en-US" sz="1200" b="0" kern="0" dirty="0" smtClean="0">
                <a:latin typeface="Helvetica" charset="0"/>
              </a:rPr>
              <a:t>contained. </a:t>
            </a:r>
            <a:r>
              <a:rPr lang="en-US" sz="1200" b="0" kern="0" dirty="0" smtClean="0">
                <a:latin typeface="Helvetica" charset="0"/>
                <a:cs typeface="Helvetica"/>
              </a:rPr>
              <a:t>Utilizing active shielding technique developed for ILC.</a:t>
            </a:r>
            <a:endParaRPr lang="en-US" sz="1200" b="0" dirty="0" smtClean="0">
              <a:latin typeface="Helvetica"/>
              <a:cs typeface="Helvetica"/>
            </a:endParaRPr>
          </a:p>
        </p:txBody>
      </p:sp>
      <p:sp>
        <p:nvSpPr>
          <p:cNvPr id="16" name="TextBox 15"/>
          <p:cNvSpPr txBox="1"/>
          <p:nvPr/>
        </p:nvSpPr>
        <p:spPr bwMode="auto">
          <a:xfrm>
            <a:off x="2286000" y="1901952"/>
            <a:ext cx="591829" cy="338554"/>
          </a:xfrm>
          <a:prstGeom prst="rect">
            <a:avLst/>
          </a:prstGeom>
          <a:solidFill>
            <a:schemeClr val="bg1"/>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rtlCol="0">
            <a:spAutoFit/>
          </a:bodyPr>
          <a:lstStyle/>
          <a:p>
            <a:pPr algn="l">
              <a:spcBef>
                <a:spcPts val="0"/>
              </a:spcBef>
            </a:pPr>
            <a:r>
              <a:rPr lang="en-US" sz="800" b="0" dirty="0" smtClean="0">
                <a:solidFill>
                  <a:schemeClr val="accent5">
                    <a:lumMod val="25000"/>
                  </a:schemeClr>
                </a:solidFill>
                <a:latin typeface="Helvetica"/>
                <a:cs typeface="Helvetica"/>
              </a:rPr>
              <a:t>14 mrad </a:t>
            </a:r>
          </a:p>
          <a:p>
            <a:pPr algn="l">
              <a:spcBef>
                <a:spcPts val="0"/>
              </a:spcBef>
            </a:pPr>
            <a:r>
              <a:rPr lang="en-US" sz="800" b="0" dirty="0" smtClean="0">
                <a:solidFill>
                  <a:schemeClr val="accent5">
                    <a:lumMod val="25000"/>
                  </a:schemeClr>
                </a:solidFill>
                <a:latin typeface="Helvetica"/>
                <a:cs typeface="Helvetica"/>
              </a:rPr>
              <a:t>crossing</a:t>
            </a:r>
          </a:p>
        </p:txBody>
      </p:sp>
      <p:sp>
        <p:nvSpPr>
          <p:cNvPr id="17" name="TextBox 16"/>
          <p:cNvSpPr txBox="1"/>
          <p:nvPr/>
        </p:nvSpPr>
        <p:spPr bwMode="auto">
          <a:xfrm>
            <a:off x="3791241" y="1802561"/>
            <a:ext cx="784189" cy="21544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rtlCol="0">
            <a:spAutoFit/>
          </a:bodyPr>
          <a:lstStyle/>
          <a:p>
            <a:pPr algn="l">
              <a:spcBef>
                <a:spcPts val="0"/>
              </a:spcBef>
            </a:pPr>
            <a:r>
              <a:rPr lang="en-US" sz="800" b="0" dirty="0" smtClean="0">
                <a:solidFill>
                  <a:srgbClr val="7030A0"/>
                </a:solidFill>
                <a:latin typeface="Helvetica"/>
                <a:cs typeface="Helvetica"/>
              </a:rPr>
              <a:t>Crab-cavities</a:t>
            </a:r>
          </a:p>
        </p:txBody>
      </p:sp>
      <p:sp>
        <p:nvSpPr>
          <p:cNvPr id="18" name="Slide Number Placeholder 17"/>
          <p:cNvSpPr>
            <a:spLocks noGrp="1"/>
          </p:cNvSpPr>
          <p:nvPr>
            <p:ph type="sldNum" sz="quarter" idx="12"/>
          </p:nvPr>
        </p:nvSpPr>
        <p:spPr/>
        <p:txBody>
          <a:bodyPr/>
          <a:lstStyle/>
          <a:p>
            <a:fld id="{410D451F-9B7F-8144-A541-E9E65ECBB230}" type="slidenum">
              <a:rPr lang="en-US" smtClean="0"/>
              <a:pPr/>
              <a:t>25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87141969"/>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1"/>
            <a:ext cx="7313613" cy="799494"/>
          </a:xfrm>
        </p:spPr>
        <p:txBody>
          <a:bodyPr/>
          <a:lstStyle/>
          <a:p>
            <a:r>
              <a:rPr lang="en-US" sz="4400" dirty="0" err="1" smtClean="0">
                <a:solidFill>
                  <a:schemeClr val="bg2">
                    <a:lumMod val="50000"/>
                  </a:schemeClr>
                </a:solidFill>
              </a:rPr>
              <a:t>eRHIC</a:t>
            </a:r>
            <a:r>
              <a:rPr lang="en-US" sz="4400" dirty="0" smtClean="0">
                <a:solidFill>
                  <a:schemeClr val="bg2">
                    <a:lumMod val="50000"/>
                  </a:schemeClr>
                </a:solidFill>
              </a:rPr>
              <a:t> possible timeline</a:t>
            </a:r>
            <a:endParaRPr lang="en-US" sz="4400" dirty="0">
              <a:solidFill>
                <a:schemeClr val="bg2">
                  <a:lumMod val="50000"/>
                </a:schemeClr>
              </a:solidFill>
            </a:endParaRPr>
          </a:p>
        </p:txBody>
      </p:sp>
      <p:pic>
        <p:nvPicPr>
          <p:cNvPr id="6" name="Picture 5" descr="eRHIC-Roadmap.png"/>
          <p:cNvPicPr>
            <a:picLocks noChangeAspect="1"/>
          </p:cNvPicPr>
          <p:nvPr/>
        </p:nvPicPr>
        <p:blipFill>
          <a:blip r:embed="rId2"/>
          <a:stretch>
            <a:fillRect/>
          </a:stretch>
        </p:blipFill>
        <p:spPr>
          <a:xfrm>
            <a:off x="0" y="1221619"/>
            <a:ext cx="9144000" cy="5346095"/>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42901" y="0"/>
            <a:ext cx="8458200" cy="588962"/>
          </a:xfrm>
        </p:spPr>
        <p:txBody>
          <a:bodyPr/>
          <a:lstStyle/>
          <a:p>
            <a:r>
              <a:rPr lang="en-US" sz="3200" dirty="0" err="1" smtClean="0">
                <a:solidFill>
                  <a:schemeClr val="bg2">
                    <a:lumMod val="50000"/>
                  </a:schemeClr>
                </a:solidFill>
              </a:rPr>
              <a:t>eRHIC</a:t>
            </a:r>
            <a:r>
              <a:rPr lang="en-US" sz="3200" dirty="0" smtClean="0">
                <a:solidFill>
                  <a:schemeClr val="bg2">
                    <a:lumMod val="50000"/>
                  </a:schemeClr>
                </a:solidFill>
              </a:rPr>
              <a:t> Summary</a:t>
            </a:r>
            <a:endParaRPr lang="en-US" sz="3200" dirty="0">
              <a:solidFill>
                <a:schemeClr val="bg2">
                  <a:lumMod val="50000"/>
                </a:schemeClr>
              </a:solidFill>
            </a:endParaRPr>
          </a:p>
        </p:txBody>
      </p:sp>
      <p:sp>
        <p:nvSpPr>
          <p:cNvPr id="3" name="Content Placeholder 2"/>
          <p:cNvSpPr>
            <a:spLocks noGrp="1"/>
          </p:cNvSpPr>
          <p:nvPr>
            <p:ph idx="1"/>
          </p:nvPr>
        </p:nvSpPr>
        <p:spPr>
          <a:xfrm>
            <a:off x="30079" y="891658"/>
            <a:ext cx="9113921" cy="5721867"/>
          </a:xfrm>
        </p:spPr>
        <p:txBody>
          <a:bodyPr>
            <a:normAutofit fontScale="92500" lnSpcReduction="20000"/>
          </a:bodyPr>
          <a:lstStyle/>
          <a:p>
            <a:pPr>
              <a:spcBef>
                <a:spcPts val="1000"/>
              </a:spcBef>
              <a:buFont typeface="Arial" panose="020B0604020202020204" pitchFamily="34" charset="0"/>
              <a:buChar char="•"/>
            </a:pPr>
            <a:r>
              <a:rPr lang="en-US" dirty="0" smtClean="0">
                <a:solidFill>
                  <a:srgbClr val="4C5A6A"/>
                </a:solidFill>
              </a:rPr>
              <a:t>eRHIC design covers the complete EIC White Paper science case</a:t>
            </a:r>
            <a:r>
              <a:rPr lang="en-US" dirty="0">
                <a:solidFill>
                  <a:srgbClr val="4C5A6A"/>
                </a:solidFill>
              </a:rPr>
              <a:t>, provides </a:t>
            </a:r>
            <a:endParaRPr lang="en-US" dirty="0" smtClean="0">
              <a:solidFill>
                <a:srgbClr val="4C5A6A"/>
              </a:solidFill>
            </a:endParaRPr>
          </a:p>
          <a:p>
            <a:pPr marL="0" indent="0">
              <a:spcBef>
                <a:spcPts val="1000"/>
              </a:spcBef>
              <a:buNone/>
            </a:pPr>
            <a:r>
              <a:rPr lang="en-US" dirty="0" smtClean="0">
                <a:solidFill>
                  <a:srgbClr val="4C5A6A"/>
                </a:solidFill>
              </a:rPr>
              <a:t>     </a:t>
            </a:r>
            <a:r>
              <a:rPr lang="en-US" b="1" dirty="0" smtClean="0">
                <a:solidFill>
                  <a:srgbClr val="4C5A6A"/>
                </a:solidFill>
              </a:rPr>
              <a:t>L= 10</a:t>
            </a:r>
            <a:r>
              <a:rPr lang="en-US" b="1" baseline="30000" dirty="0" smtClean="0">
                <a:solidFill>
                  <a:srgbClr val="4C5A6A"/>
                </a:solidFill>
              </a:rPr>
              <a:t>33</a:t>
            </a:r>
            <a:r>
              <a:rPr lang="en-US" b="1" dirty="0" smtClean="0">
                <a:solidFill>
                  <a:srgbClr val="4C5A6A"/>
                </a:solidFill>
              </a:rPr>
              <a:t> </a:t>
            </a:r>
            <a:r>
              <a:rPr lang="en-US" b="1" dirty="0">
                <a:solidFill>
                  <a:srgbClr val="4C5A6A"/>
                </a:solidFill>
              </a:rPr>
              <a:t>- </a:t>
            </a:r>
            <a:r>
              <a:rPr lang="en-US" b="1" dirty="0" smtClean="0">
                <a:solidFill>
                  <a:srgbClr val="4C5A6A"/>
                </a:solidFill>
              </a:rPr>
              <a:t>10</a:t>
            </a:r>
            <a:r>
              <a:rPr lang="en-US" b="1" baseline="30000" dirty="0" smtClean="0">
                <a:solidFill>
                  <a:srgbClr val="4C5A6A"/>
                </a:solidFill>
              </a:rPr>
              <a:t>34</a:t>
            </a:r>
            <a:r>
              <a:rPr lang="en-US" b="1" dirty="0" smtClean="0">
                <a:solidFill>
                  <a:srgbClr val="4C5A6A"/>
                </a:solidFill>
              </a:rPr>
              <a:t> </a:t>
            </a:r>
            <a:r>
              <a:rPr lang="en-US" b="1" dirty="0">
                <a:solidFill>
                  <a:srgbClr val="4C5A6A"/>
                </a:solidFill>
              </a:rPr>
              <a:t>s</a:t>
            </a:r>
            <a:r>
              <a:rPr lang="en-US" b="1" baseline="30000" dirty="0">
                <a:solidFill>
                  <a:srgbClr val="4C5A6A"/>
                </a:solidFill>
              </a:rPr>
              <a:t>-1</a:t>
            </a:r>
            <a:r>
              <a:rPr lang="en-US" b="1" dirty="0">
                <a:solidFill>
                  <a:srgbClr val="4C5A6A"/>
                </a:solidFill>
              </a:rPr>
              <a:t> cm</a:t>
            </a:r>
            <a:r>
              <a:rPr lang="en-US" b="1" baseline="30000" dirty="0">
                <a:solidFill>
                  <a:srgbClr val="4C5A6A"/>
                </a:solidFill>
              </a:rPr>
              <a:t>-2</a:t>
            </a:r>
            <a:r>
              <a:rPr lang="en-US" b="1" dirty="0">
                <a:solidFill>
                  <a:srgbClr val="4C5A6A"/>
                </a:solidFill>
              </a:rPr>
              <a:t> </a:t>
            </a:r>
            <a:r>
              <a:rPr lang="en-US" dirty="0">
                <a:solidFill>
                  <a:srgbClr val="4C5A6A"/>
                </a:solidFill>
              </a:rPr>
              <a:t>luminosity </a:t>
            </a:r>
            <a:r>
              <a:rPr lang="en-US" dirty="0" smtClean="0">
                <a:solidFill>
                  <a:srgbClr val="4C5A6A"/>
                </a:solidFill>
              </a:rPr>
              <a:t>and is highly cost effective.</a:t>
            </a:r>
          </a:p>
          <a:p>
            <a:pPr marL="0" indent="0">
              <a:spcBef>
                <a:spcPts val="1000"/>
              </a:spcBef>
              <a:buNone/>
            </a:pPr>
            <a:r>
              <a:rPr lang="en-US" sz="800" dirty="0" smtClean="0">
                <a:solidFill>
                  <a:srgbClr val="4C5A6A"/>
                </a:solidFill>
              </a:rPr>
              <a:t>  </a:t>
            </a:r>
          </a:p>
          <a:p>
            <a:pPr>
              <a:spcBef>
                <a:spcPts val="1000"/>
              </a:spcBef>
              <a:buFont typeface="Arial" panose="020B0604020202020204" pitchFamily="34" charset="0"/>
              <a:buChar char="•"/>
            </a:pPr>
            <a:r>
              <a:rPr lang="en-US" dirty="0" smtClean="0">
                <a:solidFill>
                  <a:srgbClr val="4C5A6A"/>
                </a:solidFill>
              </a:rPr>
              <a:t>Two design options studied at present: </a:t>
            </a:r>
          </a:p>
          <a:p>
            <a:pPr marL="0" indent="0">
              <a:spcBef>
                <a:spcPts val="1000"/>
              </a:spcBef>
              <a:buNone/>
            </a:pPr>
            <a:r>
              <a:rPr lang="en-US" dirty="0">
                <a:solidFill>
                  <a:srgbClr val="4C5A6A"/>
                </a:solidFill>
              </a:rPr>
              <a:t>	</a:t>
            </a:r>
            <a:r>
              <a:rPr lang="en-US" dirty="0" smtClean="0">
                <a:solidFill>
                  <a:srgbClr val="4C5A6A"/>
                </a:solidFill>
              </a:rPr>
              <a:t>- </a:t>
            </a:r>
            <a:r>
              <a:rPr lang="en-US" b="1" dirty="0" smtClean="0">
                <a:solidFill>
                  <a:srgbClr val="4C5A6A"/>
                </a:solidFill>
              </a:rPr>
              <a:t>ERL-Ring eRHIC design</a:t>
            </a:r>
            <a:r>
              <a:rPr lang="en-US" dirty="0" smtClean="0">
                <a:solidFill>
                  <a:srgbClr val="4C5A6A"/>
                </a:solidFill>
              </a:rPr>
              <a:t> worked out which combines high performance  and relatively low technical risk with high energy 	efficiency.</a:t>
            </a:r>
            <a:endParaRPr lang="en-US" sz="800" dirty="0" smtClean="0">
              <a:solidFill>
                <a:srgbClr val="4C5A6A"/>
              </a:solidFill>
            </a:endParaRPr>
          </a:p>
          <a:p>
            <a:pPr marL="0" indent="0">
              <a:spcBef>
                <a:spcPts val="1000"/>
              </a:spcBef>
              <a:buNone/>
            </a:pPr>
            <a:r>
              <a:rPr lang="en-US" dirty="0">
                <a:solidFill>
                  <a:srgbClr val="4C5A6A"/>
                </a:solidFill>
              </a:rPr>
              <a:t>	</a:t>
            </a:r>
            <a:r>
              <a:rPr lang="en-US" dirty="0" smtClean="0">
                <a:solidFill>
                  <a:srgbClr val="4C5A6A"/>
                </a:solidFill>
              </a:rPr>
              <a:t>- </a:t>
            </a:r>
            <a:r>
              <a:rPr lang="en-US" b="1" dirty="0" smtClean="0">
                <a:solidFill>
                  <a:srgbClr val="4C5A6A"/>
                </a:solidFill>
              </a:rPr>
              <a:t>Ring-Ring eRHIC design</a:t>
            </a:r>
            <a:r>
              <a:rPr lang="en-US" dirty="0" smtClean="0">
                <a:solidFill>
                  <a:srgbClr val="4C5A6A"/>
                </a:solidFill>
              </a:rPr>
              <a:t>, meets high performance  requirements    	using existing technology.</a:t>
            </a:r>
            <a:endParaRPr lang="en-US" dirty="0">
              <a:solidFill>
                <a:srgbClr val="4C5A6A"/>
              </a:solidFill>
            </a:endParaRPr>
          </a:p>
          <a:p>
            <a:pPr>
              <a:spcBef>
                <a:spcPts val="1000"/>
              </a:spcBef>
              <a:buFont typeface="Wingdings" pitchFamily="2" charset="2"/>
              <a:buChar char="è"/>
            </a:pPr>
            <a:r>
              <a:rPr lang="en-US" dirty="0" smtClean="0">
                <a:solidFill>
                  <a:srgbClr val="4C5A6A"/>
                </a:solidFill>
                <a:sym typeface="Wingdings" panose="05000000000000000000" pitchFamily="2" charset="2"/>
              </a:rPr>
              <a:t>While developing cost estimates for final comparison and design choice carry out critical R&amp;D </a:t>
            </a:r>
            <a:r>
              <a:rPr lang="en-US" dirty="0">
                <a:solidFill>
                  <a:srgbClr val="4C5A6A"/>
                </a:solidFill>
                <a:sym typeface="Wingdings" panose="05000000000000000000" pitchFamily="2" charset="2"/>
              </a:rPr>
              <a:t>50 mA electron </a:t>
            </a:r>
            <a:r>
              <a:rPr lang="en-US" dirty="0" smtClean="0">
                <a:solidFill>
                  <a:srgbClr val="4C5A6A"/>
                </a:solidFill>
                <a:sym typeface="Wingdings" panose="05000000000000000000" pitchFamily="2" charset="2"/>
              </a:rPr>
              <a:t>source, on Crab cavities, as well as value engineering which could enable substantial cost savings</a:t>
            </a:r>
            <a:endParaRPr lang="en-US" dirty="0" smtClean="0">
              <a:solidFill>
                <a:srgbClr val="4C5A6A"/>
              </a:solidFill>
            </a:endParaRPr>
          </a:p>
          <a:p>
            <a:pPr>
              <a:spcBef>
                <a:spcPts val="1000"/>
              </a:spcBef>
              <a:buFont typeface="Arial" panose="020B0604020202020204" pitchFamily="34" charset="0"/>
              <a:buChar char="•"/>
            </a:pPr>
            <a:r>
              <a:rPr lang="en-US" dirty="0" smtClean="0">
                <a:solidFill>
                  <a:srgbClr val="4C5A6A"/>
                </a:solidFill>
              </a:rPr>
              <a:t>Cost effective upgrade to ~ 10</a:t>
            </a:r>
            <a:r>
              <a:rPr lang="en-US" baseline="30000" dirty="0" smtClean="0">
                <a:solidFill>
                  <a:srgbClr val="4C5A6A"/>
                </a:solidFill>
              </a:rPr>
              <a:t>34</a:t>
            </a:r>
            <a:r>
              <a:rPr lang="en-US" dirty="0" smtClean="0">
                <a:solidFill>
                  <a:srgbClr val="4C5A6A"/>
                </a:solidFill>
              </a:rPr>
              <a:t> </a:t>
            </a:r>
            <a:r>
              <a:rPr lang="en-US" dirty="0">
                <a:solidFill>
                  <a:srgbClr val="4C5A6A"/>
                </a:solidFill>
              </a:rPr>
              <a:t>s</a:t>
            </a:r>
            <a:r>
              <a:rPr lang="en-US" baseline="30000" dirty="0">
                <a:solidFill>
                  <a:srgbClr val="4C5A6A"/>
                </a:solidFill>
              </a:rPr>
              <a:t>-1</a:t>
            </a:r>
            <a:r>
              <a:rPr lang="en-US" dirty="0">
                <a:solidFill>
                  <a:srgbClr val="4C5A6A"/>
                </a:solidFill>
              </a:rPr>
              <a:t> cm</a:t>
            </a:r>
            <a:r>
              <a:rPr lang="en-US" baseline="30000" dirty="0">
                <a:solidFill>
                  <a:srgbClr val="4C5A6A"/>
                </a:solidFill>
              </a:rPr>
              <a:t>-2</a:t>
            </a:r>
            <a:r>
              <a:rPr lang="en-US" dirty="0">
                <a:solidFill>
                  <a:srgbClr val="4C5A6A"/>
                </a:solidFill>
              </a:rPr>
              <a:t> luminosity </a:t>
            </a:r>
            <a:r>
              <a:rPr lang="en-US" dirty="0" smtClean="0">
                <a:solidFill>
                  <a:srgbClr val="4C5A6A"/>
                </a:solidFill>
              </a:rPr>
              <a:t>ERL-Ring design possible for both options.</a:t>
            </a:r>
          </a:p>
          <a:p>
            <a:pPr>
              <a:spcBef>
                <a:spcPts val="1000"/>
              </a:spcBef>
              <a:buFont typeface="Arial" panose="020B0604020202020204" pitchFamily="34" charset="0"/>
              <a:buChar char="•"/>
            </a:pPr>
            <a:r>
              <a:rPr lang="en-US" dirty="0" smtClean="0">
                <a:solidFill>
                  <a:srgbClr val="4C5A6A"/>
                </a:solidFill>
              </a:rPr>
              <a:t>Crucial R&amp;D programs underway demonstrate new hadron cooling techniques </a:t>
            </a:r>
            <a:r>
              <a:rPr lang="en-US" dirty="0">
                <a:solidFill>
                  <a:srgbClr val="4C5A6A"/>
                </a:solidFill>
              </a:rPr>
              <a:t>which will enable</a:t>
            </a:r>
            <a:r>
              <a:rPr lang="en-US" dirty="0" smtClean="0">
                <a:solidFill>
                  <a:srgbClr val="4C5A6A"/>
                </a:solidFill>
              </a:rPr>
              <a:t> higher luminosity (</a:t>
            </a:r>
            <a:r>
              <a:rPr lang="en-US" dirty="0" err="1" smtClean="0">
                <a:solidFill>
                  <a:srgbClr val="4C5A6A"/>
                </a:solidFill>
              </a:rPr>
              <a:t>CeC</a:t>
            </a:r>
            <a:r>
              <a:rPr lang="en-US" dirty="0" smtClean="0">
                <a:solidFill>
                  <a:srgbClr val="4C5A6A"/>
                </a:solidFill>
              </a:rPr>
              <a:t>)</a:t>
            </a:r>
          </a:p>
          <a:p>
            <a:pPr>
              <a:spcBef>
                <a:spcPts val="1000"/>
              </a:spcBef>
              <a:buFont typeface="Arial" panose="020B0604020202020204" pitchFamily="34" charset="0"/>
              <a:buChar char="•"/>
            </a:pPr>
            <a:r>
              <a:rPr lang="en-US" dirty="0" smtClean="0">
                <a:solidFill>
                  <a:srgbClr val="4C5A6A"/>
                </a:solidFill>
              </a:rPr>
              <a:t>Efforts to improve organization of Design and R&amp;D process and well aligned with development of EIC physics case</a:t>
            </a:r>
          </a:p>
          <a:p>
            <a:pPr marL="0" indent="0">
              <a:buNone/>
            </a:pP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25154287"/>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492625"/>
            <a:ext cx="7313613" cy="1264024"/>
          </a:xfrm>
        </p:spPr>
        <p:txBody>
          <a:bodyPr/>
          <a:lstStyle/>
          <a:p>
            <a:r>
              <a:rPr lang="en-US" dirty="0" smtClean="0"/>
              <a:t>EIC accelerator R&amp;D</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EIC R&amp;D common areas</a:t>
            </a:r>
            <a:endParaRPr lang="en-US" dirty="0"/>
          </a:p>
        </p:txBody>
      </p:sp>
      <p:sp>
        <p:nvSpPr>
          <p:cNvPr id="8" name="Content Placeholder 2"/>
          <p:cNvSpPr txBox="1">
            <a:spLocks/>
          </p:cNvSpPr>
          <p:nvPr/>
        </p:nvSpPr>
        <p:spPr>
          <a:xfrm>
            <a:off x="182880" y="1492625"/>
            <a:ext cx="8705088" cy="524833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chemeClr val="accent6"/>
              </a:buClr>
              <a:buFont typeface="Arial"/>
              <a:buChar char="•"/>
              <a:defRPr sz="26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4343CA"/>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660066"/>
              </a:buClr>
              <a:buFont typeface="Arial"/>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00800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5813" indent="-227013" algn="l" defTabSz="457200" rtl="0" eaLnBrk="1" latinLnBrk="0" hangingPunct="1">
              <a:spcBef>
                <a:spcPct val="20000"/>
              </a:spcBef>
              <a:buFont typeface="Arial"/>
              <a:buNone/>
              <a:defRPr sz="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
                <a:srgbClr val="F79646"/>
              </a:buClr>
              <a:buSzTx/>
              <a:buFont typeface="Arial"/>
              <a:buNone/>
              <a:tabLst/>
              <a:defRPr/>
            </a:pPr>
            <a:r>
              <a:rPr kumimoji="0" lang="en-US" sz="2600" b="1" i="0" u="none" strike="noStrike" kern="1200" cap="none" spc="0" normalizeH="0" baseline="0" noProof="0" dirty="0" smtClean="0">
                <a:ln>
                  <a:noFill/>
                </a:ln>
                <a:solidFill>
                  <a:schemeClr val="bg2">
                    <a:lumMod val="50000"/>
                  </a:schemeClr>
                </a:solidFill>
                <a:effectLst/>
                <a:uLnTx/>
                <a:uFillTx/>
                <a:latin typeface="+mn-lt"/>
                <a:ea typeface="+mn-ea"/>
                <a:cs typeface="Arial" panose="020B0604020202020204" pitchFamily="34" charset="0"/>
              </a:rPr>
              <a:t>Ion cooling </a:t>
            </a:r>
          </a:p>
          <a:p>
            <a:pPr marL="342900" marR="0" lvl="0" indent="-342900" algn="l" defTabSz="457200" rtl="0" eaLnBrk="1" fontAlgn="auto" latinLnBrk="0" hangingPunct="1">
              <a:lnSpc>
                <a:spcPct val="100000"/>
              </a:lnSpc>
              <a:spcBef>
                <a:spcPct val="20000"/>
              </a:spcBef>
              <a:spcAft>
                <a:spcPts val="0"/>
              </a:spcAft>
              <a:buClr>
                <a:srgbClr val="F79646"/>
              </a:buClr>
              <a:buSzTx/>
              <a:buFont typeface="Arial"/>
              <a:buChar char="•"/>
              <a:tabLst/>
              <a:defRPr/>
            </a:pPr>
            <a:r>
              <a:rPr kumimoji="0" lang="en-US" sz="1800" b="0" i="0" u="none" strike="noStrike" kern="1200" cap="none" spc="0" normalizeH="0" baseline="0" noProof="0" dirty="0" smtClean="0">
                <a:ln>
                  <a:noFill/>
                </a:ln>
                <a:solidFill>
                  <a:schemeClr val="bg2">
                    <a:lumMod val="50000"/>
                  </a:schemeClr>
                </a:solidFill>
                <a:effectLst/>
                <a:uLnTx/>
                <a:uFillTx/>
                <a:latin typeface="+mn-lt"/>
                <a:ea typeface="+mn-ea"/>
                <a:cs typeface="Arial" panose="020B0604020202020204" pitchFamily="34" charset="0"/>
              </a:rPr>
              <a:t>development of alternative solutions to cooling: </a:t>
            </a:r>
            <a:r>
              <a:rPr kumimoji="0" lang="en-US" sz="1800" b="1" i="0" u="none" strike="noStrike" kern="1200" cap="none" spc="0" normalizeH="0" baseline="0" noProof="0" dirty="0" smtClean="0">
                <a:ln>
                  <a:noFill/>
                </a:ln>
                <a:solidFill>
                  <a:schemeClr val="bg2">
                    <a:lumMod val="50000"/>
                  </a:schemeClr>
                </a:solidFill>
                <a:effectLst/>
                <a:uLnTx/>
                <a:uFillTx/>
                <a:latin typeface="+mn-lt"/>
                <a:ea typeface="+mn-ea"/>
                <a:cs typeface="Arial" panose="020B0604020202020204" pitchFamily="34" charset="0"/>
              </a:rPr>
              <a:t>coherent electron cooling </a:t>
            </a:r>
            <a:r>
              <a:rPr kumimoji="0" lang="en-US" sz="1800" b="0" i="0" u="none" strike="noStrike" kern="1200" cap="none" spc="0" normalizeH="0" baseline="0" noProof="0" dirty="0" smtClean="0">
                <a:ln>
                  <a:noFill/>
                </a:ln>
                <a:solidFill>
                  <a:schemeClr val="bg2">
                    <a:lumMod val="50000"/>
                  </a:schemeClr>
                </a:solidFill>
                <a:effectLst/>
                <a:uLnTx/>
                <a:uFillTx/>
                <a:latin typeface="+mn-lt"/>
                <a:ea typeface="+mn-ea"/>
                <a:cs typeface="Arial" panose="020B0604020202020204" pitchFamily="34" charset="0"/>
              </a:rPr>
              <a:t>and </a:t>
            </a:r>
            <a:r>
              <a:rPr kumimoji="0" lang="en-US" sz="1800" b="1" i="0" u="none" strike="noStrike" kern="1200" cap="none" spc="0" normalizeH="0" baseline="0" noProof="0" dirty="0" smtClean="0">
                <a:ln>
                  <a:noFill/>
                </a:ln>
                <a:solidFill>
                  <a:schemeClr val="bg2">
                    <a:lumMod val="50000"/>
                  </a:schemeClr>
                </a:solidFill>
                <a:effectLst/>
                <a:uLnTx/>
                <a:uFillTx/>
                <a:latin typeface="+mn-lt"/>
                <a:ea typeface="+mn-ea"/>
                <a:cs typeface="Arial" panose="020B0604020202020204" pitchFamily="34" charset="0"/>
              </a:rPr>
              <a:t>bunched beam electron cooling </a:t>
            </a:r>
            <a:r>
              <a:rPr kumimoji="0" lang="en-US" sz="1800" b="0" i="0" u="none" strike="noStrike" kern="1200" cap="none" spc="0" normalizeH="0" baseline="0" noProof="0" dirty="0" smtClean="0">
                <a:ln>
                  <a:noFill/>
                </a:ln>
                <a:solidFill>
                  <a:schemeClr val="bg2">
                    <a:lumMod val="50000"/>
                  </a:schemeClr>
                </a:solidFill>
                <a:effectLst/>
                <a:uLnTx/>
                <a:uFillTx/>
                <a:latin typeface="+mn-lt"/>
                <a:ea typeface="+mn-ea"/>
                <a:cs typeface="Arial" panose="020B0604020202020204" pitchFamily="34" charset="0"/>
              </a:rPr>
              <a:t>can be adopted by any concept</a:t>
            </a:r>
            <a:r>
              <a:rPr kumimoji="0" lang="en-US" sz="1800" b="0" i="0" u="none" strike="noStrike" kern="1200" cap="none" spc="0" normalizeH="0" noProof="0" dirty="0" smtClean="0">
                <a:ln>
                  <a:noFill/>
                </a:ln>
                <a:solidFill>
                  <a:schemeClr val="bg2">
                    <a:lumMod val="50000"/>
                  </a:schemeClr>
                </a:solidFill>
                <a:effectLst/>
                <a:uLnTx/>
                <a:uFillTx/>
                <a:latin typeface="+mn-lt"/>
                <a:ea typeface="+mn-ea"/>
                <a:cs typeface="Arial" panose="020B0604020202020204" pitchFamily="34" charset="0"/>
              </a:rPr>
              <a:t> </a:t>
            </a:r>
            <a:r>
              <a:rPr kumimoji="0" lang="en-US" sz="1800" b="0" i="0" u="none" strike="noStrike" kern="1200" cap="none" spc="0" normalizeH="0" baseline="0" noProof="0" dirty="0" smtClean="0">
                <a:ln>
                  <a:noFill/>
                </a:ln>
                <a:solidFill>
                  <a:schemeClr val="bg2">
                    <a:lumMod val="50000"/>
                  </a:schemeClr>
                </a:solidFill>
                <a:effectLst/>
                <a:uLnTx/>
                <a:uFillTx/>
                <a:latin typeface="+mn-lt"/>
                <a:ea typeface="+mn-ea"/>
                <a:cs typeface="Arial" panose="020B0604020202020204" pitchFamily="34" charset="0"/>
              </a:rPr>
              <a:t>if successfully demonstrated</a:t>
            </a:r>
          </a:p>
          <a:p>
            <a:pPr marL="342900" marR="0" lvl="0" indent="-342900" algn="l" defTabSz="457200" rtl="0" eaLnBrk="1" fontAlgn="auto" latinLnBrk="0" hangingPunct="1">
              <a:lnSpc>
                <a:spcPct val="100000"/>
              </a:lnSpc>
              <a:spcBef>
                <a:spcPct val="20000"/>
              </a:spcBef>
              <a:spcAft>
                <a:spcPts val="0"/>
              </a:spcAft>
              <a:buClr>
                <a:srgbClr val="F79646"/>
              </a:buClr>
              <a:buSzTx/>
              <a:buFont typeface="Arial"/>
              <a:buNone/>
              <a:tabLst/>
              <a:defRPr/>
            </a:pPr>
            <a:r>
              <a:rPr kumimoji="0" lang="en-US" sz="2600" b="0" i="0" u="none" strike="noStrike" kern="1200" cap="none" spc="0" normalizeH="0" baseline="0" noProof="0" dirty="0" smtClean="0">
                <a:ln>
                  <a:noFill/>
                </a:ln>
                <a:solidFill>
                  <a:schemeClr val="bg2">
                    <a:lumMod val="50000"/>
                  </a:schemeClr>
                </a:solidFill>
                <a:effectLst/>
                <a:uLnTx/>
                <a:uFillTx/>
                <a:latin typeface="+mn-lt"/>
                <a:ea typeface="+mn-ea"/>
                <a:cs typeface="Arial" panose="020B0604020202020204" pitchFamily="34" charset="0"/>
              </a:rPr>
              <a:t>IR magnets</a:t>
            </a:r>
          </a:p>
          <a:p>
            <a:pPr marL="342900" marR="0" lvl="0" indent="-342900" algn="l" defTabSz="457200" rtl="0" eaLnBrk="1" fontAlgn="auto" latinLnBrk="0" hangingPunct="1">
              <a:lnSpc>
                <a:spcPct val="100000"/>
              </a:lnSpc>
              <a:spcBef>
                <a:spcPct val="20000"/>
              </a:spcBef>
              <a:spcAft>
                <a:spcPts val="0"/>
              </a:spcAft>
              <a:buClr>
                <a:srgbClr val="F79646"/>
              </a:buClr>
              <a:buSzTx/>
              <a:buFont typeface="Arial"/>
              <a:buNone/>
              <a:tabLst/>
              <a:defRPr/>
            </a:pPr>
            <a:r>
              <a:rPr kumimoji="0" lang="en-US" sz="2600" b="0" i="0" u="none" strike="noStrike" kern="1200" cap="none" spc="0" normalizeH="0" baseline="0" noProof="0" dirty="0" smtClean="0">
                <a:ln>
                  <a:noFill/>
                </a:ln>
                <a:solidFill>
                  <a:schemeClr val="bg2">
                    <a:lumMod val="50000"/>
                  </a:schemeClr>
                </a:solidFill>
                <a:effectLst/>
                <a:uLnTx/>
                <a:uFillTx/>
                <a:latin typeface="+mn-lt"/>
                <a:ea typeface="+mn-ea"/>
                <a:cs typeface="Arial" panose="020B0604020202020204" pitchFamily="34" charset="0"/>
              </a:rPr>
              <a:t>Detector background and IR vacuum</a:t>
            </a:r>
          </a:p>
          <a:p>
            <a:pPr marL="342900" marR="0" lvl="0" indent="-342900" algn="l" defTabSz="457200" rtl="0" eaLnBrk="1" fontAlgn="auto" latinLnBrk="0" hangingPunct="1">
              <a:lnSpc>
                <a:spcPct val="100000"/>
              </a:lnSpc>
              <a:spcBef>
                <a:spcPct val="20000"/>
              </a:spcBef>
              <a:spcAft>
                <a:spcPts val="0"/>
              </a:spcAft>
              <a:buClr>
                <a:srgbClr val="F79646"/>
              </a:buClr>
              <a:buSzTx/>
              <a:buFont typeface="Arial"/>
              <a:buNone/>
              <a:tabLst/>
              <a:defRPr/>
            </a:pPr>
            <a:r>
              <a:rPr kumimoji="0" lang="en-US" sz="2600" b="0" i="0" u="none" strike="noStrike" kern="1200" cap="none" spc="0" normalizeH="0" baseline="0" noProof="0" dirty="0" smtClean="0">
                <a:ln>
                  <a:noFill/>
                </a:ln>
                <a:solidFill>
                  <a:schemeClr val="bg2">
                    <a:lumMod val="50000"/>
                  </a:schemeClr>
                </a:solidFill>
                <a:effectLst/>
                <a:uLnTx/>
                <a:uFillTx/>
                <a:latin typeface="+mn-lt"/>
                <a:ea typeface="+mn-ea"/>
                <a:cs typeface="Arial" panose="020B0604020202020204" pitchFamily="34" charset="0"/>
              </a:rPr>
              <a:t>SRF systems for ERL linac and ERL cooler</a:t>
            </a:r>
          </a:p>
          <a:p>
            <a:pPr marL="342900" marR="0" lvl="0" indent="-342900" algn="l" defTabSz="457200" rtl="0" eaLnBrk="1" fontAlgn="auto" latinLnBrk="0" hangingPunct="1">
              <a:lnSpc>
                <a:spcPct val="100000"/>
              </a:lnSpc>
              <a:spcBef>
                <a:spcPct val="20000"/>
              </a:spcBef>
              <a:spcAft>
                <a:spcPts val="0"/>
              </a:spcAft>
              <a:buClr>
                <a:srgbClr val="F79646"/>
              </a:buClr>
              <a:buSzTx/>
              <a:buFont typeface="Arial"/>
              <a:buNone/>
              <a:tabLst/>
              <a:defRPr/>
            </a:pPr>
            <a:r>
              <a:rPr kumimoji="0" lang="en-US" sz="2600" b="0" i="0" u="none" strike="noStrike" kern="1200" cap="none" spc="0" normalizeH="0" baseline="0" noProof="0" dirty="0" smtClean="0">
                <a:ln>
                  <a:noFill/>
                </a:ln>
                <a:solidFill>
                  <a:schemeClr val="bg2">
                    <a:lumMod val="50000"/>
                  </a:schemeClr>
                </a:solidFill>
                <a:effectLst/>
                <a:uLnTx/>
                <a:uFillTx/>
                <a:latin typeface="+mn-lt"/>
                <a:ea typeface="+mn-ea"/>
                <a:cs typeface="Arial" panose="020B0604020202020204" pitchFamily="34" charset="0"/>
              </a:rPr>
              <a:t>Crabbing systems</a:t>
            </a:r>
          </a:p>
          <a:p>
            <a:pPr marL="342900" marR="0" lvl="0" indent="-342900" algn="l" defTabSz="457200" rtl="0" eaLnBrk="1" fontAlgn="auto" latinLnBrk="0" hangingPunct="1">
              <a:lnSpc>
                <a:spcPct val="100000"/>
              </a:lnSpc>
              <a:spcBef>
                <a:spcPct val="20000"/>
              </a:spcBef>
              <a:spcAft>
                <a:spcPts val="0"/>
              </a:spcAft>
              <a:buClr>
                <a:srgbClr val="F79646"/>
              </a:buClr>
              <a:buSzTx/>
              <a:buFont typeface="Arial"/>
              <a:buNone/>
              <a:tabLst/>
              <a:defRPr/>
            </a:pPr>
            <a:r>
              <a:rPr kumimoji="0" lang="en-US" sz="2600" b="0" i="0" u="none" strike="noStrike" kern="1200" cap="none" spc="0" normalizeH="0" baseline="0" noProof="0" dirty="0" smtClean="0">
                <a:ln>
                  <a:noFill/>
                </a:ln>
                <a:solidFill>
                  <a:schemeClr val="bg2">
                    <a:lumMod val="50000"/>
                  </a:schemeClr>
                </a:solidFill>
                <a:effectLst/>
                <a:uLnTx/>
                <a:uFillTx/>
                <a:latin typeface="+mn-lt"/>
                <a:ea typeface="+mn-ea"/>
                <a:cs typeface="Arial" panose="020B0604020202020204" pitchFamily="34" charset="0"/>
              </a:rPr>
              <a:t>Beam dynamics in general. </a:t>
            </a:r>
            <a:r>
              <a:rPr lang="en-US" dirty="0" err="1" smtClean="0">
                <a:solidFill>
                  <a:schemeClr val="bg2">
                    <a:lumMod val="50000"/>
                  </a:schemeClr>
                </a:solidFill>
                <a:latin typeface="+mn-lt"/>
              </a:rPr>
              <a:t>i</a:t>
            </a:r>
            <a:r>
              <a:rPr kumimoji="0" lang="en-US" sz="2600" b="0" i="0" u="none" strike="noStrike" kern="1200" cap="none" spc="0" normalizeH="0" baseline="0" noProof="0" dirty="0" smtClean="0">
                <a:ln>
                  <a:noFill/>
                </a:ln>
                <a:solidFill>
                  <a:schemeClr val="bg2">
                    <a:lumMod val="50000"/>
                  </a:schemeClr>
                </a:solidFill>
                <a:effectLst/>
                <a:uLnTx/>
                <a:uFillTx/>
                <a:latin typeface="+mn-lt"/>
                <a:ea typeface="+mn-ea"/>
                <a:cs typeface="Arial" panose="020B0604020202020204" pitchFamily="34" charset="0"/>
              </a:rPr>
              <a:t>.</a:t>
            </a:r>
            <a:r>
              <a:rPr kumimoji="0" lang="en-US" sz="2600" b="0" i="0" u="none" strike="noStrike" kern="1200" cap="none" spc="0" normalizeH="0" baseline="0" noProof="0" dirty="0" err="1" smtClean="0">
                <a:ln>
                  <a:noFill/>
                </a:ln>
                <a:solidFill>
                  <a:schemeClr val="bg2">
                    <a:lumMod val="50000"/>
                  </a:schemeClr>
                </a:solidFill>
                <a:effectLst/>
                <a:uLnTx/>
                <a:uFillTx/>
                <a:latin typeface="+mn-lt"/>
                <a:ea typeface="+mn-ea"/>
                <a:cs typeface="Arial" panose="020B0604020202020204" pitchFamily="34" charset="0"/>
              </a:rPr>
              <a:t>e</a:t>
            </a:r>
            <a:r>
              <a:rPr kumimoji="0" lang="en-US" sz="2600" b="0" i="0" u="none" strike="noStrike" kern="1200" cap="none" spc="0" normalizeH="0" baseline="0" noProof="0" dirty="0" smtClean="0">
                <a:ln>
                  <a:noFill/>
                </a:ln>
                <a:solidFill>
                  <a:schemeClr val="bg2">
                    <a:lumMod val="50000"/>
                  </a:schemeClr>
                </a:solidFill>
                <a:effectLst/>
                <a:uLnTx/>
                <a:uFillTx/>
                <a:latin typeface="+mn-lt"/>
                <a:ea typeface="+mn-ea"/>
                <a:cs typeface="Arial" panose="020B0604020202020204" pitchFamily="34" charset="0"/>
              </a:rPr>
              <a:t>:</a:t>
            </a:r>
          </a:p>
          <a:p>
            <a:pPr marL="342900" marR="0" lvl="0" indent="-342900" algn="l" defTabSz="457200" rtl="0" eaLnBrk="1" fontAlgn="auto" latinLnBrk="0" hangingPunct="1">
              <a:lnSpc>
                <a:spcPct val="100000"/>
              </a:lnSpc>
              <a:spcBef>
                <a:spcPct val="20000"/>
              </a:spcBef>
              <a:spcAft>
                <a:spcPts val="0"/>
              </a:spcAft>
              <a:buClr>
                <a:srgbClr val="F79646"/>
              </a:buClr>
              <a:buSzTx/>
              <a:buFont typeface="Arial"/>
              <a:buChar char="•"/>
              <a:tabLst/>
              <a:defRPr/>
            </a:pPr>
            <a:r>
              <a:rPr kumimoji="0" lang="en-US" sz="2000" b="0" i="0" u="none" strike="noStrike" kern="1200" cap="none" spc="0" normalizeH="0" baseline="0" noProof="0" dirty="0" smtClean="0">
                <a:ln>
                  <a:noFill/>
                </a:ln>
                <a:solidFill>
                  <a:schemeClr val="bg2">
                    <a:lumMod val="50000"/>
                  </a:schemeClr>
                </a:solidFill>
                <a:effectLst/>
                <a:uLnTx/>
                <a:uFillTx/>
                <a:latin typeface="+mn-lt"/>
                <a:ea typeface="+mn-ea"/>
                <a:cs typeface="Arial" panose="020B0604020202020204" pitchFamily="34" charset="0"/>
              </a:rPr>
              <a:t>Beam-beam</a:t>
            </a:r>
          </a:p>
          <a:p>
            <a:pPr marL="342900" marR="0" lvl="0" indent="-342900" algn="l" defTabSz="457200" rtl="0" eaLnBrk="1" fontAlgn="auto" latinLnBrk="0" hangingPunct="1">
              <a:lnSpc>
                <a:spcPct val="100000"/>
              </a:lnSpc>
              <a:spcBef>
                <a:spcPct val="20000"/>
              </a:spcBef>
              <a:spcAft>
                <a:spcPts val="0"/>
              </a:spcAft>
              <a:buClr>
                <a:srgbClr val="F79646"/>
              </a:buClr>
              <a:buSzTx/>
              <a:buFont typeface="Arial"/>
              <a:buChar char="•"/>
              <a:tabLst/>
              <a:defRPr/>
            </a:pPr>
            <a:r>
              <a:rPr kumimoji="0" lang="en-US" sz="2000" b="0" i="0" u="none" strike="noStrike" kern="1200" cap="none" spc="0" normalizeH="0" baseline="0" noProof="0" dirty="0" smtClean="0">
                <a:ln>
                  <a:noFill/>
                </a:ln>
                <a:solidFill>
                  <a:schemeClr val="bg2">
                    <a:lumMod val="50000"/>
                  </a:schemeClr>
                </a:solidFill>
                <a:effectLst/>
                <a:uLnTx/>
                <a:uFillTx/>
                <a:latin typeface="+mn-lt"/>
                <a:ea typeface="+mn-ea"/>
                <a:cs typeface="Arial" panose="020B0604020202020204" pitchFamily="34" charset="0"/>
              </a:rPr>
              <a:t>Spin tracking</a:t>
            </a:r>
          </a:p>
          <a:p>
            <a:pPr marL="342900" marR="0" lvl="0" indent="-342900" algn="l" defTabSz="457200" rtl="0" eaLnBrk="1" fontAlgn="auto" latinLnBrk="0" hangingPunct="1">
              <a:lnSpc>
                <a:spcPct val="100000"/>
              </a:lnSpc>
              <a:spcBef>
                <a:spcPct val="20000"/>
              </a:spcBef>
              <a:spcAft>
                <a:spcPts val="0"/>
              </a:spcAft>
              <a:buClr>
                <a:srgbClr val="F79646"/>
              </a:buClr>
              <a:buSzTx/>
              <a:buFont typeface="Arial"/>
              <a:buNone/>
              <a:tabLst/>
              <a:defRPr/>
            </a:pPr>
            <a:endParaRPr kumimoji="0" lang="en-US" sz="26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579138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EIC parameters</a:t>
            </a:r>
            <a:endParaRPr lang="en-US" dirty="0"/>
          </a:p>
        </p:txBody>
      </p:sp>
      <p:pic>
        <p:nvPicPr>
          <p:cNvPr id="6" name="Picture 5" descr="Screen Shot 2017-01-11 at 10.41.10 AM.png"/>
          <p:cNvPicPr>
            <a:picLocks noChangeAspect="1"/>
          </p:cNvPicPr>
          <p:nvPr/>
        </p:nvPicPr>
        <p:blipFill>
          <a:blip r:embed="rId2"/>
          <a:stretch>
            <a:fillRect/>
          </a:stretch>
        </p:blipFill>
        <p:spPr>
          <a:xfrm>
            <a:off x="197931" y="1915160"/>
            <a:ext cx="8801100" cy="4942840"/>
          </a:xfrm>
          <a:prstGeom prst="rect">
            <a:avLst/>
          </a:prstGeom>
        </p:spPr>
      </p:pic>
      <p:sp>
        <p:nvSpPr>
          <p:cNvPr id="7" name="TextBox 6"/>
          <p:cNvSpPr txBox="1"/>
          <p:nvPr/>
        </p:nvSpPr>
        <p:spPr>
          <a:xfrm>
            <a:off x="197931" y="1492625"/>
            <a:ext cx="8364902" cy="369332"/>
          </a:xfrm>
          <a:prstGeom prst="rect">
            <a:avLst/>
          </a:prstGeom>
          <a:solidFill>
            <a:srgbClr val="DDE1E7"/>
          </a:solidFill>
        </p:spPr>
        <p:txBody>
          <a:bodyPr wrap="none" rtlCol="0">
            <a:spAutoFit/>
          </a:bodyPr>
          <a:lstStyle/>
          <a:p>
            <a:r>
              <a:rPr lang="en-US" dirty="0" smtClean="0"/>
              <a:t>From the charge letter to the NP Panel Review of EIC design and R&amp;D, December 2016:</a:t>
            </a:r>
            <a:endParaRPr lang="en-US" dirty="0"/>
          </a:p>
        </p:txBody>
      </p:sp>
      <p:sp>
        <p:nvSpPr>
          <p:cNvPr id="10" name="Rounded Rectangle 9"/>
          <p:cNvSpPr/>
          <p:nvPr/>
        </p:nvSpPr>
        <p:spPr>
          <a:xfrm>
            <a:off x="313391" y="4848945"/>
            <a:ext cx="8519280" cy="2009055"/>
          </a:xfrm>
          <a:prstGeom prst="roundRect">
            <a:avLst/>
          </a:prstGeom>
          <a:noFill/>
          <a:ln w="57150" cap="flat" cmpd="sng" algn="ctr">
            <a:solidFill>
              <a:schemeClr val="accent1">
                <a:shade val="95000"/>
                <a:satMod val="105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lide Number Placeholder 10"/>
          <p:cNvSpPr>
            <a:spLocks noGrp="1"/>
          </p:cNvSpPr>
          <p:nvPr>
            <p:ph type="sldNum" sz="quarter" idx="12"/>
          </p:nvPr>
        </p:nvSpPr>
        <p:spPr/>
        <p:txBody>
          <a:bodyPr/>
          <a:lstStyle/>
          <a:p>
            <a:fld id="{410D451F-9B7F-8144-A541-E9E65ECBB230}" type="slidenum">
              <a:rPr lang="en-US" smtClean="0"/>
              <a:pPr/>
              <a:t>3</a:t>
            </a:fld>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1"/>
            <a:ext cx="7313613" cy="670268"/>
          </a:xfrm>
        </p:spPr>
        <p:txBody>
          <a:bodyPr/>
          <a:lstStyle/>
          <a:p>
            <a:r>
              <a:rPr lang="en-US" dirty="0" smtClean="0"/>
              <a:t>JLEIC R&amp;D areas</a:t>
            </a:r>
            <a:endParaRPr lang="en-US" dirty="0"/>
          </a:p>
        </p:txBody>
      </p:sp>
      <p:sp>
        <p:nvSpPr>
          <p:cNvPr id="13" name="TextBox 12"/>
          <p:cNvSpPr txBox="1"/>
          <p:nvPr/>
        </p:nvSpPr>
        <p:spPr>
          <a:xfrm>
            <a:off x="358574" y="4117280"/>
            <a:ext cx="8358637" cy="2092881"/>
          </a:xfrm>
          <a:prstGeom prst="rect">
            <a:avLst/>
          </a:prstGeom>
          <a:noFill/>
        </p:spPr>
        <p:txBody>
          <a:bodyPr wrap="square" rtlCol="0">
            <a:spAutoFit/>
          </a:bodyPr>
          <a:lstStyle/>
          <a:p>
            <a:pPr defTabSz="457200"/>
            <a:r>
              <a:rPr lang="en-US" dirty="0" smtClean="0">
                <a:solidFill>
                  <a:srgbClr val="4C5A6A"/>
                </a:solidFill>
              </a:rPr>
              <a:t>Guiding principles</a:t>
            </a:r>
          </a:p>
          <a:p>
            <a:pPr defTabSz="457200"/>
            <a:endParaRPr lang="en-US" sz="400" dirty="0" smtClean="0">
              <a:solidFill>
                <a:srgbClr val="4C5A6A"/>
              </a:solidFill>
            </a:endParaRPr>
          </a:p>
          <a:p>
            <a:pPr defTabSz="457200">
              <a:buClr>
                <a:srgbClr val="F79646">
                  <a:lumMod val="75000"/>
                </a:srgbClr>
              </a:buClr>
              <a:buFont typeface="Wingdings" charset="2"/>
              <a:buChar char="§"/>
            </a:pPr>
            <a:r>
              <a:rPr lang="en-US" dirty="0" smtClean="0">
                <a:solidFill>
                  <a:srgbClr val="4C5A6A"/>
                </a:solidFill>
              </a:rPr>
              <a:t> Adopt mature technology where applicable</a:t>
            </a:r>
          </a:p>
          <a:p>
            <a:pPr defTabSz="457200">
              <a:buClr>
                <a:srgbClr val="F79646">
                  <a:lumMod val="75000"/>
                </a:srgbClr>
              </a:buClr>
              <a:buFont typeface="Wingdings" charset="2"/>
              <a:buChar char="§"/>
            </a:pPr>
            <a:r>
              <a:rPr lang="en-US" dirty="0" smtClean="0">
                <a:solidFill>
                  <a:srgbClr val="4C5A6A"/>
                </a:solidFill>
              </a:rPr>
              <a:t> Focus R&amp;D in critical areas (</a:t>
            </a:r>
            <a:r>
              <a:rPr lang="en-US" dirty="0" err="1" smtClean="0">
                <a:solidFill>
                  <a:srgbClr val="4C5A6A"/>
                </a:solidFill>
              </a:rPr>
              <a:t>i.e</a:t>
            </a:r>
            <a:r>
              <a:rPr lang="en-US" dirty="0" smtClean="0">
                <a:solidFill>
                  <a:srgbClr val="4C5A6A"/>
                </a:solidFill>
              </a:rPr>
              <a:t> electron cooling)</a:t>
            </a:r>
          </a:p>
          <a:p>
            <a:pPr defTabSz="457200">
              <a:buClr>
                <a:srgbClr val="F79646">
                  <a:lumMod val="75000"/>
                </a:srgbClr>
              </a:buClr>
              <a:buFont typeface="Wingdings" charset="2"/>
              <a:buChar char="§"/>
            </a:pPr>
            <a:r>
              <a:rPr lang="en-US" dirty="0" smtClean="0">
                <a:solidFill>
                  <a:srgbClr val="4C5A6A"/>
                </a:solidFill>
              </a:rPr>
              <a:t> look at a 4-5 years timeline</a:t>
            </a:r>
          </a:p>
          <a:p>
            <a:pPr defTabSz="457200">
              <a:buClr>
                <a:srgbClr val="F79646">
                  <a:lumMod val="75000"/>
                </a:srgbClr>
              </a:buClr>
              <a:buFont typeface="Wingdings" charset="2"/>
              <a:buChar char="§"/>
            </a:pPr>
            <a:r>
              <a:rPr lang="en-US" dirty="0" smtClean="0">
                <a:solidFill>
                  <a:srgbClr val="4C5A6A"/>
                </a:solidFill>
              </a:rPr>
              <a:t> move technical readiness from “low” to “medium” in critical areas</a:t>
            </a:r>
          </a:p>
          <a:p>
            <a:pPr defTabSz="457200">
              <a:buClr>
                <a:srgbClr val="F79646">
                  <a:lumMod val="75000"/>
                </a:srgbClr>
              </a:buClr>
              <a:buFont typeface="Wingdings" charset="2"/>
              <a:buChar char="§"/>
            </a:pPr>
            <a:r>
              <a:rPr lang="en-US" dirty="0" smtClean="0">
                <a:solidFill>
                  <a:srgbClr val="4C5A6A"/>
                </a:solidFill>
              </a:rPr>
              <a:t> properly identify high priority  R&amp;D  (judgment call based on technology readiness</a:t>
            </a:r>
          </a:p>
          <a:p>
            <a:pPr defTabSz="457200">
              <a:buClr>
                <a:srgbClr val="F79646">
                  <a:lumMod val="75000"/>
                </a:srgbClr>
              </a:buClr>
            </a:pPr>
            <a:r>
              <a:rPr lang="en-US" dirty="0" smtClean="0">
                <a:solidFill>
                  <a:srgbClr val="4C5A6A"/>
                </a:solidFill>
              </a:rPr>
              <a:t>   and  impact on performance and cost)</a:t>
            </a:r>
            <a:endParaRPr lang="en-US" dirty="0">
              <a:solidFill>
                <a:srgbClr val="4C5A6A"/>
              </a:solidFill>
            </a:endParaRPr>
          </a:p>
        </p:txBody>
      </p:sp>
      <p:graphicFrame>
        <p:nvGraphicFramePr>
          <p:cNvPr id="14" name="Table 13"/>
          <p:cNvGraphicFramePr>
            <a:graphicFrameLocks noGrp="1"/>
          </p:cNvGraphicFramePr>
          <p:nvPr/>
        </p:nvGraphicFramePr>
        <p:xfrm>
          <a:off x="358573" y="898869"/>
          <a:ext cx="8529394" cy="1463039"/>
        </p:xfrm>
        <a:graphic>
          <a:graphicData uri="http://schemas.openxmlformats.org/drawingml/2006/table">
            <a:tbl>
              <a:tblPr firstRow="1" bandRow="1"/>
              <a:tblGrid>
                <a:gridCol w="2399397"/>
                <a:gridCol w="1983845"/>
                <a:gridCol w="2039468"/>
                <a:gridCol w="2106684"/>
              </a:tblGrid>
              <a:tr h="1204679">
                <a:tc>
                  <a:txBody>
                    <a:bodyPr/>
                    <a:lstStyle>
                      <a:lvl1pPr marL="0" algn="l" defTabSz="914400" rtl="0" eaLnBrk="1" latinLnBrk="0" hangingPunct="1">
                        <a:defRPr sz="1800" b="1" kern="1200">
                          <a:solidFill>
                            <a:schemeClr val="dk1"/>
                          </a:solidFill>
                          <a:latin typeface="Calibri"/>
                        </a:defRPr>
                      </a:lvl1pPr>
                      <a:lvl2pPr marL="457200" algn="l" defTabSz="914400" rtl="0" eaLnBrk="1" latinLnBrk="0" hangingPunct="1">
                        <a:defRPr sz="1800" b="1" kern="1200">
                          <a:solidFill>
                            <a:schemeClr val="dk1"/>
                          </a:solidFill>
                          <a:latin typeface="Calibri"/>
                        </a:defRPr>
                      </a:lvl2pPr>
                      <a:lvl3pPr marL="914400" algn="l" defTabSz="914400" rtl="0" eaLnBrk="1" latinLnBrk="0" hangingPunct="1">
                        <a:defRPr sz="1800" b="1" kern="1200">
                          <a:solidFill>
                            <a:schemeClr val="dk1"/>
                          </a:solidFill>
                          <a:latin typeface="Calibri"/>
                        </a:defRPr>
                      </a:lvl3pPr>
                      <a:lvl4pPr marL="1371600" algn="l" defTabSz="914400" rtl="0" eaLnBrk="1" latinLnBrk="0" hangingPunct="1">
                        <a:defRPr sz="1800" b="1" kern="1200">
                          <a:solidFill>
                            <a:schemeClr val="dk1"/>
                          </a:solidFill>
                          <a:latin typeface="Calibri"/>
                        </a:defRPr>
                      </a:lvl4pPr>
                      <a:lvl5pPr marL="1828800" algn="l" defTabSz="914400" rtl="0" eaLnBrk="1" latinLnBrk="0" hangingPunct="1">
                        <a:defRPr sz="1800" b="1" kern="1200">
                          <a:solidFill>
                            <a:schemeClr val="dk1"/>
                          </a:solidFill>
                          <a:latin typeface="Calibri"/>
                        </a:defRPr>
                      </a:lvl5pPr>
                      <a:lvl6pPr marL="2286000" algn="l" defTabSz="914400" rtl="0" eaLnBrk="1" latinLnBrk="0" hangingPunct="1">
                        <a:defRPr sz="1800" b="1" kern="1200">
                          <a:solidFill>
                            <a:schemeClr val="dk1"/>
                          </a:solidFill>
                          <a:latin typeface="Calibri"/>
                        </a:defRPr>
                      </a:lvl6pPr>
                      <a:lvl7pPr marL="2743200" algn="l" defTabSz="914400" rtl="0" eaLnBrk="1" latinLnBrk="0" hangingPunct="1">
                        <a:defRPr sz="1800" b="1" kern="1200">
                          <a:solidFill>
                            <a:schemeClr val="dk1"/>
                          </a:solidFill>
                          <a:latin typeface="Calibri"/>
                        </a:defRPr>
                      </a:lvl7pPr>
                      <a:lvl8pPr marL="3200400" algn="l" defTabSz="914400" rtl="0" eaLnBrk="1" latinLnBrk="0" hangingPunct="1">
                        <a:defRPr sz="1800" b="1" kern="1200">
                          <a:solidFill>
                            <a:schemeClr val="dk1"/>
                          </a:solidFill>
                          <a:latin typeface="Calibri"/>
                        </a:defRPr>
                      </a:lvl8pPr>
                      <a:lvl9pPr marL="3657600" algn="l" defTabSz="914400" rtl="0" eaLnBrk="1" latinLnBrk="0" hangingPunct="1">
                        <a:defRPr sz="1800" b="1" kern="1200">
                          <a:solidFill>
                            <a:schemeClr val="dk1"/>
                          </a:solidFill>
                          <a:latin typeface="Calibri"/>
                        </a:defRPr>
                      </a:lvl9pPr>
                    </a:lstStyle>
                    <a:p>
                      <a:r>
                        <a:rPr lang="en-US" baseline="0" dirty="0" smtClean="0"/>
                        <a:t>R&amp;D activities</a:t>
                      </a:r>
                    </a:p>
                    <a:p>
                      <a:endParaRPr lang="en-US" baseline="0" dirty="0" smtClean="0"/>
                    </a:p>
                    <a:p>
                      <a:r>
                        <a:rPr lang="en-US" baseline="0" dirty="0" smtClean="0"/>
                        <a:t>Higher priority topical areas for </a:t>
                      </a:r>
                    </a:p>
                    <a:p>
                      <a:r>
                        <a:rPr lang="en-US" baseline="0" dirty="0" smtClean="0"/>
                        <a:t>EIC R&amp;D funding</a:t>
                      </a:r>
                      <a:endParaRPr lang="en-US" b="0" baseline="0" dirty="0" smtClean="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FF99"/>
                    </a:solidFill>
                  </a:tcPr>
                </a:tc>
                <a:tc>
                  <a:txBody>
                    <a:bodyPr/>
                    <a:lstStyle>
                      <a:lvl1pPr marL="0" algn="l" defTabSz="914400" rtl="0" eaLnBrk="1" latinLnBrk="0" hangingPunct="1">
                        <a:defRPr sz="1800" b="1" kern="1200">
                          <a:solidFill>
                            <a:schemeClr val="dk1"/>
                          </a:solidFill>
                          <a:latin typeface="Calibri"/>
                        </a:defRPr>
                      </a:lvl1pPr>
                      <a:lvl2pPr marL="457200" algn="l" defTabSz="914400" rtl="0" eaLnBrk="1" latinLnBrk="0" hangingPunct="1">
                        <a:defRPr sz="1800" b="1" kern="1200">
                          <a:solidFill>
                            <a:schemeClr val="dk1"/>
                          </a:solidFill>
                          <a:latin typeface="Calibri"/>
                        </a:defRPr>
                      </a:lvl2pPr>
                      <a:lvl3pPr marL="914400" algn="l" defTabSz="914400" rtl="0" eaLnBrk="1" latinLnBrk="0" hangingPunct="1">
                        <a:defRPr sz="1800" b="1" kern="1200">
                          <a:solidFill>
                            <a:schemeClr val="dk1"/>
                          </a:solidFill>
                          <a:latin typeface="Calibri"/>
                        </a:defRPr>
                      </a:lvl3pPr>
                      <a:lvl4pPr marL="1371600" algn="l" defTabSz="914400" rtl="0" eaLnBrk="1" latinLnBrk="0" hangingPunct="1">
                        <a:defRPr sz="1800" b="1" kern="1200">
                          <a:solidFill>
                            <a:schemeClr val="dk1"/>
                          </a:solidFill>
                          <a:latin typeface="Calibri"/>
                        </a:defRPr>
                      </a:lvl4pPr>
                      <a:lvl5pPr marL="1828800" algn="l" defTabSz="914400" rtl="0" eaLnBrk="1" latinLnBrk="0" hangingPunct="1">
                        <a:defRPr sz="1800" b="1" kern="1200">
                          <a:solidFill>
                            <a:schemeClr val="dk1"/>
                          </a:solidFill>
                          <a:latin typeface="Calibri"/>
                        </a:defRPr>
                      </a:lvl5pPr>
                      <a:lvl6pPr marL="2286000" algn="l" defTabSz="914400" rtl="0" eaLnBrk="1" latinLnBrk="0" hangingPunct="1">
                        <a:defRPr sz="1800" b="1" kern="1200">
                          <a:solidFill>
                            <a:schemeClr val="dk1"/>
                          </a:solidFill>
                          <a:latin typeface="Calibri"/>
                        </a:defRPr>
                      </a:lvl6pPr>
                      <a:lvl7pPr marL="2743200" algn="l" defTabSz="914400" rtl="0" eaLnBrk="1" latinLnBrk="0" hangingPunct="1">
                        <a:defRPr sz="1800" b="1" kern="1200">
                          <a:solidFill>
                            <a:schemeClr val="dk1"/>
                          </a:solidFill>
                          <a:latin typeface="Calibri"/>
                        </a:defRPr>
                      </a:lvl7pPr>
                      <a:lvl8pPr marL="3200400" algn="l" defTabSz="914400" rtl="0" eaLnBrk="1" latinLnBrk="0" hangingPunct="1">
                        <a:defRPr sz="1800" b="1" kern="1200">
                          <a:solidFill>
                            <a:schemeClr val="dk1"/>
                          </a:solidFill>
                          <a:latin typeface="Calibri"/>
                        </a:defRPr>
                      </a:lvl8pPr>
                      <a:lvl9pPr marL="3657600" algn="l" defTabSz="914400" rtl="0" eaLnBrk="1" latinLnBrk="0" hangingPunct="1">
                        <a:defRPr sz="1800" b="1" kern="1200">
                          <a:solidFill>
                            <a:schemeClr val="dk1"/>
                          </a:solidFill>
                          <a:latin typeface="Calibri"/>
                        </a:defRPr>
                      </a:lvl9pPr>
                    </a:lstStyle>
                    <a:p>
                      <a:r>
                        <a:rPr lang="en-US" dirty="0" smtClean="0"/>
                        <a:t>Electron</a:t>
                      </a:r>
                      <a:r>
                        <a:rPr lang="en-US" baseline="0" dirty="0" smtClean="0"/>
                        <a:t> Cooling</a:t>
                      </a:r>
                    </a:p>
                    <a:p>
                      <a:r>
                        <a:rPr lang="en-US" baseline="0" dirty="0" smtClean="0"/>
                        <a:t>ECL</a:t>
                      </a:r>
                    </a:p>
                    <a:p>
                      <a:endParaRPr lang="en-US" baseline="0" dirty="0" smtClean="0"/>
                    </a:p>
                    <a:p>
                      <a:endParaRPr lang="en-US" baseline="0" dirty="0" smtClean="0"/>
                    </a:p>
                    <a:p>
                      <a:r>
                        <a:rPr lang="en-US" baseline="0" dirty="0" smtClean="0"/>
                        <a:t>8 CTE</a:t>
                      </a:r>
                      <a:endParaRPr lang="en-US" b="0" baseline="0" dirty="0" smtClean="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b="1" kern="1200">
                          <a:solidFill>
                            <a:schemeClr val="dk1"/>
                          </a:solidFill>
                          <a:latin typeface="Calibri"/>
                        </a:defRPr>
                      </a:lvl1pPr>
                      <a:lvl2pPr marL="457200" algn="l" defTabSz="914400" rtl="0" eaLnBrk="1" latinLnBrk="0" hangingPunct="1">
                        <a:defRPr sz="1800" b="1" kern="1200">
                          <a:solidFill>
                            <a:schemeClr val="dk1"/>
                          </a:solidFill>
                          <a:latin typeface="Calibri"/>
                        </a:defRPr>
                      </a:lvl2pPr>
                      <a:lvl3pPr marL="914400" algn="l" defTabSz="914400" rtl="0" eaLnBrk="1" latinLnBrk="0" hangingPunct="1">
                        <a:defRPr sz="1800" b="1" kern="1200">
                          <a:solidFill>
                            <a:schemeClr val="dk1"/>
                          </a:solidFill>
                          <a:latin typeface="Calibri"/>
                        </a:defRPr>
                      </a:lvl3pPr>
                      <a:lvl4pPr marL="1371600" algn="l" defTabSz="914400" rtl="0" eaLnBrk="1" latinLnBrk="0" hangingPunct="1">
                        <a:defRPr sz="1800" b="1" kern="1200">
                          <a:solidFill>
                            <a:schemeClr val="dk1"/>
                          </a:solidFill>
                          <a:latin typeface="Calibri"/>
                        </a:defRPr>
                      </a:lvl4pPr>
                      <a:lvl5pPr marL="1828800" algn="l" defTabSz="914400" rtl="0" eaLnBrk="1" latinLnBrk="0" hangingPunct="1">
                        <a:defRPr sz="1800" b="1" kern="1200">
                          <a:solidFill>
                            <a:schemeClr val="dk1"/>
                          </a:solidFill>
                          <a:latin typeface="Calibri"/>
                        </a:defRPr>
                      </a:lvl5pPr>
                      <a:lvl6pPr marL="2286000" algn="l" defTabSz="914400" rtl="0" eaLnBrk="1" latinLnBrk="0" hangingPunct="1">
                        <a:defRPr sz="1800" b="1" kern="1200">
                          <a:solidFill>
                            <a:schemeClr val="dk1"/>
                          </a:solidFill>
                          <a:latin typeface="Calibri"/>
                        </a:defRPr>
                      </a:lvl6pPr>
                      <a:lvl7pPr marL="2743200" algn="l" defTabSz="914400" rtl="0" eaLnBrk="1" latinLnBrk="0" hangingPunct="1">
                        <a:defRPr sz="1800" b="1" kern="1200">
                          <a:solidFill>
                            <a:schemeClr val="dk1"/>
                          </a:solidFill>
                          <a:latin typeface="Calibri"/>
                        </a:defRPr>
                      </a:lvl7pPr>
                      <a:lvl8pPr marL="3200400" algn="l" defTabSz="914400" rtl="0" eaLnBrk="1" latinLnBrk="0" hangingPunct="1">
                        <a:defRPr sz="1800" b="1" kern="1200">
                          <a:solidFill>
                            <a:schemeClr val="dk1"/>
                          </a:solidFill>
                          <a:latin typeface="Calibri"/>
                        </a:defRPr>
                      </a:lvl8pPr>
                      <a:lvl9pPr marL="3657600" algn="l" defTabSz="914400" rtl="0" eaLnBrk="1" latinLnBrk="0" hangingPunct="1">
                        <a:defRPr sz="1800" b="1" kern="1200">
                          <a:solidFill>
                            <a:schemeClr val="dk1"/>
                          </a:solidFill>
                          <a:latin typeface="Calibri"/>
                        </a:defRPr>
                      </a:lvl9pPr>
                    </a:lstStyle>
                    <a:p>
                      <a:r>
                        <a:rPr lang="en-US" dirty="0" smtClean="0"/>
                        <a:t>Magnets </a:t>
                      </a:r>
                    </a:p>
                    <a:p>
                      <a:r>
                        <a:rPr lang="en-US" dirty="0" smtClean="0"/>
                        <a:t>MAG</a:t>
                      </a:r>
                    </a:p>
                    <a:p>
                      <a:endParaRPr lang="en-US" dirty="0" smtClean="0"/>
                    </a:p>
                    <a:p>
                      <a:endParaRPr lang="en-US" dirty="0" smtClean="0"/>
                    </a:p>
                    <a:p>
                      <a:r>
                        <a:rPr lang="en-US" dirty="0" smtClean="0"/>
                        <a:t>6 CTE</a:t>
                      </a:r>
                      <a:endParaRPr lang="en-US" b="0"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Text" lastClr="000000">
                        <a:tint val="20000"/>
                      </a:sysClr>
                    </a:solidFill>
                  </a:tcPr>
                </a:tc>
                <a:tc>
                  <a:txBody>
                    <a:bodyPr/>
                    <a:lstStyle>
                      <a:lvl1pPr marL="0" algn="l" defTabSz="914400" rtl="0" eaLnBrk="1" latinLnBrk="0" hangingPunct="1">
                        <a:defRPr sz="1800" b="1" kern="1200">
                          <a:solidFill>
                            <a:schemeClr val="dk1"/>
                          </a:solidFill>
                          <a:latin typeface="Calibri"/>
                        </a:defRPr>
                      </a:lvl1pPr>
                      <a:lvl2pPr marL="457200" algn="l" defTabSz="914400" rtl="0" eaLnBrk="1" latinLnBrk="0" hangingPunct="1">
                        <a:defRPr sz="1800" b="1" kern="1200">
                          <a:solidFill>
                            <a:schemeClr val="dk1"/>
                          </a:solidFill>
                          <a:latin typeface="Calibri"/>
                        </a:defRPr>
                      </a:lvl2pPr>
                      <a:lvl3pPr marL="914400" algn="l" defTabSz="914400" rtl="0" eaLnBrk="1" latinLnBrk="0" hangingPunct="1">
                        <a:defRPr sz="1800" b="1" kern="1200">
                          <a:solidFill>
                            <a:schemeClr val="dk1"/>
                          </a:solidFill>
                          <a:latin typeface="Calibri"/>
                        </a:defRPr>
                      </a:lvl3pPr>
                      <a:lvl4pPr marL="1371600" algn="l" defTabSz="914400" rtl="0" eaLnBrk="1" latinLnBrk="0" hangingPunct="1">
                        <a:defRPr sz="1800" b="1" kern="1200">
                          <a:solidFill>
                            <a:schemeClr val="dk1"/>
                          </a:solidFill>
                          <a:latin typeface="Calibri"/>
                        </a:defRPr>
                      </a:lvl4pPr>
                      <a:lvl5pPr marL="1828800" algn="l" defTabSz="914400" rtl="0" eaLnBrk="1" latinLnBrk="0" hangingPunct="1">
                        <a:defRPr sz="1800" b="1" kern="1200">
                          <a:solidFill>
                            <a:schemeClr val="dk1"/>
                          </a:solidFill>
                          <a:latin typeface="Calibri"/>
                        </a:defRPr>
                      </a:lvl5pPr>
                      <a:lvl6pPr marL="2286000" algn="l" defTabSz="914400" rtl="0" eaLnBrk="1" latinLnBrk="0" hangingPunct="1">
                        <a:defRPr sz="1800" b="1" kern="1200">
                          <a:solidFill>
                            <a:schemeClr val="dk1"/>
                          </a:solidFill>
                          <a:latin typeface="Calibri"/>
                        </a:defRPr>
                      </a:lvl6pPr>
                      <a:lvl7pPr marL="2743200" algn="l" defTabSz="914400" rtl="0" eaLnBrk="1" latinLnBrk="0" hangingPunct="1">
                        <a:defRPr sz="1800" b="1" kern="1200">
                          <a:solidFill>
                            <a:schemeClr val="dk1"/>
                          </a:solidFill>
                          <a:latin typeface="Calibri"/>
                        </a:defRPr>
                      </a:lvl7pPr>
                      <a:lvl8pPr marL="3200400" algn="l" defTabSz="914400" rtl="0" eaLnBrk="1" latinLnBrk="0" hangingPunct="1">
                        <a:defRPr sz="1800" b="1" kern="1200">
                          <a:solidFill>
                            <a:schemeClr val="dk1"/>
                          </a:solidFill>
                          <a:latin typeface="Calibri"/>
                        </a:defRPr>
                      </a:lvl8pPr>
                      <a:lvl9pPr marL="3657600" algn="l" defTabSz="914400" rtl="0" eaLnBrk="1" latinLnBrk="0" hangingPunct="1">
                        <a:defRPr sz="1800" b="1" kern="1200">
                          <a:solidFill>
                            <a:schemeClr val="dk1"/>
                          </a:solidFill>
                          <a:latin typeface="Calibri"/>
                        </a:defRPr>
                      </a:lvl9pPr>
                    </a:lstStyle>
                    <a:p>
                      <a:r>
                        <a:rPr lang="en-US" dirty="0" smtClean="0"/>
                        <a:t>SRF R&amp;D</a:t>
                      </a:r>
                    </a:p>
                    <a:p>
                      <a:r>
                        <a:rPr lang="en-US" dirty="0" smtClean="0"/>
                        <a:t>SRF</a:t>
                      </a:r>
                    </a:p>
                    <a:p>
                      <a:endParaRPr lang="en-US" dirty="0" smtClean="0"/>
                    </a:p>
                    <a:p>
                      <a:endParaRPr lang="en-US" dirty="0" smtClean="0"/>
                    </a:p>
                    <a:p>
                      <a:r>
                        <a:rPr lang="en-US" dirty="0" smtClean="0"/>
                        <a:t>3 CTE</a:t>
                      </a:r>
                      <a:endParaRPr lang="en-US" b="0"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Text" lastClr="000000">
                        <a:tint val="20000"/>
                      </a:sysClr>
                    </a:solidFill>
                  </a:tcPr>
                </a:tc>
              </a:tr>
            </a:tbl>
          </a:graphicData>
        </a:graphic>
      </p:graphicFrame>
      <p:graphicFrame>
        <p:nvGraphicFramePr>
          <p:cNvPr id="15" name="Table 14"/>
          <p:cNvGraphicFramePr>
            <a:graphicFrameLocks noGrp="1"/>
          </p:cNvGraphicFramePr>
          <p:nvPr/>
        </p:nvGraphicFramePr>
        <p:xfrm>
          <a:off x="358574" y="2472305"/>
          <a:ext cx="8529394" cy="1463039"/>
        </p:xfrm>
        <a:graphic>
          <a:graphicData uri="http://schemas.openxmlformats.org/drawingml/2006/table">
            <a:tbl>
              <a:tblPr firstRow="1" bandRow="1"/>
              <a:tblGrid>
                <a:gridCol w="2399397"/>
                <a:gridCol w="1983845"/>
                <a:gridCol w="2039468"/>
                <a:gridCol w="2106684"/>
              </a:tblGrid>
              <a:tr h="0">
                <a:tc>
                  <a:txBody>
                    <a:bodyPr/>
                    <a:lstStyle>
                      <a:lvl1pPr marL="0" algn="l" defTabSz="914400" rtl="0" eaLnBrk="1" latinLnBrk="0" hangingPunct="1">
                        <a:defRPr sz="1800" b="1" kern="1200">
                          <a:solidFill>
                            <a:schemeClr val="dk1"/>
                          </a:solidFill>
                          <a:latin typeface="Calibri"/>
                        </a:defRPr>
                      </a:lvl1pPr>
                      <a:lvl2pPr marL="457200" algn="l" defTabSz="914400" rtl="0" eaLnBrk="1" latinLnBrk="0" hangingPunct="1">
                        <a:defRPr sz="1800" b="1" kern="1200">
                          <a:solidFill>
                            <a:schemeClr val="dk1"/>
                          </a:solidFill>
                          <a:latin typeface="Calibri"/>
                        </a:defRPr>
                      </a:lvl2pPr>
                      <a:lvl3pPr marL="914400" algn="l" defTabSz="914400" rtl="0" eaLnBrk="1" latinLnBrk="0" hangingPunct="1">
                        <a:defRPr sz="1800" b="1" kern="1200">
                          <a:solidFill>
                            <a:schemeClr val="dk1"/>
                          </a:solidFill>
                          <a:latin typeface="Calibri"/>
                        </a:defRPr>
                      </a:lvl3pPr>
                      <a:lvl4pPr marL="1371600" algn="l" defTabSz="914400" rtl="0" eaLnBrk="1" latinLnBrk="0" hangingPunct="1">
                        <a:defRPr sz="1800" b="1" kern="1200">
                          <a:solidFill>
                            <a:schemeClr val="dk1"/>
                          </a:solidFill>
                          <a:latin typeface="Calibri"/>
                        </a:defRPr>
                      </a:lvl4pPr>
                      <a:lvl5pPr marL="1828800" algn="l" defTabSz="914400" rtl="0" eaLnBrk="1" latinLnBrk="0" hangingPunct="1">
                        <a:defRPr sz="1800" b="1" kern="1200">
                          <a:solidFill>
                            <a:schemeClr val="dk1"/>
                          </a:solidFill>
                          <a:latin typeface="Calibri"/>
                        </a:defRPr>
                      </a:lvl5pPr>
                      <a:lvl6pPr marL="2286000" algn="l" defTabSz="914400" rtl="0" eaLnBrk="1" latinLnBrk="0" hangingPunct="1">
                        <a:defRPr sz="1800" b="1" kern="1200">
                          <a:solidFill>
                            <a:schemeClr val="dk1"/>
                          </a:solidFill>
                          <a:latin typeface="Calibri"/>
                        </a:defRPr>
                      </a:lvl6pPr>
                      <a:lvl7pPr marL="2743200" algn="l" defTabSz="914400" rtl="0" eaLnBrk="1" latinLnBrk="0" hangingPunct="1">
                        <a:defRPr sz="1800" b="1" kern="1200">
                          <a:solidFill>
                            <a:schemeClr val="dk1"/>
                          </a:solidFill>
                          <a:latin typeface="Calibri"/>
                        </a:defRPr>
                      </a:lvl7pPr>
                      <a:lvl8pPr marL="3200400" algn="l" defTabSz="914400" rtl="0" eaLnBrk="1" latinLnBrk="0" hangingPunct="1">
                        <a:defRPr sz="1800" b="1" kern="1200">
                          <a:solidFill>
                            <a:schemeClr val="dk1"/>
                          </a:solidFill>
                          <a:latin typeface="Calibri"/>
                        </a:defRPr>
                      </a:lvl8pPr>
                      <a:lvl9pPr marL="3657600" algn="l" defTabSz="914400" rtl="0" eaLnBrk="1" latinLnBrk="0" hangingPunct="1">
                        <a:defRPr sz="1800" b="1" kern="1200">
                          <a:solidFill>
                            <a:schemeClr val="dk1"/>
                          </a:solidFill>
                          <a:latin typeface="Calibri"/>
                        </a:defRPr>
                      </a:lvl9pPr>
                    </a:lstStyle>
                    <a:p>
                      <a:r>
                        <a:rPr lang="en-US" dirty="0" smtClean="0"/>
                        <a:t>Bridge design and R&amp;D</a:t>
                      </a:r>
                    </a:p>
                    <a:p>
                      <a:endParaRPr lang="en-US" dirty="0" smtClean="0"/>
                    </a:p>
                    <a:p>
                      <a:r>
                        <a:rPr lang="en-US" dirty="0" smtClean="0"/>
                        <a:t>Executed on base, LDRD and</a:t>
                      </a:r>
                      <a:r>
                        <a:rPr lang="en-US" baseline="0" dirty="0" smtClean="0"/>
                        <a:t> selected EIC R&amp;D funding</a:t>
                      </a:r>
                      <a:endParaRPr lang="en-US" b="0" dirty="0" smtClean="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FF99"/>
                    </a:solidFill>
                  </a:tcPr>
                </a:tc>
                <a:tc>
                  <a:txBody>
                    <a:bodyPr/>
                    <a:lstStyle>
                      <a:lvl1pPr marL="0" algn="l" defTabSz="914400" rtl="0" eaLnBrk="1" latinLnBrk="0" hangingPunct="1">
                        <a:defRPr sz="1800" b="1" kern="1200">
                          <a:solidFill>
                            <a:schemeClr val="dk1"/>
                          </a:solidFill>
                          <a:latin typeface="Calibri"/>
                        </a:defRPr>
                      </a:lvl1pPr>
                      <a:lvl2pPr marL="457200" algn="l" defTabSz="914400" rtl="0" eaLnBrk="1" latinLnBrk="0" hangingPunct="1">
                        <a:defRPr sz="1800" b="1" kern="1200">
                          <a:solidFill>
                            <a:schemeClr val="dk1"/>
                          </a:solidFill>
                          <a:latin typeface="Calibri"/>
                        </a:defRPr>
                      </a:lvl2pPr>
                      <a:lvl3pPr marL="914400" algn="l" defTabSz="914400" rtl="0" eaLnBrk="1" latinLnBrk="0" hangingPunct="1">
                        <a:defRPr sz="1800" b="1" kern="1200">
                          <a:solidFill>
                            <a:schemeClr val="dk1"/>
                          </a:solidFill>
                          <a:latin typeface="Calibri"/>
                        </a:defRPr>
                      </a:lvl3pPr>
                      <a:lvl4pPr marL="1371600" algn="l" defTabSz="914400" rtl="0" eaLnBrk="1" latinLnBrk="0" hangingPunct="1">
                        <a:defRPr sz="1800" b="1" kern="1200">
                          <a:solidFill>
                            <a:schemeClr val="dk1"/>
                          </a:solidFill>
                          <a:latin typeface="Calibri"/>
                        </a:defRPr>
                      </a:lvl4pPr>
                      <a:lvl5pPr marL="1828800" algn="l" defTabSz="914400" rtl="0" eaLnBrk="1" latinLnBrk="0" hangingPunct="1">
                        <a:defRPr sz="1800" b="1" kern="1200">
                          <a:solidFill>
                            <a:schemeClr val="dk1"/>
                          </a:solidFill>
                          <a:latin typeface="Calibri"/>
                        </a:defRPr>
                      </a:lvl5pPr>
                      <a:lvl6pPr marL="2286000" algn="l" defTabSz="914400" rtl="0" eaLnBrk="1" latinLnBrk="0" hangingPunct="1">
                        <a:defRPr sz="1800" b="1" kern="1200">
                          <a:solidFill>
                            <a:schemeClr val="dk1"/>
                          </a:solidFill>
                          <a:latin typeface="Calibri"/>
                        </a:defRPr>
                      </a:lvl6pPr>
                      <a:lvl7pPr marL="2743200" algn="l" defTabSz="914400" rtl="0" eaLnBrk="1" latinLnBrk="0" hangingPunct="1">
                        <a:defRPr sz="1800" b="1" kern="1200">
                          <a:solidFill>
                            <a:schemeClr val="dk1"/>
                          </a:solidFill>
                          <a:latin typeface="Calibri"/>
                        </a:defRPr>
                      </a:lvl7pPr>
                      <a:lvl8pPr marL="3200400" algn="l" defTabSz="914400" rtl="0" eaLnBrk="1" latinLnBrk="0" hangingPunct="1">
                        <a:defRPr sz="1800" b="1" kern="1200">
                          <a:solidFill>
                            <a:schemeClr val="dk1"/>
                          </a:solidFill>
                          <a:latin typeface="Calibri"/>
                        </a:defRPr>
                      </a:lvl8pPr>
                      <a:lvl9pPr marL="3657600" algn="l" defTabSz="914400" rtl="0" eaLnBrk="1" latinLnBrk="0" hangingPunct="1">
                        <a:defRPr sz="1800" b="1" kern="1200">
                          <a:solidFill>
                            <a:schemeClr val="dk1"/>
                          </a:solidFill>
                          <a:latin typeface="Calibri"/>
                        </a:defRPr>
                      </a:lvl9pPr>
                    </a:lstStyle>
                    <a:p>
                      <a:r>
                        <a:rPr lang="en-US" b="1" dirty="0" smtClean="0"/>
                        <a:t>Injectors R&amp;D</a:t>
                      </a:r>
                    </a:p>
                    <a:p>
                      <a:r>
                        <a:rPr lang="en-US" b="1" dirty="0" smtClean="0"/>
                        <a:t>INJ</a:t>
                      </a:r>
                    </a:p>
                    <a:p>
                      <a:endParaRPr lang="en-US" b="1" dirty="0" smtClean="0"/>
                    </a:p>
                    <a:p>
                      <a:endParaRPr lang="en-US" b="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6 CTE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b="1" kern="1200">
                          <a:solidFill>
                            <a:schemeClr val="dk1"/>
                          </a:solidFill>
                          <a:latin typeface="Calibri"/>
                        </a:defRPr>
                      </a:lvl1pPr>
                      <a:lvl2pPr marL="457200" algn="l" defTabSz="914400" rtl="0" eaLnBrk="1" latinLnBrk="0" hangingPunct="1">
                        <a:defRPr sz="1800" b="1" kern="1200">
                          <a:solidFill>
                            <a:schemeClr val="dk1"/>
                          </a:solidFill>
                          <a:latin typeface="Calibri"/>
                        </a:defRPr>
                      </a:lvl2pPr>
                      <a:lvl3pPr marL="914400" algn="l" defTabSz="914400" rtl="0" eaLnBrk="1" latinLnBrk="0" hangingPunct="1">
                        <a:defRPr sz="1800" b="1" kern="1200">
                          <a:solidFill>
                            <a:schemeClr val="dk1"/>
                          </a:solidFill>
                          <a:latin typeface="Calibri"/>
                        </a:defRPr>
                      </a:lvl3pPr>
                      <a:lvl4pPr marL="1371600" algn="l" defTabSz="914400" rtl="0" eaLnBrk="1" latinLnBrk="0" hangingPunct="1">
                        <a:defRPr sz="1800" b="1" kern="1200">
                          <a:solidFill>
                            <a:schemeClr val="dk1"/>
                          </a:solidFill>
                          <a:latin typeface="Calibri"/>
                        </a:defRPr>
                      </a:lvl4pPr>
                      <a:lvl5pPr marL="1828800" algn="l" defTabSz="914400" rtl="0" eaLnBrk="1" latinLnBrk="0" hangingPunct="1">
                        <a:defRPr sz="1800" b="1" kern="1200">
                          <a:solidFill>
                            <a:schemeClr val="dk1"/>
                          </a:solidFill>
                          <a:latin typeface="Calibri"/>
                        </a:defRPr>
                      </a:lvl5pPr>
                      <a:lvl6pPr marL="2286000" algn="l" defTabSz="914400" rtl="0" eaLnBrk="1" latinLnBrk="0" hangingPunct="1">
                        <a:defRPr sz="1800" b="1" kern="1200">
                          <a:solidFill>
                            <a:schemeClr val="dk1"/>
                          </a:solidFill>
                          <a:latin typeface="Calibri"/>
                        </a:defRPr>
                      </a:lvl6pPr>
                      <a:lvl7pPr marL="2743200" algn="l" defTabSz="914400" rtl="0" eaLnBrk="1" latinLnBrk="0" hangingPunct="1">
                        <a:defRPr sz="1800" b="1" kern="1200">
                          <a:solidFill>
                            <a:schemeClr val="dk1"/>
                          </a:solidFill>
                          <a:latin typeface="Calibri"/>
                        </a:defRPr>
                      </a:lvl7pPr>
                      <a:lvl8pPr marL="3200400" algn="l" defTabSz="914400" rtl="0" eaLnBrk="1" latinLnBrk="0" hangingPunct="1">
                        <a:defRPr sz="1800" b="1" kern="1200">
                          <a:solidFill>
                            <a:schemeClr val="dk1"/>
                          </a:solidFill>
                          <a:latin typeface="Calibri"/>
                        </a:defRPr>
                      </a:lvl8pPr>
                      <a:lvl9pPr marL="3657600" algn="l" defTabSz="914400" rtl="0" eaLnBrk="1" latinLnBrk="0" hangingPunct="1">
                        <a:defRPr sz="1800" b="1" kern="1200">
                          <a:solidFill>
                            <a:schemeClr val="dk1"/>
                          </a:solidFill>
                          <a:latin typeface="Calibri"/>
                        </a:defRPr>
                      </a:lvl9pPr>
                    </a:lstStyle>
                    <a:p>
                      <a:r>
                        <a:rPr lang="en-US" b="1" dirty="0" smtClean="0"/>
                        <a:t>Interaction Regions</a:t>
                      </a:r>
                    </a:p>
                    <a:p>
                      <a:r>
                        <a:rPr lang="en-US" b="1" dirty="0" smtClean="0"/>
                        <a:t>IRS</a:t>
                      </a:r>
                    </a:p>
                    <a:p>
                      <a:endParaRPr lang="en-US" b="1" dirty="0" smtClean="0"/>
                    </a:p>
                    <a:p>
                      <a:endParaRPr lang="en-US" b="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3 CTE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b="1" kern="1200">
                          <a:solidFill>
                            <a:schemeClr val="dk1"/>
                          </a:solidFill>
                          <a:latin typeface="Calibri"/>
                        </a:defRPr>
                      </a:lvl1pPr>
                      <a:lvl2pPr marL="457200" algn="l" defTabSz="914400" rtl="0" eaLnBrk="1" latinLnBrk="0" hangingPunct="1">
                        <a:defRPr sz="1800" b="1" kern="1200">
                          <a:solidFill>
                            <a:schemeClr val="dk1"/>
                          </a:solidFill>
                          <a:latin typeface="Calibri"/>
                        </a:defRPr>
                      </a:lvl2pPr>
                      <a:lvl3pPr marL="914400" algn="l" defTabSz="914400" rtl="0" eaLnBrk="1" latinLnBrk="0" hangingPunct="1">
                        <a:defRPr sz="1800" b="1" kern="1200">
                          <a:solidFill>
                            <a:schemeClr val="dk1"/>
                          </a:solidFill>
                          <a:latin typeface="Calibri"/>
                        </a:defRPr>
                      </a:lvl3pPr>
                      <a:lvl4pPr marL="1371600" algn="l" defTabSz="914400" rtl="0" eaLnBrk="1" latinLnBrk="0" hangingPunct="1">
                        <a:defRPr sz="1800" b="1" kern="1200">
                          <a:solidFill>
                            <a:schemeClr val="dk1"/>
                          </a:solidFill>
                          <a:latin typeface="Calibri"/>
                        </a:defRPr>
                      </a:lvl4pPr>
                      <a:lvl5pPr marL="1828800" algn="l" defTabSz="914400" rtl="0" eaLnBrk="1" latinLnBrk="0" hangingPunct="1">
                        <a:defRPr sz="1800" b="1" kern="1200">
                          <a:solidFill>
                            <a:schemeClr val="dk1"/>
                          </a:solidFill>
                          <a:latin typeface="Calibri"/>
                        </a:defRPr>
                      </a:lvl5pPr>
                      <a:lvl6pPr marL="2286000" algn="l" defTabSz="914400" rtl="0" eaLnBrk="1" latinLnBrk="0" hangingPunct="1">
                        <a:defRPr sz="1800" b="1" kern="1200">
                          <a:solidFill>
                            <a:schemeClr val="dk1"/>
                          </a:solidFill>
                          <a:latin typeface="Calibri"/>
                        </a:defRPr>
                      </a:lvl6pPr>
                      <a:lvl7pPr marL="2743200" algn="l" defTabSz="914400" rtl="0" eaLnBrk="1" latinLnBrk="0" hangingPunct="1">
                        <a:defRPr sz="1800" b="1" kern="1200">
                          <a:solidFill>
                            <a:schemeClr val="dk1"/>
                          </a:solidFill>
                          <a:latin typeface="Calibri"/>
                        </a:defRPr>
                      </a:lvl7pPr>
                      <a:lvl8pPr marL="3200400" algn="l" defTabSz="914400" rtl="0" eaLnBrk="1" latinLnBrk="0" hangingPunct="1">
                        <a:defRPr sz="1800" b="1" kern="1200">
                          <a:solidFill>
                            <a:schemeClr val="dk1"/>
                          </a:solidFill>
                          <a:latin typeface="Calibri"/>
                        </a:defRPr>
                      </a:lvl8pPr>
                      <a:lvl9pPr marL="3657600" algn="l" defTabSz="914400" rtl="0" eaLnBrk="1" latinLnBrk="0" hangingPunct="1">
                        <a:defRPr sz="1800" b="1" kern="1200">
                          <a:solidFill>
                            <a:schemeClr val="dk1"/>
                          </a:solidFill>
                          <a:latin typeface="Calibri"/>
                        </a:defRPr>
                      </a:lvl9pPr>
                    </a:lstStyle>
                    <a:p>
                      <a:r>
                        <a:rPr lang="en-US" b="1" dirty="0" smtClean="0"/>
                        <a:t>Beam dynamics</a:t>
                      </a:r>
                    </a:p>
                    <a:p>
                      <a:r>
                        <a:rPr lang="en-US" b="1" dirty="0" smtClean="0"/>
                        <a:t>and diagnostics</a:t>
                      </a:r>
                    </a:p>
                    <a:p>
                      <a:r>
                        <a:rPr lang="en-US" b="1" dirty="0" smtClean="0"/>
                        <a:t>BDD</a:t>
                      </a:r>
                    </a:p>
                    <a:p>
                      <a:endParaRPr lang="en-US" b="1" dirty="0" smtClean="0"/>
                    </a:p>
                    <a:p>
                      <a:r>
                        <a:rPr lang="en-US" b="1" dirty="0" smtClean="0"/>
                        <a:t>8 CTE</a:t>
                      </a:r>
                      <a:endParaRPr lang="en-US" b="1"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lumMod val="85000"/>
                      </a:sysClr>
                    </a:solidFill>
                  </a:tcPr>
                </a:tc>
              </a:tr>
            </a:tbl>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341625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914400" y="228601"/>
            <a:ext cx="7313613" cy="531796"/>
          </a:xfrm>
        </p:spPr>
        <p:txBody>
          <a:bodyPr/>
          <a:lstStyle/>
          <a:p>
            <a:r>
              <a:rPr lang="en-US" sz="4400" dirty="0" smtClean="0"/>
              <a:t>Overview of JLEIC R&amp;D</a:t>
            </a:r>
            <a:endParaRPr lang="en-US" sz="4400" dirty="0"/>
          </a:p>
        </p:txBody>
      </p:sp>
      <p:sp>
        <p:nvSpPr>
          <p:cNvPr id="5" name="TextBox 4"/>
          <p:cNvSpPr txBox="1"/>
          <p:nvPr/>
        </p:nvSpPr>
        <p:spPr>
          <a:xfrm>
            <a:off x="8229736" y="1389286"/>
            <a:ext cx="806831" cy="230832"/>
          </a:xfrm>
          <a:prstGeom prst="rect">
            <a:avLst/>
          </a:prstGeom>
          <a:noFill/>
        </p:spPr>
        <p:txBody>
          <a:bodyPr wrap="none" rtlCol="0">
            <a:spAutoFit/>
          </a:bodyPr>
          <a:lstStyle/>
          <a:p>
            <a:r>
              <a:rPr lang="en-US" sz="900" dirty="0" smtClean="0">
                <a:latin typeface="Arial"/>
                <a:cs typeface="Arial"/>
              </a:rPr>
              <a:t>JLAB LDRD</a:t>
            </a:r>
            <a:endParaRPr lang="en-US" dirty="0">
              <a:latin typeface="Arial"/>
              <a:cs typeface="Arial"/>
            </a:endParaRPr>
          </a:p>
        </p:txBody>
      </p:sp>
      <p:sp>
        <p:nvSpPr>
          <p:cNvPr id="6" name="TextBox 5"/>
          <p:cNvSpPr txBox="1"/>
          <p:nvPr/>
        </p:nvSpPr>
        <p:spPr>
          <a:xfrm>
            <a:off x="8229736" y="4104892"/>
            <a:ext cx="751209" cy="230832"/>
          </a:xfrm>
          <a:prstGeom prst="rect">
            <a:avLst/>
          </a:prstGeom>
          <a:noFill/>
        </p:spPr>
        <p:txBody>
          <a:bodyPr wrap="none" rtlCol="0">
            <a:spAutoFit/>
          </a:bodyPr>
          <a:lstStyle/>
          <a:p>
            <a:r>
              <a:rPr lang="en-US" sz="900" dirty="0" smtClean="0">
                <a:latin typeface="Arial"/>
                <a:cs typeface="Arial"/>
              </a:rPr>
              <a:t>ANL LDRD</a:t>
            </a:r>
            <a:endParaRPr lang="en-US" dirty="0">
              <a:latin typeface="Arial"/>
              <a:cs typeface="Arial"/>
            </a:endParaRPr>
          </a:p>
        </p:txBody>
      </p:sp>
      <p:pic>
        <p:nvPicPr>
          <p:cNvPr id="7" name="Picture 6" descr="Screen Shot 2016-11-28 at 11.57.56 AM.png"/>
          <p:cNvPicPr>
            <a:picLocks noChangeAspect="1"/>
          </p:cNvPicPr>
          <p:nvPr/>
        </p:nvPicPr>
        <p:blipFill>
          <a:blip r:embed="rId2"/>
          <a:stretch>
            <a:fillRect/>
          </a:stretch>
        </p:blipFill>
        <p:spPr>
          <a:xfrm>
            <a:off x="726703" y="760397"/>
            <a:ext cx="7503033" cy="5640705"/>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9897541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1"/>
            <a:ext cx="7313613" cy="649223"/>
          </a:xfrm>
        </p:spPr>
        <p:txBody>
          <a:bodyPr/>
          <a:lstStyle/>
          <a:p>
            <a:r>
              <a:rPr lang="en-US" dirty="0" smtClean="0"/>
              <a:t>JLEIC R&amp;D progress </a:t>
            </a:r>
            <a:endParaRPr lang="en-US" dirty="0"/>
          </a:p>
        </p:txBody>
      </p:sp>
      <p:sp>
        <p:nvSpPr>
          <p:cNvPr id="3" name="Content Placeholder 2"/>
          <p:cNvSpPr>
            <a:spLocks noGrp="1"/>
          </p:cNvSpPr>
          <p:nvPr>
            <p:ph idx="1"/>
          </p:nvPr>
        </p:nvSpPr>
        <p:spPr>
          <a:xfrm>
            <a:off x="182880" y="877824"/>
            <a:ext cx="8866984" cy="5248339"/>
          </a:xfrm>
        </p:spPr>
        <p:txBody>
          <a:bodyPr>
            <a:normAutofit fontScale="85000" lnSpcReduction="20000"/>
          </a:bodyPr>
          <a:lstStyle/>
          <a:p>
            <a:pPr>
              <a:spcBef>
                <a:spcPts val="1000"/>
              </a:spcBef>
              <a:buClr>
                <a:srgbClr val="FF0000"/>
              </a:buClr>
              <a:buFont typeface="Wingdings" charset="2"/>
              <a:buChar char="§"/>
            </a:pPr>
            <a:r>
              <a:rPr lang="en-US" sz="2353" dirty="0" smtClean="0"/>
              <a:t>ECL1	</a:t>
            </a:r>
            <a:r>
              <a:rPr lang="en-US" sz="2353" dirty="0" err="1" smtClean="0">
                <a:solidFill>
                  <a:srgbClr val="3366FF"/>
                </a:solidFill>
              </a:rPr>
              <a:t>e</a:t>
            </a:r>
            <a:r>
              <a:rPr lang="en-US" sz="2353" dirty="0" smtClean="0">
                <a:solidFill>
                  <a:srgbClr val="3366FF"/>
                </a:solidFill>
              </a:rPr>
              <a:t>-cooling simulation</a:t>
            </a:r>
            <a:r>
              <a:rPr lang="en-US" sz="2353" dirty="0" smtClean="0"/>
              <a:t>, beta-cool and new code development</a:t>
            </a:r>
          </a:p>
          <a:p>
            <a:pPr>
              <a:spcBef>
                <a:spcPts val="1000"/>
              </a:spcBef>
              <a:buClr>
                <a:srgbClr val="FF0000"/>
              </a:buClr>
              <a:buFont typeface="Wingdings" charset="2"/>
              <a:buChar char="§"/>
            </a:pPr>
            <a:r>
              <a:rPr lang="en-US" sz="2353" dirty="0" smtClean="0"/>
              <a:t>ECL2	</a:t>
            </a:r>
            <a:r>
              <a:rPr lang="en-US" sz="2353" dirty="0" smtClean="0">
                <a:solidFill>
                  <a:srgbClr val="3366FF"/>
                </a:solidFill>
              </a:rPr>
              <a:t>bunched beam electron cooling at IMP</a:t>
            </a:r>
            <a:r>
              <a:rPr lang="en-US" sz="2353" dirty="0" smtClean="0"/>
              <a:t>, demo in May 2016</a:t>
            </a:r>
          </a:p>
          <a:p>
            <a:pPr>
              <a:spcBef>
                <a:spcPts val="1000"/>
              </a:spcBef>
              <a:buClr>
                <a:srgbClr val="FF0000"/>
              </a:buClr>
              <a:buFont typeface="Wingdings" charset="2"/>
              <a:buChar char="§"/>
            </a:pPr>
            <a:r>
              <a:rPr lang="en-US" sz="2353" dirty="0" smtClean="0"/>
              <a:t>ECL3	</a:t>
            </a:r>
            <a:r>
              <a:rPr lang="en-US" sz="2353" dirty="0" smtClean="0">
                <a:solidFill>
                  <a:srgbClr val="3366FF"/>
                </a:solidFill>
              </a:rPr>
              <a:t>cooler design, </a:t>
            </a:r>
            <a:r>
              <a:rPr lang="en-US" sz="2353" dirty="0" smtClean="0"/>
              <a:t>preliminary design single-turn cooler</a:t>
            </a:r>
          </a:p>
          <a:p>
            <a:pPr>
              <a:spcBef>
                <a:spcPts val="1000"/>
              </a:spcBef>
              <a:buClr>
                <a:srgbClr val="FF0000"/>
              </a:buClr>
              <a:buFont typeface="Wingdings" charset="2"/>
              <a:buChar char="§"/>
            </a:pPr>
            <a:r>
              <a:rPr lang="en-US" sz="2353" dirty="0" smtClean="0"/>
              <a:t>ECL4	</a:t>
            </a:r>
            <a:r>
              <a:rPr lang="en-US" sz="2353" dirty="0" smtClean="0">
                <a:solidFill>
                  <a:srgbClr val="3366FF"/>
                </a:solidFill>
              </a:rPr>
              <a:t>magnetized source</a:t>
            </a:r>
            <a:r>
              <a:rPr lang="en-US" sz="2353" dirty="0" smtClean="0"/>
              <a:t>, first magnetized beam by early 2017</a:t>
            </a:r>
          </a:p>
          <a:p>
            <a:pPr>
              <a:spcBef>
                <a:spcPts val="1000"/>
              </a:spcBef>
              <a:buClr>
                <a:srgbClr val="FF0000"/>
              </a:buClr>
              <a:buFont typeface="Wingdings" charset="2"/>
              <a:buChar char="§"/>
            </a:pPr>
            <a:r>
              <a:rPr lang="en-US" sz="2353" dirty="0" smtClean="0"/>
              <a:t>ECL5	</a:t>
            </a:r>
            <a:r>
              <a:rPr lang="en-US" sz="2353" dirty="0" smtClean="0">
                <a:solidFill>
                  <a:srgbClr val="3366FF"/>
                </a:solidFill>
              </a:rPr>
              <a:t>fast harmonic kicker </a:t>
            </a:r>
            <a:r>
              <a:rPr lang="en-US" sz="2353" dirty="0" smtClean="0"/>
              <a:t>– ½ size prototype tested successfully</a:t>
            </a:r>
          </a:p>
          <a:p>
            <a:pPr>
              <a:spcBef>
                <a:spcPts val="1000"/>
              </a:spcBef>
              <a:buClr>
                <a:srgbClr val="FF0000"/>
              </a:buClr>
              <a:buFont typeface="Wingdings" charset="2"/>
              <a:buChar char="§"/>
            </a:pPr>
            <a:endParaRPr lang="en-US" dirty="0" smtClean="0"/>
          </a:p>
          <a:p>
            <a:pPr>
              <a:spcBef>
                <a:spcPts val="1000"/>
              </a:spcBef>
              <a:buClr>
                <a:srgbClr val="FF0000"/>
              </a:buClr>
              <a:buFont typeface="Wingdings" charset="2"/>
              <a:buChar char="§"/>
            </a:pPr>
            <a:r>
              <a:rPr lang="en-US" sz="2595" dirty="0" smtClean="0"/>
              <a:t>MAG1	</a:t>
            </a:r>
            <a:r>
              <a:rPr lang="en-US" sz="2595" dirty="0" smtClean="0">
                <a:solidFill>
                  <a:srgbClr val="3366FF"/>
                </a:solidFill>
              </a:rPr>
              <a:t>short prototype</a:t>
            </a:r>
            <a:r>
              <a:rPr lang="en-US" sz="2595" dirty="0" smtClean="0"/>
              <a:t>, mock up winding for 1.2m</a:t>
            </a:r>
          </a:p>
          <a:p>
            <a:pPr>
              <a:spcBef>
                <a:spcPts val="1000"/>
              </a:spcBef>
              <a:buClr>
                <a:srgbClr val="FF0000"/>
              </a:buClr>
              <a:buFont typeface="Wingdings" charset="2"/>
              <a:buChar char="§"/>
            </a:pPr>
            <a:r>
              <a:rPr lang="en-US" sz="2595" dirty="0" smtClean="0"/>
              <a:t>MAG 3	</a:t>
            </a:r>
            <a:r>
              <a:rPr lang="en-US" sz="2595" dirty="0" smtClean="0">
                <a:solidFill>
                  <a:srgbClr val="3366FF"/>
                </a:solidFill>
              </a:rPr>
              <a:t>IR magnets</a:t>
            </a:r>
            <a:r>
              <a:rPr lang="en-US" sz="2595" dirty="0" smtClean="0"/>
              <a:t>, initial designs started</a:t>
            </a:r>
          </a:p>
          <a:p>
            <a:pPr>
              <a:spcBef>
                <a:spcPts val="1000"/>
              </a:spcBef>
              <a:buClr>
                <a:srgbClr val="FF0000"/>
              </a:buClr>
              <a:buNone/>
            </a:pPr>
            <a:endParaRPr lang="en-US" dirty="0" smtClean="0"/>
          </a:p>
          <a:p>
            <a:pPr>
              <a:spcBef>
                <a:spcPts val="1000"/>
              </a:spcBef>
              <a:buClr>
                <a:srgbClr val="FF0000"/>
              </a:buClr>
              <a:buFont typeface="Wingdings" charset="2"/>
              <a:buChar char="§"/>
            </a:pPr>
            <a:r>
              <a:rPr lang="en-US" sz="2353" dirty="0" smtClean="0"/>
              <a:t>SRF1	</a:t>
            </a:r>
            <a:r>
              <a:rPr lang="en-US" sz="2353" dirty="0" smtClean="0">
                <a:solidFill>
                  <a:srgbClr val="3366FF"/>
                </a:solidFill>
              </a:rPr>
              <a:t>ERL</a:t>
            </a:r>
            <a:r>
              <a:rPr lang="en-US" sz="2353" dirty="0" smtClean="0"/>
              <a:t> </a:t>
            </a:r>
            <a:r>
              <a:rPr lang="en-US" sz="2353" dirty="0" smtClean="0">
                <a:solidFill>
                  <a:srgbClr val="3366FF"/>
                </a:solidFill>
              </a:rPr>
              <a:t>cavity, </a:t>
            </a:r>
            <a:r>
              <a:rPr lang="en-US" sz="2353" dirty="0" smtClean="0"/>
              <a:t>design</a:t>
            </a:r>
            <a:r>
              <a:rPr lang="en-US" sz="2353" dirty="0" smtClean="0">
                <a:solidFill>
                  <a:srgbClr val="3366FF"/>
                </a:solidFill>
              </a:rPr>
              <a:t> </a:t>
            </a:r>
            <a:r>
              <a:rPr lang="en-US" sz="2353" dirty="0" smtClean="0">
                <a:sym typeface="Wingdings"/>
              </a:rPr>
              <a:t>completed, prototype started </a:t>
            </a:r>
            <a:endParaRPr lang="en-US" sz="2353" dirty="0" smtClean="0"/>
          </a:p>
          <a:p>
            <a:pPr>
              <a:spcBef>
                <a:spcPts val="1000"/>
              </a:spcBef>
              <a:buClr>
                <a:srgbClr val="FF0000"/>
              </a:buClr>
              <a:buFont typeface="Wingdings" charset="2"/>
              <a:buChar char="§"/>
            </a:pPr>
            <a:r>
              <a:rPr lang="en-US" sz="2353" dirty="0" smtClean="0"/>
              <a:t>SRF2	</a:t>
            </a:r>
            <a:r>
              <a:rPr lang="en-US" sz="2353" dirty="0" smtClean="0">
                <a:solidFill>
                  <a:srgbClr val="3366FF"/>
                </a:solidFill>
              </a:rPr>
              <a:t>crab cavity, </a:t>
            </a:r>
            <a:r>
              <a:rPr lang="en-US" sz="2353" dirty="0" smtClean="0"/>
              <a:t>design started</a:t>
            </a:r>
          </a:p>
          <a:p>
            <a:pPr>
              <a:spcBef>
                <a:spcPts val="1000"/>
              </a:spcBef>
              <a:buClr>
                <a:srgbClr val="FF0000"/>
              </a:buClr>
              <a:buNone/>
            </a:pPr>
            <a:endParaRPr lang="en-US" dirty="0" smtClean="0"/>
          </a:p>
          <a:p>
            <a:pPr>
              <a:spcBef>
                <a:spcPts val="1000"/>
              </a:spcBef>
              <a:buClr>
                <a:srgbClr val="FF0000"/>
              </a:buClr>
              <a:buFont typeface="Wingdings" charset="2"/>
              <a:buChar char="§"/>
            </a:pPr>
            <a:r>
              <a:rPr lang="en-US" sz="2400" dirty="0" smtClean="0"/>
              <a:t>BDD1	</a:t>
            </a:r>
            <a:r>
              <a:rPr lang="en-US" sz="2400" dirty="0" smtClean="0">
                <a:solidFill>
                  <a:srgbClr val="3366FF"/>
                </a:solidFill>
              </a:rPr>
              <a:t>spin tracking</a:t>
            </a:r>
            <a:r>
              <a:rPr lang="en-US" sz="2400" dirty="0" smtClean="0"/>
              <a:t>, </a:t>
            </a:r>
            <a:r>
              <a:rPr lang="en-US" sz="2400" dirty="0" err="1" smtClean="0"/>
              <a:t>p</a:t>
            </a:r>
            <a:r>
              <a:rPr lang="en-US" sz="2400" dirty="0" smtClean="0"/>
              <a:t> and </a:t>
            </a:r>
            <a:r>
              <a:rPr lang="en-US" sz="2400" dirty="0" err="1" smtClean="0"/>
              <a:t>e</a:t>
            </a:r>
            <a:r>
              <a:rPr lang="en-US" sz="2400" dirty="0" smtClean="0"/>
              <a:t> simulations validating Figure-8</a:t>
            </a:r>
          </a:p>
          <a:p>
            <a:pPr>
              <a:spcBef>
                <a:spcPts val="1000"/>
              </a:spcBef>
              <a:buClr>
                <a:srgbClr val="FF0000"/>
              </a:buClr>
              <a:buFont typeface="Wingdings" charset="2"/>
              <a:buChar char="§"/>
            </a:pPr>
            <a:r>
              <a:rPr lang="en-US" sz="2400" dirty="0" smtClean="0"/>
              <a:t>BDD2	</a:t>
            </a:r>
            <a:r>
              <a:rPr lang="en-US" sz="2400" dirty="0" smtClean="0">
                <a:solidFill>
                  <a:srgbClr val="3366FF"/>
                </a:solidFill>
              </a:rPr>
              <a:t>beam beam,</a:t>
            </a:r>
            <a:r>
              <a:rPr lang="en-US" sz="2400" dirty="0" smtClean="0">
                <a:sym typeface="Wingdings"/>
              </a:rPr>
              <a:t> GHOST code development progressing</a:t>
            </a:r>
            <a:endParaRPr lang="en-US" sz="2400" dirty="0" smtClean="0"/>
          </a:p>
          <a:p>
            <a:endParaRPr lang="en-US" dirty="0" smtClean="0"/>
          </a:p>
          <a:p>
            <a:endParaRPr lang="en-US" dirty="0"/>
          </a:p>
        </p:txBody>
      </p:sp>
      <p:pic>
        <p:nvPicPr>
          <p:cNvPr id="6" name="Picture 69" descr="C:\Users\physics\Documents\Alx CST\na-pac13\WEPAC39\750_bd00.gif"/>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23469" y="4520438"/>
            <a:ext cx="1167107" cy="76144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7" name="Picture 68" descr="Untitled3.jpg"/>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833743" y="3861528"/>
            <a:ext cx="1960868" cy="130551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8" name="Picture 10"/>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426906" y="2564844"/>
            <a:ext cx="1602213" cy="114076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225288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10119" y="228601"/>
            <a:ext cx="8142755" cy="456187"/>
          </a:xfrm>
        </p:spPr>
        <p:txBody>
          <a:bodyPr/>
          <a:lstStyle/>
          <a:p>
            <a:r>
              <a:rPr lang="en-US" sz="3600" dirty="0" smtClean="0"/>
              <a:t>JLEIC R&amp;D Schedule and Funding Profile</a:t>
            </a:r>
            <a:endParaRPr lang="en-US" sz="3600" dirty="0"/>
          </a:p>
        </p:txBody>
      </p:sp>
      <p:graphicFrame>
        <p:nvGraphicFramePr>
          <p:cNvPr id="111" name="Table 110"/>
          <p:cNvGraphicFramePr>
            <a:graphicFrameLocks noGrp="1"/>
          </p:cNvGraphicFramePr>
          <p:nvPr>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174342867"/>
              </p:ext>
            </p:extLst>
          </p:nvPr>
        </p:nvGraphicFramePr>
        <p:xfrm>
          <a:off x="710623" y="1195920"/>
          <a:ext cx="7891387" cy="2926080"/>
        </p:xfrm>
        <a:graphic>
          <a:graphicData uri="http://schemas.openxmlformats.org/drawingml/2006/table">
            <a:tbl>
              <a:tblPr firstRow="1" firstCol="1" bandRow="1"/>
              <a:tblGrid>
                <a:gridCol w="2111599"/>
                <a:gridCol w="229551"/>
                <a:gridCol w="285505"/>
                <a:gridCol w="285505"/>
                <a:gridCol w="285505"/>
                <a:gridCol w="285505"/>
                <a:gridCol w="285505"/>
                <a:gridCol w="285505"/>
                <a:gridCol w="285505"/>
                <a:gridCol w="285505"/>
                <a:gridCol w="296927"/>
                <a:gridCol w="296927"/>
                <a:gridCol w="296927"/>
                <a:gridCol w="296927"/>
                <a:gridCol w="296927"/>
                <a:gridCol w="296927"/>
                <a:gridCol w="296927"/>
                <a:gridCol w="296927"/>
                <a:gridCol w="296927"/>
                <a:gridCol w="296927"/>
                <a:gridCol w="296927"/>
              </a:tblGrid>
              <a:tr h="180971">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just">
                        <a:spcBef>
                          <a:spcPts val="0"/>
                        </a:spcBef>
                        <a:spcAft>
                          <a:spcPts val="0"/>
                        </a:spcAft>
                      </a:pPr>
                      <a:r>
                        <a:rPr lang="en-US" sz="1200" dirty="0">
                          <a:effectLst/>
                        </a:rPr>
                        <a:t> </a:t>
                      </a:r>
                      <a:endParaRPr lang="en-US" sz="1200" dirty="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lumMod val="65000"/>
                        <a:lumOff val="35000"/>
                      </a:sys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just">
                        <a:spcBef>
                          <a:spcPts val="0"/>
                        </a:spcBef>
                        <a:spcAft>
                          <a:spcPts val="0"/>
                        </a:spcAft>
                      </a:pPr>
                      <a:endParaRPr lang="en-US" sz="1200" dirty="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95959"/>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just">
                        <a:spcBef>
                          <a:spcPts val="0"/>
                        </a:spcBef>
                        <a:spcAft>
                          <a:spcPts val="0"/>
                        </a:spcAft>
                      </a:pPr>
                      <a:endParaRPr lang="en-US" sz="1200" dirty="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95959"/>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just">
                        <a:spcBef>
                          <a:spcPts val="0"/>
                        </a:spcBef>
                        <a:spcAft>
                          <a:spcPts val="0"/>
                        </a:spcAft>
                      </a:pPr>
                      <a:endParaRPr lang="en-US" sz="1200" dirty="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95959"/>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just">
                        <a:spcBef>
                          <a:spcPts val="0"/>
                        </a:spcBef>
                        <a:spcAft>
                          <a:spcPts val="0"/>
                        </a:spcAft>
                      </a:pPr>
                      <a:endParaRPr lang="en-US" sz="1200" dirty="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95959"/>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just">
                        <a:spcBef>
                          <a:spcPts val="0"/>
                        </a:spcBef>
                        <a:spcAft>
                          <a:spcPts val="0"/>
                        </a:spcAft>
                      </a:pPr>
                      <a:endParaRPr lang="en-US" sz="1200" dirty="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95959"/>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just">
                        <a:spcBef>
                          <a:spcPts val="0"/>
                        </a:spcBef>
                        <a:spcAft>
                          <a:spcPts val="0"/>
                        </a:spcAft>
                      </a:pPr>
                      <a:endParaRPr lang="en-US" sz="1200" dirty="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95959"/>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just">
                        <a:spcBef>
                          <a:spcPts val="0"/>
                        </a:spcBef>
                        <a:spcAft>
                          <a:spcPts val="0"/>
                        </a:spcAft>
                      </a:pPr>
                      <a:endParaRPr lang="en-US" sz="1200" dirty="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95959"/>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just">
                        <a:spcBef>
                          <a:spcPts val="0"/>
                        </a:spcBef>
                        <a:spcAft>
                          <a:spcPts val="0"/>
                        </a:spcAft>
                      </a:pPr>
                      <a:endParaRPr lang="en-US" sz="1200" dirty="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95959"/>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just">
                        <a:spcBef>
                          <a:spcPts val="0"/>
                        </a:spcBef>
                        <a:spcAft>
                          <a:spcPts val="0"/>
                        </a:spcAft>
                      </a:pPr>
                      <a:endParaRPr lang="en-US" sz="1200" dirty="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95959"/>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just">
                        <a:spcBef>
                          <a:spcPts val="0"/>
                        </a:spcBef>
                        <a:spcAft>
                          <a:spcPts val="0"/>
                        </a:spcAft>
                      </a:pPr>
                      <a:endParaRPr lang="en-US" sz="1200" dirty="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95959"/>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just">
                        <a:spcBef>
                          <a:spcPts val="0"/>
                        </a:spcBef>
                        <a:spcAft>
                          <a:spcPts val="0"/>
                        </a:spcAft>
                      </a:pPr>
                      <a:endParaRPr lang="en-US" sz="1200" dirty="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95959"/>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just">
                        <a:spcBef>
                          <a:spcPts val="0"/>
                        </a:spcBef>
                        <a:spcAft>
                          <a:spcPts val="0"/>
                        </a:spcAft>
                      </a:pPr>
                      <a:endParaRPr lang="en-US" sz="1200" dirty="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95959"/>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just">
                        <a:spcBef>
                          <a:spcPts val="0"/>
                        </a:spcBef>
                        <a:spcAft>
                          <a:spcPts val="0"/>
                        </a:spcAft>
                      </a:pPr>
                      <a:endParaRPr lang="en-US" sz="1200" dirty="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95959"/>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just">
                        <a:spcBef>
                          <a:spcPts val="0"/>
                        </a:spcBef>
                        <a:spcAft>
                          <a:spcPts val="0"/>
                        </a:spcAft>
                      </a:pPr>
                      <a:endParaRPr lang="en-US" sz="1200" dirty="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95959"/>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just">
                        <a:spcBef>
                          <a:spcPts val="0"/>
                        </a:spcBef>
                        <a:spcAft>
                          <a:spcPts val="0"/>
                        </a:spcAft>
                      </a:pPr>
                      <a:endParaRPr lang="en-US" sz="1200" dirty="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95959"/>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just">
                        <a:spcBef>
                          <a:spcPts val="0"/>
                        </a:spcBef>
                        <a:spcAft>
                          <a:spcPts val="0"/>
                        </a:spcAft>
                      </a:pPr>
                      <a:endParaRPr lang="en-US" sz="1200" dirty="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95959"/>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just">
                        <a:spcBef>
                          <a:spcPts val="0"/>
                        </a:spcBef>
                        <a:spcAft>
                          <a:spcPts val="0"/>
                        </a:spcAft>
                      </a:pPr>
                      <a:endParaRPr lang="en-US" sz="1200" dirty="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95959"/>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just">
                        <a:spcBef>
                          <a:spcPts val="0"/>
                        </a:spcBef>
                        <a:spcAft>
                          <a:spcPts val="0"/>
                        </a:spcAft>
                      </a:pPr>
                      <a:endParaRPr lang="en-US" sz="1200" dirty="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95959"/>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just">
                        <a:spcBef>
                          <a:spcPts val="0"/>
                        </a:spcBef>
                        <a:spcAft>
                          <a:spcPts val="0"/>
                        </a:spcAft>
                      </a:pPr>
                      <a:endParaRPr lang="en-US" sz="1200" dirty="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95959"/>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just">
                        <a:spcBef>
                          <a:spcPts val="0"/>
                        </a:spcBef>
                        <a:spcAft>
                          <a:spcPts val="0"/>
                        </a:spcAft>
                      </a:pPr>
                      <a:endParaRPr lang="en-US" sz="1200" dirty="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95959"/>
                    </a:solidFill>
                  </a:tcPr>
                </a:tc>
              </a:tr>
              <a:tr h="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just">
                        <a:spcBef>
                          <a:spcPts val="0"/>
                        </a:spcBef>
                        <a:spcAft>
                          <a:spcPts val="0"/>
                        </a:spcAft>
                      </a:pPr>
                      <a:r>
                        <a:rPr lang="en-US" sz="1200" dirty="0">
                          <a:effectLst/>
                        </a:rPr>
                        <a:t> </a:t>
                      </a:r>
                      <a:endParaRPr lang="en-US" sz="1200" dirty="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lumMod val="65000"/>
                        <a:lumOff val="3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dirty="0">
                          <a:effectLst/>
                        </a:rPr>
                        <a:t> </a:t>
                      </a:r>
                      <a:endParaRPr lang="en-US" sz="1200" dirty="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dirty="0">
                          <a:effectLst/>
                        </a:rPr>
                        <a:t> </a:t>
                      </a:r>
                      <a:endParaRPr lang="en-US" sz="1200" dirty="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dirty="0">
                          <a:effectLst/>
                        </a:rPr>
                        <a:t> </a:t>
                      </a:r>
                      <a:endParaRPr lang="en-US" sz="1200" dirty="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r>
              <a:tr h="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just">
                        <a:spcBef>
                          <a:spcPts val="0"/>
                        </a:spcBef>
                        <a:spcAft>
                          <a:spcPts val="0"/>
                        </a:spcAft>
                      </a:pPr>
                      <a:r>
                        <a:rPr lang="en-US" sz="1200" dirty="0" smtClean="0">
                          <a:effectLst/>
                          <a:latin typeface="Calibri" panose="020F0502020204030204" pitchFamily="34" charset="0"/>
                          <a:ea typeface="+mn-ea"/>
                        </a:rPr>
                        <a:t>Electron</a:t>
                      </a:r>
                      <a:r>
                        <a:rPr lang="en-US" sz="1200" baseline="0" dirty="0" smtClean="0">
                          <a:effectLst/>
                          <a:latin typeface="Calibri" panose="020F0502020204030204" pitchFamily="34" charset="0"/>
                          <a:ea typeface="+mn-ea"/>
                        </a:rPr>
                        <a:t> cooling</a:t>
                      </a:r>
                      <a:r>
                        <a:rPr lang="en-US" sz="1200" dirty="0" smtClean="0">
                          <a:effectLst/>
                          <a:latin typeface="Calibri" panose="020F0502020204030204" pitchFamily="34" charset="0"/>
                          <a:ea typeface="+mn-ea"/>
                        </a:rPr>
                        <a:t>:</a:t>
                      </a:r>
                      <a:endParaRPr lang="en-US" sz="1200" dirty="0">
                        <a:effectLst/>
                        <a:latin typeface="Calibri" panose="020F0502020204030204" pitchFamily="34" charset="0"/>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lumMod val="65000"/>
                        <a:lumOff val="3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dirty="0">
                          <a:effectLst/>
                        </a:rPr>
                        <a:t> </a:t>
                      </a:r>
                      <a:endParaRPr lang="en-US" sz="1200" dirty="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dirty="0">
                          <a:effectLst/>
                        </a:rPr>
                        <a:t> </a:t>
                      </a:r>
                      <a:endParaRPr lang="en-US" sz="1200" dirty="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dirty="0">
                          <a:effectLst/>
                        </a:rPr>
                        <a:t> </a:t>
                      </a:r>
                      <a:endParaRPr lang="en-US" sz="1200" dirty="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dirty="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r>
              <a:tr h="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just">
                        <a:spcBef>
                          <a:spcPts val="0"/>
                        </a:spcBef>
                        <a:spcAft>
                          <a:spcPts val="0"/>
                        </a:spcAft>
                      </a:pPr>
                      <a:r>
                        <a:rPr lang="en-US" sz="1200" i="1" dirty="0" smtClean="0">
                          <a:effectLst/>
                          <a:latin typeface="Calibri" panose="020F0502020204030204" pitchFamily="34" charset="0"/>
                          <a:ea typeface="+mn-ea"/>
                        </a:rPr>
                        <a:t>ECL</a:t>
                      </a:r>
                      <a:r>
                        <a:rPr lang="en-US" sz="1200" i="1" baseline="0" dirty="0" smtClean="0">
                          <a:effectLst/>
                          <a:latin typeface="Calibri" panose="020F0502020204030204" pitchFamily="34" charset="0"/>
                          <a:ea typeface="+mn-ea"/>
                        </a:rPr>
                        <a:t> first</a:t>
                      </a:r>
                      <a:endParaRPr lang="en-US" sz="1200" dirty="0">
                        <a:effectLst/>
                        <a:latin typeface="Calibri" panose="020F0502020204030204" pitchFamily="34" charset="0"/>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lumMod val="65000"/>
                        <a:lumOff val="3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dirty="0">
                          <a:effectLst/>
                        </a:rPr>
                        <a:t> </a:t>
                      </a:r>
                      <a:endParaRPr lang="en-US" sz="1200" dirty="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dirty="0">
                          <a:effectLst/>
                        </a:rPr>
                        <a:t> </a:t>
                      </a:r>
                      <a:endParaRPr lang="en-US" sz="1200" dirty="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r>
              <a:tr h="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just">
                        <a:spcBef>
                          <a:spcPts val="0"/>
                        </a:spcBef>
                        <a:spcAft>
                          <a:spcPts val="0"/>
                        </a:spcAft>
                      </a:pPr>
                      <a:r>
                        <a:rPr lang="en-US" sz="1200" i="1" dirty="0" smtClean="0">
                          <a:effectLst/>
                          <a:latin typeface="Calibri" panose="020F0502020204030204" pitchFamily="34" charset="0"/>
                          <a:ea typeface="+mn-ea"/>
                        </a:rPr>
                        <a:t>ECL</a:t>
                      </a:r>
                      <a:r>
                        <a:rPr lang="en-US" sz="1200" i="1" baseline="0" dirty="0" smtClean="0">
                          <a:effectLst/>
                          <a:latin typeface="Calibri" panose="020F0502020204030204" pitchFamily="34" charset="0"/>
                          <a:ea typeface="+mn-ea"/>
                        </a:rPr>
                        <a:t> second</a:t>
                      </a:r>
                      <a:endParaRPr lang="en-US" sz="1200" dirty="0">
                        <a:effectLst/>
                        <a:latin typeface="Calibri" panose="020F0502020204030204" pitchFamily="34" charset="0"/>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lumMod val="65000"/>
                        <a:lumOff val="3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dirty="0">
                          <a:effectLst/>
                        </a:rPr>
                        <a:t> </a:t>
                      </a:r>
                      <a:endParaRPr lang="en-US" sz="1200" dirty="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dirty="0">
                          <a:effectLst/>
                        </a:rPr>
                        <a:t> </a:t>
                      </a:r>
                      <a:endParaRPr lang="en-US" sz="1200" dirty="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dirty="0">
                          <a:effectLst/>
                        </a:rPr>
                        <a:t> </a:t>
                      </a:r>
                      <a:endParaRPr lang="en-US" sz="1200" dirty="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r>
              <a:tr h="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just">
                        <a:spcBef>
                          <a:spcPts val="0"/>
                        </a:spcBef>
                        <a:spcAft>
                          <a:spcPts val="0"/>
                        </a:spcAft>
                      </a:pPr>
                      <a:r>
                        <a:rPr lang="en-US" sz="1200" i="1" dirty="0" smtClean="0">
                          <a:effectLst/>
                          <a:latin typeface="Calibri" panose="020F0502020204030204" pitchFamily="34" charset="0"/>
                          <a:ea typeface="+mn-ea"/>
                        </a:rPr>
                        <a:t>ECL</a:t>
                      </a:r>
                      <a:r>
                        <a:rPr lang="en-US" sz="1200" i="1" baseline="0" dirty="0" smtClean="0">
                          <a:effectLst/>
                          <a:latin typeface="Calibri" panose="020F0502020204030204" pitchFamily="34" charset="0"/>
                          <a:ea typeface="+mn-ea"/>
                        </a:rPr>
                        <a:t> re-circulator ring test</a:t>
                      </a:r>
                      <a:endParaRPr lang="en-US" sz="1200" i="1" dirty="0">
                        <a:effectLst/>
                        <a:latin typeface="Calibri" panose="020F0502020204030204" pitchFamily="34" charset="0"/>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lumMod val="65000"/>
                        <a:lumOff val="3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dirty="0">
                          <a:effectLst/>
                        </a:rPr>
                        <a:t> </a:t>
                      </a:r>
                      <a:endParaRPr lang="en-US" sz="1200" dirty="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dirty="0">
                          <a:effectLst/>
                        </a:rPr>
                        <a:t> </a:t>
                      </a:r>
                      <a:endParaRPr lang="en-US" sz="1200" dirty="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r>
              <a:tr h="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just">
                        <a:spcBef>
                          <a:spcPts val="0"/>
                        </a:spcBef>
                        <a:spcAft>
                          <a:spcPts val="0"/>
                        </a:spcAft>
                      </a:pPr>
                      <a:endParaRPr lang="en-US" sz="1200" dirty="0">
                        <a:effectLst/>
                        <a:latin typeface="Calibri" panose="020F0502020204030204" pitchFamily="34" charset="0"/>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lumMod val="65000"/>
                        <a:lumOff val="3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dirty="0">
                          <a:effectLst/>
                        </a:rPr>
                        <a:t> </a:t>
                      </a:r>
                      <a:endParaRPr lang="en-US" sz="1200" dirty="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dirty="0">
                          <a:effectLst/>
                        </a:rPr>
                        <a:t> </a:t>
                      </a:r>
                      <a:endParaRPr lang="en-US" sz="1200" dirty="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r>
              <a:tr h="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just">
                        <a:spcBef>
                          <a:spcPts val="0"/>
                        </a:spcBef>
                        <a:spcAft>
                          <a:spcPts val="0"/>
                        </a:spcAft>
                      </a:pPr>
                      <a:r>
                        <a:rPr lang="en-US" sz="1200" i="0" dirty="0" smtClean="0">
                          <a:effectLst/>
                          <a:latin typeface="Calibri" panose="020F0502020204030204" pitchFamily="34" charset="0"/>
                          <a:ea typeface="+mn-ea"/>
                        </a:rPr>
                        <a:t>Magnets</a:t>
                      </a:r>
                      <a:endParaRPr lang="en-US" sz="1200" i="0" dirty="0">
                        <a:effectLst/>
                        <a:latin typeface="Calibri" panose="020F0502020204030204" pitchFamily="34" charset="0"/>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lumMod val="65000"/>
                        <a:lumOff val="3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dirty="0">
                          <a:effectLst/>
                        </a:rPr>
                        <a:t> </a:t>
                      </a:r>
                      <a:endParaRPr lang="en-US" sz="1200" dirty="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r>
              <a:tr h="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just">
                        <a:spcBef>
                          <a:spcPts val="0"/>
                        </a:spcBef>
                        <a:spcAft>
                          <a:spcPts val="0"/>
                        </a:spcAft>
                      </a:pPr>
                      <a:r>
                        <a:rPr lang="en-US" sz="1200" i="1" dirty="0" smtClean="0">
                          <a:effectLst/>
                          <a:latin typeface="Calibri" panose="020F0502020204030204" pitchFamily="34" charset="0"/>
                          <a:ea typeface="MS Mincho"/>
                        </a:rPr>
                        <a:t>MAG first</a:t>
                      </a:r>
                      <a:endParaRPr lang="en-US" sz="1200" i="1" dirty="0">
                        <a:effectLst/>
                        <a:latin typeface="Calibri" panose="020F0502020204030204" pitchFamily="34" charset="0"/>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lumMod val="65000"/>
                        <a:lumOff val="3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dirty="0">
                          <a:effectLst/>
                        </a:rPr>
                        <a:t> </a:t>
                      </a:r>
                      <a:endParaRPr lang="en-US" sz="1200" dirty="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dirty="0">
                          <a:effectLst/>
                        </a:rPr>
                        <a:t> </a:t>
                      </a:r>
                      <a:endParaRPr lang="en-US" sz="1200" dirty="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r>
              <a:tr h="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just">
                        <a:spcBef>
                          <a:spcPts val="0"/>
                        </a:spcBef>
                        <a:spcAft>
                          <a:spcPts val="0"/>
                        </a:spcAft>
                      </a:pPr>
                      <a:r>
                        <a:rPr lang="en-US" sz="1200" i="1" dirty="0" smtClean="0">
                          <a:effectLst/>
                          <a:latin typeface="Calibri" panose="020F0502020204030204" pitchFamily="34" charset="0"/>
                        </a:rPr>
                        <a:t>MAG</a:t>
                      </a:r>
                      <a:r>
                        <a:rPr lang="en-US" sz="1200" i="1" baseline="0" dirty="0" smtClean="0">
                          <a:effectLst/>
                          <a:latin typeface="Calibri" panose="020F0502020204030204" pitchFamily="34" charset="0"/>
                        </a:rPr>
                        <a:t> second</a:t>
                      </a:r>
                      <a:endParaRPr lang="en-US" sz="1200" dirty="0" smtClean="0">
                        <a:effectLst/>
                        <a:latin typeface="Calibri" panose="020F050202020403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lumMod val="65000"/>
                        <a:lumOff val="3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dirty="0">
                          <a:effectLst/>
                        </a:rPr>
                        <a:t> </a:t>
                      </a:r>
                      <a:endParaRPr lang="en-US" sz="1200" dirty="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solidFill>
                          <a:srgbClr val="FF0000"/>
                        </a:solidFill>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r>
              <a:tr h="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just">
                        <a:spcBef>
                          <a:spcPts val="0"/>
                        </a:spcBef>
                        <a:spcAft>
                          <a:spcPts val="0"/>
                        </a:spcAft>
                      </a:pPr>
                      <a:r>
                        <a:rPr lang="en-US" sz="1200" i="1" dirty="0" smtClean="0">
                          <a:effectLst/>
                          <a:latin typeface="Calibri" panose="020F0502020204030204" pitchFamily="34" charset="0"/>
                        </a:rPr>
                        <a:t>MAG</a:t>
                      </a:r>
                      <a:r>
                        <a:rPr lang="en-US" sz="1200" i="1" baseline="0" dirty="0" smtClean="0">
                          <a:effectLst/>
                          <a:latin typeface="Calibri" panose="020F0502020204030204" pitchFamily="34" charset="0"/>
                        </a:rPr>
                        <a:t> third</a:t>
                      </a:r>
                      <a:endParaRPr lang="en-US" sz="1200" dirty="0" smtClean="0">
                        <a:effectLst/>
                        <a:latin typeface="Calibri" panose="020F050202020403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lumMod val="65000"/>
                        <a:lumOff val="3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solidFill>
                          <a:srgbClr val="FF0000"/>
                        </a:solidFill>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dirty="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dirty="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r>
              <a:tr h="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just">
                        <a:spcBef>
                          <a:spcPts val="0"/>
                        </a:spcBef>
                        <a:spcAft>
                          <a:spcPts val="0"/>
                        </a:spcAft>
                      </a:pPr>
                      <a:r>
                        <a:rPr lang="en-US" sz="1200" dirty="0">
                          <a:effectLst/>
                          <a:latin typeface="Calibri" panose="020F0502020204030204" pitchFamily="34" charset="0"/>
                        </a:rPr>
                        <a:t> </a:t>
                      </a:r>
                      <a:endParaRPr lang="en-US" sz="1200" dirty="0">
                        <a:effectLst/>
                        <a:latin typeface="Calibri" panose="020F0502020204030204" pitchFamily="34" charset="0"/>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lumMod val="65000"/>
                        <a:lumOff val="3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dirty="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dirty="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r>
              <a:tr h="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just">
                        <a:spcBef>
                          <a:spcPts val="0"/>
                        </a:spcBef>
                        <a:spcAft>
                          <a:spcPts val="0"/>
                        </a:spcAft>
                      </a:pPr>
                      <a:r>
                        <a:rPr lang="en-US" sz="1200" dirty="0" smtClean="0">
                          <a:effectLst/>
                          <a:latin typeface="Calibri" panose="020F0502020204030204" pitchFamily="34" charset="0"/>
                          <a:ea typeface="+mn-ea"/>
                        </a:rPr>
                        <a:t>SRF</a:t>
                      </a:r>
                      <a:r>
                        <a:rPr lang="en-US" sz="1200" baseline="0" dirty="0" smtClean="0">
                          <a:effectLst/>
                          <a:latin typeface="Calibri" panose="020F0502020204030204" pitchFamily="34" charset="0"/>
                          <a:ea typeface="+mn-ea"/>
                        </a:rPr>
                        <a:t> R&amp;D</a:t>
                      </a:r>
                      <a:endParaRPr lang="en-US" sz="1200" dirty="0">
                        <a:effectLst/>
                        <a:latin typeface="Calibri" panose="020F0502020204030204" pitchFamily="34" charset="0"/>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lumMod val="65000"/>
                        <a:lumOff val="3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dirty="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r>
              <a:tr h="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just">
                        <a:spcBef>
                          <a:spcPts val="0"/>
                        </a:spcBef>
                        <a:spcAft>
                          <a:spcPts val="0"/>
                        </a:spcAft>
                      </a:pPr>
                      <a:r>
                        <a:rPr lang="en-US" sz="1200" i="1" dirty="0" smtClean="0">
                          <a:effectLst/>
                          <a:latin typeface="Calibri" panose="020F0502020204030204" pitchFamily="34" charset="0"/>
                          <a:ea typeface="+mn-ea"/>
                        </a:rPr>
                        <a:t>SRF</a:t>
                      </a:r>
                      <a:r>
                        <a:rPr lang="en-US" sz="1200" i="1" baseline="0" dirty="0" smtClean="0">
                          <a:effectLst/>
                          <a:latin typeface="Calibri" panose="020F0502020204030204" pitchFamily="34" charset="0"/>
                          <a:ea typeface="+mn-ea"/>
                        </a:rPr>
                        <a:t> first</a:t>
                      </a:r>
                      <a:endParaRPr lang="en-US" sz="1200" dirty="0">
                        <a:effectLst/>
                        <a:latin typeface="Calibri" panose="020F0502020204030204" pitchFamily="34" charset="0"/>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lumMod val="65000"/>
                        <a:lumOff val="3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solidFill>
                          <a:srgbClr val="FF0000"/>
                        </a:solidFill>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dirty="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dirty="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r>
              <a:tr h="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just">
                        <a:spcBef>
                          <a:spcPts val="0"/>
                        </a:spcBef>
                        <a:spcAft>
                          <a:spcPts val="0"/>
                        </a:spcAft>
                      </a:pPr>
                      <a:r>
                        <a:rPr lang="en-US" sz="1200" i="1" dirty="0" smtClean="0">
                          <a:effectLst/>
                          <a:latin typeface="Calibri" panose="020F0502020204030204" pitchFamily="34" charset="0"/>
                          <a:ea typeface="+mn-ea"/>
                        </a:rPr>
                        <a:t>SRF</a:t>
                      </a:r>
                      <a:r>
                        <a:rPr lang="en-US" sz="1200" i="1" baseline="0" dirty="0" smtClean="0">
                          <a:effectLst/>
                          <a:latin typeface="Calibri" panose="020F0502020204030204" pitchFamily="34" charset="0"/>
                          <a:ea typeface="+mn-ea"/>
                        </a:rPr>
                        <a:t> second</a:t>
                      </a:r>
                      <a:endParaRPr lang="en-US" sz="1200" dirty="0">
                        <a:effectLst/>
                        <a:latin typeface="Calibri" panose="020F0502020204030204" pitchFamily="34" charset="0"/>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lumMod val="65000"/>
                        <a:lumOff val="3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solidFill>
                          <a:srgbClr val="FF0000"/>
                        </a:solidFill>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dirty="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dirty="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dirty="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r>
              <a:tr h="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just">
                        <a:spcBef>
                          <a:spcPts val="0"/>
                        </a:spcBef>
                        <a:spcAft>
                          <a:spcPts val="0"/>
                        </a:spcAft>
                      </a:pPr>
                      <a:endParaRPr lang="en-US" sz="1200" dirty="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lumMod val="65000"/>
                        <a:lumOff val="3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solidFill>
                          <a:srgbClr val="FF0000"/>
                        </a:solidFill>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r>
                        <a:rPr lang="en-US" sz="1200">
                          <a:effectLst/>
                        </a:rPr>
                        <a:t> </a:t>
                      </a: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dirty="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dirty="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dirty="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just">
                        <a:spcBef>
                          <a:spcPts val="0"/>
                        </a:spcBef>
                        <a:spcAft>
                          <a:spcPts val="0"/>
                        </a:spcAft>
                      </a:pPr>
                      <a:endParaRPr lang="en-US" sz="1200" dirty="0">
                        <a:effectLst/>
                        <a:latin typeface="Times New Roman"/>
                        <a:ea typeface="MS Mincho"/>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tr>
            </a:tbl>
          </a:graphicData>
        </a:graphic>
      </p:graphicFrame>
      <p:sp>
        <p:nvSpPr>
          <p:cNvPr id="112" name="Rectangle 3"/>
          <p:cNvSpPr>
            <a:spLocks noChangeArrowheads="1"/>
          </p:cNvSpPr>
          <p:nvPr/>
        </p:nvSpPr>
        <p:spPr bwMode="auto">
          <a:xfrm>
            <a:off x="5500415" y="2210063"/>
            <a:ext cx="3101596" cy="85725"/>
          </a:xfrm>
          <a:prstGeom prst="rect">
            <a:avLst/>
          </a:prstGeom>
          <a:solidFill>
            <a:srgbClr val="95C9E3"/>
          </a:solidFill>
          <a:ln w="25400">
            <a:solidFill>
              <a:srgbClr val="3366FF"/>
            </a:solidFill>
            <a:miter lim="800000"/>
            <a:headEnd/>
            <a:tailEnd/>
          </a:ln>
        </p:spPr>
        <p:txBody>
          <a:bodyPr vert="horz" wrap="square" lIns="91440" tIns="45720" rIns="91440" bIns="45720" numCol="1" anchor="ctr" anchorCtr="0" compatLnSpc="1">
            <a:prstTxWarp prst="textNoShape">
              <a:avLst/>
            </a:prstTxWarp>
          </a:bodyPr>
          <a:lstStyle/>
          <a:p>
            <a:pPr defTabSz="457200"/>
            <a:endParaRPr lang="en-US">
              <a:solidFill>
                <a:prstClr val="black"/>
              </a:solidFill>
              <a:latin typeface="Calibri"/>
            </a:endParaRPr>
          </a:p>
        </p:txBody>
      </p:sp>
      <p:sp>
        <p:nvSpPr>
          <p:cNvPr id="113" name="Rectangle 19"/>
          <p:cNvSpPr>
            <a:spLocks noChangeArrowheads="1"/>
          </p:cNvSpPr>
          <p:nvPr/>
        </p:nvSpPr>
        <p:spPr bwMode="auto">
          <a:xfrm>
            <a:off x="3209550" y="1812749"/>
            <a:ext cx="2283935" cy="90487"/>
          </a:xfrm>
          <a:prstGeom prst="rect">
            <a:avLst/>
          </a:prstGeom>
          <a:solidFill>
            <a:srgbClr val="FFFF00"/>
          </a:solidFill>
          <a:ln w="25400">
            <a:solidFill>
              <a:srgbClr val="385D8A"/>
            </a:solidFill>
            <a:miter lim="800000"/>
            <a:headEnd/>
            <a:tailEnd/>
          </a:ln>
        </p:spPr>
        <p:txBody>
          <a:bodyPr vert="horz" wrap="square" lIns="91440" tIns="45720" rIns="91440" bIns="45720" numCol="1" anchor="ctr" anchorCtr="0" compatLnSpc="1">
            <a:prstTxWarp prst="textNoShape">
              <a:avLst/>
            </a:prstTxWarp>
          </a:bodyPr>
          <a:lstStyle/>
          <a:p>
            <a:pPr defTabSz="457200"/>
            <a:endParaRPr lang="en-US">
              <a:solidFill>
                <a:prstClr val="black"/>
              </a:solidFill>
              <a:latin typeface="Calibri"/>
            </a:endParaRPr>
          </a:p>
        </p:txBody>
      </p:sp>
      <p:grpSp>
        <p:nvGrpSpPr>
          <p:cNvPr id="3" name="Group 113"/>
          <p:cNvGrpSpPr/>
          <p:nvPr/>
        </p:nvGrpSpPr>
        <p:grpSpPr>
          <a:xfrm>
            <a:off x="3054601" y="888143"/>
            <a:ext cx="5271467" cy="307777"/>
            <a:chOff x="3054601" y="888143"/>
            <a:chExt cx="5271467" cy="307777"/>
          </a:xfrm>
        </p:grpSpPr>
        <p:sp>
          <p:nvSpPr>
            <p:cNvPr id="115" name="TextBox 114"/>
            <p:cNvSpPr txBox="1"/>
            <p:nvPr/>
          </p:nvSpPr>
          <p:spPr>
            <a:xfrm>
              <a:off x="3054601" y="888143"/>
              <a:ext cx="548648" cy="307777"/>
            </a:xfrm>
            <a:prstGeom prst="rect">
              <a:avLst/>
            </a:prstGeom>
            <a:noFill/>
          </p:spPr>
          <p:txBody>
            <a:bodyPr wrap="none" rtlCol="0">
              <a:spAutoFit/>
            </a:bodyPr>
            <a:lstStyle/>
            <a:p>
              <a:pPr defTabSz="457200"/>
              <a:r>
                <a:rPr lang="en-US" sz="1400" b="1" dirty="0" smtClean="0">
                  <a:solidFill>
                    <a:prstClr val="black"/>
                  </a:solidFill>
                  <a:latin typeface="Calibri"/>
                </a:rPr>
                <a:t>2017</a:t>
              </a:r>
              <a:endParaRPr lang="en-US" sz="1400" b="1" dirty="0">
                <a:solidFill>
                  <a:prstClr val="black"/>
                </a:solidFill>
                <a:latin typeface="Calibri"/>
              </a:endParaRPr>
            </a:p>
          </p:txBody>
        </p:sp>
        <p:sp>
          <p:nvSpPr>
            <p:cNvPr id="116" name="TextBox 115"/>
            <p:cNvSpPr txBox="1"/>
            <p:nvPr/>
          </p:nvSpPr>
          <p:spPr>
            <a:xfrm>
              <a:off x="4188404" y="888143"/>
              <a:ext cx="548648" cy="307777"/>
            </a:xfrm>
            <a:prstGeom prst="rect">
              <a:avLst/>
            </a:prstGeom>
            <a:noFill/>
          </p:spPr>
          <p:txBody>
            <a:bodyPr wrap="none" rtlCol="0">
              <a:spAutoFit/>
            </a:bodyPr>
            <a:lstStyle/>
            <a:p>
              <a:pPr defTabSz="457200"/>
              <a:r>
                <a:rPr lang="en-US" sz="1400" b="1" dirty="0" smtClean="0">
                  <a:solidFill>
                    <a:prstClr val="black"/>
                  </a:solidFill>
                  <a:latin typeface="Calibri"/>
                </a:rPr>
                <a:t>2018</a:t>
              </a:r>
              <a:endParaRPr lang="en-US" sz="1400" b="1" dirty="0">
                <a:solidFill>
                  <a:prstClr val="black"/>
                </a:solidFill>
                <a:latin typeface="Calibri"/>
              </a:endParaRPr>
            </a:p>
          </p:txBody>
        </p:sp>
        <p:sp>
          <p:nvSpPr>
            <p:cNvPr id="117" name="TextBox 116"/>
            <p:cNvSpPr txBox="1"/>
            <p:nvPr/>
          </p:nvSpPr>
          <p:spPr>
            <a:xfrm>
              <a:off x="5375050" y="888143"/>
              <a:ext cx="548648" cy="307777"/>
            </a:xfrm>
            <a:prstGeom prst="rect">
              <a:avLst/>
            </a:prstGeom>
            <a:noFill/>
          </p:spPr>
          <p:txBody>
            <a:bodyPr wrap="none" rtlCol="0">
              <a:spAutoFit/>
            </a:bodyPr>
            <a:lstStyle/>
            <a:p>
              <a:pPr defTabSz="457200"/>
              <a:r>
                <a:rPr lang="en-US" sz="1400" b="1" dirty="0" smtClean="0">
                  <a:solidFill>
                    <a:prstClr val="black"/>
                  </a:solidFill>
                  <a:latin typeface="Calibri"/>
                </a:rPr>
                <a:t>2019</a:t>
              </a:r>
              <a:endParaRPr lang="en-US" sz="1400" b="1" dirty="0">
                <a:solidFill>
                  <a:prstClr val="black"/>
                </a:solidFill>
                <a:latin typeface="Calibri"/>
              </a:endParaRPr>
            </a:p>
          </p:txBody>
        </p:sp>
        <p:sp>
          <p:nvSpPr>
            <p:cNvPr id="118" name="TextBox 117"/>
            <p:cNvSpPr txBox="1"/>
            <p:nvPr/>
          </p:nvSpPr>
          <p:spPr>
            <a:xfrm>
              <a:off x="6457353" y="888143"/>
              <a:ext cx="548648" cy="307777"/>
            </a:xfrm>
            <a:prstGeom prst="rect">
              <a:avLst/>
            </a:prstGeom>
            <a:noFill/>
          </p:spPr>
          <p:txBody>
            <a:bodyPr wrap="none" rtlCol="0">
              <a:spAutoFit/>
            </a:bodyPr>
            <a:lstStyle/>
            <a:p>
              <a:pPr defTabSz="457200"/>
              <a:r>
                <a:rPr lang="en-US" sz="1400" b="1" dirty="0" smtClean="0">
                  <a:solidFill>
                    <a:prstClr val="black"/>
                  </a:solidFill>
                  <a:latin typeface="Calibri"/>
                </a:rPr>
                <a:t>2020</a:t>
              </a:r>
              <a:endParaRPr lang="en-US" sz="1400" b="1" dirty="0">
                <a:solidFill>
                  <a:prstClr val="black"/>
                </a:solidFill>
                <a:latin typeface="Calibri"/>
              </a:endParaRPr>
            </a:p>
          </p:txBody>
        </p:sp>
        <p:sp>
          <p:nvSpPr>
            <p:cNvPr id="119" name="TextBox 118"/>
            <p:cNvSpPr txBox="1"/>
            <p:nvPr/>
          </p:nvSpPr>
          <p:spPr>
            <a:xfrm>
              <a:off x="7777420" y="888143"/>
              <a:ext cx="548648" cy="307777"/>
            </a:xfrm>
            <a:prstGeom prst="rect">
              <a:avLst/>
            </a:prstGeom>
            <a:noFill/>
          </p:spPr>
          <p:txBody>
            <a:bodyPr wrap="none" rtlCol="0">
              <a:spAutoFit/>
            </a:bodyPr>
            <a:lstStyle/>
            <a:p>
              <a:pPr defTabSz="457200"/>
              <a:r>
                <a:rPr lang="en-US" sz="1400" b="1" dirty="0" smtClean="0">
                  <a:solidFill>
                    <a:prstClr val="black"/>
                  </a:solidFill>
                  <a:latin typeface="Calibri"/>
                </a:rPr>
                <a:t>2021</a:t>
              </a:r>
              <a:endParaRPr lang="en-US" sz="1400" b="1" dirty="0">
                <a:solidFill>
                  <a:prstClr val="black"/>
                </a:solidFill>
                <a:latin typeface="Calibri"/>
              </a:endParaRPr>
            </a:p>
          </p:txBody>
        </p:sp>
      </p:grpSp>
      <p:cxnSp>
        <p:nvCxnSpPr>
          <p:cNvPr id="120" name="Straight Connector 119"/>
          <p:cNvCxnSpPr/>
          <p:nvPr/>
        </p:nvCxnSpPr>
        <p:spPr>
          <a:xfrm>
            <a:off x="3917244" y="1349023"/>
            <a:ext cx="0" cy="2771068"/>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121" name="Straight Connector 120"/>
          <p:cNvCxnSpPr/>
          <p:nvPr/>
        </p:nvCxnSpPr>
        <p:spPr>
          <a:xfrm>
            <a:off x="7394221" y="1349023"/>
            <a:ext cx="0" cy="2771068"/>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122" name="Straight Connector 121"/>
          <p:cNvCxnSpPr/>
          <p:nvPr/>
        </p:nvCxnSpPr>
        <p:spPr>
          <a:xfrm flipH="1">
            <a:off x="6231467" y="1349023"/>
            <a:ext cx="1" cy="2771068"/>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123" name="Straight Connector 122"/>
          <p:cNvCxnSpPr/>
          <p:nvPr/>
        </p:nvCxnSpPr>
        <p:spPr>
          <a:xfrm>
            <a:off x="5058194" y="1331648"/>
            <a:ext cx="0" cy="2737644"/>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sp>
        <p:nvSpPr>
          <p:cNvPr id="124" name="Rectangle 19"/>
          <p:cNvSpPr>
            <a:spLocks noChangeArrowheads="1"/>
          </p:cNvSpPr>
          <p:nvPr/>
        </p:nvSpPr>
        <p:spPr bwMode="auto">
          <a:xfrm>
            <a:off x="4502929" y="3834625"/>
            <a:ext cx="2891291" cy="90487"/>
          </a:xfrm>
          <a:prstGeom prst="rect">
            <a:avLst/>
          </a:prstGeom>
          <a:solidFill>
            <a:srgbClr val="CCFFCC"/>
          </a:solidFill>
          <a:ln w="25400">
            <a:solidFill>
              <a:srgbClr val="385D8A"/>
            </a:solidFill>
            <a:miter lim="800000"/>
            <a:headEnd/>
            <a:tailEnd/>
          </a:ln>
        </p:spPr>
        <p:txBody>
          <a:bodyPr vert="horz" wrap="square" lIns="91440" tIns="45720" rIns="91440" bIns="45720" numCol="1" anchor="ctr" anchorCtr="0" compatLnSpc="1">
            <a:prstTxWarp prst="textNoShape">
              <a:avLst/>
            </a:prstTxWarp>
          </a:bodyPr>
          <a:lstStyle/>
          <a:p>
            <a:pPr defTabSz="457200"/>
            <a:endParaRPr lang="en-US">
              <a:solidFill>
                <a:prstClr val="black"/>
              </a:solidFill>
              <a:latin typeface="Calibri"/>
            </a:endParaRPr>
          </a:p>
        </p:txBody>
      </p:sp>
      <p:sp>
        <p:nvSpPr>
          <p:cNvPr id="125" name="Rectangle 19"/>
          <p:cNvSpPr>
            <a:spLocks noChangeArrowheads="1"/>
          </p:cNvSpPr>
          <p:nvPr/>
        </p:nvSpPr>
        <p:spPr bwMode="auto">
          <a:xfrm>
            <a:off x="2848910" y="2716299"/>
            <a:ext cx="4545311" cy="90487"/>
          </a:xfrm>
          <a:prstGeom prst="rect">
            <a:avLst/>
          </a:prstGeom>
          <a:solidFill>
            <a:srgbClr val="FFFF00"/>
          </a:solidFill>
          <a:ln w="25400">
            <a:solidFill>
              <a:srgbClr val="385D8A"/>
            </a:solidFill>
            <a:miter lim="800000"/>
            <a:headEnd/>
            <a:tailEnd/>
          </a:ln>
        </p:spPr>
        <p:txBody>
          <a:bodyPr vert="horz" wrap="square" lIns="91440" tIns="45720" rIns="91440" bIns="45720" numCol="1" anchor="ctr" anchorCtr="0" compatLnSpc="1">
            <a:prstTxWarp prst="textNoShape">
              <a:avLst/>
            </a:prstTxWarp>
          </a:bodyPr>
          <a:lstStyle/>
          <a:p>
            <a:pPr defTabSz="457200"/>
            <a:endParaRPr lang="en-US">
              <a:solidFill>
                <a:prstClr val="black"/>
              </a:solidFill>
              <a:latin typeface="Calibri"/>
            </a:endParaRPr>
          </a:p>
        </p:txBody>
      </p:sp>
      <p:sp>
        <p:nvSpPr>
          <p:cNvPr id="126" name="Rectangle 19"/>
          <p:cNvSpPr>
            <a:spLocks noChangeArrowheads="1"/>
          </p:cNvSpPr>
          <p:nvPr/>
        </p:nvSpPr>
        <p:spPr bwMode="auto">
          <a:xfrm>
            <a:off x="3603249" y="2902215"/>
            <a:ext cx="4723219" cy="90487"/>
          </a:xfrm>
          <a:prstGeom prst="rect">
            <a:avLst/>
          </a:prstGeom>
          <a:solidFill>
            <a:srgbClr val="FFFF99"/>
          </a:solidFill>
          <a:ln w="25400">
            <a:solidFill>
              <a:srgbClr val="385D8A"/>
            </a:solidFill>
            <a:miter lim="800000"/>
            <a:headEnd/>
            <a:tailEnd/>
          </a:ln>
        </p:spPr>
        <p:txBody>
          <a:bodyPr vert="horz" wrap="square" lIns="91440" tIns="45720" rIns="91440" bIns="45720" numCol="1" anchor="ctr" anchorCtr="0" compatLnSpc="1">
            <a:prstTxWarp prst="textNoShape">
              <a:avLst/>
            </a:prstTxWarp>
          </a:bodyPr>
          <a:lstStyle/>
          <a:p>
            <a:pPr defTabSz="457200"/>
            <a:endParaRPr lang="en-US">
              <a:solidFill>
                <a:prstClr val="black"/>
              </a:solidFill>
              <a:latin typeface="Calibri"/>
            </a:endParaRPr>
          </a:p>
        </p:txBody>
      </p:sp>
      <p:sp>
        <p:nvSpPr>
          <p:cNvPr id="127" name="Rectangle 19"/>
          <p:cNvSpPr>
            <a:spLocks noChangeArrowheads="1"/>
          </p:cNvSpPr>
          <p:nvPr/>
        </p:nvSpPr>
        <p:spPr bwMode="auto">
          <a:xfrm>
            <a:off x="2848910" y="3630348"/>
            <a:ext cx="3382557" cy="90487"/>
          </a:xfrm>
          <a:prstGeom prst="rect">
            <a:avLst/>
          </a:prstGeom>
          <a:solidFill>
            <a:srgbClr val="FFFF00"/>
          </a:solidFill>
          <a:ln w="25400">
            <a:solidFill>
              <a:srgbClr val="385D8A"/>
            </a:solidFill>
            <a:miter lim="800000"/>
            <a:headEnd/>
            <a:tailEnd/>
          </a:ln>
        </p:spPr>
        <p:txBody>
          <a:bodyPr vert="horz" wrap="square" lIns="91440" tIns="45720" rIns="91440" bIns="45720" numCol="1" anchor="ctr" anchorCtr="0" compatLnSpc="1">
            <a:prstTxWarp prst="textNoShape">
              <a:avLst/>
            </a:prstTxWarp>
          </a:bodyPr>
          <a:lstStyle/>
          <a:p>
            <a:pPr defTabSz="457200"/>
            <a:endParaRPr lang="en-US">
              <a:solidFill>
                <a:prstClr val="black"/>
              </a:solidFill>
              <a:latin typeface="Calibri"/>
            </a:endParaRPr>
          </a:p>
        </p:txBody>
      </p:sp>
      <p:sp>
        <p:nvSpPr>
          <p:cNvPr id="137" name="Rectangle 19"/>
          <p:cNvSpPr>
            <a:spLocks noChangeArrowheads="1"/>
          </p:cNvSpPr>
          <p:nvPr/>
        </p:nvSpPr>
        <p:spPr bwMode="auto">
          <a:xfrm>
            <a:off x="5493485" y="2003901"/>
            <a:ext cx="2283935" cy="90487"/>
          </a:xfrm>
          <a:prstGeom prst="rect">
            <a:avLst/>
          </a:prstGeom>
          <a:solidFill>
            <a:srgbClr val="FFFF99"/>
          </a:solidFill>
          <a:ln w="25400">
            <a:solidFill>
              <a:srgbClr val="385D8A"/>
            </a:solidFill>
            <a:miter lim="800000"/>
            <a:headEnd/>
            <a:tailEnd/>
          </a:ln>
        </p:spPr>
        <p:txBody>
          <a:bodyPr vert="horz" wrap="square" lIns="91440" tIns="45720" rIns="91440" bIns="45720" numCol="1" anchor="ctr" anchorCtr="0" compatLnSpc="1">
            <a:prstTxWarp prst="textNoShape">
              <a:avLst/>
            </a:prstTxWarp>
          </a:bodyPr>
          <a:lstStyle/>
          <a:p>
            <a:pPr defTabSz="457200"/>
            <a:endParaRPr lang="en-US">
              <a:solidFill>
                <a:prstClr val="black"/>
              </a:solidFill>
              <a:latin typeface="Calibri"/>
            </a:endParaRPr>
          </a:p>
        </p:txBody>
      </p:sp>
      <p:sp>
        <p:nvSpPr>
          <p:cNvPr id="138" name="Rectangle 19"/>
          <p:cNvSpPr>
            <a:spLocks noChangeArrowheads="1"/>
          </p:cNvSpPr>
          <p:nvPr/>
        </p:nvSpPr>
        <p:spPr bwMode="auto">
          <a:xfrm>
            <a:off x="5623293" y="3108933"/>
            <a:ext cx="2978717" cy="90487"/>
          </a:xfrm>
          <a:prstGeom prst="rect">
            <a:avLst/>
          </a:prstGeom>
          <a:solidFill>
            <a:srgbClr val="CCFFCC"/>
          </a:solidFill>
          <a:ln w="25400">
            <a:solidFill>
              <a:srgbClr val="385D8A"/>
            </a:solidFill>
            <a:miter lim="800000"/>
            <a:headEnd/>
            <a:tailEnd/>
          </a:ln>
        </p:spPr>
        <p:txBody>
          <a:bodyPr vert="horz" wrap="square" lIns="91440" tIns="45720" rIns="91440" bIns="45720" numCol="1" anchor="ctr" anchorCtr="0" compatLnSpc="1">
            <a:prstTxWarp prst="textNoShape">
              <a:avLst/>
            </a:prstTxWarp>
          </a:bodyPr>
          <a:lstStyle/>
          <a:p>
            <a:pPr defTabSz="457200"/>
            <a:endParaRPr lang="en-US">
              <a:solidFill>
                <a:prstClr val="black"/>
              </a:solidFill>
              <a:latin typeface="Calibri"/>
            </a:endParaRPr>
          </a:p>
        </p:txBody>
      </p:sp>
      <p:grpSp>
        <p:nvGrpSpPr>
          <p:cNvPr id="49" name="Group 48"/>
          <p:cNvGrpSpPr/>
          <p:nvPr/>
        </p:nvGrpSpPr>
        <p:grpSpPr>
          <a:xfrm>
            <a:off x="1937740" y="4230727"/>
            <a:ext cx="6874489" cy="2547245"/>
            <a:chOff x="1878450" y="3650355"/>
            <a:chExt cx="6874489" cy="2547245"/>
          </a:xfrm>
        </p:grpSpPr>
        <p:cxnSp>
          <p:nvCxnSpPr>
            <p:cNvPr id="110" name="Straight Connector 109"/>
            <p:cNvCxnSpPr/>
            <p:nvPr/>
          </p:nvCxnSpPr>
          <p:spPr>
            <a:xfrm>
              <a:off x="2664243" y="5249333"/>
              <a:ext cx="6088631" cy="11289"/>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128" name="Straight Connector 127"/>
            <p:cNvCxnSpPr/>
            <p:nvPr/>
          </p:nvCxnSpPr>
          <p:spPr>
            <a:xfrm>
              <a:off x="2664243" y="6175022"/>
              <a:ext cx="6088696" cy="22578"/>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129" name="Straight Connector 128"/>
            <p:cNvCxnSpPr/>
            <p:nvPr/>
          </p:nvCxnSpPr>
          <p:spPr>
            <a:xfrm>
              <a:off x="2664243" y="4368800"/>
              <a:ext cx="6088631" cy="11289"/>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sp>
          <p:nvSpPr>
            <p:cNvPr id="130" name="TextBox 129"/>
            <p:cNvSpPr txBox="1"/>
            <p:nvPr/>
          </p:nvSpPr>
          <p:spPr>
            <a:xfrm>
              <a:off x="1878450" y="4306437"/>
              <a:ext cx="785793" cy="369332"/>
            </a:xfrm>
            <a:prstGeom prst="rect">
              <a:avLst/>
            </a:prstGeom>
            <a:noFill/>
          </p:spPr>
          <p:txBody>
            <a:bodyPr wrap="none" rtlCol="0">
              <a:spAutoFit/>
            </a:bodyPr>
            <a:lstStyle/>
            <a:p>
              <a:pPr defTabSz="457200"/>
              <a:r>
                <a:rPr lang="en-US" dirty="0" smtClean="0">
                  <a:solidFill>
                    <a:prstClr val="black"/>
                  </a:solidFill>
                  <a:latin typeface="Calibri"/>
                </a:rPr>
                <a:t>10 M$</a:t>
              </a:r>
              <a:endParaRPr lang="en-US" dirty="0">
                <a:solidFill>
                  <a:prstClr val="black"/>
                </a:solidFill>
                <a:latin typeface="Calibri"/>
              </a:endParaRPr>
            </a:p>
          </p:txBody>
        </p:sp>
        <p:sp>
          <p:nvSpPr>
            <p:cNvPr id="131" name="Rectangle 130"/>
            <p:cNvSpPr/>
            <p:nvPr/>
          </p:nvSpPr>
          <p:spPr>
            <a:xfrm>
              <a:off x="2950506" y="5463822"/>
              <a:ext cx="549049" cy="711200"/>
            </a:xfrm>
            <a:prstGeom prst="rect">
              <a:avLst/>
            </a:prstGeom>
            <a:solidFill>
              <a:srgbClr val="FFFF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32" name="Rectangle 131"/>
            <p:cNvSpPr/>
            <p:nvPr/>
          </p:nvSpPr>
          <p:spPr>
            <a:xfrm>
              <a:off x="4190456" y="5360228"/>
              <a:ext cx="549049" cy="814794"/>
            </a:xfrm>
            <a:prstGeom prst="rect">
              <a:avLst/>
            </a:prstGeom>
            <a:solidFill>
              <a:srgbClr val="FFFF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33" name="Rectangle 132"/>
            <p:cNvSpPr/>
            <p:nvPr/>
          </p:nvSpPr>
          <p:spPr>
            <a:xfrm>
              <a:off x="6581060" y="5970470"/>
              <a:ext cx="549049" cy="204551"/>
            </a:xfrm>
            <a:prstGeom prst="rect">
              <a:avLst/>
            </a:prstGeom>
            <a:solidFill>
              <a:srgbClr val="FFFF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34" name="Rectangle 133"/>
            <p:cNvSpPr/>
            <p:nvPr/>
          </p:nvSpPr>
          <p:spPr>
            <a:xfrm>
              <a:off x="5374649" y="3650355"/>
              <a:ext cx="549049" cy="914400"/>
            </a:xfrm>
            <a:prstGeom prst="rect">
              <a:avLst/>
            </a:prstGeom>
            <a:solidFill>
              <a:srgbClr val="95C9E3"/>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0000"/>
                </a:solidFill>
                <a:effectLst/>
                <a:uLnTx/>
                <a:uFillTx/>
                <a:latin typeface="Calibri"/>
                <a:ea typeface="+mn-ea"/>
                <a:cs typeface="+mn-cs"/>
              </a:endParaRPr>
            </a:p>
          </p:txBody>
        </p:sp>
        <p:sp>
          <p:nvSpPr>
            <p:cNvPr id="135" name="Rectangle 134"/>
            <p:cNvSpPr/>
            <p:nvPr/>
          </p:nvSpPr>
          <p:spPr>
            <a:xfrm>
              <a:off x="6581060" y="4195422"/>
              <a:ext cx="549049" cy="942151"/>
            </a:xfrm>
            <a:prstGeom prst="rect">
              <a:avLst/>
            </a:prstGeom>
            <a:solidFill>
              <a:srgbClr val="95C9E3"/>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36" name="Rectangle 135"/>
            <p:cNvSpPr/>
            <p:nvPr/>
          </p:nvSpPr>
          <p:spPr>
            <a:xfrm>
              <a:off x="7777420" y="4195423"/>
              <a:ext cx="549049" cy="1408182"/>
            </a:xfrm>
            <a:prstGeom prst="rect">
              <a:avLst/>
            </a:prstGeom>
            <a:solidFill>
              <a:srgbClr val="95C9E3"/>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0000"/>
                </a:solidFill>
                <a:effectLst/>
                <a:uLnTx/>
                <a:uFillTx/>
                <a:latin typeface="Calibri"/>
                <a:ea typeface="+mn-ea"/>
                <a:cs typeface="+mn-cs"/>
              </a:endParaRPr>
            </a:p>
          </p:txBody>
        </p:sp>
        <p:sp>
          <p:nvSpPr>
            <p:cNvPr id="139" name="Rectangle 138"/>
            <p:cNvSpPr/>
            <p:nvPr/>
          </p:nvSpPr>
          <p:spPr>
            <a:xfrm>
              <a:off x="5374649" y="5463820"/>
              <a:ext cx="549049" cy="711201"/>
            </a:xfrm>
            <a:prstGeom prst="rect">
              <a:avLst/>
            </a:prstGeom>
            <a:solidFill>
              <a:srgbClr val="FFFF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40" name="Rectangle 139"/>
            <p:cNvSpPr/>
            <p:nvPr/>
          </p:nvSpPr>
          <p:spPr>
            <a:xfrm flipV="1">
              <a:off x="2950507" y="5463821"/>
              <a:ext cx="549049" cy="45719"/>
            </a:xfrm>
            <a:prstGeom prst="rect">
              <a:avLst/>
            </a:prstGeom>
            <a:solidFill>
              <a:srgbClr val="FFFF99"/>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41" name="Rectangle 140"/>
            <p:cNvSpPr/>
            <p:nvPr/>
          </p:nvSpPr>
          <p:spPr>
            <a:xfrm>
              <a:off x="4188404" y="4880001"/>
              <a:ext cx="549049" cy="480228"/>
            </a:xfrm>
            <a:prstGeom prst="rect">
              <a:avLst/>
            </a:prstGeom>
            <a:solidFill>
              <a:srgbClr val="FFFF99"/>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42" name="Rectangle 141"/>
            <p:cNvSpPr/>
            <p:nvPr/>
          </p:nvSpPr>
          <p:spPr>
            <a:xfrm>
              <a:off x="5374649" y="4997382"/>
              <a:ext cx="549049" cy="466438"/>
            </a:xfrm>
            <a:prstGeom prst="rect">
              <a:avLst/>
            </a:prstGeom>
            <a:solidFill>
              <a:srgbClr val="FFFF99"/>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43" name="Rectangle 142"/>
            <p:cNvSpPr/>
            <p:nvPr/>
          </p:nvSpPr>
          <p:spPr>
            <a:xfrm>
              <a:off x="6581060" y="5731320"/>
              <a:ext cx="549049" cy="239149"/>
            </a:xfrm>
            <a:prstGeom prst="rect">
              <a:avLst/>
            </a:prstGeom>
            <a:solidFill>
              <a:srgbClr val="FFFF99"/>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44" name="Rectangle 143"/>
            <p:cNvSpPr/>
            <p:nvPr/>
          </p:nvSpPr>
          <p:spPr>
            <a:xfrm>
              <a:off x="7777420" y="5970469"/>
              <a:ext cx="549049" cy="204553"/>
            </a:xfrm>
            <a:prstGeom prst="rect">
              <a:avLst/>
            </a:prstGeom>
            <a:solidFill>
              <a:srgbClr val="FFFF99"/>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45" name="TextBox 144"/>
            <p:cNvSpPr txBox="1"/>
            <p:nvPr/>
          </p:nvSpPr>
          <p:spPr>
            <a:xfrm>
              <a:off x="1878450" y="5064667"/>
              <a:ext cx="720382" cy="369332"/>
            </a:xfrm>
            <a:prstGeom prst="rect">
              <a:avLst/>
            </a:prstGeom>
            <a:noFill/>
          </p:spPr>
          <p:txBody>
            <a:bodyPr wrap="none" rtlCol="0">
              <a:spAutoFit/>
            </a:bodyPr>
            <a:lstStyle/>
            <a:p>
              <a:pPr defTabSz="457200"/>
              <a:r>
                <a:rPr lang="en-US" dirty="0" smtClean="0">
                  <a:solidFill>
                    <a:prstClr val="black"/>
                  </a:solidFill>
                  <a:latin typeface="Calibri"/>
                </a:rPr>
                <a:t> 5 M$</a:t>
              </a:r>
              <a:endParaRPr lang="en-US" dirty="0">
                <a:solidFill>
                  <a:prstClr val="black"/>
                </a:solidFill>
                <a:latin typeface="Calibri"/>
              </a:endParaRPr>
            </a:p>
          </p:txBody>
        </p:sp>
        <p:sp>
          <p:nvSpPr>
            <p:cNvPr id="146" name="Rectangle 145"/>
            <p:cNvSpPr/>
            <p:nvPr/>
          </p:nvSpPr>
          <p:spPr>
            <a:xfrm>
              <a:off x="5374649" y="4530944"/>
              <a:ext cx="549049" cy="466438"/>
            </a:xfrm>
            <a:prstGeom prst="rect">
              <a:avLst/>
            </a:prstGeom>
            <a:solidFill>
              <a:srgbClr val="CCFFCC"/>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47" name="Rectangle 146"/>
            <p:cNvSpPr/>
            <p:nvPr/>
          </p:nvSpPr>
          <p:spPr>
            <a:xfrm>
              <a:off x="4190456" y="4675769"/>
              <a:ext cx="549049" cy="204232"/>
            </a:xfrm>
            <a:prstGeom prst="rect">
              <a:avLst/>
            </a:prstGeom>
            <a:solidFill>
              <a:srgbClr val="CCFFCC"/>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48" name="Rectangle 147"/>
            <p:cNvSpPr/>
            <p:nvPr/>
          </p:nvSpPr>
          <p:spPr>
            <a:xfrm>
              <a:off x="6581060" y="5137573"/>
              <a:ext cx="549049" cy="605186"/>
            </a:xfrm>
            <a:prstGeom prst="rect">
              <a:avLst/>
            </a:prstGeom>
            <a:solidFill>
              <a:srgbClr val="CCFFCC"/>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49" name="Rectangle 148"/>
            <p:cNvSpPr/>
            <p:nvPr/>
          </p:nvSpPr>
          <p:spPr>
            <a:xfrm>
              <a:off x="7777420" y="5509540"/>
              <a:ext cx="549049" cy="460930"/>
            </a:xfrm>
            <a:prstGeom prst="rect">
              <a:avLst/>
            </a:prstGeom>
            <a:solidFill>
              <a:srgbClr val="CCFFCC"/>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grpSp>
      <p:sp>
        <p:nvSpPr>
          <p:cNvPr id="150" name="Rectangle 149"/>
          <p:cNvSpPr/>
          <p:nvPr/>
        </p:nvSpPr>
        <p:spPr>
          <a:xfrm>
            <a:off x="182880" y="4353119"/>
            <a:ext cx="1397564" cy="461804"/>
          </a:xfrm>
          <a:prstGeom prst="rect">
            <a:avLst/>
          </a:prstGeom>
          <a:solidFill>
            <a:srgbClr val="FFFF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Calibri"/>
                <a:ea typeface="+mn-ea"/>
                <a:cs typeface="+mn-cs"/>
              </a:rPr>
              <a:t>First priority</a:t>
            </a:r>
          </a:p>
        </p:txBody>
      </p:sp>
      <p:sp>
        <p:nvSpPr>
          <p:cNvPr id="151" name="Rectangle 150"/>
          <p:cNvSpPr/>
          <p:nvPr/>
        </p:nvSpPr>
        <p:spPr>
          <a:xfrm>
            <a:off x="182880" y="4814923"/>
            <a:ext cx="1397564" cy="461804"/>
          </a:xfrm>
          <a:prstGeom prst="rect">
            <a:avLst/>
          </a:prstGeom>
          <a:solidFill>
            <a:srgbClr val="FFFF99"/>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Calibri"/>
                <a:ea typeface="+mn-ea"/>
                <a:cs typeface="+mn-cs"/>
              </a:rPr>
              <a:t>Second priority</a:t>
            </a:r>
          </a:p>
        </p:txBody>
      </p:sp>
      <p:sp>
        <p:nvSpPr>
          <p:cNvPr id="152" name="Rectangle 151"/>
          <p:cNvSpPr/>
          <p:nvPr/>
        </p:nvSpPr>
        <p:spPr>
          <a:xfrm>
            <a:off x="182880" y="5276727"/>
            <a:ext cx="1397564" cy="466032"/>
          </a:xfrm>
          <a:prstGeom prst="rect">
            <a:avLst/>
          </a:prstGeom>
          <a:solidFill>
            <a:srgbClr val="CCFFCC"/>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Calibri"/>
                <a:ea typeface="+mn-ea"/>
                <a:cs typeface="+mn-cs"/>
              </a:rPr>
              <a:t>Third priority</a:t>
            </a:r>
          </a:p>
        </p:txBody>
      </p:sp>
      <p:sp>
        <p:nvSpPr>
          <p:cNvPr id="153" name="Rectangle 152"/>
          <p:cNvSpPr/>
          <p:nvPr/>
        </p:nvSpPr>
        <p:spPr>
          <a:xfrm>
            <a:off x="182880" y="5742759"/>
            <a:ext cx="1397564" cy="466032"/>
          </a:xfrm>
          <a:prstGeom prst="rect">
            <a:avLst/>
          </a:prstGeom>
          <a:solidFill>
            <a:schemeClr val="accent4">
              <a:lumMod val="60000"/>
              <a:lumOff val="40000"/>
            </a:schemeClr>
          </a:solidFill>
          <a:ln w="9525" cap="flat" cmpd="sng" algn="ctr">
            <a:solidFill>
              <a:srgbClr val="3366FF"/>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Calibri"/>
                <a:ea typeface="+mn-ea"/>
                <a:cs typeface="+mn-cs"/>
              </a:rPr>
              <a:t>Multi-turn circulator cooler</a:t>
            </a:r>
          </a:p>
        </p:txBody>
      </p:sp>
      <p:sp>
        <p:nvSpPr>
          <p:cNvPr id="47" name="Rectangle 46"/>
          <p:cNvSpPr/>
          <p:nvPr/>
        </p:nvSpPr>
        <p:spPr>
          <a:xfrm>
            <a:off x="5143787" y="6516362"/>
            <a:ext cx="356188" cy="26161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fld id="{B58F48A6-A3E1-4848-9AC3-B43F560BE4FE}" type="slidenum">
              <a:rPr kumimoji="0" lang="en-US" sz="1100" b="0" i="0" u="none" strike="noStrike" kern="1200" cap="none" spc="0" normalizeH="0" baseline="0" noProof="0" smtClean="0">
                <a:ln>
                  <a:noFill/>
                </a:ln>
                <a:solidFill>
                  <a:schemeClr val="bg1"/>
                </a:solidFill>
                <a:effectLst/>
                <a:uLnTx/>
                <a:uFillTx/>
                <a:latin typeface="Arial" panose="020B0604020202020204" pitchFamily="34" charset="0"/>
                <a:ea typeface="+mn-ea"/>
                <a:cs typeface="Arial" panose="020B0604020202020204" pitchFamily="34" charset="0"/>
              </a:rPr>
              <a:pPr marL="0" marR="0" lvl="0" indent="0" defTabSz="914400" eaLnBrk="1" fontAlgn="auto" latinLnBrk="0" hangingPunct="1">
                <a:lnSpc>
                  <a:spcPct val="100000"/>
                </a:lnSpc>
                <a:spcBef>
                  <a:spcPts val="0"/>
                </a:spcBef>
                <a:spcAft>
                  <a:spcPts val="0"/>
                </a:spcAft>
                <a:buClrTx/>
                <a:buSzTx/>
                <a:buFontTx/>
                <a:buNone/>
                <a:tabLst/>
                <a:defRPr/>
              </a:pPr>
              <a:t>33</a:t>
            </a:fld>
            <a:endParaRPr kumimoji="0" lang="en-US" sz="1100" b="0" i="0" u="none" strike="noStrike" kern="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18841794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8507"/>
            <a:ext cx="8458200" cy="360362"/>
          </a:xfrm>
        </p:spPr>
        <p:txBody>
          <a:bodyPr/>
          <a:lstStyle/>
          <a:p>
            <a:r>
              <a:rPr lang="en-US" sz="3200" dirty="0">
                <a:solidFill>
                  <a:schemeClr val="tx1"/>
                </a:solidFill>
              </a:rPr>
              <a:t>Overview </a:t>
            </a:r>
            <a:r>
              <a:rPr lang="en-US" sz="3200" dirty="0" smtClean="0">
                <a:solidFill>
                  <a:schemeClr val="tx1"/>
                </a:solidFill>
              </a:rPr>
              <a:t>LINAC-Ring </a:t>
            </a:r>
            <a:r>
              <a:rPr lang="en-US" sz="3200" dirty="0">
                <a:solidFill>
                  <a:schemeClr val="tx1"/>
                </a:solidFill>
              </a:rPr>
              <a:t>R&amp;D/Design Activities</a:t>
            </a:r>
            <a:endParaRPr lang="en-US" sz="3200" dirty="0"/>
          </a:p>
        </p:txBody>
      </p:sp>
      <p:sp>
        <p:nvSpPr>
          <p:cNvPr id="3" name="Content Placeholder 2"/>
          <p:cNvSpPr>
            <a:spLocks noGrp="1"/>
          </p:cNvSpPr>
          <p:nvPr>
            <p:ph idx="1"/>
          </p:nvPr>
        </p:nvSpPr>
        <p:spPr>
          <a:xfrm>
            <a:off x="0" y="1500864"/>
            <a:ext cx="9144000" cy="5145819"/>
          </a:xfrm>
        </p:spPr>
        <p:txBody>
          <a:bodyPr>
            <a:noAutofit/>
          </a:bodyPr>
          <a:lstStyle/>
          <a:p>
            <a:pPr marL="0" indent="0">
              <a:buNone/>
            </a:pPr>
            <a:r>
              <a:rPr lang="en-US" sz="1400" b="1" dirty="0">
                <a:solidFill>
                  <a:srgbClr val="4C5A6A"/>
                </a:solidFill>
              </a:rPr>
              <a:t>Highest </a:t>
            </a:r>
            <a:r>
              <a:rPr lang="en-US" sz="1400" b="1" dirty="0" smtClean="0">
                <a:solidFill>
                  <a:srgbClr val="4C5A6A"/>
                </a:solidFill>
              </a:rPr>
              <a:t>Priority</a:t>
            </a:r>
            <a:endParaRPr lang="en-US" sz="1400" dirty="0">
              <a:solidFill>
                <a:srgbClr val="4C5A6A"/>
              </a:solidFill>
            </a:endParaRPr>
          </a:p>
          <a:p>
            <a:pPr>
              <a:spcBef>
                <a:spcPts val="0"/>
              </a:spcBef>
            </a:pPr>
            <a:r>
              <a:rPr lang="en-US" sz="1400" dirty="0" smtClean="0">
                <a:solidFill>
                  <a:srgbClr val="4C5A6A"/>
                </a:solidFill>
              </a:rPr>
              <a:t>R&amp;D </a:t>
            </a:r>
            <a:r>
              <a:rPr lang="en-US" sz="1400" dirty="0">
                <a:solidFill>
                  <a:srgbClr val="4C5A6A"/>
                </a:solidFill>
              </a:rPr>
              <a:t>and Prototyping on the </a:t>
            </a:r>
            <a:r>
              <a:rPr lang="en-US" sz="1400" b="1" dirty="0">
                <a:solidFill>
                  <a:srgbClr val="4C5A6A"/>
                </a:solidFill>
              </a:rPr>
              <a:t>6.2 mA</a:t>
            </a:r>
            <a:r>
              <a:rPr lang="en-US" sz="1400" b="1" dirty="0" smtClean="0">
                <a:solidFill>
                  <a:srgbClr val="4C5A6A"/>
                </a:solidFill>
              </a:rPr>
              <a:t> polarized guns</a:t>
            </a:r>
            <a:endParaRPr lang="en-US" sz="1400" b="1" dirty="0">
              <a:solidFill>
                <a:srgbClr val="4C5A6A"/>
              </a:solidFill>
            </a:endParaRPr>
          </a:p>
          <a:p>
            <a:pPr>
              <a:spcBef>
                <a:spcPts val="0"/>
              </a:spcBef>
            </a:pPr>
            <a:r>
              <a:rPr lang="en-US" sz="1400" dirty="0" smtClean="0">
                <a:solidFill>
                  <a:srgbClr val="4C5A6A"/>
                </a:solidFill>
              </a:rPr>
              <a:t>R&amp;D </a:t>
            </a:r>
            <a:r>
              <a:rPr lang="en-US" sz="1400" dirty="0">
                <a:solidFill>
                  <a:srgbClr val="4C5A6A"/>
                </a:solidFill>
              </a:rPr>
              <a:t>on Bunch combiner scheme for the 50 mA electron source</a:t>
            </a:r>
          </a:p>
          <a:p>
            <a:pPr>
              <a:spcBef>
                <a:spcPts val="0"/>
              </a:spcBef>
            </a:pPr>
            <a:r>
              <a:rPr lang="en-US" sz="1400" dirty="0" smtClean="0">
                <a:solidFill>
                  <a:srgbClr val="4C5A6A"/>
                </a:solidFill>
              </a:rPr>
              <a:t>R&amp;D </a:t>
            </a:r>
            <a:r>
              <a:rPr lang="en-US" sz="1400" dirty="0">
                <a:solidFill>
                  <a:srgbClr val="4C5A6A"/>
                </a:solidFill>
              </a:rPr>
              <a:t>on low energy high bunch charge beam transport</a:t>
            </a:r>
          </a:p>
          <a:p>
            <a:pPr>
              <a:spcBef>
                <a:spcPts val="0"/>
              </a:spcBef>
            </a:pPr>
            <a:r>
              <a:rPr lang="en-US" sz="1400" dirty="0" smtClean="0">
                <a:solidFill>
                  <a:srgbClr val="4C5A6A"/>
                </a:solidFill>
              </a:rPr>
              <a:t>Study </a:t>
            </a:r>
            <a:r>
              <a:rPr lang="en-US" sz="1400" dirty="0">
                <a:solidFill>
                  <a:srgbClr val="4C5A6A"/>
                </a:solidFill>
              </a:rPr>
              <a:t>of beam dynamics with crab cavities, with realistic </a:t>
            </a:r>
            <a:r>
              <a:rPr lang="en-US" sz="1400" dirty="0" smtClean="0">
                <a:solidFill>
                  <a:srgbClr val="4C5A6A"/>
                </a:solidFill>
              </a:rPr>
              <a:t>imperfections</a:t>
            </a:r>
            <a:endParaRPr lang="en-US" sz="1400" dirty="0">
              <a:solidFill>
                <a:srgbClr val="4C5A6A"/>
              </a:solidFill>
            </a:endParaRPr>
          </a:p>
          <a:p>
            <a:pPr marL="0" indent="0">
              <a:buNone/>
            </a:pPr>
            <a:r>
              <a:rPr lang="en-US" sz="1400" b="1" dirty="0" smtClean="0">
                <a:solidFill>
                  <a:srgbClr val="4C5A6A"/>
                </a:solidFill>
              </a:rPr>
              <a:t>Value Engineering</a:t>
            </a:r>
            <a:endParaRPr lang="en-US" sz="1400" b="1" dirty="0">
              <a:solidFill>
                <a:srgbClr val="4C5A6A"/>
              </a:solidFill>
            </a:endParaRPr>
          </a:p>
          <a:p>
            <a:pPr>
              <a:spcBef>
                <a:spcPts val="0"/>
              </a:spcBef>
            </a:pPr>
            <a:r>
              <a:rPr lang="en-US" sz="1400" dirty="0" smtClean="0">
                <a:solidFill>
                  <a:srgbClr val="4C5A6A"/>
                </a:solidFill>
              </a:rPr>
              <a:t>Prototyping </a:t>
            </a:r>
            <a:r>
              <a:rPr lang="en-US" sz="1400" dirty="0">
                <a:solidFill>
                  <a:srgbClr val="4C5A6A"/>
                </a:solidFill>
              </a:rPr>
              <a:t>of an </a:t>
            </a:r>
            <a:r>
              <a:rPr lang="en-US" sz="1400" b="1" dirty="0">
                <a:solidFill>
                  <a:srgbClr val="4C5A6A"/>
                </a:solidFill>
              </a:rPr>
              <a:t>FFAG based ERL </a:t>
            </a:r>
            <a:r>
              <a:rPr lang="en-US" sz="1400" dirty="0">
                <a:solidFill>
                  <a:srgbClr val="4C5A6A"/>
                </a:solidFill>
              </a:rPr>
              <a:t>(CBETA). Project in collaboration with Cornell </a:t>
            </a:r>
          </a:p>
          <a:p>
            <a:pPr>
              <a:spcBef>
                <a:spcPts val="0"/>
              </a:spcBef>
            </a:pPr>
            <a:r>
              <a:rPr lang="en-US" sz="1400" dirty="0" smtClean="0">
                <a:solidFill>
                  <a:srgbClr val="4C5A6A"/>
                </a:solidFill>
              </a:rPr>
              <a:t>R&amp;D </a:t>
            </a:r>
            <a:r>
              <a:rPr lang="en-US" sz="1400" dirty="0">
                <a:solidFill>
                  <a:srgbClr val="4C5A6A"/>
                </a:solidFill>
              </a:rPr>
              <a:t>on waveguide HOM coupler </a:t>
            </a:r>
            <a:r>
              <a:rPr lang="en-US" sz="1400" dirty="0" smtClean="0">
                <a:solidFill>
                  <a:srgbClr val="4C5A6A"/>
                </a:solidFill>
              </a:rPr>
              <a:t>(saves </a:t>
            </a:r>
            <a:r>
              <a:rPr lang="en-US" sz="1400" dirty="0">
                <a:solidFill>
                  <a:srgbClr val="4C5A6A"/>
                </a:solidFill>
              </a:rPr>
              <a:t>cost and </a:t>
            </a:r>
            <a:r>
              <a:rPr lang="en-US" sz="1400" dirty="0" smtClean="0">
                <a:solidFill>
                  <a:srgbClr val="4C5A6A"/>
                </a:solidFill>
              </a:rPr>
              <a:t>reduces </a:t>
            </a:r>
            <a:r>
              <a:rPr lang="en-US" sz="1400" dirty="0">
                <a:solidFill>
                  <a:srgbClr val="4C5A6A"/>
                </a:solidFill>
              </a:rPr>
              <a:t>the Linac </a:t>
            </a:r>
            <a:r>
              <a:rPr lang="en-US" sz="1400" dirty="0" smtClean="0">
                <a:solidFill>
                  <a:srgbClr val="4C5A6A"/>
                </a:solidFill>
              </a:rPr>
              <a:t>footprint)</a:t>
            </a:r>
            <a:endParaRPr lang="en-US" sz="1400" dirty="0">
              <a:solidFill>
                <a:srgbClr val="4C5A6A"/>
              </a:solidFill>
            </a:endParaRPr>
          </a:p>
          <a:p>
            <a:pPr>
              <a:spcBef>
                <a:spcPts val="0"/>
              </a:spcBef>
            </a:pPr>
            <a:r>
              <a:rPr lang="en-US" sz="1400" dirty="0" smtClean="0">
                <a:solidFill>
                  <a:srgbClr val="4C5A6A"/>
                </a:solidFill>
              </a:rPr>
              <a:t>Continuation </a:t>
            </a:r>
            <a:r>
              <a:rPr lang="en-US" sz="1400" dirty="0">
                <a:solidFill>
                  <a:srgbClr val="4C5A6A"/>
                </a:solidFill>
              </a:rPr>
              <a:t>of R&amp;D of the Gatling gun </a:t>
            </a:r>
            <a:r>
              <a:rPr lang="en-US" sz="1400" b="1" dirty="0">
                <a:solidFill>
                  <a:srgbClr val="4C5A6A"/>
                </a:solidFill>
              </a:rPr>
              <a:t> </a:t>
            </a:r>
            <a:endParaRPr lang="en-US" sz="1400" dirty="0">
              <a:solidFill>
                <a:srgbClr val="4C5A6A"/>
              </a:solidFill>
            </a:endParaRPr>
          </a:p>
          <a:p>
            <a:pPr marL="0" indent="0">
              <a:buNone/>
            </a:pPr>
            <a:r>
              <a:rPr lang="en-US" sz="1400" b="1" dirty="0" smtClean="0">
                <a:solidFill>
                  <a:srgbClr val="4C5A6A"/>
                </a:solidFill>
              </a:rPr>
              <a:t>Long Term Design Efforts</a:t>
            </a:r>
            <a:endParaRPr lang="en-US" sz="1400" b="1" dirty="0">
              <a:solidFill>
                <a:srgbClr val="4C5A6A"/>
              </a:solidFill>
            </a:endParaRPr>
          </a:p>
          <a:p>
            <a:pPr>
              <a:spcBef>
                <a:spcPts val="0"/>
              </a:spcBef>
            </a:pPr>
            <a:r>
              <a:rPr lang="en-US" sz="1400" dirty="0" smtClean="0">
                <a:solidFill>
                  <a:srgbClr val="4C5A6A"/>
                </a:solidFill>
              </a:rPr>
              <a:t>Conceptual </a:t>
            </a:r>
            <a:r>
              <a:rPr lang="en-US" sz="1400" dirty="0">
                <a:solidFill>
                  <a:srgbClr val="4C5A6A"/>
                </a:solidFill>
              </a:rPr>
              <a:t>design </a:t>
            </a:r>
            <a:r>
              <a:rPr lang="en-US" sz="1400" dirty="0" smtClean="0">
                <a:solidFill>
                  <a:srgbClr val="4C5A6A"/>
                </a:solidFill>
              </a:rPr>
              <a:t>&amp; prototype </a:t>
            </a:r>
            <a:r>
              <a:rPr lang="en-US" sz="1400" dirty="0">
                <a:solidFill>
                  <a:srgbClr val="4C5A6A"/>
                </a:solidFill>
              </a:rPr>
              <a:t>of the </a:t>
            </a:r>
            <a:r>
              <a:rPr lang="en-US" sz="1400" dirty="0" smtClean="0">
                <a:solidFill>
                  <a:srgbClr val="4C5A6A"/>
                </a:solidFill>
              </a:rPr>
              <a:t>647 </a:t>
            </a:r>
            <a:r>
              <a:rPr lang="en-US" sz="1400" dirty="0">
                <a:solidFill>
                  <a:srgbClr val="4C5A6A"/>
                </a:solidFill>
              </a:rPr>
              <a:t>MHz cavity for </a:t>
            </a:r>
            <a:r>
              <a:rPr lang="en-US" sz="1400" dirty="0" smtClean="0">
                <a:solidFill>
                  <a:srgbClr val="4C5A6A"/>
                </a:solidFill>
              </a:rPr>
              <a:t>18 </a:t>
            </a:r>
            <a:r>
              <a:rPr lang="en-US" sz="1400" dirty="0">
                <a:solidFill>
                  <a:srgbClr val="4C5A6A"/>
                </a:solidFill>
              </a:rPr>
              <a:t>MV/m CW operation</a:t>
            </a:r>
          </a:p>
          <a:p>
            <a:pPr>
              <a:spcBef>
                <a:spcPts val="0"/>
              </a:spcBef>
            </a:pPr>
            <a:r>
              <a:rPr lang="en-US" sz="1400" dirty="0" smtClean="0">
                <a:solidFill>
                  <a:srgbClr val="4C5A6A"/>
                </a:solidFill>
              </a:rPr>
              <a:t>Design </a:t>
            </a:r>
            <a:r>
              <a:rPr lang="en-US" sz="1400" dirty="0">
                <a:solidFill>
                  <a:srgbClr val="4C5A6A"/>
                </a:solidFill>
              </a:rPr>
              <a:t>and prototyping of the eRHIC LR crab cavity</a:t>
            </a:r>
          </a:p>
          <a:p>
            <a:pPr>
              <a:spcBef>
                <a:spcPts val="0"/>
              </a:spcBef>
            </a:pPr>
            <a:r>
              <a:rPr lang="en-US" sz="1400" dirty="0" smtClean="0">
                <a:solidFill>
                  <a:srgbClr val="4C5A6A"/>
                </a:solidFill>
              </a:rPr>
              <a:t>Design </a:t>
            </a:r>
            <a:r>
              <a:rPr lang="en-US" sz="1400" dirty="0">
                <a:solidFill>
                  <a:srgbClr val="4C5A6A"/>
                </a:solidFill>
              </a:rPr>
              <a:t>and prototyping of IR magnets  for  LR </a:t>
            </a:r>
          </a:p>
          <a:p>
            <a:pPr marL="0" indent="0">
              <a:buNone/>
            </a:pPr>
            <a:r>
              <a:rPr lang="en-US" sz="1400" b="1" dirty="0" smtClean="0">
                <a:solidFill>
                  <a:srgbClr val="4C5A6A"/>
                </a:solidFill>
              </a:rPr>
              <a:t>Luminosity Upgrade Related R&amp;D</a:t>
            </a:r>
            <a:endParaRPr lang="en-US" sz="1400" dirty="0">
              <a:solidFill>
                <a:srgbClr val="4C5A6A"/>
              </a:solidFill>
            </a:endParaRPr>
          </a:p>
          <a:p>
            <a:pPr>
              <a:spcBef>
                <a:spcPts val="0"/>
              </a:spcBef>
            </a:pPr>
            <a:r>
              <a:rPr lang="en-US" sz="1400" dirty="0" smtClean="0">
                <a:solidFill>
                  <a:srgbClr val="4C5A6A"/>
                </a:solidFill>
              </a:rPr>
              <a:t>Complete </a:t>
            </a:r>
            <a:r>
              <a:rPr lang="en-US" sz="1400" dirty="0">
                <a:solidFill>
                  <a:srgbClr val="4C5A6A"/>
                </a:solidFill>
              </a:rPr>
              <a:t>ongoing </a:t>
            </a:r>
            <a:r>
              <a:rPr lang="en-US" sz="1400" b="1" dirty="0" smtClean="0">
                <a:solidFill>
                  <a:srgbClr val="4C5A6A"/>
                </a:solidFill>
              </a:rPr>
              <a:t>Coherent electron Cooling (</a:t>
            </a:r>
            <a:r>
              <a:rPr lang="en-US" sz="1400" b="1" dirty="0" err="1" smtClean="0">
                <a:solidFill>
                  <a:srgbClr val="4C5A6A"/>
                </a:solidFill>
              </a:rPr>
              <a:t>CeC</a:t>
            </a:r>
            <a:r>
              <a:rPr lang="en-US" sz="1400" b="1" dirty="0" smtClean="0">
                <a:solidFill>
                  <a:srgbClr val="4C5A6A"/>
                </a:solidFill>
              </a:rPr>
              <a:t>) </a:t>
            </a:r>
            <a:r>
              <a:rPr lang="en-US" sz="1400" b="1" dirty="0">
                <a:solidFill>
                  <a:srgbClr val="4C5A6A"/>
                </a:solidFill>
              </a:rPr>
              <a:t>demonstration experiment </a:t>
            </a:r>
          </a:p>
          <a:p>
            <a:pPr>
              <a:spcBef>
                <a:spcPts val="0"/>
              </a:spcBef>
            </a:pPr>
            <a:r>
              <a:rPr lang="en-US" sz="1400" dirty="0" smtClean="0">
                <a:solidFill>
                  <a:srgbClr val="4C5A6A"/>
                </a:solidFill>
              </a:rPr>
              <a:t>Coherent </a:t>
            </a:r>
            <a:r>
              <a:rPr lang="en-US" sz="1400" dirty="0">
                <a:solidFill>
                  <a:srgbClr val="4C5A6A"/>
                </a:solidFill>
              </a:rPr>
              <a:t>Electron Cooling (</a:t>
            </a:r>
            <a:r>
              <a:rPr lang="en-US" sz="1400" dirty="0" err="1">
                <a:solidFill>
                  <a:srgbClr val="4C5A6A"/>
                </a:solidFill>
              </a:rPr>
              <a:t>CeC</a:t>
            </a:r>
            <a:r>
              <a:rPr lang="en-US" sz="1400" dirty="0">
                <a:solidFill>
                  <a:srgbClr val="4C5A6A"/>
                </a:solidFill>
              </a:rPr>
              <a:t>) start to end simulation studies </a:t>
            </a:r>
            <a:endParaRPr lang="en-US" sz="1400" dirty="0" smtClean="0">
              <a:solidFill>
                <a:srgbClr val="4C5A6A"/>
              </a:solidFill>
            </a:endParaRPr>
          </a:p>
          <a:p>
            <a:pPr>
              <a:spcBef>
                <a:spcPts val="0"/>
              </a:spcBef>
            </a:pPr>
            <a:r>
              <a:rPr lang="en-US" sz="1400" dirty="0" smtClean="0">
                <a:solidFill>
                  <a:srgbClr val="4C5A6A"/>
                </a:solidFill>
              </a:rPr>
              <a:t>Next  </a:t>
            </a:r>
            <a:r>
              <a:rPr lang="en-US" sz="1400" dirty="0">
                <a:solidFill>
                  <a:srgbClr val="4C5A6A"/>
                </a:solidFill>
              </a:rPr>
              <a:t>phase of </a:t>
            </a:r>
            <a:r>
              <a:rPr lang="en-US" sz="1400" dirty="0" err="1">
                <a:solidFill>
                  <a:srgbClr val="4C5A6A"/>
                </a:solidFill>
              </a:rPr>
              <a:t>CeC</a:t>
            </a:r>
            <a:r>
              <a:rPr lang="en-US" sz="1400" dirty="0">
                <a:solidFill>
                  <a:srgbClr val="4C5A6A"/>
                </a:solidFill>
              </a:rPr>
              <a:t> demonstration project </a:t>
            </a:r>
            <a:endParaRPr lang="en-US" sz="1400" dirty="0" smtClean="0">
              <a:solidFill>
                <a:srgbClr val="4C5A6A"/>
              </a:solidFill>
            </a:endParaRPr>
          </a:p>
          <a:p>
            <a:pPr>
              <a:spcBef>
                <a:spcPts val="0"/>
              </a:spcBef>
            </a:pPr>
            <a:r>
              <a:rPr lang="en-US" sz="1400" dirty="0" smtClean="0">
                <a:solidFill>
                  <a:srgbClr val="4C5A6A"/>
                </a:solidFill>
              </a:rPr>
              <a:t>In-situ </a:t>
            </a:r>
            <a:r>
              <a:rPr lang="en-US" sz="1400" dirty="0">
                <a:solidFill>
                  <a:srgbClr val="4C5A6A"/>
                </a:solidFill>
              </a:rPr>
              <a:t>Cu coating of RHIC cold </a:t>
            </a:r>
            <a:r>
              <a:rPr lang="en-US" sz="1400" dirty="0" smtClean="0">
                <a:solidFill>
                  <a:srgbClr val="4C5A6A"/>
                </a:solidFill>
              </a:rPr>
              <a:t> beam </a:t>
            </a:r>
            <a:r>
              <a:rPr lang="en-US" sz="1400" dirty="0">
                <a:solidFill>
                  <a:srgbClr val="4C5A6A"/>
                </a:solidFill>
              </a:rPr>
              <a:t>pipe (type C for RR)</a:t>
            </a:r>
          </a:p>
          <a:p>
            <a:pPr>
              <a:spcBef>
                <a:spcPts val="0"/>
              </a:spcBef>
            </a:pPr>
            <a:r>
              <a:rPr lang="en-US" sz="1400" dirty="0" smtClean="0">
                <a:solidFill>
                  <a:srgbClr val="4C5A6A"/>
                </a:solidFill>
              </a:rPr>
              <a:t>Design &amp; simulation </a:t>
            </a:r>
            <a:r>
              <a:rPr lang="en-US" sz="1400" dirty="0">
                <a:solidFill>
                  <a:srgbClr val="4C5A6A"/>
                </a:solidFill>
              </a:rPr>
              <a:t>of space charge </a:t>
            </a:r>
            <a:r>
              <a:rPr lang="en-US" sz="1400" dirty="0" smtClean="0">
                <a:solidFill>
                  <a:srgbClr val="4C5A6A"/>
                </a:solidFill>
              </a:rPr>
              <a:t>compensation for protons below </a:t>
            </a:r>
            <a:r>
              <a:rPr lang="en-US" sz="1400" dirty="0">
                <a:solidFill>
                  <a:srgbClr val="4C5A6A"/>
                </a:solidFill>
              </a:rPr>
              <a:t>200 </a:t>
            </a:r>
            <a:r>
              <a:rPr lang="en-US" sz="1400" dirty="0" smtClean="0">
                <a:solidFill>
                  <a:srgbClr val="4C5A6A"/>
                </a:solidFill>
              </a:rPr>
              <a:t>GeV</a:t>
            </a:r>
            <a:endParaRPr lang="en-US" sz="1400" dirty="0">
              <a:solidFill>
                <a:srgbClr val="4C5A6A"/>
              </a:solidFill>
            </a:endParaRPr>
          </a:p>
          <a:p>
            <a:pPr>
              <a:spcBef>
                <a:spcPts val="0"/>
              </a:spcBef>
            </a:pPr>
            <a:endParaRPr lang="en-US" sz="1200" dirty="0">
              <a:solidFill>
                <a:srgbClr val="4C5A6A"/>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05983674"/>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229600" cy="457200"/>
          </a:xfrm>
        </p:spPr>
        <p:txBody>
          <a:bodyPr>
            <a:normAutofit fontScale="90000"/>
          </a:bodyPr>
          <a:lstStyle/>
          <a:p>
            <a:r>
              <a:rPr lang="en-US" sz="3200" dirty="0" smtClean="0">
                <a:solidFill>
                  <a:srgbClr val="4C5A6A"/>
                </a:solidFill>
              </a:rPr>
              <a:t>eRHIC R&amp;D Goals, Luminosity Upgrade</a:t>
            </a:r>
            <a:endParaRPr lang="en-US" sz="3200" dirty="0">
              <a:solidFill>
                <a:srgbClr val="4C5A6A"/>
              </a:solidFill>
            </a:endParaRPr>
          </a:p>
        </p:txBody>
      </p:sp>
      <p:sp>
        <p:nvSpPr>
          <p:cNvPr id="3" name="Content Placeholder 2"/>
          <p:cNvSpPr>
            <a:spLocks noGrp="1"/>
          </p:cNvSpPr>
          <p:nvPr>
            <p:ph idx="1"/>
          </p:nvPr>
        </p:nvSpPr>
        <p:spPr>
          <a:xfrm>
            <a:off x="152400" y="762008"/>
            <a:ext cx="8839200" cy="6095992"/>
          </a:xfrm>
        </p:spPr>
        <p:txBody>
          <a:bodyPr>
            <a:normAutofit/>
          </a:bodyPr>
          <a:lstStyle/>
          <a:p>
            <a:pPr marL="0" indent="0">
              <a:buNone/>
            </a:pPr>
            <a:r>
              <a:rPr lang="en-US" sz="1800" dirty="0" smtClean="0">
                <a:solidFill>
                  <a:srgbClr val="4C5A6A"/>
                </a:solidFill>
              </a:rPr>
              <a:t>R&amp;D items addressing ultra high luminosity   L=10</a:t>
            </a:r>
            <a:r>
              <a:rPr lang="en-US" sz="1800" baseline="30000" dirty="0" smtClean="0">
                <a:solidFill>
                  <a:srgbClr val="4C5A6A"/>
                </a:solidFill>
              </a:rPr>
              <a:t>34</a:t>
            </a:r>
            <a:r>
              <a:rPr lang="en-US" sz="1800" dirty="0" smtClean="0">
                <a:solidFill>
                  <a:srgbClr val="4C5A6A"/>
                </a:solidFill>
              </a:rPr>
              <a:t>cm</a:t>
            </a:r>
            <a:r>
              <a:rPr lang="en-US" sz="1800" baseline="30000" dirty="0" smtClean="0">
                <a:solidFill>
                  <a:srgbClr val="4C5A6A"/>
                </a:solidFill>
              </a:rPr>
              <a:t>-2</a:t>
            </a:r>
            <a:r>
              <a:rPr lang="en-US" sz="1800" dirty="0" smtClean="0">
                <a:solidFill>
                  <a:srgbClr val="4C5A6A"/>
                </a:solidFill>
              </a:rPr>
              <a:t>s</a:t>
            </a:r>
            <a:r>
              <a:rPr lang="en-US" sz="1800" baseline="30000" dirty="0" smtClean="0">
                <a:solidFill>
                  <a:srgbClr val="4C5A6A"/>
                </a:solidFill>
              </a:rPr>
              <a:t>-1</a:t>
            </a:r>
          </a:p>
          <a:p>
            <a:r>
              <a:rPr lang="en-US" sz="1800" b="1" dirty="0" smtClean="0">
                <a:solidFill>
                  <a:srgbClr val="4C5A6A"/>
                </a:solidFill>
              </a:rPr>
              <a:t>Coherent Electron Cooling  R&amp;D</a:t>
            </a:r>
          </a:p>
          <a:p>
            <a:pPr marL="0" indent="0">
              <a:buNone/>
            </a:pPr>
            <a:r>
              <a:rPr lang="en-US" sz="1800" b="1" dirty="0">
                <a:solidFill>
                  <a:srgbClr val="4C5A6A"/>
                </a:solidFill>
              </a:rPr>
              <a:t> </a:t>
            </a:r>
            <a:r>
              <a:rPr lang="en-US" sz="1800" b="1" dirty="0" err="1" smtClean="0">
                <a:solidFill>
                  <a:srgbClr val="4C5A6A"/>
                </a:solidFill>
              </a:rPr>
              <a:t>CeC</a:t>
            </a:r>
            <a:r>
              <a:rPr lang="en-US" sz="1800" b="1" dirty="0" smtClean="0">
                <a:solidFill>
                  <a:srgbClr val="4C5A6A"/>
                </a:solidFill>
              </a:rPr>
              <a:t>  proof of principle experiment (in progress)</a:t>
            </a:r>
          </a:p>
          <a:p>
            <a:pPr marL="0" indent="0">
              <a:spcBef>
                <a:spcPts val="1000"/>
              </a:spcBef>
              <a:buNone/>
            </a:pPr>
            <a:r>
              <a:rPr lang="en-US" sz="1800" dirty="0">
                <a:solidFill>
                  <a:srgbClr val="4C5A6A"/>
                </a:solidFill>
              </a:rPr>
              <a:t>	</a:t>
            </a:r>
            <a:r>
              <a:rPr lang="en-US" sz="1800" dirty="0" smtClean="0">
                <a:solidFill>
                  <a:srgbClr val="4C5A6A"/>
                </a:solidFill>
              </a:rPr>
              <a:t>- </a:t>
            </a:r>
            <a:r>
              <a:rPr lang="en-US" sz="1800" dirty="0" smtClean="0">
                <a:solidFill>
                  <a:schemeClr val="bg2">
                    <a:lumMod val="50000"/>
                  </a:schemeClr>
                </a:solidFill>
              </a:rPr>
              <a:t>First commissioning of the e-source and the beamline</a:t>
            </a:r>
          </a:p>
          <a:p>
            <a:pPr marL="0" indent="0">
              <a:spcBef>
                <a:spcPts val="1000"/>
              </a:spcBef>
              <a:buNone/>
            </a:pPr>
            <a:r>
              <a:rPr lang="en-US" sz="1800" dirty="0" smtClean="0">
                <a:solidFill>
                  <a:schemeClr val="bg2">
                    <a:lumMod val="50000"/>
                  </a:schemeClr>
                </a:solidFill>
              </a:rPr>
              <a:t>	- Needs for improvements revealed, implementation in progress</a:t>
            </a:r>
          </a:p>
          <a:p>
            <a:pPr marL="0" indent="0">
              <a:spcBef>
                <a:spcPts val="1000"/>
              </a:spcBef>
              <a:buNone/>
            </a:pPr>
            <a:r>
              <a:rPr lang="en-US" sz="1800" dirty="0" smtClean="0">
                <a:solidFill>
                  <a:schemeClr val="bg2">
                    <a:lumMod val="50000"/>
                  </a:schemeClr>
                </a:solidFill>
              </a:rPr>
              <a:t>	- 2</a:t>
            </a:r>
            <a:r>
              <a:rPr lang="en-US" sz="1800" baseline="30000" dirty="0" smtClean="0">
                <a:solidFill>
                  <a:schemeClr val="bg2">
                    <a:lumMod val="50000"/>
                  </a:schemeClr>
                </a:solidFill>
              </a:rPr>
              <a:t>nd</a:t>
            </a:r>
            <a:r>
              <a:rPr lang="en-US" sz="1800" dirty="0" smtClean="0">
                <a:solidFill>
                  <a:schemeClr val="bg2">
                    <a:lumMod val="50000"/>
                  </a:schemeClr>
                </a:solidFill>
              </a:rPr>
              <a:t> commissioning run in 2017</a:t>
            </a:r>
          </a:p>
          <a:p>
            <a:pPr marL="0" indent="0">
              <a:buNone/>
            </a:pPr>
            <a:r>
              <a:rPr lang="en-US" sz="1800" dirty="0" smtClean="0">
                <a:solidFill>
                  <a:schemeClr val="tx1"/>
                </a:solidFill>
              </a:rPr>
              <a:t>	- Proof of Principle demonstration in 218</a:t>
            </a:r>
          </a:p>
          <a:p>
            <a:pPr marL="0" indent="0">
              <a:buNone/>
            </a:pPr>
            <a:r>
              <a:rPr lang="en-US" sz="1800" dirty="0">
                <a:solidFill>
                  <a:schemeClr val="tx1"/>
                </a:solidFill>
              </a:rPr>
              <a:t>	</a:t>
            </a:r>
            <a:endParaRPr lang="en-US" sz="1800" dirty="0" smtClean="0">
              <a:solidFill>
                <a:schemeClr val="tx1"/>
              </a:solidFill>
            </a:endParaRPr>
          </a:p>
          <a:p>
            <a:pPr marL="0" indent="0">
              <a:buNone/>
            </a:pPr>
            <a:endParaRPr lang="en-US" sz="1800" dirty="0"/>
          </a:p>
          <a:p>
            <a:pPr marL="0" indent="0">
              <a:buNone/>
            </a:pPr>
            <a:endParaRPr lang="en-US" sz="1800" dirty="0" smtClean="0"/>
          </a:p>
          <a:p>
            <a:pPr marL="0" indent="0">
              <a:buNone/>
            </a:pPr>
            <a:endParaRPr lang="en-US" sz="1800" dirty="0"/>
          </a:p>
          <a:p>
            <a:pPr marL="0" indent="0">
              <a:buNone/>
            </a:pPr>
            <a:endParaRPr lang="en-US" sz="1800" dirty="0" smtClean="0"/>
          </a:p>
          <a:p>
            <a:pPr marL="0" indent="0">
              <a:buNone/>
            </a:pPr>
            <a:endParaRPr lang="en-US" sz="1800" dirty="0" smtClean="0"/>
          </a:p>
          <a:p>
            <a:pPr marL="0" indent="0">
              <a:buNone/>
            </a:pPr>
            <a:endParaRPr lang="en-US" sz="1800" dirty="0"/>
          </a:p>
          <a:p>
            <a:pPr marL="0" indent="0">
              <a:buNone/>
            </a:pPr>
            <a:endParaRPr lang="en-US" sz="1800" dirty="0" smtClean="0"/>
          </a:p>
        </p:txBody>
      </p:sp>
      <p:pic>
        <p:nvPicPr>
          <p:cNvPr id="4" name="Picture 3" descr="IMG_3725.jpg"/>
          <p:cNvPicPr>
            <a:picLocks noChangeAspect="1"/>
          </p:cNvPicPr>
          <p:nvPr/>
        </p:nvPicPr>
        <p:blipFill>
          <a:blip r:embed="rId2"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65043" y="3657600"/>
            <a:ext cx="8839200" cy="2628899"/>
          </a:xfrm>
          <a:prstGeom prst="rect">
            <a:avLst/>
          </a:prstGeom>
        </p:spPr>
      </p:pic>
      <p:sp>
        <p:nvSpPr>
          <p:cNvPr id="5" name="Slide Number Placeholder 4"/>
          <p:cNvSpPr>
            <a:spLocks noGrp="1"/>
          </p:cNvSpPr>
          <p:nvPr>
            <p:ph type="sldNum" sz="quarter" idx="12"/>
          </p:nvPr>
        </p:nvSpPr>
        <p:spPr/>
        <p:txBody>
          <a:bodyPr/>
          <a:lstStyle/>
          <a:p>
            <a:fld id="{410D451F-9B7F-8144-A541-E9E65ECBB230}" type="slidenum">
              <a:rPr lang="en-US" smtClean="0"/>
              <a:pPr/>
              <a:t>35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11156069"/>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1"/>
            <a:ext cx="7313613" cy="831932"/>
          </a:xfrm>
        </p:spPr>
        <p:txBody>
          <a:bodyPr/>
          <a:lstStyle/>
          <a:p>
            <a:r>
              <a:rPr lang="en-US" sz="2800" dirty="0" smtClean="0"/>
              <a:t>Project development and collaborations</a:t>
            </a:r>
            <a:endParaRPr lang="en-US" sz="2800" dirty="0"/>
          </a:p>
        </p:txBody>
      </p:sp>
      <p:sp>
        <p:nvSpPr>
          <p:cNvPr id="3" name="Content Placeholder 2"/>
          <p:cNvSpPr>
            <a:spLocks noGrp="1"/>
          </p:cNvSpPr>
          <p:nvPr>
            <p:ph idx="1"/>
          </p:nvPr>
        </p:nvSpPr>
        <p:spPr>
          <a:xfrm>
            <a:off x="914400" y="1236163"/>
            <a:ext cx="7313613" cy="4815013"/>
          </a:xfrm>
        </p:spPr>
        <p:txBody>
          <a:bodyPr/>
          <a:lstStyle/>
          <a:p>
            <a:r>
              <a:rPr lang="en-US" dirty="0" smtClean="0"/>
              <a:t>JLAB and BNL have been developing their designs in close collaboration with other US laboratories and Universities for 10+ years</a:t>
            </a:r>
          </a:p>
          <a:p>
            <a:r>
              <a:rPr lang="en-US" dirty="0" smtClean="0"/>
              <a:t>The Long range Plan endorsement of the EIC has motivated an increased collaboration in the US and a reach to expand the collaboration internationally</a:t>
            </a:r>
          </a:p>
          <a:p>
            <a:r>
              <a:rPr lang="en-US" dirty="0" smtClean="0"/>
              <a:t>An 800+ member international EIC  Users Group has been established, next meeting in Trieste in July 2017</a:t>
            </a:r>
          </a:p>
          <a:p>
            <a:r>
              <a:rPr lang="en-US" dirty="0" smtClean="0"/>
              <a:t>The EIC accelerator community is encouraging international (</a:t>
            </a:r>
            <a:r>
              <a:rPr lang="en-US" dirty="0" err="1" smtClean="0"/>
              <a:t>italian</a:t>
            </a:r>
            <a:r>
              <a:rPr lang="en-US" dirty="0" smtClean="0"/>
              <a:t> !) collaboration</a:t>
            </a:r>
            <a:endParaRPr lang="en-US" dirty="0"/>
          </a:p>
        </p:txBody>
      </p:sp>
      <p:sp>
        <p:nvSpPr>
          <p:cNvPr id="4" name="Slide Number Placeholder 3"/>
          <p:cNvSpPr>
            <a:spLocks noGrp="1"/>
          </p:cNvSpPr>
          <p:nvPr>
            <p:ph type="sldNum" sz="quarter" idx="12"/>
          </p:nvPr>
        </p:nvSpPr>
        <p:spPr/>
        <p:txBody>
          <a:bodyPr/>
          <a:lstStyle/>
          <a:p>
            <a:fld id="{410D451F-9B7F-8144-A541-E9E65ECBB230}" type="slidenum">
              <a:rPr lang="en-US" smtClean="0"/>
              <a:pPr/>
              <a:t>36</a:t>
            </a:fld>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lstStyle/>
          <a:p>
            <a:r>
              <a:rPr lang="en-US" dirty="0" smtClean="0"/>
              <a:t>The recognition in the US of the EIC as the highest priority for new construction in nuclear physics has set firm foundations to build this challenging accelerator</a:t>
            </a:r>
          </a:p>
          <a:p>
            <a:r>
              <a:rPr lang="en-US" dirty="0" smtClean="0"/>
              <a:t>We are looking forward to engaging the national and international scientific communities </a:t>
            </a:r>
          </a:p>
          <a:p>
            <a:r>
              <a:rPr lang="en-US" dirty="0" smtClean="0"/>
              <a:t>Contact info for Fulvia and Ferdinand</a:t>
            </a:r>
          </a:p>
          <a:p>
            <a:pPr>
              <a:buNone/>
            </a:pPr>
            <a:r>
              <a:rPr lang="en-US" dirty="0" smtClean="0"/>
              <a:t>	Fulvia Pilat, JLAB, </a:t>
            </a:r>
            <a:r>
              <a:rPr lang="en-US" dirty="0" smtClean="0">
                <a:hlinkClick r:id="rId2"/>
              </a:rPr>
              <a:t>pilat@jlab.org</a:t>
            </a:r>
            <a:endParaRPr lang="en-US" dirty="0" smtClean="0"/>
          </a:p>
          <a:p>
            <a:pPr>
              <a:buNone/>
            </a:pPr>
            <a:r>
              <a:rPr lang="en-US" dirty="0" smtClean="0"/>
              <a:t>	Ferdinand </a:t>
            </a:r>
            <a:r>
              <a:rPr lang="en-US" dirty="0" err="1" smtClean="0"/>
              <a:t>Willecke</a:t>
            </a:r>
            <a:r>
              <a:rPr lang="en-US" dirty="0" smtClean="0"/>
              <a:t>, </a:t>
            </a:r>
            <a:r>
              <a:rPr lang="en-US" dirty="0" smtClean="0">
                <a:hlinkClick r:id="rId3"/>
              </a:rPr>
              <a:t>willecke@bnl.gov</a:t>
            </a:r>
            <a:endParaRPr lang="en-US" dirty="0" smtClean="0"/>
          </a:p>
          <a:p>
            <a:pPr>
              <a:buNone/>
            </a:pPr>
            <a:endParaRPr lang="en-US" dirty="0"/>
          </a:p>
        </p:txBody>
      </p:sp>
      <p:sp>
        <p:nvSpPr>
          <p:cNvPr id="4" name="Slide Number Placeholder 3"/>
          <p:cNvSpPr>
            <a:spLocks noGrp="1"/>
          </p:cNvSpPr>
          <p:nvPr>
            <p:ph type="sldNum" sz="quarter" idx="12"/>
          </p:nvPr>
        </p:nvSpPr>
        <p:spPr/>
        <p:txBody>
          <a:bodyPr/>
          <a:lstStyle/>
          <a:p>
            <a:fld id="{410D451F-9B7F-8144-A541-E9E65ECBB230}" type="slidenum">
              <a:rPr lang="en-US" smtClean="0"/>
              <a:pPr/>
              <a:t>37</a:t>
            </a:fld>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404313"/>
            <a:ext cx="7313613" cy="1264024"/>
          </a:xfrm>
        </p:spPr>
        <p:txBody>
          <a:bodyPr/>
          <a:lstStyle/>
          <a:p>
            <a:r>
              <a:rPr lang="en-US" dirty="0" smtClean="0"/>
              <a:t>back-up material</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creen Shot 2017-01-13 at 2.41.35 PM.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38910" y="964004"/>
            <a:ext cx="8320424" cy="5617805"/>
          </a:xfrm>
          <a:prstGeom prst="rect">
            <a:avLst/>
          </a:prstGeom>
        </p:spPr>
      </p:pic>
      <p:sp>
        <p:nvSpPr>
          <p:cNvPr id="12" name="Freeform 11"/>
          <p:cNvSpPr/>
          <p:nvPr/>
        </p:nvSpPr>
        <p:spPr>
          <a:xfrm>
            <a:off x="3394364" y="3195067"/>
            <a:ext cx="3602181" cy="853539"/>
          </a:xfrm>
          <a:custGeom>
            <a:avLst/>
            <a:gdLst>
              <a:gd name="connsiteX0" fmla="*/ 0 w 3656060"/>
              <a:gd name="connsiteY0" fmla="*/ 384024 h 853539"/>
              <a:gd name="connsiteX1" fmla="*/ 1193030 w 3656060"/>
              <a:gd name="connsiteY1" fmla="*/ 76145 h 853539"/>
              <a:gd name="connsiteX2" fmla="*/ 2747818 w 3656060"/>
              <a:gd name="connsiteY2" fmla="*/ 68448 h 853539"/>
              <a:gd name="connsiteX3" fmla="*/ 3656060 w 3656060"/>
              <a:gd name="connsiteY3" fmla="*/ 853539 h 853539"/>
            </a:gdLst>
            <a:ahLst/>
            <a:cxnLst>
              <a:cxn ang="0">
                <a:pos x="connsiteX0" y="connsiteY0"/>
              </a:cxn>
              <a:cxn ang="0">
                <a:pos x="connsiteX1" y="connsiteY1"/>
              </a:cxn>
              <a:cxn ang="0">
                <a:pos x="connsiteX2" y="connsiteY2"/>
              </a:cxn>
              <a:cxn ang="0">
                <a:pos x="connsiteX3" y="connsiteY3"/>
              </a:cxn>
            </a:cxnLst>
            <a:rect l="l" t="t" r="r" b="b"/>
            <a:pathLst>
              <a:path w="3656060" h="853539">
                <a:moveTo>
                  <a:pt x="0" y="384024"/>
                </a:moveTo>
                <a:cubicBezTo>
                  <a:pt x="367530" y="256382"/>
                  <a:pt x="735060" y="128741"/>
                  <a:pt x="1193030" y="76145"/>
                </a:cubicBezTo>
                <a:cubicBezTo>
                  <a:pt x="1651000" y="23549"/>
                  <a:pt x="2337313" y="-61118"/>
                  <a:pt x="2747818" y="68448"/>
                </a:cubicBezTo>
                <a:cubicBezTo>
                  <a:pt x="3158323" y="198014"/>
                  <a:pt x="3656060" y="853539"/>
                  <a:pt x="3656060" y="853539"/>
                </a:cubicBezTo>
              </a:path>
            </a:pathLst>
          </a:custGeom>
          <a:ln w="44450">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Freeform 13"/>
          <p:cNvSpPr/>
          <p:nvPr/>
        </p:nvSpPr>
        <p:spPr>
          <a:xfrm>
            <a:off x="2747818" y="1849426"/>
            <a:ext cx="4572000" cy="1215963"/>
          </a:xfrm>
          <a:custGeom>
            <a:avLst/>
            <a:gdLst>
              <a:gd name="connsiteX0" fmla="*/ 0 w 4725450"/>
              <a:gd name="connsiteY0" fmla="*/ 852210 h 1215963"/>
              <a:gd name="connsiteX1" fmla="*/ 146243 w 4725450"/>
              <a:gd name="connsiteY1" fmla="*/ 652089 h 1215963"/>
              <a:gd name="connsiteX2" fmla="*/ 261697 w 4725450"/>
              <a:gd name="connsiteY2" fmla="*/ 536635 h 1215963"/>
              <a:gd name="connsiteX3" fmla="*/ 546485 w 4725450"/>
              <a:gd name="connsiteY3" fmla="*/ 459665 h 1215963"/>
              <a:gd name="connsiteX4" fmla="*/ 1854970 w 4725450"/>
              <a:gd name="connsiteY4" fmla="*/ 36332 h 1215963"/>
              <a:gd name="connsiteX5" fmla="*/ 2108970 w 4725450"/>
              <a:gd name="connsiteY5" fmla="*/ 20938 h 1215963"/>
              <a:gd name="connsiteX6" fmla="*/ 2555394 w 4725450"/>
              <a:gd name="connsiteY6" fmla="*/ 20938 h 1215963"/>
              <a:gd name="connsiteX7" fmla="*/ 2809394 w 4725450"/>
              <a:gd name="connsiteY7" fmla="*/ 20938 h 1215963"/>
              <a:gd name="connsiteX8" fmla="*/ 2832485 w 4725450"/>
              <a:gd name="connsiteY8" fmla="*/ 20938 h 1215963"/>
              <a:gd name="connsiteX9" fmla="*/ 3132667 w 4725450"/>
              <a:gd name="connsiteY9" fmla="*/ 151786 h 1215963"/>
              <a:gd name="connsiteX10" fmla="*/ 3733030 w 4725450"/>
              <a:gd name="connsiteY10" fmla="*/ 559726 h 1215963"/>
              <a:gd name="connsiteX11" fmla="*/ 4164061 w 4725450"/>
              <a:gd name="connsiteY11" fmla="*/ 821422 h 1215963"/>
              <a:gd name="connsiteX12" fmla="*/ 4548909 w 4725450"/>
              <a:gd name="connsiteY12" fmla="*/ 1075422 h 1215963"/>
              <a:gd name="connsiteX13" fmla="*/ 4710546 w 4725450"/>
              <a:gd name="connsiteY13" fmla="*/ 1206271 h 1215963"/>
              <a:gd name="connsiteX14" fmla="*/ 4718243 w 4725450"/>
              <a:gd name="connsiteY14" fmla="*/ 1206271 h 1215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25450" h="1215963">
                <a:moveTo>
                  <a:pt x="0" y="852210"/>
                </a:moveTo>
                <a:cubicBezTo>
                  <a:pt x="51313" y="778447"/>
                  <a:pt x="102627" y="704685"/>
                  <a:pt x="146243" y="652089"/>
                </a:cubicBezTo>
                <a:cubicBezTo>
                  <a:pt x="189859" y="599493"/>
                  <a:pt x="194990" y="568706"/>
                  <a:pt x="261697" y="536635"/>
                </a:cubicBezTo>
                <a:cubicBezTo>
                  <a:pt x="328404" y="504564"/>
                  <a:pt x="546485" y="459665"/>
                  <a:pt x="546485" y="459665"/>
                </a:cubicBezTo>
                <a:cubicBezTo>
                  <a:pt x="812031" y="376281"/>
                  <a:pt x="1594556" y="109453"/>
                  <a:pt x="1854970" y="36332"/>
                </a:cubicBezTo>
                <a:cubicBezTo>
                  <a:pt x="2115384" y="-36789"/>
                  <a:pt x="1992233" y="23504"/>
                  <a:pt x="2108970" y="20938"/>
                </a:cubicBezTo>
                <a:cubicBezTo>
                  <a:pt x="2225707" y="18372"/>
                  <a:pt x="2555394" y="20938"/>
                  <a:pt x="2555394" y="20938"/>
                </a:cubicBezTo>
                <a:lnTo>
                  <a:pt x="2809394" y="20938"/>
                </a:lnTo>
                <a:cubicBezTo>
                  <a:pt x="2855576" y="20938"/>
                  <a:pt x="2778606" y="-870"/>
                  <a:pt x="2832485" y="20938"/>
                </a:cubicBezTo>
                <a:cubicBezTo>
                  <a:pt x="2886364" y="42746"/>
                  <a:pt x="2982576" y="61988"/>
                  <a:pt x="3132667" y="151786"/>
                </a:cubicBezTo>
                <a:cubicBezTo>
                  <a:pt x="3282758" y="241584"/>
                  <a:pt x="3561131" y="448120"/>
                  <a:pt x="3733030" y="559726"/>
                </a:cubicBezTo>
                <a:cubicBezTo>
                  <a:pt x="3904929" y="671332"/>
                  <a:pt x="4028081" y="735473"/>
                  <a:pt x="4164061" y="821422"/>
                </a:cubicBezTo>
                <a:cubicBezTo>
                  <a:pt x="4300041" y="907371"/>
                  <a:pt x="4457828" y="1011281"/>
                  <a:pt x="4548909" y="1075422"/>
                </a:cubicBezTo>
                <a:cubicBezTo>
                  <a:pt x="4639990" y="1139563"/>
                  <a:pt x="4682324" y="1184463"/>
                  <a:pt x="4710546" y="1206271"/>
                </a:cubicBezTo>
                <a:cubicBezTo>
                  <a:pt x="4738768" y="1228079"/>
                  <a:pt x="4718243" y="1206271"/>
                  <a:pt x="4718243" y="1206271"/>
                </a:cubicBezTo>
              </a:path>
            </a:pathLst>
          </a:custGeom>
          <a:ln>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Right Arrow 14"/>
          <p:cNvSpPr/>
          <p:nvPr/>
        </p:nvSpPr>
        <p:spPr>
          <a:xfrm>
            <a:off x="3756121" y="1415873"/>
            <a:ext cx="1200727" cy="307879"/>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JLEIC upgrade</a:t>
            </a:r>
            <a:endParaRPr lang="en-US" sz="1200" dirty="0"/>
          </a:p>
        </p:txBody>
      </p:sp>
      <p:sp>
        <p:nvSpPr>
          <p:cNvPr id="11" name="Freeform 10"/>
          <p:cNvSpPr/>
          <p:nvPr/>
        </p:nvSpPr>
        <p:spPr>
          <a:xfrm>
            <a:off x="3271212" y="1233794"/>
            <a:ext cx="3725333" cy="1336994"/>
          </a:xfrm>
          <a:custGeom>
            <a:avLst/>
            <a:gdLst>
              <a:gd name="connsiteX0" fmla="*/ 0 w 3979333"/>
              <a:gd name="connsiteY0" fmla="*/ 459539 h 1336994"/>
              <a:gd name="connsiteX1" fmla="*/ 184727 w 3979333"/>
              <a:gd name="connsiteY1" fmla="*/ 344085 h 1336994"/>
              <a:gd name="connsiteX2" fmla="*/ 538788 w 3979333"/>
              <a:gd name="connsiteY2" fmla="*/ 159358 h 1336994"/>
              <a:gd name="connsiteX3" fmla="*/ 1000606 w 3979333"/>
              <a:gd name="connsiteY3" fmla="*/ 13115 h 1336994"/>
              <a:gd name="connsiteX4" fmla="*/ 1200727 w 3979333"/>
              <a:gd name="connsiteY4" fmla="*/ 13115 h 1336994"/>
              <a:gd name="connsiteX5" fmla="*/ 1439333 w 3979333"/>
              <a:gd name="connsiteY5" fmla="*/ 66994 h 1336994"/>
              <a:gd name="connsiteX6" fmla="*/ 1870364 w 3979333"/>
              <a:gd name="connsiteY6" fmla="*/ 282509 h 1336994"/>
              <a:gd name="connsiteX7" fmla="*/ 2416849 w 3979333"/>
              <a:gd name="connsiteY7" fmla="*/ 621176 h 1336994"/>
              <a:gd name="connsiteX8" fmla="*/ 3278909 w 3979333"/>
              <a:gd name="connsiteY8" fmla="*/ 1036812 h 1336994"/>
              <a:gd name="connsiteX9" fmla="*/ 3925455 w 3979333"/>
              <a:gd name="connsiteY9" fmla="*/ 1313903 h 1336994"/>
              <a:gd name="connsiteX10" fmla="*/ 3979333 w 3979333"/>
              <a:gd name="connsiteY10" fmla="*/ 1336994 h 133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9333" h="1336994">
                <a:moveTo>
                  <a:pt x="0" y="459539"/>
                </a:moveTo>
                <a:cubicBezTo>
                  <a:pt x="47464" y="426827"/>
                  <a:pt x="94929" y="394115"/>
                  <a:pt x="184727" y="344085"/>
                </a:cubicBezTo>
                <a:cubicBezTo>
                  <a:pt x="274525" y="294055"/>
                  <a:pt x="402808" y="214520"/>
                  <a:pt x="538788" y="159358"/>
                </a:cubicBezTo>
                <a:cubicBezTo>
                  <a:pt x="674768" y="104196"/>
                  <a:pt x="890283" y="37489"/>
                  <a:pt x="1000606" y="13115"/>
                </a:cubicBezTo>
                <a:cubicBezTo>
                  <a:pt x="1110929" y="-11259"/>
                  <a:pt x="1127606" y="4135"/>
                  <a:pt x="1200727" y="13115"/>
                </a:cubicBezTo>
                <a:cubicBezTo>
                  <a:pt x="1273848" y="22095"/>
                  <a:pt x="1327727" y="22095"/>
                  <a:pt x="1439333" y="66994"/>
                </a:cubicBezTo>
                <a:cubicBezTo>
                  <a:pt x="1550939" y="111893"/>
                  <a:pt x="1707445" y="190145"/>
                  <a:pt x="1870364" y="282509"/>
                </a:cubicBezTo>
                <a:cubicBezTo>
                  <a:pt x="2033283" y="374873"/>
                  <a:pt x="2182092" y="495459"/>
                  <a:pt x="2416849" y="621176"/>
                </a:cubicBezTo>
                <a:cubicBezTo>
                  <a:pt x="2651606" y="746893"/>
                  <a:pt x="3027475" y="921357"/>
                  <a:pt x="3278909" y="1036812"/>
                </a:cubicBezTo>
                <a:cubicBezTo>
                  <a:pt x="3530343" y="1152267"/>
                  <a:pt x="3925455" y="1313903"/>
                  <a:pt x="3925455" y="1313903"/>
                </a:cubicBezTo>
                <a:lnTo>
                  <a:pt x="3979333" y="1336994"/>
                </a:ln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008000"/>
              </a:solidFill>
            </a:endParaRPr>
          </a:p>
        </p:txBody>
      </p:sp>
      <p:sp>
        <p:nvSpPr>
          <p:cNvPr id="9" name="Freeform 8"/>
          <p:cNvSpPr/>
          <p:nvPr/>
        </p:nvSpPr>
        <p:spPr>
          <a:xfrm>
            <a:off x="2824788" y="1569813"/>
            <a:ext cx="1716424" cy="1331945"/>
          </a:xfrm>
          <a:custGeom>
            <a:avLst/>
            <a:gdLst>
              <a:gd name="connsiteX0" fmla="*/ 0 w 1716424"/>
              <a:gd name="connsiteY0" fmla="*/ 1216490 h 1331945"/>
              <a:gd name="connsiteX1" fmla="*/ 153939 w 1716424"/>
              <a:gd name="connsiteY1" fmla="*/ 716187 h 1331945"/>
              <a:gd name="connsiteX2" fmla="*/ 400242 w 1716424"/>
              <a:gd name="connsiteY2" fmla="*/ 192793 h 1331945"/>
              <a:gd name="connsiteX3" fmla="*/ 623454 w 1716424"/>
              <a:gd name="connsiteY3" fmla="*/ 15763 h 1331945"/>
              <a:gd name="connsiteX4" fmla="*/ 800485 w 1716424"/>
              <a:gd name="connsiteY4" fmla="*/ 23460 h 1331945"/>
              <a:gd name="connsiteX5" fmla="*/ 908242 w 1716424"/>
              <a:gd name="connsiteY5" fmla="*/ 146611 h 1331945"/>
              <a:gd name="connsiteX6" fmla="*/ 1223818 w 1716424"/>
              <a:gd name="connsiteY6" fmla="*/ 608429 h 1331945"/>
              <a:gd name="connsiteX7" fmla="*/ 1477818 w 1716424"/>
              <a:gd name="connsiteY7" fmla="*/ 900914 h 1331945"/>
              <a:gd name="connsiteX8" fmla="*/ 1716424 w 1716424"/>
              <a:gd name="connsiteY8" fmla="*/ 1331945 h 1331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6424" h="1331945">
                <a:moveTo>
                  <a:pt x="0" y="1216490"/>
                </a:moveTo>
                <a:cubicBezTo>
                  <a:pt x="43616" y="1051646"/>
                  <a:pt x="87232" y="886803"/>
                  <a:pt x="153939" y="716187"/>
                </a:cubicBezTo>
                <a:cubicBezTo>
                  <a:pt x="220646" y="545571"/>
                  <a:pt x="321990" y="309530"/>
                  <a:pt x="400242" y="192793"/>
                </a:cubicBezTo>
                <a:cubicBezTo>
                  <a:pt x="478494" y="76056"/>
                  <a:pt x="556747" y="43985"/>
                  <a:pt x="623454" y="15763"/>
                </a:cubicBezTo>
                <a:cubicBezTo>
                  <a:pt x="690161" y="-12459"/>
                  <a:pt x="753020" y="1652"/>
                  <a:pt x="800485" y="23460"/>
                </a:cubicBezTo>
                <a:cubicBezTo>
                  <a:pt x="847950" y="45268"/>
                  <a:pt x="837687" y="49116"/>
                  <a:pt x="908242" y="146611"/>
                </a:cubicBezTo>
                <a:cubicBezTo>
                  <a:pt x="978797" y="244106"/>
                  <a:pt x="1128889" y="482712"/>
                  <a:pt x="1223818" y="608429"/>
                </a:cubicBezTo>
                <a:cubicBezTo>
                  <a:pt x="1318747" y="734146"/>
                  <a:pt x="1395717" y="780328"/>
                  <a:pt x="1477818" y="900914"/>
                </a:cubicBezTo>
                <a:cubicBezTo>
                  <a:pt x="1559919" y="1021500"/>
                  <a:pt x="1716424" y="1331945"/>
                  <a:pt x="1716424" y="1331945"/>
                </a:cubicBezTo>
              </a:path>
            </a:pathLst>
          </a:custGeom>
          <a:ln w="47625">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Right Arrow 16"/>
          <p:cNvSpPr/>
          <p:nvPr/>
        </p:nvSpPr>
        <p:spPr>
          <a:xfrm rot="16200000">
            <a:off x="2591954" y="2826710"/>
            <a:ext cx="1273849" cy="330971"/>
          </a:xfrm>
          <a:prstGeom prst="rightArrow">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eRHIC upgrade</a:t>
            </a:r>
            <a:endParaRPr lang="en-US" sz="12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6430284"/>
      </p:ext>
    </p:extLst>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EIC unique challenge</a:t>
            </a:r>
            <a:endParaRPr lang="en-US" dirty="0"/>
          </a:p>
        </p:txBody>
      </p:sp>
      <p:sp>
        <p:nvSpPr>
          <p:cNvPr id="3" name="Content Placeholder 2"/>
          <p:cNvSpPr>
            <a:spLocks noGrp="1"/>
          </p:cNvSpPr>
          <p:nvPr>
            <p:ph idx="1"/>
          </p:nvPr>
        </p:nvSpPr>
        <p:spPr/>
        <p:txBody>
          <a:bodyPr/>
          <a:lstStyle/>
          <a:p>
            <a:pPr>
              <a:spcBef>
                <a:spcPts val="1000"/>
              </a:spcBef>
            </a:pPr>
            <a:r>
              <a:rPr lang="en-US" dirty="0" smtClean="0"/>
              <a:t>High luminosity</a:t>
            </a:r>
          </a:p>
          <a:p>
            <a:pPr>
              <a:spcBef>
                <a:spcPts val="1000"/>
              </a:spcBef>
            </a:pPr>
            <a:r>
              <a:rPr lang="en-US" dirty="0" smtClean="0"/>
              <a:t>High polarization</a:t>
            </a:r>
          </a:p>
          <a:p>
            <a:pPr>
              <a:spcBef>
                <a:spcPts val="1000"/>
              </a:spcBef>
              <a:buNone/>
            </a:pPr>
            <a:r>
              <a:rPr lang="en-US" dirty="0" smtClean="0"/>
              <a:t>Over a </a:t>
            </a:r>
            <a:r>
              <a:rPr lang="en-US" u="sng" dirty="0" smtClean="0"/>
              <a:t>WIDE RANGE </a:t>
            </a:r>
            <a:r>
              <a:rPr lang="en-US" dirty="0" smtClean="0"/>
              <a:t>of:</a:t>
            </a:r>
          </a:p>
          <a:p>
            <a:pPr>
              <a:spcBef>
                <a:spcPts val="1000"/>
              </a:spcBef>
            </a:pPr>
            <a:r>
              <a:rPr lang="en-US" dirty="0" smtClean="0"/>
              <a:t>collision energies</a:t>
            </a:r>
          </a:p>
          <a:p>
            <a:pPr>
              <a:spcBef>
                <a:spcPts val="1000"/>
              </a:spcBef>
            </a:pPr>
            <a:r>
              <a:rPr lang="en-US" dirty="0" smtClean="0"/>
              <a:t>collision energy ratios</a:t>
            </a:r>
          </a:p>
          <a:p>
            <a:pPr>
              <a:spcBef>
                <a:spcPts val="1000"/>
              </a:spcBef>
            </a:pPr>
            <a:r>
              <a:rPr lang="en-US" dirty="0" smtClean="0"/>
              <a:t>species ( polarized </a:t>
            </a:r>
            <a:r>
              <a:rPr lang="en-US" dirty="0" err="1" smtClean="0"/>
              <a:t>p</a:t>
            </a:r>
            <a:r>
              <a:rPr lang="en-US" dirty="0" smtClean="0"/>
              <a:t>, </a:t>
            </a:r>
            <a:r>
              <a:rPr lang="en-US" dirty="0" err="1" smtClean="0"/>
              <a:t>e</a:t>
            </a:r>
            <a:r>
              <a:rPr lang="en-US" dirty="0" smtClean="0"/>
              <a:t>- and light nuclei, </a:t>
            </a:r>
            <a:r>
              <a:rPr lang="en-US" dirty="0" err="1" smtClean="0"/>
              <a:t>d</a:t>
            </a:r>
            <a:r>
              <a:rPr lang="en-US" dirty="0" smtClean="0"/>
              <a:t> to heaviest    nuclei)</a:t>
            </a:r>
          </a:p>
          <a:p>
            <a:pPr>
              <a:spcBef>
                <a:spcPts val="1000"/>
              </a:spcBef>
            </a:pPr>
            <a:r>
              <a:rPr lang="en-US" dirty="0" smtClean="0"/>
              <a:t>Large detector acceptance</a:t>
            </a:r>
          </a:p>
        </p:txBody>
      </p:sp>
      <p:sp>
        <p:nvSpPr>
          <p:cNvPr id="4" name="Slide Number Placeholder 3"/>
          <p:cNvSpPr>
            <a:spLocks noGrp="1"/>
          </p:cNvSpPr>
          <p:nvPr>
            <p:ph type="sldNum" sz="quarter" idx="12"/>
          </p:nvPr>
        </p:nvSpPr>
        <p:spPr/>
        <p:txBody>
          <a:bodyPr/>
          <a:lstStyle/>
          <a:p>
            <a:fld id="{410D451F-9B7F-8144-A541-E9E65ECBB230}" type="slidenum">
              <a:rPr lang="en-US" smtClean="0"/>
              <a:pPr/>
              <a:t>4</a:t>
            </a:fld>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bwMode="auto">
          <a:xfrm>
            <a:off x="57150" y="228600"/>
            <a:ext cx="9029700" cy="52322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rtlCol="0">
            <a:spAutoFit/>
          </a:bodyPr>
          <a:lstStyle/>
          <a:p>
            <a:pPr algn="l">
              <a:spcBef>
                <a:spcPct val="50000"/>
              </a:spcBef>
            </a:pPr>
            <a:r>
              <a:rPr lang="en-US" sz="2800" b="0" dirty="0" smtClean="0">
                <a:latin typeface="Helvetica"/>
                <a:cs typeface="Helvetica"/>
              </a:rPr>
              <a:t>Superconducting</a:t>
            </a:r>
            <a:r>
              <a:rPr lang="en-US" sz="2800" b="0" dirty="0" smtClean="0">
                <a:solidFill>
                  <a:srgbClr val="FFFFFF"/>
                </a:solidFill>
                <a:latin typeface="Helvetica"/>
                <a:cs typeface="Helvetica"/>
              </a:rPr>
              <a:t> </a:t>
            </a:r>
            <a:r>
              <a:rPr lang="en-US" sz="2800" b="0" dirty="0" smtClean="0">
                <a:latin typeface="Helvetica"/>
                <a:cs typeface="Helvetica"/>
              </a:rPr>
              <a:t>Multi-turn Energy Recovering LINAC</a:t>
            </a:r>
          </a:p>
        </p:txBody>
      </p:sp>
      <p:sp>
        <p:nvSpPr>
          <p:cNvPr id="7" name="TextBox 6"/>
          <p:cNvSpPr txBox="1"/>
          <p:nvPr/>
        </p:nvSpPr>
        <p:spPr bwMode="auto">
          <a:xfrm>
            <a:off x="0" y="1253716"/>
            <a:ext cx="9144000" cy="78483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rtlCol="0">
            <a:spAutoFit/>
          </a:bodyPr>
          <a:lstStyle/>
          <a:p>
            <a:pPr marL="285750" indent="-285750" algn="l">
              <a:spcBef>
                <a:spcPct val="50000"/>
              </a:spcBef>
              <a:buFont typeface="Arial" panose="020B0604020202020204" pitchFamily="34" charset="0"/>
              <a:buChar char="•"/>
            </a:pPr>
            <a:r>
              <a:rPr lang="en-US" sz="1800" b="0" dirty="0">
                <a:latin typeface="Helvetica"/>
                <a:cs typeface="Helvetica"/>
              </a:rPr>
              <a:t>2</a:t>
            </a:r>
            <a:r>
              <a:rPr lang="en-US" sz="1800" b="0" dirty="0" smtClean="0">
                <a:latin typeface="Helvetica"/>
                <a:cs typeface="Helvetica"/>
              </a:rPr>
              <a:t> x {1.5 GeV SC Linac, 200m long, 18 MV/m  36 cryo-modules,  6 turns }  </a:t>
            </a:r>
            <a:r>
              <a:rPr lang="en-US" sz="1800" b="0" dirty="0" smtClean="0">
                <a:latin typeface="Helvetica"/>
                <a:cs typeface="Helvetica"/>
                <a:sym typeface="Wingdings" panose="05000000000000000000" pitchFamily="2" charset="2"/>
              </a:rPr>
              <a:t></a:t>
            </a:r>
            <a:r>
              <a:rPr lang="en-US" sz="1800" b="0" dirty="0" smtClean="0">
                <a:latin typeface="Helvetica"/>
                <a:cs typeface="Helvetica"/>
              </a:rPr>
              <a:t> 18 GeV</a:t>
            </a:r>
          </a:p>
          <a:p>
            <a:pPr marL="285750" indent="-285750" algn="l">
              <a:spcBef>
                <a:spcPct val="50000"/>
              </a:spcBef>
              <a:buFont typeface="Arial" panose="020B0604020202020204" pitchFamily="34" charset="0"/>
              <a:buChar char="•"/>
            </a:pPr>
            <a:r>
              <a:rPr lang="en-US" sz="1800" b="0" dirty="0" smtClean="0">
                <a:latin typeface="Helvetica"/>
                <a:cs typeface="Helvetica"/>
              </a:rPr>
              <a:t>6 vertically stacked isochronous return  loops in the RHIC Tunnel</a:t>
            </a:r>
          </a:p>
        </p:txBody>
      </p:sp>
      <p:pic>
        <p:nvPicPr>
          <p:cNvPr id="17" name="Picture 16" descr="Screen Shot 2016-06-03 at 1.22.57 PM.png"/>
          <p:cNvPicPr>
            <a:picLocks noChangeAspect="1"/>
          </p:cNvPicPr>
          <p:nvPr/>
        </p:nvPicPr>
        <p:blipFill>
          <a:blip r:embed="rId3" cstate="email">
            <a:extLst>
              <a:ext uri="{BEBA8EAE-BF5A-486C-A8C5-ECC9F3942E4B}">
                <a14:imgProp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14:imgLayer r:embed="rId4">
                    <a14:imgEffect>
                      <a14:sharpenSoften amount="100000"/>
                    </a14:imgEffect>
                  </a14:imgLayer>
                </a14:imgProps>
              </a:ex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4175370" y="3143040"/>
            <a:ext cx="4911480" cy="1754100"/>
          </a:xfrm>
          <a:prstGeom prst="rect">
            <a:avLst/>
          </a:prstGeom>
        </p:spPr>
      </p:pic>
      <p:sp>
        <p:nvSpPr>
          <p:cNvPr id="2" name="TextBox 1"/>
          <p:cNvSpPr txBox="1"/>
          <p:nvPr/>
        </p:nvSpPr>
        <p:spPr bwMode="auto">
          <a:xfrm>
            <a:off x="314325" y="5600700"/>
            <a:ext cx="8286750" cy="64633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rtlCol="0">
            <a:spAutoFit/>
          </a:bodyPr>
          <a:lstStyle/>
          <a:p>
            <a:pPr marL="285750" indent="-285750" algn="l">
              <a:spcBef>
                <a:spcPts val="0"/>
              </a:spcBef>
              <a:buFont typeface="Arial" panose="020B0604020202020204" pitchFamily="34" charset="0"/>
              <a:buChar char="•"/>
            </a:pPr>
            <a:r>
              <a:rPr lang="en-US" sz="1800" b="0" dirty="0">
                <a:latin typeface="Arial Narrow" panose="020B0606020202030204" pitchFamily="34" charset="0"/>
                <a:cs typeface="Helvetica"/>
              </a:rPr>
              <a:t>Beam current 600 mA (50mA/turn), 3mm bunches, </a:t>
            </a:r>
            <a:r>
              <a:rPr lang="en-US" sz="1800" b="0" dirty="0" err="1" smtClean="0">
                <a:latin typeface="Arial Narrow" panose="020B0606020202030204" pitchFamily="34" charset="0"/>
                <a:cs typeface="Helvetica"/>
              </a:rPr>
              <a:t>Bunchpatterns</a:t>
            </a:r>
            <a:r>
              <a:rPr lang="en-US" sz="1800" b="0" dirty="0" smtClean="0">
                <a:latin typeface="Arial Narrow" panose="020B0606020202030204" pitchFamily="34" charset="0"/>
                <a:cs typeface="Helvetica"/>
              </a:rPr>
              <a:t> </a:t>
            </a:r>
            <a:r>
              <a:rPr lang="en-US" sz="1800" b="0" dirty="0">
                <a:latin typeface="Arial Narrow" panose="020B0606020202030204" pitchFamily="34" charset="0"/>
                <a:cs typeface="Helvetica"/>
              </a:rPr>
              <a:t>optimized to minimize</a:t>
            </a:r>
            <a:r>
              <a:rPr lang="en-US" sz="1800" dirty="0">
                <a:latin typeface="Arial Narrow" panose="020B0606020202030204" pitchFamily="34" charset="0"/>
                <a:cs typeface="Helvetica"/>
              </a:rPr>
              <a:t> BBU </a:t>
            </a:r>
            <a:endParaRPr lang="en-US" sz="1800" dirty="0" smtClean="0">
              <a:latin typeface="Arial Narrow" panose="020B0606020202030204" pitchFamily="34" charset="0"/>
              <a:cs typeface="Helvetica"/>
            </a:endParaRPr>
          </a:p>
          <a:p>
            <a:pPr marL="285750" indent="-285750" algn="l">
              <a:spcBef>
                <a:spcPts val="0"/>
              </a:spcBef>
              <a:buFont typeface="Arial" panose="020B0604020202020204" pitchFamily="34" charset="0"/>
              <a:buChar char="•"/>
            </a:pPr>
            <a:r>
              <a:rPr lang="en-US" sz="1800" b="0" dirty="0" smtClean="0">
                <a:latin typeface="Arial Narrow" panose="020B0606020202030204" pitchFamily="34" charset="0"/>
                <a:cs typeface="Helvetica"/>
              </a:rPr>
              <a:t>&gt; 463 </a:t>
            </a:r>
            <a:r>
              <a:rPr lang="en-US" sz="1800" b="0" dirty="0">
                <a:latin typeface="Arial Narrow" panose="020B0606020202030204" pitchFamily="34" charset="0"/>
                <a:cs typeface="Helvetica"/>
              </a:rPr>
              <a:t>kW HOM power</a:t>
            </a:r>
            <a:r>
              <a:rPr lang="en-US" sz="1800" b="0" dirty="0">
                <a:latin typeface="Arial Narrow" panose="020B0606020202030204" pitchFamily="34" charset="0"/>
              </a:rPr>
              <a:t> </a:t>
            </a:r>
            <a:r>
              <a:rPr lang="en-US" sz="1800" b="0" dirty="0" smtClean="0">
                <a:latin typeface="Arial Narrow" panose="020B0606020202030204" pitchFamily="34" charset="0"/>
              </a:rPr>
              <a:t> with beam-pipe </a:t>
            </a:r>
            <a:r>
              <a:rPr lang="en-US" sz="1800" b="0" dirty="0">
                <a:latin typeface="Arial Narrow" panose="020B0606020202030204" pitchFamily="34" charset="0"/>
              </a:rPr>
              <a:t>HOM dampers (demonstrated at KEK and Cornell) </a:t>
            </a:r>
            <a:endParaRPr lang="en-US" sz="1800" dirty="0">
              <a:latin typeface="Arial Narrow" panose="020B0606020202030204" pitchFamily="34" charset="0"/>
              <a:cs typeface="Helvetica"/>
            </a:endParaRPr>
          </a:p>
        </p:txBody>
      </p:sp>
      <p:pic>
        <p:nvPicPr>
          <p:cNvPr id="3" name="Picture 2"/>
          <p:cNvPicPr>
            <a:picLocks noChangeAspect="1"/>
          </p:cNvPicPr>
          <p:nvPr/>
        </p:nvPicPr>
        <p:blipFill>
          <a:blip r:embed="rId5"/>
          <a:stretch>
            <a:fillRect/>
          </a:stretch>
        </p:blipFill>
        <p:spPr>
          <a:xfrm>
            <a:off x="0" y="2482636"/>
            <a:ext cx="4264827" cy="2414504"/>
          </a:xfrm>
          <a:prstGeom prst="rect">
            <a:avLst/>
          </a:prstGeom>
        </p:spPr>
      </p:pic>
      <p:sp>
        <p:nvSpPr>
          <p:cNvPr id="8" name="Slide Number Placeholder 7"/>
          <p:cNvSpPr>
            <a:spLocks noGrp="1"/>
          </p:cNvSpPr>
          <p:nvPr>
            <p:ph type="sldNum" sz="quarter" idx="12"/>
          </p:nvPr>
        </p:nvSpPr>
        <p:spPr/>
        <p:txBody>
          <a:bodyPr/>
          <a:lstStyle/>
          <a:p>
            <a:fld id="{410D451F-9B7F-8144-A541-E9E65ECBB230}" type="slidenum">
              <a:rPr lang="en-US" smtClean="0"/>
              <a:pPr/>
              <a:t>40</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32952283"/>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1"/>
            <a:ext cx="7313613" cy="587374"/>
          </a:xfrm>
        </p:spPr>
        <p:txBody>
          <a:bodyPr/>
          <a:lstStyle/>
          <a:p>
            <a:r>
              <a:rPr lang="en-US" sz="4400" dirty="0" smtClean="0">
                <a:solidFill>
                  <a:schemeClr val="tx1"/>
                </a:solidFill>
              </a:rPr>
              <a:t>Ring-Ring Interaction Region</a:t>
            </a:r>
            <a:endParaRPr lang="en-US" dirty="0">
              <a:solidFill>
                <a:schemeClr val="tx1"/>
              </a:solidFill>
            </a:endParaRPr>
          </a:p>
        </p:txBody>
      </p:sp>
      <p:pic>
        <p:nvPicPr>
          <p:cNvPr id="4" name="Picture 3"/>
          <p:cNvPicPr>
            <a:picLocks noChangeAspect="1"/>
          </p:cNvPicPr>
          <p:nvPr/>
        </p:nvPicPr>
        <p:blipFill>
          <a:blip r:embed="rId2"/>
          <a:stretch>
            <a:fillRect/>
          </a:stretch>
        </p:blipFill>
        <p:spPr>
          <a:xfrm>
            <a:off x="4686300" y="3513325"/>
            <a:ext cx="4262437" cy="3144649"/>
          </a:xfrm>
          <a:prstGeom prst="rect">
            <a:avLst/>
          </a:prstGeom>
        </p:spPr>
      </p:pic>
      <p:sp>
        <p:nvSpPr>
          <p:cNvPr id="6" name="TextBox 5"/>
          <p:cNvSpPr txBox="1"/>
          <p:nvPr/>
        </p:nvSpPr>
        <p:spPr bwMode="auto">
          <a:xfrm>
            <a:off x="228600" y="815975"/>
            <a:ext cx="3657600" cy="50783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rtlCol="0">
            <a:spAutoFit/>
          </a:bodyPr>
          <a:lstStyle/>
          <a:p>
            <a:pPr algn="l">
              <a:spcBef>
                <a:spcPct val="50000"/>
              </a:spcBef>
            </a:pPr>
            <a:r>
              <a:rPr lang="en-US" sz="1800" b="0" dirty="0" smtClean="0">
                <a:latin typeface="Helvetica"/>
                <a:cs typeface="Helvetica"/>
              </a:rPr>
              <a:t>More challenging since electron maximum beta should not become too large</a:t>
            </a:r>
          </a:p>
          <a:p>
            <a:pPr marL="285750" indent="-285750" algn="l">
              <a:spcBef>
                <a:spcPct val="50000"/>
              </a:spcBef>
              <a:buFont typeface="Wingdings" panose="05000000000000000000" pitchFamily="2" charset="2"/>
              <a:buChar char="è"/>
            </a:pPr>
            <a:r>
              <a:rPr lang="en-US" sz="1800" b="0" dirty="0">
                <a:latin typeface="Helvetica"/>
                <a:cs typeface="Helvetica"/>
                <a:sym typeface="Wingdings" panose="05000000000000000000" pitchFamily="2" charset="2"/>
              </a:rPr>
              <a:t> </a:t>
            </a:r>
            <a:endParaRPr lang="en-US" sz="1800" b="0" dirty="0" smtClean="0">
              <a:latin typeface="Helvetica"/>
              <a:cs typeface="Helvetica"/>
              <a:sym typeface="Wingdings" panose="05000000000000000000" pitchFamily="2" charset="2"/>
            </a:endParaRPr>
          </a:p>
          <a:p>
            <a:pPr algn="l">
              <a:spcBef>
                <a:spcPct val="50000"/>
              </a:spcBef>
            </a:pPr>
            <a:r>
              <a:rPr lang="en-US" sz="1800" b="0" dirty="0">
                <a:latin typeface="Helvetica"/>
                <a:cs typeface="Helvetica"/>
                <a:sym typeface="Wingdings" panose="05000000000000000000" pitchFamily="2" charset="2"/>
              </a:rPr>
              <a:t>I</a:t>
            </a:r>
            <a:r>
              <a:rPr lang="en-US" sz="1800" b="0" dirty="0" smtClean="0">
                <a:latin typeface="Helvetica"/>
                <a:cs typeface="Helvetica"/>
                <a:sym typeface="Wingdings" panose="05000000000000000000" pitchFamily="2" charset="2"/>
              </a:rPr>
              <a:t>nterleaved electron and hadron low beta quadrupoles</a:t>
            </a:r>
          </a:p>
          <a:p>
            <a:pPr algn="l">
              <a:spcBef>
                <a:spcPct val="50000"/>
              </a:spcBef>
            </a:pPr>
            <a:r>
              <a:rPr lang="en-US" sz="1800" b="0" dirty="0" smtClean="0">
                <a:latin typeface="Helvetica"/>
                <a:cs typeface="Helvetica"/>
                <a:sym typeface="Wingdings" panose="05000000000000000000" pitchFamily="2" charset="2"/>
              </a:rPr>
              <a:t>Need actively shield coil to cancel unwanted stray fields</a:t>
            </a:r>
          </a:p>
          <a:p>
            <a:pPr algn="l">
              <a:spcBef>
                <a:spcPct val="50000"/>
              </a:spcBef>
            </a:pPr>
            <a:r>
              <a:rPr lang="en-US" sz="1800" b="0" dirty="0" smtClean="0">
                <a:latin typeface="Helvetica"/>
                <a:cs typeface="Helvetica"/>
                <a:sym typeface="Wingdings" panose="05000000000000000000" pitchFamily="2" charset="2"/>
              </a:rPr>
              <a:t>Magnet design study performed with direct wound coil like for</a:t>
            </a:r>
          </a:p>
          <a:p>
            <a:pPr algn="l">
              <a:spcBef>
                <a:spcPct val="50000"/>
              </a:spcBef>
            </a:pPr>
            <a:r>
              <a:rPr lang="en-US" sz="1800" b="0" dirty="0" smtClean="0">
                <a:latin typeface="Helvetica"/>
                <a:cs typeface="Helvetica"/>
                <a:sym typeface="Wingdings" panose="05000000000000000000" pitchFamily="2" charset="2"/>
              </a:rPr>
              <a:t>Full acceptance for Neutrons and </a:t>
            </a:r>
            <a:r>
              <a:rPr lang="en-US" sz="1800" b="0" dirty="0" err="1" smtClean="0">
                <a:latin typeface="Helvetica"/>
                <a:cs typeface="Helvetica"/>
                <a:sym typeface="Wingdings" panose="05000000000000000000" pitchFamily="2" charset="2"/>
              </a:rPr>
              <a:t>p</a:t>
            </a:r>
            <a:r>
              <a:rPr lang="en-US" sz="1800" b="0" baseline="-25000" dirty="0" err="1" smtClean="0">
                <a:latin typeface="Helvetica"/>
                <a:cs typeface="Helvetica"/>
                <a:sym typeface="Wingdings" panose="05000000000000000000" pitchFamily="2" charset="2"/>
              </a:rPr>
              <a:t>T</a:t>
            </a:r>
            <a:endParaRPr lang="en-US" sz="1800" b="0" baseline="-25000" dirty="0" smtClean="0">
              <a:latin typeface="Helvetica"/>
              <a:cs typeface="Helvetica"/>
              <a:sym typeface="Wingdings" panose="05000000000000000000" pitchFamily="2" charset="2"/>
            </a:endParaRPr>
          </a:p>
          <a:p>
            <a:pPr algn="l">
              <a:spcBef>
                <a:spcPct val="50000"/>
              </a:spcBef>
            </a:pPr>
            <a:endParaRPr lang="en-US" sz="1800" b="0" baseline="-25000" dirty="0">
              <a:latin typeface="Helvetica"/>
              <a:cs typeface="Helvetica"/>
              <a:sym typeface="Wingdings" panose="05000000000000000000" pitchFamily="2" charset="2"/>
            </a:endParaRPr>
          </a:p>
          <a:p>
            <a:pPr algn="l">
              <a:spcBef>
                <a:spcPct val="50000"/>
              </a:spcBef>
            </a:pPr>
            <a:r>
              <a:rPr lang="en-US" sz="1800" b="0" dirty="0" smtClean="0">
                <a:latin typeface="Helvetica"/>
                <a:cs typeface="Helvetica"/>
                <a:sym typeface="Wingdings" panose="05000000000000000000" pitchFamily="2" charset="2"/>
              </a:rPr>
              <a:t>Large Luminosity gain (by a factor 2.6) for limited </a:t>
            </a:r>
            <a:r>
              <a:rPr lang="en-US" sz="1800" b="0" dirty="0" err="1" smtClean="0">
                <a:latin typeface="Helvetica"/>
                <a:cs typeface="Helvetica"/>
                <a:sym typeface="Wingdings" panose="05000000000000000000" pitchFamily="2" charset="2"/>
              </a:rPr>
              <a:t>p</a:t>
            </a:r>
            <a:r>
              <a:rPr lang="en-US" sz="1800" b="0" baseline="-25000" dirty="0" err="1" smtClean="0">
                <a:latin typeface="Helvetica"/>
                <a:cs typeface="Helvetica"/>
                <a:sym typeface="Wingdings" panose="05000000000000000000" pitchFamily="2" charset="2"/>
              </a:rPr>
              <a:t>T</a:t>
            </a:r>
            <a:r>
              <a:rPr lang="en-US" sz="1800" b="0" dirty="0" smtClean="0">
                <a:latin typeface="Helvetica"/>
                <a:cs typeface="Helvetica"/>
                <a:sym typeface="Wingdings" panose="05000000000000000000" pitchFamily="2" charset="2"/>
              </a:rPr>
              <a:t> acceptance </a:t>
            </a:r>
            <a:endParaRPr lang="en-US" sz="1800" b="0" dirty="0">
              <a:latin typeface="Helvetica"/>
              <a:cs typeface="Helvetica"/>
              <a:sym typeface="Wingdings" panose="05000000000000000000" pitchFamily="2" charset="2"/>
            </a:endParaRPr>
          </a:p>
        </p:txBody>
      </p:sp>
      <p:pic>
        <p:nvPicPr>
          <p:cNvPr id="7" name="Picture 6"/>
          <p:cNvPicPr>
            <a:picLocks noChangeAspect="1"/>
          </p:cNvPicPr>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209465" y="914400"/>
            <a:ext cx="4411244" cy="2073091"/>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96293345"/>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4" name="Group 71"/>
          <p:cNvGrpSpPr/>
          <p:nvPr/>
        </p:nvGrpSpPr>
        <p:grpSpPr>
          <a:xfrm>
            <a:off x="-184152" y="800100"/>
            <a:ext cx="3916232" cy="2555507"/>
            <a:chOff x="-184152" y="797336"/>
            <a:chExt cx="3916232" cy="2555507"/>
          </a:xfrm>
        </p:grpSpPr>
        <p:pic>
          <p:nvPicPr>
            <p:cNvPr id="43" name="Picture 42"/>
            <p:cNvPicPr>
              <a:picLocks noChangeAspect="1"/>
            </p:cNvPicPr>
            <p:nvPr/>
          </p:nvPicPr>
          <p:blipFill>
            <a:blip r:embed="rId2"/>
            <a:stretch>
              <a:fillRect/>
            </a:stretch>
          </p:blipFill>
          <p:spPr>
            <a:xfrm>
              <a:off x="-184152" y="797336"/>
              <a:ext cx="3916232" cy="2555507"/>
            </a:xfrm>
            <a:prstGeom prst="rect">
              <a:avLst/>
            </a:prstGeom>
          </p:spPr>
        </p:pic>
        <p:sp>
          <p:nvSpPr>
            <p:cNvPr id="9" name="TextBox 8"/>
            <p:cNvSpPr txBox="1"/>
            <p:nvPr/>
          </p:nvSpPr>
          <p:spPr bwMode="auto">
            <a:xfrm>
              <a:off x="649224" y="2758724"/>
              <a:ext cx="569387" cy="24622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rtlCol="0">
              <a:spAutoFit/>
            </a:bodyPr>
            <a:lstStyle/>
            <a:p>
              <a:pPr algn="l">
                <a:spcBef>
                  <a:spcPct val="50000"/>
                </a:spcBef>
              </a:pPr>
              <a:r>
                <a:rPr lang="en-US" sz="1000" b="0" dirty="0" smtClean="0">
                  <a:solidFill>
                    <a:srgbClr val="0033CC"/>
                  </a:solidFill>
                  <a:latin typeface="Helvetica"/>
                  <a:cs typeface="Helvetica"/>
                </a:rPr>
                <a:t>eRHIC</a:t>
              </a:r>
            </a:p>
          </p:txBody>
        </p:sp>
      </p:grpSp>
      <p:sp>
        <p:nvSpPr>
          <p:cNvPr id="5" name="Title 4"/>
          <p:cNvSpPr>
            <a:spLocks noGrp="1"/>
          </p:cNvSpPr>
          <p:nvPr>
            <p:ph type="title"/>
          </p:nvPr>
        </p:nvSpPr>
        <p:spPr>
          <a:xfrm>
            <a:off x="327290" y="55348"/>
            <a:ext cx="8458200" cy="719137"/>
          </a:xfrm>
        </p:spPr>
        <p:txBody>
          <a:bodyPr/>
          <a:lstStyle/>
          <a:p>
            <a:r>
              <a:rPr lang="en-US" sz="2800" dirty="0" smtClean="0"/>
              <a:t>Ring-Ring: Achieving High </a:t>
            </a:r>
            <a:r>
              <a:rPr lang="en-US" sz="2800" dirty="0"/>
              <a:t>E</a:t>
            </a:r>
            <a:r>
              <a:rPr lang="en-US" sz="2800" dirty="0" smtClean="0"/>
              <a:t>lectron </a:t>
            </a:r>
            <a:r>
              <a:rPr lang="en-US" sz="2800" dirty="0"/>
              <a:t>P</a:t>
            </a:r>
            <a:r>
              <a:rPr lang="en-US" sz="2800" dirty="0" smtClean="0"/>
              <a:t>olarization </a:t>
            </a:r>
            <a:endParaRPr lang="en-US" sz="2800" dirty="0"/>
          </a:p>
        </p:txBody>
      </p:sp>
      <p:sp>
        <p:nvSpPr>
          <p:cNvPr id="6" name="Rectangle 5"/>
          <p:cNvSpPr/>
          <p:nvPr/>
        </p:nvSpPr>
        <p:spPr>
          <a:xfrm>
            <a:off x="3771262" y="953365"/>
            <a:ext cx="5282924" cy="1877437"/>
          </a:xfrm>
          <a:prstGeom prst="rect">
            <a:avLst/>
          </a:prstGeom>
        </p:spPr>
        <p:txBody>
          <a:bodyPr wrap="square">
            <a:spAutoFit/>
          </a:bodyPr>
          <a:lstStyle/>
          <a:p>
            <a:pPr lvl="0" algn="l"/>
            <a:r>
              <a:rPr lang="en-US" sz="1600" b="0" dirty="0">
                <a:solidFill>
                  <a:srgbClr val="0033CC"/>
                </a:solidFill>
                <a:latin typeface="Helvetica" charset="0"/>
                <a:ea typeface="Helvetica" charset="0"/>
                <a:cs typeface="Helvetica" charset="0"/>
              </a:rPr>
              <a:t>The accelerator technology to achieve high polarization at high energies includes:</a:t>
            </a:r>
          </a:p>
          <a:p>
            <a:pPr lvl="0" indent="-182880" algn="l">
              <a:buFont typeface="Arial" charset="0"/>
              <a:buChar char="•"/>
            </a:pPr>
            <a:r>
              <a:rPr lang="en-US" sz="1400" b="0" dirty="0">
                <a:solidFill>
                  <a:srgbClr val="000000"/>
                </a:solidFill>
                <a:latin typeface="Helvetica" charset="0"/>
                <a:ea typeface="Helvetica" charset="0"/>
                <a:cs typeface="Helvetica" charset="0"/>
              </a:rPr>
              <a:t>highly efficient orbit correction, </a:t>
            </a:r>
          </a:p>
          <a:p>
            <a:pPr lvl="0" indent="-182880" algn="l">
              <a:buFont typeface="Arial" charset="0"/>
              <a:buChar char="•"/>
            </a:pPr>
            <a:r>
              <a:rPr lang="en-US" sz="1400" b="0" dirty="0">
                <a:solidFill>
                  <a:srgbClr val="000000"/>
                </a:solidFill>
                <a:latin typeface="Helvetica" charset="0"/>
                <a:ea typeface="Helvetica" charset="0"/>
                <a:cs typeface="Helvetica" charset="0"/>
              </a:rPr>
              <a:t>beam-based alignment of Beam Position Monitors relative to quadrupole field centers</a:t>
            </a:r>
          </a:p>
          <a:p>
            <a:pPr lvl="0" indent="-182880" algn="l">
              <a:buFont typeface="Arial" charset="0"/>
              <a:buChar char="•"/>
            </a:pPr>
            <a:r>
              <a:rPr lang="en-US" sz="1400" b="0" dirty="0">
                <a:solidFill>
                  <a:srgbClr val="000000"/>
                </a:solidFill>
                <a:latin typeface="Helvetica" charset="0"/>
                <a:ea typeface="Helvetica" charset="0"/>
                <a:cs typeface="Helvetica" charset="0"/>
              </a:rPr>
              <a:t>harmonic spin matching </a:t>
            </a:r>
          </a:p>
          <a:p>
            <a:pPr lvl="0" indent="-182880" algn="l">
              <a:buFont typeface="Arial" charset="0"/>
              <a:buChar char="•"/>
            </a:pPr>
            <a:r>
              <a:rPr lang="en-US" sz="1400" b="0" dirty="0">
                <a:solidFill>
                  <a:srgbClr val="000000"/>
                </a:solidFill>
                <a:latin typeface="Helvetica" charset="0"/>
                <a:ea typeface="Helvetica" charset="0"/>
                <a:cs typeface="Helvetica" charset="0"/>
              </a:rPr>
              <a:t>well controlled betatron coupling </a:t>
            </a:r>
          </a:p>
          <a:p>
            <a:pPr lvl="0" indent="-182880" algn="l">
              <a:buFont typeface="Arial" charset="0"/>
              <a:buChar char="•"/>
            </a:pPr>
            <a:r>
              <a:rPr lang="en-US" sz="1400" b="0" dirty="0">
                <a:solidFill>
                  <a:srgbClr val="000000"/>
                </a:solidFill>
                <a:latin typeface="Helvetica" charset="0"/>
                <a:ea typeface="Helvetica" charset="0"/>
                <a:cs typeface="Helvetica" charset="0"/>
              </a:rPr>
              <a:t>spin matching of spin rotator insertion</a:t>
            </a:r>
          </a:p>
        </p:txBody>
      </p:sp>
      <p:cxnSp>
        <p:nvCxnSpPr>
          <p:cNvPr id="70" name="Straight Arrow Connector 69"/>
          <p:cNvCxnSpPr/>
          <p:nvPr/>
        </p:nvCxnSpPr>
        <p:spPr>
          <a:xfrm>
            <a:off x="685800" y="2971800"/>
            <a:ext cx="571500" cy="0"/>
          </a:xfrm>
          <a:prstGeom prst="straightConnector1">
            <a:avLst/>
          </a:prstGeom>
          <a:ln>
            <a:solidFill>
              <a:schemeClr val="accent2"/>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73" name="Content Placeholder 2"/>
          <p:cNvSpPr txBox="1">
            <a:spLocks/>
          </p:cNvSpPr>
          <p:nvPr/>
        </p:nvSpPr>
        <p:spPr bwMode="auto">
          <a:xfrm>
            <a:off x="3727001" y="3353548"/>
            <a:ext cx="5327186" cy="3275851"/>
          </a:xfrm>
          <a:prstGeom prst="rect">
            <a:avLst/>
          </a:prstGeom>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 xmlns:p="http://schemas.openxmlformats.org/presentationml/2006/main" xmlns:r="http://schemas.openxmlformats.org/officeDocument/2006/relationships" xmlns:a="http://schemas.openxmlformats.org/drawingml/2006/main" val="1"/>
            </a:ext>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prstTxWarp prst="textNoShape">
              <a:avLst/>
            </a:prstTxWarp>
            <a:normAutofit/>
          </a:bodyPr>
          <a:lstStyle>
            <a:lvl1pPr marL="233363" indent="-233363" algn="l" rtl="0" eaLnBrk="1" fontAlgn="base" hangingPunct="1">
              <a:spcBef>
                <a:spcPct val="20000"/>
              </a:spcBef>
              <a:spcAft>
                <a:spcPct val="0"/>
              </a:spcAft>
              <a:buSzPct val="65000"/>
              <a:buBlip>
                <a:blip r:embed="rId3"/>
              </a:buBlip>
              <a:defRPr sz="2000">
                <a:solidFill>
                  <a:srgbClr val="0000FF"/>
                </a:solidFill>
                <a:latin typeface="Helvetica"/>
                <a:ea typeface="ＭＳ Ｐゴシック" charset="0"/>
                <a:cs typeface="Helvetica"/>
              </a:defRPr>
            </a:lvl1pPr>
            <a:lvl2pPr marL="339725" indent="-230188" algn="l" rtl="0" eaLnBrk="1" fontAlgn="base" hangingPunct="1">
              <a:spcBef>
                <a:spcPct val="20000"/>
              </a:spcBef>
              <a:spcAft>
                <a:spcPct val="0"/>
              </a:spcAft>
              <a:buSzPct val="65000"/>
              <a:buBlip>
                <a:blip r:embed="rId4"/>
              </a:buBlip>
              <a:defRPr>
                <a:solidFill>
                  <a:schemeClr val="tx1"/>
                </a:solidFill>
                <a:latin typeface="Helvetica"/>
                <a:ea typeface="ＭＳ Ｐゴシック" charset="0"/>
                <a:cs typeface="Helvetica"/>
              </a:defRPr>
            </a:lvl2pPr>
            <a:lvl3pPr marL="460375" indent="-230188" algn="l" rtl="0" eaLnBrk="1" fontAlgn="base" hangingPunct="1">
              <a:spcBef>
                <a:spcPct val="20000"/>
              </a:spcBef>
              <a:spcAft>
                <a:spcPct val="0"/>
              </a:spcAft>
              <a:buSzPct val="65000"/>
              <a:buBlip>
                <a:blip r:embed="rId5"/>
              </a:buBlip>
              <a:defRPr sz="1600" i="1">
                <a:solidFill>
                  <a:schemeClr val="tx1"/>
                </a:solidFill>
                <a:latin typeface="Helvetica"/>
                <a:ea typeface="ＭＳ Ｐゴシック" charset="0"/>
                <a:cs typeface="Helvetica"/>
              </a:defRPr>
            </a:lvl3pPr>
            <a:lvl4pPr marL="569913" indent="-230188" algn="l" rtl="0" eaLnBrk="1" fontAlgn="base" hangingPunct="1">
              <a:spcBef>
                <a:spcPct val="20000"/>
              </a:spcBef>
              <a:spcAft>
                <a:spcPct val="0"/>
              </a:spcAft>
              <a:buSzPct val="65000"/>
              <a:buBlip>
                <a:blip r:embed="rId6"/>
              </a:buBlip>
              <a:defRPr sz="1400">
                <a:solidFill>
                  <a:schemeClr val="tx1"/>
                </a:solidFill>
                <a:latin typeface="Helvetica"/>
                <a:ea typeface="ＭＳ Ｐゴシック" charset="0"/>
                <a:cs typeface="Helvetica"/>
              </a:defRPr>
            </a:lvl4pPr>
            <a:lvl5pPr marL="623888" indent="-163513" algn="l" rtl="0" eaLnBrk="1" fontAlgn="base" hangingPunct="1">
              <a:spcBef>
                <a:spcPct val="20000"/>
              </a:spcBef>
              <a:spcAft>
                <a:spcPct val="0"/>
              </a:spcAft>
              <a:buChar char="»"/>
              <a:defRPr sz="1400">
                <a:solidFill>
                  <a:schemeClr val="tx1"/>
                </a:solidFill>
                <a:latin typeface="Helvetica"/>
                <a:ea typeface="ＭＳ Ｐゴシック" charset="0"/>
                <a:cs typeface="Helvetica"/>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a:lstStyle>
          <a:p>
            <a:pPr>
              <a:buFont typeface="Wingdings" charset="2"/>
              <a:buChar char="v"/>
            </a:pPr>
            <a:r>
              <a:rPr lang="en-US" sz="1600" b="0" kern="0" dirty="0" smtClean="0">
                <a:solidFill>
                  <a:srgbClr val="0033CC"/>
                </a:solidFill>
              </a:rPr>
              <a:t>Beam polarization requirement determines the injector features:</a:t>
            </a:r>
          </a:p>
          <a:p>
            <a:r>
              <a:rPr lang="en-US" sz="1300" b="0" kern="0" dirty="0" smtClean="0">
                <a:solidFill>
                  <a:schemeClr val="tx1"/>
                </a:solidFill>
              </a:rPr>
              <a:t>Full energy injector </a:t>
            </a:r>
            <a:br>
              <a:rPr lang="en-US" sz="1300" b="0" kern="0" dirty="0" smtClean="0">
                <a:solidFill>
                  <a:schemeClr val="tx1"/>
                </a:solidFill>
              </a:rPr>
            </a:br>
            <a:r>
              <a:rPr lang="en-US" sz="1200" b="0" i="1" kern="0" dirty="0" smtClean="0">
                <a:solidFill>
                  <a:schemeClr val="tx1"/>
                </a:solidFill>
              </a:rPr>
              <a:t>To provide the complex spin pattern </a:t>
            </a:r>
            <a:endParaRPr lang="en-US" sz="1200" b="0" i="1" kern="0" dirty="0">
              <a:solidFill>
                <a:schemeClr val="tx1"/>
              </a:solidFill>
            </a:endParaRPr>
          </a:p>
          <a:p>
            <a:r>
              <a:rPr lang="en-US" sz="1300" b="0" kern="0" dirty="0" smtClean="0">
                <a:solidFill>
                  <a:schemeClr val="tx1"/>
                </a:solidFill>
              </a:rPr>
              <a:t>Frequent electron bunch replacement (up to 1Hz replacement rate)</a:t>
            </a:r>
            <a:br>
              <a:rPr lang="en-US" sz="1300" b="0" kern="0" dirty="0" smtClean="0">
                <a:solidFill>
                  <a:schemeClr val="tx1"/>
                </a:solidFill>
              </a:rPr>
            </a:br>
            <a:r>
              <a:rPr lang="en-US" sz="1200" b="0" i="1" kern="0" dirty="0" smtClean="0">
                <a:solidFill>
                  <a:schemeClr val="tx1"/>
                </a:solidFill>
              </a:rPr>
              <a:t>To have average beam polarization above 70%.</a:t>
            </a:r>
            <a:br>
              <a:rPr lang="en-US" sz="1200" b="0" i="1" kern="0" dirty="0" smtClean="0">
                <a:solidFill>
                  <a:schemeClr val="tx1"/>
                </a:solidFill>
              </a:rPr>
            </a:br>
            <a:endParaRPr lang="en-US" sz="1200" b="0" i="1" kern="0" dirty="0">
              <a:solidFill>
                <a:schemeClr val="tx1"/>
              </a:solidFill>
            </a:endParaRPr>
          </a:p>
          <a:p>
            <a:r>
              <a:rPr lang="en-US" sz="1300" b="0" kern="0" dirty="0" smtClean="0">
                <a:solidFill>
                  <a:schemeClr val="tx1"/>
                </a:solidFill>
              </a:rPr>
              <a:t>Low average current, high bunch charge polarized e-source (similar to a SLAC polarized source)</a:t>
            </a:r>
            <a:br>
              <a:rPr lang="en-US" sz="1300" b="0" kern="0" dirty="0" smtClean="0">
                <a:solidFill>
                  <a:schemeClr val="tx1"/>
                </a:solidFill>
              </a:rPr>
            </a:br>
            <a:endParaRPr lang="en-US" sz="1300" b="0" kern="0" dirty="0" smtClean="0">
              <a:solidFill>
                <a:schemeClr val="tx1"/>
              </a:solidFill>
            </a:endParaRPr>
          </a:p>
          <a:p>
            <a:r>
              <a:rPr lang="en-US" sz="1300" b="0" kern="0" dirty="0" smtClean="0">
                <a:solidFill>
                  <a:schemeClr val="tx1"/>
                </a:solidFill>
              </a:rPr>
              <a:t>Considered injector options:</a:t>
            </a:r>
          </a:p>
          <a:p>
            <a:pPr lvl="1"/>
            <a:r>
              <a:rPr lang="en-US" sz="1200" b="0" i="1" kern="0" dirty="0" smtClean="0">
                <a:solidFill>
                  <a:schemeClr val="tx1"/>
                </a:solidFill>
              </a:rPr>
              <a:t>650 MHz SRF linac, consistent with following upgrade to the Ultimate ERL-Ring</a:t>
            </a:r>
          </a:p>
          <a:p>
            <a:pPr lvl="1"/>
            <a:r>
              <a:rPr lang="en-US" sz="1200" b="0" i="1" kern="0" dirty="0" smtClean="0">
                <a:solidFill>
                  <a:schemeClr val="tx1"/>
                </a:solidFill>
              </a:rPr>
              <a:t>Recirculating linac based on XFEL/LCLS-2 </a:t>
            </a:r>
            <a:r>
              <a:rPr lang="en-US" sz="1200" b="0" i="1" kern="0" dirty="0" err="1" smtClean="0">
                <a:solidFill>
                  <a:schemeClr val="tx1"/>
                </a:solidFill>
              </a:rPr>
              <a:t>cryo</a:t>
            </a:r>
            <a:r>
              <a:rPr lang="en-US" sz="1200" b="0" i="1" kern="0" dirty="0" smtClean="0">
                <a:solidFill>
                  <a:schemeClr val="tx1"/>
                </a:solidFill>
              </a:rPr>
              <a:t>-modules.</a:t>
            </a:r>
            <a:endParaRPr lang="en-US" sz="1200" b="0" i="1" kern="0" dirty="0" smtClean="0"/>
          </a:p>
        </p:txBody>
      </p:sp>
      <p:grpSp>
        <p:nvGrpSpPr>
          <p:cNvPr id="7" name="Group 3"/>
          <p:cNvGrpSpPr/>
          <p:nvPr/>
        </p:nvGrpSpPr>
        <p:grpSpPr>
          <a:xfrm>
            <a:off x="81280" y="3608329"/>
            <a:ext cx="3667319" cy="2429531"/>
            <a:chOff x="59681" y="3652224"/>
            <a:chExt cx="3667319" cy="2429531"/>
          </a:xfrm>
        </p:grpSpPr>
        <p:pic>
          <p:nvPicPr>
            <p:cNvPr id="2" name="Picture 1"/>
            <p:cNvPicPr>
              <a:picLocks noChangeAspect="1"/>
            </p:cNvPicPr>
            <p:nvPr/>
          </p:nvPicPr>
          <p:blipFill>
            <a:blip r:embed="rId7"/>
            <a:stretch>
              <a:fillRect/>
            </a:stretch>
          </p:blipFill>
          <p:spPr>
            <a:xfrm>
              <a:off x="59681" y="3890787"/>
              <a:ext cx="3667319" cy="2190968"/>
            </a:xfrm>
            <a:prstGeom prst="rect">
              <a:avLst/>
            </a:prstGeom>
          </p:spPr>
        </p:pic>
        <p:sp>
          <p:nvSpPr>
            <p:cNvPr id="3" name="TextBox 2"/>
            <p:cNvSpPr txBox="1"/>
            <p:nvPr/>
          </p:nvSpPr>
          <p:spPr bwMode="auto">
            <a:xfrm>
              <a:off x="643881" y="3652224"/>
              <a:ext cx="2874505" cy="246221"/>
            </a:xfrm>
            <a:prstGeom prst="rect">
              <a:avLst/>
            </a:prstGeom>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style>
            <a:lnRef idx="1">
              <a:schemeClr val="accent2"/>
            </a:lnRef>
            <a:fillRef idx="2">
              <a:schemeClr val="accent2"/>
            </a:fillRef>
            <a:effectRef idx="1">
              <a:schemeClr val="accent2"/>
            </a:effectRef>
            <a:fontRef idx="minor">
              <a:schemeClr val="dk1"/>
            </a:fontRef>
          </p:style>
          <p:txBody>
            <a:bodyPr wrap="none" rtlCol="0">
              <a:spAutoFit/>
            </a:bodyPr>
            <a:lstStyle/>
            <a:p>
              <a:pPr algn="l">
                <a:spcBef>
                  <a:spcPct val="50000"/>
                </a:spcBef>
              </a:pPr>
              <a:r>
                <a:rPr lang="en-US" sz="1000" b="0" dirty="0" err="1" smtClean="0">
                  <a:latin typeface="Helvetica"/>
                  <a:cs typeface="Helvetica"/>
                </a:rPr>
                <a:t>Sokolov-Ternov</a:t>
              </a:r>
              <a:r>
                <a:rPr lang="en-US" sz="1000" b="0" dirty="0" smtClean="0">
                  <a:latin typeface="Helvetica"/>
                  <a:cs typeface="Helvetica"/>
                </a:rPr>
                <a:t> self-polarization time vs energy</a:t>
              </a:r>
            </a:p>
          </p:txBody>
        </p:sp>
      </p:gr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38539873"/>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Title 1"/>
          <p:cNvSpPr>
            <a:spLocks noGrp="1"/>
          </p:cNvSpPr>
          <p:nvPr>
            <p:ph type="title"/>
          </p:nvPr>
        </p:nvSpPr>
        <p:spPr>
          <a:xfrm>
            <a:off x="914400" y="228601"/>
            <a:ext cx="7313613" cy="542904"/>
          </a:xfrm>
        </p:spPr>
        <p:txBody>
          <a:bodyPr/>
          <a:lstStyle/>
          <a:p>
            <a:r>
              <a:rPr lang="en-US" sz="1800" dirty="0" smtClean="0">
                <a:latin typeface="Helvetica" charset="0"/>
                <a:ea typeface="ＭＳ Ｐゴシック" charset="0"/>
              </a:rPr>
              <a:t>ERL-Ring Polarized </a:t>
            </a:r>
            <a:r>
              <a:rPr lang="en-US" sz="1800" dirty="0">
                <a:latin typeface="Helvetica" charset="0"/>
                <a:ea typeface="ＭＳ Ｐゴシック" charset="0"/>
              </a:rPr>
              <a:t>S</a:t>
            </a:r>
            <a:r>
              <a:rPr lang="en-US" sz="1800" dirty="0" smtClean="0">
                <a:latin typeface="Helvetica" charset="0"/>
                <a:ea typeface="ＭＳ Ｐゴシック" charset="0"/>
              </a:rPr>
              <a:t>ource </a:t>
            </a:r>
            <a:r>
              <a:rPr lang="en-US" sz="1800" dirty="0">
                <a:latin typeface="Helvetica" charset="0"/>
                <a:ea typeface="ＭＳ Ｐゴシック" charset="0"/>
              </a:rPr>
              <a:t>U</a:t>
            </a:r>
            <a:r>
              <a:rPr lang="en-US" sz="1800" dirty="0" smtClean="0">
                <a:latin typeface="Helvetica" charset="0"/>
                <a:ea typeface="ＭＳ Ｐゴシック" charset="0"/>
              </a:rPr>
              <a:t>sing </a:t>
            </a:r>
            <a:r>
              <a:rPr lang="en-US" sz="1800" dirty="0">
                <a:latin typeface="Helvetica" charset="0"/>
                <a:ea typeface="ＭＳ Ｐゴシック" charset="0"/>
              </a:rPr>
              <a:t>M</a:t>
            </a:r>
            <a:r>
              <a:rPr lang="en-US" sz="1800" dirty="0" smtClean="0">
                <a:latin typeface="Helvetica" charset="0"/>
                <a:ea typeface="ＭＳ Ｐゴシック" charset="0"/>
              </a:rPr>
              <a:t>erging </a:t>
            </a:r>
            <a:r>
              <a:rPr lang="en-US" sz="1800" dirty="0">
                <a:latin typeface="Helvetica" charset="0"/>
                <a:ea typeface="ＭＳ Ｐゴシック" charset="0"/>
              </a:rPr>
              <a:t>S</a:t>
            </a:r>
            <a:r>
              <a:rPr lang="en-US" sz="1800" dirty="0" smtClean="0">
                <a:latin typeface="Helvetica" charset="0"/>
                <a:ea typeface="ＭＳ Ｐゴシック" charset="0"/>
              </a:rPr>
              <a:t>cheme</a:t>
            </a:r>
            <a:endParaRPr sz="800" b="0" dirty="0">
              <a:solidFill>
                <a:srgbClr val="000000"/>
              </a:solidFill>
              <a:latin typeface="Helvetica" charset="0"/>
              <a:ea typeface="ＭＳ Ｐゴシック" charset="0"/>
            </a:endParaRPr>
          </a:p>
        </p:txBody>
      </p:sp>
      <p:sp>
        <p:nvSpPr>
          <p:cNvPr id="4" name="Content Placeholder 3"/>
          <p:cNvSpPr>
            <a:spLocks noGrp="1"/>
          </p:cNvSpPr>
          <p:nvPr>
            <p:ph idx="10"/>
          </p:nvPr>
        </p:nvSpPr>
        <p:spPr>
          <a:xfrm>
            <a:off x="342901" y="771505"/>
            <a:ext cx="8458199" cy="2171700"/>
          </a:xfrm>
        </p:spPr>
        <p:txBody>
          <a:bodyPr>
            <a:normAutofit/>
          </a:bodyPr>
          <a:lstStyle/>
          <a:p>
            <a:r>
              <a:rPr lang="en-US" sz="1600" dirty="0" smtClean="0"/>
              <a:t>4 mA polarized electron beam current was demonstrated in dedicated experiments in JLab</a:t>
            </a:r>
            <a:br>
              <a:rPr lang="en-US" sz="1600" dirty="0" smtClean="0"/>
            </a:br>
            <a:r>
              <a:rPr lang="en-US" sz="1400" i="1" dirty="0">
                <a:solidFill>
                  <a:schemeClr val="tx1"/>
                </a:solidFill>
              </a:rPr>
              <a:t>A</a:t>
            </a:r>
            <a:r>
              <a:rPr lang="en-US" sz="1400" i="1" dirty="0" smtClean="0">
                <a:solidFill>
                  <a:schemeClr val="tx1"/>
                </a:solidFill>
              </a:rPr>
              <a:t>lthough the </a:t>
            </a:r>
            <a:r>
              <a:rPr lang="en-US" sz="1400" i="1" dirty="0" err="1" smtClean="0">
                <a:solidFill>
                  <a:schemeClr val="tx1"/>
                </a:solidFill>
              </a:rPr>
              <a:t>Jlab</a:t>
            </a:r>
            <a:r>
              <a:rPr lang="en-US" sz="1400" i="1" dirty="0" smtClean="0">
                <a:solidFill>
                  <a:schemeClr val="tx1"/>
                </a:solidFill>
              </a:rPr>
              <a:t> gun design is not optimal for high bunch charge mA scale operation: small cathode size, no cathode </a:t>
            </a:r>
            <a:r>
              <a:rPr lang="en-US" sz="1400" i="1" dirty="0" err="1" smtClean="0">
                <a:solidFill>
                  <a:schemeClr val="tx1"/>
                </a:solidFill>
              </a:rPr>
              <a:t>cooling</a:t>
            </a:r>
            <a:r>
              <a:rPr lang="en-US" sz="1600" dirty="0" err="1" smtClean="0"/>
              <a:t>Lowered</a:t>
            </a:r>
            <a:r>
              <a:rPr lang="en-US" sz="1600" dirty="0" smtClean="0"/>
              <a:t> risk eRHIC polarized source employs eight JLab-like guns (possibly with improved gun geometry, cathode size and cathode cooling) and combining scheme to produce up to 50 mA current at the source exit </a:t>
            </a:r>
          </a:p>
        </p:txBody>
      </p:sp>
      <p:sp>
        <p:nvSpPr>
          <p:cNvPr id="5" name="Rectangle 4"/>
          <p:cNvSpPr/>
          <p:nvPr/>
        </p:nvSpPr>
        <p:spPr>
          <a:xfrm>
            <a:off x="1371600" y="4057674"/>
            <a:ext cx="7429500" cy="461665"/>
          </a:xfrm>
          <a:prstGeom prst="rect">
            <a:avLst/>
          </a:prstGeom>
        </p:spPr>
        <p:txBody>
          <a:bodyPr wrap="square">
            <a:spAutoFit/>
          </a:bodyPr>
          <a:lstStyle/>
          <a:p>
            <a:r>
              <a:rPr lang="en-US" sz="1200" b="0" dirty="0" smtClean="0">
                <a:latin typeface="Cambria" charset="0"/>
                <a:ea typeface="宋体" charset="-122"/>
                <a:cs typeface="Times New Roman" charset="0"/>
              </a:rPr>
              <a:t>The 10 MeV injector includes the </a:t>
            </a:r>
            <a:r>
              <a:rPr lang="en-US" sz="1200" b="0" dirty="0">
                <a:latin typeface="Cambria" charset="0"/>
                <a:ea typeface="宋体" charset="-122"/>
                <a:cs typeface="Times New Roman" charset="0"/>
              </a:rPr>
              <a:t>eight beam combining </a:t>
            </a:r>
            <a:r>
              <a:rPr lang="en-US" sz="1200" b="0" dirty="0" smtClean="0">
                <a:latin typeface="Cambria" charset="0"/>
                <a:ea typeface="宋体" charset="-122"/>
                <a:cs typeface="Times New Roman" charset="0"/>
              </a:rPr>
              <a:t>scheme, spin rotator, </a:t>
            </a:r>
            <a:r>
              <a:rPr lang="en-US" sz="1200" b="0" dirty="0" err="1" smtClean="0">
                <a:latin typeface="Cambria" charset="0"/>
                <a:ea typeface="宋体" charset="-122"/>
                <a:cs typeface="Times New Roman" charset="0"/>
              </a:rPr>
              <a:t>buncher</a:t>
            </a:r>
            <a:r>
              <a:rPr lang="en-US" sz="1200" b="0" dirty="0" smtClean="0">
                <a:latin typeface="Cambria" charset="0"/>
                <a:ea typeface="宋体" charset="-122"/>
                <a:cs typeface="Times New Roman" charset="0"/>
              </a:rPr>
              <a:t> and pre-accelerator.</a:t>
            </a:r>
            <a:br>
              <a:rPr lang="en-US" sz="1200" b="0" dirty="0" smtClean="0">
                <a:latin typeface="Cambria" charset="0"/>
                <a:ea typeface="宋体" charset="-122"/>
                <a:cs typeface="Times New Roman" charset="0"/>
              </a:rPr>
            </a:br>
            <a:r>
              <a:rPr lang="en-US" sz="1200" b="0" dirty="0" smtClean="0">
                <a:latin typeface="Cambria" charset="0"/>
                <a:ea typeface="宋体" charset="-122"/>
                <a:cs typeface="Times New Roman" charset="0"/>
              </a:rPr>
              <a:t> </a:t>
            </a:r>
            <a:r>
              <a:rPr lang="en-US" sz="1200" b="0" dirty="0">
                <a:latin typeface="Cambria" charset="0"/>
                <a:ea typeface="宋体" charset="-122"/>
                <a:cs typeface="Times New Roman" charset="0"/>
              </a:rPr>
              <a:t>The frequency of the combiner and phase of the RF are listed.</a:t>
            </a:r>
            <a:r>
              <a:rPr lang="en-US" sz="1200" b="0" dirty="0"/>
              <a:t> </a:t>
            </a:r>
          </a:p>
        </p:txBody>
      </p:sp>
      <p:grpSp>
        <p:nvGrpSpPr>
          <p:cNvPr id="3" name="Group 15"/>
          <p:cNvGrpSpPr/>
          <p:nvPr/>
        </p:nvGrpSpPr>
        <p:grpSpPr>
          <a:xfrm>
            <a:off x="0" y="4765952"/>
            <a:ext cx="2502567" cy="1406248"/>
            <a:chOff x="173339" y="4946114"/>
            <a:chExt cx="2502567" cy="1406248"/>
          </a:xfrm>
        </p:grpSpPr>
        <p:pic>
          <p:nvPicPr>
            <p:cNvPr id="14" name="Picture 13" descr="estatic_field.bmp"/>
            <p:cNvPicPr/>
            <p:nvPr/>
          </p:nvPicPr>
          <p:blipFill rotWithShape="1">
            <a:blip r:embed="rId2"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p:blipFill>
          <p:spPr bwMode="auto">
            <a:xfrm>
              <a:off x="342901" y="5320487"/>
              <a:ext cx="2163445" cy="1031875"/>
            </a:xfrm>
            <a:prstGeom prst="rect">
              <a:avLst/>
            </a:prstGeom>
            <a:ln>
              <a:noFill/>
            </a:ln>
            <a:extLst>
              <a:ext uri="{53640926-AAD7-44D8-BBD7-CCE9431645EC}">
                <a14:shadowObscured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p:spPr>
        </p:pic>
        <p:sp>
          <p:nvSpPr>
            <p:cNvPr id="12" name="Rectangle 11"/>
            <p:cNvSpPr/>
            <p:nvPr/>
          </p:nvSpPr>
          <p:spPr>
            <a:xfrm>
              <a:off x="173339" y="4946114"/>
              <a:ext cx="2502567" cy="400110"/>
            </a:xfrm>
            <a:prstGeom prst="rect">
              <a:avLst/>
            </a:prstGeom>
          </p:spPr>
          <p:txBody>
            <a:bodyPr wrap="square">
              <a:spAutoFit/>
            </a:bodyPr>
            <a:lstStyle/>
            <a:p>
              <a:r>
                <a:rPr lang="en-US" sz="1000" b="0" dirty="0">
                  <a:latin typeface="Cambria" charset="0"/>
                  <a:ea typeface="宋体" charset="-122"/>
                  <a:cs typeface="Times New Roman" charset="0"/>
                </a:rPr>
                <a:t>Field distribution of </a:t>
              </a:r>
              <a:r>
                <a:rPr lang="en-US" sz="1000" b="0" dirty="0" smtClean="0">
                  <a:latin typeface="Cambria" charset="0"/>
                  <a:ea typeface="宋体" charset="-122"/>
                  <a:cs typeface="Times New Roman" charset="0"/>
                </a:rPr>
                <a:t>copper </a:t>
              </a:r>
              <a:r>
                <a:rPr lang="en-US" sz="1000" b="0" dirty="0">
                  <a:latin typeface="Cambria" charset="0"/>
                  <a:ea typeface="宋体" charset="-122"/>
                  <a:cs typeface="Times New Roman" charset="0"/>
                </a:rPr>
                <a:t>plate </a:t>
              </a:r>
              <a:r>
                <a:rPr lang="en-US" sz="1000" b="0" dirty="0" smtClean="0">
                  <a:latin typeface="Cambria" charset="0"/>
                  <a:ea typeface="宋体" charset="-122"/>
                  <a:cs typeface="Times New Roman" charset="0"/>
                </a:rPr>
                <a:t>deflector, </a:t>
              </a:r>
            </a:p>
            <a:p>
              <a:r>
                <a:rPr lang="en-US" sz="1000" b="0" dirty="0" smtClean="0">
                  <a:latin typeface="Cambria" charset="0"/>
                  <a:ea typeface="宋体" charset="-122"/>
                  <a:cs typeface="Times New Roman" charset="0"/>
                </a:rPr>
                <a:t>used in combining scheme</a:t>
              </a:r>
              <a:endParaRPr lang="en-US" sz="1000" b="0" dirty="0"/>
            </a:p>
          </p:txBody>
        </p:sp>
      </p:grpSp>
      <p:grpSp>
        <p:nvGrpSpPr>
          <p:cNvPr id="6" name="Group 2"/>
          <p:cNvGrpSpPr/>
          <p:nvPr/>
        </p:nvGrpSpPr>
        <p:grpSpPr>
          <a:xfrm>
            <a:off x="342900" y="2480631"/>
            <a:ext cx="8686800" cy="2205669"/>
            <a:chOff x="342900" y="2456550"/>
            <a:chExt cx="8686800" cy="2205669"/>
          </a:xfrm>
        </p:grpSpPr>
        <p:pic>
          <p:nvPicPr>
            <p:cNvPr id="18" name="Picture 17"/>
            <p:cNvPicPr>
              <a:picLocks noChangeAspect="1"/>
            </p:cNvPicPr>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42900" y="2553696"/>
              <a:ext cx="8686800" cy="2108523"/>
            </a:xfrm>
            <a:prstGeom prst="rect">
              <a:avLst/>
            </a:prstGeom>
          </p:spPr>
        </p:pic>
        <p:sp>
          <p:nvSpPr>
            <p:cNvPr id="7" name="TextBox 6"/>
            <p:cNvSpPr txBox="1"/>
            <p:nvPr/>
          </p:nvSpPr>
          <p:spPr bwMode="auto">
            <a:xfrm>
              <a:off x="6172200" y="3004802"/>
              <a:ext cx="1588167" cy="24622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rtlCol="0">
              <a:spAutoFit/>
            </a:bodyPr>
            <a:lstStyle/>
            <a:p>
              <a:pPr algn="l">
                <a:spcBef>
                  <a:spcPct val="50000"/>
                </a:spcBef>
              </a:pPr>
              <a:r>
                <a:rPr lang="en-US" sz="1000" b="0" dirty="0">
                  <a:latin typeface="Helvetica"/>
                  <a:cs typeface="Helvetica"/>
                </a:rPr>
                <a:t>2</a:t>
              </a:r>
              <a:r>
                <a:rPr lang="en-US" sz="1000" b="0" dirty="0" smtClean="0">
                  <a:latin typeface="Helvetica"/>
                  <a:cs typeface="Helvetica"/>
                </a:rPr>
                <a:t>0 MeV pre-accelerator</a:t>
              </a:r>
            </a:p>
          </p:txBody>
        </p:sp>
        <p:sp>
          <p:nvSpPr>
            <p:cNvPr id="13" name="TextBox 12"/>
            <p:cNvSpPr txBox="1"/>
            <p:nvPr/>
          </p:nvSpPr>
          <p:spPr bwMode="auto">
            <a:xfrm>
              <a:off x="3429000" y="3004803"/>
              <a:ext cx="1588167" cy="24622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rtlCol="0">
              <a:spAutoFit/>
            </a:bodyPr>
            <a:lstStyle/>
            <a:p>
              <a:pPr algn="l">
                <a:spcBef>
                  <a:spcPct val="50000"/>
                </a:spcBef>
              </a:pPr>
              <a:r>
                <a:rPr lang="en-US" sz="1000" b="0" dirty="0" err="1" smtClean="0">
                  <a:latin typeface="Helvetica"/>
                  <a:cs typeface="Helvetica"/>
                </a:rPr>
                <a:t>Buncher</a:t>
              </a:r>
              <a:r>
                <a:rPr lang="en-US" sz="1000" b="0" dirty="0" smtClean="0">
                  <a:latin typeface="Helvetica"/>
                  <a:cs typeface="Helvetica"/>
                </a:rPr>
                <a:t> cavities</a:t>
              </a:r>
            </a:p>
          </p:txBody>
        </p:sp>
        <p:sp>
          <p:nvSpPr>
            <p:cNvPr id="2" name="TextBox 1"/>
            <p:cNvSpPr txBox="1"/>
            <p:nvPr/>
          </p:nvSpPr>
          <p:spPr bwMode="auto">
            <a:xfrm>
              <a:off x="2200456" y="3058191"/>
              <a:ext cx="950901" cy="307777"/>
            </a:xfrm>
            <a:prstGeom prst="rect">
              <a:avLst/>
            </a:prstGeom>
            <a:solidFill>
              <a:schemeClr val="bg1"/>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rtlCol="0">
              <a:spAutoFit/>
            </a:bodyPr>
            <a:lstStyle/>
            <a:p>
              <a:pPr algn="l">
                <a:spcBef>
                  <a:spcPct val="50000"/>
                </a:spcBef>
              </a:pPr>
              <a:r>
                <a:rPr lang="en-US" sz="1400" b="0" dirty="0" smtClean="0">
                  <a:latin typeface="Helvetica"/>
                  <a:cs typeface="Helvetica"/>
                </a:rPr>
                <a:t>4.65 MHz</a:t>
              </a:r>
            </a:p>
          </p:txBody>
        </p:sp>
        <p:sp>
          <p:nvSpPr>
            <p:cNvPr id="15" name="TextBox 14"/>
            <p:cNvSpPr txBox="1"/>
            <p:nvPr/>
          </p:nvSpPr>
          <p:spPr bwMode="auto">
            <a:xfrm>
              <a:off x="1449399" y="2628900"/>
              <a:ext cx="950901" cy="307777"/>
            </a:xfrm>
            <a:prstGeom prst="rect">
              <a:avLst/>
            </a:prstGeom>
            <a:solidFill>
              <a:schemeClr val="bg1"/>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rtlCol="0">
              <a:spAutoFit/>
            </a:bodyPr>
            <a:lstStyle/>
            <a:p>
              <a:pPr algn="l">
                <a:spcBef>
                  <a:spcPct val="50000"/>
                </a:spcBef>
              </a:pPr>
              <a:r>
                <a:rPr lang="en-US" sz="1400" b="0" dirty="0" smtClean="0">
                  <a:latin typeface="Helvetica"/>
                  <a:cs typeface="Helvetica"/>
                </a:rPr>
                <a:t>2.33 MHz</a:t>
              </a:r>
            </a:p>
          </p:txBody>
        </p:sp>
        <p:sp>
          <p:nvSpPr>
            <p:cNvPr id="20" name="TextBox 19"/>
            <p:cNvSpPr txBox="1"/>
            <p:nvPr/>
          </p:nvSpPr>
          <p:spPr bwMode="auto">
            <a:xfrm>
              <a:off x="507350" y="2456550"/>
              <a:ext cx="1000595" cy="307777"/>
            </a:xfrm>
            <a:prstGeom prst="rect">
              <a:avLst/>
            </a:prstGeom>
            <a:solidFill>
              <a:schemeClr val="bg1"/>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rtlCol="0">
              <a:spAutoFit/>
            </a:bodyPr>
            <a:lstStyle/>
            <a:p>
              <a:pPr algn="l">
                <a:spcBef>
                  <a:spcPct val="50000"/>
                </a:spcBef>
              </a:pPr>
              <a:r>
                <a:rPr lang="en-US" sz="1400" b="0" dirty="0" smtClean="0">
                  <a:latin typeface="Helvetica"/>
                  <a:cs typeface="Helvetica"/>
                </a:rPr>
                <a:t>1.17  MHz</a:t>
              </a:r>
            </a:p>
          </p:txBody>
        </p:sp>
      </p:grpSp>
      <p:sp>
        <p:nvSpPr>
          <p:cNvPr id="21" name="TextBox 20"/>
          <p:cNvSpPr txBox="1"/>
          <p:nvPr/>
        </p:nvSpPr>
        <p:spPr bwMode="auto">
          <a:xfrm rot="16200000">
            <a:off x="-456904" y="3412778"/>
            <a:ext cx="1369286" cy="307777"/>
          </a:xfrm>
          <a:prstGeom prst="rect">
            <a:avLst/>
          </a:prstGeom>
          <a:solidFill>
            <a:schemeClr val="bg1"/>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rtlCol="0">
            <a:spAutoFit/>
          </a:bodyPr>
          <a:lstStyle/>
          <a:p>
            <a:pPr algn="l">
              <a:spcBef>
                <a:spcPct val="50000"/>
              </a:spcBef>
            </a:pPr>
            <a:r>
              <a:rPr lang="en-US" sz="1400" b="0" smtClean="0">
                <a:latin typeface="Helvetica"/>
                <a:cs typeface="Helvetica"/>
              </a:rPr>
              <a:t>Polarized guns</a:t>
            </a:r>
            <a:endParaRPr lang="en-US" sz="1400" b="0" dirty="0" smtClean="0">
              <a:latin typeface="Helvetica"/>
              <a:cs typeface="Helvetica"/>
            </a:endParaRPr>
          </a:p>
        </p:txBody>
      </p:sp>
      <p:sp>
        <p:nvSpPr>
          <p:cNvPr id="19" name="Content Placeholder 3"/>
          <p:cNvSpPr>
            <a:spLocks noGrp="1"/>
          </p:cNvSpPr>
          <p:nvPr>
            <p:ph idx="10"/>
          </p:nvPr>
        </p:nvSpPr>
        <p:spPr>
          <a:xfrm>
            <a:off x="2557829" y="4571206"/>
            <a:ext cx="6357571" cy="2286794"/>
          </a:xfrm>
        </p:spPr>
        <p:txBody>
          <a:bodyPr>
            <a:normAutofit/>
          </a:bodyPr>
          <a:lstStyle/>
          <a:p>
            <a:pPr lvl="1">
              <a:buFont typeface="Wingdings" charset="2"/>
              <a:buChar char="v"/>
            </a:pPr>
            <a:r>
              <a:rPr lang="en-US" sz="1400" dirty="0" smtClean="0"/>
              <a:t>Detailed 3D simulations of high-charge bunch transport through all injector components are underway</a:t>
            </a:r>
          </a:p>
          <a:p>
            <a:pPr lvl="1">
              <a:buFont typeface="Wingdings" charset="2"/>
              <a:buChar char="v"/>
            </a:pPr>
            <a:r>
              <a:rPr lang="en-US" sz="1400" dirty="0" smtClean="0"/>
              <a:t>Experimental studies of single cathode lifetime dependencies (using a Gatling gun prototype)</a:t>
            </a:r>
          </a:p>
          <a:p>
            <a:pPr lvl="1">
              <a:buFont typeface="Wingdings" charset="2"/>
              <a:buChar char="v"/>
            </a:pPr>
            <a:r>
              <a:rPr lang="en-US" sz="1400" dirty="0" smtClean="0"/>
              <a:t>Measurements of surface charge limit for SL cathodes using cathode preparation system.</a:t>
            </a:r>
          </a:p>
          <a:p>
            <a:pPr lvl="1">
              <a:buFont typeface="Wingdings" charset="2"/>
              <a:buChar char="v"/>
            </a:pPr>
            <a:endParaRPr lang="en-US" sz="1400" dirty="0"/>
          </a:p>
          <a:p>
            <a:pPr lvl="1">
              <a:buFont typeface="Wingdings" charset="2"/>
              <a:buChar char="v"/>
            </a:pPr>
            <a:r>
              <a:rPr lang="en-US" sz="1400" b="1" dirty="0" smtClean="0"/>
              <a:t>A prototype gun is being designed, and will be built next year</a:t>
            </a:r>
          </a:p>
          <a:p>
            <a:pPr lvl="1"/>
            <a:endParaRPr lang="en-US" sz="1400" dirty="0"/>
          </a:p>
          <a:p>
            <a:pPr lvl="1"/>
            <a:endParaRPr lang="en-US" sz="1400" dirty="0" smtClean="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12321011"/>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3788"/>
            <a:ext cx="7313613" cy="632012"/>
          </a:xfrm>
        </p:spPr>
        <p:txBody>
          <a:bodyPr/>
          <a:lstStyle/>
          <a:p>
            <a:r>
              <a:rPr lang="en-US" sz="3600" dirty="0">
                <a:solidFill>
                  <a:schemeClr val="tx1"/>
                </a:solidFill>
              </a:rPr>
              <a:t>Electron injector </a:t>
            </a:r>
          </a:p>
        </p:txBody>
      </p:sp>
      <p:sp>
        <p:nvSpPr>
          <p:cNvPr id="3" name="Content Placeholder 2"/>
          <p:cNvSpPr>
            <a:spLocks noGrp="1"/>
          </p:cNvSpPr>
          <p:nvPr>
            <p:ph idx="1"/>
          </p:nvPr>
        </p:nvSpPr>
        <p:spPr>
          <a:xfrm>
            <a:off x="228600" y="685800"/>
            <a:ext cx="8915400" cy="2041525"/>
          </a:xfrm>
        </p:spPr>
        <p:txBody>
          <a:bodyPr>
            <a:normAutofit fontScale="92500" lnSpcReduction="20000"/>
          </a:bodyPr>
          <a:lstStyle/>
          <a:p>
            <a:pPr>
              <a:buFont typeface="Arial" panose="020B0604020202020204" pitchFamily="34" charset="0"/>
              <a:buChar char="•"/>
            </a:pPr>
            <a:r>
              <a:rPr lang="en-US" dirty="0" smtClean="0">
                <a:solidFill>
                  <a:schemeClr val="tx1"/>
                </a:solidFill>
              </a:rPr>
              <a:t>Recirculating linac pulsed RF </a:t>
            </a:r>
          </a:p>
          <a:p>
            <a:pPr marL="0" indent="0">
              <a:buNone/>
            </a:pPr>
            <a:r>
              <a:rPr lang="en-US" dirty="0">
                <a:solidFill>
                  <a:schemeClr val="tx1"/>
                </a:solidFill>
              </a:rPr>
              <a:t> </a:t>
            </a:r>
            <a:r>
              <a:rPr lang="en-US" dirty="0" smtClean="0">
                <a:solidFill>
                  <a:schemeClr val="tx1"/>
                </a:solidFill>
              </a:rPr>
              <a:t> - XFEL/LCLS-2 modules, With two 2.25 GeV </a:t>
            </a:r>
            <a:r>
              <a:rPr lang="en-US" dirty="0" err="1" smtClean="0">
                <a:solidFill>
                  <a:schemeClr val="tx1"/>
                </a:solidFill>
              </a:rPr>
              <a:t>linacs</a:t>
            </a:r>
            <a:r>
              <a:rPr lang="en-US" dirty="0" smtClean="0">
                <a:solidFill>
                  <a:schemeClr val="tx1"/>
                </a:solidFill>
              </a:rPr>
              <a:t> in two adjacent RHIC  straights, 3 re-circulations 4 passages  to 18 GeV or</a:t>
            </a:r>
          </a:p>
          <a:p>
            <a:pPr marL="0" indent="0">
              <a:buNone/>
            </a:pPr>
            <a:r>
              <a:rPr lang="en-US" dirty="0" smtClean="0">
                <a:solidFill>
                  <a:schemeClr val="tx1"/>
                </a:solidFill>
              </a:rPr>
              <a:t>- Alternatively 18 x 650MHz cryo-modules operated at 25 MV/m (makes the designs more compatible and easier interchangeable)</a:t>
            </a:r>
            <a:endParaRPr lang="en-US" dirty="0">
              <a:solidFill>
                <a:schemeClr val="tx1"/>
              </a:solidFill>
            </a:endParaRPr>
          </a:p>
        </p:txBody>
      </p:sp>
      <p:pic>
        <p:nvPicPr>
          <p:cNvPr id="6" name="Picture 5"/>
          <p:cNvPicPr/>
          <p:nvPr/>
        </p:nvPicPr>
        <p:blipFill>
          <a:blip r:embed="rId2"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00100" y="4409574"/>
            <a:ext cx="7658100" cy="2114550"/>
          </a:xfrm>
          <a:prstGeom prst="rect">
            <a:avLst/>
          </a:prstGeom>
          <a:noFill/>
        </p:spPr>
      </p:pic>
      <p:pic>
        <p:nvPicPr>
          <p:cNvPr id="7" name="Picture 6"/>
          <p:cNvPicPr/>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400300" y="2580774"/>
            <a:ext cx="5137467" cy="1828800"/>
          </a:xfrm>
          <a:prstGeom prst="rect">
            <a:avLst/>
          </a:prstGeom>
          <a:noFill/>
          <a:ln>
            <a:noFill/>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70911390"/>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719137"/>
          </a:xfrm>
        </p:spPr>
        <p:txBody>
          <a:bodyPr/>
          <a:lstStyle/>
          <a:p>
            <a:r>
              <a:rPr lang="en-US" sz="3200" dirty="0" smtClean="0">
                <a:solidFill>
                  <a:schemeClr val="tx1"/>
                </a:solidFill>
              </a:rPr>
              <a:t>Main Feature of the Ring-Ring Design Option</a:t>
            </a:r>
            <a:endParaRPr lang="en-US" sz="3200" dirty="0">
              <a:solidFill>
                <a:schemeClr val="tx1"/>
              </a:solidFill>
            </a:endParaRPr>
          </a:p>
        </p:txBody>
      </p:sp>
      <p:sp>
        <p:nvSpPr>
          <p:cNvPr id="6" name="Content Placeholder 5"/>
          <p:cNvSpPr>
            <a:spLocks noGrp="1"/>
          </p:cNvSpPr>
          <p:nvPr>
            <p:ph idx="1"/>
          </p:nvPr>
        </p:nvSpPr>
        <p:spPr>
          <a:xfrm>
            <a:off x="228600" y="1143000"/>
            <a:ext cx="8677275" cy="4905041"/>
          </a:xfrm>
        </p:spPr>
        <p:txBody>
          <a:bodyPr>
            <a:normAutofit fontScale="77500" lnSpcReduction="20000"/>
          </a:bodyPr>
          <a:lstStyle/>
          <a:p>
            <a:pPr>
              <a:buFont typeface="Arial" panose="020B0604020202020204" pitchFamily="34" charset="0"/>
              <a:buChar char="•"/>
            </a:pPr>
            <a:r>
              <a:rPr lang="en-US" dirty="0" smtClean="0">
                <a:solidFill>
                  <a:srgbClr val="4C5A6A"/>
                </a:solidFill>
              </a:rPr>
              <a:t>Full Energy, Polarized Electrons injected and stored in a Storage ring</a:t>
            </a:r>
          </a:p>
          <a:p>
            <a:pPr>
              <a:buFont typeface="Arial" panose="020B0604020202020204" pitchFamily="34" charset="0"/>
              <a:buChar char="•"/>
            </a:pPr>
            <a:r>
              <a:rPr lang="en-US" dirty="0">
                <a:solidFill>
                  <a:srgbClr val="4C5A6A"/>
                </a:solidFill>
              </a:rPr>
              <a:t>T</a:t>
            </a:r>
            <a:r>
              <a:rPr lang="en-US" dirty="0" smtClean="0">
                <a:solidFill>
                  <a:srgbClr val="4C5A6A"/>
                </a:solidFill>
              </a:rPr>
              <a:t>o reach high luminosity operate with many bunches and high electron beam current, flat beams</a:t>
            </a:r>
          </a:p>
          <a:p>
            <a:pPr>
              <a:buFont typeface="Arial" panose="020B0604020202020204" pitchFamily="34" charset="0"/>
              <a:buChar char="•"/>
            </a:pPr>
            <a:r>
              <a:rPr lang="en-US" dirty="0" smtClean="0">
                <a:solidFill>
                  <a:srgbClr val="4C5A6A"/>
                </a:solidFill>
              </a:rPr>
              <a:t>IR geometry and detector that can accept the larger electron beam emittance.</a:t>
            </a:r>
          </a:p>
          <a:p>
            <a:pPr>
              <a:buFont typeface="Arial" panose="020B0604020202020204" pitchFamily="34" charset="0"/>
              <a:buChar char="•"/>
            </a:pPr>
            <a:r>
              <a:rPr lang="en-US" dirty="0">
                <a:solidFill>
                  <a:srgbClr val="4C5A6A"/>
                </a:solidFill>
              </a:rPr>
              <a:t>Crossing angle collision geometry </a:t>
            </a:r>
            <a:r>
              <a:rPr lang="en-US" dirty="0" smtClean="0">
                <a:solidFill>
                  <a:srgbClr val="4C5A6A"/>
                </a:solidFill>
              </a:rPr>
              <a:t>(22 </a:t>
            </a:r>
            <a:r>
              <a:rPr lang="en-US" dirty="0">
                <a:solidFill>
                  <a:srgbClr val="4C5A6A"/>
                </a:solidFill>
              </a:rPr>
              <a:t>mrad) requiring crab </a:t>
            </a:r>
            <a:r>
              <a:rPr lang="en-US" dirty="0" smtClean="0">
                <a:solidFill>
                  <a:srgbClr val="4C5A6A"/>
                </a:solidFill>
              </a:rPr>
              <a:t>cavities</a:t>
            </a:r>
          </a:p>
          <a:p>
            <a:pPr>
              <a:buFont typeface="Arial" panose="020B0604020202020204" pitchFamily="34" charset="0"/>
              <a:buChar char="•"/>
            </a:pPr>
            <a:r>
              <a:rPr lang="en-US" dirty="0">
                <a:solidFill>
                  <a:srgbClr val="4C5A6A"/>
                </a:solidFill>
              </a:rPr>
              <a:t>B</a:t>
            </a:r>
            <a:r>
              <a:rPr lang="en-US" dirty="0" smtClean="0">
                <a:solidFill>
                  <a:srgbClr val="4C5A6A"/>
                </a:solidFill>
              </a:rPr>
              <a:t>unch-to-bunch spin sign control by full energy injector and frequent electron bunch replacement </a:t>
            </a:r>
            <a:endParaRPr lang="en-US" dirty="0">
              <a:solidFill>
                <a:srgbClr val="4C5A6A"/>
              </a:solidFill>
            </a:endParaRPr>
          </a:p>
          <a:p>
            <a:pPr>
              <a:buFont typeface="Arial" panose="020B0604020202020204" pitchFamily="34" charset="0"/>
              <a:buChar char="•"/>
            </a:pPr>
            <a:r>
              <a:rPr lang="en-US" dirty="0" smtClean="0">
                <a:solidFill>
                  <a:srgbClr val="4C5A6A"/>
                </a:solidFill>
              </a:rPr>
              <a:t>Injector based on low current polarized gun, small accumulator ring recirculating </a:t>
            </a:r>
            <a:r>
              <a:rPr lang="en-US" dirty="0" err="1" smtClean="0">
                <a:solidFill>
                  <a:srgbClr val="4C5A6A"/>
                </a:solidFill>
              </a:rPr>
              <a:t>s.c.</a:t>
            </a:r>
            <a:r>
              <a:rPr lang="en-US" dirty="0" smtClean="0">
                <a:solidFill>
                  <a:srgbClr val="4C5A6A"/>
                </a:solidFill>
              </a:rPr>
              <a:t> </a:t>
            </a:r>
            <a:r>
              <a:rPr lang="en-US" dirty="0" err="1" smtClean="0">
                <a:solidFill>
                  <a:srgbClr val="4C5A6A"/>
                </a:solidFill>
              </a:rPr>
              <a:t>linac</a:t>
            </a:r>
            <a:r>
              <a:rPr lang="en-US" dirty="0" smtClean="0">
                <a:solidFill>
                  <a:srgbClr val="4C5A6A"/>
                </a:solidFill>
              </a:rPr>
              <a:t> for low beam current (4mA), runs at 1Hz , doesn’t need energy recovery </a:t>
            </a:r>
          </a:p>
          <a:p>
            <a:pPr>
              <a:buFont typeface="Arial" panose="020B0604020202020204" pitchFamily="34" charset="0"/>
              <a:buChar char="•"/>
            </a:pPr>
            <a:r>
              <a:rPr lang="en-US" dirty="0" smtClean="0">
                <a:solidFill>
                  <a:srgbClr val="4C5A6A"/>
                </a:solidFill>
              </a:rPr>
              <a:t>RHIC hadron beams </a:t>
            </a:r>
          </a:p>
          <a:p>
            <a:pPr>
              <a:buFont typeface="Arial" panose="020B0604020202020204" pitchFamily="34" charset="0"/>
              <a:buChar char="•"/>
            </a:pPr>
            <a:r>
              <a:rPr lang="en-US" dirty="0" smtClean="0">
                <a:solidFill>
                  <a:srgbClr val="4C5A6A"/>
                </a:solidFill>
              </a:rPr>
              <a:t>Electron beam current limited by synchrotron </a:t>
            </a:r>
            <a:r>
              <a:rPr lang="en-US" dirty="0">
                <a:solidFill>
                  <a:srgbClr val="4C5A6A"/>
                </a:solidFill>
              </a:rPr>
              <a:t>radiation </a:t>
            </a:r>
            <a:r>
              <a:rPr lang="en-US" dirty="0" smtClean="0">
                <a:solidFill>
                  <a:srgbClr val="4C5A6A"/>
                </a:solidFill>
              </a:rPr>
              <a:t>at high electron energies power need 10 MW RF power (high cost)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05914639"/>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228601"/>
            <a:ext cx="8649365" cy="587374"/>
          </a:xfrm>
        </p:spPr>
        <p:txBody>
          <a:bodyPr/>
          <a:lstStyle/>
          <a:p>
            <a:r>
              <a:rPr lang="en-US" dirty="0" smtClean="0"/>
              <a:t> </a:t>
            </a:r>
            <a:r>
              <a:rPr lang="en-US" sz="3200" dirty="0" smtClean="0"/>
              <a:t>Ring-Ring Design: Reaching High Luminosity </a:t>
            </a:r>
            <a:endParaRPr lang="en-US" dirty="0"/>
          </a:p>
        </p:txBody>
      </p:sp>
      <p:sp>
        <p:nvSpPr>
          <p:cNvPr id="3" name="Content Placeholder 2"/>
          <p:cNvSpPr>
            <a:spLocks noGrp="1"/>
          </p:cNvSpPr>
          <p:nvPr>
            <p:ph idx="1"/>
          </p:nvPr>
        </p:nvSpPr>
        <p:spPr>
          <a:xfrm>
            <a:off x="266700" y="815975"/>
            <a:ext cx="3943349" cy="6042025"/>
          </a:xfrm>
        </p:spPr>
        <p:txBody>
          <a:bodyPr>
            <a:normAutofit fontScale="47500" lnSpcReduction="20000"/>
          </a:bodyPr>
          <a:lstStyle/>
          <a:p>
            <a:pPr>
              <a:buFont typeface="Wingdings" charset="2"/>
              <a:buChar char="Ø"/>
            </a:pPr>
            <a:r>
              <a:rPr lang="en-US" dirty="0"/>
              <a:t>H</a:t>
            </a:r>
            <a:r>
              <a:rPr lang="en-US" dirty="0" smtClean="0"/>
              <a:t>igh </a:t>
            </a:r>
            <a:r>
              <a:rPr lang="en-US" dirty="0"/>
              <a:t>electron beam </a:t>
            </a:r>
            <a:r>
              <a:rPr lang="en-US" dirty="0" smtClean="0"/>
              <a:t>current</a:t>
            </a:r>
            <a:br>
              <a:rPr lang="en-US" dirty="0" smtClean="0"/>
            </a:br>
            <a:r>
              <a:rPr lang="en-US" dirty="0" smtClean="0"/>
              <a:t> ( up to 1.3 A)</a:t>
            </a:r>
            <a:br>
              <a:rPr lang="en-US" dirty="0" smtClean="0"/>
            </a:br>
            <a:r>
              <a:rPr lang="en-US" dirty="0" smtClean="0">
                <a:solidFill>
                  <a:schemeClr val="tx1"/>
                </a:solidFill>
              </a:rPr>
              <a:t>Demonstrated at B-factories; </a:t>
            </a:r>
            <a:br>
              <a:rPr lang="en-US" dirty="0" smtClean="0">
                <a:solidFill>
                  <a:schemeClr val="tx1"/>
                </a:solidFill>
              </a:rPr>
            </a:br>
            <a:r>
              <a:rPr lang="en-US" dirty="0" smtClean="0">
                <a:solidFill>
                  <a:schemeClr val="tx1"/>
                </a:solidFill>
              </a:rPr>
              <a:t>Linear SR power load &lt; 4 kW/m</a:t>
            </a:r>
            <a:endParaRPr lang="en-US" dirty="0">
              <a:solidFill>
                <a:schemeClr val="tx1"/>
              </a:solidFill>
            </a:endParaRPr>
          </a:p>
          <a:p>
            <a:endParaRPr lang="en-US" dirty="0" smtClean="0"/>
          </a:p>
          <a:p>
            <a:pPr marL="233363" lvl="2" indent="-233363">
              <a:buBlip>
                <a:blip r:embed="rId2"/>
              </a:buBlip>
            </a:pPr>
            <a:r>
              <a:rPr lang="en-US" sz="2880" i="0" dirty="0" smtClean="0">
                <a:solidFill>
                  <a:srgbClr val="0033CC"/>
                </a:solidFill>
              </a:rPr>
              <a:t>Luminosity is defined by beam-beam limits: </a:t>
            </a:r>
            <a:r>
              <a:rPr lang="en-US" sz="2880" i="0" dirty="0" smtClean="0"/>
              <a:t/>
            </a:r>
            <a:br>
              <a:rPr lang="en-US" sz="2880" i="0" dirty="0" smtClean="0"/>
            </a:br>
            <a:r>
              <a:rPr lang="en-US" sz="2880" i="0" dirty="0" err="1" smtClean="0">
                <a:latin typeface="Symbol" charset="2"/>
                <a:ea typeface="Symbol" charset="2"/>
                <a:cs typeface="Symbol" charset="2"/>
              </a:rPr>
              <a:t>x</a:t>
            </a:r>
            <a:r>
              <a:rPr lang="en-US" sz="2880" i="0" baseline="-25000" dirty="0" err="1" smtClean="0"/>
              <a:t>p</a:t>
            </a:r>
            <a:r>
              <a:rPr lang="en-US" sz="2880" i="0" dirty="0" smtClean="0"/>
              <a:t> &lt; 0.015, </a:t>
            </a:r>
            <a:r>
              <a:rPr lang="en-US" sz="2880" i="0" dirty="0" err="1" smtClean="0">
                <a:latin typeface="Symbol" charset="2"/>
                <a:ea typeface="Symbol" charset="2"/>
                <a:cs typeface="Symbol" charset="2"/>
              </a:rPr>
              <a:t>x</a:t>
            </a:r>
            <a:r>
              <a:rPr lang="en-US" sz="2880" i="0" baseline="-25000" dirty="0" err="1" smtClean="0"/>
              <a:t>e</a:t>
            </a:r>
            <a:r>
              <a:rPr lang="en-US" sz="2880" i="0" dirty="0" smtClean="0"/>
              <a:t> &lt;  0.1.</a:t>
            </a:r>
            <a:br>
              <a:rPr lang="en-US" sz="2880" i="0" dirty="0" smtClean="0"/>
            </a:br>
            <a:r>
              <a:rPr lang="en-US" sz="2880" i="0" dirty="0" smtClean="0"/>
              <a:t>Split arc dipoles are used to enhance radiation damping at lower electron energies</a:t>
            </a:r>
          </a:p>
          <a:p>
            <a:endParaRPr lang="en-US" sz="2880" dirty="0" smtClean="0"/>
          </a:p>
          <a:p>
            <a:pPr marL="233363" lvl="2" indent="-233363">
              <a:buBlip>
                <a:blip r:embed="rId2"/>
              </a:buBlip>
            </a:pPr>
            <a:r>
              <a:rPr lang="en-US" sz="2880" i="0" dirty="0" smtClean="0">
                <a:solidFill>
                  <a:srgbClr val="0033CC"/>
                </a:solidFill>
              </a:rPr>
              <a:t>Increased number of RHIC hadron bunches </a:t>
            </a:r>
            <a:r>
              <a:rPr lang="en-US" sz="2880" i="0" dirty="0">
                <a:solidFill>
                  <a:srgbClr val="0033CC"/>
                </a:solidFill>
              </a:rPr>
              <a:t>(by factor 3 from present)</a:t>
            </a:r>
          </a:p>
          <a:p>
            <a:pPr lvl="1"/>
            <a:r>
              <a:rPr lang="en-US" sz="2880" dirty="0" smtClean="0"/>
              <a:t>Injector system upgrade; (~10 </a:t>
            </a:r>
            <a:r>
              <a:rPr lang="en-US" sz="2880" dirty="0" err="1" smtClean="0"/>
              <a:t>nsec</a:t>
            </a:r>
            <a:r>
              <a:rPr lang="en-US" sz="2880" dirty="0" smtClean="0"/>
              <a:t> kicker </a:t>
            </a:r>
            <a:r>
              <a:rPr lang="en-US" sz="2880" dirty="0" err="1" smtClean="0"/>
              <a:t>risetime</a:t>
            </a:r>
            <a:r>
              <a:rPr lang="en-US" sz="2880" dirty="0" smtClean="0"/>
              <a:t>)</a:t>
            </a:r>
          </a:p>
          <a:p>
            <a:pPr lvl="1"/>
            <a:r>
              <a:rPr lang="en-US" sz="2880" dirty="0" smtClean="0"/>
              <a:t>Copper coating of RHIC beam pipe. </a:t>
            </a:r>
            <a:br>
              <a:rPr lang="en-US" sz="2880" dirty="0" smtClean="0"/>
            </a:br>
            <a:r>
              <a:rPr lang="en-US" sz="2880" dirty="0" smtClean="0"/>
              <a:t>In-situ coating methods are being developed</a:t>
            </a:r>
          </a:p>
          <a:p>
            <a:pPr lvl="1"/>
            <a:r>
              <a:rPr lang="en-US" sz="2880" dirty="0" smtClean="0"/>
              <a:t>Electron cloud and associated heating load is being evaluated</a:t>
            </a:r>
          </a:p>
          <a:p>
            <a:endParaRPr lang="en-US" sz="2880" dirty="0" smtClean="0"/>
          </a:p>
          <a:p>
            <a:r>
              <a:rPr lang="en-US" sz="2880" dirty="0" smtClean="0">
                <a:solidFill>
                  <a:srgbClr val="0033CC"/>
                </a:solidFill>
              </a:rPr>
              <a:t>Robinson wigglers in straight sections: </a:t>
            </a:r>
            <a:r>
              <a:rPr lang="en-US" sz="2880" dirty="0" smtClean="0">
                <a:solidFill>
                  <a:schemeClr val="tx1"/>
                </a:solidFill>
              </a:rPr>
              <a:t>to </a:t>
            </a:r>
            <a:r>
              <a:rPr lang="en-US" sz="2880" dirty="0" smtClean="0">
                <a:solidFill>
                  <a:srgbClr val="4C5A6A"/>
                </a:solidFill>
              </a:rPr>
              <a:t>provide proper  electron emittance control for matching hadron beam size at IP at different hadron energies</a:t>
            </a:r>
            <a:r>
              <a:rPr lang="en-US" sz="2880" dirty="0" smtClean="0"/>
              <a:t/>
            </a:r>
            <a:br>
              <a:rPr lang="en-US" sz="2880" dirty="0" smtClean="0"/>
            </a:br>
            <a:endParaRPr lang="en-US" sz="2880" dirty="0" smtClean="0"/>
          </a:p>
          <a:p>
            <a:endParaRPr lang="en-US" dirty="0" smtClean="0"/>
          </a:p>
          <a:p>
            <a:endParaRPr lang="en-US" dirty="0" smtClean="0"/>
          </a:p>
          <a:p>
            <a:endParaRPr lang="en-US" dirty="0"/>
          </a:p>
        </p:txBody>
      </p:sp>
      <p:pic>
        <p:nvPicPr>
          <p:cNvPr id="4" name="Picture 3"/>
          <p:cNvPicPr>
            <a:picLocks noChangeAspect="1"/>
          </p:cNvPicPr>
          <p:nvPr/>
        </p:nvPicPr>
        <p:blipFill>
          <a:blip r:embed="rId3"/>
          <a:stretch>
            <a:fillRect/>
          </a:stretch>
        </p:blipFill>
        <p:spPr>
          <a:xfrm>
            <a:off x="3955388" y="1706563"/>
            <a:ext cx="2450906" cy="1493837"/>
          </a:xfrm>
          <a:prstGeom prst="rect">
            <a:avLst/>
          </a:prstGeom>
        </p:spPr>
      </p:pic>
      <p:pic>
        <p:nvPicPr>
          <p:cNvPr id="5" name="Picture 4"/>
          <p:cNvPicPr>
            <a:picLocks noChangeAspect="1"/>
          </p:cNvPicPr>
          <p:nvPr/>
        </p:nvPicPr>
        <p:blipFill>
          <a:blip r:embed="rId4"/>
          <a:stretch>
            <a:fillRect/>
          </a:stretch>
        </p:blipFill>
        <p:spPr>
          <a:xfrm>
            <a:off x="6475481" y="1763316"/>
            <a:ext cx="2440584" cy="1380330"/>
          </a:xfrm>
          <a:prstGeom prst="rect">
            <a:avLst/>
          </a:prstGeom>
        </p:spPr>
      </p:pic>
      <p:sp>
        <p:nvSpPr>
          <p:cNvPr id="8" name="TextBox 7"/>
          <p:cNvSpPr txBox="1"/>
          <p:nvPr/>
        </p:nvSpPr>
        <p:spPr bwMode="auto">
          <a:xfrm>
            <a:off x="4811771" y="1483542"/>
            <a:ext cx="3730508" cy="33855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rtlCol="0">
            <a:spAutoFit/>
          </a:bodyPr>
          <a:lstStyle/>
          <a:p>
            <a:pPr algn="l">
              <a:spcBef>
                <a:spcPct val="50000"/>
              </a:spcBef>
            </a:pPr>
            <a:r>
              <a:rPr lang="en-US" sz="1600" b="0" dirty="0" smtClean="0">
                <a:latin typeface="Helvetica"/>
                <a:cs typeface="Helvetica"/>
              </a:rPr>
              <a:t>Split arc dipole geometry and their field</a:t>
            </a:r>
          </a:p>
        </p:txBody>
      </p:sp>
      <p:pic>
        <p:nvPicPr>
          <p:cNvPr id="9" name="Picture 8"/>
          <p:cNvPicPr>
            <a:picLocks noChangeAspect="1"/>
          </p:cNvPicPr>
          <p:nvPr/>
        </p:nvPicPr>
        <p:blipFill>
          <a:blip r:embed="rId5"/>
          <a:stretch>
            <a:fillRect/>
          </a:stretch>
        </p:blipFill>
        <p:spPr>
          <a:xfrm>
            <a:off x="5143500" y="3429000"/>
            <a:ext cx="3124201" cy="2470633"/>
          </a:xfrm>
          <a:prstGeom prst="rect">
            <a:avLst/>
          </a:prstGeom>
        </p:spPr>
      </p:pic>
      <p:sp>
        <p:nvSpPr>
          <p:cNvPr id="10" name="TextBox 9"/>
          <p:cNvSpPr txBox="1"/>
          <p:nvPr/>
        </p:nvSpPr>
        <p:spPr bwMode="auto">
          <a:xfrm>
            <a:off x="5897622" y="4052771"/>
            <a:ext cx="1301959" cy="33855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rtlCol="0">
            <a:spAutoFit/>
          </a:bodyPr>
          <a:lstStyle/>
          <a:p>
            <a:pPr algn="l">
              <a:spcBef>
                <a:spcPct val="50000"/>
              </a:spcBef>
            </a:pPr>
            <a:r>
              <a:rPr lang="en-US" sz="1600" b="0" dirty="0">
                <a:latin typeface="Helvetica"/>
                <a:cs typeface="Helvetica"/>
              </a:rPr>
              <a:t>e</a:t>
            </a:r>
            <a:r>
              <a:rPr lang="en-US" sz="1600" b="0" dirty="0" smtClean="0">
                <a:latin typeface="Helvetica"/>
                <a:cs typeface="Helvetica"/>
              </a:rPr>
              <a:t>-ring lattice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81363741"/>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313613" cy="927070"/>
          </a:xfrm>
        </p:spPr>
        <p:txBody>
          <a:bodyPr/>
          <a:lstStyle/>
          <a:p>
            <a:r>
              <a:rPr lang="en-US" sz="4800" dirty="0" smtClean="0"/>
              <a:t>EIC accelerator designs</a:t>
            </a:r>
            <a:endParaRPr lang="en-US" sz="4800" dirty="0"/>
          </a:p>
        </p:txBody>
      </p:sp>
      <p:sp>
        <p:nvSpPr>
          <p:cNvPr id="5" name="Content Placeholder 4"/>
          <p:cNvSpPr>
            <a:spLocks noGrp="1"/>
          </p:cNvSpPr>
          <p:nvPr>
            <p:ph sz="half" idx="2"/>
          </p:nvPr>
        </p:nvSpPr>
        <p:spPr>
          <a:xfrm>
            <a:off x="463515" y="3977130"/>
            <a:ext cx="4171639" cy="2303745"/>
          </a:xfrm>
        </p:spPr>
        <p:txBody>
          <a:bodyPr/>
          <a:lstStyle/>
          <a:p>
            <a:pPr>
              <a:spcBef>
                <a:spcPts val="1000"/>
              </a:spcBef>
            </a:pPr>
            <a:r>
              <a:rPr lang="en-US" dirty="0" smtClean="0"/>
              <a:t>New </a:t>
            </a:r>
            <a:r>
              <a:rPr lang="en-US" dirty="0" err="1" smtClean="0">
                <a:solidFill>
                  <a:srgbClr val="3366FF"/>
                </a:solidFill>
              </a:rPr>
              <a:t>e</a:t>
            </a:r>
            <a:r>
              <a:rPr lang="en-US" dirty="0" smtClean="0">
                <a:solidFill>
                  <a:srgbClr val="3366FF"/>
                </a:solidFill>
              </a:rPr>
              <a:t>-ring </a:t>
            </a:r>
            <a:r>
              <a:rPr lang="en-US" dirty="0" smtClean="0"/>
              <a:t>and </a:t>
            </a:r>
            <a:r>
              <a:rPr lang="en-US" dirty="0" smtClean="0">
                <a:solidFill>
                  <a:srgbClr val="FF0000"/>
                </a:solidFill>
              </a:rPr>
              <a:t>ion complex</a:t>
            </a:r>
          </a:p>
          <a:p>
            <a:pPr>
              <a:spcBef>
                <a:spcPts val="1000"/>
              </a:spcBef>
            </a:pPr>
            <a:r>
              <a:rPr lang="en-US" dirty="0" smtClean="0">
                <a:solidFill>
                  <a:srgbClr val="3366FF"/>
                </a:solidFill>
              </a:rPr>
              <a:t>CEBAF </a:t>
            </a:r>
            <a:r>
              <a:rPr lang="en-US" dirty="0" smtClean="0"/>
              <a:t>full </a:t>
            </a:r>
            <a:r>
              <a:rPr lang="en-US" dirty="0" err="1" smtClean="0"/>
              <a:t>e</a:t>
            </a:r>
            <a:r>
              <a:rPr lang="en-US" dirty="0" smtClean="0"/>
              <a:t>-energy injector</a:t>
            </a:r>
          </a:p>
          <a:p>
            <a:pPr>
              <a:spcBef>
                <a:spcPts val="1000"/>
              </a:spcBef>
            </a:pPr>
            <a:r>
              <a:rPr lang="en-US" dirty="0" smtClean="0"/>
              <a:t>High initial luminosity</a:t>
            </a:r>
          </a:p>
          <a:p>
            <a:pPr>
              <a:spcBef>
                <a:spcPts val="1000"/>
              </a:spcBef>
            </a:pPr>
            <a:r>
              <a:rPr lang="en-US" dirty="0" smtClean="0"/>
              <a:t>Increase energy reach</a:t>
            </a:r>
          </a:p>
          <a:p>
            <a:pPr>
              <a:spcBef>
                <a:spcPts val="1000"/>
              </a:spcBef>
            </a:pPr>
            <a:endParaRPr lang="en-US" dirty="0"/>
          </a:p>
        </p:txBody>
      </p:sp>
      <p:sp>
        <p:nvSpPr>
          <p:cNvPr id="7" name="Content Placeholder 6"/>
          <p:cNvSpPr>
            <a:spLocks noGrp="1"/>
          </p:cNvSpPr>
          <p:nvPr>
            <p:ph sz="quarter" idx="4"/>
          </p:nvPr>
        </p:nvSpPr>
        <p:spPr>
          <a:xfrm>
            <a:off x="4935725" y="3977130"/>
            <a:ext cx="4000851" cy="2071979"/>
          </a:xfrm>
        </p:spPr>
        <p:txBody>
          <a:bodyPr>
            <a:normAutofit/>
          </a:bodyPr>
          <a:lstStyle/>
          <a:p>
            <a:pPr>
              <a:spcBef>
                <a:spcPts val="1000"/>
              </a:spcBef>
            </a:pPr>
            <a:r>
              <a:rPr lang="en-US" dirty="0" smtClean="0"/>
              <a:t>New </a:t>
            </a:r>
            <a:r>
              <a:rPr lang="en-US" dirty="0" err="1" smtClean="0">
                <a:solidFill>
                  <a:srgbClr val="FF0000"/>
                </a:solidFill>
              </a:rPr>
              <a:t>e</a:t>
            </a:r>
            <a:r>
              <a:rPr lang="en-US" dirty="0" smtClean="0">
                <a:solidFill>
                  <a:srgbClr val="FF0000"/>
                </a:solidFill>
              </a:rPr>
              <a:t>- ERL </a:t>
            </a:r>
            <a:r>
              <a:rPr lang="en-US" b="1" dirty="0" smtClean="0"/>
              <a:t>or</a:t>
            </a:r>
            <a:r>
              <a:rPr lang="en-US" dirty="0" smtClean="0"/>
              <a:t> </a:t>
            </a:r>
            <a:r>
              <a:rPr lang="en-US" dirty="0" err="1" smtClean="0">
                <a:solidFill>
                  <a:srgbClr val="FF0000"/>
                </a:solidFill>
              </a:rPr>
              <a:t>e</a:t>
            </a:r>
            <a:r>
              <a:rPr lang="en-US" dirty="0" smtClean="0">
                <a:solidFill>
                  <a:srgbClr val="FF0000"/>
                </a:solidFill>
              </a:rPr>
              <a:t>-ring</a:t>
            </a:r>
          </a:p>
          <a:p>
            <a:pPr>
              <a:spcBef>
                <a:spcPts val="1000"/>
              </a:spcBef>
            </a:pPr>
            <a:r>
              <a:rPr lang="en-US" dirty="0" smtClean="0">
                <a:solidFill>
                  <a:srgbClr val="3366FF"/>
                </a:solidFill>
              </a:rPr>
              <a:t>RHIC </a:t>
            </a:r>
            <a:r>
              <a:rPr lang="en-US" dirty="0" smtClean="0"/>
              <a:t>ion complex</a:t>
            </a:r>
          </a:p>
          <a:p>
            <a:pPr>
              <a:spcBef>
                <a:spcPts val="1000"/>
              </a:spcBef>
            </a:pPr>
            <a:r>
              <a:rPr lang="en-US" dirty="0" smtClean="0"/>
              <a:t>High initial collision energy</a:t>
            </a:r>
          </a:p>
          <a:p>
            <a:pPr>
              <a:spcBef>
                <a:spcPts val="1000"/>
              </a:spcBef>
            </a:pPr>
            <a:r>
              <a:rPr lang="en-US" dirty="0" smtClean="0"/>
              <a:t>Increase luminosity</a:t>
            </a:r>
          </a:p>
          <a:p>
            <a:pPr>
              <a:spcBef>
                <a:spcPts val="1000"/>
              </a:spcBef>
            </a:pPr>
            <a:endParaRPr lang="en-US" dirty="0" smtClean="0"/>
          </a:p>
          <a:p>
            <a:pPr>
              <a:spcBef>
                <a:spcPts val="1000"/>
              </a:spcBef>
            </a:pPr>
            <a:endParaRPr lang="en-US" dirty="0" smtClean="0"/>
          </a:p>
          <a:p>
            <a:pPr>
              <a:spcBef>
                <a:spcPts val="1000"/>
              </a:spcBef>
              <a:buNone/>
            </a:pPr>
            <a:endParaRPr lang="en-US" dirty="0"/>
          </a:p>
        </p:txBody>
      </p:sp>
      <p:pic>
        <p:nvPicPr>
          <p:cNvPr id="8" name="Picture 7"/>
          <p:cNvPicPr>
            <a:picLocks noChangeAspect="1"/>
          </p:cNvPicPr>
          <p:nvPr/>
        </p:nvPicPr>
        <p:blipFill>
          <a:blip r:embed="rId2"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5135751" y="1131025"/>
            <a:ext cx="3366135" cy="2674620"/>
          </a:xfrm>
          <a:prstGeom prst="rect">
            <a:avLst/>
          </a:prstGeom>
        </p:spPr>
      </p:pic>
      <p:pic>
        <p:nvPicPr>
          <p:cNvPr id="11" name="Picture 64" descr="Complex.pdf"/>
          <p:cNvPicPr>
            <a:picLocks noChangeAspect="1"/>
          </p:cNvPicPr>
          <p:nvPr/>
        </p:nvPicPr>
        <p:blipFill>
          <a:blip r:embed="rId3"/>
          <a:srcRect l="7928" t="29008" r="5040" b="23157"/>
          <a:stretch>
            <a:fillRect/>
          </a:stretch>
        </p:blipFill>
        <p:spPr bwMode="auto">
          <a:xfrm>
            <a:off x="463515" y="1297898"/>
            <a:ext cx="4531756" cy="1924574"/>
          </a:xfrm>
          <a:prstGeom prst="rect">
            <a:avLst/>
          </a:prstGeom>
          <a:noFill/>
          <a:ln w="9525">
            <a:noFill/>
            <a:miter lim="800000"/>
            <a:headEnd/>
            <a:tailEnd/>
          </a:ln>
        </p:spPr>
      </p:pic>
      <p:sp>
        <p:nvSpPr>
          <p:cNvPr id="12" name="Slide Number Placeholder 11"/>
          <p:cNvSpPr>
            <a:spLocks noGrp="1"/>
          </p:cNvSpPr>
          <p:nvPr>
            <p:ph type="sldNum" sz="quarter" idx="12"/>
          </p:nvPr>
        </p:nvSpPr>
        <p:spPr/>
        <p:txBody>
          <a:bodyPr/>
          <a:lstStyle/>
          <a:p>
            <a:fld id="{410D451F-9B7F-8144-A541-E9E65ECBB230}" type="slidenum">
              <a:rPr lang="en-US" smtClean="0"/>
              <a:pPr/>
              <a:t>5</a:t>
            </a:fld>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9" name="Content Placeholder 1"/>
          <p:cNvSpPr>
            <a:spLocks noGrp="1"/>
          </p:cNvSpPr>
          <p:nvPr>
            <p:ph idx="4294967295"/>
          </p:nvPr>
        </p:nvSpPr>
        <p:spPr>
          <a:xfrm>
            <a:off x="122238" y="846138"/>
            <a:ext cx="8899525" cy="5486400"/>
          </a:xfrm>
        </p:spPr>
        <p:txBody>
          <a:bodyPr>
            <a:normAutofit fontScale="92500" lnSpcReduction="20000"/>
          </a:bodyPr>
          <a:lstStyle/>
          <a:p>
            <a:pPr marL="344488" indent="-344488" defTabSz="914400" eaLnBrk="1" hangingPunct="1">
              <a:spcBef>
                <a:spcPct val="5000"/>
              </a:spcBef>
              <a:buFont typeface="Arial" charset="0"/>
              <a:buBlip>
                <a:blip r:embed="rId3"/>
              </a:buBlip>
            </a:pPr>
            <a:r>
              <a:rPr lang="en-US" sz="1946" b="1" dirty="0">
                <a:solidFill>
                  <a:srgbClr val="3366FF"/>
                </a:solidFill>
                <a:latin typeface="Arial" charset="0"/>
                <a:cs typeface="Arial" charset="0"/>
              </a:rPr>
              <a:t>High luminosity</a:t>
            </a:r>
            <a:r>
              <a:rPr lang="en-US" sz="1946" dirty="0">
                <a:latin typeface="Arial" charset="0"/>
                <a:cs typeface="Arial" charset="0"/>
              </a:rPr>
              <a:t>: high collision rate of </a:t>
            </a:r>
            <a:br>
              <a:rPr lang="en-US" sz="1946" dirty="0">
                <a:latin typeface="Arial" charset="0"/>
                <a:cs typeface="Arial" charset="0"/>
              </a:rPr>
            </a:br>
            <a:r>
              <a:rPr lang="en-US" sz="1946" dirty="0">
                <a:latin typeface="Arial" charset="0"/>
                <a:cs typeface="Arial" charset="0"/>
              </a:rPr>
              <a:t>short</a:t>
            </a:r>
            <a:r>
              <a:rPr lang="en-US" sz="1946" dirty="0" smtClean="0">
                <a:latin typeface="Arial" charset="0"/>
                <a:cs typeface="Arial" charset="0"/>
              </a:rPr>
              <a:t> low-charge </a:t>
            </a:r>
            <a:r>
              <a:rPr lang="en-US" sz="1946" dirty="0">
                <a:latin typeface="Arial" charset="0"/>
                <a:cs typeface="Arial" charset="0"/>
              </a:rPr>
              <a:t>low</a:t>
            </a:r>
            <a:r>
              <a:rPr lang="en-US" sz="1946" dirty="0" smtClean="0">
                <a:latin typeface="Arial" charset="0"/>
                <a:cs typeface="Arial" charset="0"/>
              </a:rPr>
              <a:t>-</a:t>
            </a:r>
            <a:r>
              <a:rPr lang="en-US" sz="1946" dirty="0" err="1" smtClean="0">
                <a:latin typeface="Arial" charset="0"/>
                <a:cs typeface="Arial" charset="0"/>
              </a:rPr>
              <a:t>emittance</a:t>
            </a:r>
            <a:r>
              <a:rPr lang="en-US" sz="1946" dirty="0" smtClean="0">
                <a:latin typeface="Arial" charset="0"/>
                <a:cs typeface="Arial" charset="0"/>
              </a:rPr>
              <a:t> </a:t>
            </a:r>
            <a:r>
              <a:rPr lang="en-US" sz="1946" dirty="0">
                <a:latin typeface="Arial" charset="0"/>
                <a:cs typeface="Arial" charset="0"/>
              </a:rPr>
              <a:t>bunches</a:t>
            </a:r>
          </a:p>
          <a:p>
            <a:pPr marL="692150" lvl="1" defTabSz="914400" eaLnBrk="1" hangingPunct="1">
              <a:spcBef>
                <a:spcPct val="5000"/>
              </a:spcBef>
            </a:pPr>
            <a:r>
              <a:rPr lang="en-US" sz="1600" dirty="0">
                <a:latin typeface="Arial" charset="0"/>
                <a:cs typeface="Arial" charset="0"/>
              </a:rPr>
              <a:t>Small </a:t>
            </a:r>
            <a:r>
              <a:rPr lang="en-US" sz="1600" b="1" dirty="0">
                <a:latin typeface="Arial" charset="0"/>
                <a:cs typeface="Arial" charset="0"/>
              </a:rPr>
              <a:t>beam size</a:t>
            </a:r>
          </a:p>
          <a:p>
            <a:pPr lvl="2" defTabSz="914400" eaLnBrk="1" hangingPunct="1">
              <a:spcBef>
                <a:spcPct val="5000"/>
              </a:spcBef>
            </a:pPr>
            <a:r>
              <a:rPr lang="en-US" sz="1600" dirty="0">
                <a:latin typeface="Arial" charset="0"/>
                <a:cs typeface="Arial" charset="0"/>
              </a:rPr>
              <a:t>Small </a:t>
            </a:r>
            <a:r>
              <a:rPr lang="el-GR" sz="1600" dirty="0">
                <a:latin typeface="Arial" charset="0"/>
                <a:cs typeface="Arial" charset="0"/>
              </a:rPr>
              <a:t>β</a:t>
            </a:r>
            <a:r>
              <a:rPr lang="en-US" sz="1600" dirty="0">
                <a:latin typeface="Arial" charset="0"/>
                <a:cs typeface="Arial" charset="0"/>
              </a:rPr>
              <a:t>* </a:t>
            </a:r>
            <a:r>
              <a:rPr lang="en-US" sz="1600" dirty="0" err="1">
                <a:latin typeface="Arial" charset="0"/>
                <a:cs typeface="Arial" charset="0"/>
                <a:sym typeface="Symbol" charset="2"/>
              </a:rPr>
              <a:t></a:t>
            </a:r>
            <a:r>
              <a:rPr lang="en-US" sz="1600" dirty="0">
                <a:latin typeface="Arial" charset="0"/>
                <a:cs typeface="Arial" charset="0"/>
                <a:sym typeface="Symbol" charset="2"/>
              </a:rPr>
              <a:t> Short bunch length</a:t>
            </a:r>
            <a:r>
              <a:rPr lang="en-US" sz="1600" dirty="0" smtClean="0">
                <a:latin typeface="Arial" charset="0"/>
                <a:cs typeface="Arial" charset="0"/>
                <a:sym typeface="Symbol" charset="2"/>
              </a:rPr>
              <a:t>  </a:t>
            </a:r>
            <a:r>
              <a:rPr lang="en-US" sz="1600" dirty="0">
                <a:latin typeface="Arial" charset="0"/>
                <a:cs typeface="Arial" charset="0"/>
                <a:sym typeface="Symbol" charset="2"/>
              </a:rPr>
              <a:t/>
            </a:r>
            <a:br>
              <a:rPr lang="en-US" sz="1600" dirty="0">
                <a:latin typeface="Arial" charset="0"/>
                <a:cs typeface="Arial" charset="0"/>
                <a:sym typeface="Symbol" charset="2"/>
              </a:rPr>
            </a:br>
            <a:r>
              <a:rPr lang="en-US" sz="1600" dirty="0">
                <a:latin typeface="Arial" charset="0"/>
                <a:cs typeface="Arial" charset="0"/>
                <a:sym typeface="Symbol" charset="2"/>
              </a:rPr>
              <a:t>Low bunch charge, high repetition rate</a:t>
            </a:r>
          </a:p>
          <a:p>
            <a:pPr lvl="2" defTabSz="914400" eaLnBrk="1" hangingPunct="1">
              <a:spcBef>
                <a:spcPct val="5000"/>
              </a:spcBef>
            </a:pPr>
            <a:r>
              <a:rPr lang="en-US" sz="1600" dirty="0">
                <a:latin typeface="Arial" charset="0"/>
                <a:cs typeface="Arial" charset="0"/>
                <a:sym typeface="Symbol" charset="2"/>
              </a:rPr>
              <a:t>Small </a:t>
            </a:r>
            <a:r>
              <a:rPr lang="en-US" sz="1600" dirty="0" err="1">
                <a:latin typeface="Arial" charset="0"/>
                <a:cs typeface="Arial" charset="0"/>
                <a:sym typeface="Symbol" charset="2"/>
              </a:rPr>
              <a:t>emittance</a:t>
            </a:r>
            <a:r>
              <a:rPr lang="en-US" sz="1600" dirty="0">
                <a:latin typeface="Arial" charset="0"/>
                <a:cs typeface="Arial" charset="0"/>
                <a:sym typeface="Symbol" charset="2"/>
              </a:rPr>
              <a:t> </a:t>
            </a:r>
            <a:r>
              <a:rPr lang="en-US" sz="1600" dirty="0" err="1">
                <a:latin typeface="Arial" charset="0"/>
                <a:cs typeface="Arial" charset="0"/>
                <a:sym typeface="Symbol" charset="2"/>
              </a:rPr>
              <a:t></a:t>
            </a:r>
            <a:r>
              <a:rPr lang="en-US" sz="1600" dirty="0">
                <a:latin typeface="Arial" charset="0"/>
                <a:cs typeface="Arial" charset="0"/>
                <a:sym typeface="Symbol" charset="2"/>
              </a:rPr>
              <a:t> Cooling</a:t>
            </a:r>
            <a:endParaRPr lang="en-US" sz="1600" dirty="0">
              <a:latin typeface="Arial" charset="0"/>
              <a:cs typeface="Arial" charset="0"/>
            </a:endParaRPr>
          </a:p>
          <a:p>
            <a:pPr marL="692150" lvl="1" defTabSz="914400" eaLnBrk="1" hangingPunct="1">
              <a:spcBef>
                <a:spcPct val="5000"/>
              </a:spcBef>
            </a:pPr>
            <a:r>
              <a:rPr lang="en-US" sz="1600" dirty="0">
                <a:latin typeface="Arial" charset="0"/>
                <a:cs typeface="Arial" charset="0"/>
              </a:rPr>
              <a:t>Similar to </a:t>
            </a:r>
            <a:r>
              <a:rPr lang="en-US" sz="1600" b="1" dirty="0">
                <a:latin typeface="Arial" charset="0"/>
                <a:cs typeface="Arial" charset="0"/>
              </a:rPr>
              <a:t>lepton colliders </a:t>
            </a:r>
            <a:r>
              <a:rPr lang="en-US" sz="1600" dirty="0">
                <a:latin typeface="Arial" charset="0"/>
                <a:cs typeface="Arial" charset="0"/>
              </a:rPr>
              <a:t>such as </a:t>
            </a:r>
            <a:br>
              <a:rPr lang="en-US" sz="1600" dirty="0">
                <a:latin typeface="Arial" charset="0"/>
                <a:cs typeface="Arial" charset="0"/>
              </a:rPr>
            </a:br>
            <a:r>
              <a:rPr lang="en-US" sz="1600" dirty="0">
                <a:latin typeface="Arial" charset="0"/>
                <a:cs typeface="Arial" charset="0"/>
              </a:rPr>
              <a:t>KEK-B with L &gt; 2</a:t>
            </a:r>
            <a:r>
              <a:rPr lang="en-US" sz="1600" dirty="0">
                <a:latin typeface="Arial" charset="0"/>
                <a:cs typeface="Arial" charset="0"/>
                <a:sym typeface="Symbol" charset="2"/>
              </a:rPr>
              <a:t>10</a:t>
            </a:r>
            <a:r>
              <a:rPr lang="en-US" sz="1600" baseline="30000" dirty="0">
                <a:latin typeface="Arial" charset="0"/>
                <a:cs typeface="Arial" charset="0"/>
                <a:sym typeface="Symbol" charset="2"/>
              </a:rPr>
              <a:t>34</a:t>
            </a:r>
            <a:r>
              <a:rPr lang="en-US" sz="1600" dirty="0">
                <a:latin typeface="Arial" charset="0"/>
                <a:cs typeface="Arial" charset="0"/>
                <a:sym typeface="Symbol" charset="2"/>
              </a:rPr>
              <a:t> cm</a:t>
            </a:r>
            <a:r>
              <a:rPr lang="en-US" sz="1600" baseline="30000" dirty="0">
                <a:latin typeface="Arial" charset="0"/>
                <a:cs typeface="Arial" charset="0"/>
                <a:sym typeface="Symbol" charset="2"/>
              </a:rPr>
              <a:t>-2</a:t>
            </a:r>
            <a:r>
              <a:rPr lang="en-US" sz="1600" dirty="0">
                <a:latin typeface="Arial" charset="0"/>
                <a:cs typeface="Arial" charset="0"/>
                <a:sym typeface="Symbol" charset="2"/>
              </a:rPr>
              <a:t>s</a:t>
            </a:r>
            <a:r>
              <a:rPr lang="en-US" sz="1600" baseline="30000" dirty="0">
                <a:latin typeface="Arial" charset="0"/>
                <a:cs typeface="Arial" charset="0"/>
                <a:sym typeface="Symbol" charset="2"/>
              </a:rPr>
              <a:t>-1</a:t>
            </a:r>
            <a:endParaRPr lang="en-US" sz="1600" dirty="0" smtClean="0">
              <a:latin typeface="Arial" charset="0"/>
              <a:cs typeface="Arial" charset="0"/>
              <a:sym typeface="Symbol" charset="2"/>
            </a:endParaRPr>
          </a:p>
          <a:p>
            <a:pPr marL="344488" indent="-344488" defTabSz="914400" eaLnBrk="1" hangingPunct="1">
              <a:spcBef>
                <a:spcPct val="5000"/>
              </a:spcBef>
              <a:buFont typeface="Arial" charset="0"/>
              <a:buNone/>
            </a:pPr>
            <a:endParaRPr lang="en-US" dirty="0" smtClean="0">
              <a:latin typeface="Arial" charset="0"/>
              <a:cs typeface="Arial" charset="0"/>
            </a:endParaRPr>
          </a:p>
          <a:p>
            <a:pPr marL="344488" indent="-344488" defTabSz="914400" eaLnBrk="1" hangingPunct="1">
              <a:spcBef>
                <a:spcPct val="5000"/>
              </a:spcBef>
              <a:buFont typeface="Arial" charset="0"/>
              <a:buBlip>
                <a:blip r:embed="rId3"/>
              </a:buBlip>
            </a:pPr>
            <a:endParaRPr lang="en-US" sz="1946" b="1" dirty="0" smtClean="0">
              <a:solidFill>
                <a:schemeClr val="hlink"/>
              </a:solidFill>
              <a:latin typeface="Arial" charset="0"/>
              <a:cs typeface="Arial" charset="0"/>
            </a:endParaRPr>
          </a:p>
          <a:p>
            <a:pPr marL="344488" indent="-344488" defTabSz="914400" eaLnBrk="1" hangingPunct="1">
              <a:spcBef>
                <a:spcPct val="5000"/>
              </a:spcBef>
              <a:buFont typeface="Arial" charset="0"/>
              <a:buBlip>
                <a:blip r:embed="rId3"/>
              </a:buBlip>
            </a:pPr>
            <a:endParaRPr lang="en-US" sz="1946" b="1" dirty="0" smtClean="0">
              <a:solidFill>
                <a:schemeClr val="hlink"/>
              </a:solidFill>
              <a:latin typeface="Arial" charset="0"/>
              <a:cs typeface="Arial" charset="0"/>
            </a:endParaRPr>
          </a:p>
          <a:p>
            <a:pPr marL="344488" indent="-344488" defTabSz="914400" eaLnBrk="1" hangingPunct="1">
              <a:spcBef>
                <a:spcPct val="5000"/>
              </a:spcBef>
              <a:buFont typeface="Arial" charset="0"/>
              <a:buBlip>
                <a:blip r:embed="rId3"/>
              </a:buBlip>
            </a:pPr>
            <a:endParaRPr lang="en-US" sz="1946" b="1" dirty="0" smtClean="0">
              <a:solidFill>
                <a:schemeClr val="hlink"/>
              </a:solidFill>
              <a:latin typeface="Arial" charset="0"/>
              <a:cs typeface="Arial" charset="0"/>
            </a:endParaRPr>
          </a:p>
          <a:p>
            <a:pPr marL="344488" indent="-344488" defTabSz="914400" eaLnBrk="1" hangingPunct="1">
              <a:spcBef>
                <a:spcPct val="5000"/>
              </a:spcBef>
              <a:buFont typeface="Arial" charset="0"/>
              <a:buBlip>
                <a:blip r:embed="rId3"/>
              </a:buBlip>
            </a:pPr>
            <a:r>
              <a:rPr lang="en-US" sz="1946" b="1" dirty="0" smtClean="0">
                <a:solidFill>
                  <a:srgbClr val="3366FF"/>
                </a:solidFill>
                <a:latin typeface="Arial" charset="0"/>
                <a:cs typeface="Arial" charset="0"/>
              </a:rPr>
              <a:t>High </a:t>
            </a:r>
            <a:r>
              <a:rPr lang="en-US" sz="1946" b="1" dirty="0">
                <a:solidFill>
                  <a:srgbClr val="3366FF"/>
                </a:solidFill>
                <a:latin typeface="Arial" charset="0"/>
                <a:cs typeface="Arial" charset="0"/>
              </a:rPr>
              <a:t>polarization</a:t>
            </a:r>
            <a:r>
              <a:rPr lang="en-US" sz="1946" dirty="0">
                <a:latin typeface="Arial" charset="0"/>
                <a:cs typeface="Arial" charset="0"/>
              </a:rPr>
              <a:t>:</a:t>
            </a:r>
            <a:r>
              <a:rPr lang="en-US" sz="1946" dirty="0" smtClean="0">
                <a:latin typeface="Arial" charset="0"/>
                <a:cs typeface="Arial" charset="0"/>
              </a:rPr>
              <a:t> </a:t>
            </a:r>
            <a:r>
              <a:rPr lang="en-US" sz="1946" b="1" dirty="0">
                <a:latin typeface="Arial" charset="0"/>
                <a:cs typeface="Arial" charset="0"/>
              </a:rPr>
              <a:t>F</a:t>
            </a:r>
            <a:r>
              <a:rPr lang="en-US" sz="1946" b="1" dirty="0" smtClean="0">
                <a:latin typeface="Arial" charset="0"/>
                <a:cs typeface="Arial" charset="0"/>
              </a:rPr>
              <a:t>igure</a:t>
            </a:r>
            <a:r>
              <a:rPr lang="en-US" sz="1946" b="1" dirty="0">
                <a:latin typeface="Arial" charset="0"/>
                <a:cs typeface="Arial" charset="0"/>
              </a:rPr>
              <a:t>-8 </a:t>
            </a:r>
            <a:r>
              <a:rPr lang="en-US" sz="1946" dirty="0" smtClean="0">
                <a:latin typeface="Arial" charset="0"/>
                <a:cs typeface="Arial" charset="0"/>
              </a:rPr>
              <a:t>rings</a:t>
            </a:r>
          </a:p>
          <a:p>
            <a:pPr marL="692150" lvl="1" defTabSz="914400" eaLnBrk="1" hangingPunct="1">
              <a:spcBef>
                <a:spcPct val="5000"/>
              </a:spcBef>
            </a:pPr>
            <a:r>
              <a:rPr lang="en-US" sz="1730" dirty="0">
                <a:latin typeface="Arial" charset="0"/>
                <a:cs typeface="Arial" charset="0"/>
                <a:sym typeface="Symbol" charset="2"/>
              </a:rPr>
              <a:t>Net spin precession zero</a:t>
            </a:r>
          </a:p>
          <a:p>
            <a:pPr marL="692150" lvl="1" defTabSz="914400" eaLnBrk="1" hangingPunct="1">
              <a:spcBef>
                <a:spcPct val="5000"/>
              </a:spcBef>
            </a:pPr>
            <a:r>
              <a:rPr lang="en-US" sz="1730" dirty="0">
                <a:latin typeface="Arial" charset="0"/>
                <a:cs typeface="Arial" charset="0"/>
                <a:sym typeface="Symbol" charset="2"/>
              </a:rPr>
              <a:t>Spin easily controlled by small</a:t>
            </a:r>
            <a:br>
              <a:rPr lang="en-US" sz="1730" dirty="0">
                <a:latin typeface="Arial" charset="0"/>
                <a:cs typeface="Arial" charset="0"/>
                <a:sym typeface="Symbol" charset="2"/>
              </a:rPr>
            </a:br>
            <a:r>
              <a:rPr lang="en-US" sz="1730" dirty="0">
                <a:latin typeface="Arial" charset="0"/>
                <a:cs typeface="Arial" charset="0"/>
                <a:sym typeface="Symbol" charset="2"/>
              </a:rPr>
              <a:t>magnetic fields for any particle</a:t>
            </a:r>
            <a:br>
              <a:rPr lang="en-US" sz="1730" dirty="0">
                <a:latin typeface="Arial" charset="0"/>
                <a:cs typeface="Arial" charset="0"/>
                <a:sym typeface="Symbol" charset="2"/>
              </a:rPr>
            </a:br>
            <a:r>
              <a:rPr lang="en-US" sz="1730" dirty="0" smtClean="0">
                <a:latin typeface="Arial" charset="0"/>
                <a:cs typeface="Arial" charset="0"/>
                <a:sym typeface="Symbol" charset="2"/>
              </a:rPr>
              <a:t>species</a:t>
            </a:r>
          </a:p>
          <a:p>
            <a:pPr marL="692150" lvl="1" defTabSz="914400" eaLnBrk="1" hangingPunct="1">
              <a:spcBef>
                <a:spcPct val="5000"/>
              </a:spcBef>
              <a:buNone/>
            </a:pPr>
            <a:endParaRPr lang="en-US" sz="1730" dirty="0" smtClean="0">
              <a:latin typeface="Arial" charset="0"/>
              <a:cs typeface="Arial" charset="0"/>
            </a:endParaRPr>
          </a:p>
          <a:p>
            <a:pPr marL="344488" indent="-344488" defTabSz="914400" eaLnBrk="1" hangingPunct="1">
              <a:spcBef>
                <a:spcPct val="5000"/>
              </a:spcBef>
              <a:buFont typeface="Arial" charset="0"/>
              <a:buBlip>
                <a:blip r:embed="rId3"/>
              </a:buBlip>
            </a:pPr>
            <a:endParaRPr lang="en-US" sz="800" b="1" dirty="0" smtClean="0">
              <a:solidFill>
                <a:schemeClr val="hlink"/>
              </a:solidFill>
              <a:latin typeface="Arial" charset="0"/>
              <a:cs typeface="Arial" charset="0"/>
            </a:endParaRPr>
          </a:p>
          <a:p>
            <a:pPr marL="344488" indent="-344488" defTabSz="914400" eaLnBrk="1" hangingPunct="1">
              <a:spcBef>
                <a:spcPct val="5000"/>
              </a:spcBef>
              <a:buFont typeface="Arial" charset="0"/>
              <a:buBlip>
                <a:blip r:embed="rId3"/>
              </a:buBlip>
            </a:pPr>
            <a:r>
              <a:rPr lang="en-US" sz="1946" b="1" dirty="0" smtClean="0">
                <a:solidFill>
                  <a:srgbClr val="3366FF"/>
                </a:solidFill>
                <a:latin typeface="Arial" charset="0"/>
                <a:cs typeface="Arial" charset="0"/>
              </a:rPr>
              <a:t>Optimal integration IR and total acceptance detector</a:t>
            </a:r>
            <a:r>
              <a:rPr lang="en-US" sz="1946" dirty="0" smtClean="0">
                <a:solidFill>
                  <a:srgbClr val="3366FF"/>
                </a:solidFill>
                <a:latin typeface="Arial" charset="0"/>
                <a:cs typeface="Arial" charset="0"/>
              </a:rPr>
              <a:t> (</a:t>
            </a:r>
            <a:r>
              <a:rPr lang="en-US" sz="1946" dirty="0" smtClean="0">
                <a:latin typeface="Arial" charset="0"/>
                <a:cs typeface="Arial" charset="0"/>
              </a:rPr>
              <a:t>including </a:t>
            </a:r>
            <a:r>
              <a:rPr lang="en-US" sz="1946" dirty="0">
                <a:latin typeface="Arial" charset="0"/>
                <a:cs typeface="Arial" charset="0"/>
              </a:rPr>
              <a:t>far-forward </a:t>
            </a:r>
            <a:r>
              <a:rPr lang="en-US" sz="1946" dirty="0" smtClean="0">
                <a:latin typeface="Arial" charset="0"/>
                <a:cs typeface="Arial" charset="0"/>
              </a:rPr>
              <a:t>acceptance)</a:t>
            </a:r>
          </a:p>
          <a:p>
            <a:pPr marL="344488" indent="-344488" defTabSz="914400" eaLnBrk="1" hangingPunct="1">
              <a:spcBef>
                <a:spcPct val="5000"/>
              </a:spcBef>
              <a:buFont typeface="Arial" charset="0"/>
              <a:buBlip>
                <a:blip r:embed="rId3"/>
              </a:buBlip>
            </a:pPr>
            <a:endParaRPr lang="en-US" sz="1946" dirty="0" smtClean="0">
              <a:latin typeface="Arial" charset="0"/>
              <a:cs typeface="Arial" charset="0"/>
            </a:endParaRPr>
          </a:p>
          <a:p>
            <a:pPr marL="344488" indent="-344488" defTabSz="914400" eaLnBrk="1" hangingPunct="1">
              <a:spcBef>
                <a:spcPct val="5000"/>
              </a:spcBef>
              <a:buFont typeface="Arial" charset="0"/>
              <a:buBlip>
                <a:blip r:embed="rId3"/>
              </a:buBlip>
            </a:pPr>
            <a:r>
              <a:rPr lang="en-US" sz="1800" b="1" dirty="0" smtClean="0">
                <a:solidFill>
                  <a:srgbClr val="3366FF"/>
                </a:solidFill>
                <a:latin typeface="Arial" charset="0"/>
                <a:cs typeface="Arial" charset="0"/>
              </a:rPr>
              <a:t>Technical risk minimization</a:t>
            </a:r>
          </a:p>
          <a:p>
            <a:pPr marL="344488" indent="-344488" defTabSz="914400" eaLnBrk="1" hangingPunct="1">
              <a:spcBef>
                <a:spcPct val="5000"/>
              </a:spcBef>
              <a:buNone/>
            </a:pPr>
            <a:r>
              <a:rPr lang="en-US" sz="2000" dirty="0" smtClean="0">
                <a:latin typeface="Arial" charset="0"/>
                <a:cs typeface="Arial" charset="0"/>
              </a:rPr>
              <a:t>	</a:t>
            </a:r>
            <a:r>
              <a:rPr lang="en-US" sz="1600" dirty="0" smtClean="0">
                <a:latin typeface="Arial" charset="0"/>
                <a:cs typeface="Arial" charset="0"/>
              </a:rPr>
              <a:t>adopt established technology where possible, focus technology demonstration in few selected areas  </a:t>
            </a:r>
            <a:endParaRPr lang="en-US" sz="1600" dirty="0">
              <a:latin typeface="Arial" charset="0"/>
              <a:cs typeface="Arial" charset="0"/>
            </a:endParaRPr>
          </a:p>
        </p:txBody>
      </p:sp>
      <p:sp>
        <p:nvSpPr>
          <p:cNvPr id="24580" name="Title 2"/>
          <p:cNvSpPr>
            <a:spLocks noGrp="1"/>
          </p:cNvSpPr>
          <p:nvPr>
            <p:ph type="title" idx="4294967295"/>
          </p:nvPr>
        </p:nvSpPr>
        <p:spPr>
          <a:xfrm>
            <a:off x="685800" y="0"/>
            <a:ext cx="7772400" cy="698500"/>
          </a:xfrm>
        </p:spPr>
        <p:txBody>
          <a:bodyPr/>
          <a:lstStyle/>
          <a:p>
            <a:pPr eaLnBrk="1" hangingPunct="1"/>
            <a:r>
              <a:rPr lang="en-US" sz="3600" b="1" dirty="0" smtClean="0">
                <a:latin typeface="Arial" charset="0"/>
                <a:cs typeface="Arial" charset="0"/>
              </a:rPr>
              <a:t>JLEIC design strategy</a:t>
            </a:r>
            <a:endParaRPr lang="en-US" sz="3600" b="1" dirty="0">
              <a:latin typeface="Arial" charset="0"/>
              <a:cs typeface="Arial" charset="0"/>
            </a:endParaRPr>
          </a:p>
        </p:txBody>
      </p:sp>
      <p:grpSp>
        <p:nvGrpSpPr>
          <p:cNvPr id="2" name="Group 11"/>
          <p:cNvGrpSpPr>
            <a:grpSpLocks/>
          </p:cNvGrpSpPr>
          <p:nvPr/>
        </p:nvGrpSpPr>
        <p:grpSpPr bwMode="auto">
          <a:xfrm>
            <a:off x="5259388" y="1014413"/>
            <a:ext cx="3568700" cy="3625850"/>
            <a:chOff x="0" y="1410"/>
            <a:chExt cx="2248" cy="2284"/>
          </a:xfrm>
        </p:grpSpPr>
        <p:sp>
          <p:nvSpPr>
            <p:cNvPr id="24582" name="Oval 10"/>
            <p:cNvSpPr>
              <a:spLocks noChangeArrowheads="1"/>
            </p:cNvSpPr>
            <p:nvPr/>
          </p:nvSpPr>
          <p:spPr bwMode="auto">
            <a:xfrm>
              <a:off x="257" y="1410"/>
              <a:ext cx="1440" cy="1440"/>
            </a:xfrm>
            <a:prstGeom prst="ellipse">
              <a:avLst/>
            </a:prstGeom>
            <a:solidFill>
              <a:srgbClr val="FFC000"/>
            </a:solidFill>
            <a:ln w="9525">
              <a:solidFill>
                <a:schemeClr val="tx1"/>
              </a:solidFill>
              <a:round/>
              <a:headEnd/>
              <a:tailEnd/>
            </a:ln>
          </p:spPr>
          <p:txBody>
            <a:bodyPr>
              <a:prstTxWarp prst="textNoShape">
                <a:avLst/>
              </a:prstTxWarp>
            </a:bodyPr>
            <a:lstStyle/>
            <a:p>
              <a:pPr marL="117475" indent="-233363" algn="ctr" eaLnBrk="1" hangingPunct="1">
                <a:spcAft>
                  <a:spcPts val="600"/>
                </a:spcAft>
                <a:tabLst>
                  <a:tab pos="461963" algn="l"/>
                </a:tabLst>
              </a:pPr>
              <a:endParaRPr lang="en-US" sz="1600" b="1">
                <a:latin typeface="Calibri" charset="0"/>
              </a:endParaRPr>
            </a:p>
          </p:txBody>
        </p:sp>
        <p:sp>
          <p:nvSpPr>
            <p:cNvPr id="24583" name="Oval 13"/>
            <p:cNvSpPr>
              <a:spLocks/>
            </p:cNvSpPr>
            <p:nvPr/>
          </p:nvSpPr>
          <p:spPr bwMode="auto">
            <a:xfrm>
              <a:off x="0" y="2535"/>
              <a:ext cx="1152" cy="1152"/>
            </a:xfrm>
            <a:prstGeom prst="ellipse">
              <a:avLst/>
            </a:prstGeom>
            <a:solidFill>
              <a:srgbClr val="92D050"/>
            </a:solidFill>
            <a:ln w="9525">
              <a:solidFill>
                <a:schemeClr val="tx1"/>
              </a:solidFill>
              <a:round/>
              <a:headEnd/>
              <a:tailEnd/>
            </a:ln>
          </p:spPr>
          <p:txBody>
            <a:bodyPr>
              <a:prstTxWarp prst="textNoShape">
                <a:avLst/>
              </a:prstTxWarp>
            </a:bodyPr>
            <a:lstStyle/>
            <a:p>
              <a:pPr marL="117475" indent="-233363" eaLnBrk="1" hangingPunct="1">
                <a:spcBef>
                  <a:spcPts val="400"/>
                </a:spcBef>
                <a:tabLst>
                  <a:tab pos="461963" algn="l"/>
                </a:tabLst>
              </a:pPr>
              <a:endParaRPr lang="en-US" sz="1600"/>
            </a:p>
          </p:txBody>
        </p:sp>
        <p:sp>
          <p:nvSpPr>
            <p:cNvPr id="24584" name="Oval 15"/>
            <p:cNvSpPr>
              <a:spLocks/>
            </p:cNvSpPr>
            <p:nvPr/>
          </p:nvSpPr>
          <p:spPr bwMode="auto">
            <a:xfrm>
              <a:off x="1096" y="2542"/>
              <a:ext cx="1152" cy="1152"/>
            </a:xfrm>
            <a:prstGeom prst="ellipse">
              <a:avLst/>
            </a:prstGeom>
            <a:solidFill>
              <a:srgbClr val="00B0F0"/>
            </a:solidFill>
            <a:ln w="9525">
              <a:solidFill>
                <a:schemeClr val="tx1"/>
              </a:solidFill>
              <a:round/>
              <a:headEnd/>
              <a:tailEnd/>
            </a:ln>
          </p:spPr>
          <p:txBody>
            <a:bodyPr>
              <a:prstTxWarp prst="textNoShape">
                <a:avLst/>
              </a:prstTxWarp>
            </a:bodyPr>
            <a:lstStyle/>
            <a:p>
              <a:pPr marL="117475" indent="-233363" eaLnBrk="1" hangingPunct="1">
                <a:spcBef>
                  <a:spcPts val="400"/>
                </a:spcBef>
                <a:tabLst>
                  <a:tab pos="461963" algn="l"/>
                </a:tabLst>
              </a:pPr>
              <a:endParaRPr lang="en-US" sz="1600"/>
            </a:p>
            <a:p>
              <a:pPr marL="117475" indent="-233363" algn="ctr" eaLnBrk="1" hangingPunct="1">
                <a:spcBef>
                  <a:spcPts val="400"/>
                </a:spcBef>
                <a:tabLst>
                  <a:tab pos="461963" algn="l"/>
                </a:tabLst>
              </a:pPr>
              <a:endParaRPr lang="en-US" sz="2000" b="1"/>
            </a:p>
          </p:txBody>
        </p:sp>
        <p:sp>
          <p:nvSpPr>
            <p:cNvPr id="24585" name="Rectangle 9"/>
            <p:cNvSpPr>
              <a:spLocks noChangeArrowheads="1"/>
            </p:cNvSpPr>
            <p:nvPr/>
          </p:nvSpPr>
          <p:spPr bwMode="auto">
            <a:xfrm>
              <a:off x="331" y="1672"/>
              <a:ext cx="1559" cy="828"/>
            </a:xfrm>
            <a:prstGeom prst="rect">
              <a:avLst/>
            </a:prstGeom>
            <a:noFill/>
            <a:ln w="9525">
              <a:noFill/>
              <a:miter lim="800000"/>
              <a:headEnd/>
              <a:tailEnd/>
            </a:ln>
          </p:spPr>
          <p:txBody>
            <a:bodyPr>
              <a:prstTxWarp prst="textNoShape">
                <a:avLst/>
              </a:prstTxWarp>
              <a:spAutoFit/>
            </a:bodyPr>
            <a:lstStyle/>
            <a:p>
              <a:pPr marL="117475" indent="-117475" eaLnBrk="1" hangingPunct="1">
                <a:tabLst>
                  <a:tab pos="111125" algn="l"/>
                </a:tabLst>
              </a:pPr>
              <a:r>
                <a:rPr lang="en-US" sz="1600" b="1" i="1" dirty="0">
                  <a:solidFill>
                    <a:srgbClr val="CC0000"/>
                  </a:solidFill>
                </a:rPr>
                <a:t>Beam Design</a:t>
              </a:r>
            </a:p>
            <a:p>
              <a:pPr marL="117475" indent="-117475" eaLnBrk="1" hangingPunct="1">
                <a:buFont typeface="Arial" charset="0"/>
                <a:buChar char="•"/>
                <a:tabLst>
                  <a:tab pos="111125" algn="l"/>
                </a:tabLst>
              </a:pPr>
              <a:r>
                <a:rPr lang="en-US" sz="1600" b="1" dirty="0"/>
                <a:t>High repetition rate</a:t>
              </a:r>
            </a:p>
            <a:p>
              <a:pPr marL="117475" indent="-117475" eaLnBrk="1" hangingPunct="1">
                <a:buFont typeface="Arial" charset="0"/>
                <a:buChar char="•"/>
                <a:tabLst>
                  <a:tab pos="111125" algn="l"/>
                </a:tabLst>
              </a:pPr>
              <a:r>
                <a:rPr lang="en-US" sz="1600" b="1" dirty="0"/>
                <a:t>Low bunch charge </a:t>
              </a:r>
            </a:p>
            <a:p>
              <a:pPr marL="117475" indent="-117475" eaLnBrk="1" hangingPunct="1">
                <a:buFont typeface="Arial" charset="0"/>
                <a:buChar char="•"/>
                <a:tabLst>
                  <a:tab pos="111125" algn="l"/>
                </a:tabLst>
              </a:pPr>
              <a:r>
                <a:rPr lang="en-US" sz="1600" b="1" dirty="0"/>
                <a:t>Short bunch length</a:t>
              </a:r>
            </a:p>
            <a:p>
              <a:pPr marL="117475" indent="-117475" eaLnBrk="1" hangingPunct="1">
                <a:buFont typeface="Arial" charset="0"/>
                <a:buChar char="•"/>
                <a:tabLst>
                  <a:tab pos="111125" algn="l"/>
                </a:tabLst>
              </a:pPr>
              <a:r>
                <a:rPr lang="en-US" sz="1600" b="1" dirty="0"/>
                <a:t>Small </a:t>
              </a:r>
              <a:r>
                <a:rPr lang="en-US" sz="1600" b="1" dirty="0" err="1"/>
                <a:t>emittance</a:t>
              </a:r>
              <a:endParaRPr lang="en-US" sz="1600" b="1" dirty="0">
                <a:latin typeface="Calibri" charset="0"/>
              </a:endParaRPr>
            </a:p>
          </p:txBody>
        </p:sp>
        <p:sp>
          <p:nvSpPr>
            <p:cNvPr id="24586" name="Rectangle 12"/>
            <p:cNvSpPr>
              <a:spLocks noChangeArrowheads="1"/>
            </p:cNvSpPr>
            <p:nvPr/>
          </p:nvSpPr>
          <p:spPr bwMode="auto">
            <a:xfrm>
              <a:off x="61" y="2808"/>
              <a:ext cx="1081" cy="544"/>
            </a:xfrm>
            <a:prstGeom prst="rect">
              <a:avLst/>
            </a:prstGeom>
            <a:noFill/>
            <a:ln w="9525">
              <a:noFill/>
              <a:miter lim="800000"/>
              <a:headEnd/>
              <a:tailEnd/>
            </a:ln>
          </p:spPr>
          <p:txBody>
            <a:bodyPr>
              <a:prstTxWarp prst="textNoShape">
                <a:avLst/>
              </a:prstTxWarp>
              <a:spAutoFit/>
            </a:bodyPr>
            <a:lstStyle/>
            <a:p>
              <a:pPr marL="117475" indent="-117475" eaLnBrk="1" hangingPunct="1">
                <a:spcAft>
                  <a:spcPts val="300"/>
                </a:spcAft>
                <a:tabLst>
                  <a:tab pos="111125" algn="l"/>
                </a:tabLst>
              </a:pPr>
              <a:r>
                <a:rPr lang="en-US" sz="1600" b="1" i="1">
                  <a:solidFill>
                    <a:srgbClr val="CC0000"/>
                  </a:solidFill>
                </a:rPr>
                <a:t>IR Design</a:t>
              </a:r>
            </a:p>
            <a:p>
              <a:pPr marL="117475" indent="-117475" eaLnBrk="1" hangingPunct="1">
                <a:buFont typeface="Arial" charset="0"/>
                <a:buChar char="•"/>
                <a:tabLst>
                  <a:tab pos="111125" algn="l"/>
                </a:tabLst>
              </a:pPr>
              <a:r>
                <a:rPr lang="en-US" sz="1600" b="1"/>
                <a:t>Small </a:t>
              </a:r>
              <a:r>
                <a:rPr lang="el-GR" sz="1600" b="1"/>
                <a:t>β</a:t>
              </a:r>
              <a:r>
                <a:rPr lang="en-US" sz="1600" b="1"/>
                <a:t>*</a:t>
              </a:r>
            </a:p>
            <a:p>
              <a:pPr marL="117475" indent="-117475" eaLnBrk="1" hangingPunct="1">
                <a:buFont typeface="Arial" charset="0"/>
                <a:buChar char="•"/>
                <a:tabLst>
                  <a:tab pos="111125" algn="l"/>
                </a:tabLst>
              </a:pPr>
              <a:r>
                <a:rPr lang="en-US" sz="1600" b="1"/>
                <a:t>Crab crossing</a:t>
              </a:r>
              <a:endParaRPr lang="en-US" sz="1600" b="1">
                <a:latin typeface="Calibri" charset="0"/>
              </a:endParaRPr>
            </a:p>
          </p:txBody>
        </p:sp>
        <p:sp>
          <p:nvSpPr>
            <p:cNvPr id="24587" name="Rectangle 29"/>
            <p:cNvSpPr>
              <a:spLocks noChangeArrowheads="1"/>
            </p:cNvSpPr>
            <p:nvPr/>
          </p:nvSpPr>
          <p:spPr bwMode="auto">
            <a:xfrm>
              <a:off x="1181" y="2700"/>
              <a:ext cx="1067" cy="852"/>
            </a:xfrm>
            <a:prstGeom prst="rect">
              <a:avLst/>
            </a:prstGeom>
            <a:noFill/>
            <a:ln w="9525">
              <a:noFill/>
              <a:miter lim="800000"/>
              <a:headEnd/>
              <a:tailEnd/>
            </a:ln>
          </p:spPr>
          <p:txBody>
            <a:bodyPr>
              <a:prstTxWarp prst="textNoShape">
                <a:avLst/>
              </a:prstTxWarp>
              <a:spAutoFit/>
            </a:bodyPr>
            <a:lstStyle/>
            <a:p>
              <a:pPr marL="117475" indent="-117475" eaLnBrk="1" hangingPunct="1">
                <a:spcAft>
                  <a:spcPts val="300"/>
                </a:spcAft>
                <a:tabLst>
                  <a:tab pos="111125" algn="l"/>
                </a:tabLst>
              </a:pPr>
              <a:r>
                <a:rPr lang="en-US" sz="1600" b="1" i="1" dirty="0">
                  <a:solidFill>
                    <a:srgbClr val="CC0000"/>
                  </a:solidFill>
                </a:rPr>
                <a:t>Damping</a:t>
              </a:r>
            </a:p>
            <a:p>
              <a:pPr marL="117475" indent="-117475" eaLnBrk="1" hangingPunct="1">
                <a:buFont typeface="Arial" charset="0"/>
                <a:buChar char="•"/>
                <a:tabLst>
                  <a:tab pos="111125" algn="l"/>
                </a:tabLst>
              </a:pPr>
              <a:r>
                <a:rPr lang="en-US" sz="1600" b="1" dirty="0"/>
                <a:t>Synchrotron radiation</a:t>
              </a:r>
            </a:p>
            <a:p>
              <a:pPr marL="117475" indent="-117475" eaLnBrk="1" hangingPunct="1">
                <a:buFont typeface="Arial" charset="0"/>
                <a:buChar char="•"/>
                <a:tabLst>
                  <a:tab pos="111125" algn="l"/>
                </a:tabLst>
              </a:pPr>
              <a:r>
                <a:rPr lang="en-US" sz="1600" b="1" dirty="0"/>
                <a:t>Electron cooling</a:t>
              </a:r>
            </a:p>
          </p:txBody>
        </p:sp>
      </p:grpSp>
      <p:graphicFrame>
        <p:nvGraphicFramePr>
          <p:cNvPr id="24578" name="Object 12"/>
          <p:cNvGraphicFramePr>
            <a:graphicFrameLocks/>
          </p:cNvGraphicFramePr>
          <p:nvPr/>
        </p:nvGraphicFramePr>
        <p:xfrm>
          <a:off x="989479" y="2552701"/>
          <a:ext cx="2508250" cy="785812"/>
        </p:xfrm>
        <a:graphic>
          <a:graphicData uri="http://schemas.openxmlformats.org/presentationml/2006/ole">
            <p:oleObj spid="_x0000_s79874" name="Equation" r:id="rId4" imgW="1256755" imgH="393529" progId="">
              <p:embed/>
            </p:oleObj>
          </a:graphicData>
        </a:graphic>
      </p:graphicFrame>
      <p:sp>
        <p:nvSpPr>
          <p:cNvPr id="12" name="Slide Number Placeholder 11"/>
          <p:cNvSpPr>
            <a:spLocks noGrp="1"/>
          </p:cNvSpPr>
          <p:nvPr>
            <p:ph type="sldNum" sz="quarter" idx="12"/>
          </p:nvPr>
        </p:nvSpPr>
        <p:spPr/>
        <p:txBody>
          <a:bodyPr/>
          <a:lstStyle/>
          <a:p>
            <a:fld id="{410D451F-9B7F-8144-A541-E9E65ECBB230}" type="slidenum">
              <a:rPr lang="en-US" smtClean="0"/>
              <a:pPr/>
              <a:t>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7081968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Title 2"/>
          <p:cNvSpPr>
            <a:spLocks noGrp="1"/>
          </p:cNvSpPr>
          <p:nvPr>
            <p:ph type="title" idx="4294967295"/>
          </p:nvPr>
        </p:nvSpPr>
        <p:spPr>
          <a:xfrm>
            <a:off x="685800" y="0"/>
            <a:ext cx="7772400" cy="698500"/>
          </a:xfrm>
        </p:spPr>
        <p:txBody>
          <a:bodyPr/>
          <a:lstStyle/>
          <a:p>
            <a:pPr eaLnBrk="1" hangingPunct="1"/>
            <a:r>
              <a:rPr lang="en-US" sz="3600" b="1" dirty="0">
                <a:latin typeface="Arial" charset="0"/>
                <a:cs typeface="Arial" charset="0"/>
              </a:rPr>
              <a:t>JLEIC</a:t>
            </a:r>
            <a:r>
              <a:rPr lang="en-US" sz="3600" b="1" dirty="0" smtClean="0">
                <a:latin typeface="Arial" charset="0"/>
                <a:cs typeface="Arial" charset="0"/>
              </a:rPr>
              <a:t> baseline</a:t>
            </a:r>
            <a:endParaRPr lang="en-US" sz="3600" b="1" dirty="0">
              <a:latin typeface="Arial" charset="0"/>
              <a:cs typeface="Arial" charset="0"/>
            </a:endParaRPr>
          </a:p>
        </p:txBody>
      </p:sp>
      <p:pic>
        <p:nvPicPr>
          <p:cNvPr id="23555" name="Picture 64" descr="Complex.pdf"/>
          <p:cNvPicPr>
            <a:picLocks noChangeAspect="1"/>
          </p:cNvPicPr>
          <p:nvPr/>
        </p:nvPicPr>
        <p:blipFill>
          <a:blip r:embed="rId2"/>
          <a:srcRect l="7928" t="29008" r="5040" b="23157"/>
          <a:stretch>
            <a:fillRect/>
          </a:stretch>
        </p:blipFill>
        <p:spPr bwMode="auto">
          <a:xfrm>
            <a:off x="2903538" y="927100"/>
            <a:ext cx="6127750" cy="2797175"/>
          </a:xfrm>
          <a:prstGeom prst="rect">
            <a:avLst/>
          </a:prstGeom>
          <a:noFill/>
          <a:ln w="9525">
            <a:noFill/>
            <a:miter lim="800000"/>
            <a:headEnd/>
            <a:tailEnd/>
          </a:ln>
        </p:spPr>
      </p:pic>
      <p:sp>
        <p:nvSpPr>
          <p:cNvPr id="23556" name="Text Box 5"/>
          <p:cNvSpPr txBox="1">
            <a:spLocks noChangeArrowheads="1"/>
          </p:cNvSpPr>
          <p:nvPr/>
        </p:nvSpPr>
        <p:spPr bwMode="auto">
          <a:xfrm>
            <a:off x="2684463" y="2087563"/>
            <a:ext cx="781050" cy="260350"/>
          </a:xfrm>
          <a:prstGeom prst="rect">
            <a:avLst/>
          </a:prstGeom>
          <a:noFill/>
          <a:ln w="9525">
            <a:noFill/>
            <a:miter lim="800000"/>
            <a:headEnd/>
            <a:tailEnd/>
          </a:ln>
        </p:spPr>
        <p:txBody>
          <a:bodyPr wrap="none">
            <a:prstTxWarp prst="textNoShape">
              <a:avLst/>
            </a:prstTxWarp>
            <a:spAutoFit/>
          </a:bodyPr>
          <a:lstStyle/>
          <a:p>
            <a:pPr defTabSz="914400" eaLnBrk="1" hangingPunct="1"/>
            <a:r>
              <a:rPr lang="en-US" sz="1100" b="1">
                <a:solidFill>
                  <a:srgbClr val="3399FF"/>
                </a:solidFill>
              </a:rPr>
              <a:t>3-10 GeV</a:t>
            </a:r>
          </a:p>
        </p:txBody>
      </p:sp>
      <p:sp>
        <p:nvSpPr>
          <p:cNvPr id="23557" name="Text Box 6"/>
          <p:cNvSpPr txBox="1">
            <a:spLocks noChangeArrowheads="1"/>
          </p:cNvSpPr>
          <p:nvPr/>
        </p:nvSpPr>
        <p:spPr bwMode="auto">
          <a:xfrm>
            <a:off x="6186488" y="1220788"/>
            <a:ext cx="858837" cy="260350"/>
          </a:xfrm>
          <a:prstGeom prst="rect">
            <a:avLst/>
          </a:prstGeom>
          <a:noFill/>
          <a:ln w="9525">
            <a:noFill/>
            <a:miter lim="800000"/>
            <a:headEnd/>
            <a:tailEnd/>
          </a:ln>
        </p:spPr>
        <p:txBody>
          <a:bodyPr wrap="none">
            <a:prstTxWarp prst="textNoShape">
              <a:avLst/>
            </a:prstTxWarp>
            <a:spAutoFit/>
          </a:bodyPr>
          <a:lstStyle/>
          <a:p>
            <a:pPr eaLnBrk="1" hangingPunct="1"/>
            <a:r>
              <a:rPr lang="en-US" sz="1100" b="1">
                <a:solidFill>
                  <a:schemeClr val="accent2"/>
                </a:solidFill>
              </a:rPr>
              <a:t>8-100 GeV</a:t>
            </a:r>
          </a:p>
        </p:txBody>
      </p:sp>
      <p:sp>
        <p:nvSpPr>
          <p:cNvPr id="23558" name="Text Box 7"/>
          <p:cNvSpPr txBox="1">
            <a:spLocks noChangeArrowheads="1"/>
          </p:cNvSpPr>
          <p:nvPr/>
        </p:nvSpPr>
        <p:spPr bwMode="auto">
          <a:xfrm>
            <a:off x="4960938" y="2159000"/>
            <a:ext cx="579437" cy="260350"/>
          </a:xfrm>
          <a:prstGeom prst="rect">
            <a:avLst/>
          </a:prstGeom>
          <a:noFill/>
          <a:ln w="9525">
            <a:noFill/>
            <a:miter lim="800000"/>
            <a:headEnd/>
            <a:tailEnd/>
          </a:ln>
        </p:spPr>
        <p:txBody>
          <a:bodyPr wrap="none">
            <a:prstTxWarp prst="textNoShape">
              <a:avLst/>
            </a:prstTxWarp>
            <a:spAutoFit/>
          </a:bodyPr>
          <a:lstStyle/>
          <a:p>
            <a:pPr eaLnBrk="1" hangingPunct="1"/>
            <a:r>
              <a:rPr lang="en-US" sz="1100" b="1">
                <a:solidFill>
                  <a:schemeClr val="accent2"/>
                </a:solidFill>
              </a:rPr>
              <a:t>8 GeV</a:t>
            </a:r>
          </a:p>
        </p:txBody>
      </p:sp>
      <p:pic>
        <p:nvPicPr>
          <p:cNvPr id="23559" name="Picture 63" descr="Screen Shot 2015-09-30 at 3.18.44 PM.png"/>
          <p:cNvPicPr>
            <a:picLocks noChangeAspect="1"/>
          </p:cNvPicPr>
          <p:nvPr/>
        </p:nvPicPr>
        <p:blipFill>
          <a:blip r:embed="rId3"/>
          <a:srcRect l="-336" t="12532" r="-53" b="2972"/>
          <a:stretch>
            <a:fillRect/>
          </a:stretch>
        </p:blipFill>
        <p:spPr bwMode="auto">
          <a:xfrm>
            <a:off x="3330575" y="3935350"/>
            <a:ext cx="5813425" cy="2520950"/>
          </a:xfrm>
          <a:prstGeom prst="rect">
            <a:avLst/>
          </a:prstGeom>
          <a:noFill/>
          <a:ln w="9525">
            <a:noFill/>
            <a:miter lim="800000"/>
            <a:headEnd/>
            <a:tailEnd/>
          </a:ln>
        </p:spPr>
      </p:pic>
      <p:grpSp>
        <p:nvGrpSpPr>
          <p:cNvPr id="2" name="Group 72"/>
          <p:cNvGrpSpPr>
            <a:grpSpLocks/>
          </p:cNvGrpSpPr>
          <p:nvPr/>
        </p:nvGrpSpPr>
        <p:grpSpPr bwMode="auto">
          <a:xfrm>
            <a:off x="2752184" y="4657663"/>
            <a:ext cx="1724025" cy="1798637"/>
            <a:chOff x="1771774" y="1067588"/>
            <a:chExt cx="2154634" cy="2249153"/>
          </a:xfrm>
        </p:grpSpPr>
        <p:pic>
          <p:nvPicPr>
            <p:cNvPr id="23562" name="Picture 1"/>
            <p:cNvPicPr>
              <a:picLocks noChangeAspect="1" noChangeArrowheads="1"/>
            </p:cNvPicPr>
            <p:nvPr/>
          </p:nvPicPr>
          <p:blipFill>
            <a:blip r:embed="rId4"/>
            <a:srcRect/>
            <a:stretch>
              <a:fillRect/>
            </a:stretch>
          </p:blipFill>
          <p:spPr bwMode="auto">
            <a:xfrm>
              <a:off x="2126236" y="1067588"/>
              <a:ext cx="1371600" cy="1778978"/>
            </a:xfrm>
            <a:prstGeom prst="rect">
              <a:avLst/>
            </a:prstGeom>
            <a:noFill/>
            <a:ln w="38100">
              <a:solidFill>
                <a:srgbClr val="00B050"/>
              </a:solidFill>
              <a:miter lim="800000"/>
              <a:headEnd/>
              <a:tailEnd/>
            </a:ln>
          </p:spPr>
        </p:pic>
        <p:sp>
          <p:nvSpPr>
            <p:cNvPr id="23563" name="Rectangle 53"/>
            <p:cNvSpPr>
              <a:spLocks noChangeArrowheads="1"/>
            </p:cNvSpPr>
            <p:nvPr/>
          </p:nvSpPr>
          <p:spPr bwMode="auto">
            <a:xfrm>
              <a:off x="2126912" y="2139559"/>
              <a:ext cx="1357062" cy="724572"/>
            </a:xfrm>
            <a:prstGeom prst="rect">
              <a:avLst/>
            </a:prstGeom>
            <a:noFill/>
            <a:ln w="9525">
              <a:noFill/>
              <a:miter lim="800000"/>
              <a:headEnd/>
              <a:tailEnd/>
            </a:ln>
          </p:spPr>
          <p:txBody>
            <a:bodyPr wrap="none">
              <a:prstTxWarp prst="textNoShape">
                <a:avLst/>
              </a:prstTxWarp>
              <a:spAutoFit/>
            </a:bodyPr>
            <a:lstStyle/>
            <a:p>
              <a:pPr eaLnBrk="1" hangingPunct="1"/>
              <a:r>
                <a:rPr lang="en-US" sz="3200" b="1">
                  <a:solidFill>
                    <a:srgbClr val="FF0000"/>
                  </a:solidFill>
                  <a:latin typeface="Arial" panose="020B0604020202020204" pitchFamily="34" charset="0"/>
                  <a:cs typeface="Arial" panose="020B0604020202020204" pitchFamily="34" charset="0"/>
                </a:rPr>
                <a:t>2015</a:t>
              </a:r>
              <a:endParaRPr lang="en-US" sz="3200">
                <a:solidFill>
                  <a:srgbClr val="FF0000"/>
                </a:solidFill>
                <a:latin typeface="Arial" panose="020B0604020202020204" pitchFamily="34" charset="0"/>
                <a:cs typeface="Arial" panose="020B0604020202020204" pitchFamily="34" charset="0"/>
              </a:endParaRPr>
            </a:p>
          </p:txBody>
        </p:sp>
        <p:sp>
          <p:nvSpPr>
            <p:cNvPr id="23564" name="Rectangle 55"/>
            <p:cNvSpPr>
              <a:spLocks noChangeArrowheads="1"/>
            </p:cNvSpPr>
            <p:nvPr/>
          </p:nvSpPr>
          <p:spPr bwMode="auto">
            <a:xfrm>
              <a:off x="1771774" y="2915745"/>
              <a:ext cx="2154634" cy="400996"/>
            </a:xfrm>
            <a:prstGeom prst="rect">
              <a:avLst/>
            </a:prstGeom>
            <a:noFill/>
            <a:ln w="9525">
              <a:noFill/>
              <a:miter lim="800000"/>
              <a:headEnd/>
              <a:tailEnd/>
            </a:ln>
          </p:spPr>
          <p:txBody>
            <a:bodyPr wrap="none">
              <a:prstTxWarp prst="textNoShape">
                <a:avLst/>
              </a:prstTxWarp>
              <a:spAutoFit/>
            </a:bodyPr>
            <a:lstStyle/>
            <a:p>
              <a:pPr eaLnBrk="1" hangingPunct="1"/>
              <a:r>
                <a:rPr lang="en-US" sz="1500" b="1" dirty="0">
                  <a:solidFill>
                    <a:srgbClr val="0000FF"/>
                  </a:solidFill>
                  <a:latin typeface="Arial" panose="020B0604020202020204" pitchFamily="34" charset="0"/>
                  <a:cs typeface="Arial" panose="020B0604020202020204" pitchFamily="34" charset="0"/>
                </a:rPr>
                <a:t>arXiv:</a:t>
              </a:r>
              <a:r>
                <a:rPr lang="en-US" sz="1500" b="1" dirty="0">
                  <a:solidFill>
                    <a:schemeClr val="bg1"/>
                  </a:solidFill>
                  <a:latin typeface="Arial" panose="020B0604020202020204" pitchFamily="34" charset="0"/>
                  <a:cs typeface="Arial" panose="020B0604020202020204" pitchFamily="34" charset="0"/>
                </a:rPr>
                <a:t>1504.07961</a:t>
              </a:r>
              <a:endParaRPr lang="en-US" sz="1500" dirty="0">
                <a:solidFill>
                  <a:schemeClr val="bg1"/>
                </a:solidFill>
                <a:latin typeface="Arial" panose="020B0604020202020204" pitchFamily="34" charset="0"/>
                <a:cs typeface="Arial" panose="020B0604020202020204" pitchFamily="34" charset="0"/>
              </a:endParaRPr>
            </a:p>
          </p:txBody>
        </p:sp>
      </p:grpSp>
      <p:sp>
        <p:nvSpPr>
          <p:cNvPr id="23561" name="Content Placeholder 1"/>
          <p:cNvSpPr>
            <a:spLocks noGrp="1"/>
          </p:cNvSpPr>
          <p:nvPr>
            <p:ph idx="4294967295"/>
          </p:nvPr>
        </p:nvSpPr>
        <p:spPr>
          <a:xfrm>
            <a:off x="104775" y="2896201"/>
            <a:ext cx="3136900" cy="3522923"/>
          </a:xfrm>
        </p:spPr>
        <p:txBody>
          <a:bodyPr>
            <a:normAutofit/>
          </a:bodyPr>
          <a:lstStyle/>
          <a:p>
            <a:pPr marL="227013" indent="-227013" defTabSz="914400" eaLnBrk="1" hangingPunct="1">
              <a:spcBef>
                <a:spcPct val="5000"/>
              </a:spcBef>
              <a:buFont typeface="Arial" charset="0"/>
              <a:buBlip>
                <a:blip r:embed="rId5"/>
              </a:buBlip>
            </a:pPr>
            <a:r>
              <a:rPr lang="en-US" sz="1800" b="1" dirty="0">
                <a:solidFill>
                  <a:srgbClr val="3366FF"/>
                </a:solidFill>
                <a:cs typeface="Arial" charset="0"/>
              </a:rPr>
              <a:t>Electron complex</a:t>
            </a:r>
          </a:p>
          <a:p>
            <a:pPr marL="574675" lvl="1" defTabSz="914400" eaLnBrk="1" hangingPunct="1">
              <a:spcBef>
                <a:spcPct val="5000"/>
              </a:spcBef>
            </a:pPr>
            <a:r>
              <a:rPr lang="en-US" sz="1600" dirty="0">
                <a:cs typeface="Arial" charset="0"/>
              </a:rPr>
              <a:t>CEBAF</a:t>
            </a:r>
            <a:endParaRPr lang="en-US" sz="1600" dirty="0">
              <a:cs typeface="Arial" charset="0"/>
              <a:sym typeface="Symbol" charset="2"/>
            </a:endParaRPr>
          </a:p>
          <a:p>
            <a:pPr marL="574675" lvl="1" defTabSz="914400" eaLnBrk="1" hangingPunct="1">
              <a:spcBef>
                <a:spcPct val="5000"/>
              </a:spcBef>
            </a:pPr>
            <a:r>
              <a:rPr lang="en-US" sz="1600" dirty="0">
                <a:cs typeface="Arial" charset="0"/>
                <a:sym typeface="Symbol" charset="2"/>
              </a:rPr>
              <a:t>Electron collider ring</a:t>
            </a:r>
          </a:p>
          <a:p>
            <a:pPr marL="227013" indent="-227013" defTabSz="914400" eaLnBrk="1" hangingPunct="1">
              <a:spcBef>
                <a:spcPct val="5000"/>
              </a:spcBef>
              <a:buFont typeface="Arial" charset="0"/>
              <a:buBlip>
                <a:blip r:embed="rId5"/>
              </a:buBlip>
            </a:pPr>
            <a:r>
              <a:rPr lang="en-US" sz="1800" b="1" dirty="0">
                <a:solidFill>
                  <a:srgbClr val="FF0000"/>
                </a:solidFill>
                <a:cs typeface="Arial" charset="0"/>
              </a:rPr>
              <a:t>Ion complex</a:t>
            </a:r>
          </a:p>
          <a:p>
            <a:pPr marL="574675" lvl="1" defTabSz="914400" eaLnBrk="1" hangingPunct="1">
              <a:spcBef>
                <a:spcPct val="5000"/>
              </a:spcBef>
            </a:pPr>
            <a:r>
              <a:rPr lang="en-US" sz="1600" dirty="0">
                <a:cs typeface="Arial" charset="0"/>
                <a:sym typeface="Symbol" charset="2"/>
              </a:rPr>
              <a:t>Ion source</a:t>
            </a:r>
          </a:p>
          <a:p>
            <a:pPr marL="574675" lvl="1" defTabSz="914400" eaLnBrk="1" hangingPunct="1">
              <a:spcBef>
                <a:spcPct val="5000"/>
              </a:spcBef>
            </a:pPr>
            <a:r>
              <a:rPr lang="en-US" sz="1600" dirty="0">
                <a:cs typeface="Arial" charset="0"/>
                <a:sym typeface="Symbol" charset="2"/>
              </a:rPr>
              <a:t>SRF linac</a:t>
            </a:r>
            <a:r>
              <a:rPr lang="en-US" sz="1600" dirty="0" smtClean="0">
                <a:cs typeface="Arial" charset="0"/>
                <a:sym typeface="Symbol" charset="2"/>
              </a:rPr>
              <a:t>  </a:t>
            </a:r>
            <a:endParaRPr lang="en-US" sz="1600" dirty="0">
              <a:cs typeface="Arial" charset="0"/>
              <a:sym typeface="Symbol" charset="2"/>
            </a:endParaRPr>
          </a:p>
          <a:p>
            <a:pPr marL="574675" lvl="1" defTabSz="914400" eaLnBrk="1" hangingPunct="1">
              <a:spcBef>
                <a:spcPct val="5000"/>
              </a:spcBef>
            </a:pPr>
            <a:r>
              <a:rPr lang="en-US" sz="1600" dirty="0">
                <a:cs typeface="Arial" charset="0"/>
                <a:sym typeface="Symbol" charset="2"/>
              </a:rPr>
              <a:t>Booster</a:t>
            </a:r>
          </a:p>
          <a:p>
            <a:pPr marL="574675" lvl="1" defTabSz="914400" eaLnBrk="1" hangingPunct="1">
              <a:spcBef>
                <a:spcPct val="5000"/>
              </a:spcBef>
            </a:pPr>
            <a:r>
              <a:rPr lang="en-US" sz="1600" dirty="0">
                <a:cs typeface="Arial" charset="0"/>
                <a:sym typeface="Symbol" charset="2"/>
              </a:rPr>
              <a:t>Ion collider </a:t>
            </a:r>
            <a:r>
              <a:rPr lang="en-US" sz="1600" dirty="0" smtClean="0">
                <a:cs typeface="Arial" charset="0"/>
                <a:sym typeface="Symbol" charset="2"/>
              </a:rPr>
              <a:t>ring</a:t>
            </a:r>
          </a:p>
          <a:p>
            <a:pPr marL="227013" indent="-227013" defTabSz="914400" eaLnBrk="1" hangingPunct="1">
              <a:spcBef>
                <a:spcPct val="5000"/>
              </a:spcBef>
              <a:buFont typeface="Arial" charset="0"/>
              <a:buBlip>
                <a:blip r:embed="rId5"/>
              </a:buBlip>
            </a:pPr>
            <a:r>
              <a:rPr lang="en-US" sz="1800" dirty="0" smtClean="0">
                <a:cs typeface="Arial" charset="0"/>
              </a:rPr>
              <a:t>Fully integrated IR and </a:t>
            </a:r>
            <a:r>
              <a:rPr lang="en-US" sz="1800" b="1" dirty="0" smtClean="0">
                <a:cs typeface="Arial" charset="0"/>
              </a:rPr>
              <a:t>detector</a:t>
            </a:r>
          </a:p>
          <a:p>
            <a:pPr marL="227013" indent="-227013" defTabSz="914400" eaLnBrk="1" hangingPunct="1">
              <a:spcBef>
                <a:spcPct val="5000"/>
              </a:spcBef>
              <a:buFont typeface="Arial" charset="0"/>
              <a:buBlip>
                <a:blip r:embed="rId5"/>
              </a:buBlip>
            </a:pPr>
            <a:r>
              <a:rPr lang="en-US" sz="1800" dirty="0" smtClean="0">
                <a:cs typeface="Arial" charset="0"/>
              </a:rPr>
              <a:t>DC and bunched beam </a:t>
            </a:r>
            <a:r>
              <a:rPr lang="en-US" sz="1800" b="1" dirty="0" smtClean="0">
                <a:cs typeface="Arial" charset="0"/>
              </a:rPr>
              <a:t>coolers</a:t>
            </a:r>
          </a:p>
          <a:p>
            <a:pPr marL="574675" lvl="1" defTabSz="914400" eaLnBrk="1" hangingPunct="1">
              <a:spcBef>
                <a:spcPct val="5000"/>
              </a:spcBef>
            </a:pPr>
            <a:endParaRPr lang="en-US" dirty="0">
              <a:latin typeface="Arial" charset="0"/>
              <a:cs typeface="Arial" charset="0"/>
              <a:sym typeface="Symbol" charset="2"/>
            </a:endParaRPr>
          </a:p>
        </p:txBody>
      </p:sp>
      <p:sp>
        <p:nvSpPr>
          <p:cNvPr id="15" name="TextBox 14"/>
          <p:cNvSpPr txBox="1"/>
          <p:nvPr/>
        </p:nvSpPr>
        <p:spPr>
          <a:xfrm>
            <a:off x="0" y="864876"/>
            <a:ext cx="2752184" cy="2062103"/>
          </a:xfrm>
          <a:prstGeom prst="rect">
            <a:avLst/>
          </a:prstGeom>
          <a:solidFill>
            <a:srgbClr val="FFFF99"/>
          </a:solidFill>
        </p:spPr>
        <p:txBody>
          <a:bodyPr wrap="square" rtlCol="0">
            <a:spAutoFit/>
          </a:bodyPr>
          <a:lstStyle/>
          <a:p>
            <a:r>
              <a:rPr lang="en-US" sz="2000" b="1" dirty="0" smtClean="0">
                <a:solidFill>
                  <a:srgbClr val="3366FF"/>
                </a:solidFill>
                <a:cs typeface="Arial" panose="020B0604020202020204" pitchFamily="34" charset="0"/>
              </a:rPr>
              <a:t>energy range:</a:t>
            </a:r>
          </a:p>
          <a:p>
            <a:r>
              <a:rPr lang="en-US" dirty="0" smtClean="0">
                <a:solidFill>
                  <a:schemeClr val="bg2">
                    <a:lumMod val="50000"/>
                  </a:schemeClr>
                </a:solidFill>
                <a:cs typeface="Arial" panose="020B0604020202020204" pitchFamily="34" charset="0"/>
              </a:rPr>
              <a:t>e-: 	3-10 GeV</a:t>
            </a:r>
          </a:p>
          <a:p>
            <a:r>
              <a:rPr lang="en-US" dirty="0" smtClean="0">
                <a:solidFill>
                  <a:schemeClr val="bg2">
                    <a:lumMod val="50000"/>
                  </a:schemeClr>
                </a:solidFill>
                <a:cs typeface="Arial" panose="020B0604020202020204" pitchFamily="34" charset="0"/>
              </a:rPr>
              <a:t>p : 	20-100 GeV</a:t>
            </a:r>
          </a:p>
          <a:p>
            <a:r>
              <a:rPr lang="en-US" dirty="0" smtClean="0">
                <a:solidFill>
                  <a:schemeClr val="bg2">
                    <a:lumMod val="50000"/>
                  </a:schemeClr>
                </a:solidFill>
              </a:rPr>
              <a:t>√</a:t>
            </a:r>
            <a:r>
              <a:rPr lang="en-US" dirty="0" err="1" smtClean="0">
                <a:solidFill>
                  <a:schemeClr val="bg2">
                    <a:lumMod val="50000"/>
                  </a:schemeClr>
                </a:solidFill>
              </a:rPr>
              <a:t>s</a:t>
            </a:r>
            <a:r>
              <a:rPr lang="en-US" dirty="0" smtClean="0">
                <a:solidFill>
                  <a:schemeClr val="bg2">
                    <a:lumMod val="50000"/>
                  </a:schemeClr>
                </a:solidFill>
                <a:cs typeface="Arial" panose="020B0604020202020204" pitchFamily="34" charset="0"/>
              </a:rPr>
              <a:t>:	up to </a:t>
            </a:r>
            <a:r>
              <a:rPr lang="en-US" b="1" dirty="0" smtClean="0">
                <a:solidFill>
                  <a:schemeClr val="bg2">
                    <a:lumMod val="50000"/>
                  </a:schemeClr>
                </a:solidFill>
                <a:cs typeface="Arial" panose="020B0604020202020204" pitchFamily="34" charset="0"/>
              </a:rPr>
              <a:t>65 GeV</a:t>
            </a:r>
          </a:p>
          <a:p>
            <a:endParaRPr lang="en-US" dirty="0" smtClean="0">
              <a:cs typeface="Arial" panose="020B0604020202020204" pitchFamily="34" charset="0"/>
            </a:endParaRPr>
          </a:p>
          <a:p>
            <a:r>
              <a:rPr lang="en-US" b="1" dirty="0" smtClean="0">
                <a:solidFill>
                  <a:srgbClr val="3366FF"/>
                </a:solidFill>
                <a:cs typeface="Arial" panose="020B0604020202020204" pitchFamily="34" charset="0"/>
              </a:rPr>
              <a:t>Range to  </a:t>
            </a:r>
            <a:r>
              <a:rPr lang="en-US" dirty="0" smtClean="0">
                <a:solidFill>
                  <a:srgbClr val="4C5A6A"/>
                </a:solidFill>
                <a:cs typeface="Arial" panose="020B0604020202020204" pitchFamily="34" charset="0"/>
              </a:rPr>
              <a:t>to </a:t>
            </a:r>
            <a:r>
              <a:rPr lang="en-US" dirty="0" smtClean="0">
                <a:solidFill>
                  <a:srgbClr val="4C5A6A"/>
                </a:solidFill>
                <a:latin typeface="Calibri"/>
              </a:rPr>
              <a:t>√</a:t>
            </a:r>
            <a:r>
              <a:rPr lang="en-US" dirty="0" err="1" smtClean="0">
                <a:solidFill>
                  <a:srgbClr val="4C5A6A"/>
                </a:solidFill>
                <a:latin typeface="Calibri"/>
              </a:rPr>
              <a:t>s</a:t>
            </a:r>
            <a:r>
              <a:rPr lang="en-US" dirty="0" smtClean="0">
                <a:solidFill>
                  <a:srgbClr val="4C5A6A"/>
                </a:solidFill>
                <a:latin typeface="Calibri" panose="020F0502020204030204" pitchFamily="34" charset="0"/>
                <a:cs typeface="Arial" panose="020B0604020202020204" pitchFamily="34" charset="0"/>
              </a:rPr>
              <a:t>=</a:t>
            </a:r>
            <a:r>
              <a:rPr lang="en-US" b="1" dirty="0" smtClean="0">
                <a:solidFill>
                  <a:srgbClr val="4C5A6A"/>
                </a:solidFill>
                <a:cs typeface="Arial" panose="020B0604020202020204" pitchFamily="34" charset="0"/>
              </a:rPr>
              <a:t>100 GeV </a:t>
            </a:r>
            <a:r>
              <a:rPr lang="en-US" dirty="0" smtClean="0">
                <a:solidFill>
                  <a:srgbClr val="4C5A6A"/>
                </a:solidFill>
                <a:cs typeface="Arial" panose="020B0604020202020204" pitchFamily="34" charset="0"/>
              </a:rPr>
              <a:t>and</a:t>
            </a:r>
            <a:r>
              <a:rPr lang="en-US" b="1" dirty="0" smtClean="0">
                <a:solidFill>
                  <a:srgbClr val="4C5A6A"/>
                </a:solidFill>
                <a:cs typeface="Arial" panose="020B0604020202020204" pitchFamily="34" charset="0"/>
              </a:rPr>
              <a:t> </a:t>
            </a:r>
            <a:r>
              <a:rPr lang="en-US" dirty="0" smtClean="0">
                <a:solidFill>
                  <a:srgbClr val="4C5A6A"/>
                </a:solidFill>
                <a:latin typeface="Calibri"/>
              </a:rPr>
              <a:t>√</a:t>
            </a:r>
            <a:r>
              <a:rPr lang="en-US" dirty="0" err="1" smtClean="0">
                <a:solidFill>
                  <a:srgbClr val="4C5A6A"/>
                </a:solidFill>
                <a:latin typeface="Calibri"/>
              </a:rPr>
              <a:t>s</a:t>
            </a:r>
            <a:r>
              <a:rPr lang="en-US" dirty="0" smtClean="0">
                <a:solidFill>
                  <a:srgbClr val="4C5A6A"/>
                </a:solidFill>
                <a:latin typeface="Calibri" panose="020F0502020204030204" pitchFamily="34" charset="0"/>
                <a:cs typeface="Arial" panose="020B0604020202020204" pitchFamily="34" charset="0"/>
              </a:rPr>
              <a:t>=</a:t>
            </a:r>
            <a:r>
              <a:rPr lang="en-US" b="1" dirty="0" smtClean="0">
                <a:solidFill>
                  <a:srgbClr val="4C5A6A"/>
                </a:solidFill>
                <a:cs typeface="Arial" panose="020B0604020202020204" pitchFamily="34" charset="0"/>
              </a:rPr>
              <a:t>140 GeV </a:t>
            </a:r>
            <a:r>
              <a:rPr lang="en-US" dirty="0" smtClean="0">
                <a:solidFill>
                  <a:srgbClr val="4C5A6A"/>
                </a:solidFill>
                <a:cs typeface="Arial" panose="020B0604020202020204" pitchFamily="34" charset="0"/>
              </a:rPr>
              <a:t>possible</a:t>
            </a:r>
          </a:p>
        </p:txBody>
      </p:sp>
      <p:sp>
        <p:nvSpPr>
          <p:cNvPr id="14" name="Slide Number Placeholder 13"/>
          <p:cNvSpPr>
            <a:spLocks noGrp="1"/>
          </p:cNvSpPr>
          <p:nvPr>
            <p:ph type="sldNum" sz="quarter" idx="12"/>
          </p:nvPr>
        </p:nvSpPr>
        <p:spPr/>
        <p:txBody>
          <a:bodyPr/>
          <a:lstStyle/>
          <a:p>
            <a:fld id="{410D451F-9B7F-8144-A541-E9E65ECBB230}" type="slidenum">
              <a:rPr lang="en-US" smtClean="0"/>
              <a:pPr/>
              <a:t>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600642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Title 1"/>
          <p:cNvSpPr>
            <a:spLocks noGrp="1"/>
          </p:cNvSpPr>
          <p:nvPr>
            <p:ph type="title" idx="4294967295"/>
          </p:nvPr>
        </p:nvSpPr>
        <p:spPr>
          <a:xfrm>
            <a:off x="0" y="0"/>
            <a:ext cx="9144000" cy="685800"/>
          </a:xfrm>
        </p:spPr>
        <p:txBody>
          <a:bodyPr/>
          <a:lstStyle/>
          <a:p>
            <a:pPr eaLnBrk="1" hangingPunct="1"/>
            <a:r>
              <a:rPr lang="en-US" sz="3600" b="1" dirty="0" smtClean="0">
                <a:latin typeface="Arial" charset="0"/>
                <a:ea typeface="MS PGothic" pitchFamily="34" charset="-128"/>
                <a:cs typeface="MS PGothic" pitchFamily="34" charset="-128"/>
              </a:rPr>
              <a:t>High luminosity: electron cooling</a:t>
            </a:r>
            <a:endParaRPr lang="en-US" sz="3600" b="1" dirty="0">
              <a:latin typeface="Arial" charset="0"/>
              <a:ea typeface="MS PGothic" pitchFamily="34" charset="-128"/>
              <a:cs typeface="MS PGothic" pitchFamily="34" charset="-128"/>
            </a:endParaRPr>
          </a:p>
        </p:txBody>
      </p:sp>
      <p:grpSp>
        <p:nvGrpSpPr>
          <p:cNvPr id="2" name="Group 87"/>
          <p:cNvGrpSpPr>
            <a:grpSpLocks/>
          </p:cNvGrpSpPr>
          <p:nvPr/>
        </p:nvGrpSpPr>
        <p:grpSpPr bwMode="auto">
          <a:xfrm>
            <a:off x="509588" y="896938"/>
            <a:ext cx="8210550" cy="1463675"/>
            <a:chOff x="321" y="565"/>
            <a:chExt cx="5172" cy="922"/>
          </a:xfrm>
        </p:grpSpPr>
        <p:cxnSp>
          <p:nvCxnSpPr>
            <p:cNvPr id="35887" name="Straight Connector 5"/>
            <p:cNvCxnSpPr>
              <a:cxnSpLocks noChangeShapeType="1"/>
            </p:cNvCxnSpPr>
            <p:nvPr/>
          </p:nvCxnSpPr>
          <p:spPr bwMode="auto">
            <a:xfrm flipV="1">
              <a:off x="704" y="1026"/>
              <a:ext cx="3635" cy="0"/>
            </a:xfrm>
            <a:prstGeom prst="line">
              <a:avLst/>
            </a:prstGeom>
            <a:noFill/>
            <a:ln w="9525">
              <a:solidFill>
                <a:schemeClr val="tx1"/>
              </a:solidFill>
              <a:prstDash val="dash"/>
              <a:round/>
              <a:headEnd/>
              <a:tailEnd/>
            </a:ln>
          </p:spPr>
        </p:cxnSp>
        <p:sp>
          <p:nvSpPr>
            <p:cNvPr id="35888" name="Rectangle 6"/>
            <p:cNvSpPr>
              <a:spLocks noChangeArrowheads="1"/>
            </p:cNvSpPr>
            <p:nvPr/>
          </p:nvSpPr>
          <p:spPr bwMode="auto">
            <a:xfrm>
              <a:off x="583" y="980"/>
              <a:ext cx="104" cy="91"/>
            </a:xfrm>
            <a:prstGeom prst="rect">
              <a:avLst/>
            </a:prstGeom>
            <a:solidFill>
              <a:srgbClr val="00B050"/>
            </a:solidFill>
            <a:ln w="9525">
              <a:solidFill>
                <a:schemeClr val="tx1"/>
              </a:solidFill>
              <a:round/>
              <a:headEnd/>
              <a:tailEnd/>
            </a:ln>
          </p:spPr>
          <p:txBody>
            <a:bodyPr>
              <a:prstTxWarp prst="textNoShape">
                <a:avLst/>
              </a:prstTxWarp>
            </a:bodyPr>
            <a:lstStyle/>
            <a:p>
              <a:pPr eaLnBrk="1" hangingPunct="1"/>
              <a:endParaRPr lang="en-US" sz="1400" b="1"/>
            </a:p>
          </p:txBody>
        </p:sp>
        <p:sp>
          <p:nvSpPr>
            <p:cNvPr id="35889" name="Rectangle 7"/>
            <p:cNvSpPr>
              <a:spLocks noChangeArrowheads="1"/>
            </p:cNvSpPr>
            <p:nvPr/>
          </p:nvSpPr>
          <p:spPr bwMode="auto">
            <a:xfrm>
              <a:off x="1197" y="923"/>
              <a:ext cx="603" cy="195"/>
            </a:xfrm>
            <a:prstGeom prst="rect">
              <a:avLst/>
            </a:prstGeom>
            <a:solidFill>
              <a:srgbClr val="00B050"/>
            </a:solidFill>
            <a:ln w="9525">
              <a:solidFill>
                <a:schemeClr val="tx1"/>
              </a:solidFill>
              <a:round/>
              <a:headEnd/>
              <a:tailEnd/>
            </a:ln>
          </p:spPr>
          <p:txBody>
            <a:bodyPr>
              <a:prstTxWarp prst="textNoShape">
                <a:avLst/>
              </a:prstTxWarp>
            </a:bodyPr>
            <a:lstStyle/>
            <a:p>
              <a:pPr eaLnBrk="1" hangingPunct="1"/>
              <a:endParaRPr lang="en-US" sz="1400" b="1"/>
            </a:p>
          </p:txBody>
        </p:sp>
        <p:grpSp>
          <p:nvGrpSpPr>
            <p:cNvPr id="3" name="Group 30"/>
            <p:cNvGrpSpPr>
              <a:grpSpLocks/>
            </p:cNvGrpSpPr>
            <p:nvPr/>
          </p:nvGrpSpPr>
          <p:grpSpPr bwMode="auto">
            <a:xfrm>
              <a:off x="2486" y="749"/>
              <a:ext cx="503" cy="554"/>
              <a:chOff x="1676400" y="1295399"/>
              <a:chExt cx="609600" cy="609600"/>
            </a:xfrm>
          </p:grpSpPr>
          <p:cxnSp>
            <p:nvCxnSpPr>
              <p:cNvPr id="35910" name="Straight Connector 41"/>
              <p:cNvCxnSpPr>
                <a:cxnSpLocks noChangeShapeType="1"/>
              </p:cNvCxnSpPr>
              <p:nvPr/>
            </p:nvCxnSpPr>
            <p:spPr bwMode="auto">
              <a:xfrm rot="5400000">
                <a:off x="1828800" y="1600199"/>
                <a:ext cx="304800" cy="0"/>
              </a:xfrm>
              <a:prstGeom prst="line">
                <a:avLst/>
              </a:prstGeom>
              <a:noFill/>
              <a:ln w="28575">
                <a:solidFill>
                  <a:schemeClr val="tx1"/>
                </a:solidFill>
                <a:round/>
                <a:headEnd/>
                <a:tailEnd/>
              </a:ln>
            </p:spPr>
          </p:cxnSp>
          <p:grpSp>
            <p:nvGrpSpPr>
              <p:cNvPr id="4" name="Group 23"/>
              <p:cNvGrpSpPr>
                <a:grpSpLocks/>
              </p:cNvGrpSpPr>
              <p:nvPr/>
            </p:nvGrpSpPr>
            <p:grpSpPr bwMode="auto">
              <a:xfrm>
                <a:off x="1981200" y="1295399"/>
                <a:ext cx="304800" cy="304800"/>
                <a:chOff x="2971800" y="1295400"/>
                <a:chExt cx="304800" cy="304800"/>
              </a:xfrm>
            </p:grpSpPr>
            <p:sp>
              <p:nvSpPr>
                <p:cNvPr id="49" name="Arc 20"/>
                <p:cNvSpPr/>
                <p:nvPr/>
              </p:nvSpPr>
              <p:spPr bwMode="auto">
                <a:xfrm>
                  <a:off x="2973617" y="1296500"/>
                  <a:ext cx="302982" cy="305900"/>
                </a:xfrm>
                <a:prstGeom prst="arc">
                  <a:avLst/>
                </a:prstGeom>
                <a:noFill/>
                <a:ln w="28575" cap="flat" cmpd="sng" algn="ctr">
                  <a:solidFill>
                    <a:schemeClr val="tx1"/>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400" b="1">
                    <a:latin typeface="Arial" panose="020B0604020202020204" pitchFamily="34" charset="0"/>
                    <a:ea typeface="+mn-ea"/>
                    <a:cs typeface="Arial" panose="020B0604020202020204" pitchFamily="34" charset="0"/>
                  </a:endParaRPr>
                </a:p>
              </p:txBody>
            </p:sp>
            <p:sp>
              <p:nvSpPr>
                <p:cNvPr id="50" name="Arc 21"/>
                <p:cNvSpPr/>
                <p:nvPr/>
              </p:nvSpPr>
              <p:spPr bwMode="auto">
                <a:xfrm rot="16200000">
                  <a:off x="2972158" y="1297959"/>
                  <a:ext cx="305900" cy="302982"/>
                </a:xfrm>
                <a:prstGeom prst="arc">
                  <a:avLst/>
                </a:prstGeom>
                <a:noFill/>
                <a:ln w="28575" cap="flat" cmpd="sng" algn="ctr">
                  <a:solidFill>
                    <a:schemeClr val="tx1"/>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400" b="1">
                    <a:latin typeface="Arial" panose="020B0604020202020204" pitchFamily="34" charset="0"/>
                    <a:ea typeface="+mn-ea"/>
                    <a:cs typeface="Arial" panose="020B0604020202020204" pitchFamily="34" charset="0"/>
                  </a:endParaRPr>
                </a:p>
              </p:txBody>
            </p:sp>
            <p:sp>
              <p:nvSpPr>
                <p:cNvPr id="51" name="Arc 50"/>
                <p:cNvSpPr/>
                <p:nvPr/>
              </p:nvSpPr>
              <p:spPr bwMode="auto">
                <a:xfrm rot="5400000">
                  <a:off x="2972158" y="1297959"/>
                  <a:ext cx="305900" cy="302982"/>
                </a:xfrm>
                <a:prstGeom prst="arc">
                  <a:avLst/>
                </a:prstGeom>
                <a:noFill/>
                <a:ln w="28575" cap="flat" cmpd="sng" algn="ctr">
                  <a:solidFill>
                    <a:schemeClr val="tx1"/>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400" b="1">
                    <a:latin typeface="Arial" panose="020B0604020202020204" pitchFamily="34" charset="0"/>
                    <a:ea typeface="+mn-ea"/>
                    <a:cs typeface="Arial" panose="020B0604020202020204" pitchFamily="34" charset="0"/>
                  </a:endParaRPr>
                </a:p>
              </p:txBody>
            </p:sp>
          </p:grpSp>
          <p:grpSp>
            <p:nvGrpSpPr>
              <p:cNvPr id="5" name="Group 24"/>
              <p:cNvGrpSpPr>
                <a:grpSpLocks/>
              </p:cNvGrpSpPr>
              <p:nvPr/>
            </p:nvGrpSpPr>
            <p:grpSpPr bwMode="auto">
              <a:xfrm rot="10800000">
                <a:off x="1676400" y="1600199"/>
                <a:ext cx="304800" cy="304800"/>
                <a:chOff x="2971800" y="1295400"/>
                <a:chExt cx="304800" cy="304800"/>
              </a:xfrm>
            </p:grpSpPr>
            <p:sp>
              <p:nvSpPr>
                <p:cNvPr id="46" name="Arc 45"/>
                <p:cNvSpPr/>
                <p:nvPr/>
              </p:nvSpPr>
              <p:spPr bwMode="auto">
                <a:xfrm>
                  <a:off x="2984525" y="1292100"/>
                  <a:ext cx="306618" cy="303699"/>
                </a:xfrm>
                <a:prstGeom prst="arc">
                  <a:avLst/>
                </a:prstGeom>
                <a:noFill/>
                <a:ln w="28575" cap="flat" cmpd="sng" algn="ctr">
                  <a:solidFill>
                    <a:schemeClr val="tx1"/>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400" b="1">
                    <a:latin typeface="Arial" panose="020B0604020202020204" pitchFamily="34" charset="0"/>
                    <a:ea typeface="+mn-ea"/>
                    <a:cs typeface="Arial" panose="020B0604020202020204" pitchFamily="34" charset="0"/>
                  </a:endParaRPr>
                </a:p>
              </p:txBody>
            </p:sp>
            <p:sp>
              <p:nvSpPr>
                <p:cNvPr id="47" name="Arc 46"/>
                <p:cNvSpPr/>
                <p:nvPr/>
              </p:nvSpPr>
              <p:spPr bwMode="auto">
                <a:xfrm rot="16200000">
                  <a:off x="2985985" y="1290640"/>
                  <a:ext cx="303699" cy="306618"/>
                </a:xfrm>
                <a:prstGeom prst="arc">
                  <a:avLst/>
                </a:prstGeom>
                <a:noFill/>
                <a:ln w="28575" cap="flat" cmpd="sng" algn="ctr">
                  <a:solidFill>
                    <a:schemeClr val="tx1"/>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400" b="1">
                    <a:latin typeface="Arial" panose="020B0604020202020204" pitchFamily="34" charset="0"/>
                    <a:ea typeface="+mn-ea"/>
                    <a:cs typeface="Arial" panose="020B0604020202020204" pitchFamily="34" charset="0"/>
                  </a:endParaRPr>
                </a:p>
              </p:txBody>
            </p:sp>
            <p:sp>
              <p:nvSpPr>
                <p:cNvPr id="48" name="Arc 47"/>
                <p:cNvSpPr/>
                <p:nvPr/>
              </p:nvSpPr>
              <p:spPr bwMode="auto">
                <a:xfrm rot="5400000">
                  <a:off x="2985985" y="1290640"/>
                  <a:ext cx="303699" cy="306618"/>
                </a:xfrm>
                <a:prstGeom prst="arc">
                  <a:avLst/>
                </a:prstGeom>
                <a:noFill/>
                <a:ln w="28575" cap="flat" cmpd="sng" algn="ctr">
                  <a:solidFill>
                    <a:schemeClr val="tx1"/>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400" b="1">
                    <a:latin typeface="Arial" panose="020B0604020202020204" pitchFamily="34" charset="0"/>
                    <a:ea typeface="+mn-ea"/>
                    <a:cs typeface="Arial" panose="020B0604020202020204" pitchFamily="34" charset="0"/>
                  </a:endParaRPr>
                </a:p>
              </p:txBody>
            </p:sp>
          </p:grpSp>
          <p:cxnSp>
            <p:nvCxnSpPr>
              <p:cNvPr id="35913" name="Straight Connector 44"/>
              <p:cNvCxnSpPr>
                <a:cxnSpLocks noChangeShapeType="1"/>
              </p:cNvCxnSpPr>
              <p:nvPr/>
            </p:nvCxnSpPr>
            <p:spPr bwMode="auto">
              <a:xfrm rot="10800000">
                <a:off x="1828800" y="1600200"/>
                <a:ext cx="304800" cy="0"/>
              </a:xfrm>
              <a:prstGeom prst="line">
                <a:avLst/>
              </a:prstGeom>
              <a:noFill/>
              <a:ln w="28575">
                <a:solidFill>
                  <a:schemeClr val="tx1"/>
                </a:solidFill>
                <a:round/>
                <a:headEnd/>
                <a:tailEnd/>
              </a:ln>
            </p:spPr>
          </p:cxnSp>
        </p:grpSp>
        <p:grpSp>
          <p:nvGrpSpPr>
            <p:cNvPr id="6" name="Group 42"/>
            <p:cNvGrpSpPr>
              <a:grpSpLocks/>
            </p:cNvGrpSpPr>
            <p:nvPr/>
          </p:nvGrpSpPr>
          <p:grpSpPr bwMode="auto">
            <a:xfrm>
              <a:off x="3988" y="565"/>
              <a:ext cx="1005" cy="922"/>
              <a:chOff x="1676400" y="1295399"/>
              <a:chExt cx="609600" cy="609600"/>
            </a:xfrm>
          </p:grpSpPr>
          <p:cxnSp>
            <p:nvCxnSpPr>
              <p:cNvPr id="35900" name="Straight Connector 21"/>
              <p:cNvCxnSpPr>
                <a:cxnSpLocks noChangeShapeType="1"/>
              </p:cNvCxnSpPr>
              <p:nvPr/>
            </p:nvCxnSpPr>
            <p:spPr bwMode="auto">
              <a:xfrm rot="5400000">
                <a:off x="1828800" y="1600199"/>
                <a:ext cx="304800" cy="0"/>
              </a:xfrm>
              <a:prstGeom prst="line">
                <a:avLst/>
              </a:prstGeom>
              <a:noFill/>
              <a:ln w="28575">
                <a:solidFill>
                  <a:schemeClr val="tx1"/>
                </a:solidFill>
                <a:round/>
                <a:headEnd/>
                <a:tailEnd/>
              </a:ln>
            </p:spPr>
          </p:cxnSp>
          <p:grpSp>
            <p:nvGrpSpPr>
              <p:cNvPr id="7" name="Group 23"/>
              <p:cNvGrpSpPr>
                <a:grpSpLocks/>
              </p:cNvGrpSpPr>
              <p:nvPr/>
            </p:nvGrpSpPr>
            <p:grpSpPr bwMode="auto">
              <a:xfrm>
                <a:off x="1981200" y="1295399"/>
                <a:ext cx="304800" cy="304800"/>
                <a:chOff x="2971800" y="1295400"/>
                <a:chExt cx="304800" cy="304800"/>
              </a:xfrm>
            </p:grpSpPr>
            <p:sp>
              <p:nvSpPr>
                <p:cNvPr id="29" name="Arc 28"/>
                <p:cNvSpPr/>
                <p:nvPr/>
              </p:nvSpPr>
              <p:spPr bwMode="auto">
                <a:xfrm>
                  <a:off x="2971496" y="1296061"/>
                  <a:ext cx="304497" cy="304139"/>
                </a:xfrm>
                <a:prstGeom prst="arc">
                  <a:avLst/>
                </a:prstGeom>
                <a:noFill/>
                <a:ln w="28575" cap="flat" cmpd="sng" algn="ctr">
                  <a:solidFill>
                    <a:schemeClr val="tx1"/>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400" b="1">
                    <a:latin typeface="Arial" panose="020B0604020202020204" pitchFamily="34" charset="0"/>
                    <a:ea typeface="+mn-ea"/>
                    <a:cs typeface="Arial" panose="020B0604020202020204" pitchFamily="34" charset="0"/>
                  </a:endParaRPr>
                </a:p>
              </p:txBody>
            </p:sp>
            <p:sp>
              <p:nvSpPr>
                <p:cNvPr id="30" name="Arc 29"/>
                <p:cNvSpPr/>
                <p:nvPr/>
              </p:nvSpPr>
              <p:spPr bwMode="auto">
                <a:xfrm rot="16200000">
                  <a:off x="2971675" y="1295882"/>
                  <a:ext cx="304139" cy="304497"/>
                </a:xfrm>
                <a:prstGeom prst="arc">
                  <a:avLst/>
                </a:prstGeom>
                <a:noFill/>
                <a:ln w="28575" cap="flat" cmpd="sng" algn="ctr">
                  <a:solidFill>
                    <a:schemeClr val="tx1"/>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400" b="1">
                    <a:latin typeface="Arial" panose="020B0604020202020204" pitchFamily="34" charset="0"/>
                    <a:ea typeface="+mn-ea"/>
                    <a:cs typeface="Arial" panose="020B0604020202020204" pitchFamily="34" charset="0"/>
                  </a:endParaRPr>
                </a:p>
              </p:txBody>
            </p:sp>
            <p:sp>
              <p:nvSpPr>
                <p:cNvPr id="31" name="Arc 30"/>
                <p:cNvSpPr/>
                <p:nvPr/>
              </p:nvSpPr>
              <p:spPr bwMode="auto">
                <a:xfrm rot="5400000">
                  <a:off x="2971675" y="1295882"/>
                  <a:ext cx="304139" cy="304497"/>
                </a:xfrm>
                <a:prstGeom prst="arc">
                  <a:avLst/>
                </a:prstGeom>
                <a:noFill/>
                <a:ln w="28575" cap="flat" cmpd="sng" algn="ctr">
                  <a:solidFill>
                    <a:schemeClr val="tx1"/>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400" b="1">
                    <a:latin typeface="Arial" panose="020B0604020202020204" pitchFamily="34" charset="0"/>
                    <a:ea typeface="+mn-ea"/>
                    <a:cs typeface="Arial" panose="020B0604020202020204" pitchFamily="34" charset="0"/>
                  </a:endParaRPr>
                </a:p>
              </p:txBody>
            </p:sp>
          </p:grpSp>
          <p:grpSp>
            <p:nvGrpSpPr>
              <p:cNvPr id="8" name="Group 24"/>
              <p:cNvGrpSpPr>
                <a:grpSpLocks/>
              </p:cNvGrpSpPr>
              <p:nvPr/>
            </p:nvGrpSpPr>
            <p:grpSpPr bwMode="auto">
              <a:xfrm rot="10800000">
                <a:off x="1676400" y="1600199"/>
                <a:ext cx="304800" cy="304800"/>
                <a:chOff x="2971800" y="1295400"/>
                <a:chExt cx="304800" cy="304800"/>
              </a:xfrm>
            </p:grpSpPr>
            <p:sp>
              <p:nvSpPr>
                <p:cNvPr id="26" name="Arc 25"/>
                <p:cNvSpPr/>
                <p:nvPr/>
              </p:nvSpPr>
              <p:spPr bwMode="auto">
                <a:xfrm>
                  <a:off x="2975136" y="1293417"/>
                  <a:ext cx="305103" cy="305461"/>
                </a:xfrm>
                <a:prstGeom prst="arc">
                  <a:avLst/>
                </a:prstGeom>
                <a:noFill/>
                <a:ln w="28575" cap="flat" cmpd="sng" algn="ctr">
                  <a:solidFill>
                    <a:schemeClr val="tx1"/>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400" b="1">
                    <a:latin typeface="Arial" panose="020B0604020202020204" pitchFamily="34" charset="0"/>
                    <a:ea typeface="+mn-ea"/>
                    <a:cs typeface="Arial" panose="020B0604020202020204" pitchFamily="34" charset="0"/>
                  </a:endParaRPr>
                </a:p>
              </p:txBody>
            </p:sp>
            <p:sp>
              <p:nvSpPr>
                <p:cNvPr id="27" name="Arc 26"/>
                <p:cNvSpPr/>
                <p:nvPr/>
              </p:nvSpPr>
              <p:spPr bwMode="auto">
                <a:xfrm rot="16200000">
                  <a:off x="2974958" y="1293596"/>
                  <a:ext cx="305461" cy="305103"/>
                </a:xfrm>
                <a:prstGeom prst="arc">
                  <a:avLst/>
                </a:prstGeom>
                <a:noFill/>
                <a:ln w="28575" cap="flat" cmpd="sng" algn="ctr">
                  <a:solidFill>
                    <a:schemeClr val="tx1"/>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400" b="1">
                    <a:latin typeface="Arial" panose="020B0604020202020204" pitchFamily="34" charset="0"/>
                    <a:ea typeface="+mn-ea"/>
                    <a:cs typeface="Arial" panose="020B0604020202020204" pitchFamily="34" charset="0"/>
                  </a:endParaRPr>
                </a:p>
              </p:txBody>
            </p:sp>
            <p:sp>
              <p:nvSpPr>
                <p:cNvPr id="28" name="Arc 27"/>
                <p:cNvSpPr/>
                <p:nvPr/>
              </p:nvSpPr>
              <p:spPr bwMode="auto">
                <a:xfrm rot="5400000">
                  <a:off x="2974958" y="1293596"/>
                  <a:ext cx="305461" cy="305103"/>
                </a:xfrm>
                <a:prstGeom prst="arc">
                  <a:avLst/>
                </a:prstGeom>
                <a:noFill/>
                <a:ln w="28575" cap="flat" cmpd="sng" algn="ctr">
                  <a:solidFill>
                    <a:schemeClr val="tx1"/>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400" b="1">
                    <a:latin typeface="Arial" panose="020B0604020202020204" pitchFamily="34" charset="0"/>
                    <a:ea typeface="+mn-ea"/>
                    <a:cs typeface="Arial" panose="020B0604020202020204" pitchFamily="34" charset="0"/>
                  </a:endParaRPr>
                </a:p>
              </p:txBody>
            </p:sp>
          </p:grpSp>
          <p:cxnSp>
            <p:nvCxnSpPr>
              <p:cNvPr id="35903" name="Straight Connector 24"/>
              <p:cNvCxnSpPr>
                <a:cxnSpLocks noChangeShapeType="1"/>
              </p:cNvCxnSpPr>
              <p:nvPr/>
            </p:nvCxnSpPr>
            <p:spPr bwMode="auto">
              <a:xfrm rot="10800000">
                <a:off x="1828800" y="1600200"/>
                <a:ext cx="304800" cy="0"/>
              </a:xfrm>
              <a:prstGeom prst="line">
                <a:avLst/>
              </a:prstGeom>
              <a:noFill/>
              <a:ln w="28575">
                <a:solidFill>
                  <a:schemeClr val="tx1"/>
                </a:solidFill>
                <a:round/>
                <a:headEnd/>
                <a:tailEnd/>
              </a:ln>
            </p:spPr>
          </p:cxnSp>
        </p:grpSp>
        <p:sp>
          <p:nvSpPr>
            <p:cNvPr id="35892" name="TextBox 12"/>
            <p:cNvSpPr txBox="1">
              <a:spLocks noChangeArrowheads="1"/>
            </p:cNvSpPr>
            <p:nvPr/>
          </p:nvSpPr>
          <p:spPr bwMode="auto">
            <a:xfrm>
              <a:off x="321" y="607"/>
              <a:ext cx="685" cy="194"/>
            </a:xfrm>
            <a:prstGeom prst="rect">
              <a:avLst/>
            </a:prstGeom>
            <a:noFill/>
            <a:ln w="9525">
              <a:noFill/>
              <a:miter lim="800000"/>
              <a:headEnd/>
              <a:tailEnd/>
            </a:ln>
          </p:spPr>
          <p:txBody>
            <a:bodyPr>
              <a:prstTxWarp prst="textNoShape">
                <a:avLst/>
              </a:prstTxWarp>
              <a:spAutoFit/>
            </a:bodyPr>
            <a:lstStyle/>
            <a:p>
              <a:pPr algn="ctr" eaLnBrk="1" hangingPunct="1"/>
              <a:r>
                <a:rPr lang="en-US" sz="1400" b="1">
                  <a:latin typeface="Calibri" panose="020F0502020204030204" pitchFamily="34" charset="0"/>
                </a:rPr>
                <a:t>ion sources</a:t>
              </a:r>
            </a:p>
          </p:txBody>
        </p:sp>
        <p:sp>
          <p:nvSpPr>
            <p:cNvPr id="35893" name="TextBox 13"/>
            <p:cNvSpPr txBox="1">
              <a:spLocks noChangeArrowheads="1"/>
            </p:cNvSpPr>
            <p:nvPr/>
          </p:nvSpPr>
          <p:spPr bwMode="auto">
            <a:xfrm>
              <a:off x="1069" y="725"/>
              <a:ext cx="914" cy="192"/>
            </a:xfrm>
            <a:prstGeom prst="rect">
              <a:avLst/>
            </a:prstGeom>
            <a:noFill/>
            <a:ln w="9525">
              <a:noFill/>
              <a:miter lim="800000"/>
              <a:headEnd/>
              <a:tailEnd/>
            </a:ln>
          </p:spPr>
          <p:txBody>
            <a:bodyPr>
              <a:prstTxWarp prst="textNoShape">
                <a:avLst/>
              </a:prstTxWarp>
              <a:spAutoFit/>
            </a:bodyPr>
            <a:lstStyle/>
            <a:p>
              <a:pPr algn="ctr" eaLnBrk="1" hangingPunct="1"/>
              <a:r>
                <a:rPr lang="en-US" sz="1400" b="1" dirty="0">
                  <a:latin typeface="Calibri" panose="020F0502020204030204" pitchFamily="34" charset="0"/>
                </a:rPr>
                <a:t>ion </a:t>
              </a:r>
              <a:r>
                <a:rPr lang="en-US" sz="1400" b="1" dirty="0" err="1">
                  <a:latin typeface="Calibri" panose="020F0502020204030204" pitchFamily="34" charset="0"/>
                </a:rPr>
                <a:t>linac</a:t>
              </a:r>
              <a:endParaRPr lang="en-US" sz="1400" b="1" dirty="0">
                <a:latin typeface="Calibri" panose="020F0502020204030204" pitchFamily="34" charset="0"/>
              </a:endParaRPr>
            </a:p>
          </p:txBody>
        </p:sp>
        <p:sp>
          <p:nvSpPr>
            <p:cNvPr id="35894" name="TextBox 14"/>
            <p:cNvSpPr txBox="1">
              <a:spLocks noChangeArrowheads="1"/>
            </p:cNvSpPr>
            <p:nvPr/>
          </p:nvSpPr>
          <p:spPr bwMode="auto">
            <a:xfrm>
              <a:off x="2599" y="1022"/>
              <a:ext cx="1151" cy="330"/>
            </a:xfrm>
            <a:prstGeom prst="rect">
              <a:avLst/>
            </a:prstGeom>
            <a:noFill/>
            <a:ln w="9525">
              <a:noFill/>
              <a:miter lim="800000"/>
              <a:headEnd/>
              <a:tailEnd/>
            </a:ln>
          </p:spPr>
          <p:txBody>
            <a:bodyPr>
              <a:prstTxWarp prst="textNoShape">
                <a:avLst/>
              </a:prstTxWarp>
              <a:spAutoFit/>
            </a:bodyPr>
            <a:lstStyle/>
            <a:p>
              <a:pPr algn="ctr" eaLnBrk="1" hangingPunct="1"/>
              <a:r>
                <a:rPr lang="en-US" sz="1400" b="1">
                  <a:latin typeface="Calibri" panose="020F0502020204030204" pitchFamily="34" charset="0"/>
                </a:rPr>
                <a:t>Booster </a:t>
              </a:r>
            </a:p>
            <a:p>
              <a:pPr algn="ctr" eaLnBrk="1" hangingPunct="1"/>
              <a:r>
                <a:rPr lang="en-US" sz="1400" b="1">
                  <a:latin typeface="Calibri" panose="020F0502020204030204" pitchFamily="34" charset="0"/>
                </a:rPr>
                <a:t>   (0.285 to 8 GeV)</a:t>
              </a:r>
            </a:p>
          </p:txBody>
        </p:sp>
        <p:sp>
          <p:nvSpPr>
            <p:cNvPr id="35895" name="TextBox 16"/>
            <p:cNvSpPr txBox="1">
              <a:spLocks noChangeArrowheads="1"/>
            </p:cNvSpPr>
            <p:nvPr/>
          </p:nvSpPr>
          <p:spPr bwMode="auto">
            <a:xfrm>
              <a:off x="4453" y="1022"/>
              <a:ext cx="1040" cy="330"/>
            </a:xfrm>
            <a:prstGeom prst="rect">
              <a:avLst/>
            </a:prstGeom>
            <a:noFill/>
            <a:ln w="9525">
              <a:noFill/>
              <a:miter lim="800000"/>
              <a:headEnd/>
              <a:tailEnd/>
            </a:ln>
          </p:spPr>
          <p:txBody>
            <a:bodyPr>
              <a:prstTxWarp prst="textNoShape">
                <a:avLst/>
              </a:prstTxWarp>
              <a:spAutoFit/>
            </a:bodyPr>
            <a:lstStyle/>
            <a:p>
              <a:pPr algn="ctr" eaLnBrk="1" hangingPunct="1"/>
              <a:r>
                <a:rPr lang="en-US" sz="1400" b="1">
                  <a:latin typeface="Calibri" panose="020F0502020204030204" pitchFamily="34" charset="0"/>
                </a:rPr>
                <a:t>collider ring</a:t>
              </a:r>
            </a:p>
            <a:p>
              <a:pPr algn="ctr" eaLnBrk="1" hangingPunct="1"/>
              <a:r>
                <a:rPr lang="en-US" sz="1400" b="1">
                  <a:latin typeface="Calibri" panose="020F0502020204030204" pitchFamily="34" charset="0"/>
                </a:rPr>
                <a:t>(8 to 100 GeV)</a:t>
              </a:r>
            </a:p>
          </p:txBody>
        </p:sp>
        <p:sp>
          <p:nvSpPr>
            <p:cNvPr id="35896" name="Rectangle 17"/>
            <p:cNvSpPr>
              <a:spLocks noChangeArrowheads="1"/>
            </p:cNvSpPr>
            <p:nvPr/>
          </p:nvSpPr>
          <p:spPr bwMode="auto">
            <a:xfrm>
              <a:off x="2599" y="996"/>
              <a:ext cx="70" cy="61"/>
            </a:xfrm>
            <a:prstGeom prst="rect">
              <a:avLst/>
            </a:prstGeom>
            <a:solidFill>
              <a:srgbClr val="FF9900"/>
            </a:solidFill>
            <a:ln w="9525">
              <a:solidFill>
                <a:schemeClr val="tx1"/>
              </a:solidFill>
              <a:round/>
              <a:headEnd/>
              <a:tailEnd/>
            </a:ln>
          </p:spPr>
          <p:txBody>
            <a:bodyPr>
              <a:prstTxWarp prst="textNoShape">
                <a:avLst/>
              </a:prstTxWarp>
            </a:bodyPr>
            <a:lstStyle/>
            <a:p>
              <a:pPr eaLnBrk="1" hangingPunct="1"/>
              <a:endParaRPr lang="en-US" sz="1400" b="1"/>
            </a:p>
          </p:txBody>
        </p:sp>
        <p:sp>
          <p:nvSpPr>
            <p:cNvPr id="35897" name="Rectangle 18"/>
            <p:cNvSpPr>
              <a:spLocks noChangeArrowheads="1"/>
            </p:cNvSpPr>
            <p:nvPr/>
          </p:nvSpPr>
          <p:spPr bwMode="auto">
            <a:xfrm>
              <a:off x="4271" y="996"/>
              <a:ext cx="137" cy="61"/>
            </a:xfrm>
            <a:prstGeom prst="rect">
              <a:avLst/>
            </a:prstGeom>
            <a:solidFill>
              <a:srgbClr val="FF9900"/>
            </a:solidFill>
            <a:ln w="9525">
              <a:solidFill>
                <a:schemeClr val="tx1"/>
              </a:solidFill>
              <a:round/>
              <a:headEnd/>
              <a:tailEnd/>
            </a:ln>
          </p:spPr>
          <p:txBody>
            <a:bodyPr>
              <a:prstTxWarp prst="textNoShape">
                <a:avLst/>
              </a:prstTxWarp>
            </a:bodyPr>
            <a:lstStyle/>
            <a:p>
              <a:pPr eaLnBrk="1" hangingPunct="1"/>
              <a:endParaRPr lang="en-US" sz="1400" b="1"/>
            </a:p>
          </p:txBody>
        </p:sp>
        <p:sp>
          <p:nvSpPr>
            <p:cNvPr id="35898" name="TextBox 20"/>
            <p:cNvSpPr txBox="1">
              <a:spLocks noChangeArrowheads="1"/>
            </p:cNvSpPr>
            <p:nvPr/>
          </p:nvSpPr>
          <p:spPr bwMode="auto">
            <a:xfrm>
              <a:off x="3942" y="646"/>
              <a:ext cx="594" cy="194"/>
            </a:xfrm>
            <a:prstGeom prst="rect">
              <a:avLst/>
            </a:prstGeom>
            <a:noFill/>
            <a:ln w="9525">
              <a:noFill/>
              <a:miter lim="800000"/>
              <a:headEnd/>
              <a:tailEnd/>
            </a:ln>
          </p:spPr>
          <p:txBody>
            <a:bodyPr>
              <a:prstTxWarp prst="textNoShape">
                <a:avLst/>
              </a:prstTxWarp>
              <a:spAutoFit/>
            </a:bodyPr>
            <a:lstStyle/>
            <a:p>
              <a:pPr algn="ctr" eaLnBrk="1" hangingPunct="1"/>
              <a:r>
                <a:rPr lang="en-US" sz="1400" b="1" dirty="0">
                  <a:solidFill>
                    <a:srgbClr val="FF0000"/>
                  </a:solidFill>
                  <a:latin typeface="Calibri" panose="020F0502020204030204" pitchFamily="34" charset="0"/>
                </a:rPr>
                <a:t>BB cooler</a:t>
              </a:r>
            </a:p>
          </p:txBody>
        </p:sp>
        <p:sp>
          <p:nvSpPr>
            <p:cNvPr id="35899" name="TextBox 20"/>
            <p:cNvSpPr txBox="1">
              <a:spLocks noChangeArrowheads="1"/>
            </p:cNvSpPr>
            <p:nvPr/>
          </p:nvSpPr>
          <p:spPr bwMode="auto">
            <a:xfrm>
              <a:off x="2217" y="646"/>
              <a:ext cx="617" cy="194"/>
            </a:xfrm>
            <a:prstGeom prst="rect">
              <a:avLst/>
            </a:prstGeom>
            <a:noFill/>
            <a:ln w="9525">
              <a:noFill/>
              <a:miter lim="800000"/>
              <a:headEnd/>
              <a:tailEnd/>
            </a:ln>
          </p:spPr>
          <p:txBody>
            <a:bodyPr>
              <a:prstTxWarp prst="textNoShape">
                <a:avLst/>
              </a:prstTxWarp>
              <a:spAutoFit/>
            </a:bodyPr>
            <a:lstStyle/>
            <a:p>
              <a:pPr algn="ctr" eaLnBrk="1" hangingPunct="1"/>
              <a:r>
                <a:rPr lang="en-US" sz="1400" b="1">
                  <a:solidFill>
                    <a:srgbClr val="FF0000"/>
                  </a:solidFill>
                  <a:latin typeface="Calibri" panose="020F0502020204030204" pitchFamily="34" charset="0"/>
                </a:rPr>
                <a:t>DC cooler</a:t>
              </a:r>
            </a:p>
          </p:txBody>
        </p:sp>
      </p:grpSp>
      <p:graphicFrame>
        <p:nvGraphicFramePr>
          <p:cNvPr id="226390" name="Group 86"/>
          <p:cNvGraphicFramePr>
            <a:graphicFrameLocks noGrp="1"/>
          </p:cNvGraphicFramePr>
          <p:nvPr/>
        </p:nvGraphicFramePr>
        <p:xfrm>
          <a:off x="66675" y="2439988"/>
          <a:ext cx="8982075" cy="3227546"/>
        </p:xfrm>
        <a:graphic>
          <a:graphicData uri="http://schemas.openxmlformats.org/drawingml/2006/table">
            <a:tbl>
              <a:tblPr>
                <a:tableStyleId>{912C8C85-51F0-491E-9774-3900AFEF0FD7}</a:tableStyleId>
              </a:tblPr>
              <a:tblGrid>
                <a:gridCol w="1091744">
                  <a:extLst>
                    <a:ext uri="{9D8B030D-6E8A-4147-A177-3AD203B41FA5}"/>
                  </a:extLst>
                </a:gridCol>
                <a:gridCol w="1270456">
                  <a:extLst>
                    <a:ext uri="{9D8B030D-6E8A-4147-A177-3AD203B41FA5}"/>
                  </a:extLst>
                </a:gridCol>
                <a:gridCol w="3057525">
                  <a:extLst>
                    <a:ext uri="{9D8B030D-6E8A-4147-A177-3AD203B41FA5}"/>
                  </a:extLst>
                </a:gridCol>
                <a:gridCol w="1628775">
                  <a:extLst>
                    <a:ext uri="{9D8B030D-6E8A-4147-A177-3AD203B41FA5}"/>
                  </a:extLst>
                </a:gridCol>
                <a:gridCol w="1933575">
                  <a:extLst>
                    <a:ext uri="{9D8B030D-6E8A-4147-A177-3AD203B41FA5}"/>
                  </a:extLst>
                </a:gridCol>
              </a:tblGrid>
              <a:tr h="365724">
                <a:tc>
                  <a:txBody>
                    <a:bodyPr/>
                    <a:lstStyle>
                      <a:lvl1pPr algn="l">
                        <a:spcBef>
                          <a:spcPct val="200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1pPr>
                      <a:lvl2pPr marL="742950" indent="-285750" algn="l">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2pPr>
                      <a:lvl3pPr marL="1143000" indent="-228600" algn="l">
                        <a:spcBef>
                          <a:spcPct val="20000"/>
                        </a:spcBef>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3pPr>
                      <a:lvl4pPr marL="16002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4pPr>
                      <a:lvl5pPr marL="20574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u="none" strike="noStrike" cap="none" normalizeH="0" baseline="0" dirty="0" smtClean="0">
                          <a:ln>
                            <a:noFill/>
                          </a:ln>
                          <a:effectLst/>
                        </a:rPr>
                        <a:t>Ring</a:t>
                      </a:r>
                      <a:endParaRPr kumimoji="0" lang="en-US" altLang="en-US" sz="1800" b="1" i="0" u="none" strike="noStrike" cap="none" normalizeH="0" baseline="0" dirty="0" smtClean="0">
                        <a:ln>
                          <a:noFill/>
                        </a:ln>
                        <a:solidFill>
                          <a:srgbClr val="FFFFFF"/>
                        </a:solidFill>
                        <a:effectLst/>
                        <a:latin typeface="Arial" panose="020B0604020202020204" pitchFamily="34" charset="0"/>
                        <a:cs typeface="Arial" panose="020B0604020202020204" pitchFamily="34" charset="0"/>
                      </a:endParaRPr>
                    </a:p>
                  </a:txBody>
                  <a:tcPr marT="45715" marB="45715" anchor="ctr" horzOverflow="overflow">
                    <a:solidFill>
                      <a:srgbClr val="FFFF99"/>
                    </a:solidFill>
                  </a:tcPr>
                </a:tc>
                <a:tc>
                  <a:txBody>
                    <a:bodyPr/>
                    <a:lstStyle>
                      <a:lvl1pPr algn="l">
                        <a:spcBef>
                          <a:spcPct val="200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1pPr>
                      <a:lvl2pPr marL="742950" indent="-285750" algn="l">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2pPr>
                      <a:lvl3pPr marL="1143000" indent="-228600" algn="l">
                        <a:spcBef>
                          <a:spcPct val="20000"/>
                        </a:spcBef>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3pPr>
                      <a:lvl4pPr marL="16002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4pPr>
                      <a:lvl5pPr marL="20574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u="none" strike="noStrike" cap="none" normalizeH="0" baseline="0" dirty="0" smtClean="0">
                          <a:ln>
                            <a:noFill/>
                          </a:ln>
                          <a:effectLst/>
                        </a:rPr>
                        <a:t>Cooler</a:t>
                      </a:r>
                      <a:endParaRPr kumimoji="0" lang="en-US" altLang="en-US" sz="1800" b="1" i="0" u="none" strike="noStrike" cap="none" normalizeH="0" baseline="0" dirty="0" smtClean="0">
                        <a:ln>
                          <a:noFill/>
                        </a:ln>
                        <a:solidFill>
                          <a:srgbClr val="FFFFFF"/>
                        </a:solidFill>
                        <a:effectLst/>
                        <a:latin typeface="Arial" panose="020B0604020202020204" pitchFamily="34" charset="0"/>
                        <a:cs typeface="Arial" panose="020B0604020202020204" pitchFamily="34" charset="0"/>
                      </a:endParaRPr>
                    </a:p>
                  </a:txBody>
                  <a:tcPr marT="45715" marB="45715" anchor="ctr" horzOverflow="overflow">
                    <a:solidFill>
                      <a:srgbClr val="FFFF99"/>
                    </a:solidFill>
                  </a:tcPr>
                </a:tc>
                <a:tc>
                  <a:txBody>
                    <a:bodyPr/>
                    <a:lstStyle>
                      <a:lvl1pPr algn="l">
                        <a:spcBef>
                          <a:spcPct val="200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1pPr>
                      <a:lvl2pPr marL="742950" indent="-285750" algn="l">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2pPr>
                      <a:lvl3pPr marL="1143000" indent="-228600" algn="l">
                        <a:spcBef>
                          <a:spcPct val="20000"/>
                        </a:spcBef>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3pPr>
                      <a:lvl4pPr marL="16002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4pPr>
                      <a:lvl5pPr marL="20574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u="none" strike="noStrike" cap="none" normalizeH="0" baseline="0" dirty="0" smtClean="0">
                          <a:ln>
                            <a:noFill/>
                          </a:ln>
                          <a:effectLst/>
                        </a:rPr>
                        <a:t>Function</a:t>
                      </a:r>
                      <a:endParaRPr kumimoji="0" lang="en-US" altLang="en-US" sz="1800" b="1" i="0" u="none" strike="noStrike" cap="none" normalizeH="0" baseline="0" dirty="0" smtClean="0">
                        <a:ln>
                          <a:noFill/>
                        </a:ln>
                        <a:solidFill>
                          <a:srgbClr val="FFFFFF"/>
                        </a:solidFill>
                        <a:effectLst/>
                        <a:latin typeface="Arial" panose="020B0604020202020204" pitchFamily="34" charset="0"/>
                        <a:cs typeface="Arial" panose="020B0604020202020204" pitchFamily="34" charset="0"/>
                      </a:endParaRPr>
                    </a:p>
                  </a:txBody>
                  <a:tcPr marT="45715" marB="45715" anchor="ctr" horzOverflow="overflow">
                    <a:solidFill>
                      <a:srgbClr val="FFFF99"/>
                    </a:solidFill>
                  </a:tcPr>
                </a:tc>
                <a:tc>
                  <a:txBody>
                    <a:bodyPr/>
                    <a:lstStyle>
                      <a:lvl1pPr algn="l">
                        <a:spcBef>
                          <a:spcPct val="200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1pPr>
                      <a:lvl2pPr marL="742950" indent="-285750" algn="l">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2pPr>
                      <a:lvl3pPr marL="1143000" indent="-228600" algn="l">
                        <a:spcBef>
                          <a:spcPct val="20000"/>
                        </a:spcBef>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3pPr>
                      <a:lvl4pPr marL="16002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4pPr>
                      <a:lvl5pPr marL="20574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u="none" strike="noStrike" cap="none" normalizeH="0" baseline="0" dirty="0" smtClean="0">
                          <a:ln>
                            <a:noFill/>
                          </a:ln>
                          <a:effectLst/>
                        </a:rPr>
                        <a:t>Ion energy</a:t>
                      </a:r>
                      <a:endParaRPr kumimoji="0" lang="en-US" altLang="en-US" sz="1800" b="1" i="0" u="none" strike="noStrike" cap="none" normalizeH="0" baseline="0" dirty="0" smtClean="0">
                        <a:ln>
                          <a:noFill/>
                        </a:ln>
                        <a:solidFill>
                          <a:srgbClr val="FFFFFF"/>
                        </a:solidFill>
                        <a:effectLst/>
                        <a:latin typeface="Arial" panose="020B0604020202020204" pitchFamily="34" charset="0"/>
                        <a:cs typeface="Arial" panose="020B0604020202020204" pitchFamily="34" charset="0"/>
                      </a:endParaRPr>
                    </a:p>
                  </a:txBody>
                  <a:tcPr marT="45715" marB="45715" anchor="ctr" horzOverflow="overflow">
                    <a:solidFill>
                      <a:srgbClr val="FFFF99"/>
                    </a:solidFill>
                  </a:tcPr>
                </a:tc>
                <a:tc>
                  <a:txBody>
                    <a:bodyPr/>
                    <a:lstStyle>
                      <a:lvl1pPr algn="l">
                        <a:spcBef>
                          <a:spcPct val="200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1pPr>
                      <a:lvl2pPr marL="742950" indent="-285750" algn="l">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2pPr>
                      <a:lvl3pPr marL="1143000" indent="-228600" algn="l">
                        <a:spcBef>
                          <a:spcPct val="20000"/>
                        </a:spcBef>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3pPr>
                      <a:lvl4pPr marL="16002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4pPr>
                      <a:lvl5pPr marL="20574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u="none" strike="noStrike" cap="none" normalizeH="0" baseline="0" dirty="0" smtClean="0">
                          <a:ln>
                            <a:noFill/>
                          </a:ln>
                          <a:effectLst/>
                        </a:rPr>
                        <a:t>Electron energy</a:t>
                      </a:r>
                      <a:endParaRPr kumimoji="0" lang="en-US" altLang="en-US" sz="1800" b="1" i="0" u="none" strike="noStrike" cap="none" normalizeH="0" baseline="0" dirty="0" smtClean="0">
                        <a:ln>
                          <a:noFill/>
                        </a:ln>
                        <a:solidFill>
                          <a:srgbClr val="FFFFFF"/>
                        </a:solidFill>
                        <a:effectLst/>
                        <a:latin typeface="Arial" panose="020B0604020202020204" pitchFamily="34" charset="0"/>
                        <a:cs typeface="Arial" panose="020B0604020202020204" pitchFamily="34" charset="0"/>
                      </a:endParaRPr>
                    </a:p>
                  </a:txBody>
                  <a:tcPr marT="45715" marB="45715" anchor="ctr" horzOverflow="overflow">
                    <a:solidFill>
                      <a:srgbClr val="FFFF99"/>
                    </a:solidFill>
                  </a:tcPr>
                </a:tc>
                <a:extLst>
                  <a:ext uri="{0D108BD9-81ED-4DB2-BD59-A6C34878D82A}"/>
                </a:extLst>
              </a:tr>
              <a:tr h="365724">
                <a:tc>
                  <a:txBody>
                    <a:bodyPr/>
                    <a:lstStyle>
                      <a:lvl1pPr algn="l">
                        <a:spcBef>
                          <a:spcPct val="200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1pPr>
                      <a:lvl2pPr marL="742950" indent="-285750" algn="l">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2pPr>
                      <a:lvl3pPr marL="1143000" indent="-228600" algn="l">
                        <a:spcBef>
                          <a:spcPct val="20000"/>
                        </a:spcBef>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3pPr>
                      <a:lvl4pPr marL="16002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4pPr>
                      <a:lvl5pPr marL="20574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marT="45715" marB="45715" anchor="ctr" horzOverflow="overflow">
                    <a:solidFill>
                      <a:srgbClr val="D9D9D9"/>
                    </a:solidFill>
                  </a:tcPr>
                </a:tc>
                <a:tc>
                  <a:txBody>
                    <a:bodyPr/>
                    <a:lstStyle>
                      <a:lvl1pPr algn="l">
                        <a:spcBef>
                          <a:spcPct val="200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1pPr>
                      <a:lvl2pPr marL="742950" indent="-285750" algn="l">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2pPr>
                      <a:lvl3pPr marL="1143000" indent="-228600" algn="l">
                        <a:spcBef>
                          <a:spcPct val="20000"/>
                        </a:spcBef>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3pPr>
                      <a:lvl4pPr marL="16002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4pPr>
                      <a:lvl5pPr marL="20574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smtClean="0">
                        <a:ln>
                          <a:noFill/>
                        </a:ln>
                        <a:solidFill>
                          <a:srgbClr val="000000"/>
                        </a:solidFill>
                        <a:effectLst/>
                        <a:latin typeface="Arial" panose="020B0604020202020204" pitchFamily="34" charset="0"/>
                        <a:cs typeface="Arial" panose="020B0604020202020204" pitchFamily="34" charset="0"/>
                      </a:endParaRPr>
                    </a:p>
                  </a:txBody>
                  <a:tcPr marT="45715" marB="45715" anchor="ctr" horzOverflow="overflow">
                    <a:solidFill>
                      <a:srgbClr val="D9D9D9"/>
                    </a:solidFill>
                  </a:tcPr>
                </a:tc>
                <a:tc>
                  <a:txBody>
                    <a:bodyPr/>
                    <a:lstStyle>
                      <a:lvl1pPr algn="l">
                        <a:spcBef>
                          <a:spcPct val="200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1pPr>
                      <a:lvl2pPr marL="742950" indent="-285750" algn="l">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2pPr>
                      <a:lvl3pPr marL="1143000" indent="-228600" algn="l">
                        <a:spcBef>
                          <a:spcPct val="20000"/>
                        </a:spcBef>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3pPr>
                      <a:lvl4pPr marL="16002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4pPr>
                      <a:lvl5pPr marL="20574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marT="45715" marB="45715" horzOverflow="overflow">
                    <a:solidFill>
                      <a:srgbClr val="D9D9D9"/>
                    </a:solidFill>
                  </a:tcPr>
                </a:tc>
                <a:tc>
                  <a:txBody>
                    <a:bodyPr/>
                    <a:lstStyle>
                      <a:lvl1pPr algn="l">
                        <a:spcBef>
                          <a:spcPct val="200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1pPr>
                      <a:lvl2pPr marL="742950" indent="-285750" algn="l">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2pPr>
                      <a:lvl3pPr marL="1143000" indent="-228600" algn="l">
                        <a:spcBef>
                          <a:spcPct val="20000"/>
                        </a:spcBef>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3pPr>
                      <a:lvl4pPr marL="16002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4pPr>
                      <a:lvl5pPr marL="20574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u="none" strike="noStrike" cap="none" normalizeH="0" baseline="0" dirty="0" smtClean="0">
                          <a:ln>
                            <a:noFill/>
                          </a:ln>
                          <a:effectLst/>
                        </a:rPr>
                        <a:t>GeV/</a:t>
                      </a:r>
                      <a:r>
                        <a:rPr kumimoji="0" lang="en-US" altLang="en-US" sz="1800" u="none" strike="noStrike" cap="none" normalizeH="0" baseline="0" dirty="0" err="1" smtClean="0">
                          <a:ln>
                            <a:noFill/>
                          </a:ln>
                          <a:effectLst/>
                        </a:rPr>
                        <a:t>u</a:t>
                      </a:r>
                      <a:endParaRPr kumimoji="0" lang="en-US" altLang="en-US" sz="18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marT="45715" marB="45715" anchor="ctr" horzOverflow="overflow">
                    <a:solidFill>
                      <a:srgbClr val="D9D9D9"/>
                    </a:solidFill>
                  </a:tcPr>
                </a:tc>
                <a:tc>
                  <a:txBody>
                    <a:bodyPr/>
                    <a:lstStyle>
                      <a:lvl1pPr algn="l">
                        <a:spcBef>
                          <a:spcPct val="200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1pPr>
                      <a:lvl2pPr marL="742950" indent="-285750" algn="l">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2pPr>
                      <a:lvl3pPr marL="1143000" indent="-228600" algn="l">
                        <a:spcBef>
                          <a:spcPct val="20000"/>
                        </a:spcBef>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3pPr>
                      <a:lvl4pPr marL="16002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4pPr>
                      <a:lvl5pPr marL="20574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u="none" strike="noStrike" cap="none" normalizeH="0" baseline="0" smtClean="0">
                          <a:ln>
                            <a:noFill/>
                          </a:ln>
                          <a:effectLst/>
                        </a:rPr>
                        <a:t>MeV</a:t>
                      </a:r>
                      <a:endParaRPr kumimoji="0" lang="en-US" altLang="en-US" sz="1800" b="0" i="0" u="none" strike="noStrike" cap="none" normalizeH="0" baseline="0" smtClean="0">
                        <a:ln>
                          <a:noFill/>
                        </a:ln>
                        <a:solidFill>
                          <a:srgbClr val="000000"/>
                        </a:solidFill>
                        <a:effectLst/>
                        <a:latin typeface="Arial" panose="020B0604020202020204" pitchFamily="34" charset="0"/>
                        <a:cs typeface="Arial" panose="020B0604020202020204" pitchFamily="34" charset="0"/>
                      </a:endParaRPr>
                    </a:p>
                  </a:txBody>
                  <a:tcPr marT="45715" marB="45715" anchor="ctr" horzOverflow="overflow">
                    <a:solidFill>
                      <a:srgbClr val="D9D9D9"/>
                    </a:solidFill>
                  </a:tcPr>
                </a:tc>
                <a:extLst>
                  <a:ext uri="{0D108BD9-81ED-4DB2-BD59-A6C34878D82A}"/>
                </a:extLst>
              </a:tr>
              <a:tr h="640017">
                <a:tc rowSpan="2">
                  <a:txBody>
                    <a:bodyPr/>
                    <a:lstStyle>
                      <a:lvl1pPr algn="l">
                        <a:spcBef>
                          <a:spcPct val="200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1pPr>
                      <a:lvl2pPr marL="742950" indent="-285750" algn="l">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2pPr>
                      <a:lvl3pPr marL="1143000" indent="-228600" algn="l">
                        <a:spcBef>
                          <a:spcPct val="20000"/>
                        </a:spcBef>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3pPr>
                      <a:lvl4pPr marL="16002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4pPr>
                      <a:lvl5pPr marL="20574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u="none" strike="noStrike" cap="none" normalizeH="0" baseline="0" dirty="0" smtClean="0">
                          <a:ln>
                            <a:noFill/>
                          </a:ln>
                          <a:effectLst/>
                        </a:rPr>
                        <a:t>Booster ring</a:t>
                      </a:r>
                      <a:endParaRPr kumimoji="0" lang="en-US" altLang="en-US" sz="18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marT="45715" marB="45715" anchor="ctr" horzOverflow="overflow">
                    <a:solidFill>
                      <a:srgbClr val="D9D9D9"/>
                    </a:solidFill>
                  </a:tcPr>
                </a:tc>
                <a:tc rowSpan="2">
                  <a:txBody>
                    <a:bodyPr/>
                    <a:lstStyle>
                      <a:lvl1pPr algn="l">
                        <a:spcBef>
                          <a:spcPct val="200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1pPr>
                      <a:lvl2pPr marL="742950" indent="-285750" algn="l">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2pPr>
                      <a:lvl3pPr marL="1143000" indent="-228600" algn="l">
                        <a:spcBef>
                          <a:spcPct val="20000"/>
                        </a:spcBef>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3pPr>
                      <a:lvl4pPr marL="16002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4pPr>
                      <a:lvl5pPr marL="20574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u="none" strike="noStrike" cap="none" normalizeH="0" baseline="0" dirty="0" smtClean="0">
                          <a:ln>
                            <a:noFill/>
                          </a:ln>
                          <a:effectLst/>
                        </a:rPr>
                        <a:t>DC</a:t>
                      </a:r>
                      <a:endParaRPr kumimoji="0" lang="en-US" altLang="en-US" sz="18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marT="45715" marB="45715" anchor="ctr" horzOverflow="overflow">
                    <a:solidFill>
                      <a:srgbClr val="D9D9D9"/>
                    </a:solidFill>
                  </a:tcPr>
                </a:tc>
                <a:tc>
                  <a:txBody>
                    <a:bodyPr/>
                    <a:lstStyle>
                      <a:lvl1pPr algn="l">
                        <a:spcBef>
                          <a:spcPct val="200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1pPr>
                      <a:lvl2pPr marL="742950" indent="-285750" algn="l">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2pPr>
                      <a:lvl3pPr marL="1143000" indent="-228600" algn="l">
                        <a:spcBef>
                          <a:spcPct val="20000"/>
                        </a:spcBef>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3pPr>
                      <a:lvl4pPr marL="16002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4pPr>
                      <a:lvl5pPr marL="20574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u="none" strike="noStrike" cap="none" normalizeH="0" baseline="0" dirty="0" smtClean="0">
                          <a:ln>
                            <a:noFill/>
                          </a:ln>
                          <a:effectLst/>
                        </a:rPr>
                        <a:t>Injection and accumulation of positive ions</a:t>
                      </a:r>
                      <a:endParaRPr kumimoji="0" lang="en-US" altLang="en-US" sz="18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marT="45715" marB="45715" horzOverflow="overflow">
                    <a:solidFill>
                      <a:srgbClr val="D9D9D9"/>
                    </a:solidFill>
                  </a:tcPr>
                </a:tc>
                <a:tc>
                  <a:txBody>
                    <a:bodyPr/>
                    <a:lstStyle>
                      <a:lvl1pPr algn="l">
                        <a:spcBef>
                          <a:spcPct val="200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1pPr>
                      <a:lvl2pPr marL="742950" indent="-285750" algn="l">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2pPr>
                      <a:lvl3pPr marL="1143000" indent="-228600" algn="l">
                        <a:spcBef>
                          <a:spcPct val="20000"/>
                        </a:spcBef>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3pPr>
                      <a:lvl4pPr marL="16002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4pPr>
                      <a:lvl5pPr marL="20574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u="none" strike="noStrike" cap="none" normalizeH="0" baseline="0" dirty="0" smtClean="0">
                          <a:ln>
                            <a:noFill/>
                          </a:ln>
                          <a:effectLst/>
                        </a:rPr>
                        <a:t>0.11 ~ 0.19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u="none" strike="noStrike" cap="none" normalizeH="0" baseline="0" dirty="0" smtClean="0">
                          <a:ln>
                            <a:noFill/>
                          </a:ln>
                          <a:effectLst/>
                        </a:rPr>
                        <a:t>(injection)</a:t>
                      </a:r>
                      <a:endParaRPr kumimoji="0" lang="en-US" altLang="en-US" sz="18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marT="45715" marB="45715" anchor="ctr" horzOverflow="overflow">
                    <a:solidFill>
                      <a:srgbClr val="D9D9D9"/>
                    </a:solidFill>
                  </a:tcPr>
                </a:tc>
                <a:tc>
                  <a:txBody>
                    <a:bodyPr/>
                    <a:lstStyle>
                      <a:lvl1pPr algn="l">
                        <a:spcBef>
                          <a:spcPct val="200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1pPr>
                      <a:lvl2pPr marL="742950" indent="-285750" algn="l">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2pPr>
                      <a:lvl3pPr marL="1143000" indent="-228600" algn="l">
                        <a:spcBef>
                          <a:spcPct val="20000"/>
                        </a:spcBef>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3pPr>
                      <a:lvl4pPr marL="16002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4pPr>
                      <a:lvl5pPr marL="20574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u="none" strike="noStrike" cap="none" normalizeH="0" baseline="0" dirty="0" smtClean="0">
                          <a:ln>
                            <a:noFill/>
                          </a:ln>
                          <a:effectLst/>
                        </a:rPr>
                        <a:t>0.062 ~ 0.1</a:t>
                      </a:r>
                      <a:endParaRPr kumimoji="0" lang="en-US" altLang="en-US" sz="18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marT="45715" marB="45715" anchor="ctr" horzOverflow="overflow">
                    <a:solidFill>
                      <a:srgbClr val="D9D9D9"/>
                    </a:solidFill>
                  </a:tcPr>
                </a:tc>
                <a:extLst>
                  <a:ext uri="{0D108BD9-81ED-4DB2-BD59-A6C34878D82A}"/>
                </a:extLst>
              </a:tr>
              <a:tr h="646049">
                <a:tc vMerge="1">
                  <a:txBody>
                    <a:bodyPr/>
                    <a:lstStyle/>
                    <a:p>
                      <a:endParaRPr lang="en-US"/>
                    </a:p>
                  </a:txBody>
                  <a:tcPr/>
                </a:tc>
                <a:tc vMerge="1">
                  <a:txBody>
                    <a:bodyPr/>
                    <a:lstStyle/>
                    <a:p>
                      <a:endParaRPr lang="en-US"/>
                    </a:p>
                  </a:txBody>
                  <a:tcPr/>
                </a:tc>
                <a:tc>
                  <a:txBody>
                    <a:bodyPr/>
                    <a:lstStyle>
                      <a:lvl1pPr algn="l">
                        <a:spcBef>
                          <a:spcPct val="200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1pPr>
                      <a:lvl2pPr marL="742950" indent="-285750" algn="l">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2pPr>
                      <a:lvl3pPr marL="1143000" indent="-228600" algn="l">
                        <a:spcBef>
                          <a:spcPct val="20000"/>
                        </a:spcBef>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3pPr>
                      <a:lvl4pPr marL="16002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4pPr>
                      <a:lvl5pPr marL="20574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u="none" strike="noStrike" cap="none" normalizeH="0" baseline="0" dirty="0" smtClean="0">
                          <a:ln>
                            <a:noFill/>
                          </a:ln>
                          <a:effectLst/>
                        </a:rPr>
                        <a:t>Emittance reduction</a:t>
                      </a:r>
                      <a:endParaRPr kumimoji="0" lang="en-US" altLang="en-US" sz="18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marT="45715" marB="45715" anchor="ctr" horzOverflow="overflow">
                    <a:solidFill>
                      <a:srgbClr val="D9D9D9"/>
                    </a:solidFill>
                  </a:tcPr>
                </a:tc>
                <a:tc>
                  <a:txBody>
                    <a:bodyPr/>
                    <a:lstStyle>
                      <a:lvl1pPr algn="l">
                        <a:spcBef>
                          <a:spcPct val="200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1pPr>
                      <a:lvl2pPr marL="742950" indent="-285750" algn="l">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2pPr>
                      <a:lvl3pPr marL="1143000" indent="-228600" algn="l">
                        <a:spcBef>
                          <a:spcPct val="20000"/>
                        </a:spcBef>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3pPr>
                      <a:lvl4pPr marL="16002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4pPr>
                      <a:lvl5pPr marL="20574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u="none" strike="noStrike" cap="none" normalizeH="0" baseline="0" dirty="0" smtClean="0">
                          <a:ln>
                            <a:noFill/>
                          </a:ln>
                          <a:effectLst/>
                        </a:rPr>
                        <a:t>2</a:t>
                      </a:r>
                      <a:endParaRPr kumimoji="0" lang="en-US" altLang="en-US" sz="18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marT="45715" marB="45715" anchor="ctr" horzOverflow="overflow">
                    <a:solidFill>
                      <a:srgbClr val="D9D9D9"/>
                    </a:solidFill>
                  </a:tcPr>
                </a:tc>
                <a:tc>
                  <a:txBody>
                    <a:bodyPr/>
                    <a:lstStyle>
                      <a:lvl1pPr algn="l">
                        <a:spcBef>
                          <a:spcPct val="200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1pPr>
                      <a:lvl2pPr marL="742950" indent="-285750" algn="l">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2pPr>
                      <a:lvl3pPr marL="1143000" indent="-228600" algn="l">
                        <a:spcBef>
                          <a:spcPct val="20000"/>
                        </a:spcBef>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3pPr>
                      <a:lvl4pPr marL="16002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4pPr>
                      <a:lvl5pPr marL="20574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u="none" strike="noStrike" cap="none" normalizeH="0" baseline="0" dirty="0" smtClean="0">
                          <a:ln>
                            <a:noFill/>
                          </a:ln>
                          <a:effectLst/>
                        </a:rPr>
                        <a:t>1.1</a:t>
                      </a:r>
                      <a:endParaRPr kumimoji="0" lang="en-US" altLang="en-US" sz="18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marT="45715" marB="45715" anchor="ctr" horzOverflow="overflow">
                    <a:solidFill>
                      <a:srgbClr val="D9D9D9"/>
                    </a:solidFill>
                  </a:tcPr>
                </a:tc>
                <a:extLst>
                  <a:ext uri="{0D108BD9-81ED-4DB2-BD59-A6C34878D82A}"/>
                </a:extLst>
              </a:tr>
              <a:tr h="640017">
                <a:tc rowSpan="2">
                  <a:txBody>
                    <a:bodyPr/>
                    <a:lstStyle>
                      <a:lvl1pPr algn="l">
                        <a:spcBef>
                          <a:spcPct val="200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1pPr>
                      <a:lvl2pPr marL="742950" indent="-285750" algn="l">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2pPr>
                      <a:lvl3pPr marL="1143000" indent="-228600" algn="l">
                        <a:spcBef>
                          <a:spcPct val="20000"/>
                        </a:spcBef>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3pPr>
                      <a:lvl4pPr marL="16002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4pPr>
                      <a:lvl5pPr marL="20574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u="none" strike="noStrike" cap="none" normalizeH="0" baseline="0" dirty="0" smtClean="0">
                          <a:ln>
                            <a:noFill/>
                          </a:ln>
                          <a:effectLst/>
                        </a:rPr>
                        <a:t>Collider ring</a:t>
                      </a:r>
                      <a:endParaRPr kumimoji="0" lang="en-US" altLang="en-US" sz="18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marT="45715" marB="45715" anchor="ctr" horzOverflow="overflow">
                    <a:solidFill>
                      <a:srgbClr val="D9D9D9"/>
                    </a:solidFill>
                  </a:tcPr>
                </a:tc>
                <a:tc rowSpan="2">
                  <a:txBody>
                    <a:bodyPr/>
                    <a:lstStyle>
                      <a:lvl1pPr algn="l">
                        <a:spcBef>
                          <a:spcPct val="200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1pPr>
                      <a:lvl2pPr marL="742950" indent="-285750" algn="l">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2pPr>
                      <a:lvl3pPr marL="1143000" indent="-228600" algn="l">
                        <a:spcBef>
                          <a:spcPct val="20000"/>
                        </a:spcBef>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3pPr>
                      <a:lvl4pPr marL="16002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4pPr>
                      <a:lvl5pPr marL="20574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u="none" strike="noStrike" cap="none" normalizeH="0" baseline="0" dirty="0" smtClean="0">
                          <a:ln>
                            <a:noFill/>
                          </a:ln>
                          <a:effectLst/>
                        </a:rPr>
                        <a:t>Bunched Beam</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u="none" strike="noStrike" cap="none" normalizeH="0" baseline="0" dirty="0" smtClean="0">
                          <a:ln>
                            <a:noFill/>
                          </a:ln>
                          <a:effectLst/>
                        </a:rPr>
                        <a:t>Cooling</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u="none" strike="noStrike" cap="none" normalizeH="0" baseline="0" dirty="0" smtClean="0">
                          <a:ln>
                            <a:noFill/>
                          </a:ln>
                          <a:effectLst/>
                        </a:rPr>
                        <a:t>(BBC)</a:t>
                      </a:r>
                      <a:endParaRPr kumimoji="0" lang="en-US" altLang="en-US" sz="18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marT="45715" marB="45715" anchor="ctr" horzOverflow="overflow">
                    <a:solidFill>
                      <a:srgbClr val="D9D9D9"/>
                    </a:solidFill>
                  </a:tcPr>
                </a:tc>
                <a:tc>
                  <a:txBody>
                    <a:bodyPr/>
                    <a:lstStyle>
                      <a:lvl1pPr algn="l">
                        <a:spcBef>
                          <a:spcPct val="200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1pPr>
                      <a:lvl2pPr marL="742950" indent="-285750" algn="l">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2pPr>
                      <a:lvl3pPr marL="1143000" indent="-228600" algn="l">
                        <a:spcBef>
                          <a:spcPct val="20000"/>
                        </a:spcBef>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3pPr>
                      <a:lvl4pPr marL="16002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4pPr>
                      <a:lvl5pPr marL="20574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u="none" strike="noStrike" cap="none" normalizeH="0" baseline="0" dirty="0" smtClean="0">
                          <a:ln>
                            <a:noFill/>
                          </a:ln>
                          <a:effectLst/>
                        </a:rPr>
                        <a:t>Maintain </a:t>
                      </a:r>
                      <a:r>
                        <a:rPr kumimoji="0" lang="en-US" altLang="en-US" sz="1800" u="none" strike="noStrike" cap="none" normalizeH="0" baseline="0" dirty="0" err="1" smtClean="0">
                          <a:ln>
                            <a:noFill/>
                          </a:ln>
                          <a:effectLst/>
                        </a:rPr>
                        <a:t>emittance</a:t>
                      </a:r>
                      <a:r>
                        <a:rPr kumimoji="0" lang="en-US" altLang="en-US" sz="1800" u="none" strike="noStrike" cap="none" normalizeH="0" baseline="0" dirty="0" smtClean="0">
                          <a:ln>
                            <a:noFill/>
                          </a:ln>
                          <a:effectLst/>
                        </a:rPr>
                        <a:t> during stacking</a:t>
                      </a:r>
                      <a:endParaRPr kumimoji="0" lang="en-US" altLang="en-US" sz="18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marT="45715" marB="45715" horzOverflow="overflow">
                    <a:solidFill>
                      <a:srgbClr val="D9D9D9"/>
                    </a:solidFill>
                  </a:tcPr>
                </a:tc>
                <a:tc>
                  <a:txBody>
                    <a:bodyPr/>
                    <a:lstStyle>
                      <a:lvl1pPr algn="l">
                        <a:spcBef>
                          <a:spcPct val="200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1pPr>
                      <a:lvl2pPr marL="742950" indent="-285750" algn="l">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2pPr>
                      <a:lvl3pPr marL="1143000" indent="-228600" algn="l">
                        <a:spcBef>
                          <a:spcPct val="20000"/>
                        </a:spcBef>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3pPr>
                      <a:lvl4pPr marL="16002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4pPr>
                      <a:lvl5pPr marL="20574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u="none" strike="noStrike" cap="none" normalizeH="0" baseline="0" dirty="0" smtClean="0">
                          <a:ln>
                            <a:noFill/>
                          </a:ln>
                          <a:effectLst/>
                        </a:rPr>
                        <a:t>7.9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u="none" strike="noStrike" cap="none" normalizeH="0" baseline="0" dirty="0" smtClean="0">
                          <a:ln>
                            <a:noFill/>
                          </a:ln>
                          <a:effectLst/>
                        </a:rPr>
                        <a:t>(injection)</a:t>
                      </a:r>
                      <a:endParaRPr kumimoji="0" lang="en-US" altLang="en-US" sz="18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marT="45715" marB="45715" anchor="ctr" horzOverflow="overflow">
                    <a:solidFill>
                      <a:srgbClr val="D9D9D9"/>
                    </a:solidFill>
                  </a:tcPr>
                </a:tc>
                <a:tc>
                  <a:txBody>
                    <a:bodyPr/>
                    <a:lstStyle>
                      <a:lvl1pPr algn="l">
                        <a:spcBef>
                          <a:spcPct val="200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1pPr>
                      <a:lvl2pPr marL="742950" indent="-285750" algn="l">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2pPr>
                      <a:lvl3pPr marL="1143000" indent="-228600" algn="l">
                        <a:spcBef>
                          <a:spcPct val="20000"/>
                        </a:spcBef>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3pPr>
                      <a:lvl4pPr marL="16002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4pPr>
                      <a:lvl5pPr marL="20574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u="none" strike="noStrike" cap="none" normalizeH="0" baseline="0" dirty="0" smtClean="0">
                          <a:ln>
                            <a:noFill/>
                          </a:ln>
                          <a:effectLst/>
                        </a:rPr>
                        <a:t>4.3</a:t>
                      </a:r>
                      <a:endParaRPr kumimoji="0" lang="en-US" altLang="en-US" sz="18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marT="45715" marB="45715" anchor="ctr" horzOverflow="overflow">
                    <a:solidFill>
                      <a:srgbClr val="D9D9D9"/>
                    </a:solidFill>
                  </a:tcPr>
                </a:tc>
                <a:extLst>
                  <a:ext uri="{0D108BD9-81ED-4DB2-BD59-A6C34878D82A}"/>
                </a:extLst>
              </a:tr>
              <a:tr h="569857">
                <a:tc vMerge="1">
                  <a:txBody>
                    <a:bodyPr/>
                    <a:lstStyle/>
                    <a:p>
                      <a:endParaRPr lang="en-US"/>
                    </a:p>
                  </a:txBody>
                  <a:tcPr/>
                </a:tc>
                <a:tc vMerge="1">
                  <a:txBody>
                    <a:bodyPr/>
                    <a:lstStyle/>
                    <a:p>
                      <a:endParaRPr lang="en-US"/>
                    </a:p>
                  </a:txBody>
                  <a:tcPr/>
                </a:tc>
                <a:tc>
                  <a:txBody>
                    <a:bodyPr/>
                    <a:lstStyle>
                      <a:lvl1pPr algn="l">
                        <a:spcBef>
                          <a:spcPct val="200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1pPr>
                      <a:lvl2pPr marL="742950" indent="-285750" algn="l">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2pPr>
                      <a:lvl3pPr marL="1143000" indent="-228600" algn="l">
                        <a:spcBef>
                          <a:spcPct val="20000"/>
                        </a:spcBef>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3pPr>
                      <a:lvl4pPr marL="16002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4pPr>
                      <a:lvl5pPr marL="20574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u="none" strike="noStrike" cap="none" normalizeH="0" baseline="0" dirty="0" smtClean="0">
                          <a:ln>
                            <a:noFill/>
                          </a:ln>
                          <a:effectLst/>
                        </a:rPr>
                        <a:t>Maintain </a:t>
                      </a:r>
                      <a:r>
                        <a:rPr kumimoji="0" lang="en-US" altLang="en-US" sz="1800" u="none" strike="noStrike" cap="none" normalizeH="0" baseline="0" dirty="0" err="1" smtClean="0">
                          <a:ln>
                            <a:noFill/>
                          </a:ln>
                          <a:effectLst/>
                        </a:rPr>
                        <a:t>emittance</a:t>
                      </a:r>
                      <a:endParaRPr kumimoji="0" lang="en-US" altLang="en-US" sz="18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marT="45715" marB="45715" anchor="ctr" horzOverflow="overflow">
                    <a:solidFill>
                      <a:srgbClr val="D9D9D9"/>
                    </a:solidFill>
                  </a:tcPr>
                </a:tc>
                <a:tc>
                  <a:txBody>
                    <a:bodyPr/>
                    <a:lstStyle>
                      <a:lvl1pPr algn="l">
                        <a:spcBef>
                          <a:spcPct val="200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1pPr>
                      <a:lvl2pPr marL="742950" indent="-285750" algn="l">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2pPr>
                      <a:lvl3pPr marL="1143000" indent="-228600" algn="l">
                        <a:spcBef>
                          <a:spcPct val="20000"/>
                        </a:spcBef>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3pPr>
                      <a:lvl4pPr marL="16002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4pPr>
                      <a:lvl5pPr marL="20574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u="none" strike="noStrike" cap="none" normalizeH="0" baseline="0" dirty="0" smtClean="0">
                          <a:ln>
                            <a:noFill/>
                          </a:ln>
                          <a:effectLst/>
                        </a:rPr>
                        <a:t>Up to </a:t>
                      </a:r>
                      <a:r>
                        <a:rPr kumimoji="0" lang="en-US" altLang="en-US" sz="1800" b="1" u="none" strike="noStrike" cap="none" normalizeH="0" baseline="0" dirty="0" smtClean="0">
                          <a:ln>
                            <a:noFill/>
                          </a:ln>
                          <a:effectLst/>
                        </a:rPr>
                        <a:t>100</a:t>
                      </a:r>
                      <a:endParaRPr kumimoji="0" lang="en-US" altLang="en-US" sz="18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marT="45715" marB="45715" anchor="ctr" horzOverflow="overflow">
                    <a:solidFill>
                      <a:srgbClr val="D9D9D9"/>
                    </a:solidFill>
                  </a:tcPr>
                </a:tc>
                <a:tc>
                  <a:txBody>
                    <a:bodyPr/>
                    <a:lstStyle>
                      <a:lvl1pPr algn="l">
                        <a:spcBef>
                          <a:spcPct val="200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1pPr>
                      <a:lvl2pPr marL="742950" indent="-285750" algn="l">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2pPr>
                      <a:lvl3pPr marL="1143000" indent="-228600" algn="l">
                        <a:spcBef>
                          <a:spcPct val="20000"/>
                        </a:spcBef>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3pPr>
                      <a:lvl4pPr marL="16002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4pPr>
                      <a:lvl5pPr marL="20574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u="none" strike="noStrike" cap="none" normalizeH="0" baseline="0" dirty="0" smtClean="0">
                          <a:ln>
                            <a:noFill/>
                          </a:ln>
                          <a:effectLst/>
                        </a:rPr>
                        <a:t>Up to 55</a:t>
                      </a:r>
                      <a:endParaRPr kumimoji="0" lang="en-US" altLang="en-US" sz="18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marT="45715" marB="45715" anchor="ctr" horzOverflow="overflow">
                    <a:solidFill>
                      <a:srgbClr val="D9D9D9"/>
                    </a:solidFill>
                  </a:tcPr>
                </a:tc>
                <a:extLst>
                  <a:ext uri="{0D108BD9-81ED-4DB2-BD59-A6C34878D82A}"/>
                </a:extLst>
              </a:tr>
            </a:tbl>
          </a:graphicData>
        </a:graphic>
      </p:graphicFrame>
      <p:sp>
        <p:nvSpPr>
          <p:cNvPr id="53" name="Right Brace 52"/>
          <p:cNvSpPr>
            <a:spLocks/>
          </p:cNvSpPr>
          <p:nvPr/>
        </p:nvSpPr>
        <p:spPr bwMode="auto">
          <a:xfrm flipH="1">
            <a:off x="2189163" y="4481513"/>
            <a:ext cx="279400" cy="1123950"/>
          </a:xfrm>
          <a:prstGeom prst="rightBrace">
            <a:avLst>
              <a:gd name="adj1" fmla="val 8325"/>
              <a:gd name="adj2" fmla="val 50000"/>
            </a:avLst>
          </a:prstGeom>
          <a:noFill/>
          <a:ln w="57150">
            <a:solidFill>
              <a:srgbClr val="00B050"/>
            </a:solidFill>
            <a:round/>
            <a:headEnd/>
            <a:tailEnd/>
          </a:ln>
          <a:effectLst>
            <a:outerShdw blurRad="40000" dist="20000" dir="5400000" rotWithShape="0">
              <a:srgbClr val="000000">
                <a:alpha val="37999"/>
              </a:srgbClr>
            </a:outerShdw>
          </a:effectLst>
        </p:spPr>
        <p:txBody>
          <a:bodyPr anchor="ctr">
            <a:prstTxWarp prst="textNoShape">
              <a:avLst/>
            </a:prstTxWarp>
          </a:bodyPr>
          <a:lstStyle/>
          <a:p>
            <a:pPr algn="ctr" eaLnBrk="1" fontAlgn="auto" hangingPunct="1">
              <a:spcBef>
                <a:spcPts val="0"/>
              </a:spcBef>
              <a:spcAft>
                <a:spcPts val="0"/>
              </a:spcAft>
              <a:defRPr/>
            </a:pPr>
            <a:endParaRPr lang="en-US" sz="1800">
              <a:latin typeface="+mn-lt"/>
              <a:ea typeface="+mn-ea"/>
              <a:cs typeface="+mn-cs"/>
            </a:endParaRPr>
          </a:p>
        </p:txBody>
      </p:sp>
      <p:sp>
        <p:nvSpPr>
          <p:cNvPr id="54" name="Right Brace 53"/>
          <p:cNvSpPr>
            <a:spLocks/>
          </p:cNvSpPr>
          <p:nvPr/>
        </p:nvSpPr>
        <p:spPr bwMode="auto">
          <a:xfrm flipH="1">
            <a:off x="2165350" y="3217863"/>
            <a:ext cx="304800" cy="1187450"/>
          </a:xfrm>
          <a:prstGeom prst="rightBrace">
            <a:avLst>
              <a:gd name="adj1" fmla="val 8333"/>
              <a:gd name="adj2" fmla="val 50000"/>
            </a:avLst>
          </a:prstGeom>
          <a:noFill/>
          <a:ln w="57150">
            <a:solidFill>
              <a:srgbClr val="00B050"/>
            </a:solidFill>
            <a:round/>
            <a:headEnd/>
            <a:tailEnd/>
          </a:ln>
          <a:effectLst>
            <a:outerShdw blurRad="40000" dist="20000" dir="5400000" rotWithShape="0">
              <a:srgbClr val="000000">
                <a:alpha val="37999"/>
              </a:srgbClr>
            </a:outerShdw>
          </a:effectLst>
        </p:spPr>
        <p:txBody>
          <a:bodyPr anchor="ctr">
            <a:prstTxWarp prst="textNoShape">
              <a:avLst/>
            </a:prstTxWarp>
          </a:bodyPr>
          <a:lstStyle/>
          <a:p>
            <a:pPr algn="ctr" eaLnBrk="1" fontAlgn="auto" hangingPunct="1">
              <a:spcBef>
                <a:spcPts val="0"/>
              </a:spcBef>
              <a:spcAft>
                <a:spcPts val="0"/>
              </a:spcAft>
              <a:defRPr/>
            </a:pPr>
            <a:endParaRPr lang="en-US" sz="1800">
              <a:latin typeface="+mn-lt"/>
              <a:ea typeface="+mn-ea"/>
              <a:cs typeface="+mn-cs"/>
            </a:endParaRPr>
          </a:p>
        </p:txBody>
      </p:sp>
      <p:sp>
        <p:nvSpPr>
          <p:cNvPr id="35886" name="Content Placeholder 1"/>
          <p:cNvSpPr>
            <a:spLocks noGrp="1"/>
          </p:cNvSpPr>
          <p:nvPr>
            <p:ph idx="4294967295"/>
          </p:nvPr>
        </p:nvSpPr>
        <p:spPr>
          <a:xfrm>
            <a:off x="127000" y="5684838"/>
            <a:ext cx="8905875" cy="722312"/>
          </a:xfrm>
          <a:solidFill>
            <a:srgbClr val="FFFF99"/>
          </a:solidFill>
        </p:spPr>
        <p:txBody>
          <a:bodyPr/>
          <a:lstStyle/>
          <a:p>
            <a:pPr marL="285750" indent="-285750" eaLnBrk="1" hangingPunct="1">
              <a:lnSpc>
                <a:spcPct val="110000"/>
              </a:lnSpc>
              <a:spcBef>
                <a:spcPct val="0"/>
              </a:spcBef>
              <a:buClr>
                <a:srgbClr val="CC0000"/>
              </a:buClr>
              <a:buFont typeface="Wingdings" charset="2"/>
              <a:buChar char="§"/>
            </a:pPr>
            <a:r>
              <a:rPr lang="en-US" sz="1800" dirty="0">
                <a:latin typeface="Arial" charset="0"/>
                <a:ea typeface="MS PGothic" pitchFamily="34" charset="-128"/>
                <a:cs typeface="MS PGothic" pitchFamily="34" charset="-128"/>
              </a:rPr>
              <a:t>DC cooling for </a:t>
            </a:r>
            <a:r>
              <a:rPr lang="en-US" sz="1800" dirty="0" err="1">
                <a:latin typeface="Arial" charset="0"/>
                <a:ea typeface="MS PGothic" pitchFamily="34" charset="-128"/>
                <a:cs typeface="MS PGothic" pitchFamily="34" charset="-128"/>
              </a:rPr>
              <a:t>emittance</a:t>
            </a:r>
            <a:r>
              <a:rPr lang="en-US" sz="1800" dirty="0">
                <a:latin typeface="Arial" charset="0"/>
                <a:ea typeface="MS PGothic" pitchFamily="34" charset="-128"/>
                <a:cs typeface="MS PGothic" pitchFamily="34" charset="-128"/>
              </a:rPr>
              <a:t> reduction</a:t>
            </a:r>
          </a:p>
          <a:p>
            <a:pPr marL="285750" indent="-285750" eaLnBrk="1" hangingPunct="1">
              <a:lnSpc>
                <a:spcPct val="110000"/>
              </a:lnSpc>
              <a:spcBef>
                <a:spcPct val="0"/>
              </a:spcBef>
              <a:buClr>
                <a:srgbClr val="CC0000"/>
              </a:buClr>
              <a:buFont typeface="Wingdings" charset="2"/>
              <a:buChar char="§"/>
            </a:pPr>
            <a:r>
              <a:rPr lang="en-US" sz="1800" dirty="0">
                <a:latin typeface="Arial" charset="0"/>
                <a:ea typeface="MS PGothic" pitchFamily="34" charset="-128"/>
                <a:cs typeface="MS PGothic" pitchFamily="34" charset="-128"/>
              </a:rPr>
              <a:t>BBC cooling for </a:t>
            </a:r>
            <a:r>
              <a:rPr lang="en-US" sz="1800" dirty="0" err="1">
                <a:latin typeface="Arial" charset="0"/>
                <a:ea typeface="MS PGothic" pitchFamily="34" charset="-128"/>
                <a:cs typeface="MS PGothic" pitchFamily="34" charset="-128"/>
              </a:rPr>
              <a:t>emittance</a:t>
            </a:r>
            <a:r>
              <a:rPr lang="en-US" sz="1800" dirty="0">
                <a:latin typeface="Arial" charset="0"/>
                <a:ea typeface="MS PGothic" pitchFamily="34" charset="-128"/>
                <a:cs typeface="MS PGothic" pitchFamily="34" charset="-128"/>
              </a:rPr>
              <a:t> preservation against intra-beam scattering</a:t>
            </a:r>
          </a:p>
        </p:txBody>
      </p:sp>
      <p:sp>
        <p:nvSpPr>
          <p:cNvPr id="43" name="TextBox 42"/>
          <p:cNvSpPr txBox="1"/>
          <p:nvPr/>
        </p:nvSpPr>
        <p:spPr>
          <a:xfrm>
            <a:off x="3365122" y="2095178"/>
            <a:ext cx="184666" cy="369332"/>
          </a:xfrm>
          <a:prstGeom prst="rect">
            <a:avLst/>
          </a:prstGeom>
          <a:noFill/>
        </p:spPr>
        <p:txBody>
          <a:bodyPr wrap="none" rtlCol="0">
            <a:spAutoFit/>
          </a:bodyPr>
          <a:lstStyle/>
          <a:p>
            <a:endParaRPr lang="en-US"/>
          </a:p>
        </p:txBody>
      </p:sp>
      <p:sp>
        <p:nvSpPr>
          <p:cNvPr id="42" name="Slide Number Placeholder 41"/>
          <p:cNvSpPr>
            <a:spLocks noGrp="1"/>
          </p:cNvSpPr>
          <p:nvPr>
            <p:ph type="sldNum" sz="quarter" idx="12"/>
          </p:nvPr>
        </p:nvSpPr>
        <p:spPr/>
        <p:txBody>
          <a:bodyPr/>
          <a:lstStyle/>
          <a:p>
            <a:fld id="{410D451F-9B7F-8144-A541-E9E65ECBB230}" type="slidenum">
              <a:rPr lang="en-US" smtClean="0"/>
              <a:pPr/>
              <a:t>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494644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35555"/>
            <a:ext cx="7313613" cy="594925"/>
          </a:xfrm>
        </p:spPr>
        <p:txBody>
          <a:bodyPr/>
          <a:lstStyle/>
          <a:p>
            <a:r>
              <a:rPr lang="en-US" sz="3600" b="1" dirty="0" smtClean="0"/>
              <a:t>High polarization: Figure-8</a:t>
            </a:r>
            <a:endParaRPr lang="en-US" sz="3600" b="1" dirty="0"/>
          </a:p>
        </p:txBody>
      </p:sp>
      <p:sp>
        <p:nvSpPr>
          <p:cNvPr id="3" name="Content Placeholder 2"/>
          <p:cNvSpPr>
            <a:spLocks noGrp="1"/>
          </p:cNvSpPr>
          <p:nvPr>
            <p:ph idx="1"/>
          </p:nvPr>
        </p:nvSpPr>
        <p:spPr>
          <a:xfrm>
            <a:off x="182880" y="877824"/>
            <a:ext cx="3796453" cy="5248339"/>
          </a:xfrm>
        </p:spPr>
        <p:txBody>
          <a:bodyPr>
            <a:normAutofit fontScale="92500" lnSpcReduction="20000"/>
          </a:bodyPr>
          <a:lstStyle/>
          <a:p>
            <a:pPr defTabSz="914400">
              <a:buBlip>
                <a:blip r:embed="rId2"/>
              </a:buBlip>
            </a:pPr>
            <a:r>
              <a:rPr lang="en-US" sz="1800" b="1" dirty="0" smtClean="0">
                <a:solidFill>
                  <a:srgbClr val="3366FF"/>
                </a:solidFill>
                <a:cs typeface="Arial" charset="0"/>
              </a:rPr>
              <a:t>Figure-8 </a:t>
            </a:r>
            <a:r>
              <a:rPr lang="en-US" sz="1800" dirty="0" smtClean="0">
                <a:cs typeface="Arial" charset="0"/>
              </a:rPr>
              <a:t>concept: </a:t>
            </a:r>
            <a:r>
              <a:rPr lang="en-US" sz="1800" u="sng" dirty="0" smtClean="0">
                <a:cs typeface="Arial" charset="0"/>
              </a:rPr>
              <a:t>spin precession in one arc is exactly cancelled in the other </a:t>
            </a:r>
            <a:endParaRPr lang="en-US" u="sng" dirty="0" smtClean="0">
              <a:cs typeface="Arial" charset="0"/>
            </a:endParaRPr>
          </a:p>
          <a:p>
            <a:pPr defTabSz="914400">
              <a:buBlip>
                <a:blip r:embed="rId2"/>
              </a:buBlip>
            </a:pPr>
            <a:r>
              <a:rPr lang="en-US" sz="1800" b="1" dirty="0" smtClean="0">
                <a:solidFill>
                  <a:srgbClr val="3366FF"/>
                </a:solidFill>
                <a:cs typeface="Arial" charset="0"/>
              </a:rPr>
              <a:t>Spin stabilization by small fields</a:t>
            </a:r>
            <a:r>
              <a:rPr lang="en-US" sz="1800" dirty="0" smtClean="0">
                <a:cs typeface="Arial" charset="0"/>
              </a:rPr>
              <a:t>: </a:t>
            </a:r>
            <a:r>
              <a:rPr lang="en-US" sz="1800" dirty="0" smtClean="0">
                <a:solidFill>
                  <a:schemeClr val="hlink"/>
                </a:solidFill>
                <a:cs typeface="Arial" charset="0"/>
              </a:rPr>
              <a:t>~3 Tm</a:t>
            </a:r>
            <a:r>
              <a:rPr lang="en-US" sz="1800" dirty="0" smtClean="0">
                <a:cs typeface="Arial" charset="0"/>
              </a:rPr>
              <a:t> vs. </a:t>
            </a:r>
            <a:r>
              <a:rPr lang="en-US" sz="1800" dirty="0" smtClean="0">
                <a:solidFill>
                  <a:srgbClr val="FF0000"/>
                </a:solidFill>
                <a:cs typeface="Arial" charset="0"/>
              </a:rPr>
              <a:t>~ 400 Tm</a:t>
            </a:r>
            <a:r>
              <a:rPr lang="en-US" sz="1800" dirty="0" smtClean="0">
                <a:cs typeface="Arial" charset="0"/>
              </a:rPr>
              <a:t> for </a:t>
            </a:r>
            <a:r>
              <a:rPr lang="en-US" sz="1800" b="1" dirty="0" smtClean="0">
                <a:cs typeface="Arial" charset="0"/>
              </a:rPr>
              <a:t>deuterons </a:t>
            </a:r>
            <a:r>
              <a:rPr lang="en-US" sz="1800" dirty="0" smtClean="0">
                <a:cs typeface="Arial" charset="0"/>
              </a:rPr>
              <a:t>at 100 GeV</a:t>
            </a:r>
          </a:p>
          <a:p>
            <a:pPr lvl="1" defTabSz="914400"/>
            <a:r>
              <a:rPr lang="en-US" sz="1600" dirty="0" smtClean="0">
                <a:cs typeface="Arial" charset="0"/>
              </a:rPr>
              <a:t>Criterion: induced spin rotation &gt;&gt; spin rotation due to orbit errors</a:t>
            </a:r>
          </a:p>
          <a:p>
            <a:pPr defTabSz="914400">
              <a:buBlip>
                <a:blip r:embed="rId2"/>
              </a:buBlip>
            </a:pPr>
            <a:r>
              <a:rPr lang="en-US" sz="1800" b="1" dirty="0" smtClean="0">
                <a:solidFill>
                  <a:srgbClr val="3366FF"/>
                </a:solidFill>
                <a:cs typeface="Arial" charset="0"/>
              </a:rPr>
              <a:t>Polarized deuterons possible</a:t>
            </a:r>
          </a:p>
          <a:p>
            <a:pPr defTabSz="914400">
              <a:buBlip>
                <a:blip r:embed="rId2"/>
              </a:buBlip>
            </a:pPr>
            <a:r>
              <a:rPr lang="en-US" sz="1800" b="1" dirty="0" smtClean="0">
                <a:solidFill>
                  <a:srgbClr val="3366FF"/>
                </a:solidFill>
                <a:cs typeface="Arial" charset="0"/>
              </a:rPr>
              <a:t>3D spin rotator</a:t>
            </a:r>
            <a:r>
              <a:rPr lang="en-US" sz="1800" dirty="0" smtClean="0">
                <a:cs typeface="Arial" charset="0"/>
              </a:rPr>
              <a:t>: combination of small rotations about different axes provides any polarization orientation at any point in the collider ring</a:t>
            </a:r>
          </a:p>
          <a:p>
            <a:pPr defTabSz="914400">
              <a:buBlip>
                <a:blip r:embed="rId2"/>
              </a:buBlip>
            </a:pPr>
            <a:r>
              <a:rPr lang="en-US" sz="1800" dirty="0" smtClean="0">
                <a:cs typeface="Arial" charset="0"/>
              </a:rPr>
              <a:t>No effect on the orbit</a:t>
            </a:r>
          </a:p>
          <a:p>
            <a:pPr defTabSz="914400">
              <a:buBlip>
                <a:blip r:embed="rId2"/>
              </a:buBlip>
            </a:pPr>
            <a:r>
              <a:rPr lang="en-US" sz="1800" dirty="0" smtClean="0">
                <a:cs typeface="Arial" charset="0"/>
              </a:rPr>
              <a:t>Adiabatic spin flips</a:t>
            </a:r>
          </a:p>
          <a:p>
            <a:pPr defTabSz="914400">
              <a:buBlip>
                <a:blip r:embed="rId2"/>
              </a:buBlip>
            </a:pPr>
            <a:r>
              <a:rPr lang="en-US" sz="1800" b="1" dirty="0" smtClean="0">
                <a:solidFill>
                  <a:srgbClr val="3366FF"/>
                </a:solidFill>
                <a:cs typeface="Arial" charset="0"/>
              </a:rPr>
              <a:t>Spin tracking </a:t>
            </a:r>
            <a:r>
              <a:rPr lang="en-US" sz="1800" dirty="0" smtClean="0">
                <a:cs typeface="Arial" charset="0"/>
              </a:rPr>
              <a:t>in progress</a:t>
            </a:r>
          </a:p>
        </p:txBody>
      </p:sp>
      <p:grpSp>
        <p:nvGrpSpPr>
          <p:cNvPr id="4" name="Group 81"/>
          <p:cNvGrpSpPr>
            <a:grpSpLocks/>
          </p:cNvGrpSpPr>
          <p:nvPr/>
        </p:nvGrpSpPr>
        <p:grpSpPr bwMode="auto">
          <a:xfrm>
            <a:off x="4105558" y="1152551"/>
            <a:ext cx="5065712" cy="1463675"/>
            <a:chOff x="263103" y="2076488"/>
            <a:chExt cx="7007993" cy="1993268"/>
          </a:xfrm>
        </p:grpSpPr>
        <p:grpSp>
          <p:nvGrpSpPr>
            <p:cNvPr id="5" name="Group 1"/>
            <p:cNvGrpSpPr>
              <a:grpSpLocks/>
            </p:cNvGrpSpPr>
            <p:nvPr/>
          </p:nvGrpSpPr>
          <p:grpSpPr bwMode="auto">
            <a:xfrm>
              <a:off x="263103" y="2076488"/>
              <a:ext cx="7007993" cy="1993272"/>
              <a:chOff x="263784" y="2000754"/>
              <a:chExt cx="7007639" cy="1992658"/>
            </a:xfrm>
          </p:grpSpPr>
          <p:grpSp>
            <p:nvGrpSpPr>
              <p:cNvPr id="6" name="Group 63"/>
              <p:cNvGrpSpPr>
                <a:grpSpLocks/>
              </p:cNvGrpSpPr>
              <p:nvPr/>
            </p:nvGrpSpPr>
            <p:grpSpPr bwMode="auto">
              <a:xfrm>
                <a:off x="263784" y="2000754"/>
                <a:ext cx="6774857" cy="1992658"/>
                <a:chOff x="263784" y="2000754"/>
                <a:chExt cx="6774857" cy="1992658"/>
              </a:xfrm>
            </p:grpSpPr>
            <p:grpSp>
              <p:nvGrpSpPr>
                <p:cNvPr id="7" name="Group 64"/>
                <p:cNvGrpSpPr>
                  <a:grpSpLocks/>
                </p:cNvGrpSpPr>
                <p:nvPr/>
              </p:nvGrpSpPr>
              <p:grpSpPr bwMode="auto">
                <a:xfrm>
                  <a:off x="263784" y="2065592"/>
                  <a:ext cx="6774857" cy="1927820"/>
                  <a:chOff x="568585" y="1382769"/>
                  <a:chExt cx="6774857" cy="1927820"/>
                </a:xfrm>
              </p:grpSpPr>
              <p:grpSp>
                <p:nvGrpSpPr>
                  <p:cNvPr id="18" name="Group 66"/>
                  <p:cNvGrpSpPr>
                    <a:grpSpLocks/>
                  </p:cNvGrpSpPr>
                  <p:nvPr/>
                </p:nvGrpSpPr>
                <p:grpSpPr bwMode="auto">
                  <a:xfrm>
                    <a:off x="568585" y="1382769"/>
                    <a:ext cx="6774857" cy="1927820"/>
                    <a:chOff x="574566" y="1384347"/>
                    <a:chExt cx="7098229" cy="2000843"/>
                  </a:xfrm>
                </p:grpSpPr>
                <p:grpSp>
                  <p:nvGrpSpPr>
                    <p:cNvPr id="21" name="Group 15"/>
                    <p:cNvGrpSpPr>
                      <a:grpSpLocks/>
                    </p:cNvGrpSpPr>
                    <p:nvPr/>
                  </p:nvGrpSpPr>
                  <p:grpSpPr bwMode="auto">
                    <a:xfrm>
                      <a:off x="574566" y="1384347"/>
                      <a:ext cx="7098229" cy="2000843"/>
                      <a:chOff x="739871" y="2465045"/>
                      <a:chExt cx="7098370" cy="2001182"/>
                    </a:xfrm>
                  </p:grpSpPr>
                  <p:cxnSp>
                    <p:nvCxnSpPr>
                      <p:cNvPr id="62" name="Straight Connector 6"/>
                      <p:cNvCxnSpPr>
                        <a:cxnSpLocks noChangeShapeType="1"/>
                        <a:stCxn id="65" idx="2"/>
                        <a:endCxn id="64" idx="2"/>
                      </p:cNvCxnSpPr>
                      <p:nvPr/>
                    </p:nvCxnSpPr>
                    <p:spPr bwMode="auto">
                      <a:xfrm>
                        <a:off x="2054944" y="2547085"/>
                        <a:ext cx="4467704" cy="1837905"/>
                      </a:xfrm>
                      <a:prstGeom prst="line">
                        <a:avLst/>
                      </a:prstGeom>
                      <a:noFill/>
                      <a:ln w="28575">
                        <a:solidFill>
                          <a:schemeClr val="tx1"/>
                        </a:solidFill>
                        <a:round/>
                        <a:headEnd/>
                        <a:tailEnd/>
                      </a:ln>
                    </p:spPr>
                  </p:cxnSp>
                  <p:cxnSp>
                    <p:nvCxnSpPr>
                      <p:cNvPr id="63" name="Straight Connector 8"/>
                      <p:cNvCxnSpPr>
                        <a:cxnSpLocks noChangeShapeType="1"/>
                        <a:stCxn id="65" idx="0"/>
                        <a:endCxn id="64" idx="0"/>
                      </p:cNvCxnSpPr>
                      <p:nvPr/>
                    </p:nvCxnSpPr>
                    <p:spPr bwMode="auto">
                      <a:xfrm flipV="1">
                        <a:off x="2064875" y="2583999"/>
                        <a:ext cx="4447841" cy="1764074"/>
                      </a:xfrm>
                      <a:prstGeom prst="line">
                        <a:avLst/>
                      </a:prstGeom>
                      <a:noFill/>
                      <a:ln w="28575">
                        <a:solidFill>
                          <a:schemeClr val="tx1"/>
                        </a:solidFill>
                        <a:round/>
                        <a:headEnd/>
                        <a:tailEnd/>
                      </a:ln>
                    </p:spPr>
                  </p:cxnSp>
                  <p:sp>
                    <p:nvSpPr>
                      <p:cNvPr id="64" name="Arc 63"/>
                      <p:cNvSpPr/>
                      <p:nvPr/>
                    </p:nvSpPr>
                    <p:spPr bwMode="auto">
                      <a:xfrm>
                        <a:off x="5956080" y="2496454"/>
                        <a:ext cx="1882161" cy="1969773"/>
                      </a:xfrm>
                      <a:prstGeom prst="arc">
                        <a:avLst>
                          <a:gd name="adj1" fmla="val 14753656"/>
                          <a:gd name="adj2" fmla="val 6806687"/>
                        </a:avLst>
                      </a:prstGeom>
                      <a:noFill/>
                      <a:ln w="101600" cap="flat" cmpd="sng" algn="ctr">
                        <a:solidFill>
                          <a:srgbClr val="00B050"/>
                        </a:solidFill>
                        <a:prstDash val="solid"/>
                        <a:round/>
                        <a:headEnd type="none" w="med" len="med"/>
                        <a:tailEnd type="none" w="med" len="med"/>
                      </a:ln>
                      <a:effectLst/>
                      <a:extLst/>
                    </p:spPr>
                    <p:txBody>
                      <a:bodyPr/>
                      <a:lstStyle/>
                      <a:p>
                        <a:pPr eaLnBrk="1" fontAlgn="auto" hangingPunct="1">
                          <a:spcBef>
                            <a:spcPts val="0"/>
                          </a:spcBef>
                          <a:spcAft>
                            <a:spcPts val="0"/>
                          </a:spcAft>
                          <a:defRPr/>
                        </a:pPr>
                        <a:endParaRPr lang="en-US" sz="1800">
                          <a:latin typeface="Calibri" panose="020F0502020204030204" pitchFamily="34" charset="0"/>
                          <a:ea typeface="ＭＳ Ｐゴシック" pitchFamily="34" charset="-128"/>
                        </a:endParaRPr>
                      </a:p>
                    </p:txBody>
                  </p:sp>
                  <p:sp>
                    <p:nvSpPr>
                      <p:cNvPr id="65" name="Arc 64"/>
                      <p:cNvSpPr/>
                      <p:nvPr/>
                    </p:nvSpPr>
                    <p:spPr bwMode="auto">
                      <a:xfrm rot="10800000">
                        <a:off x="739871" y="2465045"/>
                        <a:ext cx="1882161" cy="1969773"/>
                      </a:xfrm>
                      <a:prstGeom prst="arc">
                        <a:avLst>
                          <a:gd name="adj1" fmla="val 14753656"/>
                          <a:gd name="adj2" fmla="val 6806687"/>
                        </a:avLst>
                      </a:prstGeom>
                      <a:noFill/>
                      <a:ln w="101600" cap="flat" cmpd="sng" algn="ctr">
                        <a:solidFill>
                          <a:srgbClr val="00B050"/>
                        </a:solidFill>
                        <a:prstDash val="solid"/>
                        <a:round/>
                        <a:headEnd type="none" w="med" len="med"/>
                        <a:tailEnd type="none" w="med" len="med"/>
                      </a:ln>
                      <a:effectLst/>
                      <a:extLst/>
                    </p:spPr>
                    <p:txBody>
                      <a:bodyPr/>
                      <a:lstStyle/>
                      <a:p>
                        <a:pPr eaLnBrk="1" fontAlgn="auto" hangingPunct="1">
                          <a:spcBef>
                            <a:spcPts val="0"/>
                          </a:spcBef>
                          <a:spcAft>
                            <a:spcPts val="0"/>
                          </a:spcAft>
                          <a:defRPr/>
                        </a:pPr>
                        <a:endParaRPr lang="en-US" sz="1800">
                          <a:latin typeface="Calibri" panose="020F0502020204030204" pitchFamily="34" charset="0"/>
                          <a:ea typeface="ＭＳ Ｐゴシック" pitchFamily="34" charset="-128"/>
                        </a:endParaRPr>
                      </a:p>
                    </p:txBody>
                  </p:sp>
                </p:grpSp>
                <p:grpSp>
                  <p:nvGrpSpPr>
                    <p:cNvPr id="23" name="Group 80"/>
                    <p:cNvGrpSpPr>
                      <a:grpSpLocks/>
                    </p:cNvGrpSpPr>
                    <p:nvPr/>
                  </p:nvGrpSpPr>
                  <p:grpSpPr bwMode="auto">
                    <a:xfrm rot="1432970">
                      <a:off x="1796563" y="1632771"/>
                      <a:ext cx="1392502" cy="182880"/>
                      <a:chOff x="1482120" y="4445095"/>
                      <a:chExt cx="1392502" cy="182880"/>
                    </a:xfrm>
                  </p:grpSpPr>
                  <p:grpSp>
                    <p:nvGrpSpPr>
                      <p:cNvPr id="29" name="Group 105"/>
                      <p:cNvGrpSpPr>
                        <a:grpSpLocks/>
                      </p:cNvGrpSpPr>
                      <p:nvPr/>
                    </p:nvGrpSpPr>
                    <p:grpSpPr bwMode="auto">
                      <a:xfrm>
                        <a:off x="1482120" y="4445095"/>
                        <a:ext cx="1392502" cy="182880"/>
                        <a:chOff x="1731698" y="1407225"/>
                        <a:chExt cx="1392502" cy="182880"/>
                      </a:xfrm>
                    </p:grpSpPr>
                    <p:sp>
                      <p:nvSpPr>
                        <p:cNvPr id="58" name="Flowchart: Direct Access Storage 133"/>
                        <p:cNvSpPr>
                          <a:spLocks noChangeArrowheads="1"/>
                        </p:cNvSpPr>
                        <p:nvPr/>
                      </p:nvSpPr>
                      <p:spPr bwMode="auto">
                        <a:xfrm rot="10800000">
                          <a:off x="1731698" y="1416208"/>
                          <a:ext cx="276106" cy="141315"/>
                        </a:xfrm>
                        <a:prstGeom prst="flowChartMagneticDrum">
                          <a:avLst/>
                        </a:prstGeom>
                        <a:solidFill>
                          <a:srgbClr val="77933C"/>
                        </a:solidFill>
                        <a:ln w="9525" algn="ctr">
                          <a:solidFill>
                            <a:schemeClr val="tx1"/>
                          </a:solidFill>
                          <a:round/>
                          <a:headEnd/>
                          <a:tailEnd/>
                        </a:ln>
                      </p:spPr>
                      <p:txBody>
                        <a:bodyPr rot="10800000"/>
                        <a:lstStyle/>
                        <a:p>
                          <a:pPr eaLnBrk="1" fontAlgn="auto" hangingPunct="1">
                            <a:spcBef>
                              <a:spcPts val="0"/>
                            </a:spcBef>
                            <a:spcAft>
                              <a:spcPts val="0"/>
                            </a:spcAft>
                            <a:defRPr/>
                          </a:pPr>
                          <a:endParaRPr lang="en-US" sz="1800">
                            <a:latin typeface="Calibri" panose="020F0502020204030204" pitchFamily="34" charset="0"/>
                            <a:ea typeface="ＭＳ Ｐゴシック" pitchFamily="34" charset="-128"/>
                          </a:endParaRPr>
                        </a:p>
                      </p:txBody>
                    </p:sp>
                    <p:sp>
                      <p:nvSpPr>
                        <p:cNvPr id="59" name="Isosceles Triangle 109"/>
                        <p:cNvSpPr>
                          <a:spLocks noChangeArrowheads="1"/>
                        </p:cNvSpPr>
                        <p:nvPr/>
                      </p:nvSpPr>
                      <p:spPr bwMode="auto">
                        <a:xfrm rot="10800000">
                          <a:off x="2133601" y="1407225"/>
                          <a:ext cx="274320" cy="182880"/>
                        </a:xfrm>
                        <a:prstGeom prst="triangle">
                          <a:avLst>
                            <a:gd name="adj" fmla="val 50000"/>
                          </a:avLst>
                        </a:prstGeom>
                        <a:solidFill>
                          <a:srgbClr val="33CC33"/>
                        </a:solidFill>
                        <a:ln w="9525">
                          <a:solidFill>
                            <a:schemeClr val="tx1"/>
                          </a:solidFill>
                          <a:round/>
                          <a:headEnd/>
                          <a:tailEnd/>
                        </a:ln>
                      </p:spPr>
                      <p:txBody>
                        <a:bodyPr rot="10800000">
                          <a:prstTxWarp prst="textNoShape">
                            <a:avLst/>
                          </a:prstTxWarp>
                        </a:bodyPr>
                        <a:lstStyle/>
                        <a:p>
                          <a:pPr eaLnBrk="1" hangingPunct="1"/>
                          <a:endParaRPr lang="en-US" sz="1800">
                            <a:latin typeface="Calibri" panose="020F0502020204030204" pitchFamily="34" charset="0"/>
                            <a:ea typeface="MS PGothic" pitchFamily="34" charset="-128"/>
                            <a:cs typeface="MS PGothic" pitchFamily="34" charset="-128"/>
                          </a:endParaRPr>
                        </a:p>
                      </p:txBody>
                    </p:sp>
                    <p:sp>
                      <p:nvSpPr>
                        <p:cNvPr id="60" name="Flowchart: Direct Access Storage 135"/>
                        <p:cNvSpPr>
                          <a:spLocks noChangeArrowheads="1"/>
                        </p:cNvSpPr>
                        <p:nvPr/>
                      </p:nvSpPr>
                      <p:spPr bwMode="auto">
                        <a:xfrm rot="10800000">
                          <a:off x="2492712" y="1409328"/>
                          <a:ext cx="365840" cy="141316"/>
                        </a:xfrm>
                        <a:prstGeom prst="flowChartMagneticDrum">
                          <a:avLst/>
                        </a:prstGeom>
                        <a:solidFill>
                          <a:srgbClr val="77933C"/>
                        </a:solidFill>
                        <a:ln w="9525" algn="ctr">
                          <a:solidFill>
                            <a:schemeClr val="tx1"/>
                          </a:solidFill>
                          <a:round/>
                          <a:headEnd/>
                          <a:tailEnd/>
                        </a:ln>
                      </p:spPr>
                      <p:txBody>
                        <a:bodyPr rot="10800000"/>
                        <a:lstStyle/>
                        <a:p>
                          <a:pPr eaLnBrk="1" fontAlgn="auto" hangingPunct="1">
                            <a:spcBef>
                              <a:spcPts val="0"/>
                            </a:spcBef>
                            <a:spcAft>
                              <a:spcPts val="0"/>
                            </a:spcAft>
                            <a:defRPr/>
                          </a:pPr>
                          <a:endParaRPr lang="en-US" sz="1800">
                            <a:latin typeface="Calibri" panose="020F0502020204030204" pitchFamily="34" charset="0"/>
                            <a:ea typeface="ＭＳ Ｐゴシック" pitchFamily="34" charset="-128"/>
                          </a:endParaRPr>
                        </a:p>
                      </p:txBody>
                    </p:sp>
                    <p:sp>
                      <p:nvSpPr>
                        <p:cNvPr id="61" name="Isosceles Triangle 111"/>
                        <p:cNvSpPr>
                          <a:spLocks noChangeArrowheads="1"/>
                        </p:cNvSpPr>
                        <p:nvPr/>
                      </p:nvSpPr>
                      <p:spPr bwMode="auto">
                        <a:xfrm rot="10800000">
                          <a:off x="2987040" y="1407225"/>
                          <a:ext cx="137160" cy="182880"/>
                        </a:xfrm>
                        <a:prstGeom prst="triangle">
                          <a:avLst>
                            <a:gd name="adj" fmla="val 50000"/>
                          </a:avLst>
                        </a:prstGeom>
                        <a:solidFill>
                          <a:srgbClr val="33CC33"/>
                        </a:solidFill>
                        <a:ln w="9525">
                          <a:solidFill>
                            <a:schemeClr val="tx1"/>
                          </a:solidFill>
                          <a:round/>
                          <a:headEnd/>
                          <a:tailEnd/>
                        </a:ln>
                      </p:spPr>
                      <p:txBody>
                        <a:bodyPr rot="10800000">
                          <a:prstTxWarp prst="textNoShape">
                            <a:avLst/>
                          </a:prstTxWarp>
                        </a:bodyPr>
                        <a:lstStyle/>
                        <a:p>
                          <a:pPr eaLnBrk="1" hangingPunct="1"/>
                          <a:endParaRPr lang="en-US" sz="1800">
                            <a:latin typeface="Calibri" panose="020F0502020204030204" pitchFamily="34" charset="0"/>
                            <a:ea typeface="MS PGothic" pitchFamily="34" charset="-128"/>
                            <a:cs typeface="MS PGothic" pitchFamily="34" charset="-128"/>
                          </a:endParaRPr>
                        </a:p>
                      </p:txBody>
                    </p:sp>
                  </p:grpSp>
                  <p:cxnSp>
                    <p:nvCxnSpPr>
                      <p:cNvPr id="56" name="Straight Arrow Connector 106"/>
                      <p:cNvCxnSpPr>
                        <a:cxnSpLocks noChangeShapeType="1"/>
                      </p:cNvCxnSpPr>
                      <p:nvPr/>
                    </p:nvCxnSpPr>
                    <p:spPr bwMode="auto">
                      <a:xfrm flipH="1" flipV="1">
                        <a:off x="1578426" y="4521371"/>
                        <a:ext cx="182880" cy="0"/>
                      </a:xfrm>
                      <a:prstGeom prst="straightConnector1">
                        <a:avLst/>
                      </a:prstGeom>
                      <a:noFill/>
                      <a:ln w="19050">
                        <a:solidFill>
                          <a:srgbClr val="3333FF"/>
                        </a:solidFill>
                        <a:round/>
                        <a:headEnd/>
                        <a:tailEnd type="triangle" w="sm" len="med"/>
                      </a:ln>
                    </p:spPr>
                  </p:cxnSp>
                  <p:cxnSp>
                    <p:nvCxnSpPr>
                      <p:cNvPr id="57" name="Straight Arrow Connector 107"/>
                      <p:cNvCxnSpPr>
                        <a:cxnSpLocks noChangeShapeType="1"/>
                      </p:cNvCxnSpPr>
                      <p:nvPr/>
                    </p:nvCxnSpPr>
                    <p:spPr bwMode="auto">
                      <a:xfrm flipH="1" flipV="1">
                        <a:off x="2355957" y="4520282"/>
                        <a:ext cx="265176" cy="0"/>
                      </a:xfrm>
                      <a:prstGeom prst="straightConnector1">
                        <a:avLst/>
                      </a:prstGeom>
                      <a:noFill/>
                      <a:ln w="19050">
                        <a:solidFill>
                          <a:srgbClr val="3333FF"/>
                        </a:solidFill>
                        <a:round/>
                        <a:headEnd/>
                        <a:tailEnd type="triangle" w="sm" len="med"/>
                      </a:ln>
                    </p:spPr>
                  </p:cxnSp>
                </p:grpSp>
                <p:grpSp>
                  <p:nvGrpSpPr>
                    <p:cNvPr id="30" name="Group 81"/>
                    <p:cNvGrpSpPr>
                      <a:grpSpLocks/>
                    </p:cNvGrpSpPr>
                    <p:nvPr/>
                  </p:nvGrpSpPr>
                  <p:grpSpPr bwMode="auto">
                    <a:xfrm rot="-1308187">
                      <a:off x="1825430" y="2903884"/>
                      <a:ext cx="1392450" cy="201287"/>
                      <a:chOff x="1478465" y="4435866"/>
                      <a:chExt cx="1392450" cy="201287"/>
                    </a:xfrm>
                  </p:grpSpPr>
                  <p:grpSp>
                    <p:nvGrpSpPr>
                      <p:cNvPr id="31" name="Group 98"/>
                      <p:cNvGrpSpPr>
                        <a:grpSpLocks/>
                      </p:cNvGrpSpPr>
                      <p:nvPr/>
                    </p:nvGrpSpPr>
                    <p:grpSpPr bwMode="auto">
                      <a:xfrm>
                        <a:off x="1478465" y="4435866"/>
                        <a:ext cx="1392450" cy="201287"/>
                        <a:chOff x="1728043" y="1397996"/>
                        <a:chExt cx="1392450" cy="201287"/>
                      </a:xfrm>
                    </p:grpSpPr>
                    <p:sp>
                      <p:nvSpPr>
                        <p:cNvPr id="51" name="Flowchart: Direct Access Storage 126"/>
                        <p:cNvSpPr>
                          <a:spLocks noChangeArrowheads="1"/>
                        </p:cNvSpPr>
                        <p:nvPr/>
                      </p:nvSpPr>
                      <p:spPr bwMode="auto">
                        <a:xfrm rot="10800000">
                          <a:off x="1728043" y="1434937"/>
                          <a:ext cx="273805" cy="139072"/>
                        </a:xfrm>
                        <a:prstGeom prst="flowChartMagneticDrum">
                          <a:avLst/>
                        </a:prstGeom>
                        <a:solidFill>
                          <a:srgbClr val="77933C"/>
                        </a:solidFill>
                        <a:ln w="9525" algn="ctr">
                          <a:solidFill>
                            <a:schemeClr val="tx1"/>
                          </a:solidFill>
                          <a:round/>
                          <a:headEnd/>
                          <a:tailEnd/>
                        </a:ln>
                      </p:spPr>
                      <p:txBody>
                        <a:bodyPr rot="10800000"/>
                        <a:lstStyle/>
                        <a:p>
                          <a:pPr eaLnBrk="1" fontAlgn="auto" hangingPunct="1">
                            <a:spcBef>
                              <a:spcPts val="0"/>
                            </a:spcBef>
                            <a:spcAft>
                              <a:spcPts val="0"/>
                            </a:spcAft>
                            <a:defRPr/>
                          </a:pPr>
                          <a:endParaRPr lang="en-US" sz="1800">
                            <a:latin typeface="Calibri" panose="020F0502020204030204" pitchFamily="34" charset="0"/>
                            <a:ea typeface="ＭＳ Ｐゴシック" pitchFamily="34" charset="-128"/>
                          </a:endParaRPr>
                        </a:p>
                      </p:txBody>
                    </p:sp>
                    <p:sp>
                      <p:nvSpPr>
                        <p:cNvPr id="52" name="Isosceles Triangle 102"/>
                        <p:cNvSpPr>
                          <a:spLocks noChangeArrowheads="1"/>
                        </p:cNvSpPr>
                        <p:nvPr/>
                      </p:nvSpPr>
                      <p:spPr bwMode="auto">
                        <a:xfrm rot="-11813">
                          <a:off x="2121927" y="1397996"/>
                          <a:ext cx="274321" cy="182879"/>
                        </a:xfrm>
                        <a:prstGeom prst="triangle">
                          <a:avLst>
                            <a:gd name="adj" fmla="val 50000"/>
                          </a:avLst>
                        </a:prstGeom>
                        <a:solidFill>
                          <a:srgbClr val="33CC33"/>
                        </a:solidFill>
                        <a:ln w="9525">
                          <a:solidFill>
                            <a:schemeClr val="tx1"/>
                          </a:solidFill>
                          <a:round/>
                          <a:headEnd/>
                          <a:tailEnd/>
                        </a:ln>
                      </p:spPr>
                      <p:txBody>
                        <a:bodyPr>
                          <a:prstTxWarp prst="textNoShape">
                            <a:avLst/>
                          </a:prstTxWarp>
                        </a:bodyPr>
                        <a:lstStyle/>
                        <a:p>
                          <a:pPr eaLnBrk="1" hangingPunct="1"/>
                          <a:endParaRPr lang="en-US" sz="1800">
                            <a:latin typeface="Calibri" panose="020F0502020204030204" pitchFamily="34" charset="0"/>
                            <a:ea typeface="MS PGothic" pitchFamily="34" charset="-128"/>
                            <a:cs typeface="MS PGothic" pitchFamily="34" charset="-128"/>
                          </a:endParaRPr>
                        </a:p>
                      </p:txBody>
                    </p:sp>
                    <p:sp>
                      <p:nvSpPr>
                        <p:cNvPr id="53" name="Flowchart: Direct Access Storage 128"/>
                        <p:cNvSpPr>
                          <a:spLocks noChangeArrowheads="1"/>
                        </p:cNvSpPr>
                        <p:nvPr/>
                      </p:nvSpPr>
                      <p:spPr bwMode="auto">
                        <a:xfrm rot="10800000">
                          <a:off x="2502536" y="1422963"/>
                          <a:ext cx="361240" cy="136828"/>
                        </a:xfrm>
                        <a:prstGeom prst="flowChartMagneticDrum">
                          <a:avLst/>
                        </a:prstGeom>
                        <a:solidFill>
                          <a:srgbClr val="77933C"/>
                        </a:solidFill>
                        <a:ln w="9525" algn="ctr">
                          <a:solidFill>
                            <a:schemeClr val="tx1"/>
                          </a:solidFill>
                          <a:round/>
                          <a:headEnd/>
                          <a:tailEnd/>
                        </a:ln>
                      </p:spPr>
                      <p:txBody>
                        <a:bodyPr rot="10800000"/>
                        <a:lstStyle/>
                        <a:p>
                          <a:pPr eaLnBrk="1" fontAlgn="auto" hangingPunct="1">
                            <a:spcBef>
                              <a:spcPts val="0"/>
                            </a:spcBef>
                            <a:spcAft>
                              <a:spcPts val="0"/>
                            </a:spcAft>
                            <a:defRPr/>
                          </a:pPr>
                          <a:endParaRPr lang="en-US" sz="1800">
                            <a:latin typeface="Calibri" panose="020F0502020204030204" pitchFamily="34" charset="0"/>
                            <a:ea typeface="ＭＳ Ｐゴシック" pitchFamily="34" charset="-128"/>
                          </a:endParaRPr>
                        </a:p>
                      </p:txBody>
                    </p:sp>
                    <p:sp>
                      <p:nvSpPr>
                        <p:cNvPr id="54" name="Isosceles Triangle 104"/>
                        <p:cNvSpPr>
                          <a:spLocks noChangeArrowheads="1"/>
                        </p:cNvSpPr>
                        <p:nvPr/>
                      </p:nvSpPr>
                      <p:spPr bwMode="auto">
                        <a:xfrm rot="-11813">
                          <a:off x="2983333" y="1416403"/>
                          <a:ext cx="137160" cy="182880"/>
                        </a:xfrm>
                        <a:prstGeom prst="triangle">
                          <a:avLst>
                            <a:gd name="adj" fmla="val 50000"/>
                          </a:avLst>
                        </a:prstGeom>
                        <a:solidFill>
                          <a:srgbClr val="33CC33"/>
                        </a:solidFill>
                        <a:ln w="9525">
                          <a:solidFill>
                            <a:schemeClr val="tx1"/>
                          </a:solidFill>
                          <a:round/>
                          <a:headEnd/>
                          <a:tailEnd/>
                        </a:ln>
                      </p:spPr>
                      <p:txBody>
                        <a:bodyPr>
                          <a:prstTxWarp prst="textNoShape">
                            <a:avLst/>
                          </a:prstTxWarp>
                        </a:bodyPr>
                        <a:lstStyle/>
                        <a:p>
                          <a:pPr eaLnBrk="1" hangingPunct="1"/>
                          <a:endParaRPr lang="en-US" sz="1800">
                            <a:latin typeface="Calibri" panose="020F0502020204030204" pitchFamily="34" charset="0"/>
                            <a:ea typeface="MS PGothic" pitchFamily="34" charset="-128"/>
                            <a:cs typeface="MS PGothic" pitchFamily="34" charset="-128"/>
                          </a:endParaRPr>
                        </a:p>
                      </p:txBody>
                    </p:sp>
                  </p:grpSp>
                  <p:cxnSp>
                    <p:nvCxnSpPr>
                      <p:cNvPr id="49" name="Straight Arrow Connector 99"/>
                      <p:cNvCxnSpPr>
                        <a:cxnSpLocks noChangeShapeType="1"/>
                      </p:cNvCxnSpPr>
                      <p:nvPr/>
                    </p:nvCxnSpPr>
                    <p:spPr bwMode="auto">
                      <a:xfrm flipH="1" flipV="1">
                        <a:off x="1576428" y="4550533"/>
                        <a:ext cx="182879" cy="0"/>
                      </a:xfrm>
                      <a:prstGeom prst="straightConnector1">
                        <a:avLst/>
                      </a:prstGeom>
                      <a:noFill/>
                      <a:ln w="19050">
                        <a:solidFill>
                          <a:srgbClr val="3333FF"/>
                        </a:solidFill>
                        <a:round/>
                        <a:headEnd/>
                        <a:tailEnd type="triangle" w="sm" len="med"/>
                      </a:ln>
                    </p:spPr>
                  </p:cxnSp>
                  <p:cxnSp>
                    <p:nvCxnSpPr>
                      <p:cNvPr id="50" name="Straight Arrow Connector 100"/>
                      <p:cNvCxnSpPr>
                        <a:cxnSpLocks noChangeShapeType="1"/>
                      </p:cNvCxnSpPr>
                      <p:nvPr/>
                    </p:nvCxnSpPr>
                    <p:spPr bwMode="auto">
                      <a:xfrm flipH="1" flipV="1">
                        <a:off x="2355212" y="4536149"/>
                        <a:ext cx="265176" cy="0"/>
                      </a:xfrm>
                      <a:prstGeom prst="straightConnector1">
                        <a:avLst/>
                      </a:prstGeom>
                      <a:noFill/>
                      <a:ln w="19050">
                        <a:solidFill>
                          <a:srgbClr val="3333FF"/>
                        </a:solidFill>
                        <a:round/>
                        <a:headEnd/>
                        <a:tailEnd type="triangle" w="sm" len="med"/>
                      </a:ln>
                    </p:spPr>
                  </p:cxnSp>
                </p:grpSp>
                <p:grpSp>
                  <p:nvGrpSpPr>
                    <p:cNvPr id="32" name="Group 82"/>
                    <p:cNvGrpSpPr>
                      <a:grpSpLocks/>
                    </p:cNvGrpSpPr>
                    <p:nvPr/>
                  </p:nvGrpSpPr>
                  <p:grpSpPr bwMode="auto">
                    <a:xfrm rot="-1238556">
                      <a:off x="5009716" y="1672748"/>
                      <a:ext cx="1391037" cy="205158"/>
                      <a:chOff x="1529158" y="4449317"/>
                      <a:chExt cx="1391037" cy="205158"/>
                    </a:xfrm>
                  </p:grpSpPr>
                  <p:grpSp>
                    <p:nvGrpSpPr>
                      <p:cNvPr id="33" name="Group 91"/>
                      <p:cNvGrpSpPr>
                        <a:grpSpLocks/>
                      </p:cNvGrpSpPr>
                      <p:nvPr/>
                    </p:nvGrpSpPr>
                    <p:grpSpPr bwMode="auto">
                      <a:xfrm>
                        <a:off x="1529158" y="4449317"/>
                        <a:ext cx="1391037" cy="205158"/>
                        <a:chOff x="1778736" y="1411447"/>
                        <a:chExt cx="1391037" cy="205158"/>
                      </a:xfrm>
                    </p:grpSpPr>
                    <p:sp>
                      <p:nvSpPr>
                        <p:cNvPr id="44" name="Flowchart: Direct Access Storage 119"/>
                        <p:cNvSpPr/>
                        <p:nvPr/>
                      </p:nvSpPr>
                      <p:spPr bwMode="auto">
                        <a:xfrm>
                          <a:off x="2895969" y="1411447"/>
                          <a:ext cx="273804" cy="134586"/>
                        </a:xfrm>
                        <a:prstGeom prst="flowChartMagneticDrum">
                          <a:avLst/>
                        </a:prstGeom>
                        <a:solidFill>
                          <a:schemeClr val="accent3">
                            <a:lumMod val="75000"/>
                          </a:schemeClr>
                        </a:solidFill>
                        <a:ln w="9525" cap="flat" cmpd="sng" algn="ctr">
                          <a:solidFill>
                            <a:schemeClr val="tx1"/>
                          </a:solidFill>
                          <a:prstDash val="solid"/>
                          <a:round/>
                          <a:headEnd type="none" w="med" len="med"/>
                          <a:tailEnd type="none" w="med" len="med"/>
                        </a:ln>
                        <a:effectLst/>
                        <a:extLst/>
                      </p:spPr>
                      <p:txBody>
                        <a:bodyPr/>
                        <a:lstStyle/>
                        <a:p>
                          <a:pPr eaLnBrk="1" fontAlgn="auto" hangingPunct="1">
                            <a:spcBef>
                              <a:spcPts val="0"/>
                            </a:spcBef>
                            <a:spcAft>
                              <a:spcPts val="0"/>
                            </a:spcAft>
                            <a:defRPr/>
                          </a:pPr>
                          <a:endParaRPr lang="en-US" sz="1800">
                            <a:latin typeface="Calibri" panose="020F0502020204030204" pitchFamily="34" charset="0"/>
                            <a:ea typeface="ＭＳ Ｐゴシック" pitchFamily="34" charset="-128"/>
                          </a:endParaRPr>
                        </a:p>
                      </p:txBody>
                    </p:sp>
                    <p:sp>
                      <p:nvSpPr>
                        <p:cNvPr id="45" name="Isosceles Triangle 95"/>
                        <p:cNvSpPr>
                          <a:spLocks noChangeArrowheads="1"/>
                        </p:cNvSpPr>
                        <p:nvPr/>
                      </p:nvSpPr>
                      <p:spPr bwMode="auto">
                        <a:xfrm rot="10778556">
                          <a:off x="2517128" y="1420476"/>
                          <a:ext cx="274321" cy="182879"/>
                        </a:xfrm>
                        <a:prstGeom prst="triangle">
                          <a:avLst>
                            <a:gd name="adj" fmla="val 50000"/>
                          </a:avLst>
                        </a:prstGeom>
                        <a:solidFill>
                          <a:srgbClr val="33CC33"/>
                        </a:solidFill>
                        <a:ln w="9525">
                          <a:solidFill>
                            <a:schemeClr val="tx1"/>
                          </a:solidFill>
                          <a:round/>
                          <a:headEnd/>
                          <a:tailEnd/>
                        </a:ln>
                      </p:spPr>
                      <p:txBody>
                        <a:bodyPr rot="10800000">
                          <a:prstTxWarp prst="textNoShape">
                            <a:avLst/>
                          </a:prstTxWarp>
                        </a:bodyPr>
                        <a:lstStyle/>
                        <a:p>
                          <a:pPr eaLnBrk="1" hangingPunct="1"/>
                          <a:endParaRPr lang="en-US" sz="1800">
                            <a:latin typeface="Calibri" panose="020F0502020204030204" pitchFamily="34" charset="0"/>
                            <a:ea typeface="MS PGothic" pitchFamily="34" charset="-128"/>
                            <a:cs typeface="MS PGothic" pitchFamily="34" charset="-128"/>
                          </a:endParaRPr>
                        </a:p>
                      </p:txBody>
                    </p:sp>
                    <p:sp>
                      <p:nvSpPr>
                        <p:cNvPr id="46" name="Flowchart: Direct Access Storage 121"/>
                        <p:cNvSpPr/>
                        <p:nvPr/>
                      </p:nvSpPr>
                      <p:spPr bwMode="auto">
                        <a:xfrm>
                          <a:off x="2019417" y="1418340"/>
                          <a:ext cx="365840" cy="143558"/>
                        </a:xfrm>
                        <a:prstGeom prst="flowChartMagneticDrum">
                          <a:avLst/>
                        </a:prstGeom>
                        <a:solidFill>
                          <a:schemeClr val="accent3">
                            <a:lumMod val="75000"/>
                          </a:schemeClr>
                        </a:solidFill>
                        <a:ln w="9525" cap="flat" cmpd="sng" algn="ctr">
                          <a:solidFill>
                            <a:schemeClr val="tx1"/>
                          </a:solidFill>
                          <a:prstDash val="solid"/>
                          <a:round/>
                          <a:headEnd type="none" w="med" len="med"/>
                          <a:tailEnd type="none" w="med" len="med"/>
                        </a:ln>
                        <a:effectLst/>
                        <a:extLst/>
                      </p:spPr>
                      <p:txBody>
                        <a:bodyPr/>
                        <a:lstStyle/>
                        <a:p>
                          <a:pPr eaLnBrk="1" fontAlgn="auto" hangingPunct="1">
                            <a:spcBef>
                              <a:spcPts val="0"/>
                            </a:spcBef>
                            <a:spcAft>
                              <a:spcPts val="0"/>
                            </a:spcAft>
                            <a:defRPr/>
                          </a:pPr>
                          <a:endParaRPr lang="en-US" sz="1800">
                            <a:latin typeface="Calibri" panose="020F0502020204030204" pitchFamily="34" charset="0"/>
                            <a:ea typeface="ＭＳ Ｐゴシック" pitchFamily="34" charset="-128"/>
                          </a:endParaRPr>
                        </a:p>
                      </p:txBody>
                    </p:sp>
                    <p:sp>
                      <p:nvSpPr>
                        <p:cNvPr id="47" name="Isosceles Triangle 97"/>
                        <p:cNvSpPr>
                          <a:spLocks noChangeArrowheads="1"/>
                        </p:cNvSpPr>
                        <p:nvPr/>
                      </p:nvSpPr>
                      <p:spPr bwMode="auto">
                        <a:xfrm rot="10718556">
                          <a:off x="1778736" y="1433725"/>
                          <a:ext cx="137160" cy="182880"/>
                        </a:xfrm>
                        <a:prstGeom prst="triangle">
                          <a:avLst>
                            <a:gd name="adj" fmla="val 50000"/>
                          </a:avLst>
                        </a:prstGeom>
                        <a:solidFill>
                          <a:srgbClr val="33CC33"/>
                        </a:solidFill>
                        <a:ln w="9525">
                          <a:solidFill>
                            <a:schemeClr val="tx1"/>
                          </a:solidFill>
                          <a:round/>
                          <a:headEnd/>
                          <a:tailEnd/>
                        </a:ln>
                      </p:spPr>
                      <p:txBody>
                        <a:bodyPr rot="10800000">
                          <a:prstTxWarp prst="textNoShape">
                            <a:avLst/>
                          </a:prstTxWarp>
                        </a:bodyPr>
                        <a:lstStyle/>
                        <a:p>
                          <a:pPr eaLnBrk="1" hangingPunct="1"/>
                          <a:endParaRPr lang="en-US" sz="1800">
                            <a:latin typeface="Calibri" panose="020F0502020204030204" pitchFamily="34" charset="0"/>
                            <a:ea typeface="MS PGothic" pitchFamily="34" charset="-128"/>
                            <a:cs typeface="MS PGothic" pitchFamily="34" charset="-128"/>
                          </a:endParaRPr>
                        </a:p>
                      </p:txBody>
                    </p:sp>
                  </p:grpSp>
                  <p:cxnSp>
                    <p:nvCxnSpPr>
                      <p:cNvPr id="42" name="Straight Arrow Connector 92"/>
                      <p:cNvCxnSpPr>
                        <a:cxnSpLocks noChangeShapeType="1"/>
                      </p:cNvCxnSpPr>
                      <p:nvPr/>
                    </p:nvCxnSpPr>
                    <p:spPr bwMode="auto">
                      <a:xfrm rot="10800000" flipH="1" flipV="1">
                        <a:off x="2659845" y="4527747"/>
                        <a:ext cx="182880" cy="0"/>
                      </a:xfrm>
                      <a:prstGeom prst="straightConnector1">
                        <a:avLst/>
                      </a:prstGeom>
                      <a:noFill/>
                      <a:ln w="19050">
                        <a:solidFill>
                          <a:srgbClr val="3333FF"/>
                        </a:solidFill>
                        <a:round/>
                        <a:headEnd/>
                        <a:tailEnd type="triangle" w="sm" len="med"/>
                      </a:ln>
                    </p:spPr>
                  </p:cxnSp>
                  <p:cxnSp>
                    <p:nvCxnSpPr>
                      <p:cNvPr id="43" name="Straight Arrow Connector 93"/>
                      <p:cNvCxnSpPr>
                        <a:cxnSpLocks noChangeShapeType="1"/>
                      </p:cNvCxnSpPr>
                      <p:nvPr/>
                    </p:nvCxnSpPr>
                    <p:spPr bwMode="auto">
                      <a:xfrm rot="10800000" flipH="1" flipV="1">
                        <a:off x="1784931" y="4548916"/>
                        <a:ext cx="265176" cy="0"/>
                      </a:xfrm>
                      <a:prstGeom prst="straightConnector1">
                        <a:avLst/>
                      </a:prstGeom>
                      <a:noFill/>
                      <a:ln w="19050">
                        <a:solidFill>
                          <a:srgbClr val="3333FF"/>
                        </a:solidFill>
                        <a:round/>
                        <a:headEnd/>
                        <a:tailEnd type="triangle" w="sm" len="med"/>
                      </a:ln>
                    </p:spPr>
                  </p:cxnSp>
                </p:grpSp>
                <p:grpSp>
                  <p:nvGrpSpPr>
                    <p:cNvPr id="34" name="Group 83"/>
                    <p:cNvGrpSpPr>
                      <a:grpSpLocks/>
                    </p:cNvGrpSpPr>
                    <p:nvPr/>
                  </p:nvGrpSpPr>
                  <p:grpSpPr bwMode="auto">
                    <a:xfrm rot="1329621">
                      <a:off x="5047016" y="2959729"/>
                      <a:ext cx="1387298" cy="182880"/>
                      <a:chOff x="1539240" y="4445095"/>
                      <a:chExt cx="1387298" cy="182880"/>
                    </a:xfrm>
                  </p:grpSpPr>
                  <p:grpSp>
                    <p:nvGrpSpPr>
                      <p:cNvPr id="41" name="Group 84"/>
                      <p:cNvGrpSpPr>
                        <a:grpSpLocks/>
                      </p:cNvGrpSpPr>
                      <p:nvPr/>
                    </p:nvGrpSpPr>
                    <p:grpSpPr bwMode="auto">
                      <a:xfrm>
                        <a:off x="1539240" y="4445095"/>
                        <a:ext cx="1387298" cy="182880"/>
                        <a:chOff x="1788818" y="1407225"/>
                        <a:chExt cx="1387298" cy="182880"/>
                      </a:xfrm>
                    </p:grpSpPr>
                    <p:sp>
                      <p:nvSpPr>
                        <p:cNvPr id="37" name="Flowchart: Direct Access Storage 112"/>
                        <p:cNvSpPr/>
                        <p:nvPr/>
                      </p:nvSpPr>
                      <p:spPr bwMode="auto">
                        <a:xfrm>
                          <a:off x="2904611" y="1449295"/>
                          <a:ext cx="271505" cy="132344"/>
                        </a:xfrm>
                        <a:prstGeom prst="flowChartMagneticDrum">
                          <a:avLst/>
                        </a:prstGeom>
                        <a:solidFill>
                          <a:schemeClr val="accent3">
                            <a:lumMod val="75000"/>
                          </a:schemeClr>
                        </a:solidFill>
                        <a:ln w="9525" cap="flat" cmpd="sng" algn="ctr">
                          <a:solidFill>
                            <a:schemeClr val="tx1"/>
                          </a:solidFill>
                          <a:prstDash val="solid"/>
                          <a:round/>
                          <a:headEnd type="none" w="med" len="med"/>
                          <a:tailEnd type="none" w="med" len="med"/>
                        </a:ln>
                        <a:effectLst/>
                        <a:extLst/>
                      </p:spPr>
                      <p:txBody>
                        <a:bodyPr/>
                        <a:lstStyle/>
                        <a:p>
                          <a:pPr eaLnBrk="1" fontAlgn="auto" hangingPunct="1">
                            <a:spcBef>
                              <a:spcPts val="0"/>
                            </a:spcBef>
                            <a:spcAft>
                              <a:spcPts val="0"/>
                            </a:spcAft>
                            <a:defRPr/>
                          </a:pPr>
                          <a:endParaRPr lang="en-US" sz="1800">
                            <a:latin typeface="Calibri" panose="020F0502020204030204" pitchFamily="34" charset="0"/>
                            <a:ea typeface="ＭＳ Ｐゴシック" pitchFamily="34" charset="-128"/>
                          </a:endParaRPr>
                        </a:p>
                      </p:txBody>
                    </p:sp>
                    <p:sp>
                      <p:nvSpPr>
                        <p:cNvPr id="38" name="Isosceles Triangle 88"/>
                        <p:cNvSpPr>
                          <a:spLocks noChangeArrowheads="1"/>
                        </p:cNvSpPr>
                        <p:nvPr/>
                      </p:nvSpPr>
                      <p:spPr bwMode="auto">
                        <a:xfrm>
                          <a:off x="2522168" y="1407225"/>
                          <a:ext cx="274320" cy="182880"/>
                        </a:xfrm>
                        <a:prstGeom prst="triangle">
                          <a:avLst>
                            <a:gd name="adj" fmla="val 50000"/>
                          </a:avLst>
                        </a:prstGeom>
                        <a:solidFill>
                          <a:srgbClr val="33CC33"/>
                        </a:solidFill>
                        <a:ln w="9525">
                          <a:solidFill>
                            <a:schemeClr val="tx1"/>
                          </a:solidFill>
                          <a:round/>
                          <a:headEnd/>
                          <a:tailEnd/>
                        </a:ln>
                      </p:spPr>
                      <p:txBody>
                        <a:bodyPr>
                          <a:prstTxWarp prst="textNoShape">
                            <a:avLst/>
                          </a:prstTxWarp>
                        </a:bodyPr>
                        <a:lstStyle/>
                        <a:p>
                          <a:pPr eaLnBrk="1" hangingPunct="1"/>
                          <a:endParaRPr lang="en-US" sz="1800">
                            <a:latin typeface="Calibri" panose="020F0502020204030204" pitchFamily="34" charset="0"/>
                            <a:ea typeface="MS PGothic" pitchFamily="34" charset="-128"/>
                            <a:cs typeface="MS PGothic" pitchFamily="34" charset="-128"/>
                          </a:endParaRPr>
                        </a:p>
                      </p:txBody>
                    </p:sp>
                    <p:sp>
                      <p:nvSpPr>
                        <p:cNvPr id="39" name="Flowchart: Direct Access Storage 114"/>
                        <p:cNvSpPr/>
                        <p:nvPr/>
                      </p:nvSpPr>
                      <p:spPr bwMode="auto">
                        <a:xfrm>
                          <a:off x="2027150" y="1440760"/>
                          <a:ext cx="372744" cy="127856"/>
                        </a:xfrm>
                        <a:prstGeom prst="flowChartMagneticDrum">
                          <a:avLst/>
                        </a:prstGeom>
                        <a:solidFill>
                          <a:schemeClr val="accent3">
                            <a:lumMod val="75000"/>
                          </a:schemeClr>
                        </a:solidFill>
                        <a:ln w="9525" cap="flat" cmpd="sng" algn="ctr">
                          <a:solidFill>
                            <a:schemeClr val="tx1"/>
                          </a:solidFill>
                          <a:prstDash val="solid"/>
                          <a:round/>
                          <a:headEnd type="none" w="med" len="med"/>
                          <a:tailEnd type="none" w="med" len="med"/>
                        </a:ln>
                        <a:effectLst/>
                        <a:extLst/>
                      </p:spPr>
                      <p:txBody>
                        <a:bodyPr/>
                        <a:lstStyle/>
                        <a:p>
                          <a:pPr eaLnBrk="1" fontAlgn="auto" hangingPunct="1">
                            <a:spcBef>
                              <a:spcPts val="0"/>
                            </a:spcBef>
                            <a:spcAft>
                              <a:spcPts val="0"/>
                            </a:spcAft>
                            <a:defRPr/>
                          </a:pPr>
                          <a:endParaRPr lang="en-US" sz="1800">
                            <a:latin typeface="Calibri" panose="020F0502020204030204" pitchFamily="34" charset="0"/>
                            <a:ea typeface="ＭＳ Ｐゴシック" pitchFamily="34" charset="-128"/>
                          </a:endParaRPr>
                        </a:p>
                      </p:txBody>
                    </p:sp>
                    <p:sp>
                      <p:nvSpPr>
                        <p:cNvPr id="40" name="Isosceles Triangle 90"/>
                        <p:cNvSpPr>
                          <a:spLocks noChangeArrowheads="1"/>
                        </p:cNvSpPr>
                        <p:nvPr/>
                      </p:nvSpPr>
                      <p:spPr bwMode="auto">
                        <a:xfrm>
                          <a:off x="1788818" y="1407225"/>
                          <a:ext cx="137160" cy="182880"/>
                        </a:xfrm>
                        <a:prstGeom prst="triangle">
                          <a:avLst>
                            <a:gd name="adj" fmla="val 50000"/>
                          </a:avLst>
                        </a:prstGeom>
                        <a:solidFill>
                          <a:srgbClr val="33CC33"/>
                        </a:solidFill>
                        <a:ln w="9525">
                          <a:solidFill>
                            <a:schemeClr val="tx1"/>
                          </a:solidFill>
                          <a:round/>
                          <a:headEnd/>
                          <a:tailEnd/>
                        </a:ln>
                      </p:spPr>
                      <p:txBody>
                        <a:bodyPr>
                          <a:prstTxWarp prst="textNoShape">
                            <a:avLst/>
                          </a:prstTxWarp>
                        </a:bodyPr>
                        <a:lstStyle/>
                        <a:p>
                          <a:pPr eaLnBrk="1" hangingPunct="1"/>
                          <a:endParaRPr lang="en-US" sz="1800">
                            <a:latin typeface="Calibri" panose="020F0502020204030204" pitchFamily="34" charset="0"/>
                            <a:ea typeface="MS PGothic" pitchFamily="34" charset="-128"/>
                            <a:cs typeface="MS PGothic" pitchFamily="34" charset="-128"/>
                          </a:endParaRPr>
                        </a:p>
                      </p:txBody>
                    </p:sp>
                  </p:grpSp>
                  <p:cxnSp>
                    <p:nvCxnSpPr>
                      <p:cNvPr id="35" name="Straight Arrow Connector 85"/>
                      <p:cNvCxnSpPr>
                        <a:cxnSpLocks noChangeShapeType="1"/>
                      </p:cNvCxnSpPr>
                      <p:nvPr/>
                    </p:nvCxnSpPr>
                    <p:spPr bwMode="auto">
                      <a:xfrm rot="10800000" flipH="1" flipV="1">
                        <a:off x="2665119" y="4556639"/>
                        <a:ext cx="182880" cy="0"/>
                      </a:xfrm>
                      <a:prstGeom prst="straightConnector1">
                        <a:avLst/>
                      </a:prstGeom>
                      <a:noFill/>
                      <a:ln w="19050">
                        <a:solidFill>
                          <a:srgbClr val="3333FF"/>
                        </a:solidFill>
                        <a:round/>
                        <a:headEnd/>
                        <a:tailEnd type="triangle" w="sm" len="med"/>
                      </a:ln>
                    </p:spPr>
                  </p:cxnSp>
                  <p:cxnSp>
                    <p:nvCxnSpPr>
                      <p:cNvPr id="36" name="Straight Arrow Connector 86"/>
                      <p:cNvCxnSpPr>
                        <a:cxnSpLocks noChangeShapeType="1"/>
                      </p:cNvCxnSpPr>
                      <p:nvPr/>
                    </p:nvCxnSpPr>
                    <p:spPr bwMode="auto">
                      <a:xfrm rot="10800000" flipH="1" flipV="1">
                        <a:off x="1784931" y="4548916"/>
                        <a:ext cx="265176" cy="0"/>
                      </a:xfrm>
                      <a:prstGeom prst="straightConnector1">
                        <a:avLst/>
                      </a:prstGeom>
                      <a:noFill/>
                      <a:ln w="19050">
                        <a:solidFill>
                          <a:srgbClr val="3333FF"/>
                        </a:solidFill>
                        <a:round/>
                        <a:headEnd/>
                        <a:tailEnd type="triangle" w="sm" len="med"/>
                      </a:ln>
                    </p:spPr>
                  </p:cxnSp>
                </p:grpSp>
              </p:grpSp>
              <p:sp>
                <p:nvSpPr>
                  <p:cNvPr id="24" name="Oval 16"/>
                  <p:cNvSpPr>
                    <a:spLocks noChangeArrowheads="1"/>
                  </p:cNvSpPr>
                  <p:nvPr/>
                </p:nvSpPr>
                <p:spPr bwMode="auto">
                  <a:xfrm>
                    <a:off x="3152775" y="2551888"/>
                    <a:ext cx="137160" cy="137160"/>
                  </a:xfrm>
                  <a:prstGeom prst="ellipse">
                    <a:avLst/>
                  </a:prstGeom>
                  <a:solidFill>
                    <a:srgbClr val="FF0000"/>
                  </a:solidFill>
                  <a:ln w="9525">
                    <a:solidFill>
                      <a:srgbClr val="FF0000"/>
                    </a:solidFill>
                    <a:round/>
                    <a:headEnd/>
                    <a:tailEnd/>
                  </a:ln>
                </p:spPr>
                <p:txBody>
                  <a:bodyPr>
                    <a:prstTxWarp prst="textNoShape">
                      <a:avLst/>
                    </a:prstTxWarp>
                  </a:bodyPr>
                  <a:lstStyle/>
                  <a:p>
                    <a:pPr eaLnBrk="1" hangingPunct="1"/>
                    <a:endParaRPr lang="en-US" sz="1800">
                      <a:latin typeface="Calibri" panose="020F0502020204030204" pitchFamily="34" charset="0"/>
                      <a:ea typeface="MS PGothic" pitchFamily="34" charset="-128"/>
                      <a:cs typeface="MS PGothic" pitchFamily="34" charset="-128"/>
                    </a:endParaRPr>
                  </a:p>
                </p:txBody>
              </p:sp>
              <p:sp>
                <p:nvSpPr>
                  <p:cNvPr id="25" name="Oval 16"/>
                  <p:cNvSpPr>
                    <a:spLocks noChangeArrowheads="1"/>
                  </p:cNvSpPr>
                  <p:nvPr/>
                </p:nvSpPr>
                <p:spPr bwMode="auto">
                  <a:xfrm>
                    <a:off x="4600888" y="2568106"/>
                    <a:ext cx="137160" cy="137160"/>
                  </a:xfrm>
                  <a:prstGeom prst="ellipse">
                    <a:avLst/>
                  </a:prstGeom>
                  <a:solidFill>
                    <a:srgbClr val="FF0000"/>
                  </a:solidFill>
                  <a:ln w="9525">
                    <a:solidFill>
                      <a:srgbClr val="FF0000"/>
                    </a:solidFill>
                    <a:round/>
                    <a:headEnd/>
                    <a:tailEnd/>
                  </a:ln>
                </p:spPr>
                <p:txBody>
                  <a:bodyPr>
                    <a:prstTxWarp prst="textNoShape">
                      <a:avLst/>
                    </a:prstTxWarp>
                  </a:bodyPr>
                  <a:lstStyle/>
                  <a:p>
                    <a:pPr eaLnBrk="1" hangingPunct="1"/>
                    <a:endParaRPr lang="en-US" sz="1800">
                      <a:latin typeface="Calibri" panose="020F0502020204030204" pitchFamily="34" charset="0"/>
                      <a:ea typeface="MS PGothic" pitchFamily="34" charset="-128"/>
                      <a:cs typeface="MS PGothic" pitchFamily="34" charset="-128"/>
                    </a:endParaRPr>
                  </a:p>
                </p:txBody>
              </p:sp>
              <p:cxnSp>
                <p:nvCxnSpPr>
                  <p:cNvPr id="26" name="Straight Arrow Connector 22"/>
                  <p:cNvCxnSpPr>
                    <a:cxnSpLocks noChangeShapeType="1"/>
                  </p:cNvCxnSpPr>
                  <p:nvPr/>
                </p:nvCxnSpPr>
                <p:spPr bwMode="auto">
                  <a:xfrm flipV="1">
                    <a:off x="3848806" y="1936713"/>
                    <a:ext cx="571281" cy="247649"/>
                  </a:xfrm>
                  <a:prstGeom prst="straightConnector1">
                    <a:avLst/>
                  </a:prstGeom>
                  <a:noFill/>
                  <a:ln w="19050">
                    <a:solidFill>
                      <a:srgbClr val="990099"/>
                    </a:solidFill>
                    <a:round/>
                    <a:headEnd/>
                    <a:tailEnd type="triangle" w="lg" len="lg"/>
                  </a:ln>
                </p:spPr>
              </p:cxnSp>
              <p:cxnSp>
                <p:nvCxnSpPr>
                  <p:cNvPr id="27" name="Straight Arrow Connector 22"/>
                  <p:cNvCxnSpPr>
                    <a:cxnSpLocks noChangeShapeType="1"/>
                  </p:cNvCxnSpPr>
                  <p:nvPr/>
                </p:nvCxnSpPr>
                <p:spPr bwMode="auto">
                  <a:xfrm rot="10800000" flipV="1">
                    <a:off x="3848806" y="2041488"/>
                    <a:ext cx="571281" cy="247649"/>
                  </a:xfrm>
                  <a:prstGeom prst="straightConnector1">
                    <a:avLst/>
                  </a:prstGeom>
                  <a:noFill/>
                  <a:ln w="19050">
                    <a:solidFill>
                      <a:srgbClr val="990099"/>
                    </a:solidFill>
                    <a:prstDash val="sysDash"/>
                    <a:round/>
                    <a:headEnd/>
                    <a:tailEnd type="triangle" w="lg" len="lg"/>
                  </a:ln>
                </p:spPr>
              </p:cxnSp>
              <p:sp>
                <p:nvSpPr>
                  <p:cNvPr id="28" name="TextBox 77"/>
                  <p:cNvSpPr txBox="1">
                    <a:spLocks noChangeArrowheads="1"/>
                  </p:cNvSpPr>
                  <p:nvPr/>
                </p:nvSpPr>
                <p:spPr bwMode="auto">
                  <a:xfrm>
                    <a:off x="3506703" y="2897956"/>
                    <a:ext cx="761978" cy="354299"/>
                  </a:xfrm>
                  <a:prstGeom prst="rect">
                    <a:avLst/>
                  </a:prstGeom>
                  <a:noFill/>
                  <a:ln w="9525">
                    <a:noFill/>
                    <a:miter lim="800000"/>
                    <a:headEnd/>
                    <a:tailEnd/>
                  </a:ln>
                </p:spPr>
                <p:txBody>
                  <a:bodyPr>
                    <a:prstTxWarp prst="textNoShape">
                      <a:avLst/>
                    </a:prstTxWarp>
                    <a:spAutoFit/>
                  </a:bodyPr>
                  <a:lstStyle/>
                  <a:p>
                    <a:pPr algn="ctr" eaLnBrk="1" hangingPunct="1"/>
                    <a:r>
                      <a:rPr lang="en-US" sz="1100" b="1">
                        <a:latin typeface="Calibri" panose="020F0502020204030204" pitchFamily="34" charset="0"/>
                        <a:ea typeface="MS PGothic" pitchFamily="34" charset="-128"/>
                        <a:cs typeface="MS PGothic" pitchFamily="34" charset="-128"/>
                      </a:rPr>
                      <a:t>IP</a:t>
                    </a:r>
                  </a:p>
                </p:txBody>
              </p:sp>
            </p:grpSp>
            <p:sp>
              <p:nvSpPr>
                <p:cNvPr id="22" name="TextBox 77"/>
                <p:cNvSpPr txBox="1">
                  <a:spLocks noChangeArrowheads="1"/>
                </p:cNvSpPr>
                <p:nvPr/>
              </p:nvSpPr>
              <p:spPr bwMode="auto">
                <a:xfrm rot="1334881">
                  <a:off x="1487602" y="2000754"/>
                  <a:ext cx="1395905" cy="314113"/>
                </a:xfrm>
                <a:prstGeom prst="rect">
                  <a:avLst/>
                </a:prstGeom>
                <a:noFill/>
                <a:ln w="9525">
                  <a:noFill/>
                  <a:miter lim="800000"/>
                  <a:headEnd/>
                  <a:tailEnd/>
                </a:ln>
              </p:spPr>
              <p:txBody>
                <a:bodyPr>
                  <a:prstTxWarp prst="textNoShape">
                    <a:avLst/>
                  </a:prstTxWarp>
                  <a:spAutoFit/>
                </a:bodyPr>
                <a:lstStyle/>
                <a:p>
                  <a:pPr algn="ctr" eaLnBrk="1" hangingPunct="1"/>
                  <a:r>
                    <a:rPr lang="en-US" sz="900" b="1">
                      <a:latin typeface="Calibri" panose="020F0502020204030204" pitchFamily="34" charset="0"/>
                      <a:ea typeface="MS PGothic" pitchFamily="34" charset="-128"/>
                      <a:cs typeface="MS PGothic" pitchFamily="34" charset="-128"/>
                    </a:rPr>
                    <a:t>Spin Rotator</a:t>
                  </a:r>
                </a:p>
              </p:txBody>
            </p:sp>
          </p:grpSp>
          <p:sp>
            <p:nvSpPr>
              <p:cNvPr id="19" name="Arc 18"/>
              <p:cNvSpPr/>
              <p:nvPr/>
            </p:nvSpPr>
            <p:spPr bwMode="auto">
              <a:xfrm rot="8863078">
                <a:off x="6515977" y="3096498"/>
                <a:ext cx="696153" cy="577048"/>
              </a:xfrm>
              <a:prstGeom prst="arc">
                <a:avLst>
                  <a:gd name="adj1" fmla="val 11095852"/>
                  <a:gd name="adj2" fmla="val 15849856"/>
                </a:avLst>
              </a:prstGeom>
              <a:noFill/>
              <a:ln w="25400" cap="flat" cmpd="sng" algn="ctr">
                <a:solidFill>
                  <a:schemeClr val="tx1"/>
                </a:solidFill>
                <a:prstDash val="solid"/>
                <a:round/>
                <a:headEnd type="stealth" w="med" len="med"/>
                <a:tailEnd type="none" w="med" len="med"/>
              </a:ln>
              <a:effectLst/>
              <a:extLst/>
            </p:spPr>
            <p:txBody>
              <a:bodyPr/>
              <a:lstStyle/>
              <a:p>
                <a:pPr eaLnBrk="1" fontAlgn="auto" hangingPunct="1">
                  <a:spcBef>
                    <a:spcPts val="0"/>
                  </a:spcBef>
                  <a:spcAft>
                    <a:spcPts val="0"/>
                  </a:spcAft>
                  <a:defRPr/>
                </a:pPr>
                <a:endParaRPr lang="en-US" sz="1800">
                  <a:latin typeface="Calibri" panose="020F0502020204030204" pitchFamily="34" charset="0"/>
                  <a:ea typeface="ＭＳ Ｐゴシック" pitchFamily="34" charset="-128"/>
                </a:endParaRPr>
              </a:p>
            </p:txBody>
          </p:sp>
          <p:sp>
            <p:nvSpPr>
              <p:cNvPr id="20" name="TextBox 77"/>
              <p:cNvSpPr txBox="1">
                <a:spLocks noChangeArrowheads="1"/>
              </p:cNvSpPr>
              <p:nvPr/>
            </p:nvSpPr>
            <p:spPr bwMode="auto">
              <a:xfrm>
                <a:off x="6797073" y="3541711"/>
                <a:ext cx="474350" cy="414956"/>
              </a:xfrm>
              <a:prstGeom prst="rect">
                <a:avLst/>
              </a:prstGeom>
              <a:noFill/>
              <a:ln w="9525">
                <a:noFill/>
                <a:miter lim="800000"/>
                <a:headEnd/>
                <a:tailEnd/>
              </a:ln>
            </p:spPr>
            <p:txBody>
              <a:bodyPr>
                <a:prstTxWarp prst="textNoShape">
                  <a:avLst/>
                </a:prstTxWarp>
                <a:spAutoFit/>
              </a:bodyPr>
              <a:lstStyle/>
              <a:p>
                <a:pPr algn="ctr" eaLnBrk="1" hangingPunct="1"/>
                <a:r>
                  <a:rPr lang="en-US" sz="1400" b="1">
                    <a:latin typeface="Calibri" panose="020F0502020204030204" pitchFamily="34" charset="0"/>
                    <a:ea typeface="MS PGothic" pitchFamily="34" charset="-128"/>
                    <a:cs typeface="MS PGothic" pitchFamily="34" charset="-128"/>
                  </a:rPr>
                  <a:t>e</a:t>
                </a:r>
                <a:r>
                  <a:rPr lang="en-US" sz="1400" b="1" baseline="30000">
                    <a:latin typeface="Calibri" panose="020F0502020204030204" pitchFamily="34" charset="0"/>
                    <a:ea typeface="MS PGothic" pitchFamily="34" charset="-128"/>
                    <a:cs typeface="MS PGothic" pitchFamily="34" charset="-128"/>
                  </a:rPr>
                  <a:t>-</a:t>
                </a:r>
                <a:endParaRPr lang="en-US" sz="1400" b="1">
                  <a:latin typeface="Calibri" panose="020F0502020204030204" pitchFamily="34" charset="0"/>
                  <a:ea typeface="MS PGothic" pitchFamily="34" charset="-128"/>
                  <a:cs typeface="MS PGothic" pitchFamily="34" charset="-128"/>
                </a:endParaRPr>
              </a:p>
            </p:txBody>
          </p:sp>
        </p:grpSp>
        <p:sp>
          <p:nvSpPr>
            <p:cNvPr id="8" name="TextBox 144"/>
            <p:cNvSpPr txBox="1">
              <a:spLocks noChangeArrowheads="1"/>
            </p:cNvSpPr>
            <p:nvPr/>
          </p:nvSpPr>
          <p:spPr bwMode="auto">
            <a:xfrm flipH="1">
              <a:off x="5320322" y="2788874"/>
              <a:ext cx="1434165" cy="314211"/>
            </a:xfrm>
            <a:prstGeom prst="rect">
              <a:avLst/>
            </a:prstGeom>
            <a:noFill/>
            <a:ln w="9525">
              <a:noFill/>
              <a:miter lim="800000"/>
              <a:headEnd/>
              <a:tailEnd/>
            </a:ln>
          </p:spPr>
          <p:txBody>
            <a:bodyPr>
              <a:prstTxWarp prst="textNoShape">
                <a:avLst/>
              </a:prstTxWarp>
              <a:spAutoFit/>
            </a:bodyPr>
            <a:lstStyle/>
            <a:p>
              <a:pPr eaLnBrk="1" hangingPunct="1"/>
              <a:r>
                <a:rPr lang="en-US" sz="900" b="1">
                  <a:latin typeface="Calibri" panose="020F0502020204030204" pitchFamily="34" charset="0"/>
                  <a:ea typeface="MS PGothic" pitchFamily="34" charset="-128"/>
                  <a:cs typeface="MS PGothic" pitchFamily="34" charset="-128"/>
                </a:rPr>
                <a:t>Magnetic field</a:t>
              </a:r>
            </a:p>
          </p:txBody>
        </p:sp>
        <p:cxnSp>
          <p:nvCxnSpPr>
            <p:cNvPr id="9" name="Straight Arrow Connector 4"/>
            <p:cNvCxnSpPr>
              <a:cxnSpLocks noChangeShapeType="1"/>
            </p:cNvCxnSpPr>
            <p:nvPr/>
          </p:nvCxnSpPr>
          <p:spPr bwMode="auto">
            <a:xfrm flipV="1">
              <a:off x="726313" y="2690099"/>
              <a:ext cx="0" cy="390483"/>
            </a:xfrm>
            <a:prstGeom prst="straightConnector1">
              <a:avLst/>
            </a:prstGeom>
            <a:noFill/>
            <a:ln w="25400">
              <a:solidFill>
                <a:srgbClr val="009900"/>
              </a:solidFill>
              <a:round/>
              <a:headEnd/>
              <a:tailEnd type="triangle" w="lg" len="lg"/>
            </a:ln>
          </p:spPr>
        </p:cxnSp>
        <p:sp>
          <p:nvSpPr>
            <p:cNvPr id="10" name="TextBox 144"/>
            <p:cNvSpPr txBox="1">
              <a:spLocks noChangeArrowheads="1"/>
            </p:cNvSpPr>
            <p:nvPr/>
          </p:nvSpPr>
          <p:spPr bwMode="auto">
            <a:xfrm flipH="1">
              <a:off x="5338462" y="3166084"/>
              <a:ext cx="1251820" cy="311313"/>
            </a:xfrm>
            <a:prstGeom prst="rect">
              <a:avLst/>
            </a:prstGeom>
            <a:noFill/>
            <a:ln w="9525">
              <a:noFill/>
              <a:miter lim="800000"/>
              <a:headEnd/>
              <a:tailEnd/>
            </a:ln>
          </p:spPr>
          <p:txBody>
            <a:bodyPr>
              <a:prstTxWarp prst="textNoShape">
                <a:avLst/>
              </a:prstTxWarp>
              <a:spAutoFit/>
            </a:bodyPr>
            <a:lstStyle/>
            <a:p>
              <a:pPr eaLnBrk="1" hangingPunct="1"/>
              <a:r>
                <a:rPr lang="en-US" sz="900" b="1">
                  <a:latin typeface="Calibri" panose="020F0502020204030204" pitchFamily="34" charset="0"/>
                  <a:ea typeface="MS PGothic" pitchFamily="34" charset="-128"/>
                  <a:cs typeface="MS PGothic" pitchFamily="34" charset="-128"/>
                </a:rPr>
                <a:t>Polarization</a:t>
              </a:r>
            </a:p>
          </p:txBody>
        </p:sp>
        <p:cxnSp>
          <p:nvCxnSpPr>
            <p:cNvPr id="11" name="Straight Arrow Connector 16"/>
            <p:cNvCxnSpPr>
              <a:cxnSpLocks noChangeShapeType="1"/>
            </p:cNvCxnSpPr>
            <p:nvPr/>
          </p:nvCxnSpPr>
          <p:spPr bwMode="auto">
            <a:xfrm flipV="1">
              <a:off x="6609680" y="3129272"/>
              <a:ext cx="0" cy="401638"/>
            </a:xfrm>
            <a:prstGeom prst="straightConnector1">
              <a:avLst/>
            </a:prstGeom>
            <a:noFill/>
            <a:ln w="25400">
              <a:solidFill>
                <a:srgbClr val="990099"/>
              </a:solidFill>
              <a:round/>
              <a:headEnd/>
              <a:tailEnd type="triangle" w="lg" len="lg"/>
            </a:ln>
          </p:spPr>
        </p:cxnSp>
        <p:cxnSp>
          <p:nvCxnSpPr>
            <p:cNvPr id="12" name="Straight Arrow Connector 18"/>
            <p:cNvCxnSpPr>
              <a:cxnSpLocks noChangeShapeType="1"/>
            </p:cNvCxnSpPr>
            <p:nvPr/>
          </p:nvCxnSpPr>
          <p:spPr bwMode="auto">
            <a:xfrm>
              <a:off x="6748432" y="3136795"/>
              <a:ext cx="0" cy="401303"/>
            </a:xfrm>
            <a:prstGeom prst="straightConnector1">
              <a:avLst/>
            </a:prstGeom>
            <a:noFill/>
            <a:ln w="25400">
              <a:solidFill>
                <a:srgbClr val="990099"/>
              </a:solidFill>
              <a:prstDash val="sysDot"/>
              <a:round/>
              <a:headEnd/>
              <a:tailEnd type="triangle" w="lg" len="lg"/>
            </a:ln>
          </p:spPr>
        </p:cxnSp>
        <p:cxnSp>
          <p:nvCxnSpPr>
            <p:cNvPr id="13" name="Straight Arrow Connector 88"/>
            <p:cNvCxnSpPr>
              <a:cxnSpLocks noChangeShapeType="1"/>
              <a:endCxn id="24" idx="5"/>
            </p:cNvCxnSpPr>
            <p:nvPr/>
          </p:nvCxnSpPr>
          <p:spPr bwMode="auto">
            <a:xfrm flipH="1" flipV="1">
              <a:off x="2964503" y="3427940"/>
              <a:ext cx="578986" cy="252579"/>
            </a:xfrm>
            <a:prstGeom prst="straightConnector1">
              <a:avLst/>
            </a:prstGeom>
            <a:noFill/>
            <a:ln w="9525">
              <a:solidFill>
                <a:schemeClr val="tx1"/>
              </a:solidFill>
              <a:round/>
              <a:headEnd/>
              <a:tailEnd type="stealth" w="med" len="med"/>
            </a:ln>
          </p:spPr>
        </p:cxnSp>
        <p:cxnSp>
          <p:nvCxnSpPr>
            <p:cNvPr id="14" name="Straight Arrow Connector 89"/>
            <p:cNvCxnSpPr>
              <a:cxnSpLocks noChangeShapeType="1"/>
              <a:endCxn id="25" idx="3"/>
            </p:cNvCxnSpPr>
            <p:nvPr/>
          </p:nvCxnSpPr>
          <p:spPr bwMode="auto">
            <a:xfrm flipV="1">
              <a:off x="3650125" y="3444163"/>
              <a:ext cx="665573" cy="236356"/>
            </a:xfrm>
            <a:prstGeom prst="straightConnector1">
              <a:avLst/>
            </a:prstGeom>
            <a:noFill/>
            <a:ln w="9525">
              <a:solidFill>
                <a:schemeClr val="tx1"/>
              </a:solidFill>
              <a:round/>
              <a:headEnd/>
              <a:tailEnd type="stealth" w="med" len="med"/>
            </a:ln>
          </p:spPr>
        </p:cxnSp>
        <p:cxnSp>
          <p:nvCxnSpPr>
            <p:cNvPr id="15" name="Straight Arrow Connector 14"/>
            <p:cNvCxnSpPr>
              <a:cxnSpLocks noChangeShapeType="1"/>
            </p:cNvCxnSpPr>
            <p:nvPr/>
          </p:nvCxnSpPr>
          <p:spPr bwMode="auto">
            <a:xfrm>
              <a:off x="6664272" y="2690099"/>
              <a:ext cx="0" cy="401303"/>
            </a:xfrm>
            <a:prstGeom prst="straightConnector1">
              <a:avLst/>
            </a:prstGeom>
            <a:noFill/>
            <a:ln w="25400">
              <a:solidFill>
                <a:srgbClr val="009900"/>
              </a:solidFill>
              <a:round/>
              <a:headEnd/>
              <a:tailEnd type="triangle" w="lg" len="lg"/>
            </a:ln>
          </p:spPr>
        </p:cxnSp>
        <p:cxnSp>
          <p:nvCxnSpPr>
            <p:cNvPr id="16" name="Straight Arrow Connector 16"/>
            <p:cNvCxnSpPr>
              <a:cxnSpLocks noChangeShapeType="1"/>
            </p:cNvCxnSpPr>
            <p:nvPr/>
          </p:nvCxnSpPr>
          <p:spPr bwMode="auto">
            <a:xfrm flipV="1">
              <a:off x="623402" y="3071469"/>
              <a:ext cx="0" cy="401638"/>
            </a:xfrm>
            <a:prstGeom prst="straightConnector1">
              <a:avLst/>
            </a:prstGeom>
            <a:noFill/>
            <a:ln w="25400">
              <a:solidFill>
                <a:srgbClr val="990099"/>
              </a:solidFill>
              <a:round/>
              <a:headEnd/>
              <a:tailEnd type="triangle" w="lg" len="lg"/>
            </a:ln>
          </p:spPr>
        </p:cxnSp>
        <p:cxnSp>
          <p:nvCxnSpPr>
            <p:cNvPr id="17" name="Straight Arrow Connector 18"/>
            <p:cNvCxnSpPr>
              <a:cxnSpLocks noChangeShapeType="1"/>
            </p:cNvCxnSpPr>
            <p:nvPr/>
          </p:nvCxnSpPr>
          <p:spPr bwMode="auto">
            <a:xfrm>
              <a:off x="778906" y="3096685"/>
              <a:ext cx="0" cy="401303"/>
            </a:xfrm>
            <a:prstGeom prst="straightConnector1">
              <a:avLst/>
            </a:prstGeom>
            <a:noFill/>
            <a:ln w="25400">
              <a:solidFill>
                <a:srgbClr val="990099"/>
              </a:solidFill>
              <a:prstDash val="sysDot"/>
              <a:round/>
              <a:headEnd/>
              <a:tailEnd type="triangle" w="lg" len="lg"/>
            </a:ln>
          </p:spPr>
        </p:cxnSp>
      </p:grpSp>
      <p:graphicFrame>
        <p:nvGraphicFramePr>
          <p:cNvPr id="66" name="Group 134"/>
          <p:cNvGraphicFramePr>
            <a:graphicFrameLocks noGrp="1"/>
          </p:cNvGraphicFramePr>
          <p:nvPr/>
        </p:nvGraphicFramePr>
        <p:xfrm>
          <a:off x="4664988" y="2817091"/>
          <a:ext cx="3854450" cy="731838"/>
        </p:xfrm>
        <a:graphic>
          <a:graphicData uri="http://schemas.openxmlformats.org/drawingml/2006/table">
            <a:tbl>
              <a:tblPr/>
              <a:tblGrid>
                <a:gridCol w="1438709">
                  <a:extLst>
                    <a:ext uri="{9D8B030D-6E8A-4147-A177-3AD203B41FA5}"/>
                  </a:extLst>
                </a:gridCol>
                <a:gridCol w="484909">
                  <a:extLst>
                    <a:ext uri="{9D8B030D-6E8A-4147-A177-3AD203B41FA5}"/>
                  </a:extLst>
                </a:gridCol>
                <a:gridCol w="492606">
                  <a:extLst>
                    <a:ext uri="{9D8B030D-6E8A-4147-A177-3AD203B41FA5}"/>
                  </a:extLst>
                </a:gridCol>
                <a:gridCol w="400001">
                  <a:extLst>
                    <a:ext uri="{9D8B030D-6E8A-4147-A177-3AD203B41FA5}"/>
                  </a:extLst>
                </a:gridCol>
                <a:gridCol w="519112">
                  <a:extLst>
                    <a:ext uri="{9D8B030D-6E8A-4147-A177-3AD203B41FA5}"/>
                  </a:extLst>
                </a:gridCol>
                <a:gridCol w="519113">
                  <a:extLst>
                    <a:ext uri="{9D8B030D-6E8A-4147-A177-3AD203B41FA5}"/>
                  </a:extLst>
                </a:gridCol>
              </a:tblGrid>
              <a:tr h="274439">
                <a:tc>
                  <a:txBody>
                    <a:bodyPr/>
                    <a:lstStyle>
                      <a:lvl1pPr algn="l">
                        <a:spcBef>
                          <a:spcPct val="200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1pPr>
                      <a:lvl2pPr marL="742950" indent="-285750" algn="l">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2pPr>
                      <a:lvl3pPr marL="1143000" indent="-228600" algn="l">
                        <a:spcBef>
                          <a:spcPct val="20000"/>
                        </a:spcBef>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3pPr>
                      <a:lvl4pPr marL="16002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4pPr>
                      <a:lvl5pPr marL="20574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5pPr>
                      <a:lvl6pPr marL="2514600" indent="-228600" defTabSz="4572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6pPr>
                      <a:lvl7pPr marL="2971800" indent="-228600" defTabSz="4572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7pPr>
                      <a:lvl8pPr marL="3429000" indent="-228600" defTabSz="4572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8pPr>
                      <a:lvl9pPr marL="3886200" indent="-228600" defTabSz="4572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E- energy (GeV)</a:t>
                      </a:r>
                    </a:p>
                  </a:txBody>
                  <a:tcPr marL="91450" marR="91450" marT="45740" marB="4574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9D9D9"/>
                    </a:solidFill>
                  </a:tcPr>
                </a:tc>
                <a:tc>
                  <a:txBody>
                    <a:bodyPr/>
                    <a:lstStyle>
                      <a:lvl1pPr algn="l">
                        <a:spcBef>
                          <a:spcPct val="200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1pPr>
                      <a:lvl2pPr marL="742950" indent="-285750" algn="l">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2pPr>
                      <a:lvl3pPr marL="1143000" indent="-228600" algn="l">
                        <a:spcBef>
                          <a:spcPct val="20000"/>
                        </a:spcBef>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3pPr>
                      <a:lvl4pPr marL="16002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4pPr>
                      <a:lvl5pPr marL="20574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5pPr>
                      <a:lvl6pPr marL="2514600" indent="-228600" defTabSz="4572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6pPr>
                      <a:lvl7pPr marL="2971800" indent="-228600" defTabSz="4572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7pPr>
                      <a:lvl8pPr marL="3429000" indent="-228600" defTabSz="4572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8pPr>
                      <a:lvl9pPr marL="3886200" indent="-228600" defTabSz="4572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3</a:t>
                      </a:r>
                    </a:p>
                  </a:txBody>
                  <a:tcPr marL="91450" marR="91450" marT="45740" marB="4574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9D9D9"/>
                    </a:solidFill>
                  </a:tcPr>
                </a:tc>
                <a:tc>
                  <a:txBody>
                    <a:bodyPr/>
                    <a:lstStyle>
                      <a:lvl1pPr algn="l">
                        <a:spcBef>
                          <a:spcPct val="200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1pPr>
                      <a:lvl2pPr marL="742950" indent="-285750" algn="l">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2pPr>
                      <a:lvl3pPr marL="1143000" indent="-228600" algn="l">
                        <a:spcBef>
                          <a:spcPct val="20000"/>
                        </a:spcBef>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3pPr>
                      <a:lvl4pPr marL="16002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4pPr>
                      <a:lvl5pPr marL="20574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5</a:t>
                      </a:r>
                    </a:p>
                  </a:txBody>
                  <a:tcPr marL="91450" marR="91450" marT="45740" marB="4574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9D9D9"/>
                    </a:solidFill>
                  </a:tcPr>
                </a:tc>
                <a:tc>
                  <a:txBody>
                    <a:bodyPr/>
                    <a:lstStyle>
                      <a:lvl1pPr algn="l">
                        <a:spcBef>
                          <a:spcPct val="200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1pPr>
                      <a:lvl2pPr marL="742950" indent="-285750" algn="l">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2pPr>
                      <a:lvl3pPr marL="1143000" indent="-228600" algn="l">
                        <a:spcBef>
                          <a:spcPct val="20000"/>
                        </a:spcBef>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3pPr>
                      <a:lvl4pPr marL="16002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4pPr>
                      <a:lvl5pPr marL="20574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7</a:t>
                      </a:r>
                    </a:p>
                  </a:txBody>
                  <a:tcPr marL="91450" marR="91450" marT="45740" marB="4574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9D9D9"/>
                    </a:solidFill>
                  </a:tcPr>
                </a:tc>
                <a:tc>
                  <a:txBody>
                    <a:bodyPr/>
                    <a:lstStyle>
                      <a:lvl1pPr algn="l">
                        <a:spcBef>
                          <a:spcPct val="200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1pPr>
                      <a:lvl2pPr marL="742950" indent="-285750" algn="l">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2pPr>
                      <a:lvl3pPr marL="1143000" indent="-228600" algn="l">
                        <a:spcBef>
                          <a:spcPct val="20000"/>
                        </a:spcBef>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3pPr>
                      <a:lvl4pPr marL="16002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4pPr>
                      <a:lvl5pPr marL="20574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9</a:t>
                      </a:r>
                    </a:p>
                  </a:txBody>
                  <a:tcPr marL="91450" marR="91450" marT="45740" marB="4574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9D9D9"/>
                    </a:solidFill>
                  </a:tcPr>
                </a:tc>
                <a:tc>
                  <a:txBody>
                    <a:bodyPr/>
                    <a:lstStyle>
                      <a:lvl1pPr algn="l">
                        <a:spcBef>
                          <a:spcPct val="200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1pPr>
                      <a:lvl2pPr marL="742950" indent="-285750" algn="l">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2pPr>
                      <a:lvl3pPr marL="1143000" indent="-228600" algn="l">
                        <a:spcBef>
                          <a:spcPct val="20000"/>
                        </a:spcBef>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3pPr>
                      <a:lvl4pPr marL="16002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4pPr>
                      <a:lvl5pPr marL="20574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10</a:t>
                      </a:r>
                    </a:p>
                  </a:txBody>
                  <a:tcPr marL="91450" marR="91450" marT="45740" marB="4574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9D9D9"/>
                    </a:solidFill>
                  </a:tcPr>
                </a:tc>
                <a:extLst>
                  <a:ext uri="{0D108BD9-81ED-4DB2-BD59-A6C34878D82A}"/>
                </a:extLst>
              </a:tr>
              <a:tr h="457399">
                <a:tc>
                  <a:txBody>
                    <a:bodyPr/>
                    <a:lstStyle>
                      <a:lvl1pPr algn="l">
                        <a:spcBef>
                          <a:spcPct val="200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1pPr>
                      <a:lvl2pPr marL="742950" indent="-285750" algn="l">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2pPr>
                      <a:lvl3pPr marL="1143000" indent="-228600" algn="l">
                        <a:spcBef>
                          <a:spcPct val="20000"/>
                        </a:spcBef>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3pPr>
                      <a:lvl4pPr marL="16002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4pPr>
                      <a:lvl5pPr marL="20574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5pPr>
                      <a:lvl6pPr marL="2514600" indent="-228600" defTabSz="4572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6pPr>
                      <a:lvl7pPr marL="2971800" indent="-228600" defTabSz="4572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7pPr>
                      <a:lvl8pPr marL="3429000" indent="-228600" defTabSz="4572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8pPr>
                      <a:lvl9pPr marL="3886200" indent="-228600" defTabSz="4572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Estimated Pol. Lifetime (hours)</a:t>
                      </a:r>
                    </a:p>
                  </a:txBody>
                  <a:tcPr marL="91450" marR="91450" marT="45740" marB="4574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FFF99"/>
                    </a:solidFill>
                  </a:tcPr>
                </a:tc>
                <a:tc>
                  <a:txBody>
                    <a:bodyPr/>
                    <a:lstStyle>
                      <a:lvl1pPr algn="l">
                        <a:spcBef>
                          <a:spcPct val="200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1pPr>
                      <a:lvl2pPr marL="742950" indent="-285750" algn="l">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2pPr>
                      <a:lvl3pPr marL="1143000" indent="-228600" algn="l">
                        <a:spcBef>
                          <a:spcPct val="20000"/>
                        </a:spcBef>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3pPr>
                      <a:lvl4pPr marL="16002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4pPr>
                      <a:lvl5pPr marL="20574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5pPr>
                      <a:lvl6pPr marL="2514600" indent="-228600" defTabSz="4572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6pPr>
                      <a:lvl7pPr marL="2971800" indent="-228600" defTabSz="4572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7pPr>
                      <a:lvl8pPr marL="3429000" indent="-228600" defTabSz="4572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8pPr>
                      <a:lvl9pPr marL="3886200" indent="-228600" defTabSz="4572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66</a:t>
                      </a:r>
                    </a:p>
                  </a:txBody>
                  <a:tcPr marL="91450" marR="91450" marT="45740" marB="4574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FFF99"/>
                    </a:solidFill>
                  </a:tcPr>
                </a:tc>
                <a:tc>
                  <a:txBody>
                    <a:bodyPr/>
                    <a:lstStyle>
                      <a:lvl1pPr algn="l">
                        <a:spcBef>
                          <a:spcPct val="200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1pPr>
                      <a:lvl2pPr marL="742950" indent="-285750" algn="l">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2pPr>
                      <a:lvl3pPr marL="1143000" indent="-228600" algn="l">
                        <a:spcBef>
                          <a:spcPct val="20000"/>
                        </a:spcBef>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3pPr>
                      <a:lvl4pPr marL="16002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4pPr>
                      <a:lvl5pPr marL="20574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5.2</a:t>
                      </a:r>
                    </a:p>
                  </a:txBody>
                  <a:tcPr marL="91450" marR="91450" marT="45740" marB="4574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FFF99"/>
                    </a:solidFill>
                  </a:tcPr>
                </a:tc>
                <a:tc>
                  <a:txBody>
                    <a:bodyPr/>
                    <a:lstStyle>
                      <a:lvl1pPr algn="l">
                        <a:spcBef>
                          <a:spcPct val="200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1pPr>
                      <a:lvl2pPr marL="742950" indent="-285750" algn="l">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2pPr>
                      <a:lvl3pPr marL="1143000" indent="-228600" algn="l">
                        <a:spcBef>
                          <a:spcPct val="20000"/>
                        </a:spcBef>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3pPr>
                      <a:lvl4pPr marL="16002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4pPr>
                      <a:lvl5pPr marL="20574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2.2</a:t>
                      </a:r>
                    </a:p>
                  </a:txBody>
                  <a:tcPr marL="91450" marR="91450" marT="45740" marB="4574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FFF99"/>
                    </a:solidFill>
                  </a:tcPr>
                </a:tc>
                <a:tc>
                  <a:txBody>
                    <a:bodyPr/>
                    <a:lstStyle>
                      <a:lvl1pPr algn="l">
                        <a:spcBef>
                          <a:spcPct val="200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1pPr>
                      <a:lvl2pPr marL="742950" indent="-285750" algn="l">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2pPr>
                      <a:lvl3pPr marL="1143000" indent="-228600" algn="l">
                        <a:spcBef>
                          <a:spcPct val="20000"/>
                        </a:spcBef>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3pPr>
                      <a:lvl4pPr marL="16002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4pPr>
                      <a:lvl5pPr marL="20574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1.3</a:t>
                      </a:r>
                    </a:p>
                  </a:txBody>
                  <a:tcPr marL="91450" marR="91450" marT="45740" marB="4574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FFF99"/>
                    </a:solidFill>
                  </a:tcPr>
                </a:tc>
                <a:tc>
                  <a:txBody>
                    <a:bodyPr/>
                    <a:lstStyle>
                      <a:lvl1pPr algn="l">
                        <a:spcBef>
                          <a:spcPct val="20000"/>
                        </a:spcBef>
                        <a:buFont typeface="Arial" panose="020B0604020202020204" pitchFamily="34" charset="0"/>
                        <a:defRPr>
                          <a:solidFill>
                            <a:schemeClr val="tx1"/>
                          </a:solidFill>
                          <a:latin typeface="Arial" panose="020B0604020202020204" pitchFamily="34" charset="0"/>
                          <a:cs typeface="Arial" panose="020B0604020202020204" pitchFamily="34" charset="0"/>
                        </a:defRPr>
                      </a:lvl1pPr>
                      <a:lvl2pPr marL="742950" indent="-285750" algn="l">
                        <a:spcBef>
                          <a:spcPct val="200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2pPr>
                      <a:lvl3pPr marL="1143000" indent="-228600" algn="l">
                        <a:spcBef>
                          <a:spcPct val="20000"/>
                        </a:spcBef>
                        <a:buFont typeface="Wingdings" panose="05000000000000000000" pitchFamily="2" charset="2"/>
                        <a:defRPr sz="1400">
                          <a:solidFill>
                            <a:schemeClr val="tx1"/>
                          </a:solidFill>
                          <a:latin typeface="Arial" panose="020B0604020202020204" pitchFamily="34" charset="0"/>
                          <a:cs typeface="Arial" panose="020B0604020202020204" pitchFamily="34" charset="0"/>
                        </a:defRPr>
                      </a:lvl3pPr>
                      <a:lvl4pPr marL="16002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4pPr>
                      <a:lvl5pPr marL="2057400" indent="-228600" algn="l">
                        <a:spcBef>
                          <a:spcPct val="20000"/>
                        </a:spcBef>
                        <a:buFont typeface="Arial" panose="020B0604020202020204" pitchFamily="34" charset="0"/>
                        <a:defRPr sz="14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defRPr sz="1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0.8</a:t>
                      </a:r>
                    </a:p>
                  </a:txBody>
                  <a:tcPr marL="91450" marR="91450" marT="45740" marB="4574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FFF99"/>
                    </a:solidFill>
                  </a:tcPr>
                </a:tc>
                <a:extLst>
                  <a:ext uri="{0D108BD9-81ED-4DB2-BD59-A6C34878D82A}"/>
                </a:extLst>
              </a:tr>
            </a:tbl>
          </a:graphicData>
        </a:graphic>
      </p:graphicFrame>
      <p:sp>
        <p:nvSpPr>
          <p:cNvPr id="67" name="TextBox 66"/>
          <p:cNvSpPr txBox="1"/>
          <p:nvPr/>
        </p:nvSpPr>
        <p:spPr>
          <a:xfrm>
            <a:off x="5528377" y="823526"/>
            <a:ext cx="2121607" cy="369332"/>
          </a:xfrm>
          <a:prstGeom prst="rect">
            <a:avLst/>
          </a:prstGeom>
          <a:noFill/>
        </p:spPr>
        <p:txBody>
          <a:bodyPr wrap="none" rtlCol="0">
            <a:spAutoFit/>
          </a:bodyPr>
          <a:lstStyle/>
          <a:p>
            <a:r>
              <a:rPr lang="en-US" dirty="0" smtClean="0">
                <a:latin typeface="Calibri" panose="020F0502020204030204" pitchFamily="34" charset="0"/>
              </a:rPr>
              <a:t>Electron polarization</a:t>
            </a:r>
            <a:endParaRPr lang="en-US" dirty="0">
              <a:latin typeface="Calibri" panose="020F0502020204030204" pitchFamily="34" charset="0"/>
            </a:endParaRPr>
          </a:p>
        </p:txBody>
      </p:sp>
      <p:grpSp>
        <p:nvGrpSpPr>
          <p:cNvPr id="48" name="Group 4"/>
          <p:cNvGrpSpPr>
            <a:grpSpLocks/>
          </p:cNvGrpSpPr>
          <p:nvPr/>
        </p:nvGrpSpPr>
        <p:grpSpPr bwMode="auto">
          <a:xfrm>
            <a:off x="4540552" y="4073525"/>
            <a:ext cx="4252912" cy="1871662"/>
            <a:chOff x="1540" y="2870"/>
            <a:chExt cx="2679" cy="1179"/>
          </a:xfrm>
        </p:grpSpPr>
        <p:pic>
          <p:nvPicPr>
            <p:cNvPr id="69" name="Picture 2"/>
            <p:cNvPicPr>
              <a:picLocks noChangeAspect="1" noChangeArrowheads="1"/>
            </p:cNvPicPr>
            <p:nvPr/>
          </p:nvPicPr>
          <p:blipFill>
            <a:blip r:embed="rId3"/>
            <a:srcRect/>
            <a:stretch>
              <a:fillRect/>
            </a:stretch>
          </p:blipFill>
          <p:spPr bwMode="auto">
            <a:xfrm>
              <a:off x="1540" y="2870"/>
              <a:ext cx="2679" cy="1179"/>
            </a:xfrm>
            <a:prstGeom prst="rect">
              <a:avLst/>
            </a:prstGeom>
            <a:noFill/>
            <a:ln w="9525">
              <a:noFill/>
              <a:miter lim="800000"/>
              <a:headEnd/>
              <a:tailEnd/>
            </a:ln>
          </p:spPr>
        </p:pic>
        <p:sp>
          <p:nvSpPr>
            <p:cNvPr id="70" name="Rectangle 6"/>
            <p:cNvSpPr>
              <a:spLocks noChangeArrowheads="1"/>
            </p:cNvSpPr>
            <p:nvPr/>
          </p:nvSpPr>
          <p:spPr bwMode="auto">
            <a:xfrm>
              <a:off x="2589" y="3178"/>
              <a:ext cx="106" cy="194"/>
            </a:xfrm>
            <a:prstGeom prst="rect">
              <a:avLst/>
            </a:prstGeom>
            <a:solidFill>
              <a:schemeClr val="bg1"/>
            </a:solidFill>
            <a:ln w="9525">
              <a:noFill/>
              <a:miter lim="800000"/>
              <a:headEnd/>
              <a:tailEnd/>
            </a:ln>
          </p:spPr>
          <p:txBody>
            <a:bodyPr wrap="none" anchor="ctr">
              <a:prstTxWarp prst="textNoShape">
                <a:avLst/>
              </a:prstTxWarp>
            </a:bodyPr>
            <a:lstStyle/>
            <a:p>
              <a:pPr algn="r" eaLnBrk="1" hangingPunct="1"/>
              <a:endParaRPr lang="en-US">
                <a:latin typeface="Calibri" panose="020F0502020204030204" pitchFamily="34" charset="0"/>
              </a:endParaRPr>
            </a:p>
          </p:txBody>
        </p:sp>
        <p:sp>
          <p:nvSpPr>
            <p:cNvPr id="71" name="Rectangle 7"/>
            <p:cNvSpPr>
              <a:spLocks noChangeArrowheads="1"/>
            </p:cNvSpPr>
            <p:nvPr/>
          </p:nvSpPr>
          <p:spPr bwMode="auto">
            <a:xfrm>
              <a:off x="3047" y="3177"/>
              <a:ext cx="107" cy="194"/>
            </a:xfrm>
            <a:prstGeom prst="rect">
              <a:avLst/>
            </a:prstGeom>
            <a:solidFill>
              <a:schemeClr val="bg1"/>
            </a:solidFill>
            <a:ln w="9525">
              <a:noFill/>
              <a:miter lim="800000"/>
              <a:headEnd/>
              <a:tailEnd/>
            </a:ln>
          </p:spPr>
          <p:txBody>
            <a:bodyPr wrap="none" anchor="ctr">
              <a:prstTxWarp prst="textNoShape">
                <a:avLst/>
              </a:prstTxWarp>
            </a:bodyPr>
            <a:lstStyle/>
            <a:p>
              <a:pPr algn="r" eaLnBrk="1" hangingPunct="1"/>
              <a:endParaRPr lang="en-US">
                <a:latin typeface="Calibri" panose="020F0502020204030204" pitchFamily="34" charset="0"/>
              </a:endParaRPr>
            </a:p>
          </p:txBody>
        </p:sp>
        <p:sp>
          <p:nvSpPr>
            <p:cNvPr id="72" name="Line 8"/>
            <p:cNvSpPr>
              <a:spLocks noChangeShapeType="1"/>
            </p:cNvSpPr>
            <p:nvPr/>
          </p:nvSpPr>
          <p:spPr bwMode="auto">
            <a:xfrm>
              <a:off x="2577" y="3264"/>
              <a:ext cx="145" cy="83"/>
            </a:xfrm>
            <a:prstGeom prst="line">
              <a:avLst/>
            </a:prstGeom>
            <a:noFill/>
            <a:ln w="15240">
              <a:solidFill>
                <a:schemeClr val="bg2"/>
              </a:solidFill>
              <a:round/>
              <a:headEnd/>
              <a:tailEnd/>
            </a:ln>
          </p:spPr>
          <p:txBody>
            <a:bodyPr>
              <a:prstTxWarp prst="textNoShape">
                <a:avLst/>
              </a:prstTxWarp>
            </a:bodyPr>
            <a:lstStyle/>
            <a:p>
              <a:endParaRPr lang="en-US">
                <a:latin typeface="Calibri" panose="020F0502020204030204" pitchFamily="34" charset="0"/>
              </a:endParaRPr>
            </a:p>
          </p:txBody>
        </p:sp>
        <p:sp>
          <p:nvSpPr>
            <p:cNvPr id="73" name="Line 9"/>
            <p:cNvSpPr>
              <a:spLocks noChangeShapeType="1"/>
            </p:cNvSpPr>
            <p:nvPr/>
          </p:nvSpPr>
          <p:spPr bwMode="auto">
            <a:xfrm flipV="1">
              <a:off x="3038" y="3271"/>
              <a:ext cx="124" cy="72"/>
            </a:xfrm>
            <a:prstGeom prst="line">
              <a:avLst/>
            </a:prstGeom>
            <a:noFill/>
            <a:ln w="15240">
              <a:solidFill>
                <a:schemeClr val="bg2"/>
              </a:solidFill>
              <a:round/>
              <a:headEnd/>
              <a:tailEnd/>
            </a:ln>
          </p:spPr>
          <p:txBody>
            <a:bodyPr>
              <a:prstTxWarp prst="textNoShape">
                <a:avLst/>
              </a:prstTxWarp>
            </a:bodyPr>
            <a:lstStyle/>
            <a:p>
              <a:endParaRPr lang="en-US">
                <a:latin typeface="Calibri" panose="020F0502020204030204" pitchFamily="34" charset="0"/>
              </a:endParaRPr>
            </a:p>
          </p:txBody>
        </p:sp>
        <p:sp>
          <p:nvSpPr>
            <p:cNvPr id="74" name="Text Box 6"/>
            <p:cNvSpPr txBox="1">
              <a:spLocks noChangeArrowheads="1"/>
            </p:cNvSpPr>
            <p:nvPr/>
          </p:nvSpPr>
          <p:spPr bwMode="auto">
            <a:xfrm>
              <a:off x="2666" y="3637"/>
              <a:ext cx="397" cy="220"/>
            </a:xfrm>
            <a:prstGeom prst="rect">
              <a:avLst/>
            </a:prstGeom>
            <a:solidFill>
              <a:srgbClr val="FFFF00"/>
            </a:solidFill>
            <a:ln w="12700">
              <a:solidFill>
                <a:schemeClr val="tx1"/>
              </a:solidFill>
              <a:miter lim="800000"/>
              <a:headEnd/>
              <a:tailEnd/>
            </a:ln>
          </p:spPr>
          <p:txBody>
            <a:bodyPr>
              <a:prstTxWarp prst="textNoShape">
                <a:avLst/>
              </a:prstTxWarp>
              <a:spAutoFit/>
            </a:bodyPr>
            <a:lstStyle/>
            <a:p>
              <a:pPr algn="ctr" defTabSz="914400" eaLnBrk="1" hangingPunct="1">
                <a:spcBef>
                  <a:spcPct val="50000"/>
                </a:spcBef>
              </a:pPr>
              <a:r>
                <a:rPr lang="en-US" sz="1600" b="1" dirty="0">
                  <a:solidFill>
                    <a:srgbClr val="0000FF"/>
                  </a:solidFill>
                  <a:latin typeface="Symbol" panose="05050102010706020507" pitchFamily="18" charset="2"/>
                  <a:ea typeface="MS PGothic" pitchFamily="34" charset="-128"/>
                  <a:cs typeface="MS PGothic" pitchFamily="34" charset="-128"/>
                  <a:sym typeface="Symbol" charset="2"/>
                </a:rPr>
                <a:t>n = 0</a:t>
              </a:r>
              <a:endParaRPr lang="ru-RU" sz="1600" b="1" dirty="0">
                <a:solidFill>
                  <a:srgbClr val="0000FF"/>
                </a:solidFill>
                <a:latin typeface="Calibri" panose="020F0502020204030204" pitchFamily="34" charset="0"/>
                <a:ea typeface="MS PGothic" pitchFamily="34" charset="-128"/>
                <a:cs typeface="MS PGothic" pitchFamily="34" charset="-128"/>
                <a:sym typeface="Symbol" charset="2"/>
              </a:endParaRPr>
            </a:p>
          </p:txBody>
        </p:sp>
      </p:grpSp>
      <p:sp>
        <p:nvSpPr>
          <p:cNvPr id="75" name="TextBox 74"/>
          <p:cNvSpPr txBox="1"/>
          <p:nvPr/>
        </p:nvSpPr>
        <p:spPr>
          <a:xfrm>
            <a:off x="5639550" y="3888859"/>
            <a:ext cx="1647544" cy="369332"/>
          </a:xfrm>
          <a:prstGeom prst="rect">
            <a:avLst/>
          </a:prstGeom>
          <a:noFill/>
        </p:spPr>
        <p:txBody>
          <a:bodyPr wrap="none" rtlCol="0">
            <a:spAutoFit/>
          </a:bodyPr>
          <a:lstStyle/>
          <a:p>
            <a:r>
              <a:rPr lang="en-US" dirty="0" smtClean="0">
                <a:latin typeface="Calibri" panose="020F0502020204030204" pitchFamily="34" charset="0"/>
              </a:rPr>
              <a:t>Ion polarization</a:t>
            </a:r>
            <a:endParaRPr lang="en-US" dirty="0">
              <a:latin typeface="Calibri" panose="020F0502020204030204" pitchFamily="34" charset="0"/>
            </a:endParaRPr>
          </a:p>
        </p:txBody>
      </p:sp>
      <p:sp>
        <p:nvSpPr>
          <p:cNvPr id="76" name="Slide Number Placeholder 75"/>
          <p:cNvSpPr>
            <a:spLocks noGrp="1"/>
          </p:cNvSpPr>
          <p:nvPr>
            <p:ph type="sldNum" sz="quarter" idx="12"/>
          </p:nvPr>
        </p:nvSpPr>
        <p:spPr/>
        <p:txBody>
          <a:bodyPr/>
          <a:lstStyle/>
          <a:p>
            <a:fld id="{410D451F-9B7F-8144-A541-E9E65ECBB230}" type="slidenum">
              <a:rPr lang="en-US" smtClean="0"/>
              <a:pPr/>
              <a:t>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75223556"/>
      </p:ext>
    </p:extLst>
  </p:cSld>
  <p:clrMapOvr>
    <a:masterClrMapping/>
  </p:clrMapOvr>
  <p:timing>
    <p:tnLst>
      <p:par>
        <p:cTn id="1" dur="indefinite" restart="never" nodeType="tmRoot"/>
      </p:par>
    </p:tnLst>
  </p:timing>
</p:sld>
</file>

<file path=ppt/theme/theme1.xml><?xml version="1.0" encoding="utf-8"?>
<a:theme xmlns:a="http://schemas.openxmlformats.org/drawingml/2006/main" name="Studio">
  <a:themeElements>
    <a:clrScheme name="Studio">
      <a:dk1>
        <a:sysClr val="windowText" lastClr="000000"/>
      </a:dk1>
      <a:lt1>
        <a:sysClr val="window" lastClr="FFFFFF"/>
      </a:lt1>
      <a:dk2>
        <a:srgbClr val="535252"/>
      </a:dk2>
      <a:lt2>
        <a:srgbClr val="AAB5C2"/>
      </a:lt2>
      <a:accent1>
        <a:srgbClr val="F7901E"/>
      </a:accent1>
      <a:accent2>
        <a:srgbClr val="FEC60B"/>
      </a:accent2>
      <a:accent3>
        <a:srgbClr val="9FE62F"/>
      </a:accent3>
      <a:accent4>
        <a:srgbClr val="4EA5D1"/>
      </a:accent4>
      <a:accent5>
        <a:srgbClr val="1C4596"/>
      </a:accent5>
      <a:accent6>
        <a:srgbClr val="542D90"/>
      </a:accent6>
      <a:hlink>
        <a:srgbClr val="ED2024"/>
      </a:hlink>
      <a:folHlink>
        <a:srgbClr val="BD912D"/>
      </a:folHlink>
    </a:clrScheme>
    <a:fontScheme name="Studio">
      <a:majorFont>
        <a:latin typeface="Corbel"/>
        <a:ea typeface=""/>
        <a:cs typeface=""/>
        <a:font script="Jpan" typeface="ＭＳ Ｐゴシック"/>
      </a:majorFont>
      <a:minorFont>
        <a:latin typeface="Corbel"/>
        <a:ea typeface=""/>
        <a:cs typeface=""/>
        <a:font script="Jpan" typeface="ＭＳ Ｐゴシック"/>
      </a:minorFont>
    </a:fontScheme>
    <a:fmtScheme name="Studio">
      <a:fillStyleLst>
        <a:solidFill>
          <a:schemeClr val="phClr"/>
        </a:solidFill>
        <a:gradFill rotWithShape="1">
          <a:gsLst>
            <a:gs pos="38000">
              <a:schemeClr val="phClr">
                <a:tint val="100000"/>
                <a:satMod val="100000"/>
              </a:schemeClr>
            </a:gs>
            <a:gs pos="100000">
              <a:schemeClr val="phClr">
                <a:tint val="100000"/>
                <a:shade val="50000"/>
                <a:hueMod val="100000"/>
                <a:satMod val="100000"/>
                <a:lumMod val="100000"/>
              </a:schemeClr>
            </a:gs>
          </a:gsLst>
          <a:lin ang="5400000" scaled="1"/>
        </a:gradFill>
        <a:gradFill rotWithShape="1">
          <a:gsLst>
            <a:gs pos="0">
              <a:schemeClr val="phClr">
                <a:tint val="100000"/>
                <a:shade val="100000"/>
                <a:satMod val="100000"/>
              </a:schemeClr>
            </a:gs>
            <a:gs pos="60000">
              <a:schemeClr val="phClr">
                <a:tint val="100000"/>
                <a:shade val="60000"/>
                <a:alpha val="100000"/>
                <a:satMod val="100000"/>
                <a:lumMod val="100000"/>
              </a:schemeClr>
            </a:gs>
            <a:gs pos="100000">
              <a:schemeClr val="phClr">
                <a:shade val="20000"/>
                <a:satMod val="100000"/>
                <a:lumMod val="100000"/>
              </a:schemeClr>
            </a:gs>
          </a:gsLst>
          <a:lin ang="5400000" scaled="0"/>
        </a:gradFill>
      </a:fillStyleLst>
      <a:lnStyleLst>
        <a:ln w="28575" cap="flat" cmpd="sng" algn="ctr">
          <a:solidFill>
            <a:schemeClr val="phClr">
              <a:shade val="95000"/>
              <a:satMod val="105000"/>
            </a:schemeClr>
          </a:solidFill>
          <a:prstDash val="solid"/>
        </a:ln>
        <a:ln w="47625" cap="flat" cmpd="sng" algn="ctr">
          <a:solidFill>
            <a:schemeClr val="phClr"/>
          </a:solidFill>
          <a:prstDash val="solid"/>
        </a:ln>
        <a:ln w="47625" cap="flat" cmpd="sng" algn="ctr">
          <a:solidFill>
            <a:schemeClr val="phClr"/>
          </a:solidFill>
          <a:prstDash val="solid"/>
        </a:ln>
      </a:lnStyleLst>
      <a:effectStyleLst>
        <a:effectStyle>
          <a:effectLst/>
        </a:effectStyle>
        <a:effectStyle>
          <a:effectLst>
            <a:reflection blurRad="101600" stA="26000" endPos="20000" dist="12700" dir="5400000" sy="-100000" rotWithShape="0"/>
          </a:effectLst>
        </a:effectStyle>
        <a:effectStyle>
          <a:effectLst>
            <a:outerShdw blurRad="444500" dist="317500" dir="5400000" sx="90000" sy="-25000" rotWithShape="0">
              <a:srgbClr val="000000">
                <a:alpha val="35000"/>
              </a:srgbClr>
            </a:outerShdw>
          </a:effectLst>
          <a:scene3d>
            <a:camera prst="orthographicFront">
              <a:rot lat="0" lon="0" rev="0"/>
            </a:camera>
            <a:lightRig rig="chilly" dir="t"/>
          </a:scene3d>
          <a:sp3d contourW="12700" prstMaterial="softEdge">
            <a:bevelT w="63500" h="25400"/>
            <a:contourClr>
              <a:schemeClr val="lt1"/>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30000">
              <a:schemeClr val="phClr">
                <a:tint val="10000"/>
                <a:alpha val="80000"/>
                <a:satMod val="300000"/>
              </a:schemeClr>
            </a:gs>
            <a:gs pos="100000">
              <a:schemeClr val="phClr">
                <a:tint val="80000"/>
                <a:shade val="100000"/>
                <a:alpha val="100000"/>
                <a:satMod val="200000"/>
              </a:schemeClr>
            </a:gs>
          </a:gsLst>
          <a:lin ang="5400000" scaled="1"/>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Studio.thmx</Template>
  <TotalTime>3079</TotalTime>
  <Words>4270</Words>
  <Application>Microsoft Macintosh PowerPoint</Application>
  <PresentationFormat>On-screen Show (4:3)</PresentationFormat>
  <Paragraphs>850</Paragraphs>
  <Slides>46</Slides>
  <Notes>3</Notes>
  <HiddenSlides>0</HiddenSlides>
  <MMClips>0</MMClips>
  <ScaleCrop>false</ScaleCrop>
  <HeadingPairs>
    <vt:vector size="6" baseType="variant">
      <vt:variant>
        <vt:lpstr>Design Template</vt:lpstr>
      </vt:variant>
      <vt:variant>
        <vt:i4>1</vt:i4>
      </vt:variant>
      <vt:variant>
        <vt:lpstr>Embedded OLE Servers</vt:lpstr>
      </vt:variant>
      <vt:variant>
        <vt:i4>1</vt:i4>
      </vt:variant>
      <vt:variant>
        <vt:lpstr>Slide Titles</vt:lpstr>
      </vt:variant>
      <vt:variant>
        <vt:i4>46</vt:i4>
      </vt:variant>
    </vt:vector>
  </HeadingPairs>
  <TitlesOfParts>
    <vt:vector size="48" baseType="lpstr">
      <vt:lpstr>Studio</vt:lpstr>
      <vt:lpstr>Equation</vt:lpstr>
      <vt:lpstr> The accelerators for the EIC Fulvia Pilat, JLAB    </vt:lpstr>
      <vt:lpstr>Outline </vt:lpstr>
      <vt:lpstr>EIC parameters</vt:lpstr>
      <vt:lpstr>EIC unique challenge</vt:lpstr>
      <vt:lpstr>EIC accelerator designs</vt:lpstr>
      <vt:lpstr>JLEIC design strategy</vt:lpstr>
      <vt:lpstr>JLEIC baseline</vt:lpstr>
      <vt:lpstr>High luminosity: electron cooling</vt:lpstr>
      <vt:lpstr>High polarization: Figure-8</vt:lpstr>
      <vt:lpstr>Integration IR: total acceptance detector</vt:lpstr>
      <vt:lpstr>Baseline: strong cooling</vt:lpstr>
      <vt:lpstr>JLEIC baseline Luminosity</vt:lpstr>
      <vt:lpstr>JLEIC Baseline Parameters</vt:lpstr>
      <vt:lpstr>JLEIC energy reach and luminosity</vt:lpstr>
      <vt:lpstr>JLEIC energy reach and luminosity  (log)</vt:lpstr>
      <vt:lpstr> JLEIC possible timeline</vt:lpstr>
      <vt:lpstr>JLEIC  summary</vt:lpstr>
      <vt:lpstr>            Exploiting  RHIC with its - superconducting magnets, 275 GeV protons - its large accelerator tunnel and   - its long straight sections - its existing Hadron injector complex by  adding an electron accelerator  of 18 GeV in the same tunnel - high energy reach in e-Ion collisions  - with modest synchrotron radiation, (low operating  cost) - making use of - superconducting LINAC technology                  -   and multi-turn recirculation  - using either the energy recovery  (ERL) concept                    or a high intensity electron storage ring  - achieve high luminosity electron-Hadron collisions    over a large range of CM Energies </vt:lpstr>
      <vt:lpstr>Slide 19</vt:lpstr>
      <vt:lpstr>eRHIC Design Study with lower technical risk   </vt:lpstr>
      <vt:lpstr>Slide 21</vt:lpstr>
      <vt:lpstr>eRHIC Path Forward</vt:lpstr>
      <vt:lpstr>Main Features of the Recirculating ERL-Based Concept</vt:lpstr>
      <vt:lpstr>eRHIC LR Schematic</vt:lpstr>
      <vt:lpstr>eRHIC High-luminosity, Full Acceptance IR</vt:lpstr>
      <vt:lpstr>eRHIC possible timeline</vt:lpstr>
      <vt:lpstr>eRHIC Summary</vt:lpstr>
      <vt:lpstr>EIC accelerator R&amp;D</vt:lpstr>
      <vt:lpstr>EIC R&amp;D common areas</vt:lpstr>
      <vt:lpstr>JLEIC R&amp;D areas</vt:lpstr>
      <vt:lpstr>Overview of JLEIC R&amp;D</vt:lpstr>
      <vt:lpstr>JLEIC R&amp;D progress </vt:lpstr>
      <vt:lpstr>JLEIC R&amp;D Schedule and Funding Profile</vt:lpstr>
      <vt:lpstr>Overview LINAC-Ring R&amp;D/Design Activities</vt:lpstr>
      <vt:lpstr>eRHIC R&amp;D Goals, Luminosity Upgrade</vt:lpstr>
      <vt:lpstr>Project development and collaborations</vt:lpstr>
      <vt:lpstr>Conclusions</vt:lpstr>
      <vt:lpstr>back-up material</vt:lpstr>
      <vt:lpstr>Slide 39</vt:lpstr>
      <vt:lpstr>Slide 40</vt:lpstr>
      <vt:lpstr>Ring-Ring Interaction Region</vt:lpstr>
      <vt:lpstr>Ring-Ring: Achieving High Electron Polarization </vt:lpstr>
      <vt:lpstr>ERL-Ring Polarized Source Using Merging Scheme</vt:lpstr>
      <vt:lpstr>Electron injector </vt:lpstr>
      <vt:lpstr>Main Feature of the Ring-Ring Design Option</vt:lpstr>
      <vt:lpstr> Ring-Ring Design: Reaching High Luminosity </vt:lpstr>
    </vt:vector>
  </TitlesOfParts>
  <Company>Jefferson Laboratory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Fulvia Pilat</dc:creator>
  <cp:lastModifiedBy>Fulvia Pilat</cp:lastModifiedBy>
  <cp:revision>58</cp:revision>
  <dcterms:created xsi:type="dcterms:W3CDTF">2017-01-16T16:43:39Z</dcterms:created>
  <dcterms:modified xsi:type="dcterms:W3CDTF">2017-01-16T16:46:39Z</dcterms:modified>
</cp:coreProperties>
</file>