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56" r:id="rId3"/>
    <p:sldId id="257" r:id="rId4"/>
    <p:sldId id="261" r:id="rId5"/>
    <p:sldId id="262" r:id="rId6"/>
    <p:sldId id="266" r:id="rId7"/>
    <p:sldId id="270" r:id="rId8"/>
    <p:sldId id="284" r:id="rId9"/>
    <p:sldId id="285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7"/>
    <p:restoredTop sz="94663"/>
  </p:normalViewPr>
  <p:slideViewPr>
    <p:cSldViewPr snapToGrid="0" snapToObjects="1">
      <p:cViewPr>
        <p:scale>
          <a:sx n="177" d="100"/>
          <a:sy n="177" d="100"/>
        </p:scale>
        <p:origin x="-328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70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13E71-D380-5742-9C3D-75EBAA1C24A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0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5108" y="3729492"/>
            <a:ext cx="3183113" cy="28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108" y="5299740"/>
            <a:ext cx="8785295" cy="1007561"/>
          </a:xfrm>
        </p:spPr>
        <p:txBody>
          <a:bodyPr>
            <a:noAutofit/>
          </a:bodyPr>
          <a:lstStyle/>
          <a:p>
            <a:pPr algn="r"/>
            <a:r>
              <a:rPr lang="en-US" sz="2600" b="1" i="1" dirty="0">
                <a:solidFill>
                  <a:srgbClr val="002060"/>
                </a:solidFill>
              </a:rPr>
              <a:t>Federico Ronchetti, 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INFN-LNF </a:t>
            </a:r>
          </a:p>
          <a:p>
            <a:pPr algn="r"/>
            <a:r>
              <a:rPr lang="en-US" sz="2600" i="1" dirty="0">
                <a:solidFill>
                  <a:srgbClr val="002060"/>
                </a:solidFill>
              </a:rPr>
              <a:t>ALICE ITS Meeting 25/10/2016</a:t>
            </a: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316" y="53345"/>
            <a:ext cx="5496703" cy="369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3842" y="962661"/>
            <a:ext cx="5602182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Status Report </a:t>
            </a:r>
            <a:b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ALICE ITS @ LNF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</a:b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  <a:endParaRPr lang="en-US" sz="5000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7887" y="3029750"/>
            <a:ext cx="441409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Schedule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Welding tests </a:t>
            </a:r>
            <a:br>
              <a:rPr lang="en-US" sz="2200" b="1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----------------------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Assembly Report (Emiliano)</a:t>
            </a:r>
            <a:endParaRPr lang="en-US" sz="2200" b="1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002060"/>
                </a:solidFill>
              </a:rPr>
              <a:t>Quark Matter 2018 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News from the ALICE CB (Valeria) </a:t>
            </a:r>
            <a:endParaRPr lang="en-US" sz="2200" b="1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Soldering study on flex bridges - October, 28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10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6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with tip 02 - EDSYN – tip deoxidizer Y/N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(stripping)</a:t>
            </a:r>
          </a:p>
          <a:p>
            <a:pPr algn="ctr"/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F:\2016_saldatura_bridges_immagini\2016_10_26_tip_02_sn03_ps_si-no\i_sn03_tip02_no_ps_strip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r="9171" b="15068"/>
          <a:stretch/>
        </p:blipFill>
        <p:spPr bwMode="auto">
          <a:xfrm>
            <a:off x="228723" y="886657"/>
            <a:ext cx="291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84249" y="801995"/>
            <a:ext cx="123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</a:t>
            </a:r>
            <a:r>
              <a:rPr lang="en-GB" b="1" dirty="0" smtClean="0">
                <a:solidFill>
                  <a:srgbClr val="FFFF00"/>
                </a:solidFill>
              </a:rPr>
              <a:t> - No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099" name="Picture 3" descr="F:\2016_saldatura_bridges_immagini\2016_10_26_tip_02_sn03_ps_si-no\l_sn03_tip02_no_ps_strip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12591" b="17819"/>
          <a:stretch/>
        </p:blipFill>
        <p:spPr bwMode="auto">
          <a:xfrm>
            <a:off x="3233777" y="886656"/>
            <a:ext cx="2931430" cy="23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44493" y="780121"/>
            <a:ext cx="123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l - No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0" name="Picture 4" descr="F:\2016_saldatura_bridges_immagini\2016_10_26_tip_02_sn03_ps_si-no\m_sn03_tip02_no_ps_strip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1717" r="11069" b="15324"/>
          <a:stretch/>
        </p:blipFill>
        <p:spPr bwMode="auto">
          <a:xfrm>
            <a:off x="6229382" y="886656"/>
            <a:ext cx="2790333" cy="236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65595" y="799351"/>
            <a:ext cx="136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m</a:t>
            </a:r>
            <a:r>
              <a:rPr lang="en-GB" b="1" dirty="0" smtClean="0">
                <a:solidFill>
                  <a:srgbClr val="FFFF00"/>
                </a:solidFill>
              </a:rPr>
              <a:t> - No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1" name="Picture 5" descr="F:\2016_saldatura_bridges_immagini\2016_10_26_tip_02_sn03_ps_si-no\n_sn03_tip02_no_ps_strip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798" r="16796" b="14106"/>
          <a:stretch/>
        </p:blipFill>
        <p:spPr bwMode="auto">
          <a:xfrm>
            <a:off x="9128660" y="886657"/>
            <a:ext cx="2746364" cy="236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23922" y="780121"/>
            <a:ext cx="129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n - No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2" name="Picture 6" descr="F:\2016_saldatura_bridges_immagini\2016_10_26_tip_02_sn03_ps_si-no\o_sn03_tip02_ps_strip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-2" r="16119" b="14612"/>
          <a:stretch/>
        </p:blipFill>
        <p:spPr bwMode="auto">
          <a:xfrm>
            <a:off x="228723" y="3694729"/>
            <a:ext cx="2887146" cy="234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33979" y="3591072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o - Yes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3" name="Picture 7" descr="F:\2016_saldatura_bridges_immagini\2016_10_26_tip_02_sn03_ps_si-no\p_sn03_tip02_ps_strip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3" t="2535" r="12103" b="13581"/>
          <a:stretch/>
        </p:blipFill>
        <p:spPr bwMode="auto">
          <a:xfrm>
            <a:off x="3278967" y="3694729"/>
            <a:ext cx="2897145" cy="234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902912" y="3614827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p - Yes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4" name="Picture 8" descr="F:\2016_saldatura_bridges_immagini\2016_10_26_tip_02_sn03_ps_si-no\q_sn03_tip02_ps_strip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t="6525" r="13780" b="11469"/>
          <a:stretch/>
        </p:blipFill>
        <p:spPr bwMode="auto">
          <a:xfrm>
            <a:off x="6229464" y="3694730"/>
            <a:ext cx="2772000" cy="23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699827" y="3579315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</a:rPr>
              <a:t>q - Yes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105" name="Picture 9" descr="F:\2016_saldatura_bridges_immagini\2016_10_26_tip_02_sn03_ps_si-no\r_sn03_tip02_ps_strip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3254" r="21774" b="17915"/>
          <a:stretch/>
        </p:blipFill>
        <p:spPr bwMode="auto">
          <a:xfrm>
            <a:off x="9131075" y="3694730"/>
            <a:ext cx="2856941" cy="23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0758310" y="3608381"/>
            <a:ext cx="129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</a:t>
            </a:r>
            <a:r>
              <a:rPr lang="en-GB" b="1" dirty="0" smtClean="0">
                <a:solidFill>
                  <a:srgbClr val="FFFF00"/>
                </a:solidFill>
              </a:rPr>
              <a:t> - Yes </a:t>
            </a:r>
            <a:r>
              <a:rPr lang="en-GB" b="1" dirty="0" err="1" smtClean="0">
                <a:solidFill>
                  <a:srgbClr val="FFFF00"/>
                </a:solidFill>
              </a:rPr>
              <a:t>Deox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8405" y="3275848"/>
            <a:ext cx="84406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Tot ET fails = 0, Tot MT fails = 4</a:t>
            </a:r>
            <a:endParaRPr lang="en-GB" sz="1600" dirty="0"/>
          </a:p>
        </p:txBody>
      </p:sp>
      <p:sp>
        <p:nvSpPr>
          <p:cNvPr id="27" name="Rectangle 26"/>
          <p:cNvSpPr/>
          <p:nvPr/>
        </p:nvSpPr>
        <p:spPr>
          <a:xfrm>
            <a:off x="188405" y="6144815"/>
            <a:ext cx="84406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Tot ET fails = 0, Tot MT fails = 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002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41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Best tip : </a:t>
            </a:r>
            <a:r>
              <a:rPr lang="en-GB" dirty="0"/>
              <a:t>UFTC-7CN02 (ø=0.2 mm) (</a:t>
            </a:r>
            <a:r>
              <a:rPr lang="en-GB" b="1" dirty="0"/>
              <a:t>Tip 02</a:t>
            </a:r>
            <a:r>
              <a:rPr lang="en-GB" dirty="0" smtClean="0"/>
              <a:t>)</a:t>
            </a:r>
          </a:p>
          <a:p>
            <a:pPr marL="228600" lvl="1">
              <a:spcBef>
                <a:spcPts val="1000"/>
              </a:spcBef>
            </a:pPr>
            <a:r>
              <a:rPr lang="en-GB" dirty="0"/>
              <a:t>Best solder wire: </a:t>
            </a:r>
            <a:r>
              <a:rPr lang="en-GB" b="1" dirty="0"/>
              <a:t>EDSYN</a:t>
            </a:r>
            <a:r>
              <a:rPr lang="en-GB" dirty="0"/>
              <a:t> </a:t>
            </a:r>
            <a:r>
              <a:rPr lang="en-GB" dirty="0" smtClean="0"/>
              <a:t> (Sn62Pb36Ag2  </a:t>
            </a:r>
            <a:r>
              <a:rPr lang="en-GB" dirty="0"/>
              <a:t>ø=0.35 mm  T= 183˚</a:t>
            </a:r>
            <a:r>
              <a:rPr lang="en-GB" dirty="0" smtClean="0"/>
              <a:t>C)</a:t>
            </a:r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Best tip cleaning technique: using </a:t>
            </a:r>
            <a:r>
              <a:rPr lang="en-GB" b="1" dirty="0" smtClean="0"/>
              <a:t>solder</a:t>
            </a:r>
            <a:r>
              <a:rPr lang="en-GB" dirty="0" smtClean="0"/>
              <a:t> </a:t>
            </a:r>
            <a:r>
              <a:rPr lang="en-GB" b="1" dirty="0" smtClean="0"/>
              <a:t>tip deoxidizer</a:t>
            </a:r>
          </a:p>
          <a:p>
            <a:pPr marL="228600" lvl="1">
              <a:spcBef>
                <a:spcPts val="1000"/>
              </a:spcBef>
            </a:pPr>
            <a:endParaRPr lang="en-GB" b="1" dirty="0"/>
          </a:p>
          <a:p>
            <a:pPr marL="228600" lvl="1">
              <a:spcBef>
                <a:spcPts val="1000"/>
              </a:spcBef>
            </a:pPr>
            <a:r>
              <a:rPr lang="en-GB" b="1" dirty="0" smtClean="0"/>
              <a:t>Note: </a:t>
            </a:r>
            <a:r>
              <a:rPr lang="en-GB" dirty="0" smtClean="0"/>
              <a:t>remember to position the bridge with the trace between the pads on the bottom side. (This guarantee a faster and better soldering of the bridge</a:t>
            </a:r>
            <a:r>
              <a:rPr lang="en-GB" dirty="0" smtClean="0"/>
              <a:t>)</a:t>
            </a:r>
          </a:p>
          <a:p>
            <a:pPr marL="228600" lvl="1">
              <a:spcBef>
                <a:spcPts val="1000"/>
              </a:spcBef>
            </a:pPr>
            <a:endParaRPr lang="en-GB" dirty="0"/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Remove hole from bottom pad</a:t>
            </a:r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Make slimmer bridge with half hole to allow “soldering knee” as suggested by Luciano</a:t>
            </a:r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Redesign of test structures ongoing in TO</a:t>
            </a:r>
          </a:p>
          <a:p>
            <a:pPr marL="228600" lvl="1">
              <a:spcBef>
                <a:spcPts val="1000"/>
              </a:spcBef>
            </a:pPr>
            <a:r>
              <a:rPr lang="en-GB" dirty="0" smtClean="0"/>
              <a:t>More tests and tooling ongoing at LNF  </a:t>
            </a:r>
            <a:endParaRPr lang="en-GB" dirty="0"/>
          </a:p>
          <a:p>
            <a:pPr marL="228600" lvl="1">
              <a:spcBef>
                <a:spcPts val="1000"/>
              </a:spcBef>
            </a:pPr>
            <a:endParaRPr lang="en-GB" b="1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Soldering study on flex bridges - October, 28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11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6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(TO + LNF)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6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6" y="476410"/>
            <a:ext cx="10058400" cy="571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65607" y="3749808"/>
            <a:ext cx="2520363" cy="845244"/>
          </a:xfrm>
          <a:prstGeom prst="round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2060"/>
                </a:solidFill>
              </a:rPr>
              <a:t>Bari for MOSAIC</a:t>
            </a:r>
            <a:br>
              <a:rPr lang="en-US" sz="1500" b="1" dirty="0" smtClean="0">
                <a:solidFill>
                  <a:srgbClr val="002060"/>
                </a:solidFill>
              </a:rPr>
            </a:br>
            <a:r>
              <a:rPr lang="en-US" sz="1500" b="1" dirty="0" err="1" smtClean="0">
                <a:solidFill>
                  <a:srgbClr val="002060"/>
                </a:solidFill>
              </a:rPr>
              <a:t>Eleuterio</a:t>
            </a:r>
            <a:r>
              <a:rPr lang="en-US" sz="1500" b="1" dirty="0" smtClean="0">
                <a:solidFill>
                  <a:srgbClr val="002060"/>
                </a:solidFill>
              </a:rPr>
              <a:t>, Marco T, Pavel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425" y="4595052"/>
            <a:ext cx="6338779" cy="81051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Bari for Glass Dummies Daniele, Marco T.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5425" y="5405570"/>
            <a:ext cx="3780545" cy="78758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Full Mechanical Stave Alignment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w/ Stefania </a:t>
            </a:r>
            <a:r>
              <a:rPr lang="en-US" b="1" dirty="0" err="1" smtClean="0">
                <a:solidFill>
                  <a:srgbClr val="002060"/>
                </a:solidFill>
              </a:rPr>
              <a:t>Beole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5606" y="2912160"/>
            <a:ext cx="5078598" cy="84524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002060"/>
                </a:solidFill>
              </a:rPr>
              <a:t>Vitrinite</a:t>
            </a:r>
            <a:r>
              <a:rPr lang="en-US" sz="1500" b="1" dirty="0" smtClean="0">
                <a:solidFill>
                  <a:srgbClr val="002060"/>
                </a:solidFill>
              </a:rPr>
              <a:t> Dummies to start Module Alignment  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>
          <a:xfrm>
            <a:off x="6265828" y="54747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7401945" y="54747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262400" y="2819104"/>
            <a:ext cx="475200" cy="3603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4" y="550800"/>
            <a:ext cx="10058400" cy="602985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55025" y="2244770"/>
            <a:ext cx="3532175" cy="78758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Full Mechanical Stave Alignment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w/ Stefania </a:t>
            </a:r>
            <a:r>
              <a:rPr lang="en-US" b="1" dirty="0" err="1" smtClean="0">
                <a:solidFill>
                  <a:srgbClr val="002060"/>
                </a:solidFill>
              </a:rPr>
              <a:t>Beole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55025" y="3032354"/>
            <a:ext cx="2365776" cy="787584"/>
          </a:xfrm>
          <a:prstGeom prst="roundRect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ITSU Plenary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5860800" y="23139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6996917" y="23139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8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660904" y="1932077"/>
                <a:ext cx="2433686" cy="1725523"/>
              </a:xfr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dirty="0"/>
                  <a:t>Leica MZ6 binocular microscope:</a:t>
                </a:r>
              </a:p>
              <a:p>
                <a:r>
                  <a:rPr lang="en-GB" sz="1800" dirty="0" err="1"/>
                  <a:t>FoV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/>
                  <a:t>50°</a:t>
                </a:r>
              </a:p>
              <a:p>
                <a:r>
                  <a:rPr lang="en-GB" sz="1800" dirty="0"/>
                  <a:t>Real </a:t>
                </a:r>
                <a:r>
                  <a:rPr lang="en-GB" sz="1800" dirty="0" err="1"/>
                  <a:t>FoV</a:t>
                </a:r>
                <a:r>
                  <a:rPr lang="en-GB" sz="1800" dirty="0"/>
                  <a:t>: 10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1800" dirty="0"/>
                  <a:t>50 mm </a:t>
                </a:r>
              </a:p>
              <a:p>
                <a:pPr marL="0" indent="0" algn="ctr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0904" y="1932077"/>
                <a:ext cx="2433686" cy="1725523"/>
              </a:xfrm>
              <a:blipFill rotWithShape="1">
                <a:blip r:embed="rId2"/>
                <a:stretch>
                  <a:fillRect l="-4239" t="-6667" b="-386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Soldering study on flex bridges - October, 28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r="9072"/>
          <a:stretch/>
        </p:blipFill>
        <p:spPr>
          <a:xfrm>
            <a:off x="3168977" y="1597893"/>
            <a:ext cx="5854046" cy="47584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334865" y="2389239"/>
            <a:ext cx="2326824" cy="9537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232741" y="5147035"/>
            <a:ext cx="2618269" cy="3091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70142" y="4992480"/>
            <a:ext cx="22808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9851012" y="4695704"/>
            <a:ext cx="1905785" cy="765977"/>
          </a:xfrm>
          <a:prstGeom prst="rec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Hand supports</a:t>
            </a:r>
          </a:p>
        </p:txBody>
      </p:sp>
      <p:cxnSp>
        <p:nvCxnSpPr>
          <p:cNvPr id="14" name="Straight Arrow Connector 13"/>
          <p:cNvCxnSpPr>
            <a:endCxn id="17" idx="3"/>
          </p:cNvCxnSpPr>
          <p:nvPr/>
        </p:nvCxnSpPr>
        <p:spPr>
          <a:xfrm flipH="1" flipV="1">
            <a:off x="2436782" y="5496033"/>
            <a:ext cx="3834427" cy="579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30997" y="5270954"/>
            <a:ext cx="1905785" cy="450157"/>
          </a:xfrm>
          <a:prstGeom prst="rec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Vacuum rail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940510" y="4178272"/>
            <a:ext cx="0" cy="136387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5016632" y="4499313"/>
                <a:ext cx="1905785" cy="76597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b="1" dirty="0">
                    <a:solidFill>
                      <a:srgbClr val="FFFF00"/>
                    </a:solidFill>
                  </a:rPr>
                  <a:t>Working height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  <m:r>
                        <a:rPr lang="en-GB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GB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632" y="4499313"/>
                <a:ext cx="1905785" cy="765977"/>
              </a:xfrm>
              <a:prstGeom prst="rect">
                <a:avLst/>
              </a:prstGeom>
              <a:blipFill>
                <a:blip r:embed="rId4"/>
                <a:stretch>
                  <a:fillRect l="-958" t="-14286" r="-639"/>
                </a:stretch>
              </a:blipFill>
              <a:ln w="127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uk.farnell.com/productimages/standard/en_GB/1697226-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8" y="842466"/>
            <a:ext cx="22955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97966" y="2725501"/>
            <a:ext cx="2776053" cy="1725523"/>
          </a:xfrm>
          <a:prstGeom prst="rec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/>
              <a:t>Soldering machine</a:t>
            </a:r>
            <a:r>
              <a:rPr lang="en-GB" sz="2400" dirty="0" smtClean="0"/>
              <a:t>:</a:t>
            </a:r>
          </a:p>
          <a:p>
            <a:pPr marL="0" indent="0" algn="ctr">
              <a:buNone/>
            </a:pPr>
            <a:r>
              <a:rPr lang="en-GB" sz="2400" dirty="0" smtClean="0"/>
              <a:t>METCAL </a:t>
            </a:r>
            <a:r>
              <a:rPr lang="en-GB" sz="2400" dirty="0"/>
              <a:t>MX-PS5000 with 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MX-H2-UF</a:t>
            </a:r>
            <a:r>
              <a:rPr lang="en-GB" sz="2400" dirty="0"/>
              <a:t> </a:t>
            </a:r>
            <a:r>
              <a:rPr lang="en-GB" sz="2400" dirty="0" err="1"/>
              <a:t>handpiece</a:t>
            </a:r>
            <a:endParaRPr lang="en-GB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8" name="Picture 2" descr="http://wordpress.to.infn.it/sezionetorino/wp-content/uploads/sites/2/2014/06/infn-logo-wtex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82" y="599139"/>
            <a:ext cx="4000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4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163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setup in our lab (2)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Soldering study on flex bridges - October, 28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9" y="959867"/>
            <a:ext cx="5516880" cy="3103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7056"/>
            <a:ext cx="5599289" cy="314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3400" y="1781841"/>
            <a:ext cx="2935664" cy="615149"/>
          </a:xfr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dirty="0"/>
              <a:t>Home-made tool to block the bridge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9661689" y="2389240"/>
            <a:ext cx="594674" cy="14286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4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Solder wires used: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 err="1"/>
              <a:t>M</a:t>
            </a:r>
            <a:r>
              <a:rPr lang="en-GB" dirty="0" err="1"/>
              <a:t>etaux</a:t>
            </a:r>
            <a:r>
              <a:rPr lang="en-GB" dirty="0"/>
              <a:t> </a:t>
            </a:r>
            <a:r>
              <a:rPr lang="en-GB" b="1" dirty="0" err="1"/>
              <a:t>B</a:t>
            </a:r>
            <a:r>
              <a:rPr lang="en-GB" dirty="0" err="1"/>
              <a:t>lancs</a:t>
            </a:r>
            <a:r>
              <a:rPr lang="en-GB" dirty="0"/>
              <a:t> </a:t>
            </a:r>
            <a:r>
              <a:rPr lang="en-GB" b="1" dirty="0" err="1"/>
              <a:t>O</a:t>
            </a:r>
            <a:r>
              <a:rPr lang="en-GB" dirty="0" err="1"/>
              <a:t>uvres</a:t>
            </a:r>
            <a:r>
              <a:rPr lang="en-GB" dirty="0"/>
              <a:t> (</a:t>
            </a:r>
            <a:r>
              <a:rPr lang="en-GB" b="1" dirty="0"/>
              <a:t>MBO</a:t>
            </a:r>
            <a:r>
              <a:rPr lang="en-GB" dirty="0"/>
              <a:t>): Sn63Pb37 ø=0.35 mm  T= 183˚C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RS</a:t>
            </a:r>
            <a:r>
              <a:rPr lang="en-GB" dirty="0"/>
              <a:t> 756-8907 : Sn60Pb40  ø=0.38 mm  T= 183-188˚C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EDSYN</a:t>
            </a:r>
            <a:r>
              <a:rPr lang="en-GB" dirty="0"/>
              <a:t> : Sn62Pb36Ag2  ø=0.35 mm  T= 183˚C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LOCTITE</a:t>
            </a:r>
            <a:r>
              <a:rPr lang="en-GB" dirty="0"/>
              <a:t> C51196SC :Cu95.5Ag3.5  ø=0.23 mm  T= 217˚C</a:t>
            </a:r>
          </a:p>
          <a:p>
            <a:r>
              <a:rPr lang="en-GB" dirty="0"/>
              <a:t>Tips used </a:t>
            </a:r>
            <a:r>
              <a:rPr lang="en-GB" dirty="0" smtClean="0"/>
              <a:t>(</a:t>
            </a:r>
            <a:r>
              <a:rPr lang="en-GB" dirty="0"/>
              <a:t> </a:t>
            </a:r>
            <a:r>
              <a:rPr lang="en-GB" dirty="0" smtClean="0"/>
              <a:t>all T=412˚C)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 UFTC-7CNB04 </a:t>
            </a:r>
            <a:r>
              <a:rPr lang="en-GB" dirty="0"/>
              <a:t>(ø=0.4 </a:t>
            </a:r>
            <a:r>
              <a:rPr lang="en-GB" dirty="0" smtClean="0"/>
              <a:t>mm) </a:t>
            </a:r>
            <a:r>
              <a:rPr lang="en-GB" dirty="0"/>
              <a:t>(</a:t>
            </a:r>
            <a:r>
              <a:rPr lang="en-GB" b="1" dirty="0"/>
              <a:t>Tip 04</a:t>
            </a:r>
            <a:r>
              <a:rPr lang="en-GB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 UFTC-7CN02   </a:t>
            </a:r>
            <a:r>
              <a:rPr lang="en-GB" dirty="0"/>
              <a:t>(ø=0.2 mm</a:t>
            </a:r>
            <a:r>
              <a:rPr lang="en-GB" dirty="0" smtClean="0"/>
              <a:t>)  </a:t>
            </a:r>
            <a:r>
              <a:rPr lang="en-GB" dirty="0"/>
              <a:t>(</a:t>
            </a:r>
            <a:r>
              <a:rPr lang="en-GB" b="1" dirty="0"/>
              <a:t>Tip 02</a:t>
            </a:r>
            <a:r>
              <a:rPr lang="en-GB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 UFTC-7CN01   (</a:t>
            </a:r>
            <a:r>
              <a:rPr lang="en-GB" dirty="0"/>
              <a:t>ø=0.1 mm) </a:t>
            </a:r>
            <a:r>
              <a:rPr lang="en-GB" dirty="0" smtClean="0"/>
              <a:t> (</a:t>
            </a:r>
            <a:r>
              <a:rPr lang="en-GB" b="1" dirty="0"/>
              <a:t>Tip 01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Soldering study on flex bridges - October, 28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Solder wire and tip details</a:t>
            </a:r>
          </a:p>
        </p:txBody>
      </p:sp>
    </p:spTree>
    <p:extLst>
      <p:ext uri="{BB962C8B-B14F-4D97-AF65-F5344CB8AC3E}">
        <p14:creationId xmlns:p14="http://schemas.microsoft.com/office/powerpoint/2010/main" val="74331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Soldering study on flex bridges - October, 28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Soldering quality evaluation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273072"/>
            <a:ext cx="10515600" cy="1008489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Electrical test (</a:t>
            </a:r>
            <a:r>
              <a:rPr lang="en-GB" b="1" dirty="0" smtClean="0"/>
              <a:t>ET</a:t>
            </a:r>
            <a:r>
              <a:rPr lang="en-GB" dirty="0" smtClean="0"/>
              <a:t>): measure bridge resistance with </a:t>
            </a:r>
            <a:r>
              <a:rPr lang="en-GB" dirty="0" err="1" smtClean="0"/>
              <a:t>multimeter</a:t>
            </a:r>
            <a:r>
              <a:rPr lang="en-GB" dirty="0" smtClean="0"/>
              <a:t> before stripping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Mechanical test (</a:t>
            </a:r>
            <a:r>
              <a:rPr lang="en-GB" b="1" dirty="0" smtClean="0"/>
              <a:t>MT</a:t>
            </a:r>
            <a:r>
              <a:rPr lang="en-GB" dirty="0" smtClean="0"/>
              <a:t>): visual </a:t>
            </a:r>
            <a:r>
              <a:rPr lang="en-GB" dirty="0"/>
              <a:t>inspection of </a:t>
            </a:r>
            <a:r>
              <a:rPr lang="en-GB" dirty="0" smtClean="0"/>
              <a:t>each pad after stripping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2" descr="F:\2016_saldatura_bridges_immagini\2016_10_26_tip_02_sn01_ps_si-no\a_sn01_tip02_no_ps_strip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3" t="960" r="18146" b="24393"/>
          <a:stretch/>
        </p:blipFill>
        <p:spPr bwMode="auto">
          <a:xfrm>
            <a:off x="1131163" y="2830080"/>
            <a:ext cx="4366211" cy="36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042386" y="2437563"/>
            <a:ext cx="3439357" cy="607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Example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53596" y="4944862"/>
            <a:ext cx="319596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6016098" y="4778689"/>
            <a:ext cx="3524560" cy="45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ET=bad, MT=bad (1 fail)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14268" y="3512597"/>
            <a:ext cx="319596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15231" y="3382392"/>
            <a:ext cx="1299037" cy="25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096000" y="3346878"/>
            <a:ext cx="3663580" cy="45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ET=good, MT=bad (2 fails)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54559" y="4830980"/>
            <a:ext cx="1299037" cy="25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1964911" y="5400646"/>
            <a:ext cx="1299037" cy="25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63948" y="5521974"/>
            <a:ext cx="319596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6061962" y="5357233"/>
            <a:ext cx="3524560" cy="45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ET=good, MT=bad (1 fail)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7155" y="4530602"/>
            <a:ext cx="1299037" cy="25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46192" y="4642073"/>
            <a:ext cx="319596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5795631" y="4433921"/>
            <a:ext cx="3524560" cy="45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ET=good, MT=good</a:t>
            </a:r>
          </a:p>
        </p:txBody>
      </p:sp>
    </p:spTree>
    <p:extLst>
      <p:ext uri="{BB962C8B-B14F-4D97-AF65-F5344CB8AC3E}">
        <p14:creationId xmlns:p14="http://schemas.microsoft.com/office/powerpoint/2010/main" val="121367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Soldering study on flex bridges - October, 28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8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LNF: Soldering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evaluation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magine 3" descr="/Users/lucianopassamonti/Desktop/Alice test saldatura/Senza flussant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2536150"/>
            <a:ext cx="610870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76000" y="2750400"/>
            <a:ext cx="619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LNF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Soldering study on flex bridges - October, 28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9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LNF: Tests with fluxing liquid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6000" y="2750400"/>
            <a:ext cx="619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LNF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8" name="Immagine 5" descr="/Users/lucianopassamonti/Desktop/Alice test saldatura/Flussante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7" y="1462977"/>
            <a:ext cx="6115685" cy="34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6" descr="/Users/lucianopassamonti/Desktop/Alice test saldatura/Flussante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57" y="2965843"/>
            <a:ext cx="6115685" cy="343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6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504</Words>
  <Application>Microsoft Macintosh PowerPoint</Application>
  <PresentationFormat>Widescreen</PresentationFormat>
  <Paragraphs>93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Cambria Math</vt:lpstr>
      <vt:lpstr>Wingdings</vt:lpstr>
      <vt:lpstr>Arial</vt:lpstr>
      <vt:lpstr>Office Theme</vt:lpstr>
      <vt:lpstr>Status Report  ALICE ITS @ LNF  </vt:lpstr>
      <vt:lpstr>PowerPoint Presentation</vt:lpstr>
      <vt:lpstr>PowerPoint Presentation</vt:lpstr>
      <vt:lpstr>PowerPoint Presentation</vt:lpstr>
      <vt:lpstr>Raw setup in our lab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6</cp:revision>
  <dcterms:created xsi:type="dcterms:W3CDTF">2016-11-15T08:25:25Z</dcterms:created>
  <dcterms:modified xsi:type="dcterms:W3CDTF">2016-11-15T09:26:36Z</dcterms:modified>
</cp:coreProperties>
</file>