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  <p:sldMasterId id="2147483749" r:id="rId2"/>
  </p:sldMasterIdLst>
  <p:notesMasterIdLst>
    <p:notesMasterId r:id="rId14"/>
  </p:notesMasterIdLst>
  <p:handoutMasterIdLst>
    <p:handoutMasterId r:id="rId15"/>
  </p:handoutMasterIdLst>
  <p:sldIdLst>
    <p:sldId id="288" r:id="rId3"/>
    <p:sldId id="313" r:id="rId4"/>
    <p:sldId id="318" r:id="rId5"/>
    <p:sldId id="309" r:id="rId6"/>
    <p:sldId id="317" r:id="rId7"/>
    <p:sldId id="322" r:id="rId8"/>
    <p:sldId id="319" r:id="rId9"/>
    <p:sldId id="320" r:id="rId10"/>
    <p:sldId id="321" r:id="rId11"/>
    <p:sldId id="323" r:id="rId12"/>
    <p:sldId id="32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0" autoAdjust="0"/>
  </p:normalViewPr>
  <p:slideViewPr>
    <p:cSldViewPr snapToGrid="0">
      <p:cViewPr>
        <p:scale>
          <a:sx n="81" d="100"/>
          <a:sy n="81" d="100"/>
        </p:scale>
        <p:origin x="-936" y="-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36"/>
    </p:cViewPr>
  </p:sorterViewPr>
  <p:notesViewPr>
    <p:cSldViewPr snapToGrid="0">
      <p:cViewPr varScale="1">
        <p:scale>
          <a:sx n="48" d="100"/>
          <a:sy n="48" d="100"/>
        </p:scale>
        <p:origin x="275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CA2D6-8783-4DC9-8AD7-7EF925D09DAE}" type="datetimeFigureOut">
              <a:rPr lang="it-IT" smtClean="0"/>
              <a:t>08/11/2016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7C9CD-74AA-4964-BBAE-14581E485F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18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42BDE-07C2-4E89-AEF1-5D66167DE019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59FD9-FE4F-4482-9C7A-978C9E3CB0B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79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59FD9-FE4F-4482-9C7A-978C9E3CB0B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633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71472" y="4343400"/>
            <a:ext cx="8115328" cy="1975104"/>
          </a:xfrm>
        </p:spPr>
        <p:txBody>
          <a:bodyPr/>
          <a:lstStyle>
            <a:lvl1pPr marR="9144" algn="l">
              <a:lnSpc>
                <a:spcPts val="6000"/>
              </a:lnSpc>
              <a:defRPr sz="4000" b="1" cap="none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71472" y="2786058"/>
            <a:ext cx="812959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27025" y="6416675"/>
            <a:ext cx="5905500" cy="365125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1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B1924-7088-494D-B9B9-B46EC856F1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81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B1924-7088-494D-B9B9-B46EC856F1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49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856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665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808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937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140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8575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218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88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 b="1"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b="1">
                <a:latin typeface="+mn-lt"/>
              </a:defRPr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b="1"/>
            </a:lvl1pPr>
            <a:extLst/>
          </a:lstStyle>
          <a:p>
            <a:fld id="{02FB1924-7088-494D-B9B9-B46EC856F1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1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5028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1842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139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2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81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4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B1924-7088-494D-B9B9-B46EC856F1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14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6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B1924-7088-494D-B9B9-B46EC856F1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93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8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57774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56798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4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57774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56798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8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57773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56799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18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42938" y="512763"/>
            <a:ext cx="8043862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42938" y="1784350"/>
            <a:ext cx="804386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2865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accent3"/>
                </a:solidFill>
                <a:latin typeface="+mn-lt"/>
                <a:cs typeface="+mn-cs"/>
              </a:defRPr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5750" y="6421438"/>
            <a:ext cx="59055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accent3"/>
                </a:solidFill>
                <a:latin typeface="+mn-lt"/>
                <a:cs typeface="+mn-cs"/>
              </a:defRPr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501063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3"/>
                </a:solidFill>
                <a:latin typeface="+mn-lt"/>
                <a:cs typeface="+mn-cs"/>
              </a:defRPr>
            </a:lvl1pPr>
            <a:extLst/>
          </a:lstStyle>
          <a:p>
            <a:fld id="{02FB1924-7088-494D-B9B9-B46EC856F1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3045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 spc="-100">
          <a:solidFill>
            <a:srgbClr val="FEB80A"/>
          </a:solidFill>
          <a:latin typeface="Arial Rounded MT Bold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9pPr>
      <a:extLst/>
    </p:titleStyle>
    <p:bodyStyle>
      <a:lvl1pPr marL="411163" indent="-342900" algn="l" rtl="0" eaLnBrk="1" fontAlgn="base" hangingPunct="1">
        <a:spcBef>
          <a:spcPts val="700"/>
        </a:spcBef>
        <a:spcAft>
          <a:spcPct val="0"/>
        </a:spcAft>
        <a:buClr>
          <a:srgbClr val="FEB80A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376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571471" y="4343400"/>
            <a:ext cx="8386791" cy="1975104"/>
          </a:xfrm>
        </p:spPr>
        <p:txBody>
          <a:bodyPr/>
          <a:lstStyle/>
          <a:p>
            <a:r>
              <a:rPr lang="it-IT" dirty="0" smtClean="0"/>
              <a:t>Pixel </a:t>
            </a:r>
            <a:r>
              <a:rPr lang="it-IT" dirty="0"/>
              <a:t>l</a:t>
            </a:r>
            <a:r>
              <a:rPr lang="it-IT" dirty="0" smtClean="0"/>
              <a:t>ayouts, </a:t>
            </a:r>
            <a:r>
              <a:rPr lang="it-IT" dirty="0" err="1" smtClean="0"/>
              <a:t>cost</a:t>
            </a:r>
            <a:r>
              <a:rPr lang="it-IT" dirty="0" smtClean="0"/>
              <a:t>, production…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P. Morettini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78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4438"/>
            <a:ext cx="8043862" cy="914400"/>
          </a:xfrm>
        </p:spPr>
        <p:txBody>
          <a:bodyPr/>
          <a:lstStyle/>
          <a:p>
            <a:r>
              <a:rPr lang="en-US" dirty="0" smtClean="0"/>
              <a:t>What we could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908178"/>
            <a:ext cx="8501062" cy="5599713"/>
          </a:xfrm>
        </p:spPr>
        <p:txBody>
          <a:bodyPr/>
          <a:lstStyle/>
          <a:p>
            <a:r>
              <a:rPr lang="en-US" sz="2800" dirty="0" smtClean="0"/>
              <a:t>Our main interest, in terms of module production, is on </a:t>
            </a:r>
            <a:r>
              <a:rPr lang="en-US" sz="2800" dirty="0" smtClean="0">
                <a:solidFill>
                  <a:schemeClr val="accent3"/>
                </a:solidFill>
              </a:rPr>
              <a:t>3D modules</a:t>
            </a:r>
            <a:r>
              <a:rPr lang="en-US" sz="2800" dirty="0" smtClean="0"/>
              <a:t>. </a:t>
            </a:r>
            <a:endParaRPr lang="en-US" sz="2800" dirty="0"/>
          </a:p>
          <a:p>
            <a:r>
              <a:rPr lang="en-US" sz="2800" dirty="0" smtClean="0"/>
              <a:t>In terms of </a:t>
            </a:r>
            <a:r>
              <a:rPr lang="en-US" sz="2800" dirty="0" smtClean="0">
                <a:solidFill>
                  <a:schemeClr val="accent3"/>
                </a:solidFill>
              </a:rPr>
              <a:t>loading</a:t>
            </a:r>
            <a:r>
              <a:rPr lang="en-US" sz="2800" dirty="0" smtClean="0"/>
              <a:t>, we could consider:</a:t>
            </a:r>
          </a:p>
          <a:p>
            <a:pPr lvl="1"/>
            <a:r>
              <a:rPr lang="en-US" sz="2400" dirty="0" smtClean="0"/>
              <a:t>(Part of) </a:t>
            </a:r>
            <a:r>
              <a:rPr lang="en-US" sz="2400" dirty="0" smtClean="0">
                <a:solidFill>
                  <a:schemeClr val="accent3"/>
                </a:solidFill>
              </a:rPr>
              <a:t>an end-cap </a:t>
            </a:r>
            <a:r>
              <a:rPr lang="en-US" sz="2400" dirty="0" smtClean="0"/>
              <a:t>(~17% of the modules, all quads).</a:t>
            </a:r>
          </a:p>
          <a:p>
            <a:pPr lvl="1"/>
            <a:r>
              <a:rPr lang="en-US" sz="2400" dirty="0" smtClean="0">
                <a:solidFill>
                  <a:schemeClr val="accent3"/>
                </a:solidFill>
              </a:rPr>
              <a:t>The inner rings </a:t>
            </a:r>
            <a:r>
              <a:rPr lang="en-US" sz="2400" dirty="0" smtClean="0"/>
              <a:t>(~9% of the modules, all quads).</a:t>
            </a:r>
          </a:p>
          <a:p>
            <a:r>
              <a:rPr lang="en-US" sz="2800" dirty="0" smtClean="0"/>
              <a:t>The </a:t>
            </a:r>
            <a:r>
              <a:rPr lang="en-US" sz="2800" dirty="0" smtClean="0">
                <a:solidFill>
                  <a:schemeClr val="accent3"/>
                </a:solidFill>
              </a:rPr>
              <a:t>end-cap</a:t>
            </a:r>
            <a:r>
              <a:rPr lang="en-US" sz="2800" dirty="0" smtClean="0"/>
              <a:t> is supposed to be </a:t>
            </a:r>
            <a:r>
              <a:rPr lang="en-US" sz="2800" dirty="0" smtClean="0">
                <a:solidFill>
                  <a:schemeClr val="accent3"/>
                </a:solidFill>
              </a:rPr>
              <a:t>shipped already assembled</a:t>
            </a:r>
            <a:r>
              <a:rPr lang="en-US" sz="2800" dirty="0" smtClean="0"/>
              <a:t>. But we could </a:t>
            </a:r>
            <a:r>
              <a:rPr lang="en-US" sz="2800" dirty="0" smtClean="0">
                <a:solidFill>
                  <a:schemeClr val="accent3"/>
                </a:solidFill>
              </a:rPr>
              <a:t>consider loading in Italy and assembling at CERN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The </a:t>
            </a:r>
            <a:r>
              <a:rPr lang="en-US" sz="2800" dirty="0" smtClean="0">
                <a:solidFill>
                  <a:schemeClr val="accent3"/>
                </a:solidFill>
              </a:rPr>
              <a:t>inner rings </a:t>
            </a:r>
            <a:r>
              <a:rPr lang="en-US" sz="2800" dirty="0" smtClean="0"/>
              <a:t>(or whatever the inner section components will be) </a:t>
            </a:r>
            <a:r>
              <a:rPr lang="en-US" sz="2800" dirty="0" smtClean="0">
                <a:solidFill>
                  <a:schemeClr val="accent3"/>
                </a:solidFill>
              </a:rPr>
              <a:t>are to be assembled in SR1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We should consider </a:t>
            </a:r>
            <a:r>
              <a:rPr lang="en-US" sz="2800" dirty="0" smtClean="0">
                <a:solidFill>
                  <a:schemeClr val="accent3"/>
                </a:solidFill>
              </a:rPr>
              <a:t>an involvement in power distribution</a:t>
            </a:r>
            <a:r>
              <a:rPr lang="en-US" sz="2800" dirty="0" smtClean="0"/>
              <a:t>, in co-operation with </a:t>
            </a:r>
            <a:r>
              <a:rPr lang="en-US" sz="2800" dirty="0" smtClean="0">
                <a:solidFill>
                  <a:schemeClr val="accent3"/>
                </a:solidFill>
              </a:rPr>
              <a:t>CAEN</a:t>
            </a:r>
            <a:r>
              <a:rPr lang="en-US" sz="2800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34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80206"/>
            <a:ext cx="8043862" cy="914400"/>
          </a:xfrm>
        </p:spPr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11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1354931"/>
            <a:ext cx="8545128" cy="481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14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416" y="219485"/>
            <a:ext cx="8229600" cy="833738"/>
          </a:xfrm>
        </p:spPr>
        <p:txBody>
          <a:bodyPr/>
          <a:lstStyle/>
          <a:p>
            <a:r>
              <a:rPr lang="en-US" sz="3600" dirty="0" smtClean="0"/>
              <a:t>Cost estimates presented in April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5987" y="5140407"/>
            <a:ext cx="8562847" cy="1400436"/>
          </a:xfrm>
        </p:spPr>
        <p:txBody>
          <a:bodyPr/>
          <a:lstStyle/>
          <a:p>
            <a:r>
              <a:rPr lang="en-US" dirty="0" smtClean="0"/>
              <a:t>Few problems here, the first already observed in April:</a:t>
            </a:r>
          </a:p>
          <a:p>
            <a:pPr marL="340614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 smtClean="0">
                <a:solidFill>
                  <a:schemeClr val="accent3"/>
                </a:solidFill>
              </a:rPr>
              <a:t>number of readout links was underestimated</a:t>
            </a:r>
            <a:r>
              <a:rPr lang="en-US" dirty="0" smtClean="0"/>
              <a:t>, and not coherent with Step 1.5</a:t>
            </a:r>
          </a:p>
          <a:p>
            <a:pPr marL="340614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 smtClean="0">
                <a:solidFill>
                  <a:schemeClr val="accent3"/>
                </a:solidFill>
              </a:rPr>
              <a:t>number of modules was wrong</a:t>
            </a:r>
            <a:r>
              <a:rPr lang="en-US" dirty="0" smtClean="0"/>
              <a:t>. The surface was correct, but having the wrong number of modules alter the calculation of the cost of the services.</a:t>
            </a:r>
          </a:p>
          <a:p>
            <a:pPr marL="340614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62201320"/>
              </p:ext>
            </p:extLst>
          </p:nvPr>
        </p:nvGraphicFramePr>
        <p:xfrm>
          <a:off x="683355" y="966096"/>
          <a:ext cx="7817708" cy="408369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11448">
                  <a:extLst>
                    <a:ext uri="{9D8B030D-6E8A-4147-A177-3AD203B41FA5}">
                      <a16:colId xmlns:a16="http://schemas.microsoft.com/office/drawing/2014/main" xmlns="" val="3842743622"/>
                    </a:ext>
                  </a:extLst>
                </a:gridCol>
                <a:gridCol w="814561">
                  <a:extLst>
                    <a:ext uri="{9D8B030D-6E8A-4147-A177-3AD203B41FA5}">
                      <a16:colId xmlns:a16="http://schemas.microsoft.com/office/drawing/2014/main" xmlns="" val="3485929624"/>
                    </a:ext>
                  </a:extLst>
                </a:gridCol>
                <a:gridCol w="852651">
                  <a:extLst>
                    <a:ext uri="{9D8B030D-6E8A-4147-A177-3AD203B41FA5}">
                      <a16:colId xmlns:a16="http://schemas.microsoft.com/office/drawing/2014/main" xmlns="" val="3921630153"/>
                    </a:ext>
                  </a:extLst>
                </a:gridCol>
                <a:gridCol w="1017276">
                  <a:extLst>
                    <a:ext uri="{9D8B030D-6E8A-4147-A177-3AD203B41FA5}">
                      <a16:colId xmlns:a16="http://schemas.microsoft.com/office/drawing/2014/main" xmlns="" val="3767607813"/>
                    </a:ext>
                  </a:extLst>
                </a:gridCol>
                <a:gridCol w="1018551">
                  <a:extLst>
                    <a:ext uri="{9D8B030D-6E8A-4147-A177-3AD203B41FA5}">
                      <a16:colId xmlns:a16="http://schemas.microsoft.com/office/drawing/2014/main" xmlns="" val="3321314098"/>
                    </a:ext>
                  </a:extLst>
                </a:gridCol>
                <a:gridCol w="940865">
                  <a:extLst>
                    <a:ext uri="{9D8B030D-6E8A-4147-A177-3AD203B41FA5}">
                      <a16:colId xmlns:a16="http://schemas.microsoft.com/office/drawing/2014/main" xmlns="" val="3600540900"/>
                    </a:ext>
                  </a:extLst>
                </a:gridCol>
                <a:gridCol w="785493">
                  <a:extLst>
                    <a:ext uri="{9D8B030D-6E8A-4147-A177-3AD203B41FA5}">
                      <a16:colId xmlns:a16="http://schemas.microsoft.com/office/drawing/2014/main" xmlns="" val="512100434"/>
                    </a:ext>
                  </a:extLst>
                </a:gridCol>
                <a:gridCol w="776863">
                  <a:extLst>
                    <a:ext uri="{9D8B030D-6E8A-4147-A177-3AD203B41FA5}">
                      <a16:colId xmlns:a16="http://schemas.microsoft.com/office/drawing/2014/main" xmlns="" val="505912908"/>
                    </a:ext>
                  </a:extLst>
                </a:gridCol>
              </a:tblGrid>
              <a:tr h="57837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Layout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# mod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Surface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0-1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2-3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Rings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Total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xmlns="" val="572719919"/>
                  </a:ext>
                </a:extLst>
              </a:tr>
              <a:tr h="57837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Base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9780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14.14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7.3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8.5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13.1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41.1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xmlns="" val="4194470966"/>
                  </a:ext>
                </a:extLst>
              </a:tr>
              <a:tr h="57837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Extended @ 4.0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12240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17.88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7.3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22.9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51,1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xmlns="" val="3600440596"/>
                  </a:ext>
                </a:extLst>
              </a:tr>
              <a:tr h="61785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Extended @ 3.2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10520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15.60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5.9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17.8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44.5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xmlns="" val="3676834728"/>
                  </a:ext>
                </a:extLst>
              </a:tr>
              <a:tr h="57837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Inclined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11292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16.81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4.6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22.9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48.4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xmlns="" val="3439278851"/>
                  </a:ext>
                </a:extLst>
              </a:tr>
              <a:tr h="57399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Fully Inclined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10166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15.10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4.6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9.2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6.8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22.9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44.7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xmlns="" val="2581651152"/>
                  </a:ext>
                </a:extLst>
              </a:tr>
              <a:tr h="57837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“Step 2”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~10000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~15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18.0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40-45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xmlns="" val="8130477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169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167482"/>
            <a:ext cx="8043862" cy="914400"/>
          </a:xfrm>
        </p:spPr>
        <p:txBody>
          <a:bodyPr/>
          <a:lstStyle/>
          <a:p>
            <a:r>
              <a:rPr lang="en-US" dirty="0" smtClean="0"/>
              <a:t>Cost driving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987" y="903287"/>
            <a:ext cx="8658225" cy="5513387"/>
          </a:xfrm>
        </p:spPr>
        <p:txBody>
          <a:bodyPr/>
          <a:lstStyle/>
          <a:p>
            <a:pPr marL="361950" indent="-293688"/>
            <a:r>
              <a:rPr lang="en-US" sz="2800" dirty="0" smtClean="0"/>
              <a:t>The </a:t>
            </a:r>
            <a:r>
              <a:rPr lang="en-US" sz="2800" dirty="0" smtClean="0">
                <a:solidFill>
                  <a:schemeClr val="accent3"/>
                </a:solidFill>
              </a:rPr>
              <a:t>module cost is about 50% of the total </a:t>
            </a:r>
            <a:r>
              <a:rPr lang="en-US" sz="2800" dirty="0" smtClean="0"/>
              <a:t>cost. Some further reduction could be possible (sensors and BB), especially for the </a:t>
            </a:r>
            <a:r>
              <a:rPr lang="en-US" sz="2800" dirty="0" smtClean="0">
                <a:solidFill>
                  <a:schemeClr val="accent3"/>
                </a:solidFill>
              </a:rPr>
              <a:t>outer layers</a:t>
            </a:r>
            <a:r>
              <a:rPr lang="en-US" sz="2800" dirty="0" smtClean="0"/>
              <a:t>.</a:t>
            </a:r>
          </a:p>
          <a:p>
            <a:pPr marL="361950" indent="-293688"/>
            <a:r>
              <a:rPr lang="en-US" sz="2800" dirty="0" smtClean="0"/>
              <a:t>In particular for </a:t>
            </a:r>
            <a:r>
              <a:rPr lang="en-US" sz="2800" dirty="0" smtClean="0">
                <a:solidFill>
                  <a:schemeClr val="accent3"/>
                </a:solidFill>
              </a:rPr>
              <a:t>BB</a:t>
            </a:r>
            <a:r>
              <a:rPr lang="en-US" sz="2800" dirty="0" smtClean="0"/>
              <a:t>, we are trying to get </a:t>
            </a:r>
            <a:r>
              <a:rPr lang="en-US" sz="2800" dirty="0" smtClean="0">
                <a:solidFill>
                  <a:schemeClr val="accent3"/>
                </a:solidFill>
              </a:rPr>
              <a:t>more estimates</a:t>
            </a:r>
            <a:r>
              <a:rPr lang="en-US" sz="2800" dirty="0" smtClean="0"/>
              <a:t> from different vendors.</a:t>
            </a:r>
          </a:p>
          <a:p>
            <a:pPr marL="361950" indent="-293688"/>
            <a:r>
              <a:rPr lang="en-US" sz="2800" dirty="0" smtClean="0"/>
              <a:t>We are </a:t>
            </a:r>
            <a:r>
              <a:rPr lang="en-US" sz="2800" dirty="0" smtClean="0">
                <a:solidFill>
                  <a:schemeClr val="accent3"/>
                </a:solidFill>
              </a:rPr>
              <a:t>reviewing the cost of the data transmission components </a:t>
            </a:r>
            <a:r>
              <a:rPr lang="en-US" sz="2800" dirty="0" smtClean="0"/>
              <a:t>to consolidate our estimate. However, there is </a:t>
            </a:r>
            <a:r>
              <a:rPr lang="en-US" sz="2800" dirty="0" smtClean="0">
                <a:solidFill>
                  <a:schemeClr val="accent3"/>
                </a:solidFill>
              </a:rPr>
              <a:t>no indication that we are particularly pessimistic</a:t>
            </a:r>
            <a:r>
              <a:rPr lang="en-US" sz="2800" dirty="0"/>
              <a:t> </a:t>
            </a:r>
            <a:r>
              <a:rPr lang="en-US" sz="2800" dirty="0" smtClean="0"/>
              <a:t>in the </a:t>
            </a:r>
            <a:r>
              <a:rPr lang="en-US" sz="2800" dirty="0" smtClean="0">
                <a:solidFill>
                  <a:schemeClr val="accent3"/>
                </a:solidFill>
              </a:rPr>
              <a:t>unit cost</a:t>
            </a:r>
            <a:r>
              <a:rPr lang="en-US" sz="2800" dirty="0" smtClean="0"/>
              <a:t>, but we could be a bit pessimistic in the </a:t>
            </a:r>
            <a:r>
              <a:rPr lang="en-US" sz="2800" dirty="0" smtClean="0">
                <a:solidFill>
                  <a:schemeClr val="accent3"/>
                </a:solidFill>
              </a:rPr>
              <a:t>link count</a:t>
            </a:r>
            <a:r>
              <a:rPr lang="en-US" sz="2800" dirty="0" smtClean="0"/>
              <a:t>.</a:t>
            </a:r>
          </a:p>
          <a:p>
            <a:pPr marL="361950" indent="-293688"/>
            <a:r>
              <a:rPr lang="en-US" sz="2800" dirty="0" smtClean="0">
                <a:solidFill>
                  <a:schemeClr val="accent3"/>
                </a:solidFill>
              </a:rPr>
              <a:t>Some compensation </a:t>
            </a:r>
            <a:r>
              <a:rPr lang="en-US" sz="2800" dirty="0" smtClean="0"/>
              <a:t>between the pessimistic count of links and the doubling for </a:t>
            </a:r>
            <a:r>
              <a:rPr lang="en-US" sz="2800" dirty="0" smtClean="0">
                <a:solidFill>
                  <a:schemeClr val="accent3"/>
                </a:solidFill>
              </a:rPr>
              <a:t>L0/L1</a:t>
            </a:r>
            <a:r>
              <a:rPr lang="en-US" sz="2800" dirty="0" smtClean="0"/>
              <a:t> is possible.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31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470" y="122496"/>
            <a:ext cx="8043862" cy="914400"/>
          </a:xfrm>
        </p:spPr>
        <p:txBody>
          <a:bodyPr/>
          <a:lstStyle/>
          <a:p>
            <a:r>
              <a:rPr lang="en-US" dirty="0" smtClean="0"/>
              <a:t>Pixel Cost Update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89470" y="886120"/>
            <a:ext cx="8643445" cy="5609930"/>
          </a:xfrm>
        </p:spPr>
        <p:txBody>
          <a:bodyPr/>
          <a:lstStyle/>
          <a:p>
            <a:pPr marL="361950" indent="-293688"/>
            <a:r>
              <a:rPr lang="en-US" sz="2400" dirty="0" smtClean="0"/>
              <a:t>In April, we estimated a cost of </a:t>
            </a:r>
            <a:r>
              <a:rPr lang="en-US" sz="2400" dirty="0" smtClean="0">
                <a:solidFill>
                  <a:schemeClr val="accent3"/>
                </a:solidFill>
              </a:rPr>
              <a:t>40-45 M</a:t>
            </a:r>
            <a:r>
              <a:rPr lang="en-US" sz="2400" dirty="0" smtClean="0"/>
              <a:t>.</a:t>
            </a:r>
          </a:p>
          <a:p>
            <a:pPr marL="361950" indent="-293688"/>
            <a:r>
              <a:rPr lang="en-US" sz="2400" dirty="0" smtClean="0"/>
              <a:t>This was based on the </a:t>
            </a:r>
            <a:r>
              <a:rPr lang="en-US" sz="2400" dirty="0" smtClean="0">
                <a:solidFill>
                  <a:schemeClr val="accent3"/>
                </a:solidFill>
              </a:rPr>
              <a:t>assumption that the ring system was possibly too large</a:t>
            </a:r>
            <a:r>
              <a:rPr lang="en-US" sz="2400" dirty="0" smtClean="0"/>
              <a:t>.</a:t>
            </a:r>
          </a:p>
          <a:p>
            <a:pPr marL="361950" indent="-293688"/>
            <a:r>
              <a:rPr lang="en-US" sz="2400" dirty="0" smtClean="0"/>
              <a:t>Rumors in the LTF indicate that </a:t>
            </a:r>
            <a:r>
              <a:rPr lang="en-US" sz="2400" dirty="0" smtClean="0">
                <a:solidFill>
                  <a:schemeClr val="accent3"/>
                </a:solidFill>
              </a:rPr>
              <a:t>the present design of the forward part may be optimal</a:t>
            </a:r>
            <a:r>
              <a:rPr lang="en-US" sz="2400" dirty="0" smtClean="0"/>
              <a:t> in terms of performance.</a:t>
            </a:r>
          </a:p>
          <a:p>
            <a:pPr marL="361950" indent="-293688"/>
            <a:r>
              <a:rPr lang="en-US" sz="2400" dirty="0" smtClean="0"/>
              <a:t>In this update, we quote </a:t>
            </a:r>
            <a:r>
              <a:rPr lang="en-US" sz="2400" dirty="0" smtClean="0">
                <a:solidFill>
                  <a:schemeClr val="accent3"/>
                </a:solidFill>
              </a:rPr>
              <a:t>Base, Extended and Fully Inclined</a:t>
            </a:r>
            <a:r>
              <a:rPr lang="en-US" sz="2400" dirty="0" smtClean="0"/>
              <a:t>, with the readout as described in Step 1.5 simulations.</a:t>
            </a:r>
          </a:p>
          <a:p>
            <a:pPr marL="361950" indent="-293688"/>
            <a:r>
              <a:rPr lang="en-US" sz="2400" dirty="0" smtClean="0">
                <a:solidFill>
                  <a:schemeClr val="accent3"/>
                </a:solidFill>
              </a:rPr>
              <a:t>How much can be saved </a:t>
            </a:r>
            <a:r>
              <a:rPr lang="en-US" sz="2400" dirty="0" smtClean="0"/>
              <a:t>by reducing the number or rings (i.e. the number of points per track in the forward region) is not clear yet. We could say that saving </a:t>
            </a:r>
            <a:r>
              <a:rPr lang="en-US" sz="2400" dirty="0" smtClean="0">
                <a:solidFill>
                  <a:schemeClr val="accent3"/>
                </a:solidFill>
              </a:rPr>
              <a:t>5 MCHF</a:t>
            </a:r>
            <a:r>
              <a:rPr lang="en-US" sz="2400" dirty="0"/>
              <a:t> </a:t>
            </a:r>
            <a:r>
              <a:rPr lang="en-US" sz="2400" dirty="0" smtClean="0"/>
              <a:t>is possible, but the</a:t>
            </a:r>
            <a:r>
              <a:rPr lang="en-US" sz="2400" dirty="0" smtClean="0">
                <a:solidFill>
                  <a:schemeClr val="accent3"/>
                </a:solidFill>
              </a:rPr>
              <a:t> impact on tracking performance at large </a:t>
            </a:r>
            <a:r>
              <a:rPr lang="en-US" sz="2400" dirty="0" smtClean="0">
                <a:solidFill>
                  <a:schemeClr val="accent3"/>
                </a:solidFill>
                <a:latin typeface="Symbol" panose="05050102010706020507" pitchFamily="18" charset="2"/>
              </a:rPr>
              <a:t>h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/>
              <a:t>could be important.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416" y="219485"/>
            <a:ext cx="8229600" cy="833738"/>
          </a:xfrm>
        </p:spPr>
        <p:txBody>
          <a:bodyPr/>
          <a:lstStyle/>
          <a:p>
            <a:r>
              <a:rPr lang="en-US" sz="3600" dirty="0" smtClean="0"/>
              <a:t>Cost estimates 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61530427"/>
              </p:ext>
            </p:extLst>
          </p:nvPr>
        </p:nvGraphicFramePr>
        <p:xfrm>
          <a:off x="495355" y="1332285"/>
          <a:ext cx="8029722" cy="325148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55150">
                  <a:extLst>
                    <a:ext uri="{9D8B030D-6E8A-4147-A177-3AD203B41FA5}">
                      <a16:colId xmlns:a16="http://schemas.microsoft.com/office/drawing/2014/main" xmlns="" val="3842743622"/>
                    </a:ext>
                  </a:extLst>
                </a:gridCol>
                <a:gridCol w="836652">
                  <a:extLst>
                    <a:ext uri="{9D8B030D-6E8A-4147-A177-3AD203B41FA5}">
                      <a16:colId xmlns:a16="http://schemas.microsoft.com/office/drawing/2014/main" xmlns="" val="3485929624"/>
                    </a:ext>
                  </a:extLst>
                </a:gridCol>
                <a:gridCol w="875775">
                  <a:extLst>
                    <a:ext uri="{9D8B030D-6E8A-4147-A177-3AD203B41FA5}">
                      <a16:colId xmlns:a16="http://schemas.microsoft.com/office/drawing/2014/main" xmlns="" val="3921630153"/>
                    </a:ext>
                  </a:extLst>
                </a:gridCol>
                <a:gridCol w="1044864">
                  <a:extLst>
                    <a:ext uri="{9D8B030D-6E8A-4147-A177-3AD203B41FA5}">
                      <a16:colId xmlns:a16="http://schemas.microsoft.com/office/drawing/2014/main" xmlns="" val="3767607813"/>
                    </a:ext>
                  </a:extLst>
                </a:gridCol>
                <a:gridCol w="1046174">
                  <a:extLst>
                    <a:ext uri="{9D8B030D-6E8A-4147-A177-3AD203B41FA5}">
                      <a16:colId xmlns:a16="http://schemas.microsoft.com/office/drawing/2014/main" xmlns="" val="3321314098"/>
                    </a:ext>
                  </a:extLst>
                </a:gridCol>
                <a:gridCol w="966381">
                  <a:extLst>
                    <a:ext uri="{9D8B030D-6E8A-4147-A177-3AD203B41FA5}">
                      <a16:colId xmlns:a16="http://schemas.microsoft.com/office/drawing/2014/main" xmlns="" val="3600540900"/>
                    </a:ext>
                  </a:extLst>
                </a:gridCol>
                <a:gridCol w="806795">
                  <a:extLst>
                    <a:ext uri="{9D8B030D-6E8A-4147-A177-3AD203B41FA5}">
                      <a16:colId xmlns:a16="http://schemas.microsoft.com/office/drawing/2014/main" xmlns="" val="512100434"/>
                    </a:ext>
                  </a:extLst>
                </a:gridCol>
                <a:gridCol w="797931">
                  <a:extLst>
                    <a:ext uri="{9D8B030D-6E8A-4147-A177-3AD203B41FA5}">
                      <a16:colId xmlns:a16="http://schemas.microsoft.com/office/drawing/2014/main" xmlns="" val="505912908"/>
                    </a:ext>
                  </a:extLst>
                </a:gridCol>
              </a:tblGrid>
              <a:tr h="79220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Layout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# mod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Surface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0-1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2-3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Rings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Total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xmlns="" val="572719919"/>
                  </a:ext>
                </a:extLst>
              </a:tr>
              <a:tr h="79220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Base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9780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14.14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11.5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8.9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14.1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43.1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xmlns="" val="4194470966"/>
                  </a:ext>
                </a:extLst>
              </a:tr>
              <a:tr h="8808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Extended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12240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17.88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8.3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25.2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54,4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xmlns="" val="3600440596"/>
                  </a:ext>
                </a:extLst>
              </a:tr>
              <a:tr h="78622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Fully Inclined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12486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15.10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4.9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9.8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7.2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25.2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48.3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xmlns="" val="258165115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5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2"/>
          </p:nvPr>
        </p:nvSpPr>
        <p:spPr>
          <a:xfrm>
            <a:off x="585861" y="4862828"/>
            <a:ext cx="7939216" cy="1553847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chemeClr val="accent3"/>
                </a:solidFill>
              </a:rPr>
              <a:t>generalized increase </a:t>
            </a:r>
            <a:r>
              <a:rPr lang="en-US" dirty="0" smtClean="0"/>
              <a:t>is related to the modification in the </a:t>
            </a:r>
            <a:r>
              <a:rPr lang="en-US" dirty="0" smtClean="0">
                <a:solidFill>
                  <a:schemeClr val="accent3"/>
                </a:solidFill>
              </a:rPr>
              <a:t>readout</a:t>
            </a:r>
            <a:r>
              <a:rPr lang="en-US" dirty="0" smtClean="0"/>
              <a:t> assumptions</a:t>
            </a:r>
            <a:r>
              <a:rPr lang="en-US" dirty="0" smtClean="0">
                <a:solidFill>
                  <a:schemeClr val="accent3"/>
                </a:solidFill>
              </a:rPr>
              <a:t>. An even larger increase could be necessary</a:t>
            </a:r>
            <a:r>
              <a:rPr lang="en-US" dirty="0" smtClean="0"/>
              <a:t> if we go for the two stage </a:t>
            </a:r>
            <a:r>
              <a:rPr lang="en-US" dirty="0" smtClean="0">
                <a:solidFill>
                  <a:schemeClr val="accent3"/>
                </a:solidFill>
              </a:rPr>
              <a:t>L0/L1 trigger strategy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chemeClr val="accent3"/>
                </a:solidFill>
              </a:rPr>
              <a:t>big difference </a:t>
            </a:r>
            <a:r>
              <a:rPr lang="en-US" dirty="0" smtClean="0"/>
              <a:t>between the scoping document and the Step 1.5 layouts is however </a:t>
            </a:r>
            <a:r>
              <a:rPr lang="en-US" dirty="0" smtClean="0">
                <a:solidFill>
                  <a:schemeClr val="accent3"/>
                </a:solidFill>
              </a:rPr>
              <a:t>dominated by the 11 M increase in the rings cost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439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76238" y="265628"/>
            <a:ext cx="8043862" cy="914400"/>
          </a:xfrm>
        </p:spPr>
        <p:txBody>
          <a:bodyPr/>
          <a:lstStyle/>
          <a:p>
            <a:r>
              <a:rPr lang="en-US" dirty="0" smtClean="0"/>
              <a:t>Institutes aspirations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76238" y="1014069"/>
            <a:ext cx="8291383" cy="5563802"/>
          </a:xfrm>
        </p:spPr>
        <p:txBody>
          <a:bodyPr/>
          <a:lstStyle/>
          <a:p>
            <a:r>
              <a:rPr lang="en-US" sz="2400" dirty="0" smtClean="0"/>
              <a:t>There is a </a:t>
            </a:r>
            <a:r>
              <a:rPr lang="en-US" sz="2400" dirty="0" smtClean="0">
                <a:solidFill>
                  <a:schemeClr val="accent3"/>
                </a:solidFill>
              </a:rPr>
              <a:t>large difference</a:t>
            </a:r>
            <a:r>
              <a:rPr lang="en-US" sz="2400" dirty="0" smtClean="0"/>
              <a:t> between institutes aspirations and real needs (</a:t>
            </a:r>
            <a:r>
              <a:rPr lang="en-US" sz="2400" dirty="0" smtClean="0">
                <a:solidFill>
                  <a:schemeClr val="accent3"/>
                </a:solidFill>
              </a:rPr>
              <a:t>compared to the BASE </a:t>
            </a:r>
            <a:r>
              <a:rPr lang="en-US" sz="2400" dirty="0" smtClean="0"/>
              <a:t>solution, we have </a:t>
            </a:r>
            <a:r>
              <a:rPr lang="en-US" sz="2400" dirty="0" smtClean="0">
                <a:solidFill>
                  <a:schemeClr val="accent3"/>
                </a:solidFill>
              </a:rPr>
              <a:t>~19 M more and 1.8 time the module production capability</a:t>
            </a:r>
            <a:r>
              <a:rPr lang="en-US" sz="2400" dirty="0" smtClean="0"/>
              <a:t>).</a:t>
            </a:r>
          </a:p>
          <a:p>
            <a:r>
              <a:rPr lang="en-US" sz="2400" dirty="0" smtClean="0"/>
              <a:t>Some </a:t>
            </a:r>
            <a:r>
              <a:rPr lang="en-US" sz="2400" dirty="0" smtClean="0">
                <a:solidFill>
                  <a:schemeClr val="accent3"/>
                </a:solidFill>
              </a:rPr>
              <a:t>reuse of the excess inside ITk</a:t>
            </a:r>
            <a:r>
              <a:rPr lang="en-US" sz="2400" dirty="0" smtClean="0"/>
              <a:t> is possible (</a:t>
            </a:r>
            <a:r>
              <a:rPr lang="en-US" sz="2400" dirty="0" smtClean="0">
                <a:solidFill>
                  <a:schemeClr val="accent3"/>
                </a:solidFill>
              </a:rPr>
              <a:t>~4 M</a:t>
            </a:r>
            <a:r>
              <a:rPr lang="en-US" sz="2400" dirty="0" smtClean="0"/>
              <a:t>).</a:t>
            </a:r>
          </a:p>
          <a:p>
            <a:r>
              <a:rPr lang="en-US" sz="2400" dirty="0" smtClean="0">
                <a:solidFill>
                  <a:schemeClr val="accent3"/>
                </a:solidFill>
              </a:rPr>
              <a:t>Some increase of the Pixel surface </a:t>
            </a:r>
            <a:r>
              <a:rPr lang="en-US" sz="2400" dirty="0" smtClean="0"/>
              <a:t>(and so of the cost) is as well possible (</a:t>
            </a:r>
            <a:r>
              <a:rPr lang="en-US" sz="2400" dirty="0" smtClean="0">
                <a:solidFill>
                  <a:schemeClr val="accent3"/>
                </a:solidFill>
              </a:rPr>
              <a:t>~5 M</a:t>
            </a:r>
            <a:r>
              <a:rPr lang="en-US" sz="2400" dirty="0" smtClean="0"/>
              <a:t>).</a:t>
            </a:r>
          </a:p>
          <a:p>
            <a:r>
              <a:rPr lang="en-US" sz="2400" dirty="0" smtClean="0"/>
              <a:t>There is however a </a:t>
            </a:r>
            <a:r>
              <a:rPr lang="en-US" sz="2400" dirty="0" smtClean="0">
                <a:solidFill>
                  <a:schemeClr val="accent3"/>
                </a:solidFill>
              </a:rPr>
              <a:t>large excess 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chemeClr val="accent3"/>
                </a:solidFill>
              </a:rPr>
              <a:t>~10 M</a:t>
            </a:r>
            <a:r>
              <a:rPr lang="en-US" sz="2400" dirty="0" smtClean="0"/>
              <a:t>).</a:t>
            </a:r>
          </a:p>
          <a:p>
            <a:r>
              <a:rPr lang="en-US" sz="2400" dirty="0" smtClean="0"/>
              <a:t>The management asked the NCP to look </a:t>
            </a:r>
            <a:r>
              <a:rPr lang="en-US" sz="2400" dirty="0" smtClean="0">
                <a:solidFill>
                  <a:schemeClr val="accent3"/>
                </a:solidFill>
              </a:rPr>
              <a:t>for possible redistributions inside their groups</a:t>
            </a:r>
            <a:r>
              <a:rPr lang="en-US" sz="2400" dirty="0" smtClean="0"/>
              <a:t>, with the aim of moving the Pixel excess to other underfunded areas.</a:t>
            </a:r>
          </a:p>
          <a:p>
            <a:r>
              <a:rPr lang="en-US" sz="2400" dirty="0" smtClean="0">
                <a:solidFill>
                  <a:schemeClr val="accent3"/>
                </a:solidFill>
              </a:rPr>
              <a:t>Track trigger and maybe TDAQ </a:t>
            </a:r>
            <a:r>
              <a:rPr lang="en-US" sz="2400" dirty="0" smtClean="0"/>
              <a:t>are possibly natural solutions.</a:t>
            </a:r>
          </a:p>
          <a:p>
            <a:r>
              <a:rPr lang="en-US" sz="2400" dirty="0" smtClean="0"/>
              <a:t>In Italy,</a:t>
            </a:r>
            <a:r>
              <a:rPr lang="en-US" sz="2400" dirty="0" smtClean="0">
                <a:solidFill>
                  <a:schemeClr val="accent3"/>
                </a:solidFill>
              </a:rPr>
              <a:t> we moved already ~20%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/>
              <a:t>so we could wait a bit…</a:t>
            </a:r>
          </a:p>
          <a:p>
            <a:r>
              <a:rPr lang="en-US" sz="2400" dirty="0" smtClean="0"/>
              <a:t>Loading has a little core value.</a:t>
            </a:r>
          </a:p>
          <a:p>
            <a:endParaRPr lang="en-US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9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1" y="232676"/>
            <a:ext cx="8043862" cy="914400"/>
          </a:xfrm>
        </p:spPr>
        <p:txBody>
          <a:bodyPr/>
          <a:lstStyle/>
          <a:p>
            <a:r>
              <a:rPr lang="en-US" dirty="0" smtClean="0"/>
              <a:t>Which layout?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18984" y="939114"/>
            <a:ext cx="8167816" cy="5417236"/>
          </a:xfrm>
        </p:spPr>
        <p:txBody>
          <a:bodyPr/>
          <a:lstStyle/>
          <a:p>
            <a:r>
              <a:rPr lang="en-US" sz="2400" dirty="0" smtClean="0">
                <a:solidFill>
                  <a:schemeClr val="accent3"/>
                </a:solidFill>
              </a:rPr>
              <a:t>The LTF will prepare a recommendation document </a:t>
            </a:r>
            <a:r>
              <a:rPr lang="en-US" sz="2400" dirty="0" smtClean="0"/>
              <a:t>to be approved by the end of the year.</a:t>
            </a:r>
          </a:p>
          <a:p>
            <a:r>
              <a:rPr lang="en-US" sz="2400" dirty="0" smtClean="0"/>
              <a:t>The emerging indication is </a:t>
            </a:r>
            <a:r>
              <a:rPr lang="en-US" sz="2400" dirty="0" smtClean="0">
                <a:solidFill>
                  <a:schemeClr val="accent3"/>
                </a:solidFill>
              </a:rPr>
              <a:t>that for the inner layers inclined is better than extended</a:t>
            </a:r>
            <a:r>
              <a:rPr lang="en-US" sz="2400" dirty="0" smtClean="0"/>
              <a:t>, for the outer layers there is no difference in terms of performance, but the cost is lower.</a:t>
            </a:r>
          </a:p>
          <a:p>
            <a:r>
              <a:rPr lang="en-US" sz="2400" dirty="0" smtClean="0"/>
              <a:t>Trying to </a:t>
            </a:r>
            <a:r>
              <a:rPr lang="en-US" sz="2400" dirty="0" smtClean="0">
                <a:solidFill>
                  <a:schemeClr val="accent3"/>
                </a:solidFill>
              </a:rPr>
              <a:t>guess a possible layout to build</a:t>
            </a:r>
            <a:r>
              <a:rPr lang="en-US" sz="2400" dirty="0" smtClean="0"/>
              <a:t>, I would say:</a:t>
            </a:r>
          </a:p>
          <a:p>
            <a:pPr lvl="1"/>
            <a:r>
              <a:rPr lang="en-US" sz="2000" dirty="0" err="1" smtClean="0">
                <a:solidFill>
                  <a:schemeClr val="accent3"/>
                </a:solidFill>
              </a:rPr>
              <a:t>Inclined+rings</a:t>
            </a:r>
            <a:r>
              <a:rPr lang="en-US" sz="2000" dirty="0" smtClean="0">
                <a:solidFill>
                  <a:schemeClr val="accent3"/>
                </a:solidFill>
              </a:rPr>
              <a:t> in the inner section</a:t>
            </a:r>
            <a:r>
              <a:rPr lang="en-US" sz="2000" dirty="0" smtClean="0"/>
              <a:t>. Here a relevant optimization is needed, especially in the transition region between the straight part and the rings, as service routing is non-trivial.</a:t>
            </a:r>
          </a:p>
          <a:p>
            <a:pPr lvl="1"/>
            <a:r>
              <a:rPr lang="en-US" sz="2000" dirty="0" smtClean="0">
                <a:solidFill>
                  <a:schemeClr val="accent3"/>
                </a:solidFill>
              </a:rPr>
              <a:t>Inclined in the outer barrel</a:t>
            </a:r>
            <a:r>
              <a:rPr lang="en-US" sz="2000" dirty="0" smtClean="0"/>
              <a:t>. Here a solution like SLIM seems to be OK.</a:t>
            </a:r>
          </a:p>
          <a:p>
            <a:pPr lvl="1"/>
            <a:r>
              <a:rPr lang="en-US" sz="2000" dirty="0" smtClean="0">
                <a:solidFill>
                  <a:schemeClr val="accent3"/>
                </a:solidFill>
              </a:rPr>
              <a:t>A ring system reduced by 15%. </a:t>
            </a:r>
            <a:r>
              <a:rPr lang="en-US" sz="2000" dirty="0" smtClean="0"/>
              <a:t>Compared to step 1.5 layouts.</a:t>
            </a:r>
            <a:r>
              <a:rPr lang="en-US" sz="2000" dirty="0" smtClean="0">
                <a:solidFill>
                  <a:schemeClr val="accent3"/>
                </a:solidFill>
              </a:rPr>
              <a:t> </a:t>
            </a:r>
            <a:r>
              <a:rPr lang="en-US" sz="2000" dirty="0" smtClean="0"/>
              <a:t>The present ring design if fine, and it’s easily scalable.</a:t>
            </a:r>
          </a:p>
          <a:p>
            <a:pPr marL="454025" lvl="1" indent="0">
              <a:buNone/>
            </a:pPr>
            <a:endParaRPr lang="en-US" sz="2000" dirty="0" smtClean="0"/>
          </a:p>
          <a:p>
            <a:endParaRPr lang="en-US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45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1" y="232676"/>
            <a:ext cx="8043862" cy="914400"/>
          </a:xfrm>
        </p:spPr>
        <p:txBody>
          <a:bodyPr/>
          <a:lstStyle/>
          <a:p>
            <a:r>
              <a:rPr lang="en-US" dirty="0" smtClean="0"/>
              <a:t>How much silicon?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18984" y="939114"/>
            <a:ext cx="8167816" cy="5417236"/>
          </a:xfrm>
        </p:spPr>
        <p:txBody>
          <a:bodyPr/>
          <a:lstStyle/>
          <a:p>
            <a:pPr marL="454025" lvl="1" indent="0">
              <a:buNone/>
            </a:pPr>
            <a:endParaRPr lang="en-US" sz="2000" dirty="0" smtClean="0"/>
          </a:p>
          <a:p>
            <a:endParaRPr lang="en-US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1408771"/>
            <a:ext cx="8577911" cy="300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038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1" y="232676"/>
            <a:ext cx="8043862" cy="914400"/>
          </a:xfrm>
        </p:spPr>
        <p:txBody>
          <a:bodyPr/>
          <a:lstStyle/>
          <a:p>
            <a:r>
              <a:rPr lang="en-US" dirty="0" smtClean="0"/>
              <a:t>Who does what?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18984" y="939114"/>
            <a:ext cx="8167816" cy="5417236"/>
          </a:xfrm>
        </p:spPr>
        <p:txBody>
          <a:bodyPr/>
          <a:lstStyle/>
          <a:p>
            <a:r>
              <a:rPr lang="en-US" sz="2400" dirty="0" smtClean="0"/>
              <a:t>Here we are in the pure guesses domain.</a:t>
            </a:r>
          </a:p>
          <a:p>
            <a:r>
              <a:rPr lang="en-US" sz="2400" dirty="0" smtClean="0"/>
              <a:t>One first observation to make is that </a:t>
            </a:r>
            <a:r>
              <a:rPr lang="en-US" sz="2400" dirty="0" smtClean="0">
                <a:solidFill>
                  <a:schemeClr val="accent3"/>
                </a:solidFill>
              </a:rPr>
              <a:t>module production and module loading can be decoupled</a:t>
            </a:r>
            <a:r>
              <a:rPr lang="en-US" sz="2400" dirty="0" smtClean="0"/>
              <a:t>. It may appear not much efficient, but the modules have to travel a lot in any case during production, and there are quality considerations that suggest a ranking. </a:t>
            </a:r>
            <a:endParaRPr lang="en-US" sz="2400" dirty="0"/>
          </a:p>
          <a:p>
            <a:r>
              <a:rPr lang="en-US" sz="2400" dirty="0" smtClean="0">
                <a:solidFill>
                  <a:schemeClr val="accent3"/>
                </a:solidFill>
              </a:rPr>
              <a:t>Outer barrel</a:t>
            </a:r>
            <a:r>
              <a:rPr lang="en-US" sz="2400" dirty="0" smtClean="0"/>
              <a:t>: Switzerland, CERN, France and Germany are, in a way or in another, looking at the </a:t>
            </a:r>
            <a:r>
              <a:rPr lang="en-US" sz="2400" dirty="0" smtClean="0">
                <a:solidFill>
                  <a:schemeClr val="accent3"/>
                </a:solidFill>
              </a:rPr>
              <a:t>SLIM</a:t>
            </a:r>
            <a:r>
              <a:rPr lang="en-US" sz="2400" dirty="0" smtClean="0"/>
              <a:t> design.</a:t>
            </a:r>
          </a:p>
          <a:p>
            <a:r>
              <a:rPr lang="en-US" sz="2400" dirty="0" smtClean="0">
                <a:solidFill>
                  <a:schemeClr val="accent3"/>
                </a:solidFill>
              </a:rPr>
              <a:t>UK is behind the rings</a:t>
            </a:r>
            <a:r>
              <a:rPr lang="en-US" sz="2400" dirty="0" smtClean="0"/>
              <a:t>, but they are committed to produce </a:t>
            </a:r>
            <a:r>
              <a:rPr lang="en-US" sz="2400" dirty="0" smtClean="0">
                <a:solidFill>
                  <a:schemeClr val="accent3"/>
                </a:solidFill>
              </a:rPr>
              <a:t>only one end-cap</a:t>
            </a:r>
            <a:r>
              <a:rPr lang="en-US" sz="2400" dirty="0" smtClean="0"/>
              <a:t>.</a:t>
            </a:r>
          </a:p>
          <a:p>
            <a:r>
              <a:rPr lang="en-US" sz="2400" dirty="0" smtClean="0">
                <a:solidFill>
                  <a:schemeClr val="accent3"/>
                </a:solidFill>
              </a:rPr>
              <a:t>US and Italy</a:t>
            </a:r>
            <a:r>
              <a:rPr lang="en-US" sz="2400" dirty="0" smtClean="0"/>
              <a:t> expressed interest for the </a:t>
            </a:r>
            <a:r>
              <a:rPr lang="en-US" sz="2400" dirty="0" smtClean="0">
                <a:solidFill>
                  <a:schemeClr val="accent3"/>
                </a:solidFill>
              </a:rPr>
              <a:t>inner barrel</a:t>
            </a:r>
            <a:r>
              <a:rPr lang="en-US" sz="2400" dirty="0" smtClean="0"/>
              <a:t>. US can be interested in a complete redesign of the inner system.</a:t>
            </a:r>
          </a:p>
          <a:p>
            <a:endParaRPr lang="en-US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136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FELIX-ITK</Template>
  <TotalTime>15269</TotalTime>
  <Words>1063</Words>
  <Application>Microsoft Office PowerPoint</Application>
  <PresentationFormat>Presentazione su schermo (4:3)</PresentationFormat>
  <Paragraphs>171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11</vt:i4>
      </vt:variant>
    </vt:vector>
  </HeadingPairs>
  <TitlesOfParts>
    <vt:vector size="13" baseType="lpstr">
      <vt:lpstr>Metro</vt:lpstr>
      <vt:lpstr>1_Office Theme</vt:lpstr>
      <vt:lpstr>Pixel layouts, cost, production…</vt:lpstr>
      <vt:lpstr>Cost estimates presented in April</vt:lpstr>
      <vt:lpstr>Cost driving items</vt:lpstr>
      <vt:lpstr>Pixel Cost Update</vt:lpstr>
      <vt:lpstr>Cost estimates </vt:lpstr>
      <vt:lpstr>Institutes aspirations</vt:lpstr>
      <vt:lpstr>Which layout?</vt:lpstr>
      <vt:lpstr>How much silicon?</vt:lpstr>
      <vt:lpstr>Who does what?</vt:lpstr>
      <vt:lpstr>What we could do?</vt:lpstr>
      <vt:lpstr>Schedule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Pixel organization (1)</dc:title>
  <dc:creator>Paolo Morettini</dc:creator>
  <cp:lastModifiedBy>dallabe</cp:lastModifiedBy>
  <cp:revision>353</cp:revision>
  <dcterms:created xsi:type="dcterms:W3CDTF">2013-11-12T11:11:33Z</dcterms:created>
  <dcterms:modified xsi:type="dcterms:W3CDTF">2016-11-08T18:29:43Z</dcterms:modified>
</cp:coreProperties>
</file>