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</p:sldMasterIdLst>
  <p:notesMasterIdLst>
    <p:notesMasterId r:id="rId21"/>
  </p:notesMasterIdLst>
  <p:sldIdLst>
    <p:sldId id="256" r:id="rId2"/>
    <p:sldId id="297" r:id="rId3"/>
    <p:sldId id="367" r:id="rId4"/>
    <p:sldId id="358" r:id="rId5"/>
    <p:sldId id="361" r:id="rId6"/>
    <p:sldId id="359" r:id="rId7"/>
    <p:sldId id="360" r:id="rId8"/>
    <p:sldId id="362" r:id="rId9"/>
    <p:sldId id="370" r:id="rId10"/>
    <p:sldId id="365" r:id="rId11"/>
    <p:sldId id="368" r:id="rId12"/>
    <p:sldId id="369" r:id="rId13"/>
    <p:sldId id="371" r:id="rId14"/>
    <p:sldId id="363" r:id="rId15"/>
    <p:sldId id="364" r:id="rId16"/>
    <p:sldId id="373" r:id="rId17"/>
    <p:sldId id="374" r:id="rId18"/>
    <p:sldId id="376" r:id="rId19"/>
    <p:sldId id="375" r:id="rId20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6305" autoAdjust="0"/>
  </p:normalViewPr>
  <p:slideViewPr>
    <p:cSldViewPr>
      <p:cViewPr varScale="1">
        <p:scale>
          <a:sx n="108" d="100"/>
          <a:sy n="108" d="100"/>
        </p:scale>
        <p:origin x="47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F0A471B-1F6A-4EF0-80EB-2BFF4F63A148}" type="datetimeFigureOut">
              <a:rPr lang="en-GB" smtClean="0"/>
              <a:pPr/>
              <a:t>03/11/2016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F81FD980-51A2-4AB6-A8D3-EB7AC126E5F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5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1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2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23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E1BF547-6507-4AF3-8DF0-FD2D3EB5ED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9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1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11610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TextBox 8"/>
          <p:cNvSpPr txBox="1"/>
          <p:nvPr userDrawn="1"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1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3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Box 8"/>
          <p:cNvSpPr txBox="1"/>
          <p:nvPr userDrawn="1"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2574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5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F547-6507-4AF3-8DF0-FD2D3EB5ED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17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COSA f2f - 3/11/2016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A.Ferraro – INFN-CNAF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5445224"/>
            <a:ext cx="8011616" cy="933450"/>
          </a:xfrm>
        </p:spPr>
        <p:txBody>
          <a:bodyPr>
            <a:noAutofit/>
          </a:bodyPr>
          <a:lstStyle/>
          <a:p>
            <a:pPr algn="r"/>
            <a:r>
              <a:rPr lang="en-GB" sz="3200" dirty="0" smtClean="0"/>
              <a:t>WP3 (</a:t>
            </a:r>
            <a:r>
              <a:rPr lang="en-GB" sz="3200" dirty="0" err="1" smtClean="0"/>
              <a:t>status&amp;update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4581128"/>
            <a:ext cx="2743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COSA f2f </a:t>
            </a:r>
            <a:r>
              <a:rPr lang="it-IT" sz="2000" b="1" dirty="0" smtClean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Meeting </a:t>
            </a:r>
          </a:p>
          <a:p>
            <a:r>
              <a:rPr lang="it-IT" sz="2000" b="1" dirty="0" smtClean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INFN-CNAF Bologna </a:t>
            </a:r>
          </a:p>
          <a:p>
            <a:r>
              <a:rPr lang="it-IT" sz="2000" b="1" dirty="0" smtClean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3/11/2016</a:t>
            </a:r>
            <a:endParaRPr lang="it-IT" sz="2000" b="1" dirty="0">
              <a:blipFill dpi="0" rotWithShape="1">
                <a:blip r:embed="rId3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Benchmarks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3295650" cy="44291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51565" y="1192501"/>
            <a:ext cx="62488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Risultati ed osservazioni in Google Drive</a:t>
            </a:r>
          </a:p>
          <a:p>
            <a:r>
              <a:rPr lang="it-IT" sz="2400" dirty="0" smtClean="0"/>
              <a:t>Sorgenti in </a:t>
            </a:r>
            <a:r>
              <a:rPr lang="it-IT" sz="2400" dirty="0" err="1" smtClean="0"/>
              <a:t>github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80" y="2590762"/>
            <a:ext cx="5910309" cy="3168352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7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6307" y="3865059"/>
            <a:ext cx="8471855" cy="2740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dirty="0"/>
              <a:t>HEPSPEC06</a:t>
            </a:r>
          </a:p>
        </p:txBody>
      </p:sp>
      <p:sp>
        <p:nvSpPr>
          <p:cNvPr id="9" name="Rettangolo 8"/>
          <p:cNvSpPr/>
          <p:nvPr/>
        </p:nvSpPr>
        <p:spPr>
          <a:xfrm>
            <a:off x="86307" y="980728"/>
            <a:ext cx="8471855" cy="2740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it-IT" sz="3200" dirty="0" err="1" smtClean="0"/>
              <a:t>LHCb</a:t>
            </a:r>
            <a:endParaRPr lang="it-IT" sz="32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83568" y="-35917"/>
            <a:ext cx="7556313" cy="1116106"/>
          </a:xfrm>
        </p:spPr>
        <p:txBody>
          <a:bodyPr/>
          <a:lstStyle/>
          <a:p>
            <a:r>
              <a:rPr lang="it-IT" dirty="0" smtClean="0"/>
              <a:t>LHC offline </a:t>
            </a:r>
            <a:r>
              <a:rPr lang="it-IT" dirty="0" err="1" smtClean="0"/>
              <a:t>benchmarks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3361" t="6259" r="2529" b="5067"/>
          <a:stretch/>
        </p:blipFill>
        <p:spPr>
          <a:xfrm>
            <a:off x="251521" y="1124745"/>
            <a:ext cx="3384376" cy="2376263"/>
          </a:xfrm>
          <a:prstGeom prst="rect">
            <a:avLst/>
          </a:prstGeom>
          <a:ln>
            <a:noFill/>
          </a:ln>
        </p:spPr>
      </p:pic>
      <p:pic>
        <p:nvPicPr>
          <p:cNvPr id="7" name="Immagine 6"/>
          <p:cNvPicPr/>
          <p:nvPr/>
        </p:nvPicPr>
        <p:blipFill rotWithShape="1">
          <a:blip r:embed="rId3"/>
          <a:srcRect l="3417" t="3194" r="1341" b="4503"/>
          <a:stretch/>
        </p:blipFill>
        <p:spPr>
          <a:xfrm>
            <a:off x="3928455" y="1152197"/>
            <a:ext cx="3397934" cy="2321358"/>
          </a:xfrm>
          <a:prstGeom prst="rect">
            <a:avLst/>
          </a:prstGeom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343" y="3941076"/>
            <a:ext cx="3687784" cy="2304256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683568" y="2312876"/>
            <a:ext cx="936104" cy="972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463988" y="2312876"/>
            <a:ext cx="936104" cy="972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964593" y="4221088"/>
            <a:ext cx="936104" cy="1986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18618604">
            <a:off x="108186" y="4725414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Pentium N3700 16GB </a:t>
            </a:r>
          </a:p>
          <a:p>
            <a:pPr algn="ctr"/>
            <a:r>
              <a:rPr lang="it-IT" dirty="0" smtClean="0"/>
              <a:t>= </a:t>
            </a:r>
          </a:p>
          <a:p>
            <a:pPr algn="ctr"/>
            <a:r>
              <a:rPr lang="it-IT" dirty="0" smtClean="0"/>
              <a:t>130€ !!!</a:t>
            </a:r>
          </a:p>
          <a:p>
            <a:pPr algn="ctr"/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03269" y="638848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A.Falabella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658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LHC online </a:t>
            </a:r>
            <a:r>
              <a:rPr lang="it-IT" dirty="0" err="1" smtClean="0"/>
              <a:t>benchmarks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29" y="1601120"/>
            <a:ext cx="5697372" cy="4098465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0" y="1374775"/>
            <a:ext cx="4010025" cy="456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LHCb</a:t>
            </a:r>
            <a:r>
              <a:rPr lang="en-US" dirty="0" smtClean="0"/>
              <a:t> event building</a:t>
            </a:r>
          </a:p>
          <a:p>
            <a:pPr lvl="1"/>
            <a:r>
              <a:rPr lang="en-US" dirty="0" err="1" smtClean="0"/>
              <a:t>Sw</a:t>
            </a:r>
            <a:r>
              <a:rPr lang="en-US" dirty="0" smtClean="0"/>
              <a:t> designed to simulate the event building on a InfiniBand based network</a:t>
            </a:r>
          </a:p>
          <a:p>
            <a:r>
              <a:rPr lang="en-US" dirty="0" smtClean="0"/>
              <a:t>D-1540@COSA vs E5-2600@Tier1</a:t>
            </a:r>
          </a:p>
          <a:p>
            <a:pPr lvl="1"/>
            <a:r>
              <a:rPr lang="en-US" dirty="0" smtClean="0"/>
              <a:t>Same performances (not shown) </a:t>
            </a:r>
          </a:p>
          <a:p>
            <a:pPr lvl="1"/>
            <a:r>
              <a:rPr lang="en-US" dirty="0" smtClean="0"/>
              <a:t>D-1540 requires a third of the power consumption of the E5-2600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03269" y="6388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M.Manzali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824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- 18/05/2015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Lucia Morganti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548154"/>
          </a:xfrm>
        </p:spPr>
        <p:txBody>
          <a:bodyPr>
            <a:normAutofit fontScale="90000"/>
          </a:bodyPr>
          <a:lstStyle/>
          <a:p>
            <a:r>
              <a:rPr lang="it-IT" sz="3600" dirty="0" err="1"/>
              <a:t>Implementation</a:t>
            </a:r>
            <a:r>
              <a:rPr lang="it-IT" sz="3600" dirty="0"/>
              <a:t> of </a:t>
            </a:r>
            <a:r>
              <a:rPr lang="it-IT" sz="3600" dirty="0" err="1"/>
              <a:t>space-aware</a:t>
            </a:r>
            <a:r>
              <a:rPr lang="it-IT" sz="3600" dirty="0"/>
              <a:t> </a:t>
            </a:r>
            <a:r>
              <a:rPr lang="it-IT" sz="3600" dirty="0" err="1"/>
              <a:t>stochastic</a:t>
            </a:r>
            <a:r>
              <a:rPr lang="it-IT" sz="3600" dirty="0"/>
              <a:t> simulator on </a:t>
            </a:r>
            <a:r>
              <a:rPr lang="it-IT" sz="3600" dirty="0" err="1"/>
              <a:t>low-power</a:t>
            </a:r>
            <a:r>
              <a:rPr lang="it-IT" sz="3600" dirty="0"/>
              <a:t> </a:t>
            </a:r>
            <a:r>
              <a:rPr lang="it-IT" sz="3600" dirty="0" err="1"/>
              <a:t>architectures</a:t>
            </a:r>
            <a:r>
              <a:rPr lang="it-IT" sz="3600" dirty="0"/>
              <a:t>.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324703" cy="26846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3" y="4292946"/>
            <a:ext cx="4877086" cy="23449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61725" y="1870953"/>
            <a:ext cx="3601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/>
              <a:t>Implementig</a:t>
            </a:r>
            <a:r>
              <a:rPr lang="it-IT" sz="1600" dirty="0" smtClean="0"/>
              <a:t> of a </a:t>
            </a:r>
            <a:r>
              <a:rPr lang="it-IT" sz="1600" dirty="0" err="1" smtClean="0"/>
              <a:t>variant</a:t>
            </a:r>
            <a:r>
              <a:rPr lang="it-IT" sz="1600" dirty="0" smtClean="0"/>
              <a:t> of a membrane </a:t>
            </a:r>
            <a:r>
              <a:rPr lang="it-IT" sz="1600" dirty="0" err="1" smtClean="0"/>
              <a:t>system</a:t>
            </a:r>
            <a:r>
              <a:rPr lang="it-IT" sz="1600" dirty="0" smtClean="0"/>
              <a:t>, </a:t>
            </a:r>
            <a:r>
              <a:rPr lang="it-IT" sz="1600" dirty="0" err="1" smtClean="0"/>
              <a:t>called</a:t>
            </a:r>
            <a:r>
              <a:rPr lang="it-IT" sz="1600" dirty="0" smtClean="0"/>
              <a:t> </a:t>
            </a:r>
            <a:r>
              <a:rPr lang="it-IT" sz="1600" dirty="0" err="1" smtClean="0"/>
              <a:t>dynamical</a:t>
            </a:r>
            <a:r>
              <a:rPr lang="it-IT" sz="1600" dirty="0" smtClean="0"/>
              <a:t> </a:t>
            </a:r>
            <a:r>
              <a:rPr lang="it-IT" sz="1600" dirty="0" err="1" smtClean="0"/>
              <a:t>probabilistic</a:t>
            </a:r>
            <a:r>
              <a:rPr lang="it-IT" sz="1600" dirty="0" smtClean="0"/>
              <a:t> P </a:t>
            </a:r>
            <a:r>
              <a:rPr lang="it-IT" sz="1600" dirty="0" err="1" smtClean="0"/>
              <a:t>systems</a:t>
            </a:r>
            <a:r>
              <a:rPr lang="it-IT" sz="1600" dirty="0" smtClean="0"/>
              <a:t> (</a:t>
            </a:r>
            <a:r>
              <a:rPr lang="it-IT" sz="1600" dirty="0" err="1" smtClean="0"/>
              <a:t>DPPs</a:t>
            </a:r>
            <a:r>
              <a:rPr lang="it-IT" sz="1600" dirty="0" smtClean="0"/>
              <a:t>), in </a:t>
            </a:r>
            <a:r>
              <a:rPr lang="it-IT" sz="1600" dirty="0" err="1" smtClean="0"/>
              <a:t>which</a:t>
            </a:r>
            <a:r>
              <a:rPr lang="it-IT" sz="1600" dirty="0" smtClean="0"/>
              <a:t> </a:t>
            </a:r>
            <a:r>
              <a:rPr lang="it-IT" sz="1600" dirty="0" err="1" smtClean="0"/>
              <a:t>probabilities</a:t>
            </a:r>
            <a:r>
              <a:rPr lang="it-IT" sz="1600" dirty="0" smtClean="0"/>
              <a:t> are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with the </a:t>
            </a:r>
            <a:r>
              <a:rPr lang="it-IT" sz="1600" dirty="0" err="1" smtClean="0"/>
              <a:t>rules</a:t>
            </a:r>
            <a:r>
              <a:rPr lang="it-IT" sz="1600" dirty="0" smtClean="0"/>
              <a:t> , and </a:t>
            </a:r>
            <a:r>
              <a:rPr lang="it-IT" sz="1600" dirty="0" err="1" smtClean="0"/>
              <a:t>such</a:t>
            </a:r>
            <a:r>
              <a:rPr lang="it-IT" sz="1600" dirty="0" smtClean="0"/>
              <a:t> </a:t>
            </a:r>
            <a:r>
              <a:rPr lang="it-IT" sz="1600" dirty="0" err="1" smtClean="0"/>
              <a:t>values</a:t>
            </a:r>
            <a:r>
              <a:rPr lang="it-IT" sz="1600" dirty="0" smtClean="0"/>
              <a:t> </a:t>
            </a:r>
            <a:r>
              <a:rPr lang="it-IT" sz="1600" dirty="0" err="1" smtClean="0"/>
              <a:t>vary</a:t>
            </a:r>
            <a:r>
              <a:rPr lang="it-IT" sz="1600" dirty="0" smtClean="0"/>
              <a:t> </a:t>
            </a:r>
            <a:r>
              <a:rPr lang="it-IT" sz="1600" dirty="0" err="1" smtClean="0"/>
              <a:t>during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evolution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system</a:t>
            </a:r>
            <a:r>
              <a:rPr lang="it-IT" sz="1600" dirty="0" smtClean="0"/>
              <a:t> </a:t>
            </a:r>
            <a:r>
              <a:rPr lang="it-IT" sz="1600" dirty="0" err="1" smtClean="0"/>
              <a:t>according</a:t>
            </a:r>
            <a:r>
              <a:rPr lang="it-IT" sz="1600" dirty="0" smtClean="0"/>
              <a:t>  to a </a:t>
            </a:r>
            <a:r>
              <a:rPr lang="it-IT" sz="1600" dirty="0" err="1" smtClean="0"/>
              <a:t>prescribed</a:t>
            </a:r>
            <a:r>
              <a:rPr lang="it-IT" sz="1600" dirty="0" smtClean="0"/>
              <a:t> </a:t>
            </a:r>
            <a:r>
              <a:rPr lang="it-IT" sz="1600" dirty="0" err="1" smtClean="0"/>
              <a:t>strategy</a:t>
            </a:r>
            <a:r>
              <a:rPr lang="it-IT" sz="1600" dirty="0" smtClean="0"/>
              <a:t>.</a:t>
            </a:r>
            <a:endParaRPr lang="en-GB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10282" y="4385478"/>
            <a:ext cx="2304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Code </a:t>
            </a:r>
            <a:r>
              <a:rPr lang="it-IT" i="1" dirty="0" err="1" smtClean="0"/>
              <a:t>Implementations</a:t>
            </a:r>
            <a:r>
              <a:rPr lang="it-IT" i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err="1" smtClean="0"/>
              <a:t>Sequential</a:t>
            </a:r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MPI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CUDA</a:t>
            </a:r>
            <a:endParaRPr lang="en-GB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44131" y="1069987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E.Corni</a:t>
            </a:r>
            <a:endParaRPr lang="it-IT" dirty="0" smtClean="0"/>
          </a:p>
          <a:p>
            <a:r>
              <a:rPr lang="it-IT" dirty="0" err="1" smtClean="0"/>
              <a:t>L.Morganti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16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Storage </a:t>
            </a:r>
            <a:r>
              <a:rPr lang="it-IT" dirty="0" err="1" smtClean="0"/>
              <a:t>benchmarks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5013176"/>
            <a:ext cx="685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Test DAS (Direct Attached Storage) di HDD/SDD/</a:t>
            </a:r>
            <a:r>
              <a:rPr lang="it-IT" dirty="0" err="1" smtClean="0"/>
              <a:t>eNVE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Test file </a:t>
            </a:r>
            <a:r>
              <a:rPr lang="it-IT" dirty="0" err="1" smtClean="0"/>
              <a:t>system</a:t>
            </a:r>
            <a:r>
              <a:rPr lang="it-IT" dirty="0" smtClean="0"/>
              <a:t> distribuiti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7581900" cy="3295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602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Storage (test DAS)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7" y="2223173"/>
            <a:ext cx="3714750" cy="17335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42" y="2232698"/>
            <a:ext cx="3714750" cy="8572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25" y="4911136"/>
            <a:ext cx="5791200" cy="1295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5536" y="178759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WRITE (</a:t>
            </a:r>
            <a:r>
              <a:rPr lang="it-IT" dirty="0" err="1" smtClean="0"/>
              <a:t>dd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22235" y="178759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READ(</a:t>
            </a:r>
            <a:r>
              <a:rPr lang="it-IT" dirty="0" err="1" smtClean="0"/>
              <a:t>dd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68442" y="4549845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XEOND WRITE/READ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198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Preliminary </a:t>
            </a:r>
            <a:r>
              <a:rPr lang="it-IT" dirty="0" err="1" smtClean="0"/>
              <a:t>distr</a:t>
            </a:r>
            <a:r>
              <a:rPr lang="it-IT" dirty="0" smtClean="0"/>
              <a:t>. FS </a:t>
            </a:r>
            <a:r>
              <a:rPr lang="it-IT" dirty="0" err="1" smtClean="0"/>
              <a:t>tests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12090" y="2996952"/>
            <a:ext cx="3336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Distributed FS to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HDFS (</a:t>
            </a:r>
            <a:r>
              <a:rPr lang="it-IT" dirty="0" err="1" smtClean="0"/>
              <a:t>installed</a:t>
            </a:r>
            <a:r>
              <a:rPr lang="it-IT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10 Intel </a:t>
            </a:r>
            <a:r>
              <a:rPr lang="it-IT" dirty="0" err="1" smtClean="0"/>
              <a:t>nodes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BEEGFS </a:t>
            </a:r>
            <a:r>
              <a:rPr lang="it-IT" dirty="0" smtClean="0"/>
              <a:t>(</a:t>
            </a:r>
            <a:r>
              <a:rPr lang="it-IT" dirty="0" err="1" smtClean="0"/>
              <a:t>installed</a:t>
            </a:r>
            <a:r>
              <a:rPr lang="it-IT" dirty="0" smtClean="0"/>
              <a:t>, to </a:t>
            </a:r>
            <a:r>
              <a:rPr lang="it-IT" dirty="0" err="1" smtClean="0"/>
              <a:t>reinstall</a:t>
            </a:r>
            <a:r>
              <a:rPr lang="it-IT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10 Intel </a:t>
            </a:r>
            <a:r>
              <a:rPr lang="it-IT" dirty="0" err="1" smtClean="0"/>
              <a:t>nodes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LUSTRE (to </a:t>
            </a:r>
            <a:r>
              <a:rPr lang="it-IT" dirty="0" err="1" smtClean="0"/>
              <a:t>install</a:t>
            </a:r>
            <a:r>
              <a:rPr lang="it-IT" dirty="0" smtClean="0"/>
              <a:t> ???)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22002"/>
              </p:ext>
            </p:extLst>
          </p:nvPr>
        </p:nvGraphicFramePr>
        <p:xfrm>
          <a:off x="179510" y="1124750"/>
          <a:ext cx="5040562" cy="5698387"/>
        </p:xfrm>
        <a:graphic>
          <a:graphicData uri="http://schemas.openxmlformats.org/drawingml/2006/table">
            <a:tbl>
              <a:tblPr/>
              <a:tblGrid>
                <a:gridCol w="5040562"/>
              </a:tblGrid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hadoop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hadoop-mapreduce-client-jobclient-2.7.2-tests.jar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TestDFSIO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nrFiles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10 -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fileSize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1000MB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hadoop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hadoop-mapreduce-client-jobclient-2.7.2-tests.jar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TestDFSIO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nrFiles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10 -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fileSize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1000MB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endParaRPr lang="it-IT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TestDFSIO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----- :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files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10</a:t>
                      </a: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MBytes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processed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10000.0</a:t>
                      </a: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Throughput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mb/sec: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IO rate mb/sec: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 rate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deviation: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exec time sec: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1">
                <a:tc>
                  <a:txBody>
                    <a:bodyPr/>
                    <a:lstStyle/>
                    <a:p>
                      <a:pPr rtl="0" fontAlgn="b"/>
                      <a:endParaRPr lang="it-IT" sz="1400" dirty="0">
                        <a:effectLst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endParaRPr lang="it-IT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TestDFSIO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----- : 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files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10</a:t>
                      </a: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MBytes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processed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10000.0</a:t>
                      </a: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Throughput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mb/sec: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IO rate mb/sec: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 rate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deviation: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71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exec time sec: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2" marR="11212" marT="7475" marB="74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652120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HDFS&amp;BEEGFS convivono bene assieme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283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-243196"/>
            <a:ext cx="7556313" cy="1116106"/>
          </a:xfrm>
        </p:spPr>
        <p:txBody>
          <a:bodyPr/>
          <a:lstStyle/>
          <a:p>
            <a:r>
              <a:rPr lang="it-IT" dirty="0" smtClean="0"/>
              <a:t>Network </a:t>
            </a:r>
            <a:r>
              <a:rPr lang="it-IT" dirty="0" err="1" smtClean="0"/>
              <a:t>latency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2" y="612396"/>
            <a:ext cx="6200775" cy="34671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71" y="4111757"/>
            <a:ext cx="4562475" cy="27146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4522" y="4079496"/>
            <a:ext cx="2878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network </a:t>
            </a:r>
            <a:r>
              <a:rPr lang="it-IT" dirty="0" err="1" smtClean="0"/>
              <a:t>latency</a:t>
            </a:r>
            <a:r>
              <a:rPr lang="it-IT" dirty="0" smtClean="0"/>
              <a:t> è alta per tutti (IB &lt; 2micros)</a:t>
            </a:r>
          </a:p>
          <a:p>
            <a:endParaRPr lang="it-IT" dirty="0" smtClean="0"/>
          </a:p>
          <a:p>
            <a:r>
              <a:rPr lang="it-IT" dirty="0" smtClean="0"/>
              <a:t>Intel meglio di ARM</a:t>
            </a:r>
          </a:p>
          <a:p>
            <a:endParaRPr lang="it-IT" dirty="0"/>
          </a:p>
          <a:p>
            <a:r>
              <a:rPr lang="it-IT" dirty="0" smtClean="0"/>
              <a:t>X1 molto peggio di K1!!!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Installata NIC </a:t>
            </a:r>
            <a:r>
              <a:rPr lang="it-IT" dirty="0" smtClean="0"/>
              <a:t>10Gb/s (</a:t>
            </a:r>
            <a:r>
              <a:rPr lang="it-IT" dirty="0" err="1" smtClean="0"/>
              <a:t>latency</a:t>
            </a:r>
            <a:r>
              <a:rPr lang="it-IT" dirty="0" smtClean="0"/>
              <a:t> &lt;100micross)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87624" y="3789040"/>
            <a:ext cx="24482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298526" y="3606596"/>
            <a:ext cx="24482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399" y="1916832"/>
            <a:ext cx="1873116" cy="2540583"/>
          </a:xfrm>
          <a:prstGeom prst="rect">
            <a:avLst/>
          </a:prstGeom>
        </p:spPr>
      </p:pic>
      <p:sp>
        <p:nvSpPr>
          <p:cNvPr id="11" name="Freccia in giù 10"/>
          <p:cNvSpPr/>
          <p:nvPr/>
        </p:nvSpPr>
        <p:spPr>
          <a:xfrm>
            <a:off x="7596336" y="969461"/>
            <a:ext cx="427521" cy="947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932510" y="455149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10Gb/s for X1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7504" y="48102"/>
            <a:ext cx="7556313" cy="1116106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only</a:t>
            </a:r>
            <a:r>
              <a:rPr lang="it-IT" sz="3600" dirty="0" smtClean="0"/>
              <a:t> CUDA (</a:t>
            </a:r>
            <a:r>
              <a:rPr lang="it-IT" sz="3600" dirty="0" err="1" smtClean="0"/>
              <a:t>but</a:t>
            </a:r>
            <a:r>
              <a:rPr lang="it-IT" sz="3600" dirty="0" smtClean="0"/>
              <a:t> </a:t>
            </a:r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OpenCl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07" y="867414"/>
            <a:ext cx="1827429" cy="17374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87110" y="2348880"/>
            <a:ext cx="32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</a:t>
            </a:r>
            <a:endParaRPr lang="it-IT" dirty="0"/>
          </a:p>
        </p:txBody>
      </p:sp>
      <p:pic>
        <p:nvPicPr>
          <p:cNvPr id="1026" name="Picture 2" descr="Risultati immagini per amd openg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0375" y="1443967"/>
            <a:ext cx="564257" cy="3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amd boltzmann initia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5" y="910218"/>
            <a:ext cx="6837061" cy="38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" y="3808060"/>
            <a:ext cx="4315738" cy="29744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926" y="2286000"/>
            <a:ext cx="1457325" cy="4572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891" y="2308104"/>
            <a:ext cx="1228725" cy="451485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1520" y="1044765"/>
            <a:ext cx="3487754" cy="528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Bernard MT Condensed" panose="02050806060905020404" pitchFamily="18" charset="0"/>
              </a:rPr>
              <a:t>AMD HIP</a:t>
            </a:r>
            <a:endParaRPr lang="it-IT" sz="3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TODO 2017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988840"/>
            <a:ext cx="7776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Previsione attività 2017 al CNAF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Continuazione </a:t>
            </a:r>
            <a:r>
              <a:rPr lang="it-IT" dirty="0" err="1"/>
              <a:t>porting</a:t>
            </a:r>
            <a:r>
              <a:rPr lang="it-IT" dirty="0"/>
              <a:t> applicazioni e </a:t>
            </a:r>
            <a:r>
              <a:rPr lang="it-IT" dirty="0" err="1"/>
              <a:t>benchmarking</a:t>
            </a:r>
            <a:r>
              <a:rPr lang="it-IT" dirty="0"/>
              <a:t> nuove architetture </a:t>
            </a:r>
            <a:r>
              <a:rPr lang="it-IT" dirty="0" err="1"/>
              <a:t>low</a:t>
            </a:r>
            <a:r>
              <a:rPr lang="it-IT" dirty="0"/>
              <a:t> </a:t>
            </a:r>
            <a:r>
              <a:rPr lang="it-IT" dirty="0" err="1"/>
              <a:t>power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Benchmarking</a:t>
            </a:r>
            <a:r>
              <a:rPr lang="it-IT" dirty="0"/>
              <a:t> XEON PHI (acquisto a settembre 2016 già finanziato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Benchmarking</a:t>
            </a:r>
            <a:r>
              <a:rPr lang="it-IT" dirty="0" smtClean="0"/>
              <a:t> GPU AMD HIP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Benchmarking</a:t>
            </a:r>
            <a:r>
              <a:rPr lang="it-IT" dirty="0"/>
              <a:t> GPU Pascal (acquisto 1H 2017  finanziato)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Benchmarking</a:t>
            </a:r>
            <a:r>
              <a:rPr lang="it-IT" dirty="0"/>
              <a:t> </a:t>
            </a:r>
            <a:r>
              <a:rPr lang="it-IT" dirty="0" err="1"/>
              <a:t>fabric</a:t>
            </a:r>
            <a:r>
              <a:rPr lang="it-IT" dirty="0"/>
              <a:t> OMNIPATH ( finanziato)</a:t>
            </a:r>
          </a:p>
        </p:txBody>
      </p:sp>
    </p:spTree>
    <p:extLst>
      <p:ext uri="{BB962C8B-B14F-4D97-AF65-F5344CB8AC3E}">
        <p14:creationId xmlns:p14="http://schemas.microsoft.com/office/powerpoint/2010/main" val="329309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83568" y="685800"/>
            <a:ext cx="5033772" cy="50200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it-IT" sz="2400" dirty="0" smtClean="0">
                <a:latin typeface="+mj-lt"/>
                <a:cs typeface="Arial" panose="020B0604020202020204" pitchFamily="34" charset="0"/>
              </a:rPr>
              <a:t>Cluster</a:t>
            </a:r>
          </a:p>
          <a:p>
            <a:r>
              <a:rPr lang="it-IT" sz="2400" dirty="0" smtClean="0">
                <a:latin typeface="+mj-lt"/>
                <a:cs typeface="Arial" panose="020B0604020202020204" pitchFamily="34" charset="0"/>
              </a:rPr>
              <a:t>Operations</a:t>
            </a:r>
          </a:p>
          <a:p>
            <a:r>
              <a:rPr lang="it-IT" sz="2400" dirty="0" err="1" smtClean="0">
                <a:latin typeface="+mj-lt"/>
                <a:cs typeface="Arial" panose="020B0604020202020204" pitchFamily="34" charset="0"/>
              </a:rPr>
              <a:t>Tests</a:t>
            </a:r>
            <a:endParaRPr lang="it-IT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it-IT" sz="2400" dirty="0" err="1" smtClean="0">
                <a:latin typeface="+mj-lt"/>
                <a:cs typeface="Arial" panose="020B0604020202020204" pitchFamily="34" charset="0"/>
              </a:rPr>
              <a:t>Todo</a:t>
            </a:r>
            <a:endParaRPr lang="it-IT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F547-6507-4AF3-8DF0-FD2D3EB5ED64}" type="slidenum">
              <a:rPr lang="it-IT" smtClean="0"/>
              <a:t>2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A.Ferraro</a:t>
            </a:r>
            <a:r>
              <a:rPr lang="en-GB" dirty="0" smtClean="0"/>
              <a:t> – INFN-CNAF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Boards@CNAF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" y="1667167"/>
            <a:ext cx="8895957" cy="4608512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83" y="177129"/>
            <a:ext cx="2822461" cy="158754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71600" y="2060848"/>
            <a:ext cx="56166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943910" y="3861964"/>
            <a:ext cx="7962049" cy="215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43909" y="4471668"/>
            <a:ext cx="7962049" cy="1190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55" y="1764675"/>
            <a:ext cx="2337842" cy="36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31609" y="-9397"/>
            <a:ext cx="7556313" cy="1116106"/>
          </a:xfrm>
        </p:spPr>
        <p:txBody>
          <a:bodyPr>
            <a:normAutofit/>
          </a:bodyPr>
          <a:lstStyle/>
          <a:p>
            <a:r>
              <a:rPr lang="it-IT" dirty="0" err="1" smtClean="0"/>
              <a:t>Cluster@CNAF</a:t>
            </a:r>
            <a:r>
              <a:rPr lang="it-IT" dirty="0" smtClean="0"/>
              <a:t> (22 nodi!)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889921" y="2675890"/>
            <a:ext cx="1363625" cy="3024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Xeon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291019" y="2673172"/>
            <a:ext cx="1363625" cy="30270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Atom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3734176" y="2673172"/>
            <a:ext cx="1357709" cy="30270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Pentium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980339" y="3081959"/>
            <a:ext cx="1134171" cy="2520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Broadwell</a:t>
            </a:r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Q1/2015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14nm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2370551" y="3081959"/>
            <a:ext cx="1179139" cy="2520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Silvermont</a:t>
            </a:r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Q3/2013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22nm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3823460" y="3099248"/>
            <a:ext cx="1179139" cy="2520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Airmont</a:t>
            </a:r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Q1/2015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14nm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987917" y="3819751"/>
            <a:ext cx="1127918" cy="8668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r>
              <a:rPr lang="it-IT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D-1540</a:t>
            </a:r>
          </a:p>
          <a:p>
            <a:r>
              <a:rPr lang="it-IT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core</a:t>
            </a: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90 W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151 HS06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2408872" y="3837895"/>
            <a:ext cx="1127918" cy="8668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C2750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core</a:t>
            </a: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25W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55 HS06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867198" y="3837895"/>
            <a:ext cx="1127918" cy="8668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N3700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it-IT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core</a:t>
            </a: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7W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 HS06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1182366" y="4738779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1672616" y="4738779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188928" y="5184571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672615" y="5184571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621223" y="1331544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2607567" y="477287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3097817" y="477287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2614129" y="5218664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3097816" y="5218664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4037834" y="477287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4528084" y="477287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889920" y="2142920"/>
            <a:ext cx="4112679" cy="470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X86_64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5366957" y="2678070"/>
            <a:ext cx="1135062" cy="3024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Tegra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K1</a:t>
            </a:r>
          </a:p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Q2/2014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5342304" y="2119392"/>
            <a:ext cx="1159715" cy="470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ARMv7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6608768" y="2693894"/>
            <a:ext cx="1135062" cy="3024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Tegra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X1</a:t>
            </a:r>
          </a:p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Q2/2015</a:t>
            </a:r>
          </a:p>
          <a:p>
            <a:pPr algn="ctr"/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6584115" y="2135216"/>
            <a:ext cx="1159715" cy="470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ARMv8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5558161" y="395674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6048411" y="395674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ttangolo arrotondato 44"/>
          <p:cNvSpPr/>
          <p:nvPr/>
        </p:nvSpPr>
        <p:spPr>
          <a:xfrm>
            <a:off x="5564723" y="4402534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ettangolo arrotondato 45"/>
          <p:cNvSpPr/>
          <p:nvPr/>
        </p:nvSpPr>
        <p:spPr>
          <a:xfrm>
            <a:off x="6048410" y="4402534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5568427" y="484989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Rettangolo arrotondato 47"/>
          <p:cNvSpPr/>
          <p:nvPr/>
        </p:nvSpPr>
        <p:spPr>
          <a:xfrm>
            <a:off x="6058677" y="4849892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ettangolo arrotondato 48"/>
          <p:cNvSpPr/>
          <p:nvPr/>
        </p:nvSpPr>
        <p:spPr>
          <a:xfrm>
            <a:off x="5574989" y="5295684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6058676" y="5295684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6770832" y="3975416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Rettangolo arrotondato 51"/>
          <p:cNvSpPr/>
          <p:nvPr/>
        </p:nvSpPr>
        <p:spPr>
          <a:xfrm>
            <a:off x="7261082" y="3975416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Rettangolo arrotondato 52"/>
          <p:cNvSpPr/>
          <p:nvPr/>
        </p:nvSpPr>
        <p:spPr>
          <a:xfrm>
            <a:off x="6777394" y="4421208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7261081" y="4421208"/>
            <a:ext cx="299493" cy="3076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Rettangolo arrotondato 54"/>
          <p:cNvSpPr/>
          <p:nvPr/>
        </p:nvSpPr>
        <p:spPr>
          <a:xfrm>
            <a:off x="5391564" y="3293063"/>
            <a:ext cx="1127918" cy="565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it-IT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core</a:t>
            </a: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10W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 HS06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Rettangolo arrotondato 55"/>
          <p:cNvSpPr/>
          <p:nvPr/>
        </p:nvSpPr>
        <p:spPr>
          <a:xfrm>
            <a:off x="6615912" y="3279348"/>
            <a:ext cx="1127918" cy="565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it-IT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core</a:t>
            </a: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15W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20/28 HS06</a:t>
            </a:r>
            <a:endParaRPr lang="it-IT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Ovale 56"/>
          <p:cNvSpPr/>
          <p:nvPr/>
        </p:nvSpPr>
        <p:spPr>
          <a:xfrm>
            <a:off x="1513876" y="3906374"/>
            <a:ext cx="647071" cy="56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50" b="1" dirty="0" smtClean="0">
                <a:solidFill>
                  <a:schemeClr val="tx1"/>
                </a:solidFill>
              </a:rPr>
              <a:t>1.89</a:t>
            </a:r>
          </a:p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HS06/W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910999" y="1328756"/>
            <a:ext cx="192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Nodo del cluster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Ovale 60"/>
          <p:cNvSpPr/>
          <p:nvPr/>
        </p:nvSpPr>
        <p:spPr>
          <a:xfrm>
            <a:off x="2944407" y="3922198"/>
            <a:ext cx="647071" cy="56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50" b="1" dirty="0" smtClean="0">
                <a:solidFill>
                  <a:schemeClr val="tx1"/>
                </a:solidFill>
              </a:rPr>
              <a:t>2.20</a:t>
            </a:r>
          </a:p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HS06/W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62" name="Ovale 61"/>
          <p:cNvSpPr/>
          <p:nvPr/>
        </p:nvSpPr>
        <p:spPr>
          <a:xfrm>
            <a:off x="4400171" y="3922198"/>
            <a:ext cx="647071" cy="56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5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HS06/W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63" name="Ovale 62"/>
          <p:cNvSpPr/>
          <p:nvPr/>
        </p:nvSpPr>
        <p:spPr>
          <a:xfrm>
            <a:off x="5894804" y="3242177"/>
            <a:ext cx="647071" cy="56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50" b="1" dirty="0" smtClean="0">
                <a:solidFill>
                  <a:schemeClr val="tx1"/>
                </a:solidFill>
              </a:rPr>
              <a:t>2.8</a:t>
            </a:r>
          </a:p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HS06/W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64" name="Ovale 63"/>
          <p:cNvSpPr/>
          <p:nvPr/>
        </p:nvSpPr>
        <p:spPr>
          <a:xfrm>
            <a:off x="7256907" y="3228908"/>
            <a:ext cx="647071" cy="56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50" b="1" dirty="0" smtClean="0">
                <a:solidFill>
                  <a:schemeClr val="tx1"/>
                </a:solidFill>
              </a:rPr>
              <a:t>&lt;2.8</a:t>
            </a:r>
          </a:p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HS06/W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4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85800" y="-173366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Cluster </a:t>
            </a:r>
            <a:r>
              <a:rPr lang="it-IT" dirty="0" err="1" smtClean="0"/>
              <a:t>low-power</a:t>
            </a:r>
            <a:r>
              <a:rPr lang="it-IT" dirty="0" smtClean="0"/>
              <a:t> (</a:t>
            </a:r>
            <a:r>
              <a:rPr lang="it-IT" dirty="0" err="1" smtClean="0"/>
              <a:t>operations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80" y="703541"/>
            <a:ext cx="4971511" cy="32403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03541"/>
            <a:ext cx="2741293" cy="18722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" y="2706609"/>
            <a:ext cx="6151588" cy="373419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192370" y="4146118"/>
            <a:ext cx="2988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Ansible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Telegraf</a:t>
            </a:r>
            <a:r>
              <a:rPr lang="it-IT" dirty="0" smtClean="0"/>
              <a:t>/</a:t>
            </a:r>
            <a:r>
              <a:rPr lang="it-IT" dirty="0" err="1" smtClean="0"/>
              <a:t>InfluDB,Grafana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TEST SUITE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Phoronix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4146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Osservazioni sull’HW </a:t>
            </a:r>
            <a:r>
              <a:rPr lang="it-IT" dirty="0" err="1" smtClean="0"/>
              <a:t>lowpower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130338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CPU ARM deludente dopo entusiasmo iniziale (solo Nvidia K1/X1…)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Intel sul </a:t>
            </a:r>
            <a:r>
              <a:rPr lang="it-IT" dirty="0" err="1" smtClean="0"/>
              <a:t>low-power</a:t>
            </a:r>
            <a:r>
              <a:rPr lang="it-IT" dirty="0" smtClean="0"/>
              <a:t> ha recuperato il gap su ARM (vedi Pentium N3700)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Intel copre ogni esigenza per cluster da laboratorio (da Pentium a </a:t>
            </a:r>
            <a:r>
              <a:rPr lang="it-IT" dirty="0" err="1" smtClean="0"/>
              <a:t>Xeon</a:t>
            </a:r>
            <a:r>
              <a:rPr lang="it-IT" dirty="0" smtClean="0"/>
              <a:t>-D)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Intel (tutto a parte Pentium) permette di utilizzare schede di rete a bassa latenza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Pentium N3700 conveniente come consumi, prezzo per </a:t>
            </a:r>
            <a:r>
              <a:rPr lang="it-IT" dirty="0" err="1" smtClean="0"/>
              <a:t>board</a:t>
            </a:r>
            <a:r>
              <a:rPr lang="it-IT" dirty="0" smtClean="0"/>
              <a:t> e ratio performance/consumo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Simulazioni tecnico-economiche hanno senso solo tra CPU Intel (in un mondo ideale per un </a:t>
            </a:r>
            <a:r>
              <a:rPr lang="it-IT" dirty="0" err="1" smtClean="0"/>
              <a:t>datacenter</a:t>
            </a:r>
            <a:r>
              <a:rPr lang="it-IT" dirty="0"/>
              <a:t> </a:t>
            </a:r>
            <a:r>
              <a:rPr lang="it-IT" dirty="0" smtClean="0"/>
              <a:t>sarebbe conveniente un economico Pentium N3700!!!)  </a:t>
            </a:r>
            <a:r>
              <a:rPr lang="it-IT" dirty="0" smtClean="0">
                <a:sym typeface="Wingdings" panose="05000000000000000000" pitchFamily="2" charset="2"/>
              </a:rPr>
              <a:t> no ECC, no multi PSU, no </a:t>
            </a:r>
            <a:r>
              <a:rPr lang="it-IT" dirty="0" err="1" smtClean="0">
                <a:sym typeface="Wingdings" panose="05000000000000000000" pitchFamily="2" charset="2"/>
              </a:rPr>
              <a:t>PCIe</a:t>
            </a:r>
            <a:r>
              <a:rPr lang="it-IT" dirty="0" smtClean="0">
                <a:sym typeface="Wingdings" panose="05000000000000000000" pitchFamily="2" charset="2"/>
              </a:rPr>
              <a:t>, no AVX2, etc.</a:t>
            </a:r>
            <a:r>
              <a:rPr lang="it-IT" dirty="0" smtClean="0"/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3" y="5037065"/>
            <a:ext cx="3400425" cy="12001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478" y="4913240"/>
            <a:ext cx="828675" cy="13239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53" y="4903715"/>
            <a:ext cx="1438275" cy="133350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395536" y="5985739"/>
            <a:ext cx="6408712" cy="31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47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marketing Intel fa di tutto per complicare le cose…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4" y="1772816"/>
            <a:ext cx="3781425" cy="2057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4944"/>
            <a:ext cx="4486275" cy="20288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11445" y="5013176"/>
            <a:ext cx="688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E.G. Core-M hanno cambiato nome da </a:t>
            </a:r>
            <a:r>
              <a:rPr lang="it-IT" dirty="0" err="1" smtClean="0"/>
              <a:t>Skylake</a:t>
            </a:r>
            <a:r>
              <a:rPr lang="it-IT" dirty="0" smtClean="0"/>
              <a:t> a </a:t>
            </a:r>
            <a:r>
              <a:rPr lang="it-IT" dirty="0" err="1" smtClean="0"/>
              <a:t>Kaby</a:t>
            </a:r>
            <a:r>
              <a:rPr lang="it-IT" dirty="0" smtClean="0"/>
              <a:t> Lake (ora si chiamano di nuovo Core i5, Core i7)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51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COSA f2f - 3/11/2016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A.Ferraro – INFN-CNAF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-135378"/>
            <a:ext cx="7556313" cy="1116106"/>
          </a:xfrm>
        </p:spPr>
        <p:txBody>
          <a:bodyPr/>
          <a:lstStyle/>
          <a:p>
            <a:r>
              <a:rPr lang="it-IT" dirty="0" err="1" smtClean="0"/>
              <a:t>Tegra</a:t>
            </a:r>
            <a:r>
              <a:rPr lang="it-IT" dirty="0" smtClean="0"/>
              <a:t> X1 vs K1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090" y="1070632"/>
            <a:ext cx="4822304" cy="237405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70632"/>
            <a:ext cx="3638550" cy="147637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58192" y="400506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SORPRESA 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X1 con CPU </a:t>
            </a:r>
            <a:r>
              <a:rPr lang="it-IT" dirty="0" err="1" smtClean="0"/>
              <a:t>piu’</a:t>
            </a:r>
            <a:r>
              <a:rPr lang="it-IT" dirty="0" smtClean="0"/>
              <a:t> lenta (1.7Ghz vs 2.2GHz)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X1 ha interconnessioni ethernet 1GB con bridge USB !!!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è orientata al mondo </a:t>
            </a:r>
            <a:r>
              <a:rPr lang="it-IT" dirty="0" err="1" smtClean="0"/>
              <a:t>automotive</a:t>
            </a:r>
            <a:r>
              <a:rPr lang="it-IT" dirty="0" smtClean="0"/>
              <a:t>/</a:t>
            </a:r>
            <a:r>
              <a:rPr lang="it-IT" dirty="0" err="1" smtClean="0"/>
              <a:t>imaging</a:t>
            </a:r>
            <a:r>
              <a:rPr lang="it-IT" dirty="0" smtClean="0"/>
              <a:t> non HPC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installata scheda Planet 10Gb/s (ricompilato driver)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X1 sui test condotti (PI, </a:t>
            </a:r>
            <a:r>
              <a:rPr lang="it-IT" dirty="0" err="1" smtClean="0"/>
              <a:t>Primes</a:t>
            </a:r>
            <a:r>
              <a:rPr lang="it-IT" dirty="0" smtClean="0"/>
              <a:t>, CT </a:t>
            </a:r>
            <a:r>
              <a:rPr lang="it-IT" dirty="0" err="1" smtClean="0"/>
              <a:t>reconstruction</a:t>
            </a:r>
            <a:r>
              <a:rPr lang="it-IT" dirty="0" smtClean="0"/>
              <a:t>, </a:t>
            </a:r>
            <a:r>
              <a:rPr lang="it-IT" dirty="0" err="1" smtClean="0"/>
              <a:t>staucc</a:t>
            </a:r>
            <a:r>
              <a:rPr lang="it-IT" dirty="0" smtClean="0"/>
              <a:t>) fino ad ora non ci ha impressionato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28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Tegra</a:t>
            </a:r>
            <a:r>
              <a:rPr lang="en-US" dirty="0" smtClean="0"/>
              <a:t> X1 vs K1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64" y="1156870"/>
            <a:ext cx="4518684" cy="271361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44" y="1286236"/>
            <a:ext cx="4087851" cy="245488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07430"/>
            <a:ext cx="4578493" cy="274953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902021" y="4221088"/>
            <a:ext cx="396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K1 2.2GHz, X1 1.7GHz</a:t>
            </a:r>
          </a:p>
          <a:p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GPU very similar with the CT application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1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Legn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14026</TotalTime>
  <Words>782</Words>
  <Application>Microsoft Office PowerPoint</Application>
  <PresentationFormat>Presentazione su schermo (4:3)</PresentationFormat>
  <Paragraphs>211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Bernard MT Condensed</vt:lpstr>
      <vt:lpstr>Bookman Old Style</vt:lpstr>
      <vt:lpstr>Calibri</vt:lpstr>
      <vt:lpstr>Century Gothic</vt:lpstr>
      <vt:lpstr>Wingdings</vt:lpstr>
      <vt:lpstr>Legno</vt:lpstr>
      <vt:lpstr>WP3 (status&amp;update)</vt:lpstr>
      <vt:lpstr>Outline</vt:lpstr>
      <vt:lpstr>Boards@CNAF</vt:lpstr>
      <vt:lpstr>Cluster@CNAF (22 nodi!)</vt:lpstr>
      <vt:lpstr>Cluster low-power (operations)</vt:lpstr>
      <vt:lpstr>Osservazioni sull’HW lowpower</vt:lpstr>
      <vt:lpstr>Il marketing Intel fa di tutto per complicare le cose…</vt:lpstr>
      <vt:lpstr>Tegra X1 vs K1</vt:lpstr>
      <vt:lpstr>Tegra X1 vs K1</vt:lpstr>
      <vt:lpstr>Benchmarks</vt:lpstr>
      <vt:lpstr>LHC offline benchmarks</vt:lpstr>
      <vt:lpstr>LHC online benchmarks</vt:lpstr>
      <vt:lpstr>Implementation of space-aware stochastic simulator on low-power architectures. </vt:lpstr>
      <vt:lpstr>Storage benchmarks</vt:lpstr>
      <vt:lpstr>Storage (test DAS)</vt:lpstr>
      <vt:lpstr>Preliminary distr. FS tests</vt:lpstr>
      <vt:lpstr>Network latency </vt:lpstr>
      <vt:lpstr>Not only CUDA (but not OpenCl)</vt:lpstr>
      <vt:lpstr>TODO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cesini</dc:creator>
  <cp:lastModifiedBy>Andrea Ferraro</cp:lastModifiedBy>
  <cp:revision>636</cp:revision>
  <cp:lastPrinted>2015-02-10T18:46:27Z</cp:lastPrinted>
  <dcterms:created xsi:type="dcterms:W3CDTF">2014-11-16T14:35:39Z</dcterms:created>
  <dcterms:modified xsi:type="dcterms:W3CDTF">2016-11-03T09:44:39Z</dcterms:modified>
</cp:coreProperties>
</file>