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343" r:id="rId3"/>
    <p:sldId id="326" r:id="rId4"/>
    <p:sldId id="327" r:id="rId5"/>
    <p:sldId id="334" r:id="rId6"/>
    <p:sldId id="337" r:id="rId7"/>
    <p:sldId id="335" r:id="rId8"/>
    <p:sldId id="336" r:id="rId9"/>
    <p:sldId id="338" r:id="rId10"/>
    <p:sldId id="340" r:id="rId11"/>
    <p:sldId id="342" r:id="rId12"/>
    <p:sldId id="341" r:id="rId13"/>
  </p:sldIdLst>
  <p:sldSz cx="9144000" cy="6858000" type="screen4x3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7" autoAdjust="0"/>
    <p:restoredTop sz="94353" autoAdjust="0"/>
  </p:normalViewPr>
  <p:slideViewPr>
    <p:cSldViewPr>
      <p:cViewPr varScale="1">
        <p:scale>
          <a:sx n="68" d="100"/>
          <a:sy n="68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5F0A471B-1F6A-4EF0-80EB-2BFF4F63A148}" type="datetimeFigureOut">
              <a:rPr lang="en-GB" smtClean="0"/>
              <a:pPr/>
              <a:t>03/11/2016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F81FD980-51A2-4AB6-A8D3-EB7AC126E5F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5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3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35557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4208" y="6423585"/>
            <a:ext cx="2484639" cy="365125"/>
          </a:xfrm>
        </p:spPr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4079" y="152654"/>
            <a:ext cx="7556313" cy="111610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TextBox 8"/>
          <p:cNvSpPr txBox="1"/>
          <p:nvPr userDrawn="1"/>
        </p:nvSpPr>
        <p:spPr>
          <a:xfrm>
            <a:off x="62619" y="-27384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79" y="152654"/>
            <a:ext cx="7556313" cy="111610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423585"/>
            <a:ext cx="2916687" cy="365125"/>
          </a:xfrm>
        </p:spPr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4442302" cy="365125"/>
          </a:xfrm>
        </p:spPr>
        <p:txBody>
          <a:bodyPr/>
          <a:lstStyle/>
          <a:p>
            <a:r>
              <a:rPr lang="en-GB" dirty="0" smtClean="0"/>
              <a:t>Daniele Cesini – INFN-CNAF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2619" y="-27384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7688" y="1556792"/>
            <a:ext cx="8686800" cy="4569371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stili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testo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</a:p>
          <a:p>
            <a:pPr lvl="1"/>
            <a:r>
              <a:rPr lang="en-GB" noProof="0" dirty="0" err="1" smtClean="0"/>
              <a:t>Secondo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Terzo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Quinto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s-ES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22D34-3F50-4E0B-83E1-DA00595F644C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Daniele Cesini – INFN-CNAF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43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423585"/>
            <a:ext cx="2916687" cy="365125"/>
          </a:xfrm>
        </p:spPr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4442302" cy="365125"/>
          </a:xfrm>
        </p:spPr>
        <p:txBody>
          <a:bodyPr/>
          <a:lstStyle/>
          <a:p>
            <a:r>
              <a:rPr lang="en-GB" dirty="0" smtClean="0"/>
              <a:t>Daniele Cesini – INFN-CNAF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423585"/>
            <a:ext cx="2916687" cy="365125"/>
          </a:xfrm>
        </p:spPr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4442302" cy="365125"/>
          </a:xfrm>
        </p:spPr>
        <p:txBody>
          <a:bodyPr/>
          <a:lstStyle/>
          <a:p>
            <a:r>
              <a:rPr lang="en-GB" dirty="0" smtClean="0"/>
              <a:t>Daniele Cesini – INFN-CNAF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03/11/2016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Daniele Cesini – INFN-CNAF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6C9996B-47BD-4780-8646-22ACEDF6CD0C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ipert.unimore.it/hercule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56977" y="4559099"/>
            <a:ext cx="4104456" cy="88865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progetto</a:t>
            </a:r>
            <a:r>
              <a:rPr lang="en-US" dirty="0" smtClean="0"/>
              <a:t> COSA 2016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4867730" y="6266355"/>
            <a:ext cx="3282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>
                    <a:tint val="75000"/>
                  </a:schemeClr>
                </a:solidFill>
              </a:rPr>
              <a:t>http://www.cosa-project.it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807656"/>
            <a:ext cx="1440160" cy="917398"/>
          </a:xfrm>
          <a:prstGeom prst="rect">
            <a:avLst/>
          </a:prstGeom>
        </p:spPr>
      </p:pic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Pubblicazioni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r="15719"/>
          <a:stretch/>
        </p:blipFill>
        <p:spPr>
          <a:xfrm>
            <a:off x="0" y="1441615"/>
            <a:ext cx="8930075" cy="18235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6" y="3550005"/>
            <a:ext cx="6029325" cy="10287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01706" y="107228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RM1 2015</a:t>
            </a:r>
            <a:endParaRPr lang="en-US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01706" y="318559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 2015</a:t>
            </a:r>
            <a:endParaRPr lang="en-US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25051" y="45091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CNAF 2016</a:t>
            </a:r>
            <a:endParaRPr lang="en-US" b="1" dirty="0"/>
          </a:p>
        </p:txBody>
      </p:sp>
      <p:sp>
        <p:nvSpPr>
          <p:cNvPr id="13" name="Rettangolo 12"/>
          <p:cNvSpPr/>
          <p:nvPr/>
        </p:nvSpPr>
        <p:spPr>
          <a:xfrm>
            <a:off x="66510" y="4725144"/>
            <a:ext cx="83219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X-Ray Computed Tomography Applied to Objects of Cultural Heritage: Porting and Testing the Filtered Back-Projection Reconstruction Algorithm on Low Power </a:t>
            </a:r>
            <a:r>
              <a:rPr lang="en-US" sz="1400" dirty="0" smtClean="0"/>
              <a:t>Systems-on-Chip -  PDP </a:t>
            </a:r>
            <a:r>
              <a:rPr lang="en-US" sz="1400" dirty="0"/>
              <a:t>2016, 369-372, </a:t>
            </a:r>
            <a:r>
              <a:rPr lang="en-US" sz="1400" dirty="0" smtClean="0"/>
              <a:t>2016</a:t>
            </a:r>
            <a:endParaRPr lang="en-US" sz="1400" dirty="0"/>
          </a:p>
          <a:p>
            <a:r>
              <a:rPr lang="en-US" sz="1400" dirty="0" smtClean="0"/>
              <a:t>​</a:t>
            </a:r>
            <a:endParaRPr lang="en-US" sz="1400" dirty="0"/>
          </a:p>
          <a:p>
            <a:r>
              <a:rPr lang="en-US" sz="1400" dirty="0"/>
              <a:t>Evaluating Systems on Chip through HPC Bioinformatics and Astrophysics </a:t>
            </a:r>
            <a:r>
              <a:rPr lang="en-US" sz="1400" dirty="0" smtClean="0"/>
              <a:t>Applications – PDP 2016</a:t>
            </a:r>
            <a:r>
              <a:rPr lang="en-US" sz="1400" dirty="0"/>
              <a:t>, 541-544, </a:t>
            </a:r>
            <a:r>
              <a:rPr lang="en-US" sz="1400" dirty="0" smtClean="0"/>
              <a:t>2016</a:t>
            </a:r>
          </a:p>
          <a:p>
            <a:endParaRPr lang="en-US" sz="1400" dirty="0"/>
          </a:p>
          <a:p>
            <a:r>
              <a:rPr lang="en-US" sz="1400" dirty="0" err="1" smtClean="0"/>
              <a:t>Manzali</a:t>
            </a:r>
            <a:r>
              <a:rPr lang="en-US" sz="1400" dirty="0" smtClean="0"/>
              <a:t>/</a:t>
            </a:r>
            <a:r>
              <a:rPr lang="en-US" sz="1400" dirty="0" err="1" smtClean="0"/>
              <a:t>falabella</a:t>
            </a:r>
            <a:r>
              <a:rPr lang="en-US" sz="1400" dirty="0" smtClean="0"/>
              <a:t>/Giacomini </a:t>
            </a:r>
            <a:r>
              <a:rPr lang="en-US" sz="1400" dirty="0" err="1"/>
              <a:t>LHCb</a:t>
            </a:r>
            <a:r>
              <a:rPr lang="en-US" sz="1400" dirty="0"/>
              <a:t> Event Building </a:t>
            </a:r>
            <a:r>
              <a:rPr lang="en-US" sz="1400" dirty="0" smtClean="0"/>
              <a:t> on </a:t>
            </a:r>
            <a:r>
              <a:rPr lang="en-US" sz="1400" dirty="0" err="1" smtClean="0"/>
              <a:t>cosa</a:t>
            </a:r>
            <a:r>
              <a:rPr lang="en-US" sz="1400" dirty="0" smtClean="0"/>
              <a:t> cluster 2 </a:t>
            </a:r>
            <a:r>
              <a:rPr lang="en-US" sz="1400" dirty="0" err="1" smtClean="0"/>
              <a:t>pubblicazioni</a:t>
            </a:r>
            <a:endParaRPr lang="en-US" sz="1400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62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Conferenze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036496" cy="17921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1465" y="1084094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2015:</a:t>
            </a:r>
            <a:endParaRPr lang="en-US" sz="20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23931" y="3436923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2016:</a:t>
            </a:r>
            <a:endParaRPr lang="en-US" sz="2000" b="1" dirty="0"/>
          </a:p>
        </p:txBody>
      </p:sp>
      <p:sp>
        <p:nvSpPr>
          <p:cNvPr id="11" name="Rettangolo 10"/>
          <p:cNvSpPr/>
          <p:nvPr/>
        </p:nvSpPr>
        <p:spPr>
          <a:xfrm>
            <a:off x="32123" y="4368087"/>
            <a:ext cx="85506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X-Ray Computed Tomography Applied to Objects of Cultural Heritage: Porting and Testing the Filtered Back-Projection Reconstruction Algorithm on Low Power Systems-on-Chip -  PDP </a:t>
            </a:r>
            <a:r>
              <a:rPr lang="en-US" sz="1400" dirty="0" smtClean="0"/>
              <a:t>2016 ​</a:t>
            </a:r>
          </a:p>
          <a:p>
            <a:endParaRPr lang="en-US" sz="1400" dirty="0"/>
          </a:p>
          <a:p>
            <a:r>
              <a:rPr lang="en-US" sz="1400" dirty="0"/>
              <a:t>Evaluating Systems on Chip through HPC Bioinformatics and Astrophysics Applications – PDP </a:t>
            </a:r>
            <a:r>
              <a:rPr lang="en-US" sz="1400" dirty="0" smtClean="0"/>
              <a:t>2016</a:t>
            </a:r>
          </a:p>
          <a:p>
            <a:endParaRPr lang="en-US" sz="1400" dirty="0"/>
          </a:p>
          <a:p>
            <a:r>
              <a:rPr lang="en-US" sz="1400" dirty="0" err="1"/>
              <a:t>LHCb</a:t>
            </a:r>
            <a:r>
              <a:rPr lang="en-US" sz="1400" dirty="0"/>
              <a:t> Event Building</a:t>
            </a:r>
            <a:r>
              <a:rPr lang="en-US" sz="1400" dirty="0" smtClean="0"/>
              <a:t> on low power systems @ SIF Genova</a:t>
            </a:r>
          </a:p>
          <a:p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>
            <a:off x="32123" y="3938572"/>
            <a:ext cx="286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Presentazioni</a:t>
            </a:r>
            <a:r>
              <a:rPr lang="en-US" b="1" dirty="0" smtClean="0">
                <a:solidFill>
                  <a:srgbClr val="FF0000"/>
                </a:solidFill>
              </a:rPr>
              <a:t> COLA </a:t>
            </a:r>
            <a:r>
              <a:rPr lang="en-US" b="1" dirty="0">
                <a:solidFill>
                  <a:srgbClr val="FF0000"/>
                </a:solidFill>
              </a:rPr>
              <a:t>WS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059832" y="5905597"/>
            <a:ext cx="113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ALTRO??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1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Collaborazioni</a:t>
            </a:r>
            <a:r>
              <a:rPr lang="en-US" dirty="0" smtClean="0"/>
              <a:t> 2015/2016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r="29567"/>
          <a:stretch/>
        </p:blipFill>
        <p:spPr>
          <a:xfrm>
            <a:off x="129677" y="980728"/>
            <a:ext cx="4192558" cy="462289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44008" y="1700808"/>
            <a:ext cx="4499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/>
              <a:t>progetto</a:t>
            </a:r>
            <a:r>
              <a:rPr lang="en-US" sz="2000" dirty="0" smtClean="0"/>
              <a:t> </a:t>
            </a:r>
            <a:r>
              <a:rPr lang="en-US" sz="2000" dirty="0"/>
              <a:t>Hercules </a:t>
            </a:r>
            <a:r>
              <a:rPr lang="en-US" sz="2000" dirty="0">
                <a:hlinkClick r:id="rId3"/>
              </a:rPr>
              <a:t>http://hipert.unimore.it/hercules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CIRI-ICT UNIBO MICREL LAB</a:t>
            </a:r>
            <a:endParaRPr lang="en-US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20072" y="3456295"/>
            <a:ext cx="12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Altro</a:t>
            </a:r>
            <a:r>
              <a:rPr lang="en-US" sz="2400" dirty="0" smtClean="0"/>
              <a:t> 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467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0474"/>
            <a:ext cx="6013276" cy="66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6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INFN COSA project</a:t>
            </a:r>
            <a:endParaRPr lang="en-US" sz="4000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05734" y="1556792"/>
            <a:ext cx="8000066" cy="446449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/>
              <a:t>COSA: </a:t>
            </a:r>
            <a:r>
              <a:rPr lang="it-IT" sz="2400" dirty="0" smtClean="0"/>
              <a:t>Computing On SOC </a:t>
            </a:r>
            <a:r>
              <a:rPr lang="en-US" sz="2400" dirty="0" smtClean="0"/>
              <a:t>Architecture</a:t>
            </a:r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Duration</a:t>
            </a:r>
            <a:r>
              <a:rPr lang="it-IT" sz="2800" dirty="0" smtClean="0"/>
              <a:t>: 3 </a:t>
            </a:r>
            <a:r>
              <a:rPr lang="en-US" sz="2800" dirty="0" smtClean="0"/>
              <a:t>years</a:t>
            </a:r>
            <a:r>
              <a:rPr lang="it-IT" sz="2800" dirty="0" smtClean="0"/>
              <a:t> from </a:t>
            </a:r>
            <a:r>
              <a:rPr lang="en-US" sz="2800" dirty="0" smtClean="0"/>
              <a:t>January</a:t>
            </a:r>
            <a:r>
              <a:rPr lang="it-IT" sz="2800" dirty="0" smtClean="0"/>
              <a:t> 2015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Departments</a:t>
            </a:r>
            <a:r>
              <a:rPr lang="it-IT" sz="2800" dirty="0" smtClean="0"/>
              <a:t>: 7 INFN</a:t>
            </a:r>
          </a:p>
          <a:p>
            <a:pPr lvl="1"/>
            <a:r>
              <a:rPr lang="it-IT" sz="2400" dirty="0" smtClean="0"/>
              <a:t>CNAF, PI, PD, ROMA1, FE, PR, LNL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BUDGET :53 </a:t>
            </a:r>
            <a:r>
              <a:rPr lang="it-IT" sz="2800" dirty="0" err="1" smtClean="0"/>
              <a:t>kEu</a:t>
            </a:r>
            <a:r>
              <a:rPr lang="it-IT" sz="2800" dirty="0" smtClean="0"/>
              <a:t> Year1, </a:t>
            </a:r>
            <a:r>
              <a:rPr lang="it-IT" sz="2600" dirty="0" smtClean="0"/>
              <a:t>53kEu Year2, 46 </a:t>
            </a:r>
            <a:r>
              <a:rPr lang="it-IT" sz="2600" dirty="0" err="1" smtClean="0"/>
              <a:t>kEu</a:t>
            </a:r>
            <a:r>
              <a:rPr lang="it-IT" sz="2600" dirty="0" smtClean="0"/>
              <a:t> Year3</a:t>
            </a:r>
          </a:p>
          <a:p>
            <a:pPr lvl="1">
              <a:lnSpc>
                <a:spcPct val="150000"/>
              </a:lnSpc>
            </a:pPr>
            <a:r>
              <a:rPr lang="it-IT" sz="2400" dirty="0" err="1" smtClean="0"/>
              <a:t>Funded</a:t>
            </a:r>
            <a:r>
              <a:rPr lang="it-IT" sz="2400" dirty="0" smtClean="0"/>
              <a:t> by INFN CSN5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Daniele Cesini – INFN-CNAF</a:t>
            </a:r>
            <a:endParaRPr lang="es-E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D34-3F50-4E0B-83E1-DA00595F644C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6309320"/>
            <a:ext cx="773059" cy="4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Daniele Cesini – INFN-CNAF</a:t>
            </a:r>
            <a:endParaRPr lang="es-E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D34-3F50-4E0B-83E1-DA00595F644C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idx="4294967295"/>
          </p:nvPr>
        </p:nvSpPr>
        <p:spPr>
          <a:xfrm>
            <a:off x="32249" y="980728"/>
            <a:ext cx="8716215" cy="489585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Acquire know-how</a:t>
            </a:r>
          </a:p>
          <a:p>
            <a:pPr lvl="1"/>
            <a:r>
              <a:rPr lang="en-US" sz="2400" dirty="0" smtClean="0"/>
              <a:t>Porting and benchmarking of low power/low cost </a:t>
            </a:r>
            <a:r>
              <a:rPr lang="en-US" sz="2400" dirty="0" smtClean="0">
                <a:solidFill>
                  <a:schemeClr val="accent2"/>
                </a:solidFill>
              </a:rPr>
              <a:t>System on Chip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Operations of Linux system </a:t>
            </a:r>
            <a:r>
              <a:rPr lang="en-US" sz="2400" dirty="0"/>
              <a:t>on </a:t>
            </a:r>
            <a:r>
              <a:rPr lang="en-US" sz="2400" dirty="0" err="1" smtClean="0"/>
              <a:t>SoCs</a:t>
            </a:r>
            <a:endParaRPr lang="en-US" sz="2400" dirty="0" smtClean="0"/>
          </a:p>
          <a:p>
            <a:pPr lvl="1"/>
            <a:r>
              <a:rPr lang="en-US" sz="2400" dirty="0" smtClean="0"/>
              <a:t>Benchmarking hybrid architectures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800" dirty="0" smtClean="0"/>
              <a:t>Unification of  INFN HW testing activities</a:t>
            </a:r>
          </a:p>
          <a:p>
            <a:pPr lvl="1"/>
            <a:r>
              <a:rPr lang="en-US" sz="2400" dirty="0" smtClean="0"/>
              <a:t>Continuation of the </a:t>
            </a:r>
            <a:r>
              <a:rPr lang="en-US" sz="2400" dirty="0" smtClean="0">
                <a:solidFill>
                  <a:schemeClr val="accent2"/>
                </a:solidFill>
              </a:rPr>
              <a:t>COKA project </a:t>
            </a:r>
          </a:p>
          <a:p>
            <a:pPr lvl="2"/>
            <a:r>
              <a:rPr lang="en-US" sz="2000" dirty="0"/>
              <a:t>Computing on Knights Architecture</a:t>
            </a:r>
          </a:p>
          <a:p>
            <a:pPr lvl="2"/>
            <a:r>
              <a:rPr lang="en-US" sz="2000" dirty="0" smtClean="0"/>
              <a:t>Porting on traditional accelerator (GPU/MIC)</a:t>
            </a:r>
          </a:p>
          <a:p>
            <a:pPr lvl="1"/>
            <a:r>
              <a:rPr lang="en-US" sz="2400" dirty="0" smtClean="0"/>
              <a:t>Continuation of the </a:t>
            </a:r>
            <a:r>
              <a:rPr lang="en-US" sz="2400" dirty="0" smtClean="0">
                <a:solidFill>
                  <a:schemeClr val="accent2"/>
                </a:solidFill>
              </a:rPr>
              <a:t>HEPMARK projects</a:t>
            </a:r>
          </a:p>
          <a:p>
            <a:pPr lvl="2"/>
            <a:r>
              <a:rPr lang="en-US" sz="2000" dirty="0" smtClean="0"/>
              <a:t>X86 benchmarking</a:t>
            </a:r>
          </a:p>
          <a:p>
            <a:r>
              <a:rPr lang="en-US" sz="2800" dirty="0" smtClean="0"/>
              <a:t>Study of custom low latency interconnection built with </a:t>
            </a:r>
            <a:r>
              <a:rPr lang="en-US" sz="2800" dirty="0" smtClean="0">
                <a:solidFill>
                  <a:schemeClr val="accent2"/>
                </a:solidFill>
              </a:rPr>
              <a:t>ARM+FPGA devices</a:t>
            </a:r>
          </a:p>
          <a:p>
            <a:r>
              <a:rPr lang="en-US" sz="2800" dirty="0"/>
              <a:t>Prepare </a:t>
            </a:r>
            <a:r>
              <a:rPr lang="en-US" sz="2800" dirty="0">
                <a:solidFill>
                  <a:schemeClr val="accent2"/>
                </a:solidFill>
              </a:rPr>
              <a:t>H2020</a:t>
            </a:r>
            <a:r>
              <a:rPr lang="en-US" sz="2800" dirty="0"/>
              <a:t> </a:t>
            </a:r>
            <a:r>
              <a:rPr lang="en-US" sz="2800" dirty="0" smtClean="0"/>
              <a:t>proposals </a:t>
            </a:r>
            <a:r>
              <a:rPr lang="en-US" sz="2800" dirty="0"/>
              <a:t>on </a:t>
            </a:r>
            <a:r>
              <a:rPr lang="en-US" sz="2800" dirty="0" err="1"/>
              <a:t>LowPower</a:t>
            </a:r>
            <a:r>
              <a:rPr lang="en-US" sz="2800" dirty="0"/>
              <a:t> computing calls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156177" y="6423585"/>
            <a:ext cx="2880319" cy="365125"/>
          </a:xfrm>
        </p:spPr>
        <p:txBody>
          <a:bodyPr/>
          <a:lstStyle/>
          <a:p>
            <a:pPr algn="l"/>
            <a:r>
              <a:rPr lang="en-US" smtClean="0"/>
              <a:t>03/11/2016</a:t>
            </a:r>
            <a:endParaRPr lang="en-GB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6262777"/>
            <a:ext cx="773059" cy="4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Assegnazioni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7380312" y="836712"/>
            <a:ext cx="1656184" cy="1224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6" y="836712"/>
            <a:ext cx="8728282" cy="97702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5" y="2038899"/>
            <a:ext cx="4084961" cy="216704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351" y="1932148"/>
            <a:ext cx="4392487" cy="285408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79512" y="4797152"/>
            <a:ext cx="8330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it-IT" b="1" dirty="0" smtClean="0"/>
              <a:t>Assegnazioni 2017:</a:t>
            </a:r>
          </a:p>
          <a:p>
            <a:pPr fontAlgn="ctr"/>
            <a:r>
              <a:rPr lang="it-IT" dirty="0" smtClean="0"/>
              <a:t>FE INV</a:t>
            </a:r>
            <a:r>
              <a:rPr lang="it-IT" dirty="0"/>
              <a:t>: </a:t>
            </a:r>
            <a:r>
              <a:rPr lang="it-IT" dirty="0" smtClean="0"/>
              <a:t>sistema PASCAL (10 </a:t>
            </a:r>
            <a:r>
              <a:rPr lang="it-IT" dirty="0" err="1" smtClean="0"/>
              <a:t>keu</a:t>
            </a:r>
            <a:r>
              <a:rPr lang="it-IT" dirty="0" smtClean="0"/>
              <a:t>)</a:t>
            </a:r>
          </a:p>
          <a:p>
            <a:pPr fontAlgn="ctr"/>
            <a:r>
              <a:rPr lang="it-IT" dirty="0"/>
              <a:t>CNAF INV: </a:t>
            </a:r>
            <a:r>
              <a:rPr lang="en-US" dirty="0"/>
              <a:t> </a:t>
            </a:r>
            <a:r>
              <a:rPr lang="en-US" dirty="0" smtClean="0"/>
              <a:t>switch </a:t>
            </a:r>
            <a:r>
              <a:rPr lang="en-US" dirty="0" err="1"/>
              <a:t>omnipath</a:t>
            </a:r>
            <a:r>
              <a:rPr lang="en-US" dirty="0"/>
              <a:t>, </a:t>
            </a:r>
            <a:r>
              <a:rPr lang="en-US" dirty="0" err="1" smtClean="0"/>
              <a:t>schede</a:t>
            </a:r>
            <a:r>
              <a:rPr lang="en-US" dirty="0" smtClean="0"/>
              <a:t> </a:t>
            </a:r>
            <a:r>
              <a:rPr lang="en-US" dirty="0" err="1"/>
              <a:t>omnipath</a:t>
            </a:r>
            <a:r>
              <a:rPr lang="en-US" dirty="0"/>
              <a:t> </a:t>
            </a:r>
            <a:r>
              <a:rPr lang="en-US" dirty="0" err="1"/>
              <a:t>pci</a:t>
            </a:r>
            <a:r>
              <a:rPr lang="en-US" dirty="0"/>
              <a:t>, </a:t>
            </a:r>
            <a:r>
              <a:rPr lang="en-US" dirty="0" smtClean="0"/>
              <a:t>3k </a:t>
            </a:r>
            <a:r>
              <a:rPr lang="en-US" dirty="0" err="1"/>
              <a:t>schede</a:t>
            </a:r>
            <a:r>
              <a:rPr lang="en-US" dirty="0"/>
              <a:t> </a:t>
            </a:r>
            <a:r>
              <a:rPr lang="en-US" dirty="0" err="1"/>
              <a:t>SoC</a:t>
            </a:r>
            <a:r>
              <a:rPr lang="en-US" dirty="0"/>
              <a:t> low power, </a:t>
            </a:r>
            <a:r>
              <a:rPr lang="en-US" dirty="0" err="1" smtClean="0"/>
              <a:t>picoitx</a:t>
            </a:r>
            <a:r>
              <a:rPr lang="en-US" dirty="0" smtClean="0"/>
              <a:t> (17keu)</a:t>
            </a:r>
          </a:p>
          <a:p>
            <a:pPr fontAlgn="ctr"/>
            <a:r>
              <a:rPr lang="en-US" dirty="0" smtClean="0"/>
              <a:t>CNAF SW: </a:t>
            </a:r>
            <a:r>
              <a:rPr lang="en-US" dirty="0" err="1" smtClean="0"/>
              <a:t>rinnovo</a:t>
            </a:r>
            <a:r>
              <a:rPr lang="en-US" dirty="0" smtClean="0"/>
              <a:t> </a:t>
            </a:r>
            <a:r>
              <a:rPr lang="en-US" dirty="0" err="1" smtClean="0"/>
              <a:t>compilatore</a:t>
            </a:r>
            <a:r>
              <a:rPr lang="en-US" dirty="0" smtClean="0"/>
              <a:t> intel (6keu)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054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Inventariabile</a:t>
            </a:r>
            <a:r>
              <a:rPr lang="en-US" dirty="0" smtClean="0"/>
              <a:t> 2015/2016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8" y="1052736"/>
            <a:ext cx="8001324" cy="4144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RM1 – 13k </a:t>
            </a:r>
            <a:r>
              <a:rPr lang="it-IT" dirty="0"/>
              <a:t>Switch di rete per cluster </a:t>
            </a:r>
            <a:r>
              <a:rPr lang="it-IT" dirty="0" err="1"/>
              <a:t>APEnet</a:t>
            </a:r>
            <a:r>
              <a:rPr lang="it-IT" dirty="0"/>
              <a:t> e acquisizione </a:t>
            </a:r>
            <a:r>
              <a:rPr lang="it-IT" dirty="0" err="1"/>
              <a:t>PCIe</a:t>
            </a:r>
            <a:r>
              <a:rPr lang="it-IT" dirty="0"/>
              <a:t> </a:t>
            </a:r>
            <a:r>
              <a:rPr lang="it-IT" dirty="0" err="1"/>
              <a:t>Fabric</a:t>
            </a:r>
            <a:r>
              <a:rPr lang="it-IT" dirty="0"/>
              <a:t> </a:t>
            </a:r>
            <a:r>
              <a:rPr lang="it-IT" dirty="0" err="1"/>
              <a:t>switch</a:t>
            </a:r>
            <a:r>
              <a:rPr lang="it-IT" dirty="0"/>
              <a:t> di AVAGO </a:t>
            </a:r>
            <a:endParaRPr lang="it-IT" dirty="0" smtClean="0"/>
          </a:p>
          <a:p>
            <a:pPr lvl="1"/>
            <a:r>
              <a:rPr lang="it-IT" dirty="0" smtClean="0"/>
              <a:t>CNAF – 14k nodi cluster + 2 </a:t>
            </a:r>
            <a:r>
              <a:rPr lang="it-IT" dirty="0" err="1" smtClean="0"/>
              <a:t>switch</a:t>
            </a:r>
            <a:r>
              <a:rPr lang="it-IT" dirty="0" smtClean="0"/>
              <a:t> 1gb + 1 </a:t>
            </a:r>
            <a:r>
              <a:rPr lang="it-IT" dirty="0" err="1" smtClean="0"/>
              <a:t>switch</a:t>
            </a:r>
            <a:r>
              <a:rPr lang="it-IT" dirty="0" smtClean="0"/>
              <a:t> 10gb + schede 10gb + </a:t>
            </a:r>
            <a:r>
              <a:rPr lang="it-IT" dirty="0" err="1" smtClean="0"/>
              <a:t>HDs</a:t>
            </a:r>
            <a:r>
              <a:rPr lang="it-IT" dirty="0" smtClean="0"/>
              <a:t> vari + RAM varie + alimentatore</a:t>
            </a:r>
          </a:p>
          <a:p>
            <a:pPr lvl="1"/>
            <a:r>
              <a:rPr lang="it-IT" dirty="0" smtClean="0"/>
              <a:t>FE – 7k co-finanziamento con UNIFE </a:t>
            </a:r>
            <a:r>
              <a:rPr lang="it-IT" dirty="0"/>
              <a:t>di un cluster di   32+5 schede NVIDIA-K80, ovvero 64+10 </a:t>
            </a:r>
            <a:r>
              <a:rPr lang="it-IT" dirty="0" smtClean="0"/>
              <a:t>GPU</a:t>
            </a:r>
          </a:p>
          <a:p>
            <a:pPr lvl="1"/>
            <a:r>
              <a:rPr lang="it-IT" dirty="0" smtClean="0"/>
              <a:t>PD </a:t>
            </a:r>
            <a:r>
              <a:rPr lang="it-IT" dirty="0"/>
              <a:t>- </a:t>
            </a:r>
            <a:r>
              <a:rPr lang="it-IT" dirty="0" err="1"/>
              <a:t>intel</a:t>
            </a:r>
            <a:r>
              <a:rPr lang="it-IT" dirty="0"/>
              <a:t> </a:t>
            </a:r>
            <a:r>
              <a:rPr lang="it-IT" dirty="0" err="1"/>
              <a:t>Xeon</a:t>
            </a:r>
            <a:r>
              <a:rPr lang="it-IT" dirty="0"/>
              <a:t> D 1540 8core con HT, AMD A1100 che </a:t>
            </a:r>
            <a:r>
              <a:rPr lang="it-IT" dirty="0" err="1"/>
              <a:t>e'</a:t>
            </a:r>
            <a:r>
              <a:rPr lang="it-IT" dirty="0"/>
              <a:t> un ARM A57 8core, 16GB di RAM</a:t>
            </a:r>
            <a:endParaRPr lang="it-IT" dirty="0" smtClean="0"/>
          </a:p>
          <a:p>
            <a:r>
              <a:rPr lang="it-IT" dirty="0" smtClean="0"/>
              <a:t>2016</a:t>
            </a:r>
          </a:p>
          <a:p>
            <a:pPr lvl="1"/>
            <a:r>
              <a:rPr lang="it-IT" dirty="0" smtClean="0"/>
              <a:t>CNAF: 4x </a:t>
            </a:r>
            <a:r>
              <a:rPr lang="it-IT" dirty="0" err="1" smtClean="0"/>
              <a:t>jetson</a:t>
            </a:r>
            <a:r>
              <a:rPr lang="it-IT" dirty="0" smtClean="0"/>
              <a:t> TX1 (fondi </a:t>
            </a:r>
            <a:r>
              <a:rPr lang="it-IT" dirty="0" err="1" smtClean="0"/>
              <a:t>cnaf</a:t>
            </a:r>
            <a:r>
              <a:rPr lang="it-IT" dirty="0" smtClean="0"/>
              <a:t>), 1.6 </a:t>
            </a:r>
            <a:r>
              <a:rPr lang="it-IT" dirty="0" err="1" smtClean="0"/>
              <a:t>keu</a:t>
            </a:r>
            <a:r>
              <a:rPr lang="it-IT" dirty="0" smtClean="0"/>
              <a:t> da spendere (consumo)</a:t>
            </a:r>
          </a:p>
          <a:p>
            <a:pPr lvl="1"/>
            <a:r>
              <a:rPr lang="it-IT" dirty="0" smtClean="0"/>
              <a:t>RM1: </a:t>
            </a:r>
            <a:r>
              <a:rPr lang="it-IT" dirty="0"/>
              <a:t>FPGA Altera (Arria10 /Sratix10) ? </a:t>
            </a:r>
            <a:r>
              <a:rPr lang="it-IT" dirty="0" smtClean="0"/>
              <a:t>+ </a:t>
            </a:r>
            <a:r>
              <a:rPr lang="it-IT" dirty="0" err="1" smtClean="0"/>
              <a:t>jetson</a:t>
            </a:r>
            <a:r>
              <a:rPr lang="it-IT" dirty="0" smtClean="0"/>
              <a:t> x1 ?  </a:t>
            </a:r>
            <a:r>
              <a:rPr lang="it-IT" dirty="0" err="1" smtClean="0"/>
              <a:t>inv</a:t>
            </a:r>
            <a:r>
              <a:rPr lang="it-IT" dirty="0" smtClean="0"/>
              <a:t> </a:t>
            </a:r>
            <a:r>
              <a:rPr lang="it-IT" dirty="0" err="1" smtClean="0"/>
              <a:t>cnaf</a:t>
            </a:r>
            <a:r>
              <a:rPr lang="it-IT" dirty="0"/>
              <a:t>?</a:t>
            </a:r>
            <a:endParaRPr lang="it-IT" dirty="0" smtClean="0"/>
          </a:p>
          <a:p>
            <a:pPr lvl="1"/>
            <a:r>
              <a:rPr lang="it-IT" dirty="0" smtClean="0"/>
              <a:t>FE: </a:t>
            </a:r>
            <a:r>
              <a:rPr lang="it-IT" dirty="0" err="1" smtClean="0"/>
              <a:t>xeon</a:t>
            </a:r>
            <a:r>
              <a:rPr lang="it-IT" dirty="0" smtClean="0"/>
              <a:t> PHI KNL? (preventivi disponibili)</a:t>
            </a:r>
          </a:p>
          <a:p>
            <a:pPr lvl="1"/>
            <a:r>
              <a:rPr lang="it-IT" dirty="0" smtClean="0"/>
              <a:t>PD: arm64?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0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2015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22494"/>
          <a:stretch/>
        </p:blipFill>
        <p:spPr>
          <a:xfrm>
            <a:off x="201706" y="908720"/>
            <a:ext cx="8658132" cy="49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8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2016/2017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116774"/>
            <a:ext cx="9036496" cy="42072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7" y="1549575"/>
            <a:ext cx="9071807" cy="2201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775452"/>
            <a:ext cx="9020050" cy="2376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074846"/>
            <a:ext cx="9055546" cy="21059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25" y="2329930"/>
            <a:ext cx="9059071" cy="6333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1" y="3031645"/>
            <a:ext cx="9036496" cy="10437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72" y="4161985"/>
            <a:ext cx="9096128" cy="96333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01706" y="6036812"/>
            <a:ext cx="546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+2017: </a:t>
            </a:r>
            <a:r>
              <a:rPr lang="en-US" b="1" dirty="0" err="1" smtClean="0"/>
              <a:t>valutazione</a:t>
            </a:r>
            <a:r>
              <a:rPr lang="en-US" b="1" dirty="0" smtClean="0"/>
              <a:t> </a:t>
            </a:r>
            <a:r>
              <a:rPr lang="en-US" b="1" dirty="0" err="1" smtClean="0"/>
              <a:t>interconnessioni</a:t>
            </a:r>
            <a:r>
              <a:rPr lang="en-US" b="1" dirty="0" smtClean="0"/>
              <a:t> </a:t>
            </a:r>
            <a:r>
              <a:rPr lang="en-US" b="1" dirty="0" err="1" smtClean="0"/>
              <a:t>Omnipath</a:t>
            </a:r>
            <a:endParaRPr lang="en-US" b="1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9"/>
          <a:srcRect l="24867" r="37210"/>
          <a:stretch/>
        </p:blipFill>
        <p:spPr>
          <a:xfrm>
            <a:off x="395536" y="5132215"/>
            <a:ext cx="6336104" cy="84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1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Afferenze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03/11/2016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Daniele Cesini – INFN-CNAF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360276" cy="14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94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_boccali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32229</TotalTime>
  <Words>435</Words>
  <Application>Microsoft Office PowerPoint</Application>
  <PresentationFormat>Presentazione su schermo (4:3)</PresentationFormat>
  <Paragraphs>101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Rockwell</vt:lpstr>
      <vt:lpstr>Wingdings</vt:lpstr>
      <vt:lpstr>Tema_boccali</vt:lpstr>
      <vt:lpstr>Stato progetto COSA 2016</vt:lpstr>
      <vt:lpstr>Presentazione standard di PowerPoint</vt:lpstr>
      <vt:lpstr>INFN COSA project</vt:lpstr>
      <vt:lpstr>Objectives</vt:lpstr>
      <vt:lpstr>Assegnazioni </vt:lpstr>
      <vt:lpstr>Inventariabile 2015/2016</vt:lpstr>
      <vt:lpstr>Milestones 2015</vt:lpstr>
      <vt:lpstr>Milestones 2016/2017</vt:lpstr>
      <vt:lpstr>Afferenze</vt:lpstr>
      <vt:lpstr>Pubblicazioni 2015</vt:lpstr>
      <vt:lpstr>Conferenze</vt:lpstr>
      <vt:lpstr>Collaborazioni 2015/2016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cesini</dc:creator>
  <cp:lastModifiedBy>daniele cesini</cp:lastModifiedBy>
  <cp:revision>686</cp:revision>
  <cp:lastPrinted>2016-05-19T14:39:37Z</cp:lastPrinted>
  <dcterms:created xsi:type="dcterms:W3CDTF">2014-11-16T14:35:39Z</dcterms:created>
  <dcterms:modified xsi:type="dcterms:W3CDTF">2016-11-03T09:46:32Z</dcterms:modified>
</cp:coreProperties>
</file>