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1"/>
  </p:notesMasterIdLst>
  <p:sldIdLst>
    <p:sldId id="256" r:id="rId4"/>
    <p:sldId id="262" r:id="rId5"/>
    <p:sldId id="313" r:id="rId6"/>
    <p:sldId id="314" r:id="rId7"/>
    <p:sldId id="316" r:id="rId8"/>
    <p:sldId id="330" r:id="rId9"/>
    <p:sldId id="339" r:id="rId10"/>
    <p:sldId id="331" r:id="rId11"/>
    <p:sldId id="326" r:id="rId12"/>
    <p:sldId id="320" r:id="rId13"/>
    <p:sldId id="335" r:id="rId14"/>
    <p:sldId id="336" r:id="rId15"/>
    <p:sldId id="332" r:id="rId16"/>
    <p:sldId id="337" r:id="rId17"/>
    <p:sldId id="338" r:id="rId18"/>
    <p:sldId id="325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DD9"/>
    <a:srgbClr val="2AC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612" autoAdjust="0"/>
  </p:normalViewPr>
  <p:slideViewPr>
    <p:cSldViewPr showGuides="1">
      <p:cViewPr varScale="1">
        <p:scale>
          <a:sx n="82" d="100"/>
          <a:sy n="82" d="100"/>
        </p:scale>
        <p:origin x="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50D07-FFC0-438E-865B-5726559DE56E}" type="datetimeFigureOut">
              <a:rPr lang="en-US" smtClean="0"/>
              <a:t>12/15/2017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B16B6-FF1C-4947-A500-747059C5D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3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B16B6-FF1C-4947-A500-747059C5DA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8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7200"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260600"/>
            <a:ext cx="228600" cy="1727200"/>
          </a:xfrm>
          <a:prstGeom prst="rect">
            <a:avLst/>
          </a:prstGeom>
          <a:solidFill>
            <a:srgbClr val="21ADD9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prstClr val="black">
                  <a:lumMod val="95000"/>
                  <a:lumOff val="5000"/>
                </a:prstClr>
              </a:solidFill>
              <a:latin typeface="Bebas Neue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3062816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31242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64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Bebas Neu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3E4B034-66BC-45A8-91CA-370D22A5C802}" type="slidenum">
              <a:rPr lang="en-US" smtClean="0"/>
              <a:pPr/>
              <a:t>‹#›</a:t>
            </a:fld>
            <a:r>
              <a:rPr lang="en-US" dirty="0" smtClean="0"/>
              <a:t>/28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89" y="210885"/>
            <a:ext cx="153850" cy="533400"/>
            <a:chOff x="-1450" y="609600"/>
            <a:chExt cx="153850" cy="533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8" name="Straight Connector 7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92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74106"/>
            <a:ext cx="77724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  <a:latin typeface="Bebas Neu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60600"/>
            <a:ext cx="228600" cy="1727200"/>
          </a:xfrm>
          <a:prstGeom prst="rect">
            <a:avLst/>
          </a:prstGeom>
          <a:solidFill>
            <a:srgbClr val="21ADD9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Bebas Neu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9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8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4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3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55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7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4B034-66BC-45A8-91CA-370D22A5C8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76200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3810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34D-7C6B-4A7B-B28B-A8C75F870448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8800"/>
            <a:ext cx="152400" cy="533400"/>
          </a:xfrm>
          <a:prstGeom prst="rect">
            <a:avLst/>
          </a:prstGeom>
          <a:solidFill>
            <a:srgbClr val="2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802216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0" y="8636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3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Bebas Neu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5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4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5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52.png"/><Relationship Id="rId5" Type="http://schemas.openxmlformats.org/officeDocument/2006/relationships/tags" Target="../tags/tag49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tags" Target="../tags/tag48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0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69.png"/><Relationship Id="rId5" Type="http://schemas.openxmlformats.org/officeDocument/2006/relationships/tags" Target="../tags/tag60.xml"/><Relationship Id="rId10" Type="http://schemas.openxmlformats.org/officeDocument/2006/relationships/image" Target="../media/image68.png"/><Relationship Id="rId4" Type="http://schemas.openxmlformats.org/officeDocument/2006/relationships/tags" Target="../tags/tag59.xml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78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1.png"/><Relationship Id="rId5" Type="http://schemas.openxmlformats.org/officeDocument/2006/relationships/tags" Target="../tags/tag1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6.xml"/><Relationship Id="rId7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19.xml"/><Relationship Id="rId21" Type="http://schemas.openxmlformats.org/officeDocument/2006/relationships/image" Target="../media/image29.png"/><Relationship Id="rId7" Type="http://schemas.openxmlformats.org/officeDocument/2006/relationships/tags" Target="../tags/tag23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1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15" Type="http://schemas.openxmlformats.org/officeDocument/2006/relationships/image" Target="../media/image23.png"/><Relationship Id="rId10" Type="http://schemas.openxmlformats.org/officeDocument/2006/relationships/tags" Target="../tags/tag26.xml"/><Relationship Id="rId19" Type="http://schemas.openxmlformats.org/officeDocument/2006/relationships/image" Target="../media/image27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28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31.png"/><Relationship Id="rId5" Type="http://schemas.openxmlformats.org/officeDocument/2006/relationships/tags" Target="../tags/tag31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9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8.xml"/><Relationship Id="rId7" Type="http://schemas.openxmlformats.org/officeDocument/2006/relationships/image" Target="../media/image4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5" Type="http://schemas.openxmlformats.org/officeDocument/2006/relationships/tags" Target="../tags/tag40.xml"/><Relationship Id="rId10" Type="http://schemas.openxmlformats.org/officeDocument/2006/relationships/image" Target="../media/image44.png"/><Relationship Id="rId4" Type="http://schemas.openxmlformats.org/officeDocument/2006/relationships/tags" Target="../tags/tag39.xml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43.xml"/><Relationship Id="rId7" Type="http://schemas.openxmlformats.org/officeDocument/2006/relationships/image" Target="../media/image4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9.png"/><Relationship Id="rId4" Type="http://schemas.openxmlformats.org/officeDocument/2006/relationships/tags" Target="../tags/tag44.xml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88306" y="3293111"/>
            <a:ext cx="34290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Bebas Neue" pitchFamily="34" charset="0"/>
              </a:rPr>
              <a:t>Sangem Rajesh </a:t>
            </a:r>
          </a:p>
          <a:p>
            <a:pPr marL="0" indent="0">
              <a:buNone/>
            </a:pPr>
            <a:r>
              <a:rPr lang="en-US" sz="2800" dirty="0" smtClean="0">
                <a:latin typeface="Bebas Neue" pitchFamily="34" charset="0"/>
              </a:rPr>
              <a:t> </a:t>
            </a:r>
            <a:endParaRPr lang="en-US" sz="2400" dirty="0" smtClean="0">
              <a:latin typeface="Bebas Neue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Bebas Neue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533400"/>
            <a:ext cx="8229600" cy="2387600"/>
            <a:chOff x="2207068" y="1981200"/>
            <a:chExt cx="4882264" cy="1371600"/>
          </a:xfrm>
        </p:grpSpPr>
        <p:sp>
          <p:nvSpPr>
            <p:cNvPr id="5" name="Rectangle 4"/>
            <p:cNvSpPr/>
            <p:nvPr/>
          </p:nvSpPr>
          <p:spPr>
            <a:xfrm>
              <a:off x="2209800" y="1981200"/>
              <a:ext cx="48768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7068" y="2286000"/>
              <a:ext cx="152400" cy="833336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36932" y="2286000"/>
              <a:ext cx="152400" cy="833336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1059519" y="924750"/>
            <a:ext cx="6727247" cy="1778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F0"/>
                </a:solidFill>
              </a:rPr>
              <a:t>Gluon Sivers Function And Linearly Polarized Gluons In J/</a:t>
            </a:r>
            <a:r>
              <a:rPr lang="el-GR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 In ep Collision</a:t>
            </a:r>
            <a:endParaRPr lang="en-JM" sz="3200" dirty="0">
              <a:solidFill>
                <a:srgbClr val="00B0F0"/>
              </a:solidFill>
              <a:latin typeface="Bebas Neue"/>
              <a:cs typeface="Bebas Neu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09154" y="1710498"/>
            <a:ext cx="148962" cy="103254"/>
            <a:chOff x="1214084" y="1710498"/>
            <a:chExt cx="148962" cy="103254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214293" y="1813752"/>
              <a:ext cx="14875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1214084" y="1710498"/>
              <a:ext cx="14875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86766" y="1711977"/>
            <a:ext cx="148962" cy="103254"/>
            <a:chOff x="1214084" y="1710498"/>
            <a:chExt cx="148962" cy="103254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214293" y="1813752"/>
              <a:ext cx="14875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1214084" y="1710498"/>
              <a:ext cx="14875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288411" y="4229871"/>
            <a:ext cx="2567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Bebas Neue" pitchFamily="34" charset="0"/>
              </a:rPr>
              <a:t>IIT Bombay, India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5334000"/>
            <a:ext cx="565316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</a:rPr>
              <a:t>TRANSVERSITY- 2017, </a:t>
            </a:r>
            <a:r>
              <a:rPr lang="en-US" sz="2900" dirty="0" err="1" smtClean="0">
                <a:solidFill>
                  <a:schemeClr val="accent6">
                    <a:lumMod val="50000"/>
                  </a:schemeClr>
                </a:solidFill>
              </a:rPr>
              <a:t>Frascati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</a:rPr>
              <a:t>, Italy </a:t>
            </a:r>
            <a:endParaRPr lang="en-US" sz="2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9459" y="3815827"/>
            <a:ext cx="4546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ebas Neue" pitchFamily="34" charset="0"/>
              </a:rPr>
              <a:t>in collaboration with Asmita Mukherjee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8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302" y="975739"/>
            <a:ext cx="7541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bas Neue"/>
              </a:rPr>
              <a:t>In Collins-Soper-Sterman </a:t>
            </a:r>
            <a:r>
              <a:rPr lang="en-US" dirty="0">
                <a:latin typeface="Bebas Neue"/>
              </a:rPr>
              <a:t>(CSS) </a:t>
            </a:r>
            <a:r>
              <a:rPr lang="en-US" dirty="0" smtClean="0">
                <a:latin typeface="Bebas Neue"/>
              </a:rPr>
              <a:t>evolution formalism, TMD pdfs depend </a:t>
            </a:r>
          </a:p>
          <a:p>
            <a:r>
              <a:rPr lang="en-US" sz="2000" dirty="0" smtClean="0">
                <a:latin typeface="Bebas Neue"/>
              </a:rPr>
              <a:t>on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6" name="Straight Connector 5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990600" y="53809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Bebas Neue"/>
              </a:rPr>
              <a:t>TMD Evolution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114" y="1830509"/>
            <a:ext cx="448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bas Neue"/>
              </a:rPr>
              <a:t>Collins-Soper equation and RGE for TMD </a:t>
            </a:r>
            <a:endParaRPr lang="en-US" dirty="0">
              <a:latin typeface="Bebas Neue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6" y="1350098"/>
            <a:ext cx="1015983" cy="277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01067"/>
            <a:ext cx="3429000" cy="335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44" y="3073391"/>
            <a:ext cx="2971800" cy="315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39" y="3663576"/>
            <a:ext cx="2167555" cy="3653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63026" y="1338501"/>
            <a:ext cx="37899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J</a:t>
            </a:r>
            <a:r>
              <a:rPr lang="en-US" sz="1400" dirty="0">
                <a:solidFill>
                  <a:srgbClr val="7030A0"/>
                </a:solidFill>
              </a:rPr>
              <a:t>. Collins, Foundations of Perturbative QCD, </a:t>
            </a:r>
            <a:r>
              <a:rPr lang="en-US" sz="1400" dirty="0" smtClean="0">
                <a:solidFill>
                  <a:srgbClr val="7030A0"/>
                </a:solidFill>
              </a:rPr>
              <a:t> 2011</a:t>
            </a:r>
            <a:r>
              <a:rPr lang="en-US" sz="1400" dirty="0">
                <a:solidFill>
                  <a:srgbClr val="7030A0"/>
                </a:solidFill>
              </a:rPr>
              <a:t/>
            </a:r>
            <a:br>
              <a:rPr lang="en-US" sz="1400" dirty="0">
                <a:solidFill>
                  <a:srgbClr val="7030A0"/>
                </a:solidFill>
              </a:rPr>
            </a:br>
            <a:r>
              <a:rPr lang="en-US" sz="1400" dirty="0" smtClean="0">
                <a:solidFill>
                  <a:srgbClr val="7030A0"/>
                </a:solidFill>
              </a:rPr>
              <a:t>S. M. Aybat et al. PRD 85 034043 (2012</a:t>
            </a:r>
            <a:r>
              <a:rPr lang="en-US" sz="1600" dirty="0" smtClean="0">
                <a:solidFill>
                  <a:srgbClr val="7030A0"/>
                </a:solidFill>
              </a:rPr>
              <a:t>)</a:t>
            </a:r>
            <a:r>
              <a:rPr lang="en-US" sz="1600" dirty="0">
                <a:solidFill>
                  <a:srgbClr val="7030A0"/>
                </a:solidFill>
              </a:rPr>
              <a:t/>
            </a:r>
            <a:br>
              <a:rPr lang="en-US" sz="1600" dirty="0">
                <a:solidFill>
                  <a:srgbClr val="7030A0"/>
                </a:solidFill>
              </a:rPr>
            </a:b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191342" y="1915248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176613" y="1027119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47" y="4688546"/>
            <a:ext cx="5591553" cy="2954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43" y="5341035"/>
            <a:ext cx="1389956" cy="428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8590" y="4136862"/>
            <a:ext cx="729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bas Neue"/>
              </a:rPr>
              <a:t>After solving these equations, the </a:t>
            </a:r>
            <a:r>
              <a:rPr lang="en-US" dirty="0" err="1" smtClean="0">
                <a:latin typeface="Bebas Neue"/>
              </a:rPr>
              <a:t>unpolarized</a:t>
            </a:r>
            <a:r>
              <a:rPr lang="en-US" dirty="0" smtClean="0">
                <a:latin typeface="Bebas Neue"/>
              </a:rPr>
              <a:t> TMD PDF in b-space is </a:t>
            </a:r>
            <a:endParaRPr lang="en-US" dirty="0">
              <a:latin typeface="Bebas Neue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12" y="5386808"/>
            <a:ext cx="3837346" cy="2329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7742" y="5912739"/>
            <a:ext cx="786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derivative of Sivers function follows the same evolution as that of </a:t>
            </a:r>
            <a:r>
              <a:rPr lang="en-US" dirty="0" err="1" smtClean="0"/>
              <a:t>unpolarized</a:t>
            </a:r>
            <a:endParaRPr lang="en-US" dirty="0" smtClean="0"/>
          </a:p>
          <a:p>
            <a:r>
              <a:rPr lang="en-US" dirty="0" smtClean="0"/>
              <a:t>TMD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264" y="2504325"/>
            <a:ext cx="3313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 by “T. Rogers”, “L. </a:t>
            </a:r>
            <a:r>
              <a:rPr lang="en-US" dirty="0" err="1" smtClean="0"/>
              <a:t>Gamberg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and “A. </a:t>
            </a:r>
            <a:r>
              <a:rPr lang="en-US" dirty="0" err="1" smtClean="0"/>
              <a:t>Prokudin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259575" y="6036283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5" name="Straight Connector 4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09600" y="53809"/>
            <a:ext cx="764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  <a:latin typeface="Bebas Neue"/>
              </a:rPr>
              <a:t>Sivers</a:t>
            </a:r>
            <a:r>
              <a:rPr lang="en-US" sz="4000" dirty="0" smtClean="0">
                <a:solidFill>
                  <a:schemeClr val="accent5"/>
                </a:solidFill>
                <a:latin typeface="Bebas Neue"/>
              </a:rPr>
              <a:t> Asymmetry at COMPASS</a:t>
            </a:r>
            <a:endParaRPr lang="en-US" sz="4000" dirty="0">
              <a:solidFill>
                <a:schemeClr val="accent5"/>
              </a:solidFill>
              <a:latin typeface="Bebas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6455007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Bebas Neue"/>
              </a:rPr>
              <a:t>Data from J</a:t>
            </a:r>
            <a:r>
              <a:rPr lang="en-US" sz="1200" dirty="0">
                <a:solidFill>
                  <a:srgbClr val="7030A0"/>
                </a:solidFill>
                <a:latin typeface="Bebas Neue"/>
              </a:rPr>
              <a:t>. </a:t>
            </a:r>
            <a:r>
              <a:rPr lang="en-US" sz="1200" dirty="0" err="1" smtClean="0">
                <a:solidFill>
                  <a:srgbClr val="7030A0"/>
                </a:solidFill>
                <a:latin typeface="Bebas Neue"/>
              </a:rPr>
              <a:t>Matousek</a:t>
            </a:r>
            <a:r>
              <a:rPr lang="en-US" sz="1200" dirty="0" smtClean="0">
                <a:solidFill>
                  <a:srgbClr val="7030A0"/>
                </a:solidFill>
                <a:latin typeface="Bebas Neue"/>
              </a:rPr>
              <a:t> </a:t>
            </a:r>
            <a:r>
              <a:rPr lang="en-US" sz="1200" dirty="0">
                <a:solidFill>
                  <a:srgbClr val="7030A0"/>
                </a:solidFill>
                <a:latin typeface="Bebas Neue"/>
              </a:rPr>
              <a:t>(COMPASS), J. Phys. Conf. Ser. </a:t>
            </a:r>
            <a:r>
              <a:rPr lang="en-US" sz="1200" b="1" dirty="0">
                <a:solidFill>
                  <a:srgbClr val="7030A0"/>
                </a:solidFill>
                <a:latin typeface="Bebas Neue"/>
              </a:rPr>
              <a:t>678</a:t>
            </a:r>
            <a:r>
              <a:rPr lang="en-US" sz="1200" dirty="0">
                <a:solidFill>
                  <a:srgbClr val="7030A0"/>
                </a:solidFill>
                <a:latin typeface="Bebas Neue"/>
              </a:rPr>
              <a:t>, 012050 (</a:t>
            </a:r>
            <a:r>
              <a:rPr lang="en-US" sz="1200" dirty="0" smtClean="0">
                <a:solidFill>
                  <a:srgbClr val="7030A0"/>
                </a:solidFill>
                <a:latin typeface="Bebas Neue"/>
              </a:rPr>
              <a:t>2016) </a:t>
            </a:r>
            <a:r>
              <a:rPr lang="en-US" sz="1200" dirty="0">
                <a:solidFill>
                  <a:srgbClr val="7030A0"/>
                </a:solidFill>
                <a:latin typeface="Bebas Neue"/>
              </a:rPr>
              <a:t/>
            </a:r>
            <a:br>
              <a:rPr lang="en-US" sz="1200" dirty="0">
                <a:solidFill>
                  <a:srgbClr val="7030A0"/>
                </a:solidFill>
                <a:latin typeface="Bebas Neue"/>
              </a:rPr>
            </a:br>
            <a:endParaRPr lang="en-US" sz="1200" dirty="0">
              <a:solidFill>
                <a:srgbClr val="7030A0"/>
              </a:solidFill>
              <a:latin typeface="Bebas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7877" y="4275105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COMPASS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12" y="4311095"/>
            <a:ext cx="1679682" cy="253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1" y="4870994"/>
            <a:ext cx="3378605" cy="469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586" y="-577287"/>
            <a:ext cx="7924800" cy="571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86610" y="5586382"/>
            <a:ext cx="28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A. Mukherjee, SR arXiv:1609.05596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              to appear in EPJC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738416"/>
            <a:ext cx="40005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4" y="3571264"/>
            <a:ext cx="4206246" cy="31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7" name="Straight Connector 6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09600" y="53809"/>
            <a:ext cx="5972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  <a:latin typeface="Bebas Neue"/>
              </a:rPr>
              <a:t>Sivers</a:t>
            </a:r>
            <a:r>
              <a:rPr lang="en-US" sz="4000" dirty="0" smtClean="0">
                <a:solidFill>
                  <a:schemeClr val="accent5"/>
                </a:solidFill>
                <a:latin typeface="Bebas Neue"/>
              </a:rPr>
              <a:t> Asymmetry at EIC</a:t>
            </a:r>
            <a:endParaRPr lang="en-US" sz="4000" dirty="0">
              <a:solidFill>
                <a:schemeClr val="accent5"/>
              </a:solidFill>
              <a:latin typeface="Bebas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799" y="443562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05" y="4504620"/>
            <a:ext cx="1679682" cy="253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36" y="5234562"/>
            <a:ext cx="4559270" cy="169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7" y="821130"/>
            <a:ext cx="3810000" cy="381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9800" y="6227378"/>
            <a:ext cx="468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A. Mukherjee, SR arXiv:1609.05596  to appear in EPJC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79" y="1109157"/>
            <a:ext cx="4000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5" name="Straight Connector 4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747156" y="57294"/>
            <a:ext cx="4482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Cos2</a:t>
            </a:r>
            <a:r>
              <a:rPr lang="el-GR" sz="4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4000" dirty="0" smtClean="0">
                <a:solidFill>
                  <a:schemeClr val="accent5"/>
                </a:solidFill>
              </a:rPr>
              <a:t> Asymmetry in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772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the TMD factorization holds, the </a:t>
            </a:r>
            <a:r>
              <a:rPr lang="en-US" dirty="0" err="1" smtClean="0"/>
              <a:t>unpolarized</a:t>
            </a:r>
            <a:r>
              <a:rPr lang="en-US" dirty="0" smtClean="0"/>
              <a:t> differential cross section 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06" y="182124"/>
            <a:ext cx="2701596" cy="451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9" y="1584836"/>
            <a:ext cx="8464179" cy="6801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38" y="2900693"/>
            <a:ext cx="5543940" cy="814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38" y="5580366"/>
            <a:ext cx="4591320" cy="5182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78" y="4331601"/>
            <a:ext cx="3103298" cy="632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7156" y="3871777"/>
            <a:ext cx="473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cos2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asymmetry is defined as the following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5996" y="5107785"/>
            <a:ext cx="450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Parametrization of linearly polarized TMD PDF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42546" y="5176554"/>
            <a:ext cx="368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Bebas Neue"/>
              </a:rPr>
              <a:t>D. Boer et al, </a:t>
            </a:r>
            <a:r>
              <a:rPr lang="en-US" sz="1400" dirty="0">
                <a:solidFill>
                  <a:srgbClr val="7030A0"/>
                </a:solidFill>
                <a:latin typeface="Bebas Neue"/>
              </a:rPr>
              <a:t>PRL 108, 032002 (2012) </a:t>
            </a:r>
            <a:br>
              <a:rPr lang="en-US" sz="1400" dirty="0">
                <a:solidFill>
                  <a:srgbClr val="7030A0"/>
                </a:solidFill>
                <a:latin typeface="Bebas Neue"/>
              </a:rPr>
            </a:br>
            <a:endParaRPr lang="en-US" sz="1400" dirty="0">
              <a:solidFill>
                <a:srgbClr val="7030A0"/>
              </a:solidFill>
              <a:latin typeface="Bebas Neu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419" y="2423461"/>
            <a:ext cx="68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contracting over the Lorentz indices, we get the below expression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47728" y="6171451"/>
            <a:ext cx="314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r is the parameter having  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42" y="6266950"/>
            <a:ext cx="1021223" cy="1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7" name="Straight Connector 6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09600" y="53809"/>
            <a:ext cx="5927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Bebas Neue"/>
              </a:rPr>
              <a:t>C</a:t>
            </a:r>
            <a:r>
              <a:rPr lang="en-US" sz="4000" dirty="0" smtClean="0">
                <a:solidFill>
                  <a:schemeClr val="accent5"/>
                </a:solidFill>
                <a:latin typeface="Bebas Neue"/>
              </a:rPr>
              <a:t>os2</a:t>
            </a:r>
            <a:r>
              <a:rPr lang="el-GR" sz="4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4000" dirty="0" smtClean="0">
                <a:solidFill>
                  <a:schemeClr val="accent5"/>
                </a:solidFill>
                <a:latin typeface="Bebas Neue"/>
              </a:rPr>
              <a:t> Asymmetry at EIC</a:t>
            </a:r>
            <a:endParaRPr lang="en-US" sz="4000" dirty="0">
              <a:solidFill>
                <a:schemeClr val="accent5"/>
              </a:solidFill>
              <a:latin typeface="Bebas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3438" y="468322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02" y="4720742"/>
            <a:ext cx="1679682" cy="253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3" y="1290793"/>
            <a:ext cx="4000500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338249"/>
            <a:ext cx="4000500" cy="304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9800" y="6227378"/>
            <a:ext cx="468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A. Mukherjee, SR arXiv:1609.05596 to appear in EPJC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5" name="Straight Connector 4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124200" y="4548237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COMPASS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78" y="4606394"/>
            <a:ext cx="1679682" cy="2530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" y="53809"/>
            <a:ext cx="7597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Bebas Neue"/>
              </a:rPr>
              <a:t>C</a:t>
            </a:r>
            <a:r>
              <a:rPr lang="en-US" sz="4000" dirty="0" smtClean="0">
                <a:solidFill>
                  <a:schemeClr val="accent5"/>
                </a:solidFill>
                <a:latin typeface="Bebas Neue"/>
              </a:rPr>
              <a:t>os2</a:t>
            </a:r>
            <a:r>
              <a:rPr lang="el-GR" sz="4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4000" dirty="0" smtClean="0">
                <a:solidFill>
                  <a:schemeClr val="accent5"/>
                </a:solidFill>
                <a:latin typeface="Bebas Neue"/>
              </a:rPr>
              <a:t> Asymmetry at COMPASS</a:t>
            </a:r>
            <a:endParaRPr lang="en-US" sz="4000" dirty="0">
              <a:solidFill>
                <a:schemeClr val="accent5"/>
              </a:solidFill>
              <a:latin typeface="Bebas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8" y="1315495"/>
            <a:ext cx="40005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373651"/>
            <a:ext cx="4000500" cy="304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9800" y="6227378"/>
            <a:ext cx="468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A. Mukherjee, SR arXiv:1609.05596  to appear in EPJC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5" name="Straight Connector 4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75106" y="12553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Bebas Neue"/>
              </a:rPr>
              <a:t>Summary</a:t>
            </a:r>
            <a:endParaRPr lang="en-US" sz="3600" dirty="0">
              <a:solidFill>
                <a:schemeClr val="accent5"/>
              </a:solidFill>
              <a:latin typeface="Bebas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106" y="2385702"/>
            <a:ext cx="814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ebas Neue"/>
              </a:rPr>
              <a:t>The Sivers asymmetry  is found to be sizable and negative, which is in</a:t>
            </a:r>
          </a:p>
          <a:p>
            <a:r>
              <a:rPr lang="en-US" sz="2000" dirty="0" smtClean="0">
                <a:latin typeface="Bebas Neue"/>
              </a:rPr>
              <a:t>good agreement with COMPASS data at z=1. </a:t>
            </a:r>
            <a:endParaRPr lang="en-US" sz="2000" dirty="0">
              <a:latin typeface="Bebas Neue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174534" y="1467117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5400000">
            <a:off x="174534" y="2507453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5106" y="1372603"/>
            <a:ext cx="7970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ebas Neue"/>
              </a:rPr>
              <a:t>Sivers and Cos2</a:t>
            </a:r>
            <a:r>
              <a:rPr lang="el-GR" sz="2000" dirty="0" smtClean="0">
                <a:latin typeface="Bebas Neue"/>
              </a:rPr>
              <a:t>φ</a:t>
            </a:r>
            <a:r>
              <a:rPr lang="el-GR" sz="2000" dirty="0" smtClean="0"/>
              <a:t> </a:t>
            </a:r>
            <a:r>
              <a:rPr lang="en-US" sz="2000" dirty="0" smtClean="0"/>
              <a:t> asymmetries </a:t>
            </a:r>
            <a:r>
              <a:rPr lang="en-US" sz="2000" dirty="0" smtClean="0">
                <a:latin typeface="Bebas Neue"/>
              </a:rPr>
              <a:t>have </a:t>
            </a:r>
            <a:r>
              <a:rPr lang="en-US" sz="2000" dirty="0">
                <a:latin typeface="Bebas Neue"/>
              </a:rPr>
              <a:t>been studied </a:t>
            </a:r>
            <a:r>
              <a:rPr lang="en-US" sz="2000" dirty="0" smtClean="0">
                <a:latin typeface="Bebas Neue"/>
              </a:rPr>
              <a:t>in J/ </a:t>
            </a:r>
            <a:r>
              <a:rPr lang="el-GR" sz="2000" dirty="0" smtClean="0">
                <a:latin typeface="Bebas Neue"/>
                <a:cs typeface="Times New Roman" panose="02020603050405020304" pitchFamily="18" charset="0"/>
              </a:rPr>
              <a:t>ψ</a:t>
            </a:r>
            <a:r>
              <a:rPr lang="en-US" sz="2000" dirty="0" smtClean="0">
                <a:latin typeface="Bebas Neue"/>
                <a:cs typeface="Times New Roman" panose="02020603050405020304" pitchFamily="18" charset="0"/>
              </a:rPr>
              <a:t> p</a:t>
            </a:r>
            <a:r>
              <a:rPr lang="en-US" sz="2000" dirty="0" smtClean="0">
                <a:latin typeface="Bebas Neue"/>
              </a:rPr>
              <a:t>roduction </a:t>
            </a:r>
          </a:p>
          <a:p>
            <a:r>
              <a:rPr lang="en-US" sz="2000" dirty="0" smtClean="0">
                <a:latin typeface="Bebas Neue"/>
              </a:rPr>
              <a:t>in SIDIS process using  COM at LO.</a:t>
            </a:r>
            <a:endParaRPr lang="en-US" sz="2000" dirty="0">
              <a:latin typeface="Bebas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306" y="3472438"/>
            <a:ext cx="8627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ebas Neue"/>
              </a:rPr>
              <a:t>Sizable Cos2</a:t>
            </a:r>
            <a:r>
              <a:rPr lang="el-GR" sz="2000" dirty="0" smtClean="0">
                <a:latin typeface="Bebas Neue"/>
              </a:rPr>
              <a:t>φ</a:t>
            </a:r>
            <a:r>
              <a:rPr lang="en-US" sz="2000" dirty="0" smtClean="0">
                <a:latin typeface="Bebas Neue"/>
              </a:rPr>
              <a:t> asymmetry is estimated as function of </a:t>
            </a:r>
            <a:r>
              <a:rPr lang="en-US" sz="2000" dirty="0" err="1" smtClean="0">
                <a:latin typeface="Bebas Neue"/>
              </a:rPr>
              <a:t>Bjorken</a:t>
            </a:r>
            <a:r>
              <a:rPr lang="en-US" sz="2000" dirty="0" smtClean="0">
                <a:latin typeface="Bebas Neue"/>
              </a:rPr>
              <a:t> variable and</a:t>
            </a:r>
          </a:p>
          <a:p>
            <a:r>
              <a:rPr lang="en-US" sz="2000" dirty="0">
                <a:latin typeface="Bebas Neue"/>
              </a:rPr>
              <a:t>t</a:t>
            </a:r>
            <a:r>
              <a:rPr lang="en-US" sz="2000" dirty="0" smtClean="0">
                <a:latin typeface="Bebas Neue"/>
              </a:rPr>
              <a:t>ransverse momentum of J/</a:t>
            </a:r>
            <a:r>
              <a:rPr lang="el-GR" sz="2000" dirty="0" smtClean="0">
                <a:latin typeface="Bebas Neue"/>
                <a:cs typeface="Times New Roman" panose="02020603050405020304" pitchFamily="18" charset="0"/>
              </a:rPr>
              <a:t>ψ</a:t>
            </a:r>
            <a:r>
              <a:rPr lang="en-US" sz="2000" dirty="0" smtClean="0">
                <a:latin typeface="Bebas Neue"/>
              </a:rPr>
              <a:t> . </a:t>
            </a:r>
            <a:endParaRPr lang="en-US" sz="2000" dirty="0">
              <a:latin typeface="Bebas Neue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174534" y="3627258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370" y="5270884"/>
            <a:ext cx="8172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ebas Neue"/>
              </a:rPr>
              <a:t>The sizable asymmetries indicate that </a:t>
            </a:r>
            <a:r>
              <a:rPr lang="en-US" sz="2000" dirty="0">
                <a:latin typeface="Bebas Neue"/>
              </a:rPr>
              <a:t>J/</a:t>
            </a:r>
            <a:r>
              <a:rPr lang="el-GR" sz="2000" dirty="0" smtClean="0">
                <a:latin typeface="Bebas Neue"/>
                <a:cs typeface="Times New Roman" panose="02020603050405020304" pitchFamily="18" charset="0"/>
              </a:rPr>
              <a:t>ψ</a:t>
            </a:r>
            <a:r>
              <a:rPr lang="en-US" sz="2000" dirty="0" smtClean="0">
                <a:latin typeface="Bebas Neue"/>
                <a:cs typeface="Times New Roman" panose="02020603050405020304" pitchFamily="18" charset="0"/>
              </a:rPr>
              <a:t> production in SIDIS process</a:t>
            </a:r>
          </a:p>
          <a:p>
            <a:r>
              <a:rPr lang="en-US" sz="2000" dirty="0" smtClean="0">
                <a:latin typeface="Bebas Neue"/>
                <a:cs typeface="Times New Roman" panose="02020603050405020304" pitchFamily="18" charset="0"/>
              </a:rPr>
              <a:t> is  a promising channel to probe the          and        .</a:t>
            </a:r>
            <a:endParaRPr lang="en-US" sz="2000" dirty="0">
              <a:latin typeface="Bebas Neue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174534" y="4466022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4" y="5624827"/>
            <a:ext cx="390198" cy="3185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37933"/>
            <a:ext cx="385626" cy="312464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 rot="5400000">
            <a:off x="195417" y="5478757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1192" y="4301992"/>
            <a:ext cx="8092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ebas Neue"/>
              </a:rPr>
              <a:t>By measuring the Cos2</a:t>
            </a:r>
            <a:r>
              <a:rPr lang="el-GR" sz="2000" dirty="0">
                <a:latin typeface="Bebas Neue"/>
              </a:rPr>
              <a:t>φ</a:t>
            </a:r>
            <a:r>
              <a:rPr lang="en-US" sz="2000" dirty="0">
                <a:latin typeface="Bebas Neue"/>
              </a:rPr>
              <a:t> asymmetry at COMPASS,  the </a:t>
            </a:r>
            <a:r>
              <a:rPr lang="en-US" sz="2000" dirty="0" smtClean="0">
                <a:latin typeface="Bebas Neue"/>
              </a:rPr>
              <a:t>universality </a:t>
            </a:r>
            <a:endParaRPr lang="en-US" sz="2000" dirty="0">
              <a:latin typeface="Bebas Neue"/>
            </a:endParaRPr>
          </a:p>
          <a:p>
            <a:r>
              <a:rPr lang="en-US" sz="2000" dirty="0">
                <a:latin typeface="Bebas Neue"/>
              </a:rPr>
              <a:t> </a:t>
            </a:r>
            <a:r>
              <a:rPr lang="en-US" sz="2000">
                <a:latin typeface="Bebas Neue"/>
              </a:rPr>
              <a:t>property </a:t>
            </a:r>
            <a:r>
              <a:rPr lang="en-US" sz="2000" smtClean="0">
                <a:latin typeface="Bebas Neue"/>
              </a:rPr>
              <a:t>                                       can </a:t>
            </a:r>
            <a:r>
              <a:rPr lang="en-US" sz="2000" dirty="0" smtClean="0">
                <a:latin typeface="Bebas Neue"/>
              </a:rPr>
              <a:t>be tested.</a:t>
            </a:r>
            <a:endParaRPr lang="en-US" sz="2000" dirty="0">
              <a:latin typeface="Bebas Neue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65644"/>
            <a:ext cx="2375043" cy="37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JM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Pacifico" pitchFamily="2" charset="0"/>
              </a:rPr>
              <a:t>THANK</a:t>
            </a:r>
            <a:r>
              <a:rPr lang="en-JM" dirty="0" smtClean="0">
                <a:solidFill>
                  <a:srgbClr val="21ADD9"/>
                </a:solidFill>
                <a:ea typeface="Pacifico" pitchFamily="2" charset="0"/>
              </a:rPr>
              <a:t> YOU</a:t>
            </a:r>
            <a:endParaRPr lang="en-JM" dirty="0">
              <a:solidFill>
                <a:srgbClr val="21ADD9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92813" y="218861"/>
            <a:ext cx="7772400" cy="695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5"/>
                </a:solidFill>
              </a:rPr>
              <a:t>Outline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741" y="2360861"/>
            <a:ext cx="401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Quarkonium Models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575" y="381000"/>
            <a:ext cx="153850" cy="533400"/>
            <a:chOff x="-1450" y="609600"/>
            <a:chExt cx="153850" cy="533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14" name="Straight Connector 13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720679" y="1418532"/>
            <a:ext cx="24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Gluon TMDs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7062" y="5306124"/>
            <a:ext cx="1967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5741" y="3188158"/>
            <a:ext cx="351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Sivers Asymmetry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879" y="4156658"/>
            <a:ext cx="3633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Cos2</a:t>
            </a:r>
            <a:r>
              <a:rPr lang="el-GR" sz="3600" dirty="0"/>
              <a:t>φ</a:t>
            </a:r>
            <a:r>
              <a:rPr lang="en-US" sz="3600" dirty="0"/>
              <a:t> Asymmetry</a:t>
            </a:r>
          </a:p>
        </p:txBody>
      </p:sp>
    </p:spTree>
    <p:extLst>
      <p:ext uri="{BB962C8B-B14F-4D97-AF65-F5344CB8AC3E}">
        <p14:creationId xmlns:p14="http://schemas.microsoft.com/office/powerpoint/2010/main" val="36770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575" y="381000"/>
            <a:ext cx="153850" cy="533400"/>
            <a:chOff x="-1450" y="609600"/>
            <a:chExt cx="153850" cy="5334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5" name="Straight Connector 4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9600" y="194101"/>
            <a:ext cx="4379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5"/>
                </a:solidFill>
              </a:rPr>
              <a:t>Gluon Correlator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14400"/>
            <a:ext cx="127001" cy="114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34" y="510134"/>
            <a:ext cx="267132" cy="159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8" y="1514722"/>
            <a:ext cx="156994" cy="17223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56007" y="1905602"/>
            <a:ext cx="7902965" cy="1036684"/>
            <a:chOff x="956007" y="1905602"/>
            <a:chExt cx="7902965" cy="1036684"/>
          </a:xfrm>
        </p:grpSpPr>
        <p:pic>
          <p:nvPicPr>
            <p:cNvPr id="10" name="Picture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007" y="1905602"/>
              <a:ext cx="7313678" cy="7696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19317" y="2388288"/>
              <a:ext cx="44396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500" dirty="0" smtClean="0">
                <a:solidFill>
                  <a:srgbClr val="7030A0"/>
                </a:solidFill>
              </a:endParaRPr>
            </a:p>
            <a:p>
              <a:r>
                <a:rPr lang="en-US" sz="1500" dirty="0" smtClean="0">
                  <a:solidFill>
                    <a:srgbClr val="7030A0"/>
                  </a:solidFill>
                </a:rPr>
                <a:t>P. J. Mulders and  J. Rodrigues PRD 63 094021(2001)</a:t>
              </a:r>
              <a:endParaRPr lang="en-US" sz="15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0046" y="3222132"/>
            <a:ext cx="7109639" cy="1489846"/>
            <a:chOff x="1181641" y="3321345"/>
            <a:chExt cx="7109639" cy="1514361"/>
          </a:xfrm>
        </p:grpSpPr>
        <p:pic>
          <p:nvPicPr>
            <p:cNvPr id="21" name="Picture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314" y="4135800"/>
              <a:ext cx="6621081" cy="69990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181641" y="3321345"/>
              <a:ext cx="71096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Bebas Neue"/>
                </a:rPr>
                <a:t>Parameterization of gluon correlator at “leading </a:t>
              </a:r>
              <a:r>
                <a:rPr lang="en-US" sz="2200" dirty="0">
                  <a:latin typeface="Bebas Neue"/>
                </a:rPr>
                <a:t>t</a:t>
              </a:r>
              <a:r>
                <a:rPr lang="en-US" sz="2200" dirty="0" smtClean="0">
                  <a:latin typeface="Bebas Neue"/>
                </a:rPr>
                <a:t>wist ” </a:t>
              </a:r>
              <a:endParaRPr lang="en-US" sz="2200" dirty="0">
                <a:latin typeface="Bebas Neue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60" y="377212"/>
            <a:ext cx="2905578" cy="1295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27589"/>
            <a:ext cx="5715000" cy="6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575" y="381000"/>
            <a:ext cx="153850" cy="533400"/>
            <a:chOff x="-1450" y="609600"/>
            <a:chExt cx="153850" cy="5334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5" name="Straight Connector 4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81761"/>
              </p:ext>
            </p:extLst>
          </p:nvPr>
        </p:nvGraphicFramePr>
        <p:xfrm>
          <a:off x="1390650" y="1636855"/>
          <a:ext cx="6096000" cy="304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566"/>
                <a:gridCol w="1493949"/>
                <a:gridCol w="1472485"/>
                <a:gridCol w="1524000"/>
              </a:tblGrid>
              <a:tr h="509073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</a:t>
                      </a:r>
                      <a:r>
                        <a:rPr lang="en-US" sz="2000" b="1" cap="none" spc="0" dirty="0" smtClean="0">
                          <a:ln/>
                          <a:solidFill>
                            <a:srgbClr val="C00000"/>
                          </a:solidFill>
                          <a:effectLst/>
                        </a:rPr>
                        <a:t>Gluons</a:t>
                      </a:r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cap="none" spc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Unpolarized</a:t>
                      </a:r>
                      <a:endParaRPr lang="en-US" sz="2000" b="1" kern="1200" cap="none" spc="0" dirty="0">
                        <a:ln/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cap="none" spc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Circularly</a:t>
                      </a:r>
                      <a:endParaRPr lang="en-US" sz="2000" b="1" kern="1200" cap="none" spc="0" dirty="0">
                        <a:ln/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1" kern="1200" cap="none" spc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Linearly</a:t>
                      </a:r>
                      <a:endParaRPr lang="en-US" sz="2000" b="1" kern="1200" cap="none" spc="0" dirty="0">
                        <a:ln/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33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Unpolarized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9849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Longitudinal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5985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Transverse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95781" y="2517280"/>
            <a:ext cx="5138619" cy="3678784"/>
            <a:chOff x="3687173" y="4488288"/>
            <a:chExt cx="5138619" cy="3678784"/>
          </a:xfrm>
        </p:grpSpPr>
        <p:grpSp>
          <p:nvGrpSpPr>
            <p:cNvPr id="11" name="Group 10"/>
            <p:cNvGrpSpPr/>
            <p:nvPr/>
          </p:nvGrpSpPr>
          <p:grpSpPr>
            <a:xfrm>
              <a:off x="3687173" y="4488288"/>
              <a:ext cx="5138619" cy="3678784"/>
              <a:chOff x="3687173" y="4488288"/>
              <a:chExt cx="5138619" cy="3678784"/>
            </a:xfrm>
          </p:grpSpPr>
          <p:pic>
            <p:nvPicPr>
              <p:cNvPr id="13" name="Picture 12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5238" y="4488288"/>
                <a:ext cx="386366" cy="46364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785" y="4490550"/>
                <a:ext cx="538051" cy="46137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2285" y="5262451"/>
                <a:ext cx="600257" cy="41888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173" y="5996049"/>
                <a:ext cx="544431" cy="472687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2285" y="6022948"/>
                <a:ext cx="621135" cy="41888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053" y="6022948"/>
                <a:ext cx="1261123" cy="472687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265778" y="7890073"/>
                <a:ext cx="35600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030A0"/>
                    </a:solidFill>
                  </a:rPr>
                  <a:t>R. Angeles-Martinez et al, APhyPolB.46.2501 (2015)</a:t>
                </a:r>
                <a:endParaRPr lang="en-US" sz="1200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092" y="5298615"/>
              <a:ext cx="538051" cy="472687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/>
          <p:nvPr/>
        </p:nvCxnSpPr>
        <p:spPr>
          <a:xfrm flipH="1">
            <a:off x="2746071" y="4517769"/>
            <a:ext cx="624626" cy="740271"/>
          </a:xfrm>
          <a:prstGeom prst="straightConnector1">
            <a:avLst/>
          </a:prstGeom>
          <a:ln w="44450" cmpd="sng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4" idx="1"/>
          </p:cNvCxnSpPr>
          <p:nvPr/>
        </p:nvCxnSpPr>
        <p:spPr>
          <a:xfrm>
            <a:off x="7174659" y="4573358"/>
            <a:ext cx="445341" cy="184666"/>
          </a:xfrm>
          <a:prstGeom prst="straightConnector1">
            <a:avLst/>
          </a:prstGeom>
          <a:ln w="44450" cmpd="sng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5800" y="525804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bas Neue"/>
              </a:rPr>
              <a:t>Sivers</a:t>
            </a:r>
            <a:endParaRPr lang="en-US" dirty="0">
              <a:latin typeface="Bebas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457335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bas Neue"/>
              </a:rPr>
              <a:t>Pretzelosity</a:t>
            </a:r>
            <a:endParaRPr lang="en-US" dirty="0">
              <a:latin typeface="Bebas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2981" y="32836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bas Neue"/>
              </a:rPr>
              <a:t>Kotzinian-Mulders</a:t>
            </a:r>
            <a:endParaRPr lang="en-US" dirty="0">
              <a:latin typeface="Bebas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146" y="241659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bas Neue"/>
              </a:rPr>
              <a:t>Boer-Mulders</a:t>
            </a:r>
            <a:endParaRPr lang="en-US" dirty="0">
              <a:latin typeface="Bebas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509" y="208013"/>
            <a:ext cx="6241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Leading Twist Gluon TMDs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520845" y="3757457"/>
            <a:ext cx="243195" cy="1343632"/>
          </a:xfrm>
          <a:prstGeom prst="straightConnector1">
            <a:avLst/>
          </a:prstGeom>
          <a:ln w="44450" cmpd="sng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42434" y="510108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bas Neue"/>
              </a:rPr>
              <a:t>Helicity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661632" y="3757457"/>
            <a:ext cx="416555" cy="1581576"/>
          </a:xfrm>
          <a:prstGeom prst="straightConnector1">
            <a:avLst/>
          </a:prstGeom>
          <a:ln w="44450" cmpd="sng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24629" y="4569243"/>
            <a:ext cx="532846" cy="901178"/>
          </a:xfrm>
          <a:prstGeom prst="straightConnector1">
            <a:avLst/>
          </a:prstGeom>
          <a:ln w="44450" cmpd="sng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72225" y="5455198"/>
            <a:ext cx="13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bas Neue"/>
              </a:rPr>
              <a:t>Worm-gea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5" name="Straight Connector 4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747156" y="57294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/>
                <a:solidFill>
                  <a:schemeClr val="accent5"/>
                </a:solidFill>
              </a:rPr>
              <a:t>Quarkonium Production</a:t>
            </a:r>
            <a:endParaRPr lang="en-US" sz="4000" dirty="0">
              <a:solidFill>
                <a:schemeClr val="accent5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6996" y="1560535"/>
            <a:ext cx="4685898" cy="1338668"/>
            <a:chOff x="852867" y="865206"/>
            <a:chExt cx="4685898" cy="1338668"/>
          </a:xfrm>
        </p:grpSpPr>
        <p:sp>
          <p:nvSpPr>
            <p:cNvPr id="27" name="TextBox 26"/>
            <p:cNvSpPr txBox="1"/>
            <p:nvPr/>
          </p:nvSpPr>
          <p:spPr>
            <a:xfrm>
              <a:off x="852867" y="865206"/>
              <a:ext cx="4044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Bebas Neue"/>
                </a:rPr>
                <a:t>Color</a:t>
              </a:r>
              <a:r>
                <a:rPr lang="en-US" b="1" dirty="0" smtClean="0">
                  <a:solidFill>
                    <a:srgbClr val="7030A0"/>
                  </a:solidFill>
                  <a:latin typeface="Bebas Neue"/>
                </a:rPr>
                <a:t> </a:t>
              </a:r>
              <a:r>
                <a:rPr lang="en-US" sz="2000" b="1" dirty="0" smtClean="0">
                  <a:solidFill>
                    <a:srgbClr val="7030A0"/>
                  </a:solidFill>
                  <a:latin typeface="Bebas Neue"/>
                </a:rPr>
                <a:t>Singlet</a:t>
              </a:r>
              <a:r>
                <a:rPr lang="en-US" b="1" dirty="0" smtClean="0">
                  <a:solidFill>
                    <a:srgbClr val="7030A0"/>
                  </a:solidFill>
                  <a:latin typeface="Bebas Neue"/>
                </a:rPr>
                <a:t> </a:t>
              </a:r>
              <a:r>
                <a:rPr lang="en-US" sz="2000" b="1" dirty="0" smtClean="0">
                  <a:solidFill>
                    <a:srgbClr val="7030A0"/>
                  </a:solidFill>
                  <a:latin typeface="Bebas Neue"/>
                </a:rPr>
                <a:t>Mechanism (CSM)</a:t>
              </a:r>
              <a:endParaRPr lang="en-US" sz="2000" b="1" dirty="0">
                <a:solidFill>
                  <a:srgbClr val="7030A0"/>
                </a:solidFill>
                <a:latin typeface="Bebas Neue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2867" y="1334485"/>
              <a:ext cx="38843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Bebas Neue"/>
                </a:rPr>
                <a:t>Color Octet Mechanism (COM)</a:t>
              </a:r>
              <a:endParaRPr lang="en-US" sz="2000" b="1" dirty="0">
                <a:solidFill>
                  <a:srgbClr val="0070C0"/>
                </a:solidFill>
                <a:latin typeface="Bebas Neue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2867" y="1803764"/>
              <a:ext cx="4685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Bebas Neue"/>
                </a:rPr>
                <a:t>Color Evaporation Mechanism (CEM)</a:t>
              </a:r>
              <a:endParaRPr lang="en-US" sz="2000" b="1" dirty="0">
                <a:latin typeface="Bebas Neue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26996" y="929270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bas Neue"/>
              </a:rPr>
              <a:t>Quarkonium is a bound state of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67" y="982853"/>
            <a:ext cx="376481" cy="2621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47" y="5115126"/>
            <a:ext cx="5256991" cy="4670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95802" y="6047512"/>
            <a:ext cx="761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bas Neue"/>
              </a:rPr>
              <a:t>n is the color, spin and total angular momentum quantum number</a:t>
            </a:r>
            <a:endParaRPr lang="en-US" dirty="0">
              <a:latin typeface="Bebas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48046" y="5790026"/>
            <a:ext cx="4762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7030A0"/>
                </a:solidFill>
              </a:rPr>
              <a:t>G. T. </a:t>
            </a:r>
            <a:r>
              <a:rPr lang="de-DE" sz="1400" dirty="0" smtClean="0">
                <a:solidFill>
                  <a:srgbClr val="7030A0"/>
                </a:solidFill>
              </a:rPr>
              <a:t>Bodwin et al</a:t>
            </a:r>
            <a:r>
              <a:rPr lang="de-DE" sz="1400" dirty="0">
                <a:solidFill>
                  <a:srgbClr val="7030A0"/>
                </a:solidFill>
              </a:rPr>
              <a:t>, </a:t>
            </a:r>
            <a:r>
              <a:rPr lang="en-US" sz="1400" dirty="0" smtClean="0">
                <a:solidFill>
                  <a:srgbClr val="7030A0"/>
                </a:solidFill>
              </a:rPr>
              <a:t>PRD51 </a:t>
            </a:r>
            <a:r>
              <a:rPr lang="en-US" sz="1400" dirty="0">
                <a:solidFill>
                  <a:srgbClr val="7030A0"/>
                </a:solidFill>
              </a:rPr>
              <a:t>(1995)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32" y="3214720"/>
            <a:ext cx="848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ebas Neue"/>
              </a:rPr>
              <a:t>In quarkonium production ,  a heavy quark pair initially is produced in a definite</a:t>
            </a:r>
          </a:p>
          <a:p>
            <a:r>
              <a:rPr lang="en-US" dirty="0" smtClean="0">
                <a:latin typeface="Bebas Neue"/>
              </a:rPr>
              <a:t> quantum state which can be calculated using perturbation theory.</a:t>
            </a:r>
            <a:endParaRPr lang="en-US" dirty="0">
              <a:latin typeface="Bebas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748" y="4101826"/>
            <a:ext cx="8873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ebas Neue"/>
              </a:rPr>
              <a:t>Later, the produced heavy quark pair transform into physical quarkonium state  by </a:t>
            </a:r>
          </a:p>
          <a:p>
            <a:r>
              <a:rPr lang="en-US" dirty="0" smtClean="0">
                <a:latin typeface="Bebas Neue"/>
              </a:rPr>
              <a:t>emitting or </a:t>
            </a:r>
            <a:r>
              <a:rPr lang="en-US" dirty="0">
                <a:latin typeface="Bebas Neue"/>
              </a:rPr>
              <a:t>a</a:t>
            </a:r>
            <a:r>
              <a:rPr lang="en-US" dirty="0" smtClean="0">
                <a:latin typeface="Bebas Neue"/>
              </a:rPr>
              <a:t>bsorbing soft gluons which happens at the scale below           .</a:t>
            </a:r>
            <a:endParaRPr lang="en-US" dirty="0">
              <a:latin typeface="Bebas Neue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44" y="4483384"/>
            <a:ext cx="532681" cy="221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32" y="1220750"/>
            <a:ext cx="2536024" cy="14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95" y="767881"/>
            <a:ext cx="2911272" cy="50439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47156" y="57294"/>
            <a:ext cx="298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/>
                <a:solidFill>
                  <a:schemeClr val="accent5"/>
                </a:solidFill>
              </a:rPr>
              <a:t>SIDIS Process</a:t>
            </a:r>
            <a:endParaRPr lang="en-US" sz="4000" dirty="0">
              <a:solidFill>
                <a:schemeClr val="accent5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46" name="Rectangle 45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47" name="Straight Connector 46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56" y="3905445"/>
            <a:ext cx="1469341" cy="2530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32" y="3124200"/>
            <a:ext cx="788018" cy="3231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32" y="2407009"/>
            <a:ext cx="1074570" cy="47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6735"/>
            <a:ext cx="5029200" cy="2914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32" y="2018968"/>
            <a:ext cx="1037989" cy="25759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88781" y="4356237"/>
            <a:ext cx="81455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bas Neue"/>
              </a:rPr>
              <a:t>We consider a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ebas Neue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Bebas Neue"/>
              </a:rPr>
              <a:t>frame in </a:t>
            </a:r>
            <a:r>
              <a:rPr lang="en-US" altLang="en-US" dirty="0">
                <a:solidFill>
                  <a:srgbClr val="000000"/>
                </a:solidFill>
                <a:latin typeface="Bebas Neue"/>
              </a:rPr>
              <a:t>which the proton and virtual photon </a:t>
            </a:r>
            <a:r>
              <a:rPr lang="en-US" altLang="en-US" dirty="0" smtClean="0">
                <a:solidFill>
                  <a:srgbClr val="000000"/>
                </a:solidFill>
                <a:latin typeface="Bebas Neue"/>
              </a:rPr>
              <a:t>are </a:t>
            </a:r>
            <a:r>
              <a:rPr lang="en-US" altLang="en-US" dirty="0">
                <a:solidFill>
                  <a:srgbClr val="000000"/>
                </a:solidFill>
                <a:latin typeface="Bebas Neue"/>
              </a:rPr>
              <a:t>moving </a:t>
            </a:r>
            <a:r>
              <a:rPr lang="en-US" altLang="en-US" dirty="0" smtClean="0">
                <a:solidFill>
                  <a:srgbClr val="000000"/>
                </a:solidFill>
                <a:latin typeface="Bebas Neue"/>
              </a:rPr>
              <a:t>along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 smtClean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Bebas Neue"/>
              </a:rPr>
              <a:t>-z and  +z axes respectively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4979317"/>
            <a:ext cx="2394545" cy="485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6" y="5568013"/>
            <a:ext cx="3696216" cy="556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30237"/>
            <a:ext cx="3539750" cy="383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42" y="5633388"/>
            <a:ext cx="3778523" cy="4115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5" y="1520159"/>
            <a:ext cx="2061426" cy="2666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8781" y="6221596"/>
            <a:ext cx="766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initial and final electron momenta  have +, - and  transverse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7</a:t>
            </a:fld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42674" y="-13703"/>
            <a:ext cx="6404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/>
                <a:solidFill>
                  <a:schemeClr val="accent5"/>
                </a:solidFill>
              </a:rPr>
              <a:t>Color octet states amplitudes</a:t>
            </a:r>
            <a:endParaRPr lang="en-US" sz="4000" dirty="0">
              <a:solidFill>
                <a:schemeClr val="accent5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73540"/>
            <a:ext cx="153850" cy="533400"/>
            <a:chOff x="-1450" y="609600"/>
            <a:chExt cx="153850" cy="533400"/>
          </a:xfrm>
        </p:grpSpPr>
        <p:sp>
          <p:nvSpPr>
            <p:cNvPr id="46" name="Rectangle 45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47" name="Straight Connector 46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08296" y="1975110"/>
            <a:ext cx="54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amplitude for quarkonium production is given by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5" y="2403459"/>
            <a:ext cx="7691716" cy="7175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402" y="3137701"/>
            <a:ext cx="642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              is the eigenfunction of orbital angular momentum </a:t>
            </a:r>
            <a:r>
              <a:rPr lang="en-US" i="1" dirty="0" smtClean="0"/>
              <a:t>L</a:t>
            </a:r>
            <a:endParaRPr lang="en-US" i="1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4" y="3191910"/>
            <a:ext cx="762000" cy="1990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8" y="3705327"/>
            <a:ext cx="1387758" cy="2127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402" y="3587924"/>
            <a:ext cx="968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ebas Neue"/>
              </a:rPr>
              <a:t>                        Clebsch-Gordan  coefficient projects the orbital angular momentum        </a:t>
            </a:r>
            <a:endParaRPr lang="en-US" dirty="0">
              <a:latin typeface="Bebas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3505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8296" y="4168987"/>
            <a:ext cx="8470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The SU(3) Clebsch-Gordan coefficient projects out the color state of heavy quark pair</a:t>
            </a:r>
          </a:p>
          <a:p>
            <a:r>
              <a:rPr lang="en-US" dirty="0"/>
              <a:t> </a:t>
            </a:r>
            <a:r>
              <a:rPr lang="en-US" dirty="0" smtClean="0"/>
              <a:t>     either in color singlet or octet state</a:t>
            </a: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22229"/>
            <a:ext cx="3510756" cy="3187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91" y="4949576"/>
            <a:ext cx="4642856" cy="29183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74" y="562580"/>
            <a:ext cx="5849626" cy="13456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8296" y="4884019"/>
            <a:ext cx="8634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Spin projection operator                                                       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with                       for singlet (S=0) and                           for triplet state (S=1)     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63" y="5253481"/>
            <a:ext cx="943590" cy="1867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01" y="5279748"/>
            <a:ext cx="1106218" cy="1954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0" y="5793666"/>
            <a:ext cx="417634" cy="18290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8296" y="5728417"/>
            <a:ext cx="8433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         </a:t>
            </a:r>
            <a:r>
              <a:rPr lang="en-US" dirty="0"/>
              <a:t>i</a:t>
            </a:r>
            <a:r>
              <a:rPr lang="en-US" dirty="0" smtClean="0"/>
              <a:t>s the amplitude for the above Feynman diagrams without the external heavy </a:t>
            </a:r>
          </a:p>
          <a:p>
            <a:r>
              <a:rPr lang="en-US" dirty="0" smtClean="0"/>
              <a:t>        quark legs.                                               color octet states are considered.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12" y="6051582"/>
            <a:ext cx="2056398" cy="236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2182" y="2000181"/>
            <a:ext cx="2809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7030A0"/>
                </a:solidFill>
              </a:rPr>
              <a:t>P. L Cho et al, Phys</a:t>
            </a:r>
            <a:r>
              <a:rPr lang="en-US" sz="1200" dirty="0">
                <a:solidFill>
                  <a:srgbClr val="7030A0"/>
                </a:solidFill>
              </a:rPr>
              <a:t>. Rev. </a:t>
            </a:r>
            <a:r>
              <a:rPr lang="en-US" sz="1200" b="1" dirty="0">
                <a:solidFill>
                  <a:srgbClr val="7030A0"/>
                </a:solidFill>
              </a:rPr>
              <a:t>D53</a:t>
            </a:r>
            <a:r>
              <a:rPr lang="en-US" sz="1200" dirty="0">
                <a:solidFill>
                  <a:srgbClr val="7030A0"/>
                </a:solidFill>
              </a:rPr>
              <a:t>, 6203 (1996</a:t>
            </a:r>
            <a:r>
              <a:rPr lang="en-US" sz="1200" dirty="0" smtClean="0">
                <a:solidFill>
                  <a:srgbClr val="7030A0"/>
                </a:solidFill>
              </a:rPr>
              <a:t>)</a:t>
            </a:r>
            <a:endParaRPr lang="en-US" sz="1200" dirty="0">
              <a:solidFill>
                <a:srgbClr val="7030A0"/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7509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8</a:t>
            </a:fld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47156" y="57294"/>
            <a:ext cx="388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Sivers Asymmetry</a:t>
            </a:r>
            <a:endParaRPr lang="en-US" sz="4000" dirty="0">
              <a:solidFill>
                <a:schemeClr val="accent5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46" name="Rectangle 45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47" name="Straight Connector 46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99177" y="914400"/>
            <a:ext cx="875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Following the approach in </a:t>
            </a:r>
            <a:r>
              <a:rPr lang="en-US" dirty="0" err="1" smtClean="0"/>
              <a:t>C.Pisano</a:t>
            </a:r>
            <a:r>
              <a:rPr lang="en-US" dirty="0" smtClean="0"/>
              <a:t> et al, JHEP 10(2013)024 for heavy quark pair production,</a:t>
            </a:r>
          </a:p>
          <a:p>
            <a:r>
              <a:rPr lang="en-US" dirty="0"/>
              <a:t> </a:t>
            </a:r>
            <a:r>
              <a:rPr lang="en-US" dirty="0" smtClean="0"/>
              <a:t>we write the differential cross section for the process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4" y="1828800"/>
            <a:ext cx="8471877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66514"/>
            <a:ext cx="1553580" cy="269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3" y="4126204"/>
            <a:ext cx="8681998" cy="489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" y="5274016"/>
            <a:ext cx="8304178" cy="5664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3464" y="3675906"/>
            <a:ext cx="22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numerator   term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3128" y="4777707"/>
            <a:ext cx="231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denominator term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6227378"/>
            <a:ext cx="468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A. Mukherjee, SR arXiv:1609.05596 to appear in EPJC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3" y="2806963"/>
            <a:ext cx="3013842" cy="613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840" y="2928950"/>
            <a:ext cx="309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Sivers asymmetry is defined 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034-66BC-45A8-91CA-370D22A5C802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003" y="179152"/>
            <a:ext cx="153850" cy="533400"/>
            <a:chOff x="-1450" y="609600"/>
            <a:chExt cx="153850" cy="5334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09600"/>
              <a:ext cx="152400" cy="533400"/>
            </a:xfrm>
            <a:prstGeom prst="rect">
              <a:avLst/>
            </a:prstGeom>
            <a:solidFill>
              <a:srgbClr val="2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cxnSp>
          <p:nvCxnSpPr>
            <p:cNvPr id="5" name="Straight Connector 4"/>
            <p:cNvCxnSpPr/>
            <p:nvPr userDrawn="1"/>
          </p:nvCxnSpPr>
          <p:spPr bwMode="auto">
            <a:xfrm>
              <a:off x="-1450" y="910476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-1450" y="838200"/>
              <a:ext cx="10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74241" y="956135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ebas Neue"/>
              </a:rPr>
              <a:t>TMDs exhibit Gaussian distribution</a:t>
            </a:r>
            <a:endParaRPr lang="en-US" sz="2000" dirty="0">
              <a:latin typeface="Bebas Neue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19" y="1373478"/>
            <a:ext cx="4428529" cy="5640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47156" y="57294"/>
            <a:ext cx="4611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TMD Parametrization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74" y="2045020"/>
            <a:ext cx="5977649" cy="597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9" y="2752812"/>
            <a:ext cx="4032589" cy="628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1530" y="10203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+mj-lt"/>
              </a:rPr>
              <a:t>U. </a:t>
            </a:r>
            <a:r>
              <a:rPr lang="en-US" sz="1200" dirty="0" err="1" smtClean="0">
                <a:solidFill>
                  <a:srgbClr val="7030A0"/>
                </a:solidFill>
                <a:latin typeface="+mj-lt"/>
              </a:rPr>
              <a:t>D’Alesio</a:t>
            </a:r>
            <a:r>
              <a:rPr lang="en-US" sz="1200" dirty="0" smtClean="0">
                <a:solidFill>
                  <a:srgbClr val="7030A0"/>
                </a:solidFill>
                <a:latin typeface="+mj-lt"/>
              </a:rPr>
              <a:t> et al, JHEP </a:t>
            </a:r>
            <a:r>
              <a:rPr lang="en-US" sz="1200" b="1" dirty="0">
                <a:solidFill>
                  <a:srgbClr val="7030A0"/>
                </a:solidFill>
                <a:latin typeface="+mj-lt"/>
              </a:rPr>
              <a:t>09</a:t>
            </a:r>
            <a:r>
              <a:rPr lang="en-US" sz="1200" dirty="0">
                <a:solidFill>
                  <a:srgbClr val="7030A0"/>
                </a:solidFill>
                <a:latin typeface="+mj-lt"/>
              </a:rPr>
              <a:t>, 119 (2015), 1506.03078 </a:t>
            </a: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19" y="3380824"/>
            <a:ext cx="8371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time gluon </a:t>
            </a:r>
            <a:r>
              <a:rPr lang="en-US" dirty="0" err="1" smtClean="0"/>
              <a:t>Sivers</a:t>
            </a:r>
            <a:r>
              <a:rPr lang="en-US" dirty="0" smtClean="0"/>
              <a:t> function has been extracted form RHIC data by U. D’ Alesio et al. </a:t>
            </a:r>
          </a:p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nd they reported two set of parameters “SIDIS1” and “SIDSI2”.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19" y="3971889"/>
            <a:ext cx="8477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Anselmino et al,  have also extracted the quarks and anti-quarks Sivers function from </a:t>
            </a:r>
          </a:p>
          <a:p>
            <a:r>
              <a:rPr lang="en-US" dirty="0"/>
              <a:t> </a:t>
            </a:r>
            <a:r>
              <a:rPr lang="en-US" dirty="0" smtClean="0"/>
              <a:t>latest SIDIS data. We use up and down quark  Sivers function best fit parameters for </a:t>
            </a:r>
          </a:p>
          <a:p>
            <a:r>
              <a:rPr lang="en-US" dirty="0"/>
              <a:t> </a:t>
            </a:r>
            <a:r>
              <a:rPr lang="en-US" dirty="0" smtClean="0"/>
              <a:t>gluon </a:t>
            </a:r>
            <a:r>
              <a:rPr lang="en-US" dirty="0" err="1" smtClean="0"/>
              <a:t>Sivers</a:t>
            </a:r>
            <a:r>
              <a:rPr lang="en-US" dirty="0" smtClean="0"/>
              <a:t> function as the following (“BV-a” and “BV-b”) 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8" y="5092713"/>
            <a:ext cx="5400285" cy="2697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1919" y="5455506"/>
            <a:ext cx="84633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M. G. </a:t>
            </a:r>
            <a:r>
              <a:rPr lang="en-US" dirty="0" smtClean="0"/>
              <a:t>Echevarria et al, have extracted quarks Sivers function in TMD evolution </a:t>
            </a:r>
          </a:p>
          <a:p>
            <a:r>
              <a:rPr lang="en-US" dirty="0"/>
              <a:t>a</a:t>
            </a:r>
            <a:r>
              <a:rPr lang="en-US" dirty="0" smtClean="0"/>
              <a:t>pproach  using SIDIS data.  Up and down quark Sivers function parameters are used for </a:t>
            </a:r>
          </a:p>
          <a:p>
            <a:r>
              <a:rPr lang="en-US" dirty="0"/>
              <a:t> </a:t>
            </a:r>
            <a:r>
              <a:rPr lang="en-US" dirty="0" smtClean="0"/>
              <a:t>gluon </a:t>
            </a:r>
            <a:r>
              <a:rPr lang="en-US" dirty="0" err="1" smtClean="0"/>
              <a:t>Sivers</a:t>
            </a:r>
            <a:r>
              <a:rPr lang="en-US" dirty="0" smtClean="0"/>
              <a:t> function as defined above (“TMD-a” and “TMD-b”).</a:t>
            </a:r>
          </a:p>
          <a:p>
            <a:r>
              <a:rPr lang="en-US" dirty="0" smtClean="0"/>
              <a:t>   </a:t>
            </a:r>
            <a:r>
              <a:rPr lang="en-US" sz="1200" dirty="0" smtClean="0">
                <a:solidFill>
                  <a:srgbClr val="7030A0"/>
                </a:solidFill>
              </a:rPr>
              <a:t>M. G. Echevarria et al, PR</a:t>
            </a:r>
            <a:r>
              <a:rPr lang="en-US" sz="1200" b="1" dirty="0" smtClean="0">
                <a:solidFill>
                  <a:srgbClr val="7030A0"/>
                </a:solidFill>
              </a:rPr>
              <a:t>D89</a:t>
            </a:r>
            <a:r>
              <a:rPr lang="en-US" sz="1200" dirty="0">
                <a:solidFill>
                  <a:srgbClr val="7030A0"/>
                </a:solidFill>
              </a:rPr>
              <a:t>, 074013 (2014), </a:t>
            </a:r>
            <a:r>
              <a:rPr lang="en-US" sz="1200" dirty="0" smtClean="0">
                <a:solidFill>
                  <a:srgbClr val="7030A0"/>
                </a:solidFill>
              </a:rPr>
              <a:t>1401.5078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0727" y="4673453"/>
            <a:ext cx="3551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M. Anselmino et al, JHEP </a:t>
            </a:r>
            <a:r>
              <a:rPr lang="en-US" sz="1200" b="1" dirty="0">
                <a:solidFill>
                  <a:srgbClr val="7030A0"/>
                </a:solidFill>
              </a:rPr>
              <a:t>04</a:t>
            </a:r>
            <a:r>
              <a:rPr lang="en-US" sz="1200" dirty="0">
                <a:solidFill>
                  <a:srgbClr val="7030A0"/>
                </a:solidFill>
              </a:rPr>
              <a:t>, 046 (2017</a:t>
            </a:r>
            <a:r>
              <a:rPr lang="en-US" sz="1200" dirty="0" smtClean="0">
                <a:solidFill>
                  <a:srgbClr val="7030A0"/>
                </a:solidFill>
              </a:rPr>
              <a:t>),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 smtClean="0">
                <a:solidFill>
                  <a:srgbClr val="7030A0"/>
                </a:solidFill>
              </a:rPr>
              <a:t>1612.06413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204951" y="3581400"/>
            <a:ext cx="101923" cy="10773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193853" y="4191000"/>
            <a:ext cx="101923" cy="10773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209100" y="5638800"/>
            <a:ext cx="101923" cy="10773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7540" y="5282994"/>
            <a:ext cx="2964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 Boer and </a:t>
            </a:r>
            <a:r>
              <a:rPr lang="en-US" sz="1200" dirty="0" err="1" smtClean="0">
                <a:solidFill>
                  <a:srgbClr val="7030A0"/>
                </a:solidFill>
              </a:rPr>
              <a:t>Vogelsang</a:t>
            </a:r>
            <a:r>
              <a:rPr lang="en-US" sz="1200" dirty="0" smtClean="0">
                <a:solidFill>
                  <a:srgbClr val="7030A0"/>
                </a:solidFill>
              </a:rPr>
              <a:t> </a:t>
            </a:r>
            <a:r>
              <a:rPr lang="en-US" sz="1200" dirty="0">
                <a:solidFill>
                  <a:srgbClr val="7030A0"/>
                </a:solidFill>
              </a:rPr>
              <a:t>PRD 69, 094025 (2004)</a:t>
            </a:r>
          </a:p>
        </p:txBody>
      </p:sp>
    </p:spTree>
    <p:extLst>
      <p:ext uri="{BB962C8B-B14F-4D97-AF65-F5344CB8AC3E}">
        <p14:creationId xmlns:p14="http://schemas.microsoft.com/office/powerpoint/2010/main" val="8582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787"/>
  <p:tag name="ORIGINALWIDTH" val="62.25866"/>
  <p:tag name="LATEXADDIN" val="\documentclass{article}&#10;\usepackage{amsmath}&#10;\pagestyle{empty}&#10;\begin{document}&#10;&#10;$x$&#10;&#10;&#10;\end{document}"/>
  <p:tag name="IGUANATEXSIZE" val="20"/>
  <p:tag name="IGUANATEXCURSOR" val="83"/>
  <p:tag name="TRANSPARENCY" val="True"/>
  <p:tag name="FILENAME" val=""/>
  <p:tag name="INPUTTYPE" val="0"/>
  <p:tag name="LATEXENGINEID" val="1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0188"/>
  <p:tag name="ORIGINALWIDTH" val="172.5241"/>
  <p:tag name="LATEXADDIN" val="\documentclass{article}&#10;\usepackage{amsmath}&#10;\usepackage{xcolor}&#10;\pagestyle{empty}&#10;\begin{document}&#10;&#10;\color{red}{g$^{g}_{1L}$}&#10;&#10;&#10;\end{document}"/>
  <p:tag name="IGUANATEXSIZE" val="20"/>
  <p:tag name="IGUANATEXCURSOR" val="126"/>
  <p:tag name="TRANSPARENCY" val="True"/>
  <p:tag name="FILENAME" val=""/>
  <p:tag name="INPUTTYPE" val="0"/>
  <p:tag name="LATEXENGINEID" val="1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719"/>
  <p:tag name="ORIGINALWIDTH" val="192.0268"/>
  <p:tag name="LATEXADDIN" val="\documentclass{article}&#10;\usepackage{amsmath}&#10;\pagestyle{empty}&#10;\begin{document}&#10;&#10;$f^{\perp g}_{1T}$&#10;&#10;&#10;\end{document}"/>
  <p:tag name="IGUANATEXSIZE" val="20"/>
  <p:tag name="IGUANATEXCURSOR" val="97"/>
  <p:tag name="TRANSPARENCY" val="True"/>
  <p:tag name="FILENAME" val=""/>
  <p:tag name="INPUTTYPE" val="0"/>
  <p:tag name="LATEXENGINEID" val="1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0188"/>
  <p:tag name="ORIGINALWIDTH" val="178.5249"/>
  <p:tag name="LATEXADDIN" val="\documentclass{article}&#10;\usepackage{amsmath}&#10;\usepackage{xcolor}&#10;\pagestyle{empty}&#10;\begin{document}&#10;&#10;\color{red}{g$^{g}_{1T}$}&#10;&#10;&#10;\end{document}"/>
  <p:tag name="IGUANATEXSIZE" val="20"/>
  <p:tag name="IGUANATEXCURSOR" val="126"/>
  <p:tag name="TRANSPARENCY" val="True"/>
  <p:tag name="FILENAME" val=""/>
  <p:tag name="INPUTTYPE" val="0"/>
  <p:tag name="LATEXENGINEID" val="1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719"/>
  <p:tag name="ORIGINALWIDTH" val="444.812"/>
  <p:tag name="LATEXADDIN" val="\documentclass{article}&#10;\usepackage{amsmath}&#10;\pagestyle{empty}&#10;\begin{document}&#10;&#10;$h^{g}_{1T},h^{\perp g}_{1T}$&#10;&#10;&#10;\end{document}"/>
  <p:tag name="IGUANATEXSIZE" val="20"/>
  <p:tag name="IGUANATEXCURSOR" val="108"/>
  <p:tag name="TRANSPARENCY" val="True"/>
  <p:tag name="FILENAME" val=""/>
  <p:tag name="INPUTTYPE" val="0"/>
  <p:tag name="LATEXENGINEID" val="1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018"/>
  <p:tag name="ORIGINALWIDTH" val="185.2758"/>
  <p:tag name="OUTPUTDPI" val="1200"/>
  <p:tag name="LATEXADDIN" val="\documentclass{article}&#10;\usepackage{amsmath}&#10;\pagestyle{empty}&#10;\begin{document}&#10;&#10;$Q\bar{Q}$&#10;&#10;&#10;\end{document}"/>
  <p:tag name="IGUANATEXSIZE" val="20"/>
  <p:tag name="IGUANATEXCURSOR" val="89"/>
  <p:tag name="TRANSPARENCY" val="True"/>
  <p:tag name="FILENAME" val=""/>
  <p:tag name="INPUTTYPE" val="0"/>
  <p:tag name="LATEXENGINEID" val="1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.0235"/>
  <p:tag name="ORIGINALWIDTH" val="2496.348"/>
  <p:tag name="OUTPUTDPI" val="1200"/>
  <p:tag name="LATEXADDIN" val="\documentclass{article}&#10;\usepackage{amsmath}&#10;\pagestyle{empty}&#10;\begin{document}&#10;&#10;$&#10;d\sigma^{ab\rightarrow J/\psi}=\sum_n d{\hat{\sigma}}[ab\rightarrow Q\bar{Q}(n)]&#10;\langle 0\mid \mathcal{O}^{J/\psi}_n\mid 0\rangle&#10;$&#10;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99.2917"/>
  <p:tag name="OUTPUTDPI" val="1200"/>
  <p:tag name="LATEXADDIN" val="\documentclass{article}&#10;\usepackage{amsmath}&#10;\pagestyle{empty}&#10;\usepackage{amssymb}&#10;\usepackage{slashed}&#10;\begin{document}&#10;&#10;$\Lambda_{\mathrm{QCD}}$&#10;&#10;&#10;\end{document}"/>
  <p:tag name="IGUANATEXSIZE" val="20"/>
  <p:tag name="IGUANATEXCURSOR" val="143"/>
  <p:tag name="TRANSPARENCY" val="True"/>
  <p:tag name="FILENAME" val=""/>
  <p:tag name="INPUTTYPE" val="0"/>
  <p:tag name="LATEXENGINEID" val="1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191"/>
  <p:tag name="ORIGINALWIDTH" val="1056.897"/>
  <p:tag name="OUTPUTDPI" val="1200"/>
  <p:tag name="LATEXADDIN" val="\documentclass{article}&#10;\usepackage{amsmath}&#10;\pagestyle{empty}&#10;\begin{document}&#10;&#10;$ep^\uparrow\to e+ J/\psi+X$&#10;&#10;&#10;\end{document}"/>
  <p:tag name="IGUANATEXSIZE" val="20"/>
  <p:tag name="IGUANATEXCURSOR" val="93"/>
  <p:tag name="TRANSPARENCY" val="True"/>
  <p:tag name="FILENAME" val=""/>
  <p:tag name="INPUTTYPE" val="0"/>
  <p:tag name="LATEXENGINEID" val="1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723.101"/>
  <p:tag name="OUTPUTDPI" val="1200"/>
  <p:tag name="LATEXADDIN" val="\documentclass{article}&#10;\usepackage{amsmath}&#10;\pagestyle{empty}&#10;\usepackage{amssymb}&#10;\usepackage{slashed}&#10;\begin{document}&#10; $z=P.P_h/P.q$&#10;&#10;&#10;\end{document}"/>
  <p:tag name="IGUANATEXSIZE" val="20"/>
  <p:tag name="IGUANATEXCURSOR" val="136"/>
  <p:tag name="TRANSPARENCY" val="True"/>
  <p:tag name="FILENAME" val=""/>
  <p:tag name="INPUTTYPE" val="0"/>
  <p:tag name="LATEXENGINEID" val="1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0222"/>
  <p:tag name="ORIGINALWIDTH" val="387.8041"/>
  <p:tag name="OUTPUTDPI" val="1200"/>
  <p:tag name="LATEXADDIN" val="\documentclass{article}&#10;\usepackage{amsmath}&#10;\pagestyle{empty}&#10;\usepackage{amssymb}&#10;\usepackage{slashed}&#10;\begin{document}&#10;$y=\frac{P.q}{P.l}$&#10;&#10;&#10;\end{document}"/>
  <p:tag name="IGUANATEXSIZE" val="20"/>
  <p:tag name="IGUANATEXCURSOR" val="141"/>
  <p:tag name="TRANSPARENCY" val="True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0146"/>
  <p:tag name="ORIGINALWIDTH" val="129.018"/>
  <p:tag name="LATEXADDIN" val="\documentclass{article}&#10;\usepackage{amsmath}&#10;\pagestyle{empty}&#10;\begin{document}&#10;&#10;$k_{\perp}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4.2771"/>
  <p:tag name="ORIGINALWIDTH" val="528.8238"/>
  <p:tag name="OUTPUTDPI" val="1200"/>
  <p:tag name="LATEXADDIN" val="\documentclass{article}&#10;\usepackage{amsmath}&#10;\pagestyle{empty}&#10;\usepackage{amssymb}&#10;\usepackage{slashed}&#10;\begin{document}&#10;&#10; $x_B=\frac{Q^2}{2P.q}$&#10;&#10;&#10;\end{document}"/>
  <p:tag name="IGUANATEXSIZE" val="20"/>
  <p:tag name="IGUANATEXCURSOR" val="146"/>
  <p:tag name="TRANSPARENCY" val="True"/>
  <p:tag name="FILENAME" val=""/>
  <p:tag name="INPUTTYPE" val="0"/>
  <p:tag name="LATEXENGINEID" val="1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677"/>
  <p:tag name="ORIGINALWIDTH" val="510.8213"/>
  <p:tag name="OUTPUTDPI" val="1200"/>
  <p:tag name="LATEXADDIN" val="\documentclass{article}&#10;\usepackage{amsmath}&#10;\pagestyle{empty}&#10;\usepackage{amssymb}&#10;\usepackage{slashed}&#10;\begin{document}&#10;&#10;$-q^2=Q^2$&#10;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897"/>
  <p:tag name="ORIGINALWIDTH" val="1256.425"/>
  <p:tag name="OUTPUTDPI" val="1200"/>
  <p:tag name="LATEXADDIN" val="\documentclass{article}&#10;\usepackage{amsmath}&#10;\pagestyle{empty}&#10;\usepackage{amssymb}&#10;\usepackage{slashed}&#10;\begin{document}&#10;&#10;\begin{eqnarray}&#10;P=n_-+\frac{M_p^2}{2}n_+\approx n_-&#10;\nonumber&#10;\end{eqnarray}&#10;&#10;&#10;\end{document}"/>
  <p:tag name="IGUANATEXSIZE" val="20"/>
  <p:tag name="IGUANATEXCURSOR" val="175"/>
  <p:tag name="TRANSPARENCY" val="True"/>
  <p:tag name="FILENAME" val=""/>
  <p:tag name="INPUTTYPE" val="0"/>
  <p:tag name="LATEXENGINEID" val="1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7882"/>
  <p:tag name="ORIGINALWIDTH" val="1819.004"/>
  <p:tag name="OUTPUTDPI" val="1200"/>
  <p:tag name="LATEXADDIN" val="\documentclass{article}&#10;\usepackage{amsmath}&#10;\pagestyle{empty}&#10;\usepackage{amssymb}&#10;\usepackage{slashed}&#10;\usepackage{bm}&#10;\begin{document}&#10;&#10;\begin{eqnarray}&#10;k=xP+k_\perp+\frac{{\bm k}^2_\perp}{2x}n_+&#10;\approx xP+k_\perp \nonumber&#10;\end{eqnarray}&#10;&#10;&#10;\end{document}"/>
  <p:tag name="IGUANATEXSIZE" val="20"/>
  <p:tag name="IGUANATEXCURSOR" val="198"/>
  <p:tag name="TRANSPARENCY" val="True"/>
  <p:tag name="FILENAME" val=""/>
  <p:tag name="INPUTTYPE" val="0"/>
  <p:tag name="LATEXENGINEID" val="1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9.7765"/>
  <p:tag name="ORIGINALWIDTH" val="2242.063"/>
  <p:tag name="OUTPUTDPI" val="1200"/>
  <p:tag name="LATEXADDIN" val="\documentclass{article}&#10;\usepackage{amsmath}&#10;\pagestyle{empty}&#10;\usepackage{amssymb}&#10;\usepackage{slashed}&#10;\begin{document}&#10;&#10;&#10;$q=-x_Bn_-+\frac{Q^2}{2x_B}n_+\approx -x_BP+(P.q)n_+$&#10;&#10;&#10;\end{document}"/>
  <p:tag name="IGUANATEXSIZE" val="20"/>
  <p:tag name="IGUANATEXCURSOR" val="177"/>
  <p:tag name="TRANSPARENCY" val="True"/>
  <p:tag name="FILENAME" val=""/>
  <p:tag name="INPUTTYPE" val="0"/>
  <p:tag name="LATEXENGINEID" val="1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5283"/>
  <p:tag name="ORIGINALWIDTH" val="1859.51"/>
  <p:tag name="OUTPUTDPI" val="1200"/>
  <p:tag name="LATEXADDIN" val="\documentclass{article}&#10;\usepackage{amsmath}&#10;\pagestyle{empty}&#10;\usepackage{amssymb}&#10;\usepackage{slashed}&#10;\usepackage{bm}&#10;\begin{document}&#10;&#10;$P_h=z(P.q)n_++\frac{M^2+{\bm P}_{hT}^2}{2zP.q}P+P_{hT}$&#10;&#10;&#10;\end{document}"/>
  <p:tag name="IGUANATEXSIZE" val="20"/>
  <p:tag name="IGUANATEXCURSOR" val="153"/>
  <p:tag name="TRANSPARENCY" val="True"/>
  <p:tag name="FILENAME" val=""/>
  <p:tag name="INPUTTYPE" val="0"/>
  <p:tag name="LATEXENGINEID" val="1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687"/>
  <p:tag name="ORIGINALWIDTH" val="1038.145"/>
  <p:tag name="OUTPUTDPI" val="1200"/>
  <p:tag name="LATEXADDIN" val="\documentclass{article}&#10;\usepackage{amsmath}&#10;\pagestyle{empty}&#10;\usepackage{amssymb}&#10;\usepackage{slashed}&#10;\begin{document}&#10;&#10;$s=(P+l)^2=2P.l$&#10;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63992"/>
  <p:tag name="ORIGINALWIDTH" val="720.0347"/>
  <p:tag name="OUTPUTDPI" val="1200"/>
  <p:tag name="LATEXADDIN" val="\documentclass{article}&#10;\usepackage{amsmath}&#10;\pagestyle{empty}&#10;\usepackage{amssymb}&#10;\usepackage{slashed}&#10;\usepackage{leftidx}&#10;\usepackage{bm}&#10;\begin{document}&#10;&#10;\begin{equation}&#10; \begin{aligned}&#10; \mathcal{M}^{\mu\nu}\left(&#10;Q\bar{Q}[\leftidx{^{2S+1}}{L}{_J}^{(1,8a)}]\right)={}&amp;\sum_{L_zS_z}&#10; \int \frac{d^3\bm{k}^{\prime}}{(2\pi)^3}\Psi_{LL_z}(\bm{k}^\prime)&#10; \langle LL_z;SS_z|JJ_z\rangle\sum_{ij}\langle 3i;\bar{3}j|8a\rangle &#10;\mathrm{Tr}[O^{\mu\nu}(q,k,P_h,k^\prime)&#10;\\&amp;\times\mathcal{P}_{SS_z}(P_h,k^\prime)]\nonumber&#10; \end{aligned}&#10;\end{equation}&#10;&#10;&#10;&#10;\end{document}"/>
  <p:tag name="IGUANATEXSIZE" val="20"/>
  <p:tag name="IGUANATEXCURSOR" val="472"/>
  <p:tag name="TRANSPARENCY" val="True"/>
  <p:tag name="FILENAME" val=""/>
  <p:tag name="INPUTTYPE" val="0"/>
  <p:tag name="LATEXENGINEID" val="1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0176"/>
  <p:tag name="ORIGINALWIDTH" val="482.3173"/>
  <p:tag name="OUTPUTDPI" val="1200"/>
  <p:tag name="LATEXADDIN" val="\documentclass{article}&#10;\usepackage{amsmath}&#10;\pagestyle{empty}&#10;\usepackage{amssymb}&#10;\usepackage{slashed}&#10;\usepackage{bm}&#10;\begin{document}&#10;&#10;$\Psi_{LL_z}(\bm{k}^\prime)$&#10;&#10;&#10;\end{document}"/>
  <p:tag name="IGUANATEXSIZE" val="20"/>
  <p:tag name="IGUANATEXCURSOR" val="119"/>
  <p:tag name="TRANSPARENCY" val="True"/>
  <p:tag name="FILENAME" val=""/>
  <p:tag name="INPUTTYPE" val="0"/>
  <p:tag name="LATEXENGINEID" val="1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12.3634"/>
  <p:tag name="OUTPUTDPI" val="1200"/>
  <p:tag name="LATEXADDIN" val="\documentclass{article}&#10;\usepackage{amsmath}&#10;\pagestyle{empty}&#10;\usepackage{amssymb}&#10;\usepackage{slashed}&#10;\begin{document}&#10;&#10;$\langle LL_z;SS_z|JJ_z\rangle $&#10;&#10;&#10;\end{document}"/>
  <p:tag name="IGUANATEXSIZE" val="20"/>
  <p:tag name="IGUANATEXCURSOR" val="154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6181"/>
  <p:tag name="ORIGINALWIDTH" val="77.26079"/>
  <p:tag name="LATEXADDIN" val="\documentclass{article}&#10;\usepackage{amsmath}&#10;\pagestyle{empty}&#10;\begin{document}&#10;&#10;$\Phi$&#10;&#10;&#10;\end{document}"/>
  <p:tag name="IGUANATEXSIZE" val="20"/>
  <p:tag name="IGUANATEXCURSOR" val="86"/>
  <p:tag name="TRANSPARENCY" val="True"/>
  <p:tag name="FILENAME" val=""/>
  <p:tag name="INPUTTYPE" val="0"/>
  <p:tag name="LATEXENGINEID" val="1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.7773"/>
  <p:tag name="ORIGINALWIDTH" val="2156.551"/>
  <p:tag name="OUTPUTDPI" val="1200"/>
  <p:tag name="LATEXADDIN" val="\documentclass{article}&#10;\usepackage{amsmath}&#10;\pagestyle{empty}&#10;\usepackage{amssymb}&#10;\usepackage{slashed}&#10;\usepackage{leftidx}&#10;\begin{document}&#10;&#10;$\langle 3i;\bar{3}j|1\rangle=\frac{\delta^{ij}}{\sqrt{N_c}}~,&#10;\langle 3i;\bar{3}j|8a\rangle=\sqrt{2}(T^a)^{ij}$&#10;&#10;&#10;\end{document}"/>
  <p:tag name="IGUANATEXSIZE" val="20"/>
  <p:tag name="IGUANATEXCURSOR" val="124"/>
  <p:tag name="TRANSPARENCY" val="True"/>
  <p:tag name="FILENAME" val=""/>
  <p:tag name="INPUTTYPE" val="0"/>
  <p:tag name="LATEXENGINEID" val="1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63905"/>
  <p:tag name="ORIGINALWIDTH" val="720.3619"/>
  <p:tag name="OUTPUTDPI" val="1200"/>
  <p:tag name="LATEXADDIN" val="\documentclass{article}&#10;\usepackage{amsmath}&#10;\pagestyle{empty}&#10;\usepackage{amssymb}&#10;\usepackage{slashed}&#10;\begin{document}&#10;&#10;\begin{eqnarray}&#10;\mathcal{P}_{SS_z}(P_h,k^\prime)=\frac{1}{4M^{3/2}}(-\slashed{P}_h+2\slashed{k}^\prime+M)\Pi_{SS_z}(\slashed{P}_h+2\slashed{k}^\prime+M)&#10;\nonumber&#10;\end{eqnarray}&#10;&#10;\end{document}"/>
  <p:tag name="IGUANATEXSIZE" val="20"/>
  <p:tag name="IGUANATEXCURSOR" val="173"/>
  <p:tag name="TRANSPARENCY" val="True"/>
  <p:tag name="FILENAME" val=""/>
  <p:tag name="INPUTTYPE" val="0"/>
  <p:tag name="LATEXENGINEID" val="1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0188"/>
  <p:tag name="ORIGINALWIDTH" val="555.8276"/>
  <p:tag name="OUTPUTDPI" val="1200"/>
  <p:tag name="LATEXADDIN" val="\documentclass{article}&#10;\usepackage{amsmath}&#10;\pagestyle{empty}&#10;\usepackage{amssymb}&#10;\usepackage{slashed}&#10;\begin{document}&#10;&#10;$\Pi_{SS_z}=\gamma^{5}$&#10;&#10;&#10;\end{document}"/>
  <p:tag name="IGUANATEXSIZE" val="20"/>
  <p:tag name="IGUANATEXCURSOR" val="146"/>
  <p:tag name="TRANSPARENCY" val="True"/>
  <p:tag name="FILENAME" val=""/>
  <p:tag name="INPUTTYPE" val="0"/>
  <p:tag name="LATEXENGINEID" val="1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.7706"/>
  <p:tag name="ORIGINALWIDTH" val="836.3667"/>
  <p:tag name="OUTPUTDPI" val="1200"/>
  <p:tag name="LATEXADDIN" val="\documentclass{article}&#10;\usepackage{amsmath}&#10;\pagestyle{empty}&#10;\usepackage{amssymb}&#10;\usepackage{slashed}&#10;\begin{document}&#10;&#10;$\Pi_{SS_z}=\slashed{\varepsilon}_{s_z}(P_h)$&#10;&#10;&#10;\end{document}"/>
  <p:tag name="IGUANATEXSIZE" val="20"/>
  <p:tag name="IGUANATEXCURSOR" val="168"/>
  <p:tag name="TRANSPARENCY" val="True"/>
  <p:tag name="FILENAME" val=""/>
  <p:tag name="INPUTTYPE" val="0"/>
  <p:tag name="LATEXENGINEID" val="1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205.5287"/>
  <p:tag name="OUTPUTDPI" val="1200"/>
  <p:tag name="LATEXADDIN" val="\documentclass{article}&#10;\usepackage{amsmath}&#10;\pagestyle{empty}&#10;\usepackage{amssymb}&#10;\usepackage{slashed}&#10;\begin{document}&#10;&#10;$O^{\mu\nu}$&#10;&#10;&#10;\end{document}"/>
  <p:tag name="IGUANATEXSIZE" val="20"/>
  <p:tag name="IGUANATEXCURSOR" val="137"/>
  <p:tag name="TRANSPARENCY" val="True"/>
  <p:tag name="FILENAME" val=""/>
  <p:tag name="INPUTTYPE" val="0"/>
  <p:tag name="LATEXENGINEID" val="1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69"/>
  <p:tag name="ORIGINALWIDTH" val="1179.165"/>
  <p:tag name="OUTPUTDPI" val="1200"/>
  <p:tag name="LATEXADDIN" val="\documentclass{article}&#10;\usepackage{amsmath}&#10;\pagestyle{empty}&#10;\usepackage{amssymb}&#10;\usepackage{slashed}&#10;\usepackage{leftidx}&#10;\begin{document}&#10;&#10; &#10;$\leftidx{^{1}}{S}{_0}$, &#10; $\leftidx{^{3}}{P}{_0}$, $\leftidx{^{3}}{P}{_1}$  &#10; and $\leftidx{^{3}}{P}{_2}$&#10;&#10;&#10;\end{document}"/>
  <p:tag name="IGUANATEXSIZE" val="20"/>
  <p:tag name="IGUANATEXCURSOR" val="144"/>
  <p:tag name="TRANSPARENCY" val="True"/>
  <p:tag name="FILENAME" val=""/>
  <p:tag name="INPUTTYPE" val="0"/>
  <p:tag name="LATEXENGINEID" val="1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.92921"/>
  <p:tag name="ORIGINALWIDTH" val="720.3619"/>
  <p:tag name="OUTPUTDPI" val="1200"/>
  <p:tag name="LATEXADDIN" val="\documentclass{article}&#10;\usepackage{amsmath}&#10;\pagestyle{empty}&#10;\usepackage{amssymb}&#10;\usepackage{slashed}&#10;\usepackage{bm}&#10;\begin{document}&#10;&#10;\begin{equation}&#10;d\sigma=\frac{1}{2s}\frac{d^3l^\prime}{(2\pi)^32E^\prime_l}\frac{d^3 P_h}{(2\pi)^32E_h}\int dx d^2{\bm &#10;k}_\perp (2\pi)^4\delta^4(q+k-P_h)&#10;\frac{1}{Q^4}L^{\nu\nu^\prime}(l,q)\Phi^{\mu\mu^\prime}_{gT}(x,{\bm k}_\perp)&#10;\mathcal{M}_{\mu\nu}^{\gamma^\ast g\rightarrow J/\psi}\mathcal{M}_{\mu^\prime\nu^\prime}^{\ast~\gamma^\ast &#10;g\rightarrow J/\psi}\nonumber&#10;\end{equation}&#10;&#10;&#10;&#10;&#10;&#10;\end{document}"/>
  <p:tag name="IGUANATEXSIZE" val="20"/>
  <p:tag name="IGUANATEXCURSOR" val="354"/>
  <p:tag name="TRANSPARENCY" val="True"/>
  <p:tag name="FILENAME" val=""/>
  <p:tag name="INPUTTYPE" val="0"/>
  <p:tag name="LATEXENGINEID" val="1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191"/>
  <p:tag name="ORIGINALWIDTH" val="1056.897"/>
  <p:tag name="OUTPUTDPI" val="1200"/>
  <p:tag name="LATEXADDIN" val="\documentclass{article}&#10;\usepackage{amsmath}&#10;\usepackage{color}&#10;\pagestyle{empty}&#10;\begin{document}&#10;&#10;$\color{red}{ep^{\uparrow}\to e+ J/\psi+X}$&#10;&#10;&#10;\end{document}"/>
  <p:tag name="IGUANATEXSIZE" val="20"/>
  <p:tag name="IGUANATEXCURSOR" val="62"/>
  <p:tag name="TRANSPARENCY" val="True"/>
  <p:tag name="FILENAME" val=""/>
  <p:tag name="INPUTTYPE" val="0"/>
  <p:tag name="LATEXENGINEID" val="1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.58378"/>
  <p:tag name="ORIGINALWIDTH" val="719.7074"/>
  <p:tag name="OUTPUTDPI" val="1200"/>
  <p:tag name="LATEXADDIN" val="\documentclass{article}&#10;\usepackage{amsmath}&#10;\pagestyle{empty}&#10;\usepackage{amssymb}&#10;\usepackage{slashed}&#10;\usepackage{bm}&#10;\begin{document}&#10;&#10;\begin{equation}&#10; \begin{aligned}&#10; \frac{d\sigma^{\uparrow}}{dydx_Bdzd^2{\bm &#10;P}_{hT}}-\frac{d\sigma^{\downarrow}}{dydx_Bdzd^2{\bm P}&#10;_{hT}}&#10; ={}&amp;\frac{\alpha}{8sxQ^4}\left[\mathcal{A}_0+\mathcal{A}_1\cos \phi_h\right] &#10;\Delta^Nf_{g/p^{\uparrow}}(x,{ P}_{hT})\delta(1-z)\sin(\phi_h-\phi_s)\nonumber&#10; \end{aligned}&#10;\end{equation}&#10;&#10;&#10;\end{document}"/>
  <p:tag name="IGUANATEXSIZE" val="20"/>
  <p:tag name="IGUANATEXCURSOR" val="408"/>
  <p:tag name="TRANSPARENCY" val="True"/>
  <p:tag name="FILENAME" val=""/>
  <p:tag name="INPUTTYPE" val="0"/>
  <p:tag name="LATEXENGINEID" val="1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.09331"/>
  <p:tag name="ORIGINALWIDTH" val="719.7074"/>
  <p:tag name="OUTPUTDPI" val="1200"/>
  <p:tag name="LATEXADDIN" val="\documentclass{article}&#10;\usepackage{amsmath}&#10;\pagestyle{empty}&#10;\usepackage{amssymb}&#10;\usepackage{slashed}&#10;\usepackage{bm}&#10;\begin{document}&#10;\begin{equation}&#10; \begin{aligned}&#10; \frac{d\sigma^{\uparrow}}{dydx_Bdzd^2{\bm &#10;P}_{hT}}+\frac{d\sigma^{\downarrow}}{dydx_Bdzd^2{\bm P}&#10;_{hT}}&#10; ={}&amp;\frac{2\alpha}{8sxQ^4}\left[\mathcal{A}_0+&#10;\mathcal{A}_1\cos \phi_h\right] f_{g/p}&#10;(x,{\bm P}_{hT}^2)\delta(1-z)\nonumber&#10; \end{aligned}&#10;\end{equation}&#10;&#10;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8.0402"/>
  <p:tag name="ORIGINALWIDTH" val="2563.108"/>
  <p:tag name="OUTPUTDPI" val="1200"/>
  <p:tag name="LATEXADDIN" val="\documentclass{article}&#10;\usepackage{amsmath}&#10;\pagestyle{empty}&#10;\usepackage{amssymb}&#10;\usepackage{slashed}&#10;\usepackage{bm}&#10;\usepackage{color}&#10;\begin{document}&#10;\begin{eqnarray}&#10;\Phi^{\mu\mu^\prime}_T=-\frac{1}{2x}g_{T}^{\mu\mu^\prime}&#10;\frac{1}{M_p} \epsilon_T^{\rho\sigma}k_{\perp \rho}S_{T\sigma}&#10;{\color{red}f_{1T}^{\perp g}(x,{\bm &#10;k}^2_\perp)}+....\nonumber&#10;\end{eqnarray}&#10;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6.5442"/>
  <p:tag name="ORIGINALWIDTH" val="2006.53"/>
  <p:tag name="OUTPUTDPI" val="1200"/>
  <p:tag name="LATEXADDIN" val="\documentclass{article}&#10;\usepackage{amsmath}&#10;\pagestyle{empty}&#10;\usepackage{amssymb}&#10;\usepackage{slashed}&#10;\begin{document}&#10;\begin{eqnarray}&#10; A_{N}=\frac{\int d\phi_h \sin(\phi_h-\phi_s)(&#10;d \sigma^{\uparrow}-d \sigma^{\downarrow})}{&#10;\int d\phi_h (d \sigma^{\uparrow}+d \sigma^{\downarrow})&#10;}\nonumber&#10;\end{eqnarray}&#10;&#10;&#10;&#10;\end{document}"/>
  <p:tag name="IGUANATEXSIZE" val="20"/>
  <p:tag name="IGUANATEXCURSOR" val="298"/>
  <p:tag name="TRANSPARENCY" val="True"/>
  <p:tag name="FILENAME" val=""/>
  <p:tag name="INPUTTYPE" val="0"/>
  <p:tag name="LATEXENGINEID" val="1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0.2905"/>
  <p:tag name="ORIGINALWIDTH" val="2102.543"/>
  <p:tag name="OUTPUTDPI" val="1200"/>
  <p:tag name="LATEXADDIN" val="\documentclass{article}&#10;\usepackage{amsmath}&#10;\usepackage{xcolor}&#10;\pagestyle{empty}&#10;&#10;\begin{document}&#10;\begin{equation}&#10; \color{blue}f_1^{g}(x,{\bf k}^2_{\perp },\mu)=f_1^{g}(x,\mu)&#10;\frac{1}{\pi \langle k^2_{\perp }\rangle}&#10; e^{-{\bf k}^2_{\perp }/\langle k^2_{\perp }\rangle}&#10;\nonumber&#10;\end{equation}&#10;&#10;&#10;\end{document}"/>
  <p:tag name="IGUANATEXSIZE" val="20"/>
  <p:tag name="IGUANATEXCURSOR" val="178"/>
  <p:tag name="TRANSPARENCY" val="True"/>
  <p:tag name="FILENAME" val=""/>
  <p:tag name="INPUTTYPE" val="0"/>
  <p:tag name="LATEXENGINEID" val="1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346"/>
  <p:tag name="ORIGINALWIDTH" val="720.0347"/>
  <p:tag name="OUTPUTDPI" val="1200"/>
  <p:tag name="LATEXADDIN" val="\documentclass{article}&#10;\usepackage{amsmath}&#10;\pagestyle{empty}&#10;\usepackage{amssymb}&#10;\usepackage{bm}&#10;\usepackage{slashed}&#10;\begin{document}&#10;&#10;\begin{eqnarray}&#10;\Delta^{N}f_{g/p^{\uparrow}}(x, k_{\perp})=2\mathcal{N}_g(x)f_{g/p}(x,\mu)&#10;\frac{\sqrt{2e}}{\pi}\sqrt{\frac{1-\rho}{\rho}}k_\perp&#10;\frac{e^{-k^2_{\perp}/\rho\langle k^2_\perp\rangle}}{\langle k^2_\perp\rangle^{3/2}}\nonumber &#10;\end{eqnarray}&#10;&#10;&#10;\end{document}"/>
  <p:tag name="IGUANATEXSIZE" val="20"/>
  <p:tag name="IGUANATEXCURSOR" val="370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4.5425"/>
  <p:tag name="ORIGINALWIDTH" val="1955.523"/>
  <p:tag name="OUTPUTDPI" val="1200"/>
  <p:tag name="LATEXADDIN" val="\documentclass{article}&#10;\usepackage{amsmath}&#10;\pagestyle{empty}&#10;\usepackage{amssymb}&#10;\usepackage{slashed}&#10;\begin{document}&#10;&#10;\begin{eqnarray}&#10;\mathcal{N}_g(x)=N_gx^\alpha(1-x)^\beta\frac{(\alpha+\beta)^{(\alpha+\beta)}}{&#10;\alpha^\alpha\beta^\beta}\nonumber&#10;\end{eqnarray}&#10;&#10;&#10;\end{document}"/>
  <p:tag name="IGUANATEXSIZE" val="20"/>
  <p:tag name="IGUANATEXCURSOR" val="253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685"/>
  <p:tag name="ORIGINALWIDTH" val="2657.621"/>
  <p:tag name="OUTPUTDPI" val="1200"/>
  <p:tag name="LATEXADDIN" val="\documentclass{article}&#10;\usepackage{amsmath}&#10;\pagestyle{empty}&#10;\usepackage{amssymb}&#10;\usepackage{slashed}&#10;\begin{document}&#10;\begin{eqnarray}&#10;\mathcal{N}_g(x)=({N}_u(x)+{N}_d(x))/2,~~\mathcal{N}_g(x)&amp;=&amp;{N}_d(x)\nonumber&#10;\end{eqnarray}&#10;&#10;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658"/>
  <p:tag name="ORIGINALWIDTH" val="414.8079"/>
  <p:tag name="OUTPUTDPI" val="1200"/>
  <p:tag name="LATEXADDIN" val="\documentclass{article}&#10;\usepackage{amsmath}&#10;\pagestyle{empty}&#10;\begin{document}&#10;&#10;$\mu~\mathrm{and}~\zeta$&#10;&#10;&#10;\end{document}"/>
  <p:tag name="IGUANATEXSIZE" val="20"/>
  <p:tag name="IGUANATEXCURSOR" val="102"/>
  <p:tag name="TRANSPARENCY" val="True"/>
  <p:tag name="FILENAME" val=""/>
  <p:tag name="INPUTTYPE" val="0"/>
  <p:tag name="LATEXENGINEID" val="1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.7748"/>
  <p:tag name="ORIGINALWIDTH" val="1746.244"/>
  <p:tag name="OUTPUTDPI" val="1200"/>
  <p:tag name="LATEXADDIN" val="\documentclass{article}&#10;\usepackage{amsmath}&#10;\pagestyle{empty}&#10;\begin{document}&#10;&#10;$\frac{d}{d~\mathrm{ln}\sqrt{\zeta}}\mathrm{ln} f(x,b_\perp,\mu,\zeta)&#10;=K(b_\perp,\mu)$&#10;&#10;&#10;\end{document}"/>
  <p:tag name="IGUANATEXSIZE" val="20"/>
  <p:tag name="IGUANATEXCURSOR" val="93"/>
  <p:tag name="TRANSPARENCY" val="True"/>
  <p:tag name="FILENAME" val=""/>
  <p:tag name="INPUTTYPE" val="0"/>
  <p:tag name="LATEXENGINEID" val="1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.0239"/>
  <p:tag name="ORIGINALWIDTH" val="1676.484"/>
  <p:tag name="OUTPUTDPI" val="1200"/>
  <p:tag name="LATEXADDIN" val="\documentclass{article}&#10;\usepackage{amsmath}&#10;\pagestyle{empty}&#10;\begin{document}&#10;&#10;$\frac{d}{d~\mathrm{ln}&#10;\mu}\mathrm{ln} f(x,b_\perp,\mu,\zeta)&#10;=\gamma_f(b_\perp,\zeta)$&#10;&#10;&#10;\end{document}"/>
  <p:tag name="IGUANATEXSIZE" val="20"/>
  <p:tag name="IGUANATEXCURSOR" val="109"/>
  <p:tag name="TRANSPARENCY" val="True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7.5261"/>
  <p:tag name="ORIGINALWIDTH" val="1031.394"/>
  <p:tag name="OUTPUTDPI" val="1200"/>
  <p:tag name="LATEXADDIN" val="\documentclass{article}&#10;\usepackage{amsmath}&#10;\pagestyle{empty}&#10;\begin{document}&#10;&#10;$\frac{d~K(b_\perp,\mu)}{d~\mathrm{ln}&#10;\mu}&#10;=-\gamma_k(\mu)$&#10;&#10;&#10;\end{document}"/>
  <p:tag name="IGUANATEXSIZE" val="20"/>
  <p:tag name="IGUANATEXCURSOR" val="91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85583"/>
  <p:tag name="ORIGINALWIDTH" val="719.7074"/>
  <p:tag name="OUTPUTDPI" val="1200"/>
  <p:tag name="LATEXADDIN" val="\documentclass{article}&#10;\usepackage{amsmath}&#10;\pagestyle{empty}&#10;\begin{document}&#10;&#10; \begin{eqnarray}{\label{pert}}&#10;  f(x,b_{\perp},Q_f,\zeta)=f(x,b_\perp,Q_i,\zeta_0)R_{pert}\left(Q_f,Q_i,b_{\ast}\right)&#10;  R_{NP}\left(Q_f,Q_i,b_{\perp}\right)\nonumber&#10; \end{eqnarray}&#10;&#10;&#10;\end{document}"/>
  <p:tag name="IGUANATEXSIZE" val="20"/>
  <p:tag name="IGUANATEXCURSOR" val="163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1.2935"/>
  <p:tag name="ORIGINALWIDTH" val="3421.978"/>
  <p:tag name="OUTPUTDPI" val="1200"/>
  <p:tag name="LATEXADDIN" val="\documentclass{article}&#10;\usepackage{amsmath}&#10;\usepackage{xcolor}&#10;\usepackage{graphicx}&#10;\pagestyle{empty}&#10;\begin{document}&#10; \begin{equation}&#10;\Phi^{\mu\nu}_{\mathrm{un}}=-\frac{1}{2x}\left\{g^{\mu\nu}_T&#10;{\color{red}{f^g_1(x,{\bf k}_{\perp}^2)}}&#10;-\left(\frac{k^{\mu}_{\perp}k^{\nu}_{\perp}}&#10;{M^2_h}+g^{\mu\nu}_T\frac{{\bf k}^2_{\perp}}{2M_h^2}\right)&#10;{\color{red}{h^{\perp g}_1(x,{\bf k}_{\perp}^2)}}\right\}\nonumber&#10;\end{equation}&#10;\end{document}"/>
  <p:tag name="IGUANATEXSIZE" val="20"/>
  <p:tag name="IGUANATEXCURSOR" val="167"/>
  <p:tag name="TRANSPARENCY" val="True"/>
  <p:tag name="FILENAME" val=""/>
  <p:tag name="INPUTTYPE" val="0"/>
  <p:tag name="LATEXENGINEID" val="1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9.0347"/>
  <p:tag name="ORIGINALWIDTH" val="868.6212"/>
  <p:tag name="LATEXADDIN" val="\documentclass{article}&#10;\usepackage{amsmath}&#10;\pagestyle{empty}&#10;\begin{document}&#10;&#10;$b_{\ast}=\frac{b_{\perp}}{\sqrt{1+(\frac{b_\perp}&#10;{b_{\mathrm{max}}})^2}}$&#10;&#10;&#10;\end{document}"/>
  <p:tag name="IGUANATEXSIZE" val="20"/>
  <p:tag name="IGUANATEXCURSOR" val="153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.5224"/>
  <p:tag name="ORIGINALWIDTH" val="2045.535"/>
  <p:tag name="OUTPUTDPI" val="1200"/>
  <p:tag name="LATEXADDIN" val="\documentclass{article}&#10;\usepackage{amsmath}&#10;\pagestyle{empty}&#10;\begin{document}&#10;&#10;$Q_i=\frac{2}{b_{\ast}}e^{-0.577}=\sqrt{\zeta_0}$, $Q_f=\sqrt{\zeta}&#10;=M$&#10;&#10;&#10;\end{document}"/>
  <p:tag name="IGUANATEXSIZE" val="20"/>
  <p:tag name="IGUANATEXCURSOR" val="104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26.6154"/>
  <p:tag name="OUTPUTDPI" val="1200"/>
  <p:tag name="LATEXADDIN" val="\documentclass{article}&#10;\usepackage{amsmath}&#10;\pagestyle{empty}&#10;\usepackage{amssymb}&#10;\usepackage{slashed}&#10;\begin{document}&#10;&#10;$\sqrt{s}=17.2$ GeV&#10;&#10;&#10;\end{document}"/>
  <p:tag name="IGUANATEXSIZE" val="20"/>
  <p:tag name="IGUANATEXCURSOR" val="142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.7857"/>
  <p:tag name="ORIGINALWIDTH" val="1841.507"/>
  <p:tag name="OUTPUTDPI" val="1200"/>
  <p:tag name="LATEXADDIN" val="\documentclass{article}&#10;\usepackage{amsmath}&#10;\pagestyle{empty}&#10;\usepackage{amssymb}&#10;\usepackage{slashed}&#10;\begin{document}&#10;&#10; $0&lt;P_{hT}&lt;1.0$ GeV,&#10;$0.1&lt;y&lt;0.9$ \\&#10;     $~~~~~~~~~~~~~~~~~~0.1&lt;x_B&lt;0.65$&#10;&#10;&#10;\end{document}"/>
  <p:tag name="IGUANATEXSIZE" val="20"/>
  <p:tag name="IGUANATEXCURSOR" val="185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26.6154"/>
  <p:tag name="OUTPUTDPI" val="1200"/>
  <p:tag name="LATEXADDIN" val="\documentclass{article}&#10;\usepackage{amsmath}&#10;\pagestyle{empty}&#10;\usepackage{amssymb}&#10;\usepackage{slashed}&#10;\begin{document}&#10;&#10;$\sqrt{s}=45.0$ GeV&#10;&#10;&#10;\end{document}"/>
  <p:tag name="IGUANATEXSIZE" val="20"/>
  <p:tag name="IGUANATEXCURSOR" val="142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.83764"/>
  <p:tag name="ORIGINALWIDTH" val="720.3619"/>
  <p:tag name="OUTPUTDPI" val="1200"/>
  <p:tag name="LATEXADDIN" val="\documentclass{article}&#10;\usepackage{amsmath}&#10;\pagestyle{empty}&#10;\usepackage{amssymb}&#10;\usepackage{slashed}&#10;\begin{document}&#10;&#10;$0&lt;P_{hT}&lt;1.0$ GeV, &#10;$0.1&lt;y&lt;0.9$ and $0.15&lt;x_B&lt;0.9$.&#10;&#10;&#10;\end{document}"/>
  <p:tag name="IGUANATEXSIZE" val="20"/>
  <p:tag name="IGUANATEXCURSOR" val="165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999.8895"/>
  <p:tag name="OUTPUTDPI" val="1200"/>
  <p:tag name="LATEXADDIN" val="\documentclass{article}&#10;\usepackage{amsmath}&#10;\usepackage{color}&#10;\pagestyle{empty}&#10;\begin{document}&#10;&#10;$\color{red}{ep\to e+ J/\psi+X}$&#10;&#10;&#10;\end{document}"/>
  <p:tag name="IGUANATEXSIZE" val="20"/>
  <p:tag name="IGUANATEXCURSOR" val="115"/>
  <p:tag name="TRANSPARENCY" val="True"/>
  <p:tag name="FILENAME" val=""/>
  <p:tag name="INPUTTYPE" val="0"/>
  <p:tag name="LATEXENGINEID" val="1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.60189"/>
  <p:tag name="ORIGINALWIDTH" val="719.7074"/>
  <p:tag name="OUTPUTDPI" val="1200"/>
  <p:tag name="LATEXADDIN" val="\documentclass{article}&#10;\usepackage{amsmath}&#10;\pagestyle{empty}&#10;\usepackage{amssymb}&#10;\usepackage{slashed}&#10;\usepackage{bm}&#10;\begin{document}&#10;&#10;\begin{equation}&#10;d\sigma=\frac{1}{2s}\frac{d^3l^\prime}{(2\pi)^32E^\prime_l}\frac{d^3 P_h}{(2\pi)^32E_h}\int dx d^2{\bm &#10;k}_\perp (2\pi)^4\delta^4(q+k-P_h)&#10;\frac{1}{Q^4}L^{\nu\nu^\prime}(l,q)\Phi^{\mu\mu^\prime}_{g&#10;un}(x,{\bm k}_\perp)&#10;\mathcal{M}_{\mu\nu}^{\gamma^\ast g\rightarrow J/\psi}\mathcal{M}_{\mu^\prime\nu^\prime}^{\ast~\gamma^\ast &#10;g\rightarrow J/\psi}\nonumber&#10;\end{equation}&#10;&#10;&#10;&#10;&#10;&#10;\end{document}"/>
  <p:tag name="IGUANATEXSIZE" val="20"/>
  <p:tag name="IGUANATEXCURSOR" val="356"/>
  <p:tag name="TRANSPARENCY" val="True"/>
  <p:tag name="FILENAME" val=""/>
  <p:tag name="INPUTTYPE" val="0"/>
  <p:tag name="LATEXENGINEID" val="1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142"/>
  <p:tag name="ORIGINALWIDTH" val="719.3802"/>
  <p:tag name="OUTPUTDPI" val="1200"/>
  <p:tag name="LATEXADDIN" val="\documentclass{article}&#10;\usepackage{amsmath}&#10;\pagestyle{empty}&#10;\usepackage{amssymb}&#10;\usepackage{slashed}&#10;\usepackage{bm}&#10;&#10;\begin{document}&#10;&#10;\begin{equation}\label{c1}&#10; \begin{aligned}&#10;\frac{d\sigma}{dydx_Bd^2{\bm &#10;P}_{hT}}={}&amp;\frac{\alpha}{8sxQ^4}\int d^2{\bm k}_\perp\Big\{ \left[\mathcal{A}_0+\mathcal{A}_1\cos &#10;\phi\right]f_{g/p}(x,{\bm k}_{\perp}^2)\\&#10;&amp;+{\bm k}_\perp^2\left[\mathcal{B}_0\cos2\phi+\mathcal{B}_1\cos\phi\right] h_1^{\perp g}(x,{\bm &#10;k}^2_\perp)\Big\}\delta^2({\bm k}_\perp-{\bm P}_{hT})\nonumber&#10;\end{aligned}&#10;\end{equation}&#10;&#10;&#10;\end{document}"/>
  <p:tag name="IGUANATEXSIZE" val="20"/>
  <p:tag name="IGUANATEXCURSOR" val="515"/>
  <p:tag name="TRANSPARENCY" val="True"/>
  <p:tag name="FILENAME" val=""/>
  <p:tag name="INPUTTYPE" val="0"/>
  <p:tag name="LATEXENGINEID" val="1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5433"/>
  <p:tag name="ORIGINALWIDTH" val="2516.601"/>
  <p:tag name="LATEXADDIN" val="\documentclass{article}&#10;\usepackage{amsmath}&#10;\pagestyle{empty}&#10;\usepackage{xcolor}&#10;\begin{document}&#10;&#10;\begin{equation}&#10;\color{blue}h_1^{\perp g}(x,{\bf k}^2_{\perp })=\frac{M^2_hf_1^g(x,Q^2)}{\pi\langle k^2_{\perp }\rangle^2}\frac{2(1-r)}{r}e^{1-&#10; {\bf k}^2_{\perp }\frac{1}{r\langle k^2_{\perp }&#10;\rangle}}\nonumber&#10;\end{equation}&#10;&#10;&#10;&#10;\end{document}"/>
  <p:tag name="IGUANATEXSIZE" val="20"/>
  <p:tag name="IGUANATEXCURSOR" val="74"/>
  <p:tag name="TRANSPARENCY" val="True"/>
  <p:tag name="FILENAME" val=""/>
  <p:tag name="INPUTTYPE" val="0"/>
  <p:tag name="LATEXENGINEID" val="1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.25732"/>
  <p:tag name="ORIGINALWIDTH" val="720.0347"/>
  <p:tag name="OUTPUTDPI" val="1200"/>
  <p:tag name="LATEXADDIN" val="\documentclass{article}&#10;\usepackage{amsmath}&#10;\usepackage{xcolor}&#10;\usepackage{graphicx}&#10;\pagestyle{empty}&#10;\begin{document}&#10;\begin{equation}&#10;\Phi^{\mu\rho;\nu\sigma}_g(x,{\bf k}_{\perp})=\int &#10;\frac{d^4\lambda}{(2\pi)^4}&#10;e^{ik.\lambda}\langle P|\mathrm{Tr}[F^{\mu\rho }(\lambda)&#10;W(\lambda,0)F^{\nu\sigma}(0)W(0,\lambda)]|P\rangle\nonumber&#10;\end{equation}&#10;\end{document}"/>
  <p:tag name="IGUANATEXSIZE" val="20"/>
  <p:tag name="IGUANATEXCURSOR" val="316"/>
  <p:tag name="TRANSPARENCY" val="True"/>
  <p:tag name="FILENAME" val=""/>
  <p:tag name="INPUTTYPE" val="0"/>
  <p:tag name="LATEXENGINEID" val="1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1.2935"/>
  <p:tag name="ORIGINALWIDTH" val="1527.213"/>
  <p:tag name="OUTPUTDPI" val="1200"/>
  <p:tag name="LATEXADDIN" val="\documentclass{article}&#10;\usepackage{amsmath}&#10;\pagestyle{empty}&#10;\usepackage{amssymb}&#10;\usepackage{slashed}&#10;\begin{document}&#10;&#10;\begin{eqnarray}&#10;&lt;\cos2\phi&gt;=\frac{\int d\phi \cos(2\phi)d\sigma}&#10;{\int d\phi d\sigma}\nonumber&#10;\end{eqnarray}&#10;&#10;&#10;\end{document}"/>
  <p:tag name="IGUANATEXSIZE" val="20"/>
  <p:tag name="IGUANATEXCURSOR" val="200"/>
  <p:tag name="TRANSPARENCY" val="True"/>
  <p:tag name="FILENAME" val=""/>
  <p:tag name="INPUTTYPE" val="0"/>
  <p:tag name="LATEXENGINEID" val="1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502.5702"/>
  <p:tag name="OUTPUTDPI" val="1200"/>
  <p:tag name="LATEXADDIN" val="\documentclass{article}&#10;\usepackage{amsmath}&#10;\pagestyle{empty}&#10;\usepackage{amssymb}&#10;\usepackage{slashed}&#10;\begin{document}&#10;&#10;$0&lt;r&lt;1$&#10;&#10;&#10;\end{document}"/>
  <p:tag name="IGUANATEXSIZE" val="20"/>
  <p:tag name="IGUANATEXCURSOR" val="128"/>
  <p:tag name="TRANSPARENCY" val="True"/>
  <p:tag name="FILENAME" val=""/>
  <p:tag name="INPUTTYPE" val="0"/>
  <p:tag name="LATEXENGINEID" val="1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26.6154"/>
  <p:tag name="OUTPUTDPI" val="1200"/>
  <p:tag name="LATEXADDIN" val="\documentclass{article}&#10;\usepackage{amsmath}&#10;\pagestyle{empty}&#10;\usepackage{amssymb}&#10;\usepackage{slashed}&#10;\begin{document}&#10;&#10;$\sqrt{s}=45.0$ GeV&#10;&#10;&#10;\end{document}"/>
  <p:tag name="IGUANATEXSIZE" val="20"/>
  <p:tag name="IGUANATEXCURSOR" val="142"/>
  <p:tag name="TRANSPARENCY" val="True"/>
  <p:tag name="FILENAME" val=""/>
  <p:tag name="INPUTTYPE" val="0"/>
  <p:tag name="LATEXENGINEID" val="1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26.6154"/>
  <p:tag name="OUTPUTDPI" val="1200"/>
  <p:tag name="LATEXADDIN" val="\documentclass{article}&#10;\usepackage{amsmath}&#10;\pagestyle{empty}&#10;\usepackage{amssymb}&#10;\usepackage{slashed}&#10;\begin{document}&#10;&#10;$\sqrt{s}=17.2$ GeV&#10;&#10;&#10;\end{document}"/>
  <p:tag name="IGUANATEXSIZE" val="20"/>
  <p:tag name="IGUANATEXCURSOR" val="142"/>
  <p:tag name="TRANSPARENCY" val="True"/>
  <p:tag name="FILENAME" val=""/>
  <p:tag name="INPUTTYPE" val="0"/>
  <p:tag name="LATEXENGINEID" val="1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719"/>
  <p:tag name="ORIGINALWIDTH" val="192.0268"/>
  <p:tag name="OUTPUTDPI" val="1200"/>
  <p:tag name="LATEXADDIN" val="\documentclass{article}&#10;\usepackage{amsmath}&#10;\pagestyle{empty}&#10;\usepackage{amssymb}&#10;\usepackage{slashed}&#10;\begin{document}&#10;&#10;$f_{1T}^{\perp g}$&#10;&#10;&#10;\end{document}"/>
  <p:tag name="IGUANATEXSIZE" val="20"/>
  <p:tag name="IGUANATEXCURSOR" val="140"/>
  <p:tag name="TRANSPARENCY" val="True"/>
  <p:tag name="FILENAME" val=""/>
  <p:tag name="INPUTTYPE" val="0"/>
  <p:tag name="LATEXENGINEID" val="1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715"/>
  <p:tag name="ORIGINALWIDTH" val="189.7765"/>
  <p:tag name="OUTPUTDPI" val="1200"/>
  <p:tag name="LATEXADDIN" val="\documentclass{article}&#10;\usepackage{amsmath}&#10;\pagestyle{empty}&#10;\usepackage{amssymb}&#10;\usepackage{slashed}&#10;\begin{document}&#10;&#10;$h_{1}^{\perp g}$&#10;&#10;&#10;\end{document}"/>
  <p:tag name="IGUANATEXSIZE" val="20"/>
  <p:tag name="IGUANATEXCURSOR" val="131"/>
  <p:tag name="TRANSPARENCY" val="True"/>
  <p:tag name="FILENAME" val=""/>
  <p:tag name="INPUTTYPE" val="0"/>
  <p:tag name="LATEXENGINEID" val="1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.023"/>
  <p:tag name="ORIGINALWIDTH" val="1050.146"/>
  <p:tag name="OUTPUTDPI" val="1200"/>
  <p:tag name="LATEXADDIN" val="\documentclass{article}&#10;\usepackage{amsmath}&#10;\pagestyle{empty}&#10;\usepackage{amssymb}&#10;\usepackage{slashed}&#10;\begin{document}&#10;&#10;$h_{1}^{\perp g}|_{\mathrm{SIDIS}}\stackrel{?}{=}h_{1}^{\perp g}|_{\mathrm{DY}}$&#10;&#10;&#10;\end{document}"/>
  <p:tag name="IGUANATEXSIZE" val="20"/>
  <p:tag name="IGUANATEXCURSOR" val="172"/>
  <p:tag name="TRANSPARENCY" val="True"/>
  <p:tag name="FILENAME" val=""/>
  <p:tag name="INPUTTYPE" val="0"/>
  <p:tag name="LATEXENGINEID" val="1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719"/>
  <p:tag name="ORIGINALWIDTH" val="189.7765"/>
  <p:tag name="OUTPUTDPI" val="1200"/>
  <p:tag name="LATEXADDIN" val="\documentclass{article}&#10;\usepackage{amsmath}&#10;\pagestyle{empty}&#10;\begin{document}&#10;&#10;$h^{\perp g}_{1L}$&#10;&#10;&#10;\end{document}"/>
  <p:tag name="IGUANATEXSIZE" val="20"/>
  <p:tag name="IGUANATEXCURSOR" val="97"/>
  <p:tag name="TRANSPARENCY" val="True"/>
  <p:tag name="FILENAME" val=""/>
  <p:tag name="INPUTTYPE" val="0"/>
  <p:tag name="LATEXENGINEID" val="1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683"/>
  <p:tag name="ORIGINALWIDTH" val="114.0159"/>
  <p:tag name="LATEXADDIN" val="\documentclass{article}&#10;\usepackage{amsmath}&#10;\usepackage{xcolor}&#10;\pagestyle{empty}&#10;\begin{document}&#10;&#10;\color{red}{$f^{g}_{1}$}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0213"/>
  <p:tag name="ORIGINALWIDTH" val="189.7765"/>
  <p:tag name="LATEXADDIN" val="\documentclass{article}&#10;\usepackage{amsmath}&#10;\usepackage{xcolor}&#10;\pagestyle{empty}&#10;\begin{document}&#10;&#10;\color{red}{$h^{\perp g}_{1}$}&#10;&#10;&#10;\end{document}"/>
  <p:tag name="IGUANATEXSIZE" val="20"/>
  <p:tag name="IGUANATEXCURSOR" val="131"/>
  <p:tag name="TRANSPARENCY" val="True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Rajesh_Transversity_2017 - 1</Template>
  <TotalTime>625</TotalTime>
  <Words>927</Words>
  <Application>Microsoft Office PowerPoint</Application>
  <PresentationFormat>On-screen Show (4:3)</PresentationFormat>
  <Paragraphs>141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Bebas Neue</vt:lpstr>
      <vt:lpstr>Calibri</vt:lpstr>
      <vt:lpstr>Pacifico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</dc:creator>
  <cp:lastModifiedBy>rajesh</cp:lastModifiedBy>
  <cp:revision>103</cp:revision>
  <cp:lastPrinted>2017-12-13T13:26:22Z</cp:lastPrinted>
  <dcterms:created xsi:type="dcterms:W3CDTF">2017-12-04T01:35:49Z</dcterms:created>
  <dcterms:modified xsi:type="dcterms:W3CDTF">2017-12-15T13:24:31Z</dcterms:modified>
</cp:coreProperties>
</file>