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7" r:id="rId2"/>
    <p:sldId id="333" r:id="rId3"/>
    <p:sldId id="264" r:id="rId4"/>
    <p:sldId id="311" r:id="rId5"/>
    <p:sldId id="312" r:id="rId6"/>
    <p:sldId id="341" r:id="rId7"/>
    <p:sldId id="342" r:id="rId8"/>
    <p:sldId id="332" r:id="rId9"/>
    <p:sldId id="316" r:id="rId10"/>
    <p:sldId id="352" r:id="rId11"/>
    <p:sldId id="350" r:id="rId12"/>
    <p:sldId id="331" r:id="rId13"/>
    <p:sldId id="258" r:id="rId14"/>
    <p:sldId id="267" r:id="rId15"/>
    <p:sldId id="343" r:id="rId16"/>
    <p:sldId id="288" r:id="rId17"/>
    <p:sldId id="303" r:id="rId18"/>
    <p:sldId id="345" r:id="rId19"/>
    <p:sldId id="344" r:id="rId20"/>
    <p:sldId id="336" r:id="rId21"/>
    <p:sldId id="339" r:id="rId22"/>
    <p:sldId id="269" r:id="rId23"/>
    <p:sldId id="305" r:id="rId24"/>
    <p:sldId id="284" r:id="rId25"/>
    <p:sldId id="340" r:id="rId26"/>
    <p:sldId id="297" r:id="rId27"/>
    <p:sldId id="298" r:id="rId28"/>
    <p:sldId id="329" r:id="rId29"/>
    <p:sldId id="274" r:id="rId30"/>
    <p:sldId id="325" r:id="rId31"/>
    <p:sldId id="326" r:id="rId32"/>
    <p:sldId id="275" r:id="rId33"/>
    <p:sldId id="277" r:id="rId34"/>
    <p:sldId id="351" r:id="rId35"/>
    <p:sldId id="346" r:id="rId36"/>
    <p:sldId id="330" r:id="rId37"/>
    <p:sldId id="272" r:id="rId38"/>
    <p:sldId id="290" r:id="rId39"/>
    <p:sldId id="291" r:id="rId40"/>
    <p:sldId id="349" r:id="rId41"/>
    <p:sldId id="283" r:id="rId42"/>
    <p:sldId id="285" r:id="rId43"/>
    <p:sldId id="286" r:id="rId44"/>
    <p:sldId id="347" r:id="rId45"/>
    <p:sldId id="293" r:id="rId46"/>
    <p:sldId id="294" r:id="rId47"/>
    <p:sldId id="296" r:id="rId48"/>
    <p:sldId id="319" r:id="rId49"/>
    <p:sldId id="320" r:id="rId50"/>
    <p:sldId id="318" r:id="rId51"/>
    <p:sldId id="324" r:id="rId52"/>
    <p:sldId id="338" r:id="rId53"/>
    <p:sldId id="335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0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5D035-BBD5-4678-8518-3B2C2D58BF01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0DF90-AC49-423E-A9D5-8B4E9D59F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2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0DF90-AC49-423E-A9D5-8B4E9D59FB6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6E23-58D4-4C7C-BF81-F178414DE6F9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4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76A1-C926-4F5A-9780-2DDD777B8FA8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07D6-3A77-4A1E-A793-0DD53EA22684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4120-2B7F-484E-9B90-0A968361A8A6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3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8F492-225C-4475-95E7-C082D10C5BC6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5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C935-96A6-4FE3-A1E4-686193E47DF9}" type="datetime1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5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7F63-DE17-40EB-AC30-1E7090BA1805}" type="datetime1">
              <a:rPr lang="en-US" smtClean="0"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558-AA52-4836-8E3E-147884353E3A}" type="datetime1">
              <a:rPr lang="en-US" smtClean="0"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1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4FDE-50D4-42A1-9EBD-08F6740D47EF}" type="datetime1">
              <a:rPr lang="en-US" smtClean="0"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0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D18C-0BEC-40C3-A213-47BB9E97FD4E}" type="datetime1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1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DECE-965D-46CB-B9B0-6B6C68C77B45}" type="datetime1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B1F3-296B-4DF0-8439-734C8F7FA33B}" type="datetime1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BC896-A727-42DB-8C0D-5C7D82C2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1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965" y="255949"/>
            <a:ext cx="7343775" cy="1790700"/>
          </a:xfrm>
        </p:spPr>
        <p:txBody>
          <a:bodyPr>
            <a:normAutofit/>
          </a:bodyPr>
          <a:lstStyle/>
          <a:p>
            <a:r>
              <a:rPr lang="en-GB" sz="3200" b="1" dirty="0" err="1" smtClean="0"/>
              <a:t>LHCb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Velo</a:t>
            </a:r>
            <a:r>
              <a:rPr lang="en-GB" sz="3200" b="1" dirty="0" smtClean="0"/>
              <a:t> RF </a:t>
            </a:r>
            <a:r>
              <a:rPr lang="en-GB" sz="3200" b="1" dirty="0"/>
              <a:t>foil studies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0867" y="2045553"/>
            <a:ext cx="690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N.Biancacci</a:t>
            </a:r>
            <a:r>
              <a:rPr lang="en-US" sz="2400" dirty="0"/>
              <a:t>, </a:t>
            </a:r>
            <a:r>
              <a:rPr lang="en-US" sz="2400" dirty="0" err="1"/>
              <a:t>F.Carra</a:t>
            </a:r>
            <a:r>
              <a:rPr lang="en-US" sz="2400" dirty="0"/>
              <a:t>, </a:t>
            </a:r>
            <a:r>
              <a:rPr lang="en-US" sz="2400" dirty="0" err="1" smtClean="0"/>
              <a:t>M.Ferro-Luzzi</a:t>
            </a:r>
            <a:r>
              <a:rPr lang="en-US" sz="2400" dirty="0" smtClean="0"/>
              <a:t>, E.Métral, </a:t>
            </a:r>
            <a:r>
              <a:rPr lang="en-US" sz="2400" dirty="0" err="1" smtClean="0"/>
              <a:t>B.Salvant</a:t>
            </a:r>
            <a:r>
              <a:rPr lang="en-US" sz="2400" dirty="0"/>
              <a:t>, </a:t>
            </a:r>
            <a:r>
              <a:rPr lang="en-US" sz="2400" dirty="0" err="1" smtClean="0"/>
              <a:t>J.Valenzuela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78796" y="3333750"/>
            <a:ext cx="5765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Beyond the </a:t>
            </a:r>
            <a:r>
              <a:rPr lang="en-US" dirty="0" err="1"/>
              <a:t>LHCb</a:t>
            </a:r>
            <a:r>
              <a:rPr lang="en-US" dirty="0"/>
              <a:t> Phase-1 </a:t>
            </a:r>
            <a:r>
              <a:rPr lang="en-US" dirty="0" smtClean="0"/>
              <a:t>Upgrade Workshop</a:t>
            </a:r>
            <a:br>
              <a:rPr lang="en-US" dirty="0" smtClean="0"/>
            </a:br>
            <a:r>
              <a:rPr lang="en-US" dirty="0" smtClean="0"/>
              <a:t>Elba, 30</a:t>
            </a:r>
            <a:r>
              <a:rPr lang="en-US" baseline="30000" dirty="0" smtClean="0"/>
              <a:t>th</a:t>
            </a:r>
            <a:r>
              <a:rPr lang="en-US" dirty="0" smtClean="0"/>
              <a:t> May 2017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32435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Acknowledgements: </a:t>
            </a:r>
          </a:p>
          <a:p>
            <a:r>
              <a:rPr lang="en-US" sz="1600" dirty="0" err="1" smtClean="0"/>
              <a:t>G.Arduini</a:t>
            </a:r>
            <a:r>
              <a:rPr lang="en-US" sz="1600" dirty="0" smtClean="0"/>
              <a:t>, </a:t>
            </a:r>
            <a:r>
              <a:rPr lang="en-US" sz="1600" dirty="0" err="1" smtClean="0"/>
              <a:t>S.Atieh</a:t>
            </a:r>
            <a:r>
              <a:rPr lang="en-US" sz="1600" dirty="0" smtClean="0"/>
              <a:t>, </a:t>
            </a:r>
            <a:r>
              <a:rPr lang="en-US" sz="1600" dirty="0" err="1" smtClean="0"/>
              <a:t>F.Caspers</a:t>
            </a:r>
            <a:r>
              <a:rPr lang="en-US" sz="1600" dirty="0" smtClean="0"/>
              <a:t>, R. De Maria, </a:t>
            </a:r>
            <a:r>
              <a:rPr lang="en-US" sz="1600" dirty="0" err="1" smtClean="0"/>
              <a:t>M.Doets</a:t>
            </a:r>
            <a:r>
              <a:rPr lang="en-US" sz="1600" dirty="0" smtClean="0"/>
              <a:t>, </a:t>
            </a:r>
            <a:r>
              <a:rPr lang="en-US" sz="1600" dirty="0" err="1" smtClean="0"/>
              <a:t>G.Favre</a:t>
            </a:r>
            <a:r>
              <a:rPr lang="en-US" sz="1600" dirty="0" smtClean="0"/>
              <a:t>, </a:t>
            </a:r>
            <a:r>
              <a:rPr lang="en-US" sz="1600" dirty="0" err="1"/>
              <a:t>W.Funk</a:t>
            </a:r>
            <a:r>
              <a:rPr lang="en-US" sz="1600" dirty="0"/>
              <a:t>, </a:t>
            </a:r>
            <a:r>
              <a:rPr lang="en-US" sz="1600" dirty="0" err="1" smtClean="0"/>
              <a:t>P.Maurin</a:t>
            </a:r>
            <a:r>
              <a:rPr lang="en-US" sz="1600" dirty="0" smtClean="0"/>
              <a:t>, M.Migliorati</a:t>
            </a:r>
            <a:r>
              <a:rPr lang="en-US" sz="1600" dirty="0"/>
              <a:t>, </a:t>
            </a:r>
            <a:r>
              <a:rPr lang="en-US" sz="1600" dirty="0" err="1" smtClean="0"/>
              <a:t>B.Popovic</a:t>
            </a:r>
            <a:r>
              <a:rPr lang="en-US" sz="1600" dirty="0" smtClean="0"/>
              <a:t>, </a:t>
            </a:r>
            <a:r>
              <a:rPr lang="en-US" sz="1600" dirty="0" err="1" smtClean="0"/>
              <a:t>S.Tavares</a:t>
            </a:r>
            <a:r>
              <a:rPr lang="en-US" sz="1600" dirty="0" smtClean="0"/>
              <a:t>, </a:t>
            </a:r>
            <a:r>
              <a:rPr lang="en-US" sz="1600" dirty="0" err="1" smtClean="0"/>
              <a:t>W.Vollenberg</a:t>
            </a:r>
            <a:r>
              <a:rPr lang="en-US" sz="1600" dirty="0" smtClean="0"/>
              <a:t>, </a:t>
            </a:r>
            <a:r>
              <a:rPr lang="en-US" sz="1600" dirty="0" err="1" smtClean="0"/>
              <a:t>M.Williams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89753"/>
            <a:ext cx="2468880" cy="1155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8532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95" r="-19" b="54219"/>
          <a:stretch/>
        </p:blipFill>
        <p:spPr>
          <a:xfrm>
            <a:off x="381000" y="809835"/>
            <a:ext cx="5208270" cy="1457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5" t="47368" b="31894"/>
          <a:stretch/>
        </p:blipFill>
        <p:spPr>
          <a:xfrm>
            <a:off x="381000" y="4211137"/>
            <a:ext cx="3048000" cy="737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013" r="1947" b="6309"/>
          <a:stretch/>
        </p:blipFill>
        <p:spPr>
          <a:xfrm>
            <a:off x="381000" y="2343150"/>
            <a:ext cx="3048000" cy="19310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832696"/>
            <a:ext cx="2743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accent1"/>
                </a:solidFill>
              </a:rPr>
              <a:t>B1V feedback</a:t>
            </a:r>
            <a:r>
              <a:rPr lang="en-US" sz="1600" dirty="0" smtClean="0"/>
              <a:t> kicker modules </a:t>
            </a:r>
            <a:r>
              <a:rPr lang="en-US" sz="1600" dirty="0" smtClean="0">
                <a:solidFill>
                  <a:schemeClr val="accent1"/>
                </a:solidFill>
              </a:rPr>
              <a:t>tripped</a:t>
            </a:r>
            <a:r>
              <a:rPr lang="en-US" sz="1600" dirty="0" smtClean="0"/>
              <a:t> yesterday at 21:05 during machine injection.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3810000" y="1248195"/>
            <a:ext cx="2057400" cy="415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8200" y="2952749"/>
            <a:ext cx="27432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/>
                </a:solidFill>
              </a:rPr>
              <a:t>Vertical instability in B1 </a:t>
            </a:r>
            <a:r>
              <a:rPr lang="en-US" dirty="0" smtClean="0"/>
              <a:t>builds up with coherent intra-bunch motion leading to </a:t>
            </a:r>
            <a:r>
              <a:rPr lang="en-US" dirty="0" smtClean="0">
                <a:solidFill>
                  <a:schemeClr val="accent2"/>
                </a:solidFill>
              </a:rPr>
              <a:t>beam dump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3429000" y="3552913"/>
            <a:ext cx="12192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6800" y="13335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“fresh” instability example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05200" y="465201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Courtesy of LHC-OP and HSC instability team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744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word about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200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smtClean="0">
                <a:solidFill>
                  <a:schemeClr val="accent2"/>
                </a:solidFill>
              </a:rPr>
              <a:t>impedance </a:t>
            </a:r>
            <a:r>
              <a:rPr lang="en-US" sz="1600" dirty="0" smtClean="0"/>
              <a:t>is a parameter that gathers the information on the </a:t>
            </a:r>
            <a:r>
              <a:rPr lang="en-US" sz="1600" dirty="0" smtClean="0">
                <a:solidFill>
                  <a:schemeClr val="accent2"/>
                </a:solidFill>
              </a:rPr>
              <a:t>interaction of the particle beam electromagnetic field with the surrounding space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It is a complex </a:t>
            </a:r>
            <a:r>
              <a:rPr lang="en-US" sz="1600" dirty="0" smtClean="0">
                <a:solidFill>
                  <a:schemeClr val="accent1"/>
                </a:solidFill>
              </a:rPr>
              <a:t>function of </a:t>
            </a:r>
            <a:r>
              <a:rPr lang="en-US" sz="1600" dirty="0" smtClean="0">
                <a:solidFill>
                  <a:schemeClr val="accent1"/>
                </a:solidFill>
              </a:rPr>
              <a:t>frequency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lvl="1"/>
            <a:r>
              <a:rPr lang="en-US" sz="1200" dirty="0" smtClean="0">
                <a:solidFill>
                  <a:schemeClr val="accent2"/>
                </a:solidFill>
              </a:rPr>
              <a:t>Resonator model: </a:t>
            </a:r>
            <a:r>
              <a:rPr lang="en-US" sz="1200" dirty="0" smtClean="0"/>
              <a:t>due to </a:t>
            </a:r>
            <a:r>
              <a:rPr lang="en-US" sz="1200" dirty="0" smtClean="0">
                <a:solidFill>
                  <a:schemeClr val="accent1"/>
                </a:solidFill>
              </a:rPr>
              <a:t>resonant </a:t>
            </a:r>
            <a:r>
              <a:rPr lang="en-US" sz="1200" dirty="0" smtClean="0">
                <a:solidFill>
                  <a:schemeClr val="accent1"/>
                </a:solidFill>
              </a:rPr>
              <a:t>High Order Modes </a:t>
            </a:r>
            <a:r>
              <a:rPr lang="en-US" sz="1200" dirty="0" smtClean="0">
                <a:solidFill>
                  <a:schemeClr val="accent1"/>
                </a:solidFill>
              </a:rPr>
              <a:t>(HOM) </a:t>
            </a:r>
            <a:r>
              <a:rPr lang="en-US" sz="1200" dirty="0" smtClean="0"/>
              <a:t>in the </a:t>
            </a:r>
            <a:r>
              <a:rPr lang="en-US" sz="1200" dirty="0" smtClean="0"/>
              <a:t>structure.</a:t>
            </a:r>
            <a:endParaRPr lang="en-US" sz="1200" dirty="0" smtClean="0"/>
          </a:p>
          <a:p>
            <a:pPr lvl="1"/>
            <a:r>
              <a:rPr lang="en-US" sz="1200" dirty="0" smtClean="0">
                <a:solidFill>
                  <a:schemeClr val="accent2"/>
                </a:solidFill>
              </a:rPr>
              <a:t>Broadband model: </a:t>
            </a:r>
            <a:r>
              <a:rPr lang="en-US" sz="1200" dirty="0" smtClean="0"/>
              <a:t>for example, due </a:t>
            </a:r>
            <a:r>
              <a:rPr lang="en-US" sz="1200" dirty="0" smtClean="0"/>
              <a:t>to </a:t>
            </a:r>
            <a:r>
              <a:rPr lang="en-US" sz="1200" dirty="0" smtClean="0">
                <a:solidFill>
                  <a:schemeClr val="accent1"/>
                </a:solidFill>
              </a:rPr>
              <a:t>image </a:t>
            </a:r>
            <a:r>
              <a:rPr lang="en-US" sz="1200" dirty="0" smtClean="0">
                <a:solidFill>
                  <a:schemeClr val="accent1"/>
                </a:solidFill>
              </a:rPr>
              <a:t>currents in the structure </a:t>
            </a:r>
            <a:r>
              <a:rPr lang="en-US" sz="1200" dirty="0" smtClean="0">
                <a:solidFill>
                  <a:schemeClr val="accent1"/>
                </a:solidFill>
              </a:rPr>
              <a:t>walls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r>
              <a:rPr lang="en-US" sz="1600" dirty="0" smtClean="0"/>
              <a:t>It is mainly referred as:</a:t>
            </a:r>
          </a:p>
          <a:p>
            <a:pPr lvl="1"/>
            <a:r>
              <a:rPr lang="en-US" sz="1200" dirty="0" smtClean="0">
                <a:solidFill>
                  <a:schemeClr val="accent2"/>
                </a:solidFill>
              </a:rPr>
              <a:t>Longitudinal impedance </a:t>
            </a:r>
            <a:r>
              <a:rPr lang="en-US" sz="1200" dirty="0" smtClean="0"/>
              <a:t>-&gt; </a:t>
            </a:r>
            <a:r>
              <a:rPr lang="en-US" sz="1200" dirty="0" smtClean="0">
                <a:solidFill>
                  <a:schemeClr val="accent1"/>
                </a:solidFill>
              </a:rPr>
              <a:t>Heating, Single and Coupled bunch </a:t>
            </a:r>
            <a:r>
              <a:rPr lang="en-US" sz="1200" dirty="0" smtClean="0">
                <a:solidFill>
                  <a:schemeClr val="accent1"/>
                </a:solidFill>
              </a:rPr>
              <a:t>instabilities </a:t>
            </a:r>
            <a:r>
              <a:rPr lang="en-US" sz="1200" dirty="0" smtClean="0"/>
              <a:t>in </a:t>
            </a:r>
            <a:r>
              <a:rPr lang="en-US" sz="1200" dirty="0" smtClean="0">
                <a:solidFill>
                  <a:schemeClr val="accent2"/>
                </a:solidFill>
              </a:rPr>
              <a:t>longitudinal</a:t>
            </a:r>
            <a:r>
              <a:rPr lang="en-US" sz="1200" dirty="0" smtClean="0"/>
              <a:t> plane.</a:t>
            </a:r>
            <a:endParaRPr lang="en-US" sz="1200" dirty="0" smtClean="0"/>
          </a:p>
          <a:p>
            <a:pPr lvl="1"/>
            <a:r>
              <a:rPr lang="en-US" sz="1200" dirty="0" smtClean="0">
                <a:solidFill>
                  <a:schemeClr val="accent2"/>
                </a:solidFill>
              </a:rPr>
              <a:t>Transverse impedance </a:t>
            </a:r>
            <a:r>
              <a:rPr lang="en-US" sz="1200" dirty="0" smtClean="0"/>
              <a:t>-&gt; </a:t>
            </a:r>
            <a:r>
              <a:rPr lang="en-US" sz="1200" dirty="0" smtClean="0">
                <a:solidFill>
                  <a:schemeClr val="accent1"/>
                </a:solidFill>
              </a:rPr>
              <a:t>Single and coupled bunch </a:t>
            </a:r>
            <a:r>
              <a:rPr lang="en-US" sz="1200" dirty="0" smtClean="0">
                <a:solidFill>
                  <a:schemeClr val="accent1"/>
                </a:solidFill>
              </a:rPr>
              <a:t>instabilities </a:t>
            </a:r>
            <a:r>
              <a:rPr lang="en-US" sz="1200" dirty="0" smtClean="0"/>
              <a:t>in </a:t>
            </a:r>
            <a:r>
              <a:rPr lang="en-US" sz="1200" dirty="0" smtClean="0">
                <a:solidFill>
                  <a:schemeClr val="accent2"/>
                </a:solidFill>
              </a:rPr>
              <a:t>transverse</a:t>
            </a:r>
            <a:r>
              <a:rPr lang="en-US" sz="1200" dirty="0" smtClean="0"/>
              <a:t> plane.</a:t>
            </a:r>
            <a:endParaRPr lang="en-US" sz="1600" dirty="0" smtClean="0"/>
          </a:p>
          <a:p>
            <a:r>
              <a:rPr lang="en-US" sz="1600" dirty="0" smtClean="0"/>
              <a:t>It can be </a:t>
            </a:r>
            <a:r>
              <a:rPr lang="en-US" sz="1600" dirty="0" smtClean="0">
                <a:solidFill>
                  <a:schemeClr val="accent1"/>
                </a:solidFill>
              </a:rPr>
              <a:t>one of the major source of beam instabilities</a:t>
            </a:r>
            <a:r>
              <a:rPr lang="en-US" sz="1600" dirty="0" smtClean="0"/>
              <a:t> (together with e-cloud, beam-beam effects, …)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Cured by careful device design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accent2"/>
                </a:solidFill>
              </a:rPr>
              <a:t>prevention</a:t>
            </a:r>
            <a:r>
              <a:rPr lang="en-US" sz="1600" dirty="0" smtClean="0"/>
              <a:t>) and </a:t>
            </a:r>
            <a:r>
              <a:rPr lang="en-US" sz="1600" dirty="0" smtClean="0">
                <a:solidFill>
                  <a:schemeClr val="accent1"/>
                </a:solidFill>
              </a:rPr>
              <a:t>machine equipment </a:t>
            </a:r>
            <a:r>
              <a:rPr lang="en-US" sz="1600" dirty="0" smtClean="0"/>
              <a:t>to fight </a:t>
            </a:r>
            <a:r>
              <a:rPr lang="en-US" sz="1600" dirty="0"/>
              <a:t>instabilities  (</a:t>
            </a:r>
            <a:r>
              <a:rPr lang="en-US" sz="1600" dirty="0" smtClean="0">
                <a:solidFill>
                  <a:schemeClr val="accent2"/>
                </a:solidFill>
              </a:rPr>
              <a:t>cures</a:t>
            </a:r>
            <a:r>
              <a:rPr lang="en-US" sz="1600" dirty="0" smtClean="0"/>
              <a:t>) like feedbacks, </a:t>
            </a:r>
            <a:r>
              <a:rPr lang="en-US" sz="1600" dirty="0" err="1" smtClean="0"/>
              <a:t>octupoles</a:t>
            </a:r>
            <a:r>
              <a:rPr lang="en-US" sz="1600" dirty="0" smtClean="0"/>
              <a:t>, Landau cavities, etc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04950"/>
            <a:ext cx="2738677" cy="13298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4400550"/>
            <a:ext cx="4495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 </a:t>
            </a:r>
            <a:r>
              <a:rPr lang="en-US" sz="1400" dirty="0"/>
              <a:t>new design </a:t>
            </a:r>
            <a:r>
              <a:rPr lang="en-US" sz="1400" dirty="0" smtClean="0"/>
              <a:t>should </a:t>
            </a:r>
            <a:r>
              <a:rPr lang="en-US" sz="1400" dirty="0"/>
              <a:t>exhibit low impedance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without </a:t>
            </a:r>
            <a:r>
              <a:rPr lang="en-US" sz="1400" dirty="0"/>
              <a:t>compromising its </a:t>
            </a:r>
            <a:r>
              <a:rPr lang="en-US" sz="1400" dirty="0" smtClean="0"/>
              <a:t>function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65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err="1" smtClean="0"/>
              <a:t>Velo</a:t>
            </a:r>
            <a:r>
              <a:rPr lang="en-US" dirty="0" smtClean="0"/>
              <a:t> impedance studies</a:t>
            </a:r>
          </a:p>
          <a:p>
            <a:pPr lvl="1"/>
            <a:r>
              <a:rPr lang="en-US" sz="2600" dirty="0"/>
              <a:t>Resonant modes and RF heating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Broadband impedance and beam stability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Bench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measurements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Investigation on alternative RF foil solutions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Velo</a:t>
            </a:r>
            <a:r>
              <a:rPr lang="en-US" dirty="0" smtClean="0"/>
              <a:t> impedance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Electromagnetic problem </a:t>
            </a:r>
            <a:r>
              <a:rPr lang="en-US" sz="1600" dirty="0"/>
              <a:t>addressed with the help </a:t>
            </a:r>
            <a:r>
              <a:rPr lang="en-US" sz="1600" dirty="0">
                <a:solidFill>
                  <a:schemeClr val="accent1"/>
                </a:solidFill>
              </a:rPr>
              <a:t>of CST </a:t>
            </a:r>
            <a:r>
              <a:rPr lang="en-US" sz="1600" dirty="0" err="1">
                <a:solidFill>
                  <a:schemeClr val="accent1"/>
                </a:solidFill>
              </a:rPr>
              <a:t>Eigenmode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Solver </a:t>
            </a:r>
            <a:r>
              <a:rPr lang="en-US" sz="1600" dirty="0" smtClean="0"/>
              <a:t>(to study HOMs) and </a:t>
            </a:r>
            <a:r>
              <a:rPr lang="en-US" sz="1600" dirty="0"/>
              <a:t>Wakefield </a:t>
            </a:r>
            <a:r>
              <a:rPr lang="en-US" sz="1600" dirty="0" smtClean="0"/>
              <a:t>Solvers (to study impedance)</a:t>
            </a:r>
          </a:p>
          <a:p>
            <a:r>
              <a:rPr lang="en-US" sz="1600" dirty="0" smtClean="0"/>
              <a:t>Past simulations and CAD simplifications made by B. </a:t>
            </a:r>
            <a:r>
              <a:rPr lang="en-US" sz="1600" dirty="0" err="1" smtClean="0"/>
              <a:t>Salvant</a:t>
            </a:r>
            <a:r>
              <a:rPr lang="en-US" sz="1600" dirty="0" smtClean="0"/>
              <a:t> (2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RF foil meeting, March 2017)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RF box embedded in a large empty volume</a:t>
            </a:r>
            <a:r>
              <a:rPr lang="en-US" sz="1600" dirty="0" smtClean="0"/>
              <a:t>: presence of </a:t>
            </a:r>
            <a:r>
              <a:rPr lang="en-US" sz="1600" dirty="0" smtClean="0">
                <a:solidFill>
                  <a:schemeClr val="accent2"/>
                </a:solidFill>
              </a:rPr>
              <a:t>resonant modes</a:t>
            </a:r>
            <a:r>
              <a:rPr lang="en-US" sz="1600" dirty="0" smtClean="0"/>
              <a:t>.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Corrugations very close to the beam </a:t>
            </a:r>
            <a:r>
              <a:rPr lang="en-US" sz="1600" dirty="0" smtClean="0"/>
              <a:t>-&gt; </a:t>
            </a:r>
            <a:r>
              <a:rPr lang="en-US" sz="1600" dirty="0" smtClean="0">
                <a:solidFill>
                  <a:schemeClr val="accent2"/>
                </a:solidFill>
              </a:rPr>
              <a:t>large impact on </a:t>
            </a:r>
            <a:r>
              <a:rPr lang="en-US" sz="1600" dirty="0" smtClean="0">
                <a:solidFill>
                  <a:schemeClr val="accent2"/>
                </a:solidFill>
              </a:rPr>
              <a:t>impedance</a:t>
            </a:r>
            <a:endParaRPr lang="en-US" sz="1600" dirty="0" smtClean="0">
              <a:solidFill>
                <a:schemeClr val="accent2"/>
              </a:solidFill>
            </a:endParaRPr>
          </a:p>
          <a:p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4150"/>
            <a:ext cx="3432810" cy="1671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86" y="2742293"/>
            <a:ext cx="3886200" cy="16714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modes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3950"/>
            <a:ext cx="3886200" cy="2235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3" t="8021" r="14504" b="5887"/>
          <a:stretch/>
        </p:blipFill>
        <p:spPr>
          <a:xfrm>
            <a:off x="632272" y="1123951"/>
            <a:ext cx="3101527" cy="2249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499068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Approximations made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smtClean="0"/>
              <a:t>need </a:t>
            </a:r>
            <a:r>
              <a:rPr lang="en-US" sz="1600" dirty="0"/>
              <a:t>to resolve </a:t>
            </a:r>
            <a:r>
              <a:rPr lang="en-US" sz="1600" dirty="0">
                <a:solidFill>
                  <a:schemeClr val="accent2"/>
                </a:solidFill>
              </a:rPr>
              <a:t>high spatial frequency in large </a:t>
            </a:r>
            <a:r>
              <a:rPr lang="en-US" sz="1600" dirty="0" smtClean="0">
                <a:solidFill>
                  <a:schemeClr val="accent2"/>
                </a:solidFill>
              </a:rPr>
              <a:t>volume</a:t>
            </a:r>
            <a:r>
              <a:rPr lang="en-US" sz="1600" dirty="0" smtClean="0"/>
              <a:t>)</a:t>
            </a: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Corrugations</a:t>
            </a:r>
            <a:r>
              <a:rPr lang="en-US" sz="1600" dirty="0" smtClean="0"/>
              <a:t> re-modeled as series of </a:t>
            </a:r>
            <a:r>
              <a:rPr lang="en-US" sz="1600" dirty="0" smtClean="0">
                <a:solidFill>
                  <a:schemeClr val="accent1"/>
                </a:solidFill>
              </a:rPr>
              <a:t>step-in/step-out</a:t>
            </a:r>
            <a:r>
              <a:rPr lang="en-US" sz="1600" dirty="0" smtClean="0"/>
              <a:t>, </a:t>
            </a: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N</a:t>
            </a:r>
            <a:r>
              <a:rPr lang="en-US" sz="1600" dirty="0" smtClean="0">
                <a:solidFill>
                  <a:schemeClr val="accent2"/>
                </a:solidFill>
              </a:rPr>
              <a:t>o </a:t>
            </a:r>
            <a:r>
              <a:rPr lang="en-US" sz="1600" dirty="0" smtClean="0">
                <a:solidFill>
                  <a:schemeClr val="accent2"/>
                </a:solidFill>
              </a:rPr>
              <a:t>blending for mesh reduction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Flat </a:t>
            </a:r>
            <a:r>
              <a:rPr lang="en-US" sz="1600" dirty="0" smtClean="0"/>
              <a:t>surface on the RF box remaining sides</a:t>
            </a:r>
            <a:r>
              <a:rPr lang="en-US" sz="1600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W</a:t>
            </a:r>
            <a:r>
              <a:rPr lang="en-US" sz="1600" dirty="0" smtClean="0">
                <a:solidFill>
                  <a:schemeClr val="accent1"/>
                </a:solidFill>
              </a:rPr>
              <a:t>akefield </a:t>
            </a:r>
            <a:r>
              <a:rPr lang="en-US" sz="1600" dirty="0" smtClean="0">
                <a:solidFill>
                  <a:schemeClr val="accent1"/>
                </a:solidFill>
              </a:rPr>
              <a:t>suppressor</a:t>
            </a:r>
            <a:r>
              <a:rPr lang="en-US" sz="1600" dirty="0" smtClean="0"/>
              <a:t> (pipe in contact in close position)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modes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1000" y="3686711"/>
                <a:ext cx="8305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accent1"/>
                    </a:solidFill>
                  </a:rPr>
                  <a:t>CST </a:t>
                </a:r>
                <a:r>
                  <a:rPr lang="en-US" sz="1600" dirty="0" err="1" smtClean="0">
                    <a:solidFill>
                      <a:schemeClr val="accent1"/>
                    </a:solidFill>
                  </a:rPr>
                  <a:t>Eigenmode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 solvers </a:t>
                </a:r>
                <a:r>
                  <a:rPr lang="en-US" sz="1600" dirty="0" smtClean="0"/>
                  <a:t>can give access to the impedance resonant modes parameters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: 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accent1"/>
                    </a:solidFill>
                  </a:rPr>
                  <a:t>resonant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accent1"/>
                    </a:solidFill>
                  </a:rPr>
                  <a:t>, 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accent1"/>
                    </a:solidFill>
                  </a:rPr>
                  <a:t>shunt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𝑠h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accent1"/>
                    </a:solidFill>
                  </a:rPr>
                  <a:t>,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accent1"/>
                    </a:solidFill>
                  </a:rPr>
                  <a:t>Q-factor.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86711"/>
                <a:ext cx="8305800" cy="1323439"/>
              </a:xfrm>
              <a:prstGeom prst="rect">
                <a:avLst/>
              </a:prstGeom>
              <a:blipFill rotWithShape="1">
                <a:blip r:embed="rId2"/>
                <a:stretch>
                  <a:fillRect l="-294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91075"/>
            <a:ext cx="5877765" cy="22129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0" y="1200150"/>
            <a:ext cx="3602000" cy="1850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00" y="1200150"/>
            <a:ext cx="3602000" cy="1850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0" y="3116850"/>
            <a:ext cx="3602000" cy="1850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3800" y="3333750"/>
            <a:ext cx="360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/>
                </a:solidFill>
              </a:rPr>
              <a:t>Higher order multiples </a:t>
            </a:r>
            <a:r>
              <a:rPr lang="en-US" dirty="0" smtClean="0"/>
              <a:t>in frequency </a:t>
            </a:r>
            <a:r>
              <a:rPr lang="en-US" dirty="0" smtClean="0"/>
              <a:t>present </a:t>
            </a:r>
            <a:r>
              <a:rPr lang="en-US" dirty="0" smtClean="0"/>
              <a:t>in the corrugated </a:t>
            </a:r>
            <a:r>
              <a:rPr lang="en-US" dirty="0" smtClean="0"/>
              <a:t>part </a:t>
            </a:r>
            <a:r>
              <a:rPr lang="en-US" dirty="0" smtClean="0">
                <a:solidFill>
                  <a:schemeClr val="accent1"/>
                </a:solidFill>
              </a:rPr>
              <a:t>couple mostly with the beam.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Resonant modes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2" y="1332804"/>
            <a:ext cx="3891328" cy="22205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71" y="1363981"/>
            <a:ext cx="4015433" cy="22106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1211580"/>
            <a:ext cx="2514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 factor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5400" y="1240608"/>
            <a:ext cx="3581400" cy="29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Longitudinal Shunt </a:t>
            </a:r>
            <a:r>
              <a:rPr lang="en-US" dirty="0" smtClean="0"/>
              <a:t>impedance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99860" y="351014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GHz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52044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GHz</a:t>
            </a:r>
            <a:endParaRPr lang="en-US" sz="1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Resonant modes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 rot="16200000">
                <a:off x="3886200" y="2265462"/>
                <a:ext cx="167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𝑠h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 [</m:t>
                      </m:r>
                      <m:r>
                        <a:rPr lang="en-US" sz="1400" b="0" i="1" smtClean="0">
                          <a:latin typeface="Cambria Math"/>
                        </a:rPr>
                        <m:t>𝐿𝑖𝑛𝑎𝑐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Ω</m:t>
                      </m:r>
                      <m:r>
                        <a:rPr lang="en-US" sz="14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886200" y="2265462"/>
                <a:ext cx="1676400" cy="307777"/>
              </a:xfrm>
              <a:prstGeom prst="rect">
                <a:avLst/>
              </a:prstGeom>
              <a:blipFill rotWithShape="1">
                <a:blip r:embed="rId4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 rot="16200000">
                <a:off x="-498279" y="2234255"/>
                <a:ext cx="167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𝑄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</a:rPr>
                        <m:t>𝑓𝑎𝑐𝑡𝑜𝑟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98279" y="2234255"/>
                <a:ext cx="1676400" cy="307777"/>
              </a:xfrm>
              <a:prstGeom prst="rect">
                <a:avLst/>
              </a:prstGeom>
              <a:blipFill rotWithShape="1">
                <a:blip r:embed="rId5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57200" y="3751243"/>
                <a:ext cx="822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 smtClean="0"/>
                  <a:t>Modes simulated up to </a:t>
                </a:r>
                <a:r>
                  <a:rPr lang="en-US" sz="1400" dirty="0" smtClean="0">
                    <a:solidFill>
                      <a:schemeClr val="accent1"/>
                    </a:solidFill>
                  </a:rPr>
                  <a:t>1.2GHz </a:t>
                </a:r>
                <a:r>
                  <a:rPr lang="en-US" sz="1400" dirty="0" smtClean="0"/>
                  <a:t>(beam power spectrum at </a:t>
                </a:r>
                <a:r>
                  <a:rPr lang="en-US" sz="1400" dirty="0" smtClean="0">
                    <a:solidFill>
                      <a:schemeClr val="accent1"/>
                    </a:solidFill>
                  </a:rPr>
                  <a:t>-50dB</a:t>
                </a:r>
                <a:r>
                  <a:rPr lang="en-US" sz="1400" dirty="0" smtClean="0"/>
                  <a:t>).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𝑄</m:t>
                    </m:r>
                    <m:r>
                      <a:rPr lang="en-US" sz="1400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 10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1400" b="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𝐿𝑜𝑛𝑔𝑖𝑡𝑢𝑑𝑖𝑛𝑎𝑙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𝑠h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&lt;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50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Ω</m:t>
                    </m:r>
                  </m:oMath>
                </a14:m>
                <a:endParaRPr lang="en-US" sz="1400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51243"/>
                <a:ext cx="8229600" cy="738664"/>
              </a:xfrm>
              <a:prstGeom prst="rect">
                <a:avLst/>
              </a:prstGeom>
              <a:blipFill rotWithShape="1">
                <a:blip r:embed="rId6"/>
                <a:stretch>
                  <a:fillRect l="-74" t="-820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76" y="1375410"/>
            <a:ext cx="3809023" cy="2285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2" y="1332804"/>
            <a:ext cx="3891328" cy="22205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1211580"/>
            <a:ext cx="2514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 factor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5400" y="1240608"/>
            <a:ext cx="3581400" cy="29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Transverse Shunt </a:t>
            </a:r>
            <a:r>
              <a:rPr lang="en-US" dirty="0" smtClean="0"/>
              <a:t>impedance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533001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GHz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53681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GHz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57200" y="3751243"/>
                <a:ext cx="822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 smtClean="0"/>
                  <a:t>Modes simulated up to </a:t>
                </a:r>
                <a:r>
                  <a:rPr lang="en-US" sz="1400" dirty="0" smtClean="0">
                    <a:solidFill>
                      <a:schemeClr val="accent1"/>
                    </a:solidFill>
                  </a:rPr>
                  <a:t>1.2GHz </a:t>
                </a:r>
                <a:r>
                  <a:rPr lang="en-US" sz="1400" dirty="0" smtClean="0"/>
                  <a:t>(beam power spectrum at </a:t>
                </a:r>
                <a:r>
                  <a:rPr lang="en-US" sz="1400" dirty="0" smtClean="0">
                    <a:solidFill>
                      <a:schemeClr val="accent1"/>
                    </a:solidFill>
                  </a:rPr>
                  <a:t>-50dB</a:t>
                </a:r>
                <a:r>
                  <a:rPr lang="en-US" sz="1400" dirty="0" smtClean="0"/>
                  <a:t>).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𝑄</m:t>
                    </m:r>
                    <m:r>
                      <a:rPr lang="en-US" sz="1400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 10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1400" b="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𝐿𝑜𝑛𝑔𝑖𝑡𝑢𝑑𝑖𝑛𝑎𝑙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𝑠h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&lt;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50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Ω</m:t>
                    </m:r>
                  </m:oMath>
                </a14:m>
                <a:r>
                  <a:rPr lang="en-US" sz="1400" dirty="0" smtClean="0"/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𝑇𝑟𝑎𝑛𝑠𝑣𝑒𝑟𝑠𝑒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𝑠h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&lt;500 </m:t>
                    </m:r>
                    <m:r>
                      <a:rPr lang="en-US" sz="1400" b="0" i="1" smtClean="0">
                        <a:latin typeface="Cambria Math"/>
                      </a:rPr>
                      <m:t>𝑘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sz="1400" dirty="0"/>
                  <a:t>/m</a:t>
                </a:r>
                <a:endParaRPr lang="en-US" sz="14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51243"/>
                <a:ext cx="8229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74" t="-637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 txBox="1">
            <a:spLocks/>
          </p:cNvSpPr>
          <p:nvPr/>
        </p:nvSpPr>
        <p:spPr>
          <a:xfrm>
            <a:off x="6096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Resonant modes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 rot="16200000">
                <a:off x="4265711" y="2417861"/>
                <a:ext cx="16764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𝑠h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 [</m:t>
                      </m:r>
                      <m:r>
                        <a:rPr lang="en-US" sz="1400" b="0" i="1" smtClean="0">
                          <a:latin typeface="Cambria Math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Ω</m:t>
                      </m:r>
                      <m:r>
                        <a:rPr lang="en-US" sz="1400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m</m:t>
                      </m:r>
                      <m:r>
                        <a:rPr lang="en-US" sz="14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65711" y="2417861"/>
                <a:ext cx="1676400" cy="307777"/>
              </a:xfrm>
              <a:prstGeom prst="rect">
                <a:avLst/>
              </a:prstGeom>
              <a:blipFill rotWithShape="1">
                <a:blip r:embed="rId5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 rot="16200000">
                <a:off x="-498279" y="2234255"/>
                <a:ext cx="167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𝑄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</a:rPr>
                        <m:t>𝑓𝑎𝑐𝑡𝑜𝑟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98279" y="2234255"/>
                <a:ext cx="1676400" cy="307777"/>
              </a:xfrm>
              <a:prstGeom prst="rect">
                <a:avLst/>
              </a:prstGeom>
              <a:blipFill rotWithShape="1">
                <a:blip r:embed="rId6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1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76" y="1375410"/>
            <a:ext cx="3809023" cy="2285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2" y="1332804"/>
            <a:ext cx="3891328" cy="22205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1211580"/>
            <a:ext cx="2514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 factor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5400" y="1240608"/>
            <a:ext cx="3581400" cy="29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Transverse Shunt </a:t>
            </a:r>
            <a:r>
              <a:rPr lang="en-US" dirty="0" smtClean="0"/>
              <a:t>impedance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3533001"/>
            <a:ext cx="76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GHz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53681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GHz</a:t>
            </a:r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57200" y="3751243"/>
                <a:ext cx="82296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400" dirty="0" smtClean="0"/>
                  <a:t>Modes simulated up to </a:t>
                </a:r>
                <a:r>
                  <a:rPr lang="en-US" sz="1400" dirty="0" smtClean="0">
                    <a:solidFill>
                      <a:schemeClr val="accent1"/>
                    </a:solidFill>
                  </a:rPr>
                  <a:t>1.2GHz </a:t>
                </a:r>
                <a:r>
                  <a:rPr lang="en-US" sz="1400" dirty="0" smtClean="0"/>
                  <a:t>(beam power spectrum at </a:t>
                </a:r>
                <a:r>
                  <a:rPr lang="en-US" sz="1400" dirty="0" smtClean="0">
                    <a:solidFill>
                      <a:schemeClr val="accent1"/>
                    </a:solidFill>
                  </a:rPr>
                  <a:t>-50dB</a:t>
                </a:r>
                <a:r>
                  <a:rPr lang="en-US" sz="1400" dirty="0" smtClean="0"/>
                  <a:t>).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𝑄</m:t>
                    </m:r>
                    <m:r>
                      <a:rPr lang="en-US" sz="1400" b="0" i="1" smtClean="0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 10</m:t>
                        </m:r>
                        <m:r>
                          <a:rPr lang="en-US" sz="14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sz="1400" b="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𝐿𝑜𝑛𝑔𝑖𝑡𝑢𝑑𝑖𝑛𝑎𝑙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𝑠h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&lt;</m:t>
                    </m:r>
                    <m:r>
                      <a:rPr lang="en-US" sz="1400" b="0" i="1" smtClean="0">
                        <a:solidFill>
                          <a:schemeClr val="accent1"/>
                        </a:solidFill>
                        <a:latin typeface="Cambria Math"/>
                      </a:rPr>
                      <m:t>50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Ω</m:t>
                    </m:r>
                  </m:oMath>
                </a14:m>
                <a:r>
                  <a:rPr lang="en-US" sz="1400" dirty="0" smtClean="0"/>
                  <a:t> -&gt; </a:t>
                </a:r>
                <a:r>
                  <a:rPr lang="en-US" sz="1400" dirty="0" smtClean="0">
                    <a:solidFill>
                      <a:schemeClr val="accent2"/>
                    </a:solidFill>
                  </a:rPr>
                  <a:t>Coupled bunch instabilities not expected </a:t>
                </a:r>
                <a:r>
                  <a:rPr lang="en-US" sz="1400" dirty="0" smtClean="0"/>
                  <a:t>(threshold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1.7 </m:t>
                    </m:r>
                    <m:r>
                      <a:rPr lang="en-US" sz="1400" b="0" i="1" smtClean="0">
                        <a:latin typeface="Cambria Math"/>
                      </a:rPr>
                      <m:t>𝑀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sz="1400" dirty="0" smtClean="0"/>
                  <a:t>) [1]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𝑇𝑟𝑎𝑛𝑠𝑣𝑒𝑟𝑠𝑒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𝑠h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&lt;500 </m:t>
                    </m:r>
                    <m:r>
                      <a:rPr lang="en-US" sz="1400" b="0" i="1" smtClean="0">
                        <a:latin typeface="Cambria Math"/>
                      </a:rPr>
                      <m:t>𝑘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sz="1400" dirty="0"/>
                  <a:t>/m -&gt;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Coupled bunch instabilities not expected </a:t>
                </a:r>
                <a:r>
                  <a:rPr lang="en-US" sz="1400" dirty="0"/>
                  <a:t>(threshold at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1</m:t>
                    </m:r>
                    <m:r>
                      <a:rPr lang="en-US" sz="1400" b="0" i="1" smtClean="0">
                        <a:latin typeface="Cambria Math"/>
                      </a:rPr>
                      <m:t>0</m:t>
                    </m:r>
                    <m:r>
                      <a:rPr lang="en-US" sz="1400" i="1">
                        <a:latin typeface="Cambria Math"/>
                      </a:rPr>
                      <m:t> </m:t>
                    </m:r>
                    <m:r>
                      <a:rPr lang="en-US" sz="1400" i="1">
                        <a:latin typeface="Cambria Math"/>
                      </a:rPr>
                      <m:t>𝑀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Ω</m:t>
                    </m:r>
                    <m:r>
                      <a:rPr lang="en-US" sz="1400" b="0" i="0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m</m:t>
                    </m:r>
                  </m:oMath>
                </a14:m>
                <a:r>
                  <a:rPr lang="en-US" sz="1400" dirty="0" smtClean="0"/>
                  <a:t>) [2]</a:t>
                </a:r>
                <a:endParaRPr lang="en-US" sz="1400" dirty="0"/>
              </a:p>
              <a:p>
                <a:endParaRPr lang="en-US" sz="14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751243"/>
                <a:ext cx="8229600" cy="1169551"/>
              </a:xfrm>
              <a:prstGeom prst="rect">
                <a:avLst/>
              </a:prstGeom>
              <a:blipFill rotWithShape="1">
                <a:blip r:embed="rId4"/>
                <a:stretch>
                  <a:fillRect l="-74" t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"/>
          <p:cNvSpPr txBox="1">
            <a:spLocks/>
          </p:cNvSpPr>
          <p:nvPr/>
        </p:nvSpPr>
        <p:spPr>
          <a:xfrm>
            <a:off x="609600" y="1333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Resonant modes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 rot="16200000">
                <a:off x="4265711" y="2417861"/>
                <a:ext cx="16764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𝑠h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 [</m:t>
                      </m:r>
                      <m:r>
                        <a:rPr lang="en-US" sz="1400" b="0" i="1" smtClean="0">
                          <a:latin typeface="Cambria Math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Ω</m:t>
                      </m:r>
                      <m:r>
                        <a:rPr lang="en-US" sz="1400" b="0" i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</a:rPr>
                        <m:t>m</m:t>
                      </m:r>
                      <m:r>
                        <a:rPr lang="en-US" sz="14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265711" y="2417861"/>
                <a:ext cx="1676400" cy="307777"/>
              </a:xfrm>
              <a:prstGeom prst="rect">
                <a:avLst/>
              </a:prstGeom>
              <a:blipFill rotWithShape="1">
                <a:blip r:embed="rId5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 rot="16200000">
                <a:off x="-498279" y="2234255"/>
                <a:ext cx="167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𝑄</m:t>
                      </m:r>
                      <m:r>
                        <a:rPr lang="en-US" sz="1400" b="0" i="1" smtClean="0">
                          <a:latin typeface="Cambria Math"/>
                        </a:rPr>
                        <m:t>−</m:t>
                      </m:r>
                      <m:r>
                        <a:rPr lang="en-US" sz="1400" b="0" i="1" smtClean="0">
                          <a:latin typeface="Cambria Math"/>
                        </a:rPr>
                        <m:t>𝑓𝑎𝑐𝑡𝑜𝑟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98279" y="2234255"/>
                <a:ext cx="1676400" cy="307777"/>
              </a:xfrm>
              <a:prstGeom prst="rect">
                <a:avLst/>
              </a:prstGeom>
              <a:blipFill rotWithShape="1">
                <a:blip r:embed="rId6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0" y="4731663"/>
                <a:ext cx="914400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 smtClean="0"/>
                  <a:t>[1] </a:t>
                </a:r>
                <a:r>
                  <a:rPr lang="en-US" sz="1100" i="1" dirty="0" smtClean="0"/>
                  <a:t>See </a:t>
                </a:r>
                <a:r>
                  <a:rPr lang="en-US" sz="1100" i="1" dirty="0" err="1"/>
                  <a:t>B.Salvant</a:t>
                </a:r>
                <a:r>
                  <a:rPr lang="en-US" sz="1100" i="1" dirty="0"/>
                  <a:t> et al. “Impedance aspects of Crab cavities”, </a:t>
                </a:r>
                <a:r>
                  <a:rPr lang="en-US" sz="1100" i="1" dirty="0" err="1"/>
                  <a:t>HiLumi</a:t>
                </a:r>
                <a:r>
                  <a:rPr lang="en-US" sz="1100" i="1" dirty="0"/>
                  <a:t> </a:t>
                </a:r>
                <a:r>
                  <a:rPr lang="en-US" sz="1100" i="1" dirty="0" smtClean="0"/>
                  <a:t>Workshop 2014</a:t>
                </a:r>
              </a:p>
              <a:p>
                <a:r>
                  <a:rPr lang="en-US" sz="1100" dirty="0" smtClean="0"/>
                  <a:t>[2] </a:t>
                </a:r>
                <a:r>
                  <a:rPr lang="en-US" sz="1100" i="1" dirty="0" smtClean="0"/>
                  <a:t>See </a:t>
                </a:r>
                <a:r>
                  <a:rPr lang="en-US" sz="1100" i="1" dirty="0" err="1" smtClean="0"/>
                  <a:t>N.Biancacci</a:t>
                </a:r>
                <a:r>
                  <a:rPr lang="en-US" sz="1100" i="1" dirty="0" smtClean="0"/>
                  <a:t>, HL-LHC </a:t>
                </a:r>
                <a:r>
                  <a:rPr lang="en-US" sz="1100" i="1" dirty="0"/>
                  <a:t>TC </a:t>
                </a:r>
                <a:r>
                  <a:rPr lang="en-US" sz="1100" i="1" dirty="0" smtClean="0"/>
                  <a:t>Meeting CERN</a:t>
                </a:r>
                <a:r>
                  <a:rPr lang="en-US" sz="1100" i="1" dirty="0"/>
                  <a:t>, </a:t>
                </a:r>
                <a:r>
                  <a:rPr lang="en-US" sz="1100" i="1" dirty="0" smtClean="0"/>
                  <a:t>05-11-2015. NB the shunt impedance is not weighted by the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1100" i="1" dirty="0" smtClean="0"/>
                  <a:t> function (conservative approach)</a:t>
                </a:r>
                <a:endParaRPr lang="en-US" sz="1100" i="1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1663"/>
                <a:ext cx="9144000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1408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Velo</a:t>
            </a:r>
            <a:r>
              <a:rPr lang="en-US" dirty="0" smtClean="0"/>
              <a:t> impedance studies</a:t>
            </a:r>
          </a:p>
          <a:p>
            <a:pPr lvl="1"/>
            <a:r>
              <a:rPr lang="en-US" dirty="0" smtClean="0"/>
              <a:t>Resonant modes and </a:t>
            </a:r>
            <a:r>
              <a:rPr lang="en-US" dirty="0" smtClean="0"/>
              <a:t>RF heating</a:t>
            </a:r>
          </a:p>
          <a:p>
            <a:pPr lvl="1"/>
            <a:r>
              <a:rPr lang="en-US" dirty="0" smtClean="0"/>
              <a:t>Broadband </a:t>
            </a:r>
            <a:r>
              <a:rPr lang="en-US" dirty="0" smtClean="0"/>
              <a:t>impedance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beam stability</a:t>
            </a:r>
          </a:p>
          <a:p>
            <a:pPr lvl="1"/>
            <a:r>
              <a:rPr lang="en-US" dirty="0" smtClean="0"/>
              <a:t>Bench measurements</a:t>
            </a:r>
          </a:p>
          <a:p>
            <a:r>
              <a:rPr lang="en-US" dirty="0" smtClean="0"/>
              <a:t>Investigation on alternative RF foil solutions</a:t>
            </a:r>
          </a:p>
          <a:p>
            <a:r>
              <a:rPr lang="en-US" dirty="0" smtClean="0"/>
              <a:t>Conclusions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RF heating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258330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Statistical power loss calculation </a:t>
            </a:r>
            <a:r>
              <a:rPr lang="en-US" sz="1400" dirty="0" smtClean="0"/>
              <a:t>assuming mode frequencies is within </a:t>
            </a:r>
            <a:r>
              <a:rPr lang="en-US" sz="1400" dirty="0" smtClean="0">
                <a:solidFill>
                  <a:schemeClr val="accent1"/>
                </a:solidFill>
              </a:rPr>
              <a:t>+/- 2MHz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Not </a:t>
            </a:r>
            <a:r>
              <a:rPr lang="en-US" sz="1400" dirty="0" smtClean="0">
                <a:solidFill>
                  <a:schemeClr val="accent1"/>
                </a:solidFill>
              </a:rPr>
              <a:t>an issue concerning heating, </a:t>
            </a:r>
            <a:r>
              <a:rPr lang="en-US" sz="1400" dirty="0" smtClean="0"/>
              <a:t>few</a:t>
            </a:r>
            <a:r>
              <a:rPr lang="en-US" sz="1400" dirty="0" smtClean="0"/>
              <a:t> W maximum from HOM.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</a:rPr>
              <a:t>Need to cross-check with </a:t>
            </a:r>
            <a:r>
              <a:rPr lang="en-US" sz="1400" b="1" dirty="0" smtClean="0">
                <a:solidFill>
                  <a:schemeClr val="accent2"/>
                </a:solidFill>
              </a:rPr>
              <a:t>bench measurements </a:t>
            </a:r>
            <a:r>
              <a:rPr lang="en-US" sz="1400" dirty="0" smtClean="0">
                <a:solidFill>
                  <a:schemeClr val="accent2"/>
                </a:solidFill>
              </a:rPr>
              <a:t>and/or more </a:t>
            </a:r>
            <a:r>
              <a:rPr lang="en-US" sz="1400" b="1" dirty="0" smtClean="0">
                <a:solidFill>
                  <a:schemeClr val="accent2"/>
                </a:solidFill>
              </a:rPr>
              <a:t>refined simulations </a:t>
            </a:r>
            <a:r>
              <a:rPr lang="en-US" sz="1400" dirty="0" smtClean="0">
                <a:solidFill>
                  <a:schemeClr val="accent2"/>
                </a:solidFill>
              </a:rPr>
              <a:t>reducing approximations!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24892"/>
            <a:ext cx="5389063" cy="32334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err="1" smtClean="0"/>
              <a:t>Velo</a:t>
            </a:r>
            <a:r>
              <a:rPr lang="en-US" dirty="0" smtClean="0"/>
              <a:t> impedance studies</a:t>
            </a:r>
          </a:p>
          <a:p>
            <a:pPr lvl="1"/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Resonant modes and RF heating</a:t>
            </a:r>
          </a:p>
          <a:p>
            <a:pPr lvl="1"/>
            <a:r>
              <a:rPr lang="en-US" dirty="0"/>
              <a:t>Broadband impedance and beam stability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Bench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measurements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Investigation on alternative RF foil solutions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Longitudinal impedance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276350"/>
            <a:ext cx="1524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Wakefield Solver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71550"/>
            <a:ext cx="4253890" cy="2928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10" y="971551"/>
            <a:ext cx="4253890" cy="29280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3932932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Similar mode pattern in both open/closed position.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Broadband impedance </a:t>
            </a:r>
            <a:r>
              <a:rPr lang="en-US" sz="1600" dirty="0" smtClean="0"/>
              <a:t>induces to </a:t>
            </a:r>
            <a:r>
              <a:rPr lang="en-US" sz="1600" dirty="0" smtClean="0">
                <a:solidFill>
                  <a:schemeClr val="accent2"/>
                </a:solidFill>
              </a:rPr>
              <a:t>~20W power </a:t>
            </a:r>
            <a:r>
              <a:rPr lang="en-US" sz="1600" dirty="0" smtClean="0">
                <a:solidFill>
                  <a:schemeClr val="accent2"/>
                </a:solidFill>
              </a:rPr>
              <a:t>loss </a:t>
            </a:r>
            <a:r>
              <a:rPr lang="en-US" sz="1600" dirty="0" smtClean="0"/>
              <a:t>due to </a:t>
            </a:r>
            <a:r>
              <a:rPr lang="en-US" sz="1600" dirty="0" smtClean="0">
                <a:solidFill>
                  <a:schemeClr val="accent1"/>
                </a:solidFill>
              </a:rPr>
              <a:t>wall losses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Inductive impedance due to array of cavity-like structure. </a:t>
            </a:r>
            <a:r>
              <a:rPr lang="en-US" sz="1600" dirty="0" smtClean="0">
                <a:solidFill>
                  <a:schemeClr val="accent1"/>
                </a:solidFill>
              </a:rPr>
              <a:t>Factor 2 reduction close -&gt; open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2"/>
                </a:solidFill>
              </a:rPr>
              <a:t>Impact is ~5mOhm </a:t>
            </a:r>
            <a:r>
              <a:rPr lang="en-US" sz="1600" dirty="0" smtClean="0"/>
              <a:t>on the total HLLHC longitudinal impedance </a:t>
            </a:r>
            <a:r>
              <a:rPr lang="en-US" sz="1600" dirty="0" smtClean="0">
                <a:solidFill>
                  <a:schemeClr val="accent1"/>
                </a:solidFill>
              </a:rPr>
              <a:t>budget of </a:t>
            </a:r>
            <a:r>
              <a:rPr lang="en-US" sz="1600" dirty="0" smtClean="0">
                <a:solidFill>
                  <a:schemeClr val="accent1"/>
                </a:solidFill>
              </a:rPr>
              <a:t>91mOhm.</a:t>
            </a:r>
            <a:endParaRPr lang="en-US" sz="1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8763" y="3784461"/>
            <a:ext cx="664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GHz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038350" y="3761119"/>
            <a:ext cx="664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GHz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5257800" y="945810"/>
            <a:ext cx="2362200" cy="23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Imaginary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6800" y="948690"/>
            <a:ext cx="2362200" cy="23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Real part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1"/>
          <a:stretch/>
        </p:blipFill>
        <p:spPr bwMode="auto">
          <a:xfrm>
            <a:off x="838200" y="895350"/>
            <a:ext cx="6705600" cy="36104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Oval 4"/>
          <p:cNvSpPr/>
          <p:nvPr/>
        </p:nvSpPr>
        <p:spPr>
          <a:xfrm>
            <a:off x="3787140" y="2720340"/>
            <a:ext cx="95250" cy="1143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4214396"/>
            <a:ext cx="33528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E. </a:t>
            </a:r>
            <a:r>
              <a:rPr lang="en-US" sz="1600" b="1" dirty="0" err="1" smtClean="0"/>
              <a:t>Shaposhnikova</a:t>
            </a:r>
            <a:r>
              <a:rPr lang="en-US" sz="1600" b="1" dirty="0" smtClean="0"/>
              <a:t>, WP2 23/09/2016</a:t>
            </a:r>
            <a:endParaRPr lang="en-US" sz="16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dirty="0" smtClean="0"/>
              <a:t>Longitudinal impedance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834765" y="2952750"/>
            <a:ext cx="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4705350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</a:t>
            </a:r>
            <a:r>
              <a:rPr lang="en-US" sz="1400" dirty="0" smtClean="0">
                <a:solidFill>
                  <a:schemeClr val="accent1"/>
                </a:solidFill>
              </a:rPr>
              <a:t>HL-LHC bunch length update to 1.2ns</a:t>
            </a:r>
            <a:r>
              <a:rPr lang="en-US" sz="1400" dirty="0" smtClean="0"/>
              <a:t>, more </a:t>
            </a:r>
            <a:r>
              <a:rPr lang="en-US" sz="1400" dirty="0" smtClean="0">
                <a:solidFill>
                  <a:schemeClr val="accent2"/>
                </a:solidFill>
              </a:rPr>
              <a:t>margin </a:t>
            </a:r>
            <a:r>
              <a:rPr lang="en-US" sz="1400" dirty="0" smtClean="0">
                <a:solidFill>
                  <a:schemeClr val="accent2"/>
                </a:solidFill>
              </a:rPr>
              <a:t>allowed </a:t>
            </a:r>
            <a:r>
              <a:rPr lang="en-US" sz="1400" dirty="0" smtClean="0"/>
              <a:t>and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</a:rPr>
              <a:t>LHCb</a:t>
            </a:r>
            <a:r>
              <a:rPr lang="en-US" sz="1400" dirty="0" smtClean="0">
                <a:solidFill>
                  <a:schemeClr val="accent2"/>
                </a:solidFill>
              </a:rPr>
              <a:t> 5% impact can be accepted.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Transverse impedance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r="1"/>
          <a:stretch/>
        </p:blipFill>
        <p:spPr>
          <a:xfrm>
            <a:off x="80010" y="968670"/>
            <a:ext cx="4954286" cy="2473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/>
          <a:stretch/>
        </p:blipFill>
        <p:spPr>
          <a:xfrm>
            <a:off x="4191000" y="957208"/>
            <a:ext cx="4919406" cy="24928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81000" y="3610511"/>
                <a:ext cx="8305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Up to 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1 </a:t>
                </a:r>
                <a:r>
                  <a:rPr lang="en-US" sz="1600" dirty="0" err="1" smtClean="0">
                    <a:solidFill>
                      <a:schemeClr val="accent1"/>
                    </a:solidFill>
                  </a:rPr>
                  <a:t>MOhm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/m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broadband impedance in 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closed 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position</a:t>
                </a:r>
                <a:r>
                  <a:rPr lang="en-US" sz="1600" dirty="0" smtClean="0"/>
                  <a:t>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err="1" smtClean="0">
                    <a:solidFill>
                      <a:schemeClr val="accent2"/>
                    </a:solidFill>
                  </a:rPr>
                  <a:t>Velo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 has low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 function with respect to the rest of th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e lattice: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𝑉𝐸𝐿𝑂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=26</m:t>
                    </m:r>
                    <m:r>
                      <a:rPr lang="en-US" sz="1600" b="0" i="1" smtClean="0">
                        <a:solidFill>
                          <a:schemeClr val="accent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600" dirty="0" smtClean="0"/>
                  <a:t> if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𝐼𝑃</m:t>
                        </m:r>
                        <m:r>
                          <a:rPr lang="en-US" sz="1600" b="0" i="1" smtClean="0">
                            <a:latin typeface="Cambria Math"/>
                          </a:rPr>
                          <m:t>8</m:t>
                        </m:r>
                      </m:sub>
                      <m:sup/>
                    </m:sSubSup>
                    <m:r>
                      <a:rPr lang="en-US" sz="1600" b="0" i="1" smtClean="0">
                        <a:latin typeface="Cambria Math"/>
                      </a:rPr>
                      <m:t>=1</m:t>
                    </m:r>
                    <m:r>
                      <a:rPr lang="en-US" sz="16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/>
                  <a:t>which gives 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37% reduction in </a:t>
                </a:r>
                <a:r>
                  <a:rPr lang="en-US" sz="1600" dirty="0" smtClean="0">
                    <a:solidFill>
                      <a:schemeClr val="accent1"/>
                    </a:solidFill>
                  </a:rPr>
                  <a:t>impedance</a:t>
                </a:r>
                <a:r>
                  <a:rPr lang="en-US" sz="1600" dirty="0" smtClean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accent2"/>
                    </a:solidFill>
                  </a:rPr>
                  <a:t>0.37MOhm/m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over the HL-LHC impedance 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budget of ~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20MOhm/m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-&gt; 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Acceptable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 </a:t>
                </a:r>
                <a:endParaRPr lang="en-US" sz="1600" dirty="0" smtClean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 smtClean="0"/>
                  <a:t>Comparable to a single collimator impedance -&gt; </a:t>
                </a:r>
                <a:r>
                  <a:rPr lang="en-US" sz="1600" dirty="0" smtClean="0"/>
                  <a:t>Could be </a:t>
                </a:r>
                <a:r>
                  <a:rPr lang="en-US" sz="1600" dirty="0" smtClean="0"/>
                  <a:t>measured </a:t>
                </a:r>
                <a:r>
                  <a:rPr lang="en-US" sz="1600" dirty="0" smtClean="0"/>
                  <a:t>also with beam performing IN/OUT movements and looking at the </a:t>
                </a:r>
                <a:r>
                  <a:rPr lang="en-US" sz="1600" dirty="0" err="1" smtClean="0"/>
                  <a:t>betatron</a:t>
                </a:r>
                <a:r>
                  <a:rPr lang="en-US" sz="1600" dirty="0" smtClean="0"/>
                  <a:t> tune variation.</a:t>
                </a:r>
                <a:endParaRPr lang="en-US" sz="16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10511"/>
                <a:ext cx="830580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294" t="-1163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830" y="2707332"/>
            <a:ext cx="2667000" cy="461665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CST-</a:t>
            </a:r>
            <a:r>
              <a:rPr lang="en-US" sz="1200" dirty="0" smtClean="0">
                <a:solidFill>
                  <a:schemeClr val="tx1"/>
                </a:solidFill>
              </a:rPr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akefield simulation. </a:t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Beam displaced of </a:t>
            </a:r>
            <a:r>
              <a:rPr lang="el-GR" sz="1200" dirty="0" smtClean="0">
                <a:solidFill>
                  <a:schemeClr val="tx1"/>
                </a:solidFill>
              </a:rPr>
              <a:t>Δ</a:t>
            </a:r>
            <a:r>
              <a:rPr lang="en-US" sz="1200" dirty="0" smtClean="0">
                <a:solidFill>
                  <a:schemeClr val="tx1"/>
                </a:solidFill>
              </a:rPr>
              <a:t>=-1mm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945810"/>
            <a:ext cx="2362200" cy="23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Imaginary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948690"/>
            <a:ext cx="2362200" cy="23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Real part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7303" y="3333750"/>
            <a:ext cx="664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GHz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3347650"/>
            <a:ext cx="664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09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err="1" smtClean="0"/>
              <a:t>Velo</a:t>
            </a:r>
            <a:r>
              <a:rPr lang="en-US" dirty="0" smtClean="0"/>
              <a:t> impedance studies</a:t>
            </a:r>
          </a:p>
          <a:p>
            <a:pPr lvl="1"/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Resonant modes and RF heating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Broadband impedance and beam stability</a:t>
            </a:r>
          </a:p>
          <a:p>
            <a:pPr lvl="1"/>
            <a:r>
              <a:rPr lang="en-US" dirty="0" smtClean="0"/>
              <a:t>Bench </a:t>
            </a:r>
            <a:r>
              <a:rPr lang="en-US" dirty="0" smtClean="0"/>
              <a:t>measurements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Investigation on alternative RF foil solutions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53357"/>
            <a:ext cx="4888697" cy="2856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4716481"/>
            <a:ext cx="336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Courtesy of M. </a:t>
            </a:r>
            <a:r>
              <a:rPr lang="en-US" sz="1600" i="1" dirty="0" err="1" smtClean="0"/>
              <a:t>Doets</a:t>
            </a:r>
            <a:r>
              <a:rPr lang="en-US" sz="1600" i="1" dirty="0" smtClean="0"/>
              <a:t>  (NIKHEF)</a:t>
            </a:r>
            <a:endParaRPr lang="en-US" sz="1600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Impedance measurements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1200150"/>
            <a:ext cx="85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2"/>
                </a:solidFill>
              </a:rPr>
              <a:t>Many assumptions hidden in the simulated models.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Bench </a:t>
            </a:r>
            <a:r>
              <a:rPr lang="en-US" sz="1600" dirty="0" smtClean="0">
                <a:solidFill>
                  <a:schemeClr val="accent1"/>
                </a:solidFill>
              </a:rPr>
              <a:t>impedance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chemeClr val="accent1"/>
                </a:solidFill>
              </a:rPr>
              <a:t>bead </a:t>
            </a:r>
            <a:r>
              <a:rPr lang="en-US" sz="1600" dirty="0">
                <a:solidFill>
                  <a:schemeClr val="accent1"/>
                </a:solidFill>
              </a:rPr>
              <a:t>pull </a:t>
            </a:r>
            <a:r>
              <a:rPr lang="en-US" sz="1600" dirty="0" smtClean="0">
                <a:solidFill>
                  <a:schemeClr val="accent1"/>
                </a:solidFill>
              </a:rPr>
              <a:t>measurements </a:t>
            </a:r>
            <a:r>
              <a:rPr lang="en-US" sz="1600" dirty="0" smtClean="0"/>
              <a:t>highly recommended to avoid surprises.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Mockup </a:t>
            </a:r>
            <a:r>
              <a:rPr lang="en-US" sz="1600" dirty="0" smtClean="0">
                <a:solidFill>
                  <a:schemeClr val="accent1"/>
                </a:solidFill>
              </a:rPr>
              <a:t>requested </a:t>
            </a:r>
            <a:r>
              <a:rPr lang="en-US" sz="1600" dirty="0" smtClean="0"/>
              <a:t>and being </a:t>
            </a:r>
            <a:r>
              <a:rPr lang="en-US" sz="1600" dirty="0" smtClean="0">
                <a:solidFill>
                  <a:schemeClr val="accent1"/>
                </a:solidFill>
              </a:rPr>
              <a:t>designed</a:t>
            </a:r>
            <a:r>
              <a:rPr lang="en-US" sz="1600" dirty="0" smtClean="0"/>
              <a:t> (</a:t>
            </a:r>
            <a:r>
              <a:rPr lang="en-US" sz="1600" dirty="0" err="1" smtClean="0"/>
              <a:t>M.Doets</a:t>
            </a:r>
            <a:r>
              <a:rPr lang="en-US" sz="1600" dirty="0" smtClean="0"/>
              <a:t> - NIKHEF) and </a:t>
            </a:r>
            <a:r>
              <a:rPr lang="en-US" sz="1600" dirty="0" smtClean="0">
                <a:solidFill>
                  <a:schemeClr val="accent1"/>
                </a:solidFill>
              </a:rPr>
              <a:t>simulated</a:t>
            </a:r>
            <a:r>
              <a:rPr lang="en-US" sz="1600" dirty="0" smtClean="0"/>
              <a:t> (</a:t>
            </a:r>
            <a:r>
              <a:rPr lang="en-US" sz="1600" dirty="0" err="1" smtClean="0"/>
              <a:t>B.Popovic</a:t>
            </a:r>
            <a:r>
              <a:rPr lang="en-US" sz="1600" dirty="0" smtClean="0"/>
              <a:t> - CERN).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" y="1089899"/>
            <a:ext cx="5928560" cy="2413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73" y="2190749"/>
            <a:ext cx="4368480" cy="2643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4438" y="4519196"/>
            <a:ext cx="3369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Courtesy of M. </a:t>
            </a:r>
            <a:r>
              <a:rPr lang="en-US" sz="1600" i="1" dirty="0" err="1" smtClean="0"/>
              <a:t>Doets</a:t>
            </a:r>
            <a:r>
              <a:rPr lang="en-US" sz="1600" i="1" dirty="0" smtClean="0"/>
              <a:t>  (NIKHEF)</a:t>
            </a:r>
            <a:endParaRPr lang="en-US" sz="1600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Impedance measurements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80460" y="201549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219200" y="2015490"/>
            <a:ext cx="843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08320" y="302895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284720" y="3028950"/>
            <a:ext cx="843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80460" y="2223253"/>
            <a:ext cx="1676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Open gap (30mm)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3330773"/>
            <a:ext cx="16764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Close gap (3.5mm)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348615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can verify: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Impact of modes located between corrugations.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Effect of </a:t>
            </a:r>
            <a:r>
              <a:rPr lang="en-US" sz="1400" dirty="0" err="1" smtClean="0"/>
              <a:t>wakefield</a:t>
            </a:r>
            <a:r>
              <a:rPr lang="en-US" sz="1400" dirty="0" smtClean="0"/>
              <a:t> suppressor.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Effect of corrugation blends.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Effect of gap closed/open.</a:t>
            </a:r>
          </a:p>
          <a:p>
            <a:r>
              <a:rPr lang="en-US" sz="1400" dirty="0" smtClean="0"/>
              <a:t>The structure would </a:t>
            </a:r>
            <a:r>
              <a:rPr lang="en-US" sz="1400" dirty="0" smtClean="0">
                <a:solidFill>
                  <a:schemeClr val="accent1"/>
                </a:solidFill>
              </a:rPr>
              <a:t>radiate in air </a:t>
            </a:r>
            <a:r>
              <a:rPr lang="en-US" sz="1400" dirty="0" smtClean="0"/>
              <a:t>-&gt; </a:t>
            </a:r>
            <a:r>
              <a:rPr lang="en-US" sz="1400" dirty="0" smtClean="0">
                <a:solidFill>
                  <a:schemeClr val="accent2"/>
                </a:solidFill>
              </a:rPr>
              <a:t>can only benchmark modes developing within the foils gap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Velo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impedance studies</a:t>
            </a:r>
          </a:p>
          <a:p>
            <a:pPr lvl="1"/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Resonant modes and RF heating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Broadband impedance and beam stability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Bench measurements</a:t>
            </a:r>
          </a:p>
          <a:p>
            <a:r>
              <a:rPr lang="en-US" dirty="0" smtClean="0"/>
              <a:t>Investigation </a:t>
            </a:r>
            <a:r>
              <a:rPr lang="en-US" dirty="0" smtClean="0"/>
              <a:t>on alternative RF foil solutions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1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scenarios for RF 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Main requirements </a:t>
            </a:r>
            <a:r>
              <a:rPr lang="en-US" sz="2000" dirty="0" smtClean="0"/>
              <a:t>on the RF foil: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</a:rPr>
              <a:t>As thin/light as possible </a:t>
            </a:r>
            <a:r>
              <a:rPr lang="en-US" sz="1800" dirty="0" smtClean="0"/>
              <a:t>(improves detector impact parameter)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Mechanical stability </a:t>
            </a:r>
            <a:r>
              <a:rPr lang="en-US" sz="1800" dirty="0" smtClean="0"/>
              <a:t>to 10um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Vacuum leak tightness</a:t>
            </a:r>
          </a:p>
          <a:p>
            <a:pPr lvl="1"/>
            <a:r>
              <a:rPr lang="en-US" sz="1800" dirty="0" smtClean="0"/>
              <a:t>Temperature resistant </a:t>
            </a:r>
            <a:r>
              <a:rPr lang="en-US" sz="1800" dirty="0" smtClean="0">
                <a:solidFill>
                  <a:schemeClr val="accent1"/>
                </a:solidFill>
              </a:rPr>
              <a:t>(-40C to 180C </a:t>
            </a:r>
            <a:r>
              <a:rPr lang="en-US" sz="1800" dirty="0" smtClean="0"/>
              <a:t>bake-out).</a:t>
            </a:r>
          </a:p>
          <a:p>
            <a:pPr lvl="1"/>
            <a:r>
              <a:rPr lang="en-US" sz="1800" dirty="0" smtClean="0"/>
              <a:t>Should withstand </a:t>
            </a:r>
            <a:r>
              <a:rPr lang="en-US" sz="1800" dirty="0" smtClean="0">
                <a:solidFill>
                  <a:schemeClr val="accent1"/>
                </a:solidFill>
              </a:rPr>
              <a:t>10mbar pressure difference </a:t>
            </a:r>
            <a:r>
              <a:rPr lang="en-US" sz="1800" dirty="0" smtClean="0"/>
              <a:t>if primary/secondary vacuum are kept.</a:t>
            </a:r>
          </a:p>
          <a:p>
            <a:pPr lvl="1"/>
            <a:r>
              <a:rPr lang="en-US" sz="1800" dirty="0"/>
              <a:t>W</a:t>
            </a:r>
            <a:r>
              <a:rPr lang="en-US" sz="1800" dirty="0" smtClean="0"/>
              <a:t>ithstand </a:t>
            </a:r>
            <a:r>
              <a:rPr lang="en-US" sz="1800" dirty="0" smtClean="0">
                <a:solidFill>
                  <a:schemeClr val="accent1"/>
                </a:solidFill>
              </a:rPr>
              <a:t>radiation doses of up to 1000 </a:t>
            </a:r>
            <a:r>
              <a:rPr lang="en-US" sz="1800" dirty="0" err="1" smtClean="0">
                <a:solidFill>
                  <a:schemeClr val="accent1"/>
                </a:solidFill>
              </a:rPr>
              <a:t>Mrad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(from TDR of LS2 upgrade)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Low </a:t>
            </a:r>
            <a:r>
              <a:rPr lang="en-US" sz="1800" dirty="0" smtClean="0">
                <a:solidFill>
                  <a:schemeClr val="accent1"/>
                </a:solidFill>
              </a:rPr>
              <a:t>impact </a:t>
            </a:r>
            <a:r>
              <a:rPr lang="en-US" sz="1800" dirty="0" smtClean="0">
                <a:solidFill>
                  <a:schemeClr val="accent1"/>
                </a:solidFill>
              </a:rPr>
              <a:t>on </a:t>
            </a:r>
            <a:r>
              <a:rPr lang="en-US" sz="1800" dirty="0" smtClean="0">
                <a:solidFill>
                  <a:schemeClr val="accent1"/>
                </a:solidFill>
              </a:rPr>
              <a:t>impedance</a:t>
            </a:r>
          </a:p>
          <a:p>
            <a:pPr lvl="1"/>
            <a:r>
              <a:rPr lang="en-US" sz="1800" dirty="0" smtClean="0">
                <a:solidFill>
                  <a:schemeClr val="accent1"/>
                </a:solidFill>
              </a:rPr>
              <a:t>Low </a:t>
            </a:r>
            <a:r>
              <a:rPr lang="en-US" sz="1800" dirty="0" smtClean="0">
                <a:solidFill>
                  <a:schemeClr val="accent1"/>
                </a:solidFill>
              </a:rPr>
              <a:t>impact of </a:t>
            </a:r>
            <a:r>
              <a:rPr lang="en-US" sz="1800" dirty="0" smtClean="0">
                <a:solidFill>
                  <a:schemeClr val="accent1"/>
                </a:solidFill>
              </a:rPr>
              <a:t>RF interference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7329"/>
            <a:ext cx="4580135" cy="34845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67" y="1504950"/>
            <a:ext cx="431563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899660" y="2343150"/>
            <a:ext cx="581833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732535" y="1497329"/>
            <a:ext cx="458041" cy="8458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" idx="4"/>
          </p:cNvCxnSpPr>
          <p:nvPr/>
        </p:nvCxnSpPr>
        <p:spPr>
          <a:xfrm flipV="1">
            <a:off x="4732535" y="2952750"/>
            <a:ext cx="458042" cy="20291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11356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LHCb</a:t>
            </a:r>
            <a:r>
              <a:rPr lang="en-US" b="1" dirty="0" smtClean="0"/>
              <a:t> detector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11239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LHCb</a:t>
            </a:r>
            <a:r>
              <a:rPr lang="en-US" b="1" dirty="0" smtClean="0"/>
              <a:t> – </a:t>
            </a:r>
            <a:r>
              <a:rPr lang="en-US" b="1" dirty="0" err="1" smtClean="0"/>
              <a:t>Ve</a:t>
            </a:r>
            <a:r>
              <a:rPr lang="en-US" b="1" dirty="0" smtClean="0"/>
              <a:t>(</a:t>
            </a:r>
            <a:r>
              <a:rPr lang="en-US" b="1" dirty="0" err="1" smtClean="0"/>
              <a:t>rtex</a:t>
            </a:r>
            <a:r>
              <a:rPr lang="en-US" b="1" dirty="0" smtClean="0"/>
              <a:t>)lo(</a:t>
            </a:r>
            <a:r>
              <a:rPr lang="en-US" b="1" dirty="0" err="1" smtClean="0"/>
              <a:t>cator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4981" y="1965958"/>
            <a:ext cx="7530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Velo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362200" y="2150624"/>
            <a:ext cx="457200" cy="5735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19400" y="1745218"/>
            <a:ext cx="1371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 RF </a:t>
            </a:r>
            <a:r>
              <a:rPr lang="en-US" b="1" dirty="0" smtClean="0"/>
              <a:t>box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08735" y="3943350"/>
            <a:ext cx="42590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Picture from </a:t>
            </a:r>
            <a:r>
              <a:rPr lang="en-US" sz="1100" i="1" dirty="0" smtClean="0"/>
              <a:t>P. </a:t>
            </a:r>
            <a:r>
              <a:rPr lang="en-US" sz="1100" i="1" dirty="0" smtClean="0"/>
              <a:t>Collins, 2nd RF foil checkpoint Meeting, March 2017</a:t>
            </a:r>
            <a:endParaRPr lang="en-US" sz="11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scenarios for RF 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1600" b="1" dirty="0" smtClean="0"/>
              <a:t>Al </a:t>
            </a:r>
            <a:r>
              <a:rPr lang="en-US" sz="1600" b="1" dirty="0"/>
              <a:t>RF </a:t>
            </a:r>
            <a:r>
              <a:rPr lang="en-US" sz="1600" b="1" dirty="0" smtClean="0"/>
              <a:t>foil </a:t>
            </a:r>
            <a:r>
              <a:rPr lang="en-US" sz="1600" b="1" dirty="0" smtClean="0"/>
              <a:t>thinning by etching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chemeClr val="accent1"/>
                </a:solidFill>
              </a:rPr>
              <a:t>Baseline option </a:t>
            </a:r>
            <a:r>
              <a:rPr lang="en-US" sz="1600" dirty="0" smtClean="0">
                <a:solidFill>
                  <a:schemeClr val="accent1"/>
                </a:solidFill>
              </a:rPr>
              <a:t>for phase-I upgrade </a:t>
            </a:r>
            <a:r>
              <a:rPr lang="en-US" sz="1600" dirty="0" smtClean="0"/>
              <a:t>being </a:t>
            </a:r>
            <a:r>
              <a:rPr lang="en-US" sz="1600" dirty="0" smtClean="0"/>
              <a:t>followed up with NIKHEF.</a:t>
            </a:r>
          </a:p>
          <a:p>
            <a:pPr lvl="1"/>
            <a:r>
              <a:rPr lang="en-US" sz="1600" dirty="0" smtClean="0"/>
              <a:t>Promising results of </a:t>
            </a:r>
            <a:r>
              <a:rPr lang="en-US" sz="1600" dirty="0" smtClean="0">
                <a:solidFill>
                  <a:schemeClr val="accent1"/>
                </a:solidFill>
              </a:rPr>
              <a:t>chemical etching down-to 250um</a:t>
            </a:r>
            <a:r>
              <a:rPr lang="en-US" sz="1600" dirty="0" smtClean="0"/>
              <a:t>, being </a:t>
            </a:r>
            <a:r>
              <a:rPr lang="en-US" sz="1600" dirty="0" smtClean="0">
                <a:solidFill>
                  <a:schemeClr val="accent1"/>
                </a:solidFill>
              </a:rPr>
              <a:t>tested to get 150um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Extensive description of etching tests in </a:t>
            </a:r>
            <a:r>
              <a:rPr lang="en-US" sz="1600" i="1" dirty="0" err="1"/>
              <a:t>P.Maurin</a:t>
            </a:r>
            <a:r>
              <a:rPr lang="en-US" sz="1600" i="1" dirty="0"/>
              <a:t>, 2nd RF foil checkpoint </a:t>
            </a:r>
            <a:r>
              <a:rPr lang="en-US" sz="1600" i="1" dirty="0" smtClean="0"/>
              <a:t>Meeting</a:t>
            </a:r>
          </a:p>
          <a:p>
            <a:pPr lvl="1"/>
            <a:endParaRPr lang="en-US" sz="1600" i="1" dirty="0"/>
          </a:p>
          <a:p>
            <a:pPr lvl="1"/>
            <a:endParaRPr lang="en-US" sz="1600" i="1" dirty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47950"/>
            <a:ext cx="3581400" cy="198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0" b="10182"/>
          <a:stretch/>
        </p:blipFill>
        <p:spPr bwMode="auto">
          <a:xfrm>
            <a:off x="5791200" y="2647950"/>
            <a:ext cx="2959099" cy="168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10200" y="4373890"/>
            <a:ext cx="449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Courtesy of </a:t>
            </a:r>
            <a:r>
              <a:rPr lang="en-US" sz="1050" i="1" dirty="0" err="1" smtClean="0"/>
              <a:t>P.Maurin</a:t>
            </a:r>
            <a:r>
              <a:rPr lang="en-US" sz="1050" i="1" dirty="0" smtClean="0"/>
              <a:t>, 2nd RF foil checkpoint Meeting, March 2017</a:t>
            </a:r>
            <a:endParaRPr lang="en-US" sz="105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4657095"/>
            <a:ext cx="449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Courtesy </a:t>
            </a:r>
            <a:r>
              <a:rPr lang="en-US" sz="1050" i="1" dirty="0"/>
              <a:t>of  </a:t>
            </a:r>
            <a:r>
              <a:rPr lang="en-US" sz="1050" i="1" dirty="0" smtClean="0"/>
              <a:t>W. </a:t>
            </a:r>
            <a:r>
              <a:rPr lang="en-US" sz="1050" i="1" dirty="0" err="1"/>
              <a:t>Hulsbergen</a:t>
            </a:r>
            <a:r>
              <a:rPr lang="en-US" sz="1050" i="1" dirty="0"/>
              <a:t>, </a:t>
            </a:r>
            <a:r>
              <a:rPr lang="en-US" sz="1050" i="1" dirty="0" smtClean="0"/>
              <a:t>2nd RF foil checkpoint Meeting, March 2017</a:t>
            </a:r>
            <a:endParaRPr lang="en-US" sz="105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scenarios for RF 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 startAt="2"/>
            </a:pPr>
            <a:r>
              <a:rPr lang="en-US" sz="1600" b="1" dirty="0" smtClean="0"/>
              <a:t>Al </a:t>
            </a:r>
            <a:r>
              <a:rPr lang="en-US" sz="1600" b="1" dirty="0"/>
              <a:t>RF </a:t>
            </a:r>
            <a:r>
              <a:rPr lang="en-US" sz="1600" b="1" dirty="0" smtClean="0"/>
              <a:t>foil </a:t>
            </a:r>
            <a:r>
              <a:rPr lang="en-US" sz="1600" b="1" dirty="0" smtClean="0"/>
              <a:t>thinning by “polishing”</a:t>
            </a:r>
            <a:endParaRPr lang="en-US" sz="1600" dirty="0" smtClean="0"/>
          </a:p>
          <a:p>
            <a:pPr lvl="1"/>
            <a:r>
              <a:rPr lang="en-US" sz="1600" dirty="0" smtClean="0"/>
              <a:t>Discussed with CERN </a:t>
            </a:r>
            <a:r>
              <a:rPr lang="en-US" sz="1600" dirty="0" smtClean="0"/>
              <a:t>experts </a:t>
            </a:r>
            <a:r>
              <a:rPr lang="en-US" sz="1600" dirty="0" err="1" smtClean="0"/>
              <a:t>G.Favre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err="1" smtClean="0"/>
              <a:t>S.Atieh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Novel technique </a:t>
            </a:r>
            <a:r>
              <a:rPr lang="en-US" sz="1600" dirty="0" smtClean="0">
                <a:solidFill>
                  <a:schemeClr val="accent1"/>
                </a:solidFill>
              </a:rPr>
              <a:t>for surface polishing down to order of </a:t>
            </a:r>
            <a:r>
              <a:rPr lang="en-US" sz="1600" dirty="0" smtClean="0">
                <a:solidFill>
                  <a:schemeClr val="accent1"/>
                </a:solidFill>
              </a:rPr>
              <a:t>10nm.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lvl="1"/>
            <a:r>
              <a:rPr lang="en-US" sz="1600" dirty="0" smtClean="0"/>
              <a:t>Uses </a:t>
            </a:r>
            <a:r>
              <a:rPr lang="en-US" sz="1600" dirty="0" smtClean="0">
                <a:solidFill>
                  <a:schemeClr val="accent1"/>
                </a:solidFill>
              </a:rPr>
              <a:t>water polishing with diamond </a:t>
            </a:r>
            <a:r>
              <a:rPr lang="en-US" sz="1600" dirty="0" smtClean="0">
                <a:solidFill>
                  <a:schemeClr val="accent1"/>
                </a:solidFill>
              </a:rPr>
              <a:t>particles.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lvl="1"/>
            <a:r>
              <a:rPr lang="en-US" sz="1600" dirty="0" smtClean="0"/>
              <a:t>Polishing for longer time scales would provoke </a:t>
            </a:r>
            <a:r>
              <a:rPr lang="en-US" sz="1600" dirty="0" smtClean="0">
                <a:solidFill>
                  <a:schemeClr val="accent1"/>
                </a:solidFill>
              </a:rPr>
              <a:t>surface erosion similarly to etching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An </a:t>
            </a:r>
            <a:r>
              <a:rPr lang="en-US" sz="1600" dirty="0" smtClean="0"/>
              <a:t>Al RF </a:t>
            </a:r>
            <a:r>
              <a:rPr lang="en-US" sz="1600" dirty="0" smtClean="0"/>
              <a:t>box </a:t>
            </a:r>
            <a:r>
              <a:rPr lang="en-US" sz="1600" dirty="0" smtClean="0"/>
              <a:t>window </a:t>
            </a:r>
            <a:r>
              <a:rPr lang="en-US" sz="1600" dirty="0" smtClean="0"/>
              <a:t>could be provided for </a:t>
            </a:r>
            <a:r>
              <a:rPr lang="en-US" sz="1600" dirty="0" smtClean="0"/>
              <a:t>testing.</a:t>
            </a:r>
            <a:endParaRPr lang="en-US" sz="1600" dirty="0" smtClean="0"/>
          </a:p>
          <a:p>
            <a:pPr lvl="1"/>
            <a:endParaRPr lang="en-US" sz="1600" i="1" dirty="0"/>
          </a:p>
          <a:p>
            <a:pPr lvl="1"/>
            <a:endParaRPr lang="en-US" sz="1600" i="1" dirty="0"/>
          </a:p>
          <a:p>
            <a:pPr lvl="1"/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scenarios for RF 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 startAt="3"/>
            </a:pPr>
            <a:r>
              <a:rPr lang="en-US" sz="1600" b="1" dirty="0" smtClean="0"/>
              <a:t>Al </a:t>
            </a:r>
            <a:r>
              <a:rPr lang="en-US" sz="1600" b="1" dirty="0"/>
              <a:t>RF screen with Al thin foil in sensitive </a:t>
            </a:r>
            <a:r>
              <a:rPr lang="en-US" sz="1600" b="1" dirty="0" smtClean="0"/>
              <a:t>areas.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>
                <a:solidFill>
                  <a:schemeClr val="accent1"/>
                </a:solidFill>
              </a:rPr>
              <a:t>The </a:t>
            </a:r>
            <a:r>
              <a:rPr lang="en-US" sz="1600" dirty="0">
                <a:solidFill>
                  <a:schemeClr val="accent1"/>
                </a:solidFill>
              </a:rPr>
              <a:t>foil could be prepared as thin as </a:t>
            </a:r>
            <a:r>
              <a:rPr lang="en-US" sz="1600" dirty="0" smtClean="0">
                <a:solidFill>
                  <a:schemeClr val="accent1"/>
                </a:solidFill>
              </a:rPr>
              <a:t>10 </a:t>
            </a:r>
            <a:r>
              <a:rPr lang="en-US" sz="1600" dirty="0">
                <a:solidFill>
                  <a:schemeClr val="accent1"/>
                </a:solidFill>
              </a:rPr>
              <a:t>um </a:t>
            </a:r>
            <a:r>
              <a:rPr lang="en-US" sz="1600" dirty="0"/>
              <a:t>and </a:t>
            </a:r>
            <a:r>
              <a:rPr lang="en-US" sz="1600" dirty="0">
                <a:solidFill>
                  <a:schemeClr val="accent2"/>
                </a:solidFill>
              </a:rPr>
              <a:t>soldered</a:t>
            </a:r>
            <a:r>
              <a:rPr lang="en-US" sz="1600" dirty="0"/>
              <a:t> to the rest of the (thicker) Al box by means, for example, of continuous resistance welding. </a:t>
            </a:r>
            <a:endParaRPr lang="en-US" sz="1600" dirty="0" smtClean="0"/>
          </a:p>
          <a:p>
            <a:pPr lvl="1"/>
            <a:r>
              <a:rPr lang="en-US" sz="1600" dirty="0" smtClean="0"/>
              <a:t>The </a:t>
            </a:r>
            <a:r>
              <a:rPr lang="en-US" sz="1600" dirty="0">
                <a:solidFill>
                  <a:schemeClr val="accent1"/>
                </a:solidFill>
              </a:rPr>
              <a:t>soldering </a:t>
            </a:r>
            <a:r>
              <a:rPr lang="en-US" sz="1600" dirty="0" smtClean="0">
                <a:solidFill>
                  <a:schemeClr val="accent1"/>
                </a:solidFill>
              </a:rPr>
              <a:t>procedure is not straightforward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chemeClr val="accent1"/>
                </a:solidFill>
              </a:rPr>
              <a:t>cannot ensure leak tightness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Similar design could be tried with </a:t>
            </a:r>
            <a:r>
              <a:rPr lang="en-US" sz="1600" dirty="0" err="1" smtClean="0">
                <a:solidFill>
                  <a:schemeClr val="accent1"/>
                </a:solidFill>
              </a:rPr>
              <a:t>MgAl</a:t>
            </a:r>
            <a:r>
              <a:rPr lang="en-US" sz="1600" dirty="0"/>
              <a:t> </a:t>
            </a:r>
            <a:r>
              <a:rPr lang="en-US" sz="1600" dirty="0" smtClean="0"/>
              <a:t>alloys</a:t>
            </a:r>
            <a:r>
              <a:rPr lang="en-US" sz="1600" dirty="0" smtClean="0"/>
              <a:t> </a:t>
            </a:r>
            <a:r>
              <a:rPr lang="en-US" sz="1600" dirty="0" smtClean="0"/>
              <a:t>(no expertise at CERN, need to outsource)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24150"/>
            <a:ext cx="6227131" cy="2290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375568">
            <a:off x="3931153" y="3398576"/>
            <a:ext cx="60960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375568">
            <a:off x="4162096" y="4136500"/>
            <a:ext cx="60960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375568">
            <a:off x="2939958" y="4581486"/>
            <a:ext cx="84864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375568">
            <a:off x="1571295" y="4254986"/>
            <a:ext cx="60960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400181">
            <a:off x="2699026" y="3802129"/>
            <a:ext cx="792613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375568">
            <a:off x="4912638" y="3114970"/>
            <a:ext cx="279904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249348">
            <a:off x="5135632" y="3851675"/>
            <a:ext cx="279904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27" r="57171"/>
          <a:stretch/>
        </p:blipFill>
        <p:spPr>
          <a:xfrm>
            <a:off x="1447801" y="4905374"/>
            <a:ext cx="2667000" cy="1047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07078" y="5029200"/>
            <a:ext cx="457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scenarios for RF 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10600" cy="3394472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 startAt="4"/>
            </a:pPr>
            <a:r>
              <a:rPr lang="en-US" sz="1600" b="1" dirty="0" smtClean="0"/>
              <a:t>Metal coating on polymers.</a:t>
            </a:r>
            <a:endParaRPr lang="en-US" sz="1600" b="1" dirty="0" smtClean="0"/>
          </a:p>
          <a:p>
            <a:pPr lvl="1"/>
            <a:r>
              <a:rPr lang="en-US" sz="1600" dirty="0" smtClean="0"/>
              <a:t>An </a:t>
            </a:r>
            <a:r>
              <a:rPr lang="en-US" sz="1600" dirty="0"/>
              <a:t>option could be using </a:t>
            </a:r>
            <a:r>
              <a:rPr lang="en-US" sz="1600" dirty="0">
                <a:solidFill>
                  <a:schemeClr val="accent1"/>
                </a:solidFill>
              </a:rPr>
              <a:t>PEKEKK </a:t>
            </a:r>
            <a:r>
              <a:rPr lang="en-US" sz="1600" dirty="0" smtClean="0">
                <a:solidFill>
                  <a:schemeClr val="accent1"/>
                </a:solidFill>
              </a:rPr>
              <a:t>polymers </a:t>
            </a:r>
            <a:r>
              <a:rPr lang="en-US" sz="1600" dirty="0" smtClean="0"/>
              <a:t>(high temp. melting </a:t>
            </a:r>
            <a:r>
              <a:rPr lang="en-US" sz="1600" dirty="0"/>
              <a:t>point </a:t>
            </a:r>
            <a:r>
              <a:rPr lang="en-US" sz="1600" dirty="0" smtClean="0"/>
              <a:t>~380 C). 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chemeClr val="accent1"/>
                </a:solidFill>
              </a:rPr>
              <a:t>Expertise with polymers already present at CERN </a:t>
            </a:r>
            <a:r>
              <a:rPr lang="en-US" sz="1600" dirty="0" smtClean="0"/>
              <a:t>and currently </a:t>
            </a:r>
            <a:r>
              <a:rPr lang="en-US" sz="1600" dirty="0" smtClean="0">
                <a:solidFill>
                  <a:schemeClr val="accent1"/>
                </a:solidFill>
              </a:rPr>
              <a:t>being investigated </a:t>
            </a:r>
            <a:r>
              <a:rPr lang="en-US" sz="1600" dirty="0" smtClean="0"/>
              <a:t>(</a:t>
            </a:r>
            <a:r>
              <a:rPr lang="en-US" sz="1600" dirty="0" err="1" smtClean="0"/>
              <a:t>S.Tavares</a:t>
            </a:r>
            <a:r>
              <a:rPr lang="en-US" sz="1600" dirty="0" smtClean="0"/>
              <a:t>).</a:t>
            </a:r>
          </a:p>
          <a:p>
            <a:pPr lvl="1" fontAlgn="t"/>
            <a:r>
              <a:rPr lang="en-US" sz="1600" dirty="0" smtClean="0">
                <a:solidFill>
                  <a:schemeClr val="accent2"/>
                </a:solidFill>
              </a:rPr>
              <a:t>Transparent </a:t>
            </a:r>
            <a:r>
              <a:rPr lang="en-US" sz="1600" dirty="0">
                <a:solidFill>
                  <a:schemeClr val="accent2"/>
                </a:solidFill>
              </a:rPr>
              <a:t>to particles</a:t>
            </a:r>
            <a:r>
              <a:rPr lang="en-US" sz="1600" dirty="0"/>
              <a:t>.</a:t>
            </a:r>
          </a:p>
          <a:p>
            <a:pPr lvl="1" fontAlgn="t"/>
            <a:r>
              <a:rPr lang="en-US" sz="1600" dirty="0"/>
              <a:t>Possibility to </a:t>
            </a:r>
            <a:r>
              <a:rPr lang="en-US" sz="1600" dirty="0">
                <a:solidFill>
                  <a:schemeClr val="accent1"/>
                </a:solidFill>
              </a:rPr>
              <a:t>mill halves </a:t>
            </a:r>
            <a:r>
              <a:rPr lang="en-US" sz="1600" dirty="0"/>
              <a:t>to approach more the detectors.</a:t>
            </a:r>
          </a:p>
          <a:p>
            <a:pPr lvl="1" fontAlgn="t"/>
            <a:r>
              <a:rPr lang="en-US" sz="1600" dirty="0" smtClean="0"/>
              <a:t>Need </a:t>
            </a:r>
            <a:r>
              <a:rPr lang="en-US" sz="1600" dirty="0" smtClean="0"/>
              <a:t>to be </a:t>
            </a:r>
            <a:r>
              <a:rPr lang="en-US" sz="1600" dirty="0" smtClean="0">
                <a:solidFill>
                  <a:schemeClr val="accent1"/>
                </a:solidFill>
              </a:rPr>
              <a:t>coated</a:t>
            </a:r>
            <a:r>
              <a:rPr lang="en-US" sz="1600" dirty="0" smtClean="0"/>
              <a:t> to screen RF </a:t>
            </a:r>
            <a:r>
              <a:rPr lang="en-US" sz="1600" dirty="0" smtClean="0"/>
              <a:t>fields (</a:t>
            </a:r>
            <a:r>
              <a:rPr lang="en-US" sz="1600" dirty="0" smtClean="0">
                <a:solidFill>
                  <a:schemeClr val="accent1"/>
                </a:solidFill>
              </a:rPr>
              <a:t>50-100um Cu</a:t>
            </a:r>
            <a:r>
              <a:rPr lang="en-US" sz="1600" dirty="0" smtClean="0"/>
              <a:t>)</a:t>
            </a:r>
          </a:p>
          <a:p>
            <a:pPr lvl="1" fontAlgn="t"/>
            <a:r>
              <a:rPr lang="en-US" sz="1600" dirty="0"/>
              <a:t>Could reconsider the presence of foil corrugations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lvl="1" fontAlgn="t"/>
            <a:r>
              <a:rPr lang="en-US" sz="1600" dirty="0">
                <a:solidFill>
                  <a:schemeClr val="accent1"/>
                </a:solidFill>
              </a:rPr>
              <a:t>A</a:t>
            </a:r>
            <a:r>
              <a:rPr lang="en-US" sz="1600" dirty="0" smtClean="0">
                <a:solidFill>
                  <a:schemeClr val="accent1"/>
                </a:solidFill>
              </a:rPr>
              <a:t>lready </a:t>
            </a:r>
            <a:r>
              <a:rPr lang="en-US" sz="1600" dirty="0" smtClean="0">
                <a:solidFill>
                  <a:schemeClr val="accent1"/>
                </a:solidFill>
              </a:rPr>
              <a:t>done at </a:t>
            </a:r>
            <a:r>
              <a:rPr lang="en-US" sz="1600" dirty="0" smtClean="0">
                <a:solidFill>
                  <a:schemeClr val="accent1"/>
                </a:solidFill>
              </a:rPr>
              <a:t>CERN </a:t>
            </a:r>
            <a:r>
              <a:rPr lang="en-US" sz="1600" dirty="0" smtClean="0"/>
              <a:t>in </a:t>
            </a:r>
            <a:r>
              <a:rPr lang="en-US" sz="1600" dirty="0" smtClean="0"/>
              <a:t>the past for a </a:t>
            </a:r>
            <a:r>
              <a:rPr lang="en-US" sz="1600" dirty="0" smtClean="0">
                <a:solidFill>
                  <a:schemeClr val="accent1"/>
                </a:solidFill>
              </a:rPr>
              <a:t>crab cavity </a:t>
            </a:r>
            <a:r>
              <a:rPr lang="en-US" sz="1600" dirty="0" err="1" smtClean="0"/>
              <a:t>mokup</a:t>
            </a:r>
            <a:r>
              <a:rPr lang="en-US" sz="1600" dirty="0" smtClean="0"/>
              <a:t> (</a:t>
            </a:r>
            <a:r>
              <a:rPr lang="en-US" sz="1600" dirty="0" err="1" smtClean="0"/>
              <a:t>P.Maurin</a:t>
            </a:r>
            <a:r>
              <a:rPr lang="en-US" sz="1600" dirty="0" smtClean="0"/>
              <a:t>)</a:t>
            </a:r>
            <a:endParaRPr lang="en-US" sz="1600" dirty="0"/>
          </a:p>
          <a:p>
            <a:pPr marL="857250" lvl="2" indent="0">
              <a:buNone/>
            </a:pPr>
            <a:endParaRPr lang="en-US" sz="1200" dirty="0"/>
          </a:p>
          <a:p>
            <a:pPr lvl="2"/>
            <a:endParaRPr lang="en-US" sz="1200" dirty="0"/>
          </a:p>
          <a:p>
            <a:pPr lvl="1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5700" y="2647950"/>
            <a:ext cx="914400" cy="1828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200900" y="2800350"/>
            <a:ext cx="685800" cy="457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00900" y="3638550"/>
            <a:ext cx="685800" cy="457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93230" y="2945130"/>
            <a:ext cx="990600" cy="152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20100" y="2647950"/>
            <a:ext cx="152400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19900" y="284630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Detector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7151370" y="3638550"/>
            <a:ext cx="685800" cy="457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43700" y="3783330"/>
            <a:ext cx="990600" cy="152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70370" y="3684508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Detector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505700" y="4175462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Polymer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455295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Coating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496300" y="424815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dirty="0" smtClean="0"/>
              <a:t>RF interference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40599"/>
            <a:ext cx="800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The foil </a:t>
            </a:r>
            <a:r>
              <a:rPr lang="en-US" sz="1400" dirty="0" smtClean="0">
                <a:solidFill>
                  <a:schemeClr val="accent2"/>
                </a:solidFill>
              </a:rPr>
              <a:t>screening efficiency </a:t>
            </a:r>
            <a:r>
              <a:rPr lang="en-US" sz="1400" dirty="0" smtClean="0"/>
              <a:t>against RF interference can be quantified looking at the </a:t>
            </a:r>
            <a:r>
              <a:rPr lang="en-US" sz="1400" dirty="0" smtClean="0">
                <a:solidFill>
                  <a:schemeClr val="accent2"/>
                </a:solidFill>
              </a:rPr>
              <a:t>skin depth </a:t>
            </a:r>
            <a:r>
              <a:rPr lang="en-US" sz="1400" dirty="0" smtClean="0">
                <a:solidFill>
                  <a:schemeClr val="accent2"/>
                </a:solidFill>
              </a:rPr>
              <a:t>versus frequency </a:t>
            </a:r>
            <a:r>
              <a:rPr lang="en-US" sz="1400" dirty="0" smtClean="0"/>
              <a:t>for </a:t>
            </a:r>
            <a:r>
              <a:rPr lang="en-US" sz="1400" dirty="0" smtClean="0"/>
              <a:t>different materials.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For </a:t>
            </a:r>
            <a:r>
              <a:rPr lang="en-US" sz="1400" dirty="0" smtClean="0">
                <a:solidFill>
                  <a:schemeClr val="accent1"/>
                </a:solidFill>
              </a:rPr>
              <a:t>25ns spacing</a:t>
            </a:r>
            <a:r>
              <a:rPr lang="en-US" sz="1400" dirty="0" smtClean="0"/>
              <a:t>, the first spectral line falls at </a:t>
            </a:r>
            <a:r>
              <a:rPr lang="en-US" sz="1400" dirty="0" smtClean="0">
                <a:solidFill>
                  <a:schemeClr val="accent1"/>
                </a:solidFill>
              </a:rPr>
              <a:t>40 MHz </a:t>
            </a:r>
            <a:r>
              <a:rPr lang="en-US" sz="1400" dirty="0" smtClean="0"/>
              <a:t>and fields resonances are </a:t>
            </a:r>
            <a:r>
              <a:rPr lang="en-US" sz="1400" dirty="0" smtClean="0"/>
              <a:t>above ~100MHz</a:t>
            </a:r>
            <a:r>
              <a:rPr lang="en-US" sz="1400" dirty="0" smtClean="0"/>
              <a:t>. 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dirty="0" smtClean="0">
                <a:solidFill>
                  <a:schemeClr val="accent1"/>
                </a:solidFill>
              </a:rPr>
              <a:t>good screening requires ~3 times the skin depth </a:t>
            </a:r>
            <a:r>
              <a:rPr lang="en-US" sz="1400" dirty="0" smtClean="0"/>
              <a:t>(penetrating field </a:t>
            </a:r>
            <a:r>
              <a:rPr lang="en-US" sz="1400" dirty="0" smtClean="0"/>
              <a:t>amplitude at </a:t>
            </a:r>
            <a:r>
              <a:rPr lang="en-US" sz="1400" dirty="0" smtClean="0">
                <a:solidFill>
                  <a:schemeClr val="accent1"/>
                </a:solidFill>
              </a:rPr>
              <a:t>5%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For Cu coatings </a:t>
            </a:r>
            <a:r>
              <a:rPr lang="en-US" sz="1400" dirty="0" smtClean="0"/>
              <a:t>we can accept ~</a:t>
            </a:r>
            <a:r>
              <a:rPr lang="en-US" sz="1400" dirty="0" smtClean="0">
                <a:solidFill>
                  <a:schemeClr val="accent1"/>
                </a:solidFill>
              </a:rPr>
              <a:t>50 um</a:t>
            </a:r>
            <a:r>
              <a:rPr lang="en-US" sz="1400" dirty="0" smtClean="0"/>
              <a:t> (1 skin depth) to ~</a:t>
            </a:r>
            <a:r>
              <a:rPr lang="en-US" sz="1400" dirty="0" smtClean="0">
                <a:solidFill>
                  <a:schemeClr val="accent1"/>
                </a:solidFill>
              </a:rPr>
              <a:t>100um </a:t>
            </a:r>
            <a:r>
              <a:rPr lang="en-US" sz="1400" dirty="0" smtClean="0"/>
              <a:t>(</a:t>
            </a:r>
            <a:r>
              <a:rPr lang="en-US" sz="1400" dirty="0" smtClean="0"/>
              <a:t>3 skin depth)</a:t>
            </a:r>
            <a:endParaRPr lang="en-US" sz="1400" dirty="0"/>
          </a:p>
        </p:txBody>
      </p:sp>
      <p:pic>
        <p:nvPicPr>
          <p:cNvPr id="1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36485"/>
            <a:ext cx="4066857" cy="3050143"/>
          </a:xfrm>
        </p:spPr>
      </p:pic>
      <p:sp>
        <p:nvSpPr>
          <p:cNvPr id="18" name="Rectangle 17"/>
          <p:cNvSpPr/>
          <p:nvPr/>
        </p:nvSpPr>
        <p:spPr>
          <a:xfrm>
            <a:off x="3038292" y="2387041"/>
            <a:ext cx="1679804" cy="1100597"/>
          </a:xfrm>
          <a:prstGeom prst="rect">
            <a:avLst/>
          </a:pr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41696" y="2266950"/>
            <a:ext cx="1676400" cy="120091"/>
          </a:xfrm>
          <a:prstGeom prst="rect">
            <a:avLst/>
          </a:prstGeom>
          <a:solidFill>
            <a:schemeClr val="accent3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65896" y="264795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1u</a:t>
            </a:r>
            <a:r>
              <a:rPr lang="el-GR" sz="1400" dirty="0" smtClean="0"/>
              <a:t>Ω</a:t>
            </a:r>
            <a:r>
              <a:rPr lang="en-US" sz="1400" dirty="0" smtClean="0"/>
              <a:t>.m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165896" y="287655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100n</a:t>
            </a:r>
            <a:r>
              <a:rPr lang="el-GR" sz="1400" dirty="0" smtClean="0"/>
              <a:t>Ω</a:t>
            </a:r>
            <a:r>
              <a:rPr lang="en-US" sz="1400" dirty="0" smtClean="0"/>
              <a:t>.m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65896" y="310515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10n</a:t>
            </a:r>
            <a:r>
              <a:rPr lang="el-GR" sz="1400" dirty="0" smtClean="0"/>
              <a:t>Ω</a:t>
            </a:r>
            <a:r>
              <a:rPr lang="en-US" sz="1400" dirty="0" smtClean="0"/>
              <a:t>.m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165896" y="333375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1n</a:t>
            </a:r>
            <a:r>
              <a:rPr lang="el-GR" sz="1400" dirty="0" smtClean="0"/>
              <a:t>Ω</a:t>
            </a:r>
            <a:r>
              <a:rPr lang="en-US" sz="1400" dirty="0" smtClean="0"/>
              <a:t>.m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17896" y="1959173"/>
            <a:ext cx="1031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 um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18096" y="3203767"/>
            <a:ext cx="902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40 MHz</a:t>
            </a:r>
            <a:endParaRPr lang="en-US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18096" y="2937340"/>
            <a:ext cx="0" cy="5502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117896" y="2253615"/>
            <a:ext cx="824391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scenarios for RF 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10600" cy="3394472"/>
          </a:xfrm>
        </p:spPr>
        <p:txBody>
          <a:bodyPr>
            <a:normAutofit/>
          </a:bodyPr>
          <a:lstStyle/>
          <a:p>
            <a:pPr marL="800100" lvl="1" indent="-342900">
              <a:buFont typeface="+mj-lt"/>
              <a:buAutoNum type="arabicPeriod" startAt="5"/>
            </a:pPr>
            <a:r>
              <a:rPr lang="en-US" sz="1600" b="1" dirty="0" smtClean="0"/>
              <a:t>No RF foil</a:t>
            </a:r>
            <a:endParaRPr lang="en-US" sz="1600" b="1" dirty="0" smtClean="0"/>
          </a:p>
          <a:p>
            <a:pPr lvl="1"/>
            <a:r>
              <a:rPr lang="en-US" sz="1600" dirty="0" smtClean="0"/>
              <a:t>Would be the </a:t>
            </a:r>
            <a:r>
              <a:rPr lang="en-US" sz="1600" dirty="0" smtClean="0">
                <a:solidFill>
                  <a:schemeClr val="accent1"/>
                </a:solidFill>
              </a:rPr>
              <a:t>best option to improve resolution </a:t>
            </a:r>
            <a:r>
              <a:rPr lang="en-US" sz="1600" dirty="0" smtClean="0"/>
              <a:t>(</a:t>
            </a:r>
            <a:r>
              <a:rPr lang="en-US" sz="1600" i="1" dirty="0" smtClean="0"/>
              <a:t>see also </a:t>
            </a:r>
            <a:r>
              <a:rPr lang="en-US" sz="1600" i="1" dirty="0" err="1" smtClean="0"/>
              <a:t>P.Owen</a:t>
            </a:r>
            <a:r>
              <a:rPr lang="en-US" sz="1600" i="1" dirty="0" smtClean="0"/>
              <a:t> talk yesterday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Need to make </a:t>
            </a:r>
            <a:r>
              <a:rPr lang="en-US" sz="1600" dirty="0" smtClean="0">
                <a:solidFill>
                  <a:schemeClr val="accent1"/>
                </a:solidFill>
              </a:rPr>
              <a:t>detectors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chemeClr val="accent1"/>
                </a:solidFill>
              </a:rPr>
              <a:t>electronics/cables compatible with LHC primary vacuum </a:t>
            </a:r>
            <a:r>
              <a:rPr lang="en-US" sz="1600" dirty="0" smtClean="0"/>
              <a:t>(discussion on going with vacuum experts)</a:t>
            </a:r>
          </a:p>
          <a:p>
            <a:pPr lvl="1"/>
            <a:r>
              <a:rPr lang="en-US" sz="1600" dirty="0" smtClean="0">
                <a:solidFill>
                  <a:schemeClr val="accent1"/>
                </a:solidFill>
              </a:rPr>
              <a:t>Cannot imagine absence of path for beam image currents </a:t>
            </a:r>
            <a:r>
              <a:rPr lang="en-US" sz="1600" dirty="0" smtClean="0"/>
              <a:t>-&gt; huge resonant modes in the whole geometry (large pillbox), fields at the detectors, edge effects, heating, …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Wire-cage structure </a:t>
            </a:r>
            <a:r>
              <a:rPr lang="en-US" sz="1600" dirty="0" smtClean="0"/>
              <a:t>may ensure </a:t>
            </a:r>
            <a:r>
              <a:rPr lang="en-US" sz="1600" dirty="0" smtClean="0">
                <a:solidFill>
                  <a:schemeClr val="accent1"/>
                </a:solidFill>
              </a:rPr>
              <a:t>partial screening</a:t>
            </a:r>
            <a:r>
              <a:rPr lang="en-US" sz="1600" dirty="0" smtClean="0"/>
              <a:t>. </a:t>
            </a:r>
          </a:p>
          <a:p>
            <a:pPr lvl="1"/>
            <a:r>
              <a:rPr lang="en-US" sz="1600" dirty="0" smtClean="0">
                <a:solidFill>
                  <a:schemeClr val="accent1"/>
                </a:solidFill>
              </a:rPr>
              <a:t>RF field coupling inside </a:t>
            </a:r>
            <a:r>
              <a:rPr lang="en-US" sz="1600" dirty="0" smtClean="0"/>
              <a:t>could be removed by </a:t>
            </a:r>
            <a:r>
              <a:rPr lang="en-US" sz="1600" dirty="0" smtClean="0">
                <a:solidFill>
                  <a:schemeClr val="accent1"/>
                </a:solidFill>
              </a:rPr>
              <a:t>ad-hoc All Mode Couplers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Engineering questions: wire path, spacing, orientation, radius? </a:t>
            </a:r>
          </a:p>
          <a:p>
            <a:pPr lvl="1"/>
            <a:endParaRPr lang="en-US" sz="1600" dirty="0"/>
          </a:p>
          <a:p>
            <a:pPr marL="857250" lvl="2" indent="0">
              <a:buNone/>
            </a:pPr>
            <a:endParaRPr lang="en-US" sz="1200" dirty="0"/>
          </a:p>
          <a:p>
            <a:pPr lvl="2"/>
            <a:endParaRPr lang="en-US" sz="1200" dirty="0"/>
          </a:p>
          <a:p>
            <a:pPr lvl="1"/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Velo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impedance studies</a:t>
            </a:r>
          </a:p>
          <a:p>
            <a:pPr lvl="1"/>
            <a:r>
              <a:rPr lang="en-US" sz="2600" dirty="0">
                <a:solidFill>
                  <a:schemeClr val="bg1">
                    <a:lumMod val="65000"/>
                  </a:schemeClr>
                </a:solidFill>
              </a:rPr>
              <a:t>Resonant modes and RF heating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Broadband impedance and beam stability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Bench measurements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Investigation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on alternative RF foil solutions</a:t>
            </a:r>
          </a:p>
          <a:p>
            <a:r>
              <a:rPr lang="en-US" dirty="0" smtClean="0"/>
              <a:t>Conclusions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 and outlook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4248150"/>
          </a:xfrm>
        </p:spPr>
        <p:txBody>
          <a:bodyPr>
            <a:noAutofit/>
          </a:bodyPr>
          <a:lstStyle/>
          <a:p>
            <a:r>
              <a:rPr lang="en-US" sz="1400" dirty="0" smtClean="0"/>
              <a:t>The </a:t>
            </a:r>
            <a:r>
              <a:rPr lang="en-US" sz="1400" dirty="0" smtClean="0">
                <a:solidFill>
                  <a:schemeClr val="accent1"/>
                </a:solidFill>
              </a:rPr>
              <a:t>phase-I upgrade </a:t>
            </a:r>
            <a:r>
              <a:rPr lang="en-US" sz="1400" dirty="0" smtClean="0">
                <a:solidFill>
                  <a:schemeClr val="accent1"/>
                </a:solidFill>
              </a:rPr>
              <a:t>geometry of the </a:t>
            </a:r>
            <a:r>
              <a:rPr lang="en-US" sz="1400" dirty="0" err="1" smtClean="0">
                <a:solidFill>
                  <a:schemeClr val="accent1"/>
                </a:solidFill>
              </a:rPr>
              <a:t>LHCb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Velo</a:t>
            </a:r>
            <a:r>
              <a:rPr lang="en-US" sz="1400" dirty="0" smtClean="0">
                <a:solidFill>
                  <a:schemeClr val="accent1"/>
                </a:solidFill>
              </a:rPr>
              <a:t> represents a </a:t>
            </a:r>
            <a:r>
              <a:rPr lang="en-US" sz="1400" dirty="0" smtClean="0">
                <a:solidFill>
                  <a:schemeClr val="accent1"/>
                </a:solidFill>
              </a:rPr>
              <a:t>challenge </a:t>
            </a:r>
            <a:r>
              <a:rPr lang="en-US" sz="1400" dirty="0" smtClean="0"/>
              <a:t>for mechanical realization and </a:t>
            </a:r>
            <a:r>
              <a:rPr lang="en-US" sz="1400" dirty="0" smtClean="0"/>
              <a:t>from the </a:t>
            </a:r>
            <a:r>
              <a:rPr lang="en-US" sz="1400" dirty="0" smtClean="0">
                <a:solidFill>
                  <a:schemeClr val="accent1"/>
                </a:solidFill>
              </a:rPr>
              <a:t>impedance evaluation point of view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Velo</a:t>
            </a:r>
            <a:r>
              <a:rPr lang="en-US" sz="1400" dirty="0" smtClean="0"/>
              <a:t> CST </a:t>
            </a:r>
            <a:r>
              <a:rPr lang="en-US" sz="1400" dirty="0" smtClean="0">
                <a:solidFill>
                  <a:schemeClr val="accent1"/>
                </a:solidFill>
              </a:rPr>
              <a:t>impedance simulations have been updated</a:t>
            </a:r>
            <a:r>
              <a:rPr lang="en-US" sz="1400" dirty="0" smtClean="0"/>
              <a:t> improving the Electric field sampling necessary for shunt impedance calculation -&gt; Required careful setup of the simulations / tricks to ensure convergence. 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Longitudinal and transverse resonance shunt impedances are low and within </a:t>
            </a:r>
            <a:r>
              <a:rPr lang="en-US" sz="1400" dirty="0" smtClean="0">
                <a:solidFill>
                  <a:schemeClr val="accent1"/>
                </a:solidFill>
              </a:rPr>
              <a:t>thresholds</a:t>
            </a:r>
            <a:r>
              <a:rPr lang="en-US" sz="1400" dirty="0" smtClean="0"/>
              <a:t>-</a:t>
            </a:r>
            <a:r>
              <a:rPr lang="en-US" sz="1400" dirty="0" smtClean="0"/>
              <a:t>&gt;  but </a:t>
            </a:r>
            <a:r>
              <a:rPr lang="en-US" sz="1400" dirty="0" smtClean="0">
                <a:solidFill>
                  <a:schemeClr val="accent2"/>
                </a:solidFill>
              </a:rPr>
              <a:t>the model is idealized </a:t>
            </a:r>
            <a:r>
              <a:rPr lang="en-US" sz="1400" dirty="0" smtClean="0"/>
              <a:t>(no corrugation </a:t>
            </a:r>
            <a:r>
              <a:rPr lang="en-US" sz="1400" dirty="0" err="1" smtClean="0"/>
              <a:t>blendings</a:t>
            </a:r>
            <a:r>
              <a:rPr lang="en-US" sz="1400" dirty="0" smtClean="0"/>
              <a:t>, simpler </a:t>
            </a:r>
            <a:r>
              <a:rPr lang="en-US" sz="1400" dirty="0" err="1" smtClean="0"/>
              <a:t>wakefield</a:t>
            </a:r>
            <a:r>
              <a:rPr lang="en-US" sz="1400" dirty="0" smtClean="0"/>
              <a:t> solver, etc..) 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Longitudinal broadband impedance</a:t>
            </a:r>
            <a:r>
              <a:rPr lang="en-US" sz="1400" dirty="0" smtClean="0"/>
              <a:t> of </a:t>
            </a:r>
            <a:r>
              <a:rPr lang="en-US" sz="1400" dirty="0" smtClean="0">
                <a:solidFill>
                  <a:schemeClr val="accent2"/>
                </a:solidFill>
              </a:rPr>
              <a:t>5mOhm (5% of HL-LHC budget)</a:t>
            </a:r>
            <a:r>
              <a:rPr lang="en-US" sz="1400" dirty="0" smtClean="0"/>
              <a:t> is </a:t>
            </a:r>
            <a:r>
              <a:rPr lang="en-US" sz="1400" dirty="0" smtClean="0">
                <a:solidFill>
                  <a:schemeClr val="accent2"/>
                </a:solidFill>
              </a:rPr>
              <a:t>not negligible </a:t>
            </a:r>
            <a:r>
              <a:rPr lang="en-US" sz="1400" dirty="0" smtClean="0"/>
              <a:t>but </a:t>
            </a:r>
            <a:r>
              <a:rPr lang="en-US" sz="1400" dirty="0" smtClean="0">
                <a:solidFill>
                  <a:schemeClr val="accent1"/>
                </a:solidFill>
              </a:rPr>
              <a:t>acceptable</a:t>
            </a:r>
            <a:r>
              <a:rPr lang="en-US" sz="1400" dirty="0" smtClean="0"/>
              <a:t> as we have </a:t>
            </a:r>
            <a:r>
              <a:rPr lang="en-US" sz="1400" dirty="0" smtClean="0">
                <a:solidFill>
                  <a:schemeClr val="accent1"/>
                </a:solidFill>
              </a:rPr>
              <a:t>gained margin </a:t>
            </a:r>
            <a:r>
              <a:rPr lang="en-US" sz="1400" dirty="0" smtClean="0"/>
              <a:t>with new bunch </a:t>
            </a:r>
            <a:r>
              <a:rPr lang="en-US" sz="1400" dirty="0" smtClean="0"/>
              <a:t>length HL-LHC baseline of 1.2ns.</a:t>
            </a:r>
            <a:endParaRPr lang="en-US" sz="1400" dirty="0" smtClean="0"/>
          </a:p>
          <a:p>
            <a:r>
              <a:rPr lang="en-US" sz="1400" dirty="0" smtClean="0">
                <a:solidFill>
                  <a:schemeClr val="accent1"/>
                </a:solidFill>
              </a:rPr>
              <a:t>Heating</a:t>
            </a:r>
            <a:r>
              <a:rPr lang="en-US" sz="1400" dirty="0" smtClean="0"/>
              <a:t> from resistive wall impedance is </a:t>
            </a:r>
            <a:r>
              <a:rPr lang="en-US" sz="1400" dirty="0" smtClean="0">
                <a:solidFill>
                  <a:schemeClr val="accent2"/>
                </a:solidFill>
              </a:rPr>
              <a:t>~</a:t>
            </a:r>
            <a:r>
              <a:rPr lang="en-US" sz="1400" dirty="0" smtClean="0">
                <a:solidFill>
                  <a:schemeClr val="accent2"/>
                </a:solidFill>
              </a:rPr>
              <a:t>20W</a:t>
            </a:r>
            <a:r>
              <a:rPr lang="en-US" sz="1400" dirty="0" smtClean="0">
                <a:solidFill>
                  <a:schemeClr val="accent1"/>
                </a:solidFill>
              </a:rPr>
              <a:t>;  </a:t>
            </a:r>
            <a:r>
              <a:rPr lang="en-US" sz="1400" dirty="0" smtClean="0"/>
              <a:t>resonant modes give </a:t>
            </a:r>
            <a:r>
              <a:rPr lang="en-US" sz="1400" dirty="0" smtClean="0">
                <a:solidFill>
                  <a:schemeClr val="accent2"/>
                </a:solidFill>
              </a:rPr>
              <a:t>few W.</a:t>
            </a:r>
            <a:endParaRPr lang="en-US" sz="1400" dirty="0" smtClean="0">
              <a:solidFill>
                <a:schemeClr val="accent2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Transverse impedance is ~300kOhm/m </a:t>
            </a:r>
            <a:r>
              <a:rPr lang="en-US" sz="1400" dirty="0" smtClean="0"/>
              <a:t>accounting for beta function reduction factor (1.5% of HL-LHC budget</a:t>
            </a:r>
            <a:r>
              <a:rPr lang="en-US" sz="1400" dirty="0" smtClean="0"/>
              <a:t>): </a:t>
            </a:r>
            <a:r>
              <a:rPr lang="en-US" sz="1400" dirty="0" smtClean="0">
                <a:solidFill>
                  <a:schemeClr val="accent2"/>
                </a:solidFill>
              </a:rPr>
              <a:t>acceptable</a:t>
            </a:r>
            <a:endParaRPr lang="en-US" sz="1400" dirty="0" smtClean="0">
              <a:solidFill>
                <a:schemeClr val="accent2"/>
              </a:solidFill>
            </a:endParaRPr>
          </a:p>
          <a:p>
            <a:r>
              <a:rPr lang="en-US" sz="1400" dirty="0">
                <a:solidFill>
                  <a:schemeClr val="accent2"/>
                </a:solidFill>
              </a:rPr>
              <a:t>M</a:t>
            </a:r>
            <a:r>
              <a:rPr lang="en-US" sz="1400" dirty="0" smtClean="0">
                <a:solidFill>
                  <a:schemeClr val="accent2"/>
                </a:solidFill>
              </a:rPr>
              <a:t>ockup measurements being defined </a:t>
            </a:r>
            <a:r>
              <a:rPr lang="en-US" sz="1400" dirty="0" smtClean="0"/>
              <a:t>with NIKHEF to confirm or not these results.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Alternative RF box solution proposed</a:t>
            </a:r>
            <a:r>
              <a:rPr lang="en-US" sz="1400" dirty="0" smtClean="0"/>
              <a:t> for the detector </a:t>
            </a:r>
            <a:r>
              <a:rPr lang="en-US" sz="1400" dirty="0" smtClean="0"/>
              <a:t>upgrade </a:t>
            </a:r>
            <a:r>
              <a:rPr lang="en-US" sz="1400" dirty="0" smtClean="0"/>
              <a:t>of the </a:t>
            </a:r>
            <a:r>
              <a:rPr lang="en-US" sz="1400" dirty="0" smtClean="0"/>
              <a:t>upgrade:</a:t>
            </a:r>
            <a:endParaRPr lang="en-US" sz="1400" dirty="0" smtClean="0"/>
          </a:p>
          <a:p>
            <a:pPr lvl="1"/>
            <a:r>
              <a:rPr lang="en-US" sz="1100" dirty="0" smtClean="0"/>
              <a:t>Surface thinning by etching (current one)</a:t>
            </a:r>
          </a:p>
          <a:p>
            <a:pPr lvl="1"/>
            <a:r>
              <a:rPr lang="en-US" sz="1100" dirty="0"/>
              <a:t>Surface thinning by </a:t>
            </a:r>
            <a:r>
              <a:rPr lang="en-US" sz="1100" dirty="0" smtClean="0"/>
              <a:t>novel polishing technique (promising, </a:t>
            </a:r>
            <a:r>
              <a:rPr lang="en-US" sz="1100" dirty="0" err="1" smtClean="0"/>
              <a:t>mokup</a:t>
            </a:r>
            <a:r>
              <a:rPr lang="en-US" sz="1100" dirty="0" smtClean="0"/>
              <a:t> needed for testing)</a:t>
            </a:r>
          </a:p>
          <a:p>
            <a:pPr lvl="1"/>
            <a:r>
              <a:rPr lang="en-US" sz="1100" dirty="0" smtClean="0"/>
              <a:t>Al/Mg thin foils in selected areas (to be </a:t>
            </a:r>
            <a:r>
              <a:rPr lang="en-US" sz="1100" dirty="0" smtClean="0"/>
              <a:t>proved </a:t>
            </a:r>
            <a:r>
              <a:rPr lang="en-US" sz="1100" dirty="0" smtClean="0"/>
              <a:t>leak tightness)</a:t>
            </a:r>
          </a:p>
          <a:p>
            <a:pPr lvl="1"/>
            <a:r>
              <a:rPr lang="en-US" sz="1100" dirty="0" smtClean="0"/>
              <a:t>Coated polymer (promising, 50um-100um Cu needed as a first evaluation for RF interference clearing</a:t>
            </a:r>
            <a:r>
              <a:rPr lang="en-US" sz="1100" dirty="0" smtClean="0"/>
              <a:t>)</a:t>
            </a:r>
          </a:p>
          <a:p>
            <a:pPr lvl="1"/>
            <a:r>
              <a:rPr lang="en-US" sz="1100" dirty="0" smtClean="0"/>
              <a:t>Wire cage (vacuum compatibility – wire spacing, radius, shape to be studied)</a:t>
            </a:r>
            <a:endParaRPr lang="en-US" sz="1100" dirty="0"/>
          </a:p>
          <a:p>
            <a:r>
              <a:rPr lang="en-US" sz="1400" dirty="0" smtClean="0">
                <a:solidFill>
                  <a:schemeClr val="accent2"/>
                </a:solidFill>
              </a:rPr>
              <a:t>Feasibility </a:t>
            </a:r>
            <a:r>
              <a:rPr lang="en-US" sz="1400" dirty="0">
                <a:solidFill>
                  <a:schemeClr val="accent2"/>
                </a:solidFill>
              </a:rPr>
              <a:t>to meet all the constraints still to be </a:t>
            </a:r>
            <a:r>
              <a:rPr lang="en-US" sz="1400" dirty="0" smtClean="0">
                <a:solidFill>
                  <a:schemeClr val="accent2"/>
                </a:solidFill>
              </a:rPr>
              <a:t>demonstrated and being followed up.</a:t>
            </a:r>
          </a:p>
          <a:p>
            <a:pPr lvl="1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14550"/>
            <a:ext cx="8229600" cy="857250"/>
          </a:xfrm>
        </p:spPr>
        <p:txBody>
          <a:bodyPr/>
          <a:lstStyle/>
          <a:p>
            <a:r>
              <a:rPr lang="en-US" dirty="0" smtClean="0"/>
              <a:t>Many thanks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14550"/>
            <a:ext cx="8229600" cy="85725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LHCb</a:t>
            </a:r>
            <a:r>
              <a:rPr lang="en-US" sz="2000" dirty="0" smtClean="0"/>
              <a:t> </a:t>
            </a:r>
            <a:r>
              <a:rPr lang="en-US" sz="2000" dirty="0" err="1" smtClean="0"/>
              <a:t>Velo</a:t>
            </a:r>
            <a:r>
              <a:rPr lang="en-US" sz="2000" dirty="0" smtClean="0"/>
              <a:t> detector will be </a:t>
            </a:r>
            <a:r>
              <a:rPr lang="en-US" sz="2000" dirty="0" smtClean="0">
                <a:solidFill>
                  <a:schemeClr val="accent1"/>
                </a:solidFill>
              </a:rPr>
              <a:t>upgraded</a:t>
            </a:r>
            <a:r>
              <a:rPr lang="en-US" sz="2000" dirty="0" smtClean="0"/>
              <a:t> </a:t>
            </a:r>
            <a:r>
              <a:rPr lang="en-US" sz="2000" dirty="0" smtClean="0"/>
              <a:t>in </a:t>
            </a:r>
            <a:r>
              <a:rPr lang="en-US" sz="2000" dirty="0" smtClean="0"/>
              <a:t>order to </a:t>
            </a:r>
            <a:r>
              <a:rPr lang="en-US" sz="2000" dirty="0" smtClean="0">
                <a:solidFill>
                  <a:schemeClr val="accent1"/>
                </a:solidFill>
              </a:rPr>
              <a:t>increase the </a:t>
            </a:r>
            <a:r>
              <a:rPr lang="en-US" sz="2000" dirty="0" smtClean="0">
                <a:solidFill>
                  <a:schemeClr val="accent1"/>
                </a:solidFill>
              </a:rPr>
              <a:t>resolution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For the phase I upgrade a </a:t>
            </a:r>
            <a:r>
              <a:rPr lang="en-US" sz="2000" dirty="0" smtClean="0">
                <a:solidFill>
                  <a:schemeClr val="accent1"/>
                </a:solidFill>
              </a:rPr>
              <a:t>change </a:t>
            </a:r>
            <a:r>
              <a:rPr lang="en-US" sz="2000" dirty="0" smtClean="0">
                <a:solidFill>
                  <a:schemeClr val="accent1"/>
                </a:solidFill>
              </a:rPr>
              <a:t>in RF box shape </a:t>
            </a:r>
            <a:r>
              <a:rPr lang="en-US" sz="2000" dirty="0" smtClean="0"/>
              <a:t>is needed to host the </a:t>
            </a:r>
            <a:r>
              <a:rPr lang="en-US" sz="2000" dirty="0" smtClean="0">
                <a:solidFill>
                  <a:schemeClr val="accent1"/>
                </a:solidFill>
              </a:rPr>
              <a:t>new </a:t>
            </a:r>
            <a:r>
              <a:rPr lang="en-US" sz="2000" dirty="0" err="1" smtClean="0">
                <a:solidFill>
                  <a:schemeClr val="accent1"/>
                </a:solidFill>
              </a:rPr>
              <a:t>Velo</a:t>
            </a:r>
            <a:r>
              <a:rPr lang="en-US" sz="2000" dirty="0" smtClean="0">
                <a:solidFill>
                  <a:schemeClr val="accent1"/>
                </a:solidFill>
              </a:rPr>
              <a:t> pixel detectors</a:t>
            </a:r>
            <a:r>
              <a:rPr lang="en-US" sz="20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4183"/>
            <a:ext cx="3456746" cy="191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90" y="2571750"/>
            <a:ext cx="2876281" cy="200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1" y="4596140"/>
            <a:ext cx="449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Pictures from </a:t>
            </a:r>
            <a:r>
              <a:rPr lang="en-US" sz="1100" i="1" dirty="0" smtClean="0"/>
              <a:t>P. </a:t>
            </a:r>
            <a:r>
              <a:rPr lang="en-US" sz="1100" i="1" dirty="0" smtClean="0"/>
              <a:t>Collins, 2nd RF foil checkpoint Meeting, March 2017</a:t>
            </a:r>
            <a:endParaRPr lang="en-US" sz="11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1" y="2800350"/>
            <a:ext cx="1977029" cy="155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419350"/>
            <a:ext cx="222328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New pixel sensor modules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181600" y="1056203"/>
            <a:ext cx="2667000" cy="3317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181600" y="2328388"/>
            <a:ext cx="2667000" cy="5245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181600" y="1386840"/>
            <a:ext cx="2667000" cy="7924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790950"/>
            <a:ext cx="8001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Verified in a simple </a:t>
            </a:r>
            <a:r>
              <a:rPr lang="en-US" sz="1400" dirty="0" smtClean="0">
                <a:solidFill>
                  <a:schemeClr val="accent1"/>
                </a:solidFill>
              </a:rPr>
              <a:t>flat symmetric geometry</a:t>
            </a:r>
            <a:r>
              <a:rPr lang="en-US" sz="1400" dirty="0" smtClean="0"/>
              <a:t>: two separated layers of Cu and SS340L.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 smtClean="0">
                <a:solidFill>
                  <a:schemeClr val="accent1"/>
                </a:solidFill>
              </a:rPr>
              <a:t>impedance ‘’sees’’ only the copper layer  </a:t>
            </a:r>
            <a:r>
              <a:rPr lang="en-US" sz="1400" dirty="0" smtClean="0"/>
              <a:t>if a coating of </a:t>
            </a:r>
            <a:r>
              <a:rPr lang="en-US" sz="1400" dirty="0" smtClean="0">
                <a:solidFill>
                  <a:schemeClr val="accent1"/>
                </a:solidFill>
              </a:rPr>
              <a:t>50-100 um is used</a:t>
            </a:r>
            <a:r>
              <a:rPr lang="en-US" sz="1400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Next steps: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Q</a:t>
            </a:r>
            <a:r>
              <a:rPr lang="en-US" sz="1400" dirty="0" smtClean="0">
                <a:solidFill>
                  <a:schemeClr val="accent1"/>
                </a:solidFill>
              </a:rPr>
              <a:t>uantify </a:t>
            </a:r>
            <a:r>
              <a:rPr lang="en-US" sz="1400" dirty="0">
                <a:solidFill>
                  <a:schemeClr val="accent1"/>
                </a:solidFill>
              </a:rPr>
              <a:t>S</a:t>
            </a:r>
            <a:r>
              <a:rPr lang="en-US" sz="1400" dirty="0" smtClean="0">
                <a:solidFill>
                  <a:schemeClr val="accent1"/>
                </a:solidFill>
              </a:rPr>
              <a:t>hielding Efficiency (SE) </a:t>
            </a:r>
            <a:r>
              <a:rPr lang="en-US" sz="1400" dirty="0" smtClean="0"/>
              <a:t>from absorbed and reflected waves at the coating interface.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Effect of </a:t>
            </a:r>
            <a:r>
              <a:rPr lang="en-US" sz="1400" dirty="0" smtClean="0">
                <a:solidFill>
                  <a:schemeClr val="accent1"/>
                </a:solidFill>
              </a:rPr>
              <a:t>Cu </a:t>
            </a:r>
            <a:r>
              <a:rPr lang="en-US" sz="1400" dirty="0" smtClean="0">
                <a:solidFill>
                  <a:schemeClr val="accent1"/>
                </a:solidFill>
              </a:rPr>
              <a:t>coating on Impact parameter </a:t>
            </a:r>
            <a:r>
              <a:rPr lang="en-US" sz="1400" dirty="0" smtClean="0"/>
              <a:t>(denser </a:t>
            </a:r>
            <a:r>
              <a:rPr lang="en-US" sz="1400" dirty="0" smtClean="0"/>
              <a:t>but thinner than present </a:t>
            </a:r>
            <a:r>
              <a:rPr lang="en-US" sz="1400" dirty="0" smtClean="0"/>
              <a:t>Al material).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Compare with </a:t>
            </a:r>
            <a:r>
              <a:rPr lang="en-US" sz="1400" dirty="0" smtClean="0">
                <a:solidFill>
                  <a:schemeClr val="accent1"/>
                </a:solidFill>
              </a:rPr>
              <a:t>electromagnetic interference tolerance </a:t>
            </a:r>
            <a:r>
              <a:rPr lang="en-US" sz="1400" dirty="0" smtClean="0"/>
              <a:t>on detectors.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1986"/>
            <a:ext cx="4145285" cy="310896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019800" y="105620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SS340L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42780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Vacuum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34000" y="1615440"/>
            <a:ext cx="0" cy="323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56860" y="163913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50cm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292090" y="242780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3.5mm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0" y="2423160"/>
            <a:ext cx="0" cy="367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857250"/>
          </a:xfrm>
        </p:spPr>
        <p:txBody>
          <a:bodyPr/>
          <a:lstStyle/>
          <a:p>
            <a:r>
              <a:rPr lang="en-US" dirty="0" smtClean="0"/>
              <a:t>RF interference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324600" y="2777490"/>
            <a:ext cx="152400" cy="1538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985510" y="163151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Vacuum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5939790" y="294977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Beam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5175884" y="2189142"/>
            <a:ext cx="2672715" cy="14150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34100" y="2106006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095375" y="773668"/>
            <a:ext cx="2819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Longitudinal impedance </a:t>
            </a:r>
            <a:r>
              <a:rPr lang="en-US" sz="1050" dirty="0" err="1" smtClean="0"/>
              <a:t>Vs</a:t>
            </a:r>
            <a:r>
              <a:rPr lang="en-US" sz="1050" dirty="0" smtClean="0"/>
              <a:t> coating thickness</a:t>
            </a:r>
            <a:endParaRPr lang="en-US" sz="1050" dirty="0"/>
          </a:p>
        </p:txBody>
      </p:sp>
      <p:sp>
        <p:nvSpPr>
          <p:cNvPr id="47" name="TextBox 46"/>
          <p:cNvSpPr txBox="1"/>
          <p:nvPr/>
        </p:nvSpPr>
        <p:spPr>
          <a:xfrm>
            <a:off x="2514600" y="3218676"/>
            <a:ext cx="902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40 MHz</a:t>
            </a:r>
            <a:endParaRPr lang="en-US" sz="12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505075" y="1666875"/>
            <a:ext cx="9525" cy="17540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simulations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09575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Eigenmode</a:t>
            </a:r>
            <a:r>
              <a:rPr lang="en-US" sz="1600" dirty="0" smtClean="0"/>
              <a:t> field post-processing allows for automatic calculation of shunt impedance.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Shunt impedances in the order of 10-100kOhm: worrying for longitudinal stability.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Not seen as high in the </a:t>
            </a:r>
            <a:r>
              <a:rPr lang="en-US" sz="1600" dirty="0"/>
              <a:t>W</a:t>
            </a:r>
            <a:r>
              <a:rPr lang="en-US" sz="1600" dirty="0" smtClean="0"/>
              <a:t>akefield </a:t>
            </a:r>
            <a:r>
              <a:rPr lang="en-US" sz="1600" dirty="0"/>
              <a:t>S</a:t>
            </a:r>
            <a:r>
              <a:rPr lang="en-US" sz="1600" dirty="0" smtClean="0"/>
              <a:t>olver -&gt; hint of potential issue!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23950"/>
            <a:ext cx="4114800" cy="2359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504950"/>
            <a:ext cx="1524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/>
              <a:t>Eigenmode</a:t>
            </a:r>
            <a:r>
              <a:rPr lang="en-US" sz="1400" dirty="0" smtClean="0"/>
              <a:t> Solver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20" y="1712476"/>
            <a:ext cx="48895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1965127"/>
            <a:ext cx="152400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Wakefield Solver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improvement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1"/>
            <a:ext cx="8534400" cy="1509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33375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Higher sampling on the convolution areas can improve the field quality.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 CST-</a:t>
            </a:r>
            <a:r>
              <a:rPr lang="en-US" sz="1600" dirty="0" err="1" smtClean="0"/>
              <a:t>Eigenmode</a:t>
            </a:r>
            <a:r>
              <a:rPr lang="en-US" sz="1600" dirty="0" smtClean="0"/>
              <a:t> Solver convergence tests are done in frequency which is a global parameter (i.e. depends on the full geometry).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change in a small detail does not affect too much the result.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The field (i.e. the eigenvector) is a function of the 3D space and may have strong values in narrow regions -&gt; dense mesh needed to describe these details.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Achieved with local higher meshes in sub-volume -&gt; 200k mesh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processing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35" y="2647950"/>
            <a:ext cx="6418012" cy="1685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33601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Sampling with 1mm, the filed variation looks much smoother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95350"/>
            <a:ext cx="6161021" cy="1618366"/>
          </a:xfrm>
        </p:spPr>
      </p:pic>
      <p:sp>
        <p:nvSpPr>
          <p:cNvPr id="10" name="TextBox 9"/>
          <p:cNvSpPr txBox="1"/>
          <p:nvPr/>
        </p:nvSpPr>
        <p:spPr>
          <a:xfrm>
            <a:off x="4953000" y="1778794"/>
            <a:ext cx="190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Auto sampled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3562350"/>
            <a:ext cx="190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1mm sampled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87858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As the field changes quite abruptly between the convolutions, it is important to sample enough the electric field on axis when computing the shunt impedance.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 solution is found using a cylinder where the mesh is regular </a:t>
            </a:r>
            <a:r>
              <a:rPr lang="en-US" sz="1600" dirty="0" err="1" smtClean="0"/>
              <a:t>equispaced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Still convergence checks being made…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0" y="1428751"/>
            <a:ext cx="4351070" cy="2235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" y="1428750"/>
            <a:ext cx="3886200" cy="22350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Resonant modes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1" y="0"/>
            <a:ext cx="8617918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8" y="2598257"/>
            <a:ext cx="8485271" cy="2356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8" y="50651"/>
            <a:ext cx="8433485" cy="2349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 rot="16200000">
            <a:off x="1191127" y="712872"/>
            <a:ext cx="441467" cy="207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US" sz="900" dirty="0"/>
              <a:t>30mm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191127" y="1258233"/>
            <a:ext cx="441467" cy="207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US" sz="900" dirty="0"/>
              <a:t>30mm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10728" y="785061"/>
            <a:ext cx="4512" cy="2524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610728" y="1041748"/>
            <a:ext cx="4512" cy="2524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391902" y="785061"/>
            <a:ext cx="4512" cy="2524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387390" y="1073086"/>
            <a:ext cx="4512" cy="2524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25095" y="388264"/>
            <a:ext cx="857447" cy="207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US" sz="900" dirty="0"/>
              <a:t>Closed 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25095" y="2943471"/>
            <a:ext cx="799739" cy="207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US" sz="900" dirty="0"/>
              <a:t>Open position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8164" y="2943470"/>
            <a:ext cx="733214" cy="3154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en-US" sz="800"/>
              <a:t>Large washers</a:t>
            </a:r>
          </a:p>
          <a:p>
            <a:r>
              <a:rPr lang="en-US" sz="800"/>
              <a:t>for </a:t>
            </a:r>
            <a:r>
              <a:rPr lang="en-US" sz="800" dirty="0"/>
              <a:t>M6 bolts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515736" y="3253038"/>
            <a:ext cx="144623" cy="126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3" y="275495"/>
            <a:ext cx="5947278" cy="2889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72" y="2612944"/>
            <a:ext cx="6517145" cy="22372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Alternative scenarios for RF foil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76350"/>
            <a:ext cx="5310335" cy="307214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438400" y="1504950"/>
            <a:ext cx="3886200" cy="1307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1400" y="15811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~1m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28060" y="342161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100mm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02480" y="33624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25mm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846070" y="35242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31mm</a:t>
            </a:r>
            <a:endParaRPr lang="en-US" b="1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962400" y="3028950"/>
            <a:ext cx="228600" cy="820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81400" y="3110984"/>
            <a:ext cx="3810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771900" y="3263384"/>
            <a:ext cx="266700" cy="216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168140" y="3154918"/>
            <a:ext cx="457200" cy="216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29000" y="3154918"/>
            <a:ext cx="99060" cy="20752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200400" y="3362444"/>
            <a:ext cx="228600" cy="243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Alternative scenarios for RF foil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28750"/>
            <a:ext cx="6227131" cy="2290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375568">
            <a:off x="3931153" y="2103176"/>
            <a:ext cx="60960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0375568">
            <a:off x="4162096" y="2841100"/>
            <a:ext cx="60960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375568">
            <a:off x="2939958" y="3286086"/>
            <a:ext cx="84864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20375568">
            <a:off x="1571295" y="2959586"/>
            <a:ext cx="609600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400181">
            <a:off x="2699026" y="2506729"/>
            <a:ext cx="792613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0375568">
            <a:off x="4912638" y="1819570"/>
            <a:ext cx="279904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0249348">
            <a:off x="5135632" y="2556275"/>
            <a:ext cx="279904" cy="381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27" r="57171"/>
          <a:stretch/>
        </p:blipFill>
        <p:spPr>
          <a:xfrm>
            <a:off x="1447801" y="3609974"/>
            <a:ext cx="2667000" cy="1047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07078" y="3733800"/>
            <a:ext cx="457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2114550"/>
            <a:ext cx="13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25x31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2873573"/>
            <a:ext cx="13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25x31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30216" y="3333750"/>
            <a:ext cx="13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100x31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743200" y="2568773"/>
            <a:ext cx="13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100x31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1882973"/>
            <a:ext cx="13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10x31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2647950"/>
            <a:ext cx="13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10x31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2949773"/>
            <a:ext cx="131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100x31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417195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we solder thin foils (50um) of Al with these dimensions on a thicker envelope (350um)?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LHCb</a:t>
            </a:r>
            <a:r>
              <a:rPr lang="en-US" sz="2000" dirty="0"/>
              <a:t> </a:t>
            </a:r>
            <a:r>
              <a:rPr lang="en-US" sz="2000" dirty="0" err="1"/>
              <a:t>Velo</a:t>
            </a:r>
            <a:r>
              <a:rPr lang="en-US" sz="2000" dirty="0"/>
              <a:t> detector will be </a:t>
            </a:r>
            <a:r>
              <a:rPr lang="en-US" sz="2000" dirty="0">
                <a:solidFill>
                  <a:schemeClr val="accent1"/>
                </a:solidFill>
              </a:rPr>
              <a:t>upgraded</a:t>
            </a:r>
            <a:r>
              <a:rPr lang="en-US" sz="2000" dirty="0"/>
              <a:t> in order to </a:t>
            </a:r>
            <a:r>
              <a:rPr lang="en-US" sz="2000" dirty="0">
                <a:solidFill>
                  <a:schemeClr val="accent1"/>
                </a:solidFill>
              </a:rPr>
              <a:t>increase the resolution</a:t>
            </a:r>
            <a:r>
              <a:rPr lang="en-US" sz="2000" dirty="0"/>
              <a:t>.</a:t>
            </a:r>
          </a:p>
          <a:p>
            <a:r>
              <a:rPr lang="en-US" sz="2000" dirty="0"/>
              <a:t>For the phase I upgrade a </a:t>
            </a:r>
            <a:r>
              <a:rPr lang="en-US" sz="2000" dirty="0">
                <a:solidFill>
                  <a:schemeClr val="accent1"/>
                </a:solidFill>
              </a:rPr>
              <a:t>change in RF box shape </a:t>
            </a:r>
            <a:r>
              <a:rPr lang="en-US" sz="2000" dirty="0"/>
              <a:t>is needed to host the </a:t>
            </a:r>
            <a:r>
              <a:rPr lang="en-US" sz="2000" dirty="0">
                <a:solidFill>
                  <a:schemeClr val="accent1"/>
                </a:solidFill>
              </a:rPr>
              <a:t>new </a:t>
            </a:r>
            <a:r>
              <a:rPr lang="en-US" sz="2000" dirty="0" err="1">
                <a:solidFill>
                  <a:schemeClr val="accent1"/>
                </a:solidFill>
              </a:rPr>
              <a:t>Velo</a:t>
            </a:r>
            <a:r>
              <a:rPr lang="en-US" sz="2000" dirty="0">
                <a:solidFill>
                  <a:schemeClr val="accent1"/>
                </a:solidFill>
              </a:rPr>
              <a:t> pixel detectors</a:t>
            </a:r>
            <a:r>
              <a:rPr lang="en-US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4183"/>
            <a:ext cx="3456746" cy="191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90" y="2571750"/>
            <a:ext cx="2876281" cy="200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1" y="4596140"/>
            <a:ext cx="449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2"/>
                </a:solidFill>
              </a:rPr>
              <a:t>Pictures from </a:t>
            </a:r>
            <a:r>
              <a:rPr lang="en-US" sz="1100" i="1" dirty="0" smtClean="0">
                <a:solidFill>
                  <a:schemeClr val="bg2"/>
                </a:solidFill>
              </a:rPr>
              <a:t>P. </a:t>
            </a:r>
            <a:r>
              <a:rPr lang="en-US" sz="1100" i="1" dirty="0" smtClean="0">
                <a:solidFill>
                  <a:schemeClr val="bg2"/>
                </a:solidFill>
              </a:rPr>
              <a:t>Collins, 2nd RF foil checkpoint Meeting, March 2017</a:t>
            </a:r>
            <a:endParaRPr lang="en-US" sz="1100" i="1" dirty="0">
              <a:solidFill>
                <a:schemeClr val="bg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1" y="2800350"/>
            <a:ext cx="1977029" cy="155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419350"/>
            <a:ext cx="2223281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New pixel sensor modules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105150"/>
            <a:ext cx="5029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What is the impact 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impedance and beam </a:t>
            </a:r>
            <a:r>
              <a:rPr lang="en-US" sz="2000" dirty="0" smtClean="0"/>
              <a:t>stability?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IW2D simulations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0" y="1205122"/>
            <a:ext cx="3082900" cy="2312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05122"/>
            <a:ext cx="3082900" cy="2312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50" y="1205122"/>
            <a:ext cx="3082900" cy="23121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</a:t>
            </a:r>
            <a:r>
              <a:rPr lang="en-US" dirty="0" smtClean="0"/>
              <a:t>stability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transverse HOM shunt impedance should be less than 10 </a:t>
            </a:r>
            <a:r>
              <a:rPr lang="en-US" sz="1800" dirty="0" err="1" smtClean="0"/>
              <a:t>MOhm</a:t>
            </a:r>
            <a:r>
              <a:rPr lang="en-US" sz="1800" dirty="0" smtClean="0"/>
              <a:t>/m* to be negligible. 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814560"/>
            <a:ext cx="861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In reality the threshold is a complex function of frequency. We take here the most conservative parameter adapted to HOMs at 1GHz frequency.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18947"/>
            <a:ext cx="4218987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819400" y="3028950"/>
            <a:ext cx="3505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transverse HOM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47750"/>
            <a:ext cx="4648200" cy="3486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EIG/WAKE CST solvers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71550"/>
            <a:ext cx="5257800" cy="39433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86200" cy="3394472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/>
              <a:t>One of the </a:t>
            </a:r>
            <a:r>
              <a:rPr lang="en-US" sz="1800" dirty="0" smtClean="0">
                <a:solidFill>
                  <a:schemeClr val="accent1"/>
                </a:solidFill>
              </a:rPr>
              <a:t>main limitation in the detector </a:t>
            </a:r>
            <a:r>
              <a:rPr lang="en-US" sz="1800" dirty="0" smtClean="0">
                <a:solidFill>
                  <a:schemeClr val="accent1"/>
                </a:solidFill>
              </a:rPr>
              <a:t>resolution</a:t>
            </a:r>
            <a:r>
              <a:rPr lang="en-US" sz="1800" dirty="0" smtClean="0"/>
              <a:t> </a:t>
            </a:r>
            <a:r>
              <a:rPr lang="en-US" sz="1800" dirty="0" smtClean="0"/>
              <a:t>is represented by the amount of </a:t>
            </a:r>
            <a:r>
              <a:rPr lang="en-US" sz="1800" dirty="0" smtClean="0">
                <a:solidFill>
                  <a:schemeClr val="accent1"/>
                </a:solidFill>
              </a:rPr>
              <a:t>multiple scattering</a:t>
            </a:r>
            <a:r>
              <a:rPr lang="en-US" sz="1800" dirty="0" smtClean="0"/>
              <a:t> </a:t>
            </a:r>
            <a:r>
              <a:rPr lang="en-US" sz="1800" dirty="0" smtClean="0"/>
              <a:t>the particle have in the Al RF box.</a:t>
            </a:r>
          </a:p>
          <a:p>
            <a:pPr algn="just"/>
            <a:r>
              <a:rPr lang="en-US" sz="1800" dirty="0" smtClean="0"/>
              <a:t>One solution currently explored is </a:t>
            </a:r>
            <a:r>
              <a:rPr lang="en-US" sz="1800" dirty="0" smtClean="0">
                <a:solidFill>
                  <a:schemeClr val="accent1"/>
                </a:solidFill>
              </a:rPr>
              <a:t>to reduce the Al thickness</a:t>
            </a:r>
            <a:r>
              <a:rPr lang="en-US" sz="1800" dirty="0" smtClean="0"/>
              <a:t> from </a:t>
            </a:r>
            <a:r>
              <a:rPr lang="en-US" sz="1800" dirty="0" smtClean="0">
                <a:solidFill>
                  <a:schemeClr val="accent1"/>
                </a:solidFill>
              </a:rPr>
              <a:t>350um</a:t>
            </a:r>
            <a:r>
              <a:rPr lang="en-US" sz="1800" dirty="0" smtClean="0"/>
              <a:t> to </a:t>
            </a:r>
            <a:r>
              <a:rPr lang="en-US" sz="1800" dirty="0" smtClean="0">
                <a:solidFill>
                  <a:schemeClr val="accent2"/>
                </a:solidFill>
              </a:rPr>
              <a:t>150um</a:t>
            </a:r>
            <a:r>
              <a:rPr lang="en-US" sz="1800" dirty="0" smtClean="0"/>
              <a:t> in the </a:t>
            </a:r>
            <a:r>
              <a:rPr lang="en-US" sz="1800" dirty="0" smtClean="0"/>
              <a:t>RF box </a:t>
            </a:r>
            <a:r>
              <a:rPr lang="en-US" sz="1800" dirty="0" smtClean="0"/>
              <a:t>sensitive areas.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"/>
          <a:stretch/>
        </p:blipFill>
        <p:spPr bwMode="auto">
          <a:xfrm>
            <a:off x="5055403" y="1123950"/>
            <a:ext cx="3147993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29300" y="4296918"/>
            <a:ext cx="240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M. Ferro-</a:t>
            </a:r>
            <a:r>
              <a:rPr lang="en-US" sz="1100" i="1" dirty="0" err="1" smtClean="0"/>
              <a:t>Luzzi</a:t>
            </a:r>
            <a:r>
              <a:rPr lang="en-US" sz="1100" i="1" dirty="0" smtClean="0"/>
              <a:t>, LHC TREX 4-12-2014</a:t>
            </a:r>
            <a:endParaRPr lang="en-US" sz="1100" i="1" dirty="0"/>
          </a:p>
          <a:p>
            <a:endParaRPr lang="en-US" sz="1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86200" cy="3394472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One of the main limitation in the detector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resolution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is represented by the amount of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multiple scattering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the particle have in the Al RF box.</a:t>
            </a:r>
          </a:p>
          <a:p>
            <a:pPr algn="just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One solution currently explored is to reduce the Al thickness from 350um to 150um in the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RF box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sensitive areas.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"/>
          <a:stretch/>
        </p:blipFill>
        <p:spPr bwMode="auto">
          <a:xfrm>
            <a:off x="5055403" y="1123950"/>
            <a:ext cx="3147993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29300" y="4296918"/>
            <a:ext cx="2400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</a:rPr>
              <a:t>M. Ferro-</a:t>
            </a:r>
            <a:r>
              <a:rPr lang="en-US" sz="1100" i="1" dirty="0" err="1" smtClean="0">
                <a:solidFill>
                  <a:schemeClr val="bg1">
                    <a:lumMod val="65000"/>
                  </a:schemeClr>
                </a:solidFill>
              </a:rPr>
              <a:t>Luzzi</a:t>
            </a:r>
            <a:r>
              <a:rPr lang="en-US" sz="1100" i="1" dirty="0" smtClean="0">
                <a:solidFill>
                  <a:schemeClr val="bg1">
                    <a:lumMod val="65000"/>
                  </a:schemeClr>
                </a:solidFill>
              </a:rPr>
              <a:t>, LHC TREX 4-12-2014</a:t>
            </a:r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1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50" y="2305913"/>
            <a:ext cx="5029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Are there alternative scenarios </a:t>
            </a:r>
            <a:br>
              <a:rPr lang="en-US" sz="2000" dirty="0" smtClean="0"/>
            </a:br>
            <a:r>
              <a:rPr lang="en-US" sz="2000" dirty="0" smtClean="0"/>
              <a:t>(even for the </a:t>
            </a:r>
            <a:r>
              <a:rPr lang="en-US" sz="2000" dirty="0" err="1" smtClean="0"/>
              <a:t>Velo</a:t>
            </a:r>
            <a:r>
              <a:rPr lang="en-US" sz="2000" dirty="0" smtClean="0"/>
              <a:t> upgrade of the upgrade)?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err="1" smtClean="0"/>
              <a:t>Velo</a:t>
            </a:r>
            <a:r>
              <a:rPr lang="en-US" dirty="0" smtClean="0"/>
              <a:t> impedance studies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Resonant modes and RF heating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Broadband impedance and beam stability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Bench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measurements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Investigation on alternative RF foil solutions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Conclusions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word about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200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</a:t>
            </a:r>
            <a:r>
              <a:rPr lang="en-US" sz="1600" dirty="0" smtClean="0">
                <a:solidFill>
                  <a:schemeClr val="accent2"/>
                </a:solidFill>
              </a:rPr>
              <a:t>impedance </a:t>
            </a:r>
            <a:r>
              <a:rPr lang="en-US" sz="1600" dirty="0" smtClean="0"/>
              <a:t>is a parameter that gathers the information on the </a:t>
            </a:r>
            <a:r>
              <a:rPr lang="en-US" sz="1600" dirty="0" smtClean="0">
                <a:solidFill>
                  <a:schemeClr val="accent2"/>
                </a:solidFill>
              </a:rPr>
              <a:t>interaction of the particle beam electromagnetic field with the surrounding space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It is a complex </a:t>
            </a:r>
            <a:r>
              <a:rPr lang="en-US" sz="1600" dirty="0" smtClean="0">
                <a:solidFill>
                  <a:schemeClr val="accent1"/>
                </a:solidFill>
              </a:rPr>
              <a:t>function of </a:t>
            </a:r>
            <a:r>
              <a:rPr lang="en-US" sz="1600" dirty="0" smtClean="0">
                <a:solidFill>
                  <a:schemeClr val="accent1"/>
                </a:solidFill>
              </a:rPr>
              <a:t>frequency</a:t>
            </a:r>
            <a:r>
              <a:rPr lang="en-US" sz="1600" dirty="0" smtClean="0"/>
              <a:t>:</a:t>
            </a:r>
            <a:endParaRPr lang="en-US" sz="1600" dirty="0" smtClean="0"/>
          </a:p>
          <a:p>
            <a:pPr lvl="1"/>
            <a:r>
              <a:rPr lang="en-US" sz="1200" dirty="0" smtClean="0">
                <a:solidFill>
                  <a:schemeClr val="accent2"/>
                </a:solidFill>
              </a:rPr>
              <a:t>Resonator model: </a:t>
            </a:r>
            <a:r>
              <a:rPr lang="en-US" sz="1200" dirty="0" smtClean="0"/>
              <a:t>due to </a:t>
            </a:r>
            <a:r>
              <a:rPr lang="en-US" sz="1200" dirty="0" smtClean="0">
                <a:solidFill>
                  <a:schemeClr val="accent1"/>
                </a:solidFill>
              </a:rPr>
              <a:t>resonant </a:t>
            </a:r>
            <a:r>
              <a:rPr lang="en-US" sz="1200" dirty="0" smtClean="0">
                <a:solidFill>
                  <a:schemeClr val="accent1"/>
                </a:solidFill>
              </a:rPr>
              <a:t>High Order Modes </a:t>
            </a:r>
            <a:r>
              <a:rPr lang="en-US" sz="1200" dirty="0" smtClean="0">
                <a:solidFill>
                  <a:schemeClr val="accent1"/>
                </a:solidFill>
              </a:rPr>
              <a:t>(HOM) </a:t>
            </a:r>
            <a:r>
              <a:rPr lang="en-US" sz="1200" dirty="0" smtClean="0"/>
              <a:t>in the </a:t>
            </a:r>
            <a:r>
              <a:rPr lang="en-US" sz="1200" dirty="0" smtClean="0"/>
              <a:t>structure.</a:t>
            </a:r>
            <a:endParaRPr lang="en-US" sz="1200" dirty="0" smtClean="0"/>
          </a:p>
          <a:p>
            <a:pPr lvl="1"/>
            <a:r>
              <a:rPr lang="en-US" sz="1200" dirty="0" smtClean="0">
                <a:solidFill>
                  <a:schemeClr val="accent2"/>
                </a:solidFill>
              </a:rPr>
              <a:t>Broadband model: </a:t>
            </a:r>
            <a:r>
              <a:rPr lang="en-US" sz="1200" dirty="0" smtClean="0"/>
              <a:t>for example, due </a:t>
            </a:r>
            <a:r>
              <a:rPr lang="en-US" sz="1200" dirty="0" smtClean="0"/>
              <a:t>to </a:t>
            </a:r>
            <a:r>
              <a:rPr lang="en-US" sz="1200" dirty="0" smtClean="0">
                <a:solidFill>
                  <a:schemeClr val="accent1"/>
                </a:solidFill>
              </a:rPr>
              <a:t>image </a:t>
            </a:r>
            <a:r>
              <a:rPr lang="en-US" sz="1200" dirty="0" smtClean="0">
                <a:solidFill>
                  <a:schemeClr val="accent1"/>
                </a:solidFill>
              </a:rPr>
              <a:t>currents in the structure </a:t>
            </a:r>
            <a:r>
              <a:rPr lang="en-US" sz="1200" dirty="0" smtClean="0">
                <a:solidFill>
                  <a:schemeClr val="accent1"/>
                </a:solidFill>
              </a:rPr>
              <a:t>walls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r>
              <a:rPr lang="en-US" sz="1600" dirty="0" smtClean="0"/>
              <a:t>It is mainly referred as:</a:t>
            </a:r>
          </a:p>
          <a:p>
            <a:pPr lvl="1"/>
            <a:r>
              <a:rPr lang="en-US" sz="1200" dirty="0" smtClean="0">
                <a:solidFill>
                  <a:schemeClr val="accent2"/>
                </a:solidFill>
              </a:rPr>
              <a:t>Longitudinal impedance </a:t>
            </a:r>
            <a:r>
              <a:rPr lang="en-US" sz="1200" dirty="0" smtClean="0"/>
              <a:t>-&gt; </a:t>
            </a:r>
            <a:r>
              <a:rPr lang="en-US" sz="1200" dirty="0" smtClean="0">
                <a:solidFill>
                  <a:schemeClr val="accent1"/>
                </a:solidFill>
              </a:rPr>
              <a:t>Heating, Single and Coupled bunch </a:t>
            </a:r>
            <a:r>
              <a:rPr lang="en-US" sz="1200" dirty="0" smtClean="0">
                <a:solidFill>
                  <a:schemeClr val="accent1"/>
                </a:solidFill>
              </a:rPr>
              <a:t>instabilities </a:t>
            </a:r>
            <a:r>
              <a:rPr lang="en-US" sz="1200" dirty="0" smtClean="0"/>
              <a:t>in </a:t>
            </a:r>
            <a:r>
              <a:rPr lang="en-US" sz="1200" dirty="0" smtClean="0">
                <a:solidFill>
                  <a:schemeClr val="accent2"/>
                </a:solidFill>
              </a:rPr>
              <a:t>longitudinal</a:t>
            </a:r>
            <a:r>
              <a:rPr lang="en-US" sz="1200" dirty="0" smtClean="0"/>
              <a:t> plane.</a:t>
            </a:r>
            <a:endParaRPr lang="en-US" sz="1200" dirty="0" smtClean="0"/>
          </a:p>
          <a:p>
            <a:pPr lvl="1"/>
            <a:r>
              <a:rPr lang="en-US" sz="1200" dirty="0" smtClean="0">
                <a:solidFill>
                  <a:schemeClr val="accent2"/>
                </a:solidFill>
              </a:rPr>
              <a:t>Transverse impedance </a:t>
            </a:r>
            <a:r>
              <a:rPr lang="en-US" sz="1200" dirty="0" smtClean="0"/>
              <a:t>-&gt; </a:t>
            </a:r>
            <a:r>
              <a:rPr lang="en-US" sz="1200" dirty="0" smtClean="0">
                <a:solidFill>
                  <a:schemeClr val="accent1"/>
                </a:solidFill>
              </a:rPr>
              <a:t>Single and coupled bunch </a:t>
            </a:r>
            <a:r>
              <a:rPr lang="en-US" sz="1200" dirty="0" smtClean="0">
                <a:solidFill>
                  <a:schemeClr val="accent1"/>
                </a:solidFill>
              </a:rPr>
              <a:t>instabilities </a:t>
            </a:r>
            <a:r>
              <a:rPr lang="en-US" sz="1200" dirty="0" smtClean="0"/>
              <a:t>in </a:t>
            </a:r>
            <a:r>
              <a:rPr lang="en-US" sz="1200" dirty="0" smtClean="0">
                <a:solidFill>
                  <a:schemeClr val="accent2"/>
                </a:solidFill>
              </a:rPr>
              <a:t>transverse</a:t>
            </a:r>
            <a:r>
              <a:rPr lang="en-US" sz="1200" dirty="0" smtClean="0"/>
              <a:t> plane.</a:t>
            </a:r>
            <a:endParaRPr lang="en-US" sz="1600" dirty="0" smtClean="0"/>
          </a:p>
          <a:p>
            <a:r>
              <a:rPr lang="en-US" sz="1600" dirty="0" smtClean="0"/>
              <a:t>It can be </a:t>
            </a:r>
            <a:r>
              <a:rPr lang="en-US" sz="1600" dirty="0" smtClean="0">
                <a:solidFill>
                  <a:schemeClr val="accent1"/>
                </a:solidFill>
              </a:rPr>
              <a:t>one of the major source of beam instabilities</a:t>
            </a:r>
            <a:r>
              <a:rPr lang="en-US" sz="1600" dirty="0" smtClean="0"/>
              <a:t> (together with e-cloud, beam-beam effects, …)</a:t>
            </a:r>
          </a:p>
          <a:p>
            <a:r>
              <a:rPr lang="en-US" sz="1600" dirty="0" smtClean="0">
                <a:solidFill>
                  <a:schemeClr val="accent1"/>
                </a:solidFill>
              </a:rPr>
              <a:t>Cured by careful device design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chemeClr val="accent2"/>
                </a:solidFill>
              </a:rPr>
              <a:t>prevention</a:t>
            </a:r>
            <a:r>
              <a:rPr lang="en-US" sz="1600" dirty="0" smtClean="0"/>
              <a:t>) and </a:t>
            </a:r>
            <a:r>
              <a:rPr lang="en-US" sz="1600" dirty="0" smtClean="0">
                <a:solidFill>
                  <a:schemeClr val="accent1"/>
                </a:solidFill>
              </a:rPr>
              <a:t>machine equipment </a:t>
            </a:r>
            <a:r>
              <a:rPr lang="en-US" sz="1600" dirty="0" smtClean="0"/>
              <a:t>to fight </a:t>
            </a:r>
            <a:r>
              <a:rPr lang="en-US" sz="1600" dirty="0"/>
              <a:t>instabilities  (</a:t>
            </a:r>
            <a:r>
              <a:rPr lang="en-US" sz="1600" dirty="0" smtClean="0">
                <a:solidFill>
                  <a:schemeClr val="accent2"/>
                </a:solidFill>
              </a:rPr>
              <a:t>cures</a:t>
            </a:r>
            <a:r>
              <a:rPr lang="en-US" sz="1600" dirty="0" smtClean="0"/>
              <a:t>) like feedbacks, </a:t>
            </a:r>
            <a:r>
              <a:rPr lang="en-US" sz="1600" dirty="0" err="1" smtClean="0"/>
              <a:t>octupoles</a:t>
            </a:r>
            <a:r>
              <a:rPr lang="en-US" sz="1600" dirty="0" smtClean="0"/>
              <a:t>, Landau cavities, etc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04950"/>
            <a:ext cx="2738677" cy="13298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BC896-A727-42DB-8C0D-5C7D82C2E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7231</TotalTime>
  <Words>2883</Words>
  <Application>Microsoft Office PowerPoint</Application>
  <PresentationFormat>On-screen Show (16:9)</PresentationFormat>
  <Paragraphs>414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LHCb Velo RF foil studies </vt:lpstr>
      <vt:lpstr>Outline</vt:lpstr>
      <vt:lpstr>Introduction</vt:lpstr>
      <vt:lpstr>Introduction</vt:lpstr>
      <vt:lpstr>Introduction</vt:lpstr>
      <vt:lpstr>Introduction</vt:lpstr>
      <vt:lpstr>Introduction</vt:lpstr>
      <vt:lpstr>Outline</vt:lpstr>
      <vt:lpstr>Some word about impedance</vt:lpstr>
      <vt:lpstr>PowerPoint Presentation</vt:lpstr>
      <vt:lpstr>Some word about impedance</vt:lpstr>
      <vt:lpstr>Outline</vt:lpstr>
      <vt:lpstr>Velo impedance studies</vt:lpstr>
      <vt:lpstr>Resonant modes</vt:lpstr>
      <vt:lpstr>Resonant modes</vt:lpstr>
      <vt:lpstr>Resonant modes</vt:lpstr>
      <vt:lpstr>PowerPoint Presentation</vt:lpstr>
      <vt:lpstr>PowerPoint Presentation</vt:lpstr>
      <vt:lpstr>PowerPoint Presentation</vt:lpstr>
      <vt:lpstr>RF heating </vt:lpstr>
      <vt:lpstr>Outline</vt:lpstr>
      <vt:lpstr>Longitudinal impedance</vt:lpstr>
      <vt:lpstr>Longitudinal impedance</vt:lpstr>
      <vt:lpstr>Transverse impedance</vt:lpstr>
      <vt:lpstr>Outline</vt:lpstr>
      <vt:lpstr>PowerPoint Presentation</vt:lpstr>
      <vt:lpstr>PowerPoint Presentation</vt:lpstr>
      <vt:lpstr>Outline</vt:lpstr>
      <vt:lpstr>Alternative scenarios for RF foil</vt:lpstr>
      <vt:lpstr>Alternative scenarios for RF foil</vt:lpstr>
      <vt:lpstr>Alternative scenarios for RF foil</vt:lpstr>
      <vt:lpstr>Alternative scenarios for RF foil</vt:lpstr>
      <vt:lpstr>Alternative scenarios for RF foil</vt:lpstr>
      <vt:lpstr>RF interference</vt:lpstr>
      <vt:lpstr>Alternative scenarios for RF foil</vt:lpstr>
      <vt:lpstr>Outline</vt:lpstr>
      <vt:lpstr>Conclusions and outlook</vt:lpstr>
      <vt:lpstr>Many thanks</vt:lpstr>
      <vt:lpstr>Appendix</vt:lpstr>
      <vt:lpstr>RF interference</vt:lpstr>
      <vt:lpstr>First simulations</vt:lpstr>
      <vt:lpstr>Mesh improvement</vt:lpstr>
      <vt:lpstr>Post processing</vt:lpstr>
      <vt:lpstr>Resonant modes analysis</vt:lpstr>
      <vt:lpstr>PowerPoint Presentation</vt:lpstr>
      <vt:lpstr>PowerPoint Presentation</vt:lpstr>
      <vt:lpstr>PowerPoint Presentation</vt:lpstr>
      <vt:lpstr>Alternative scenarios for RF foil</vt:lpstr>
      <vt:lpstr>Alternative scenarios for RF foil</vt:lpstr>
      <vt:lpstr>IW2D simulations</vt:lpstr>
      <vt:lpstr>Transverse stability limits</vt:lpstr>
      <vt:lpstr>First transverse HOM</vt:lpstr>
      <vt:lpstr>Comparison EIG/WAKE CST solvers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with CST Eigenmode Solver for the LHCb Velo</dc:title>
  <dc:creator>nbiancac</dc:creator>
  <cp:lastModifiedBy>nbiancac</cp:lastModifiedBy>
  <cp:revision>108</cp:revision>
  <dcterms:created xsi:type="dcterms:W3CDTF">2017-05-12T05:32:29Z</dcterms:created>
  <dcterms:modified xsi:type="dcterms:W3CDTF">2017-05-30T07:15:33Z</dcterms:modified>
</cp:coreProperties>
</file>