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5" r:id="rId1"/>
  </p:sldMasterIdLst>
  <p:notesMasterIdLst>
    <p:notesMasterId r:id="rId25"/>
  </p:notes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4" r:id="rId21"/>
    <p:sldId id="275" r:id="rId22"/>
    <p:sldId id="273" r:id="rId23"/>
    <p:sldId id="279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BAEC5-149C-9F49-BE0D-025DC01CCC1B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A65B0-DA90-ED40-BFD6-CF3FD5C89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6F7532B-083A-9949-A537-FB91AF0CC07B}" type="slidenum">
              <a:rPr lang="en-GB" sz="1300"/>
              <a:pPr/>
              <a:t>1</a:t>
            </a:fld>
            <a:endParaRPr lang="en-GB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53CED0-5888-774F-AB5F-7B88C0557448}" type="slidenum">
              <a:rPr lang="en-GB" sz="1300"/>
              <a:pPr/>
              <a:t>20</a:t>
            </a:fld>
            <a:endParaRPr lang="en-GB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3D1CBAD-B5BE-824D-8531-10101D5A65E0}" type="slidenum">
              <a:rPr lang="en-GB" sz="1300"/>
              <a:pPr/>
              <a:t>21</a:t>
            </a:fld>
            <a:endParaRPr lang="en-GB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7C640B3-7D23-1B42-B4F3-3E627750B877}" type="slidenum">
              <a:rPr lang="en-GB" sz="1300">
                <a:cs typeface="Arial" charset="0"/>
              </a:rPr>
              <a:pPr/>
              <a:t>5</a:t>
            </a:fld>
            <a:endParaRPr lang="en-GB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3746D1-283B-2A43-9021-F3B9CD1A637F}" type="slidenum">
              <a:rPr lang="en-GB" sz="1300"/>
              <a:pPr/>
              <a:t>6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8EAF07A-1011-5A42-AF55-24F48413DBD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4864100"/>
            <a:ext cx="5673725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DED167-8989-504D-A824-9094EDA60790}" type="slidenum">
              <a:rPr lang="en-US" sz="13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81" name="Header Placeholder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100415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698" indent="-309499" defTabSz="100415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7996" indent="-247599" defTabSz="10041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195" indent="-247599" defTabSz="10041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394" indent="-247599" defTabSz="10041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592" indent="-247599" defTabSz="1004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791" indent="-247599" defTabSz="1004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3990" indent="-247599" defTabSz="1004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188" indent="-247599" defTabSz="10041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602246-038D-2642-9C94-7800AEDE1DEE}" type="slidenum">
              <a:rPr lang="en-GB" sz="1300"/>
              <a:pPr/>
              <a:t>10</a:t>
            </a:fld>
            <a:endParaRPr lang="en-GB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a broad scientific programme, with particular strengths dependent on the proposals that the users submit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FECE7E6-9E7D-7244-A085-AA66400EF130}" type="slidenum">
              <a:rPr lang="en-GB" sz="1300"/>
              <a:pPr/>
              <a:t>17</a:t>
            </a:fld>
            <a:endParaRPr lang="en-GB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study of a hepatitis C genotype which is prevalent in the Middle East, in which a group has expressed interest;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10033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E5E7DF9-DB81-B943-9B86-D3587844B1D6}" type="slidenum">
              <a:rPr lang="en-US" sz="1300">
                <a:cs typeface="Arial" charset="0"/>
              </a:rPr>
              <a:pPr/>
              <a:t>19</a:t>
            </a:fld>
            <a:endParaRPr lang="en-US" sz="130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BFB310-EDD4-4E9D-B46D-72AC0A949DC5}" type="datetime1">
              <a:rPr lang="en-US"/>
              <a:pPr>
                <a:defRPr/>
              </a:pPr>
              <a:t>08/03/17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NU September2, 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1BFC8C-FCE8-4F53-973D-AC3B2737B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84F17-CBFA-4242-8A91-8AEFE4CB5356}" type="datetime1">
              <a:rPr lang="en-US" smtClean="0"/>
              <a:pPr/>
              <a:t>08/03/17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SAC/BAC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F5C0A-9A52-4DFE-A320-62EB878DD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8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same.org.j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8" Type="http://schemas.openxmlformats.org/officeDocument/2006/relationships/image" Target="../media/image31.wmf"/><Relationship Id="rId9" Type="http://schemas.openxmlformats.org/officeDocument/2006/relationships/image" Target="../media/image3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20161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alibri" charset="0"/>
              </a:rPr>
              <a:t>SESAME: 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A Source of Light in the Middle East</a:t>
            </a:r>
            <a:r>
              <a:rPr lang="tr-TR" sz="5400" b="1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alibri" charset="0"/>
              </a:rPr>
            </a:br>
            <a:endParaRPr lang="en-GB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005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tr-TR" b="1">
                <a:solidFill>
                  <a:srgbClr val="002060"/>
                </a:solidFill>
                <a:latin typeface="Calibri" charset="0"/>
              </a:rPr>
              <a:t>Zehra Sayers</a:t>
            </a:r>
            <a:endParaRPr lang="en-GB" b="1">
              <a:solidFill>
                <a:srgbClr val="002060"/>
              </a:solidFill>
              <a:latin typeface="Calibri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tr-TR" sz="2000" b="1">
                <a:solidFill>
                  <a:srgbClr val="002060"/>
                </a:solidFill>
                <a:latin typeface="Calibri" charset="0"/>
              </a:rPr>
              <a:t>Director Foundations Development Program, Sabanci University</a:t>
            </a:r>
            <a:r>
              <a:rPr lang="en-GB" sz="2000" b="1">
                <a:solidFill>
                  <a:srgbClr val="002060"/>
                </a:solidFill>
                <a:latin typeface="Calibri" charset="0"/>
              </a:rPr>
              <a:t>, </a:t>
            </a:r>
            <a:endParaRPr lang="tr-TR" sz="2000" b="1">
              <a:solidFill>
                <a:srgbClr val="002060"/>
              </a:solidFill>
              <a:latin typeface="Calibri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tr-TR" sz="2000" b="1">
                <a:solidFill>
                  <a:srgbClr val="002060"/>
                </a:solidFill>
                <a:latin typeface="Calibri" charset="0"/>
              </a:rPr>
              <a:t>Chair</a:t>
            </a:r>
            <a:r>
              <a:rPr lang="en-GB" sz="2000" b="1">
                <a:solidFill>
                  <a:srgbClr val="002060"/>
                </a:solidFill>
                <a:latin typeface="Calibri" charset="0"/>
              </a:rPr>
              <a:t> SESAME </a:t>
            </a:r>
            <a:r>
              <a:rPr lang="tr-TR" sz="2000" b="1">
                <a:solidFill>
                  <a:srgbClr val="002060"/>
                </a:solidFill>
                <a:latin typeface="Calibri" charset="0"/>
              </a:rPr>
              <a:t>Scientific Advisory Committee</a:t>
            </a:r>
            <a:endParaRPr lang="en-GB" sz="2400" b="1">
              <a:solidFill>
                <a:srgbClr val="002060"/>
              </a:solidFill>
              <a:latin typeface="Calibri" charset="0"/>
            </a:endParaRPr>
          </a:p>
        </p:txBody>
      </p:sp>
      <p:grpSp>
        <p:nvGrpSpPr>
          <p:cNvPr id="13315" name="Group 58"/>
          <p:cNvGrpSpPr>
            <a:grpSpLocks/>
          </p:cNvGrpSpPr>
          <p:nvPr/>
        </p:nvGrpSpPr>
        <p:grpSpPr bwMode="auto">
          <a:xfrm>
            <a:off x="129147" y="41935"/>
            <a:ext cx="1295400" cy="609600"/>
            <a:chOff x="2394" y="3267"/>
            <a:chExt cx="1842" cy="8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1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31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7767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8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flipV="1">
            <a:off x="5924550" y="5708650"/>
            <a:ext cx="447675" cy="80803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2" name="Group 71"/>
          <p:cNvGrpSpPr>
            <a:grpSpLocks/>
          </p:cNvGrpSpPr>
          <p:nvPr/>
        </p:nvGrpSpPr>
        <p:grpSpPr bwMode="auto">
          <a:xfrm>
            <a:off x="258763" y="657225"/>
            <a:ext cx="8634412" cy="6191250"/>
            <a:chOff x="398" y="-17351"/>
            <a:chExt cx="12041298" cy="7094524"/>
          </a:xfrm>
        </p:grpSpPr>
        <p:pic>
          <p:nvPicPr>
            <p:cNvPr id="3073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-17351"/>
              <a:ext cx="12041298" cy="709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02948" y="617519"/>
              <a:ext cx="2477334" cy="80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Spain : quadrupoles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58220" y="1427021"/>
              <a:ext cx="261238" cy="193553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986058" y="681187"/>
              <a:ext cx="1664839" cy="809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UK :   dipoles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292438" y="984978"/>
              <a:ext cx="442776" cy="246125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98" y="4712512"/>
              <a:ext cx="4778317" cy="423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Italy : Dipoles power supply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077693" y="681187"/>
              <a:ext cx="1908365" cy="809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France :  </a:t>
              </a:r>
              <a:r>
                <a:rPr lang="en-US" sz="1400" b="1" dirty="0" err="1"/>
                <a:t>sextupole</a:t>
              </a:r>
              <a:r>
                <a:rPr lang="en-US" sz="1400" b="1" dirty="0"/>
                <a:t>  coils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242868" y="1541626"/>
              <a:ext cx="635383" cy="159535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5" name="TextBox 15"/>
            <p:cNvSpPr txBox="1">
              <a:spLocks noChangeArrowheads="1"/>
            </p:cNvSpPr>
            <p:nvPr/>
          </p:nvSpPr>
          <p:spPr bwMode="auto">
            <a:xfrm>
              <a:off x="398" y="5815917"/>
              <a:ext cx="4778316" cy="740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Israel : power supplies for quadrupole sand sextupoles</a:t>
              </a:r>
            </a:p>
          </p:txBody>
        </p:sp>
        <p:sp>
          <p:nvSpPr>
            <p:cNvPr id="30746" name="TextBox 16"/>
            <p:cNvSpPr txBox="1">
              <a:spLocks noChangeArrowheads="1"/>
            </p:cNvSpPr>
            <p:nvPr/>
          </p:nvSpPr>
          <p:spPr bwMode="auto">
            <a:xfrm>
              <a:off x="742272" y="4303104"/>
              <a:ext cx="2010256" cy="423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In Addition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444814" y="681187"/>
              <a:ext cx="2295794" cy="956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Turkey : quadrupole coils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44217" y="617519"/>
              <a:ext cx="1908365" cy="1015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Germany:  vacuum chambers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87107" y="4395807"/>
              <a:ext cx="1952643" cy="8113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Pakistan :  </a:t>
              </a:r>
              <a:r>
                <a:rPr lang="en-US" sz="1400" b="1" dirty="0" err="1"/>
                <a:t>sextupoles</a:t>
              </a:r>
              <a:r>
                <a:rPr lang="en-US" sz="1400" b="1" dirty="0"/>
                <a:t> 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9152582" y="1607114"/>
              <a:ext cx="892193" cy="179546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71571" y="1618028"/>
              <a:ext cx="1334971" cy="178454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980282" y="3402573"/>
              <a:ext cx="3225624" cy="1109656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414011" y="6118503"/>
              <a:ext cx="1662625" cy="80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Spain   girders 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786617" y="4313947"/>
              <a:ext cx="1954858" cy="809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/>
                <a:t>Cyprus : </a:t>
              </a:r>
              <a:r>
                <a:rPr lang="en-US" sz="1400" b="1" dirty="0" err="1"/>
                <a:t>sextupoles</a:t>
              </a:r>
              <a:r>
                <a:rPr lang="en-US" sz="1400" b="1" dirty="0"/>
                <a:t> 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3022345" y="3151536"/>
              <a:ext cx="4990088" cy="1320673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6" name="TextBox 39"/>
            <p:cNvSpPr txBox="1">
              <a:spLocks noChangeArrowheads="1"/>
            </p:cNvSpPr>
            <p:nvPr/>
          </p:nvSpPr>
          <p:spPr bwMode="auto">
            <a:xfrm>
              <a:off x="398" y="23293"/>
              <a:ext cx="12041297" cy="458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Collaboration between CERN, SESAME Members and Observers – funded by EU </a:t>
              </a:r>
            </a:p>
          </p:txBody>
        </p:sp>
      </p:grpSp>
      <p:cxnSp>
        <p:nvCxnSpPr>
          <p:cNvPr id="67" name="Straight Arrow Connector 66"/>
          <p:cNvCxnSpPr>
            <a:stCxn id="35" idx="7"/>
          </p:cNvCxnSpPr>
          <p:nvPr/>
        </p:nvCxnSpPr>
        <p:spPr>
          <a:xfrm flipV="1">
            <a:off x="5873750" y="5761038"/>
            <a:ext cx="1238250" cy="354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77"/>
          <p:cNvSpPr txBox="1">
            <a:spLocks noChangeArrowheads="1"/>
          </p:cNvSpPr>
          <p:nvPr/>
        </p:nvSpPr>
        <p:spPr bwMode="auto">
          <a:xfrm>
            <a:off x="258763" y="5108575"/>
            <a:ext cx="3425825" cy="655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Switzerland: controllers + correctors power supplies</a:t>
            </a:r>
          </a:p>
        </p:txBody>
      </p:sp>
      <p:grpSp>
        <p:nvGrpSpPr>
          <p:cNvPr id="30725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28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3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419350" y="134938"/>
            <a:ext cx="4437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THE NEW STORAGE RING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27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14300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0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_43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" y="1618239"/>
            <a:ext cx="4312674" cy="2878064"/>
          </a:xfrm>
          <a:prstGeom prst="rect">
            <a:avLst/>
          </a:prstGeom>
        </p:spPr>
      </p:pic>
      <p:pic>
        <p:nvPicPr>
          <p:cNvPr id="7" name="Picture 6" descr="MAX_3937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16" y="1618239"/>
            <a:ext cx="4312146" cy="2878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9350" y="134938"/>
            <a:ext cx="4437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THE NEW STORAGE RING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439" y="4908380"/>
            <a:ext cx="568031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As of 02. 03. 2017 SESAME is operating with </a:t>
            </a:r>
          </a:p>
          <a:p>
            <a:pPr algn="ctr"/>
            <a:r>
              <a:rPr lang="en-US" sz="2400" dirty="0" smtClean="0"/>
              <a:t>ring energy 2.2 </a:t>
            </a:r>
            <a:r>
              <a:rPr lang="en-US" sz="2400" dirty="0" err="1" smtClean="0"/>
              <a:t>GeV</a:t>
            </a:r>
            <a:r>
              <a:rPr lang="en-US" sz="2400" dirty="0" smtClean="0"/>
              <a:t> @ 1 mA. </a:t>
            </a:r>
            <a:endParaRPr lang="en-US" sz="2400" dirty="0"/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1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7"/>
          <p:cNvGrpSpPr>
            <a:grpSpLocks/>
          </p:cNvGrpSpPr>
          <p:nvPr/>
        </p:nvGrpSpPr>
        <p:grpSpPr bwMode="auto">
          <a:xfrm>
            <a:off x="177800" y="914400"/>
            <a:ext cx="8966200" cy="5394325"/>
            <a:chOff x="933568" y="355001"/>
            <a:chExt cx="8559307" cy="5394920"/>
          </a:xfrm>
        </p:grpSpPr>
        <p:sp>
          <p:nvSpPr>
            <p:cNvPr id="5" name="Freeform 4"/>
            <p:cNvSpPr/>
            <p:nvPr/>
          </p:nvSpPr>
          <p:spPr>
            <a:xfrm rot="3683626">
              <a:off x="3306217" y="4012377"/>
              <a:ext cx="915513" cy="45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587"/>
                  </a:moveTo>
                  <a:lnTo>
                    <a:pt x="915513" y="225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 rot="1312868">
              <a:off x="3810363" y="3351785"/>
              <a:ext cx="653595" cy="45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587"/>
                  </a:moveTo>
                  <a:lnTo>
                    <a:pt x="653596" y="225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20287132">
              <a:off x="3810363" y="2597438"/>
              <a:ext cx="653595" cy="45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587"/>
                  </a:moveTo>
                  <a:lnTo>
                    <a:pt x="653596" y="225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17813247">
              <a:off x="3281168" y="1949117"/>
              <a:ext cx="873661" cy="45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587"/>
                  </a:moveTo>
                  <a:lnTo>
                    <a:pt x="873661" y="225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2035622" y="2133600"/>
              <a:ext cx="1816819" cy="1772009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253940" y="533997"/>
              <a:ext cx="1749872" cy="1090091"/>
            </a:xfrm>
            <a:custGeom>
              <a:avLst/>
              <a:gdLst>
                <a:gd name="connsiteX0" fmla="*/ 0 w 1325398"/>
                <a:gd name="connsiteY0" fmla="*/ 545046 h 1090091"/>
                <a:gd name="connsiteX1" fmla="*/ 241742 w 1325398"/>
                <a:gd name="connsiteY1" fmla="*/ 124089 h 1090091"/>
                <a:gd name="connsiteX2" fmla="*/ 662700 w 1325398"/>
                <a:gd name="connsiteY2" fmla="*/ 1 h 1090091"/>
                <a:gd name="connsiteX3" fmla="*/ 1083658 w 1325398"/>
                <a:gd name="connsiteY3" fmla="*/ 124090 h 1090091"/>
                <a:gd name="connsiteX4" fmla="*/ 1325399 w 1325398"/>
                <a:gd name="connsiteY4" fmla="*/ 545048 h 1090091"/>
                <a:gd name="connsiteX5" fmla="*/ 1083657 w 1325398"/>
                <a:gd name="connsiteY5" fmla="*/ 966006 h 1090091"/>
                <a:gd name="connsiteX6" fmla="*/ 662699 w 1325398"/>
                <a:gd name="connsiteY6" fmla="*/ 1090094 h 1090091"/>
                <a:gd name="connsiteX7" fmla="*/ 241741 w 1325398"/>
                <a:gd name="connsiteY7" fmla="*/ 966005 h 1090091"/>
                <a:gd name="connsiteX8" fmla="*/ 0 w 1325398"/>
                <a:gd name="connsiteY8" fmla="*/ 545047 h 1090091"/>
                <a:gd name="connsiteX9" fmla="*/ 0 w 1325398"/>
                <a:gd name="connsiteY9" fmla="*/ 545046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398" h="1090091">
                  <a:moveTo>
                    <a:pt x="0" y="545046"/>
                  </a:moveTo>
                  <a:cubicBezTo>
                    <a:pt x="0" y="382057"/>
                    <a:pt x="88688" y="227622"/>
                    <a:pt x="241742" y="124089"/>
                  </a:cubicBezTo>
                  <a:cubicBezTo>
                    <a:pt x="360343" y="43862"/>
                    <a:pt x="509138" y="1"/>
                    <a:pt x="662700" y="1"/>
                  </a:cubicBezTo>
                  <a:cubicBezTo>
                    <a:pt x="816262" y="1"/>
                    <a:pt x="965057" y="43863"/>
                    <a:pt x="1083658" y="124090"/>
                  </a:cubicBezTo>
                  <a:cubicBezTo>
                    <a:pt x="1236712" y="227624"/>
                    <a:pt x="1325399" y="382059"/>
                    <a:pt x="1325399" y="545048"/>
                  </a:cubicBezTo>
                  <a:cubicBezTo>
                    <a:pt x="1325399" y="708037"/>
                    <a:pt x="1236712" y="862472"/>
                    <a:pt x="1083657" y="966006"/>
                  </a:cubicBezTo>
                  <a:cubicBezTo>
                    <a:pt x="965056" y="1046233"/>
                    <a:pt x="816261" y="1090094"/>
                    <a:pt x="662699" y="1090094"/>
                  </a:cubicBezTo>
                  <a:cubicBezTo>
                    <a:pt x="509137" y="1090094"/>
                    <a:pt x="360342" y="1046232"/>
                    <a:pt x="241741" y="966005"/>
                  </a:cubicBezTo>
                  <a:cubicBezTo>
                    <a:pt x="88686" y="862472"/>
                    <a:pt x="0" y="708036"/>
                    <a:pt x="0" y="545047"/>
                  </a:cubicBezTo>
                  <a:lnTo>
                    <a:pt x="0" y="545046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4260" tIns="169800" rIns="204260" bIns="16980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</a:rPr>
                <a:t>Life Sciences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04169" y="355001"/>
              <a:ext cx="3849263" cy="1090733"/>
            </a:xfrm>
            <a:custGeom>
              <a:avLst/>
              <a:gdLst>
                <a:gd name="connsiteX0" fmla="*/ 0 w 1988098"/>
                <a:gd name="connsiteY0" fmla="*/ 0 h 1090091"/>
                <a:gd name="connsiteX1" fmla="*/ 1988098 w 1988098"/>
                <a:gd name="connsiteY1" fmla="*/ 0 h 1090091"/>
                <a:gd name="connsiteX2" fmla="*/ 1988098 w 1988098"/>
                <a:gd name="connsiteY2" fmla="*/ 1090091 h 1090091"/>
                <a:gd name="connsiteX3" fmla="*/ 0 w 1988098"/>
                <a:gd name="connsiteY3" fmla="*/ 1090091 h 1090091"/>
                <a:gd name="connsiteX4" fmla="*/ 0 w 1988098"/>
                <a:gd name="connsiteY4" fmla="*/ 0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098" h="1090091">
                  <a:moveTo>
                    <a:pt x="0" y="0"/>
                  </a:moveTo>
                  <a:lnTo>
                    <a:pt x="1988098" y="0"/>
                  </a:lnTo>
                  <a:lnTo>
                    <a:pt x="1988098" y="1090091"/>
                  </a:lnTo>
                  <a:lnTo>
                    <a:pt x="0" y="1090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Drug design targeting common pathogens and diseases in the region. 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Natural products for pharmaceutical and therapeutic use.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47163" y="1750060"/>
              <a:ext cx="1771048" cy="1090091"/>
            </a:xfrm>
            <a:custGeom>
              <a:avLst/>
              <a:gdLst>
                <a:gd name="connsiteX0" fmla="*/ 0 w 1090091"/>
                <a:gd name="connsiteY0" fmla="*/ 545046 h 1090091"/>
                <a:gd name="connsiteX1" fmla="*/ 159641 w 1090091"/>
                <a:gd name="connsiteY1" fmla="*/ 159640 h 1090091"/>
                <a:gd name="connsiteX2" fmla="*/ 545047 w 1090091"/>
                <a:gd name="connsiteY2" fmla="*/ 0 h 1090091"/>
                <a:gd name="connsiteX3" fmla="*/ 930453 w 1090091"/>
                <a:gd name="connsiteY3" fmla="*/ 159641 h 1090091"/>
                <a:gd name="connsiteX4" fmla="*/ 1090093 w 1090091"/>
                <a:gd name="connsiteY4" fmla="*/ 545047 h 1090091"/>
                <a:gd name="connsiteX5" fmla="*/ 930453 w 1090091"/>
                <a:gd name="connsiteY5" fmla="*/ 930453 h 1090091"/>
                <a:gd name="connsiteX6" fmla="*/ 545047 w 1090091"/>
                <a:gd name="connsiteY6" fmla="*/ 1090093 h 1090091"/>
                <a:gd name="connsiteX7" fmla="*/ 159641 w 1090091"/>
                <a:gd name="connsiteY7" fmla="*/ 930452 h 1090091"/>
                <a:gd name="connsiteX8" fmla="*/ 1 w 1090091"/>
                <a:gd name="connsiteY8" fmla="*/ 545046 h 1090091"/>
                <a:gd name="connsiteX9" fmla="*/ 0 w 1090091"/>
                <a:gd name="connsiteY9" fmla="*/ 545046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091" h="1090091">
                  <a:moveTo>
                    <a:pt x="0" y="545046"/>
                  </a:moveTo>
                  <a:cubicBezTo>
                    <a:pt x="0" y="400491"/>
                    <a:pt x="57425" y="261856"/>
                    <a:pt x="159641" y="159640"/>
                  </a:cubicBezTo>
                  <a:cubicBezTo>
                    <a:pt x="261857" y="57424"/>
                    <a:pt x="400492" y="0"/>
                    <a:pt x="545047" y="0"/>
                  </a:cubicBezTo>
                  <a:cubicBezTo>
                    <a:pt x="689602" y="0"/>
                    <a:pt x="828237" y="57425"/>
                    <a:pt x="930453" y="159641"/>
                  </a:cubicBezTo>
                  <a:cubicBezTo>
                    <a:pt x="1032669" y="261857"/>
                    <a:pt x="1090093" y="400492"/>
                    <a:pt x="1090093" y="545047"/>
                  </a:cubicBezTo>
                  <a:cubicBezTo>
                    <a:pt x="1090093" y="689602"/>
                    <a:pt x="1032669" y="828237"/>
                    <a:pt x="930453" y="930453"/>
                  </a:cubicBezTo>
                  <a:cubicBezTo>
                    <a:pt x="828237" y="1032669"/>
                    <a:pt x="689602" y="1090093"/>
                    <a:pt x="545047" y="1090093"/>
                  </a:cubicBezTo>
                  <a:cubicBezTo>
                    <a:pt x="400492" y="1090093"/>
                    <a:pt x="261857" y="1032668"/>
                    <a:pt x="159641" y="930452"/>
                  </a:cubicBezTo>
                  <a:cubicBezTo>
                    <a:pt x="57425" y="828236"/>
                    <a:pt x="1" y="689601"/>
                    <a:pt x="1" y="545046"/>
                  </a:cubicBezTo>
                  <a:lnTo>
                    <a:pt x="0" y="545046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9800" tIns="169800" rIns="169800" bIns="16980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</a:rPr>
                <a:t>Materials Science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96774" y="1750568"/>
              <a:ext cx="2956658" cy="1089145"/>
            </a:xfrm>
            <a:custGeom>
              <a:avLst/>
              <a:gdLst>
                <a:gd name="connsiteX0" fmla="*/ 0 w 1635137"/>
                <a:gd name="connsiteY0" fmla="*/ 0 h 1090091"/>
                <a:gd name="connsiteX1" fmla="*/ 1635137 w 1635137"/>
                <a:gd name="connsiteY1" fmla="*/ 0 h 1090091"/>
                <a:gd name="connsiteX2" fmla="*/ 1635137 w 1635137"/>
                <a:gd name="connsiteY2" fmla="*/ 1090091 h 1090091"/>
                <a:gd name="connsiteX3" fmla="*/ 0 w 1635137"/>
                <a:gd name="connsiteY3" fmla="*/ 1090091 h 1090091"/>
                <a:gd name="connsiteX4" fmla="*/ 0 w 1635137"/>
                <a:gd name="connsiteY4" fmla="*/ 0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37" h="1090091">
                  <a:moveTo>
                    <a:pt x="0" y="0"/>
                  </a:moveTo>
                  <a:lnTo>
                    <a:pt x="1635137" y="0"/>
                  </a:lnTo>
                  <a:lnTo>
                    <a:pt x="1635137" y="1090091"/>
                  </a:lnTo>
                  <a:lnTo>
                    <a:pt x="0" y="1090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New materials, e.g. semiconductors.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Energy.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Catalysis.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Extreme conditions (P/T).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47163" y="3154248"/>
              <a:ext cx="1694849" cy="1090091"/>
            </a:xfrm>
            <a:custGeom>
              <a:avLst/>
              <a:gdLst>
                <a:gd name="connsiteX0" fmla="*/ 0 w 1090091"/>
                <a:gd name="connsiteY0" fmla="*/ 545046 h 1090091"/>
                <a:gd name="connsiteX1" fmla="*/ 159641 w 1090091"/>
                <a:gd name="connsiteY1" fmla="*/ 159640 h 1090091"/>
                <a:gd name="connsiteX2" fmla="*/ 545047 w 1090091"/>
                <a:gd name="connsiteY2" fmla="*/ 0 h 1090091"/>
                <a:gd name="connsiteX3" fmla="*/ 930453 w 1090091"/>
                <a:gd name="connsiteY3" fmla="*/ 159641 h 1090091"/>
                <a:gd name="connsiteX4" fmla="*/ 1090093 w 1090091"/>
                <a:gd name="connsiteY4" fmla="*/ 545047 h 1090091"/>
                <a:gd name="connsiteX5" fmla="*/ 930453 w 1090091"/>
                <a:gd name="connsiteY5" fmla="*/ 930453 h 1090091"/>
                <a:gd name="connsiteX6" fmla="*/ 545047 w 1090091"/>
                <a:gd name="connsiteY6" fmla="*/ 1090093 h 1090091"/>
                <a:gd name="connsiteX7" fmla="*/ 159641 w 1090091"/>
                <a:gd name="connsiteY7" fmla="*/ 930452 h 1090091"/>
                <a:gd name="connsiteX8" fmla="*/ 1 w 1090091"/>
                <a:gd name="connsiteY8" fmla="*/ 545046 h 1090091"/>
                <a:gd name="connsiteX9" fmla="*/ 0 w 1090091"/>
                <a:gd name="connsiteY9" fmla="*/ 545046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091" h="1090091">
                  <a:moveTo>
                    <a:pt x="0" y="545046"/>
                  </a:moveTo>
                  <a:cubicBezTo>
                    <a:pt x="0" y="400491"/>
                    <a:pt x="57425" y="261856"/>
                    <a:pt x="159641" y="159640"/>
                  </a:cubicBezTo>
                  <a:cubicBezTo>
                    <a:pt x="261857" y="57424"/>
                    <a:pt x="400492" y="0"/>
                    <a:pt x="545047" y="0"/>
                  </a:cubicBezTo>
                  <a:cubicBezTo>
                    <a:pt x="689602" y="0"/>
                    <a:pt x="828237" y="57425"/>
                    <a:pt x="930453" y="159641"/>
                  </a:cubicBezTo>
                  <a:cubicBezTo>
                    <a:pt x="1032669" y="261857"/>
                    <a:pt x="1090093" y="400492"/>
                    <a:pt x="1090093" y="545047"/>
                  </a:cubicBezTo>
                  <a:cubicBezTo>
                    <a:pt x="1090093" y="689602"/>
                    <a:pt x="1032669" y="828237"/>
                    <a:pt x="930453" y="930453"/>
                  </a:cubicBezTo>
                  <a:cubicBezTo>
                    <a:pt x="828237" y="1032669"/>
                    <a:pt x="689602" y="1090093"/>
                    <a:pt x="545047" y="1090093"/>
                  </a:cubicBezTo>
                  <a:cubicBezTo>
                    <a:pt x="400492" y="1090093"/>
                    <a:pt x="261857" y="1032668"/>
                    <a:pt x="159641" y="930452"/>
                  </a:cubicBezTo>
                  <a:cubicBezTo>
                    <a:pt x="57425" y="828236"/>
                    <a:pt x="1" y="689601"/>
                    <a:pt x="1" y="545046"/>
                  </a:cubicBezTo>
                  <a:lnTo>
                    <a:pt x="0" y="545046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990" tIns="165990" rIns="165990" bIns="1659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</a:rPr>
                <a:t>Environmental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</a:rPr>
                <a:t>Science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51331" y="3154073"/>
              <a:ext cx="3141544" cy="1090732"/>
            </a:xfrm>
            <a:custGeom>
              <a:avLst/>
              <a:gdLst>
                <a:gd name="connsiteX0" fmla="*/ 0 w 1635137"/>
                <a:gd name="connsiteY0" fmla="*/ 0 h 1090091"/>
                <a:gd name="connsiteX1" fmla="*/ 1635137 w 1635137"/>
                <a:gd name="connsiteY1" fmla="*/ 0 h 1090091"/>
                <a:gd name="connsiteX2" fmla="*/ 1635137 w 1635137"/>
                <a:gd name="connsiteY2" fmla="*/ 1090091 h 1090091"/>
                <a:gd name="connsiteX3" fmla="*/ 0 w 1635137"/>
                <a:gd name="connsiteY3" fmla="*/ 1090091 h 1090091"/>
                <a:gd name="connsiteX4" fmla="*/ 0 w 1635137"/>
                <a:gd name="connsiteY4" fmla="*/ 0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37" h="1090091">
                  <a:moveTo>
                    <a:pt x="0" y="0"/>
                  </a:moveTo>
                  <a:lnTo>
                    <a:pt x="1635137" y="0"/>
                  </a:lnTo>
                  <a:lnTo>
                    <a:pt x="1635137" y="1090091"/>
                  </a:lnTo>
                  <a:lnTo>
                    <a:pt x="0" y="1090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Air, soil and water pollution.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Determination of metals in soil and plants.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45068" y="4370310"/>
              <a:ext cx="1711143" cy="1090091"/>
            </a:xfrm>
            <a:custGeom>
              <a:avLst/>
              <a:gdLst>
                <a:gd name="connsiteX0" fmla="*/ 0 w 1090091"/>
                <a:gd name="connsiteY0" fmla="*/ 545046 h 1090091"/>
                <a:gd name="connsiteX1" fmla="*/ 159641 w 1090091"/>
                <a:gd name="connsiteY1" fmla="*/ 159640 h 1090091"/>
                <a:gd name="connsiteX2" fmla="*/ 545047 w 1090091"/>
                <a:gd name="connsiteY2" fmla="*/ 0 h 1090091"/>
                <a:gd name="connsiteX3" fmla="*/ 930453 w 1090091"/>
                <a:gd name="connsiteY3" fmla="*/ 159641 h 1090091"/>
                <a:gd name="connsiteX4" fmla="*/ 1090093 w 1090091"/>
                <a:gd name="connsiteY4" fmla="*/ 545047 h 1090091"/>
                <a:gd name="connsiteX5" fmla="*/ 930453 w 1090091"/>
                <a:gd name="connsiteY5" fmla="*/ 930453 h 1090091"/>
                <a:gd name="connsiteX6" fmla="*/ 545047 w 1090091"/>
                <a:gd name="connsiteY6" fmla="*/ 1090093 h 1090091"/>
                <a:gd name="connsiteX7" fmla="*/ 159641 w 1090091"/>
                <a:gd name="connsiteY7" fmla="*/ 930452 h 1090091"/>
                <a:gd name="connsiteX8" fmla="*/ 1 w 1090091"/>
                <a:gd name="connsiteY8" fmla="*/ 545046 h 1090091"/>
                <a:gd name="connsiteX9" fmla="*/ 0 w 1090091"/>
                <a:gd name="connsiteY9" fmla="*/ 545046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091" h="1090091">
                  <a:moveTo>
                    <a:pt x="0" y="545046"/>
                  </a:moveTo>
                  <a:cubicBezTo>
                    <a:pt x="0" y="400491"/>
                    <a:pt x="57425" y="261856"/>
                    <a:pt x="159641" y="159640"/>
                  </a:cubicBezTo>
                  <a:cubicBezTo>
                    <a:pt x="261857" y="57424"/>
                    <a:pt x="400492" y="0"/>
                    <a:pt x="545047" y="0"/>
                  </a:cubicBezTo>
                  <a:cubicBezTo>
                    <a:pt x="689602" y="0"/>
                    <a:pt x="828237" y="57425"/>
                    <a:pt x="930453" y="159641"/>
                  </a:cubicBezTo>
                  <a:cubicBezTo>
                    <a:pt x="1032669" y="261857"/>
                    <a:pt x="1090093" y="400492"/>
                    <a:pt x="1090093" y="545047"/>
                  </a:cubicBezTo>
                  <a:cubicBezTo>
                    <a:pt x="1090093" y="689602"/>
                    <a:pt x="1032669" y="828237"/>
                    <a:pt x="930453" y="930453"/>
                  </a:cubicBezTo>
                  <a:cubicBezTo>
                    <a:pt x="828237" y="1032669"/>
                    <a:pt x="689602" y="1090093"/>
                    <a:pt x="545047" y="1090093"/>
                  </a:cubicBezTo>
                  <a:cubicBezTo>
                    <a:pt x="400492" y="1090093"/>
                    <a:pt x="261857" y="1032668"/>
                    <a:pt x="159641" y="930452"/>
                  </a:cubicBezTo>
                  <a:cubicBezTo>
                    <a:pt x="57425" y="828236"/>
                    <a:pt x="1" y="689601"/>
                    <a:pt x="1" y="545046"/>
                  </a:cubicBezTo>
                  <a:lnTo>
                    <a:pt x="0" y="545046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990" tIns="165990" rIns="165990" bIns="1659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>
                  <a:solidFill>
                    <a:prstClr val="white"/>
                  </a:solidFill>
                </a:rPr>
                <a:t>Cultural Heriatge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610272" y="4430563"/>
              <a:ext cx="3711357" cy="1319358"/>
            </a:xfrm>
            <a:custGeom>
              <a:avLst/>
              <a:gdLst>
                <a:gd name="connsiteX0" fmla="*/ 0 w 1635137"/>
                <a:gd name="connsiteY0" fmla="*/ 0 h 1090091"/>
                <a:gd name="connsiteX1" fmla="*/ 1635137 w 1635137"/>
                <a:gd name="connsiteY1" fmla="*/ 0 h 1090091"/>
                <a:gd name="connsiteX2" fmla="*/ 1635137 w 1635137"/>
                <a:gd name="connsiteY2" fmla="*/ 1090091 h 1090091"/>
                <a:gd name="connsiteX3" fmla="*/ 0 w 1635137"/>
                <a:gd name="connsiteY3" fmla="*/ 1090091 h 1090091"/>
                <a:gd name="connsiteX4" fmla="*/ 0 w 1635137"/>
                <a:gd name="connsiteY4" fmla="*/ 0 h 10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37" h="1090091">
                  <a:moveTo>
                    <a:pt x="0" y="0"/>
                  </a:moveTo>
                  <a:lnTo>
                    <a:pt x="1635137" y="0"/>
                  </a:lnTo>
                  <a:lnTo>
                    <a:pt x="1635137" y="1090091"/>
                  </a:lnTo>
                  <a:lnTo>
                    <a:pt x="0" y="1090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Non-destructive structural analyses of archeological objects.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Chemical composition.</a:t>
              </a:r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Imaging.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33568" y="3468432"/>
              <a:ext cx="1527582" cy="101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SESAME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2.5 </a:t>
              </a:r>
              <a:r>
                <a:rPr lang="en-US" sz="2000" b="1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GeV</a:t>
              </a:r>
              <a:endPara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25 beamlines</a:t>
              </a:r>
            </a:p>
          </p:txBody>
        </p:sp>
      </p:grpSp>
      <p:grpSp>
        <p:nvGrpSpPr>
          <p:cNvPr id="33795" name="Group 58"/>
          <p:cNvGrpSpPr>
            <a:grpSpLocks/>
          </p:cNvGrpSpPr>
          <p:nvPr/>
        </p:nvGrpSpPr>
        <p:grpSpPr bwMode="auto">
          <a:xfrm>
            <a:off x="-36513" y="117850"/>
            <a:ext cx="1295401" cy="609600"/>
            <a:chOff x="2394" y="3267"/>
            <a:chExt cx="1842" cy="828"/>
          </a:xfrm>
        </p:grpSpPr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0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379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15" y="11893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8"/>
          <p:cNvSpPr txBox="1">
            <a:spLocks noChangeArrowheads="1"/>
          </p:cNvSpPr>
          <p:nvPr/>
        </p:nvSpPr>
        <p:spPr bwMode="auto">
          <a:xfrm>
            <a:off x="1165138" y="188913"/>
            <a:ext cx="655279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SESAME</a:t>
            </a:r>
            <a:r>
              <a:rPr lang="ja-JP" altLang="en-US" sz="3200" b="1" dirty="0">
                <a:solidFill>
                  <a:srgbClr val="FF0000"/>
                </a:solidFill>
              </a:rPr>
              <a:t>’</a:t>
            </a:r>
            <a:r>
              <a:rPr lang="en-US" altLang="ja-JP" sz="3200" b="1" dirty="0">
                <a:solidFill>
                  <a:srgbClr val="FF0000"/>
                </a:solidFill>
              </a:rPr>
              <a:t>s SCIENCE: </a:t>
            </a:r>
            <a:r>
              <a:rPr lang="en-US" altLang="ja-JP" sz="2800" b="1" dirty="0">
                <a:solidFill>
                  <a:srgbClr val="FF0000"/>
                </a:solidFill>
              </a:rPr>
              <a:t>Regional Relevance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388" y="1058863"/>
          <a:ext cx="8785224" cy="4351339"/>
        </p:xfrm>
        <a:graphic>
          <a:graphicData uri="http://schemas.openxmlformats.org/drawingml/2006/table">
            <a:tbl>
              <a:tblPr/>
              <a:tblGrid>
                <a:gridCol w="4320604"/>
                <a:gridCol w="2232309"/>
                <a:gridCol w="2232311"/>
              </a:tblGrid>
              <a:tr h="490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Beamline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Energy Range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Source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99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X-ray Absorption Fine Structure/X‐ray Fluorescence  Spectroscopy (XAFS/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XRF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-30 keV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Bending magnet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62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Infrared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spectromicroscopy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(IR)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0.01-1 eV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Bending magnet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6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Materials Science (MS)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3-25 keV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Multi-pole wiggler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395"/>
                    </a:solidFill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Macromolecular Crystallography (MX)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4-14 keV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Bending magnet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CE"/>
                    </a:solidFill>
                  </a:tcPr>
                </a:tc>
              </a:tr>
              <a:tr h="701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Small Angle and Wide Angle X-ray Scattering (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SAXS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WAXS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8-12 keV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Bending magnet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50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Extreme Ultraviolet spectroscopy (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EUV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10-200 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Bending magnet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Soft X-ray/Vacuum Ultra-Violet (VUV)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0.05-2 keV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Elliptically polarized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undulator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3163" y="188913"/>
            <a:ext cx="41100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Calibri"/>
                <a:cs typeface="+mn-cs"/>
              </a:rPr>
              <a:t>PHASE 1 BEAMLINES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75582" y="5755951"/>
            <a:ext cx="7685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 smtClean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Beamlines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Chosen by </a:t>
            </a:r>
            <a:r>
              <a:rPr lang="en-US" altLang="en-US" sz="2800" b="1" dirty="0">
                <a:solidFill>
                  <a:srgbClr val="FF0000"/>
                </a:solidFill>
                <a:latin typeface="Calibri"/>
                <a:ea typeface="MS PGothic" pitchFamily="34" charset="-128"/>
                <a:cs typeface="+mn-cs"/>
              </a:rPr>
              <a:t>USERS</a:t>
            </a: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 (Users’ Meeting 2003</a:t>
            </a: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)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8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58775" y="657225"/>
            <a:ext cx="85344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X-ray Fluorescence and Absorption beamline (BASEMA) (4-30 keV)</a:t>
            </a:r>
          </a:p>
          <a:p>
            <a:pPr>
              <a:defRPr/>
            </a:pPr>
            <a:r>
              <a:rPr lang="en-US" sz="2000" dirty="0">
                <a:latin typeface="+mn-lt"/>
                <a:cs typeface="Tahoma"/>
              </a:rPr>
              <a:t>Non-invasive measurements of absorption edge and fluorescence emission spectra. Elemental composition and physical properties of inorganic and biological materials can be determined at </a:t>
            </a:r>
            <a:r>
              <a:rPr lang="en-US" sz="2000" dirty="0">
                <a:cs typeface="Tahoma"/>
              </a:rPr>
              <a:t>at </a:t>
            </a:r>
            <a:r>
              <a:rPr lang="en-US" sz="2000" dirty="0">
                <a:latin typeface="Symbol" pitchFamily="18" charset="2"/>
                <a:cs typeface="Symbol" charset="2"/>
              </a:rPr>
              <a:t>m</a:t>
            </a:r>
            <a:r>
              <a:rPr lang="en-US" sz="2000" dirty="0">
                <a:cs typeface="Tahoma"/>
              </a:rPr>
              <a:t>m scale</a:t>
            </a:r>
            <a:r>
              <a:rPr lang="en-US" sz="2000" dirty="0">
                <a:latin typeface="+mn-lt"/>
                <a:cs typeface="Tahoma"/>
              </a:rPr>
              <a:t>. A very flexible technique used in materials science, biology and cultural heritage.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Infrared </a:t>
            </a:r>
            <a:r>
              <a:rPr lang="en-US" sz="2000" b="1" dirty="0" err="1">
                <a:solidFill>
                  <a:srgbClr val="7030A0"/>
                </a:solidFill>
                <a:latin typeface="+mn-lt"/>
              </a:rPr>
              <a:t>Microspectroscopy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beamline  (EMIRA) (0.01-1.0 </a:t>
            </a:r>
            <a:r>
              <a:rPr lang="en-US" sz="2000" b="1" dirty="0" err="1">
                <a:solidFill>
                  <a:srgbClr val="7030A0"/>
                </a:solidFill>
                <a:latin typeface="+mn-lt"/>
              </a:rPr>
              <a:t>eV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Measurements are based on vibrations of bonds that absorb in the IR region. A powerful tool for identifying/mapping components of cells/tissues with different chemical properties, e.g. lipids, carbohydrates , proteins and nucleic acids. Offers possibilities for time-resolved imaging of living cells.</a:t>
            </a: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Materials science </a:t>
            </a:r>
            <a:r>
              <a:rPr lang="en-US" sz="2000" b="1" dirty="0" err="1">
                <a:solidFill>
                  <a:srgbClr val="7030A0"/>
                </a:solidFill>
                <a:latin typeface="+mn-lt"/>
              </a:rPr>
              <a:t>beamline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(3-25 keV)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Studies of ordered and disordered/amorphous material on the atomic scale, the evolution of </a:t>
            </a:r>
            <a:r>
              <a:rPr lang="en-US" sz="2000" dirty="0" err="1">
                <a:latin typeface="+mn-lt"/>
              </a:rPr>
              <a:t>nano</a:t>
            </a:r>
            <a:r>
              <a:rPr lang="en-US" sz="2000" dirty="0">
                <a:latin typeface="+mn-lt"/>
              </a:rPr>
              <a:t>-scale structures and materials in extreme conditions of pressure and temperature, developing and characterizing new smart materials.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2811463" y="76200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rgbClr val="C00000"/>
                </a:solidFill>
              </a:rPr>
              <a:t>DAY 1 BEAMLINES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-36513" y="117850"/>
            <a:ext cx="1295401" cy="609600"/>
            <a:chOff x="2394" y="3267"/>
            <a:chExt cx="1842" cy="828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15" y="11893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388" y="728663"/>
            <a:ext cx="8785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Protein crystallography beamline  (4-14 keV) </a:t>
            </a:r>
          </a:p>
          <a:p>
            <a:r>
              <a:rPr lang="en-US" sz="2000"/>
              <a:t>Structural molecular biology provides a basic understanding of biological mechanisms at atomic level and insight for developing new drugs and therapies. Such studies have led to  four Nobel Prizes since 1997</a:t>
            </a:r>
          </a:p>
          <a:p>
            <a:endParaRPr lang="en-US" sz="2000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Small and wide angle X-ray scattering beamline (8-12 keV) </a:t>
            </a:r>
          </a:p>
          <a:p>
            <a:r>
              <a:rPr lang="en-US" sz="2000"/>
              <a:t>Measurement of diffuse scattering from large macromolecular assemblies and noncrystalline systems. Provides shape information and allows for time resolved measurements to monitor structural changes during protein-protein interactions. Applications in molecular biology and materials science. </a:t>
            </a:r>
          </a:p>
          <a:p>
            <a:r>
              <a:rPr lang="en-US" sz="2000"/>
              <a:t> </a:t>
            </a:r>
          </a:p>
          <a:p>
            <a:r>
              <a:rPr lang="en-US" sz="2000" b="1">
                <a:solidFill>
                  <a:srgbClr val="7030A0"/>
                </a:solidFill>
              </a:rPr>
              <a:t>Extreme ultraviolet beamline (10-200 eV)</a:t>
            </a:r>
          </a:p>
          <a:p>
            <a:r>
              <a:rPr lang="en-US" sz="2000"/>
              <a:t>Atomic and molecular physics; behavior of atmospheric gases. Characterization of the electrical and mechanical properties of materials, surfaces and interfaces. (Photoabsorption and photoemission).</a:t>
            </a:r>
          </a:p>
          <a:p>
            <a:r>
              <a:rPr lang="en-US" sz="2000"/>
              <a:t> </a:t>
            </a:r>
          </a:p>
          <a:p>
            <a:r>
              <a:rPr lang="en-US" sz="2000" b="1">
                <a:solidFill>
                  <a:srgbClr val="7030A0"/>
                </a:solidFill>
              </a:rPr>
              <a:t>Soft X-ray vacuum ultraviolet beamline (50-2000 eV)</a:t>
            </a:r>
          </a:p>
          <a:p>
            <a:r>
              <a:rPr lang="en-US" sz="2000"/>
              <a:t> Atomic, molecular and condensed matter physics.  Applications in surface science e.g. behavior of catalysts and how they can be improved.</a:t>
            </a:r>
          </a:p>
        </p:txBody>
      </p:sp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1941513" y="76200"/>
            <a:ext cx="541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rgbClr val="C00000"/>
                </a:solidFill>
              </a:rPr>
              <a:t>OTHER PHASE I BEAMLINES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-36513" y="117850"/>
            <a:ext cx="1295401" cy="609600"/>
            <a:chOff x="2394" y="3267"/>
            <a:chExt cx="1842" cy="828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15" y="11893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2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6075" y="1066800"/>
            <a:ext cx="87630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2400" b="1" dirty="0">
                <a:solidFill>
                  <a:srgbClr val="002060"/>
                </a:solidFill>
                <a:cs typeface="+mn-cs"/>
              </a:rPr>
              <a:t>Suggestions based on vision to meet needs of the region and grand challenges of 21</a:t>
            </a:r>
            <a:r>
              <a:rPr lang="en-US" sz="2400" b="1" baseline="30000" dirty="0">
                <a:solidFill>
                  <a:srgbClr val="002060"/>
                </a:solidFill>
                <a:cs typeface="+mn-cs"/>
              </a:rPr>
              <a:t>st</a:t>
            </a:r>
            <a:r>
              <a:rPr lang="en-US" sz="2400" b="1" dirty="0">
                <a:solidFill>
                  <a:srgbClr val="002060"/>
                </a:solidFill>
                <a:cs typeface="+mn-cs"/>
              </a:rPr>
              <a:t> century: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endParaRPr lang="en-US" sz="6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cs typeface="+mn-cs"/>
              </a:rPr>
              <a:t>Photon in/photon out spectroscopy (energy/water problem)</a:t>
            </a: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4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cs typeface="+mn-cs"/>
              </a:rPr>
              <a:t>Soft and/or hard X-ray Microscopy (nanoscience)</a:t>
            </a: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4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cs typeface="+mn-cs"/>
              </a:rPr>
              <a:t>Coherent Scat./Imaging (biology, correlated system)</a:t>
            </a: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4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2060"/>
                </a:solidFill>
              </a:rPr>
              <a:t>Mag. circular dichroism photoemission electron microscopy </a:t>
            </a:r>
            <a:r>
              <a:rPr lang="en-US" sz="2000" dirty="0">
                <a:solidFill>
                  <a:srgbClr val="002060"/>
                </a:solidFill>
                <a:cs typeface="+mn-cs"/>
              </a:rPr>
              <a:t> (magnetism)</a:t>
            </a: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4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7030A0"/>
                </a:solidFill>
                <a:cs typeface="+mn-cs"/>
              </a:rPr>
              <a:t>Micro-Probe/diffraction (materials, archeology)</a:t>
            </a: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400" dirty="0">
              <a:solidFill>
                <a:prstClr val="black"/>
              </a:solidFill>
              <a:cs typeface="+mn-cs"/>
            </a:endParaRPr>
          </a:p>
          <a:p>
            <a:pPr marL="342900" indent="-25876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cs typeface="+mn-cs"/>
              </a:rPr>
              <a:t>High Pressure (materials)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488" y="268288"/>
            <a:ext cx="60213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Calibri"/>
                <a:cs typeface="+mn-cs"/>
              </a:rPr>
              <a:t>POSSIBLE PHASE II BEAMLINES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69325" y="6519863"/>
            <a:ext cx="466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8BBFC26-8E3D-A14D-8F02-91B9BC9EA3BB}" type="slidenum">
              <a:rPr lang="en-US" sz="1600">
                <a:solidFill>
                  <a:srgbClr val="898989"/>
                </a:solidFill>
                <a:cs typeface="Arial" charset="0"/>
              </a:rPr>
              <a:pPr/>
              <a:t>16</a:t>
            </a:fld>
            <a:endParaRPr lang="en-US" sz="16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-36513" y="117850"/>
            <a:ext cx="1295401" cy="609600"/>
            <a:chOff x="2394" y="3267"/>
            <a:chExt cx="1842" cy="828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15" y="11893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97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1"/>
          <p:cNvGrpSpPr>
            <a:grpSpLocks/>
          </p:cNvGrpSpPr>
          <p:nvPr/>
        </p:nvGrpSpPr>
        <p:grpSpPr bwMode="auto">
          <a:xfrm>
            <a:off x="179388" y="2006600"/>
            <a:ext cx="5184775" cy="1782763"/>
            <a:chOff x="1043608" y="764704"/>
            <a:chExt cx="5184113" cy="1783080"/>
          </a:xfrm>
        </p:grpSpPr>
        <p:pic>
          <p:nvPicPr>
            <p:cNvPr id="389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764704"/>
              <a:ext cx="2591826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764704"/>
              <a:ext cx="2591825" cy="178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3" name="Rectangle 3"/>
            <p:cNvSpPr>
              <a:spLocks/>
            </p:cNvSpPr>
            <p:nvPr/>
          </p:nvSpPr>
          <p:spPr bwMode="auto">
            <a:xfrm>
              <a:off x="1985467" y="1196752"/>
              <a:ext cx="161925" cy="114300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934" name="Straight Arrow Connector 4"/>
            <p:cNvCxnSpPr>
              <a:cxnSpLocks/>
            </p:cNvCxnSpPr>
            <p:nvPr/>
          </p:nvCxnSpPr>
          <p:spPr bwMode="auto">
            <a:xfrm flipV="1">
              <a:off x="2236292" y="1220564"/>
              <a:ext cx="1471612" cy="42863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-180975" y="4400550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lvl="1" indent="0" eaLnBrk="1" hangingPunct="1"/>
            <a:r>
              <a:rPr lang="en-US" sz="2400" b="1">
                <a:solidFill>
                  <a:srgbClr val="660066"/>
                </a:solidFill>
              </a:rPr>
              <a:t>Synchrotron Based XRF-XAFS Techniques in Tracking Pollution (Air/Soil) in Some Arab Regions </a:t>
            </a:r>
            <a:r>
              <a:rPr lang="tr-TR" sz="2400" b="1">
                <a:solidFill>
                  <a:srgbClr val="660066"/>
                </a:solidFill>
              </a:rPr>
              <a:t>(S</a:t>
            </a:r>
            <a:r>
              <a:rPr lang="en-US" sz="2400" b="1">
                <a:solidFill>
                  <a:srgbClr val="660066"/>
                </a:solidFill>
              </a:rPr>
              <a:t>ESAME, Egypt, Jordan</a:t>
            </a:r>
            <a:r>
              <a:rPr lang="tr-TR" sz="2400" b="1">
                <a:solidFill>
                  <a:srgbClr val="660066"/>
                </a:solidFill>
              </a:rPr>
              <a:t>)</a:t>
            </a:r>
            <a:endParaRPr lang="en-US" sz="2400" b="1">
              <a:solidFill>
                <a:srgbClr val="660066"/>
              </a:solidFill>
            </a:endParaRP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204788" y="5483225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Coordinated Research Projects supported by IAEA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9413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lvl="1" indent="0" eaLnBrk="1" hangingPunct="1"/>
            <a:r>
              <a:rPr lang="en-US" sz="2400" b="1">
                <a:solidFill>
                  <a:srgbClr val="660066"/>
                </a:solidFill>
              </a:rPr>
              <a:t>Adsorption and mobility of heavy metals in soils in the vicinity of Jordan and Yarmouk rivers</a:t>
            </a:r>
            <a:r>
              <a:rPr lang="tr-TR" sz="2400" b="1">
                <a:solidFill>
                  <a:srgbClr val="660066"/>
                </a:solidFill>
              </a:rPr>
              <a:t> </a:t>
            </a:r>
            <a:r>
              <a:rPr lang="en-US" sz="2400" b="1">
                <a:solidFill>
                  <a:srgbClr val="660066"/>
                </a:solidFill>
              </a:rPr>
              <a:t> </a:t>
            </a:r>
            <a:r>
              <a:rPr lang="tr-TR" sz="2400" b="1">
                <a:solidFill>
                  <a:srgbClr val="660066"/>
                </a:solidFill>
              </a:rPr>
              <a:t>(</a:t>
            </a:r>
            <a:r>
              <a:rPr lang="en-US" sz="2400" b="1">
                <a:solidFill>
                  <a:srgbClr val="660066"/>
                </a:solidFill>
              </a:rPr>
              <a:t>SESAME and Jordan</a:t>
            </a:r>
            <a:r>
              <a:rPr lang="tr-TR" sz="2400" b="1">
                <a:solidFill>
                  <a:srgbClr val="660066"/>
                </a:solidFill>
              </a:rPr>
              <a:t>)</a:t>
            </a:r>
            <a:endParaRPr lang="en-US" sz="2400" b="1">
              <a:solidFill>
                <a:srgbClr val="660066"/>
              </a:solidFill>
            </a:endParaRPr>
          </a:p>
        </p:txBody>
      </p: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5508625" y="1916113"/>
            <a:ext cx="345598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Samples are collected from Jordan and Yarmouk Rivers at different depths for XAFS analyses to monitor levels of all heavy metals.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XAFS data collected at Elettra (Italy) and BESSYII (Germany).</a:t>
            </a:r>
          </a:p>
        </p:txBody>
      </p:sp>
      <p:sp>
        <p:nvSpPr>
          <p:cNvPr id="38918" name="TextBox 3"/>
          <p:cNvSpPr txBox="1">
            <a:spLocks noChangeArrowheads="1"/>
          </p:cNvSpPr>
          <p:nvPr/>
        </p:nvSpPr>
        <p:spPr bwMode="auto">
          <a:xfrm>
            <a:off x="1031875" y="3789363"/>
            <a:ext cx="3508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Jordan river sample collection sites</a:t>
            </a:r>
          </a:p>
        </p:txBody>
      </p:sp>
      <p:grpSp>
        <p:nvGrpSpPr>
          <p:cNvPr id="38919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927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920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28788" y="-26988"/>
            <a:ext cx="5270500" cy="1076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XRF/XAS PROJECTS @SESAME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Regional</a:t>
            </a: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Relevance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20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Infrared station-Emir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16113"/>
            <a:ext cx="4976813" cy="3570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30175" y="2224088"/>
            <a:ext cx="37449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ea typeface="MS PGothic" charset="0"/>
                <a:cs typeface="MS PGothic" charset="0"/>
              </a:rPr>
              <a:t>e.g. Study of breast cancer by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>
                <a:solidFill>
                  <a:srgbClr val="000000"/>
                </a:solidFill>
                <a:ea typeface="MS PGothic" charset="0"/>
                <a:cs typeface="MS PGothic" charset="0"/>
              </a:rPr>
              <a:t>Fatemeh Elmi, Assistant Professor, University of Mazandaran, North Iran +  Randa Mansour and Nisreen Dahshan, PhD students in the Faculty of Pharmacy, University of Jordan</a:t>
            </a:r>
          </a:p>
          <a:p>
            <a:pPr eaLnBrk="1" hangingPunct="1"/>
            <a:endParaRPr lang="en-US" sz="18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07950" y="5661025"/>
            <a:ext cx="879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0000"/>
                </a:solidFill>
                <a:ea typeface="MS PGothic" charset="0"/>
                <a:cs typeface="MS PGothic" charset="0"/>
              </a:rPr>
              <a:t>Programme with synchrotron-radiation will begin in 2017</a:t>
            </a:r>
          </a:p>
        </p:txBody>
      </p:sp>
      <p:grpSp>
        <p:nvGrpSpPr>
          <p:cNvPr id="43012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0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23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013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09638" y="638175"/>
            <a:ext cx="7227887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SCIENCE BEGAN IN 2012: IR MICROSCOPE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11 </a:t>
            </a:r>
            <a:r>
              <a:rPr lang="tr-TR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Proposals</a:t>
            </a: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aproved</a:t>
            </a:r>
            <a:endParaRPr lang="tr-TR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ChangeArrowheads="1"/>
          </p:cNvSpPr>
          <p:nvPr/>
        </p:nvSpPr>
        <p:spPr bwMode="auto">
          <a:xfrm>
            <a:off x="92183" y="727450"/>
            <a:ext cx="8964612" cy="5832475"/>
          </a:xfrm>
          <a:prstGeom prst="rect">
            <a:avLst/>
          </a:prstGeom>
          <a:solidFill>
            <a:srgbClr val="B0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CC3300"/>
              </a:solidFill>
              <a:latin typeface="Times New Roman" charset="0"/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Interim Users’ Executive Committee: </a:t>
            </a:r>
            <a:r>
              <a:rPr lang="en-US" sz="2000" dirty="0"/>
              <a:t>scientists from all SESAME members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Users’ Meetings: </a:t>
            </a:r>
            <a:r>
              <a:rPr lang="en-US" sz="2000" dirty="0"/>
              <a:t>starting in 2002 once yearly (except for 2010)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	13</a:t>
            </a:r>
            <a:r>
              <a:rPr lang="en-US" sz="2000" baseline="30000" dirty="0"/>
              <a:t>th</a:t>
            </a:r>
            <a:r>
              <a:rPr lang="en-US" sz="2000" dirty="0"/>
              <a:t> meeting: November 25-26, 2015 (Amman-Jordan).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Workshops:  </a:t>
            </a:r>
            <a:r>
              <a:rPr lang="en-US" sz="2000" dirty="0"/>
              <a:t>since 2001, individually or associated with Users’ Meetings 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	Specialized topics: materials science, structural biology and </a:t>
            </a:r>
            <a:r>
              <a:rPr lang="en-US" sz="2000" dirty="0" err="1"/>
              <a:t>bionformatics</a:t>
            </a:r>
            <a:r>
              <a:rPr lang="en-US" sz="2000" dirty="0"/>
              <a:t>, IR spectroscopy, XAFS/XRF. 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buClr>
                <a:srgbClr val="FF0000"/>
              </a:buClr>
              <a:buFontTx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Training schemes for individual scientists:  </a:t>
            </a:r>
            <a:r>
              <a:rPr lang="en-US" sz="2000" dirty="0"/>
              <a:t>visits (long and short term) to synchrotron labs in Brazil, France, Germany, Italy, Japan, Portugal, Spain, Sweden, Switzerland, NSRRC located in Taipei, UK, USA.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	Funding from international organizations: IAEA, UNESCO, ICTP, DoE, EU.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	Organizations in Members: </a:t>
            </a:r>
            <a:r>
              <a:rPr lang="en-US" sz="2000" dirty="0">
                <a:solidFill>
                  <a:srgbClr val="993366"/>
                </a:solidFill>
              </a:rPr>
              <a:t>Cyprus, Egypt, Iran, Israel, Jordan, Turkey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>
                <a:solidFill>
                  <a:srgbClr val="993366"/>
                </a:solidFill>
              </a:rPr>
              <a:t>	</a:t>
            </a:r>
            <a:r>
              <a:rPr lang="en-US" sz="2000" dirty="0"/>
              <a:t>Scientific bodies: </a:t>
            </a:r>
            <a:r>
              <a:rPr lang="en-US" sz="2000" dirty="0">
                <a:solidFill>
                  <a:srgbClr val="993366"/>
                </a:solidFill>
              </a:rPr>
              <a:t>APS + EPS + IOP + DPG + ACS+JSPS+IUPAP+SIF+SCF+SFP.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>
                <a:solidFill>
                  <a:srgbClr val="993366"/>
                </a:solidFill>
              </a:rPr>
              <a:t>	</a:t>
            </a:r>
            <a:r>
              <a:rPr lang="en-US" sz="2000" dirty="0"/>
              <a:t>Companies: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 err="1">
                <a:solidFill>
                  <a:srgbClr val="993366"/>
                </a:solidFill>
              </a:rPr>
              <a:t>Gentech</a:t>
            </a:r>
            <a:r>
              <a:rPr lang="en-US" sz="2000" dirty="0">
                <a:solidFill>
                  <a:srgbClr val="993366"/>
                </a:solidFill>
              </a:rPr>
              <a:t>, Ox Diffraction, </a:t>
            </a:r>
            <a:r>
              <a:rPr lang="en-US" sz="2000" dirty="0" err="1">
                <a:solidFill>
                  <a:srgbClr val="993366"/>
                </a:solidFill>
              </a:rPr>
              <a:t>PANanalytical</a:t>
            </a:r>
            <a:r>
              <a:rPr lang="en-US" sz="2000" dirty="0">
                <a:solidFill>
                  <a:srgbClr val="993366"/>
                </a:solidFill>
              </a:rPr>
              <a:t>, Jordanian Phosphate Mining co.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>
                <a:solidFill>
                  <a:srgbClr val="993366"/>
                </a:solidFill>
              </a:rPr>
              <a:t>	</a:t>
            </a:r>
            <a:r>
              <a:rPr lang="en-US" sz="2000" dirty="0"/>
              <a:t>Foundations: </a:t>
            </a:r>
            <a:r>
              <a:rPr lang="en-US" sz="2000" dirty="0">
                <a:solidFill>
                  <a:srgbClr val="993366"/>
                </a:solidFill>
              </a:rPr>
              <a:t>Canon, </a:t>
            </a:r>
            <a:r>
              <a:rPr lang="en-US" sz="2000" dirty="0" err="1">
                <a:solidFill>
                  <a:srgbClr val="993366"/>
                </a:solidFill>
              </a:rPr>
              <a:t>Lounsbery</a:t>
            </a:r>
            <a:r>
              <a:rPr lang="en-US" sz="2000" dirty="0">
                <a:solidFill>
                  <a:srgbClr val="993366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>
                <a:solidFill>
                  <a:srgbClr val="993366"/>
                </a:solidFill>
              </a:rPr>
              <a:t>			</a:t>
            </a:r>
            <a:r>
              <a:rPr lang="en-US" sz="2000" b="1" dirty="0"/>
              <a:t>MORE THAN 300 SCIENTISTS HAVE BEEN SUPPORTED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>
                <a:solidFill>
                  <a:srgbClr val="993366"/>
                </a:solidFill>
              </a:rPr>
              <a:t>	</a:t>
            </a:r>
            <a:endParaRPr lang="en-US" sz="2000" dirty="0"/>
          </a:p>
          <a:p>
            <a:pPr marL="342900" indent="-342900"/>
            <a:endParaRPr lang="en-US" sz="2000" dirty="0">
              <a:solidFill>
                <a:srgbClr val="993366"/>
              </a:solidFill>
            </a:endParaRPr>
          </a:p>
        </p:txBody>
      </p:sp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985068" y="7564"/>
            <a:ext cx="6757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C00000"/>
                </a:solidFill>
              </a:rPr>
              <a:t>SESAME SCIENTIFIC COMMUNITY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-36513" y="117850"/>
            <a:ext cx="1295401" cy="609600"/>
            <a:chOff x="2394" y="3267"/>
            <a:chExt cx="1842" cy="828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15" y="11893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4"/>
          <p:cNvSpPr txBox="1">
            <a:spLocks noChangeArrowheads="1"/>
          </p:cNvSpPr>
          <p:nvPr/>
        </p:nvSpPr>
        <p:spPr bwMode="auto">
          <a:xfrm>
            <a:off x="517842" y="332656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SESAME</a:t>
            </a:r>
            <a:r>
              <a:rPr lang="en-US" b="1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: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S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ynchrotron Light for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E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xperimental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S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cience and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pplications in the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M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iddle </a:t>
            </a:r>
            <a:r>
              <a:rPr lang="en-US" b="1" u="sng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E</a:t>
            </a:r>
            <a:r>
              <a:rPr lang="en-US" dirty="0">
                <a:solidFill>
                  <a:srgbClr val="FF3300"/>
                </a:solidFill>
                <a:latin typeface="+mj-lt"/>
                <a:ea typeface="Arial Unicode MS" charset="0"/>
                <a:cs typeface="Arial Unicode MS" charset="0"/>
              </a:rPr>
              <a:t>ast </a:t>
            </a:r>
          </a:p>
        </p:txBody>
      </p:sp>
      <p:sp>
        <p:nvSpPr>
          <p:cNvPr id="17410" name="Rectangle 34"/>
          <p:cNvSpPr>
            <a:spLocks noChangeArrowheads="1"/>
          </p:cNvSpPr>
          <p:nvPr/>
        </p:nvSpPr>
        <p:spPr bwMode="auto">
          <a:xfrm>
            <a:off x="203200" y="1371600"/>
            <a:ext cx="840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Arial Unicode MS" charset="0"/>
                <a:cs typeface="Arial Unicode MS" charset="0"/>
              </a:rPr>
              <a:t>A synchrotron light source located near Amman, Jordan.</a:t>
            </a:r>
          </a:p>
        </p:txBody>
      </p:sp>
      <p:sp>
        <p:nvSpPr>
          <p:cNvPr id="17411" name="Rectangle 37"/>
          <p:cNvSpPr>
            <a:spLocks noChangeArrowheads="1"/>
          </p:cNvSpPr>
          <p:nvPr/>
        </p:nvSpPr>
        <p:spPr bwMode="auto">
          <a:xfrm>
            <a:off x="533400" y="1752600"/>
            <a:ext cx="242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 Unicode MS" charset="0"/>
                <a:ea typeface="Arial Unicode MS" charset="0"/>
                <a:cs typeface="Arial Unicode MS" charset="0"/>
                <a:hlinkClick r:id="rId2"/>
              </a:rPr>
              <a:t>www.sesame.org.jo</a:t>
            </a:r>
            <a:endParaRPr lang="en-US" sz="2000" b="1">
              <a:solidFill>
                <a:srgbClr val="FF3300"/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17412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209800"/>
            <a:ext cx="71072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2319" y="5791200"/>
            <a:ext cx="7129175" cy="83099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+mn-lt"/>
              </a:rPr>
              <a:t>There are more than 60 light sources around the world;</a:t>
            </a:r>
          </a:p>
          <a:p>
            <a:pPr algn="ctr" eaLnBrk="1" hangingPunct="1"/>
            <a:r>
              <a:rPr lang="en-US" dirty="0">
                <a:latin typeface="+mn-lt"/>
              </a:rPr>
              <a:t> None in the Middle East.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-33621" y="-80963"/>
            <a:ext cx="1295400" cy="609600"/>
            <a:chOff x="2394" y="3267"/>
            <a:chExt cx="1842" cy="828"/>
          </a:xfrm>
        </p:grpSpPr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65" y="0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3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 photo.jpg                                                      000146F4Macintosh HD                   B854EE3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30083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39700" y="1506538"/>
            <a:ext cx="28479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/>
              <a:t>1</a:t>
            </a:r>
            <a:r>
              <a:rPr lang="en-GB" sz="1600" baseline="30000"/>
              <a:t>st</a:t>
            </a:r>
            <a:r>
              <a:rPr lang="en-GB" sz="1600"/>
              <a:t> Users’ Meeting Amman 2002</a:t>
            </a:r>
          </a:p>
        </p:txBody>
      </p:sp>
      <p:pic>
        <p:nvPicPr>
          <p:cNvPr id="45059" name="Picture 2" descr="IMG_1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29162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I:\SESAME New\SESAME photos\Users meeting Nov  2011\DSCN16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393825"/>
            <a:ext cx="32956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040063" y="2924175"/>
            <a:ext cx="28273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/>
              <a:t>SESAME-JSPS School Cairo 2008</a:t>
            </a:r>
          </a:p>
        </p:txBody>
      </p:sp>
      <p:sp>
        <p:nvSpPr>
          <p:cNvPr id="45062" name="Title 1"/>
          <p:cNvSpPr txBox="1">
            <a:spLocks/>
          </p:cNvSpPr>
          <p:nvPr/>
        </p:nvSpPr>
        <p:spPr bwMode="auto">
          <a:xfrm>
            <a:off x="6011863" y="1516063"/>
            <a:ext cx="3024187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10</a:t>
            </a:r>
            <a:r>
              <a:rPr lang="en-US" sz="1600" baseline="30000"/>
              <a:t>th</a:t>
            </a:r>
            <a:r>
              <a:rPr lang="en-US" sz="1600"/>
              <a:t> Users</a:t>
            </a:r>
            <a:r>
              <a:rPr lang="ja-JP" altLang="en-US" sz="1600"/>
              <a:t>’</a:t>
            </a:r>
            <a:r>
              <a:rPr lang="en-US" altLang="ja-JP" sz="1600"/>
              <a:t> Meeting  Amman 2012</a:t>
            </a:r>
            <a:endParaRPr lang="en-US" sz="1600"/>
          </a:p>
        </p:txBody>
      </p:sp>
      <p:pic>
        <p:nvPicPr>
          <p:cNvPr id="45063" name="Picture 2" descr="SESAME Sta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6934"/>
          <a:stretch>
            <a:fillRect/>
          </a:stretch>
        </p:blipFill>
        <p:spPr bwMode="auto">
          <a:xfrm>
            <a:off x="34925" y="3870325"/>
            <a:ext cx="5832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1"/>
          <p:cNvSpPr txBox="1">
            <a:spLocks noChangeArrowheads="1"/>
          </p:cNvSpPr>
          <p:nvPr/>
        </p:nvSpPr>
        <p:spPr bwMode="auto">
          <a:xfrm>
            <a:off x="676275" y="3395288"/>
            <a:ext cx="3399368" cy="4308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200" b="1" dirty="0" smtClean="0">
                <a:solidFill>
                  <a:srgbClr val="7030A0"/>
                </a:solidFill>
              </a:rPr>
              <a:t>Trained </a:t>
            </a:r>
            <a:r>
              <a:rPr lang="en-GB" sz="2200" b="1" dirty="0">
                <a:solidFill>
                  <a:srgbClr val="7030A0"/>
                </a:solidFill>
              </a:rPr>
              <a:t>accelerator </a:t>
            </a:r>
            <a:r>
              <a:rPr lang="en-GB" sz="2200" b="1" dirty="0" smtClean="0">
                <a:solidFill>
                  <a:srgbClr val="7030A0"/>
                </a:solidFill>
              </a:rPr>
              <a:t>experts</a:t>
            </a:r>
            <a:endParaRPr lang="en-GB" sz="2200" b="1" dirty="0">
              <a:solidFill>
                <a:srgbClr val="7030A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6538" y="6339681"/>
            <a:ext cx="5487987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+mn-ea"/>
              </a:rPr>
              <a:t>Members of SESAME Accelerator Group, 2007</a:t>
            </a:r>
          </a:p>
        </p:txBody>
      </p:sp>
      <p:pic>
        <p:nvPicPr>
          <p:cNvPr id="45066" name="Picture 3" descr="09-Aslantas-auth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b="16043"/>
          <a:stretch>
            <a:fillRect/>
          </a:stretch>
        </p:blipFill>
        <p:spPr bwMode="auto">
          <a:xfrm>
            <a:off x="7546975" y="4724400"/>
            <a:ext cx="15621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6" descr="IMG_56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>
            <a:fillRect/>
          </a:stretch>
        </p:blipFill>
        <p:spPr bwMode="auto">
          <a:xfrm>
            <a:off x="6011863" y="4743450"/>
            <a:ext cx="14843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6011863" y="3740150"/>
            <a:ext cx="3097212" cy="98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200" b="1" dirty="0" smtClean="0">
                <a:solidFill>
                  <a:srgbClr val="7030A0"/>
                </a:solidFill>
              </a:rPr>
              <a:t>Training </a:t>
            </a:r>
            <a:r>
              <a:rPr lang="en-GB" sz="2200" b="1" dirty="0">
                <a:solidFill>
                  <a:srgbClr val="7030A0"/>
                </a:solidFill>
              </a:rPr>
              <a:t>Scientists</a:t>
            </a:r>
          </a:p>
          <a:p>
            <a:pPr eaLnBrk="1" hangingPunct="1"/>
            <a:r>
              <a:rPr lang="en-GB" sz="1800" dirty="0">
                <a:solidFill>
                  <a:srgbClr val="7030A0"/>
                </a:solidFill>
              </a:rPr>
              <a:t>Left @ Advanced Light Source Users’ Meeting, Right @ NSLS</a:t>
            </a:r>
          </a:p>
        </p:txBody>
      </p:sp>
      <p:grpSp>
        <p:nvGrpSpPr>
          <p:cNvPr id="45069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77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22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5070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itle 1"/>
          <p:cNvSpPr>
            <a:spLocks noGrp="1"/>
          </p:cNvSpPr>
          <p:nvPr>
            <p:ph type="title"/>
          </p:nvPr>
        </p:nvSpPr>
        <p:spPr bwMode="auto">
          <a:xfrm>
            <a:off x="1303621" y="0"/>
            <a:ext cx="6251057" cy="704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200" b="1" dirty="0">
                <a:solidFill>
                  <a:srgbClr val="FF0000"/>
                </a:solidFill>
                <a:latin typeface="Calibri" charset="0"/>
              </a:rPr>
              <a:t>TRAINING </a:t>
            </a:r>
            <a:r>
              <a:rPr lang="tr-TR" sz="3200" b="1" dirty="0" smtClean="0">
                <a:solidFill>
                  <a:srgbClr val="FF0000"/>
                </a:solidFill>
                <a:latin typeface="Calibri" charset="0"/>
              </a:rPr>
              <a:t>PROGRAM </a:t>
            </a:r>
            <a:r>
              <a:rPr lang="en-GB" sz="2400" dirty="0" smtClean="0">
                <a:solidFill>
                  <a:srgbClr val="FF0000"/>
                </a:solidFill>
                <a:latin typeface="Calibri" charset="0"/>
              </a:rPr>
              <a:t>(external </a:t>
            </a:r>
            <a:r>
              <a:rPr lang="en-GB" sz="2400" dirty="0">
                <a:solidFill>
                  <a:srgbClr val="FF0000"/>
                </a:solidFill>
                <a:latin typeface="Calibri" charset="0"/>
              </a:rPr>
              <a:t>support)</a:t>
            </a:r>
            <a:r>
              <a:rPr lang="en-GB" sz="2400" b="1" dirty="0">
                <a:solidFill>
                  <a:srgbClr val="FF0000"/>
                </a:solidFill>
                <a:latin typeface="Calibri" charset="0"/>
              </a:rPr>
              <a:t> </a:t>
            </a:r>
            <a:br>
              <a:rPr lang="en-GB" sz="2400" b="1" dirty="0">
                <a:solidFill>
                  <a:srgbClr val="FF0000"/>
                </a:solidFill>
                <a:latin typeface="Calibri" charset="0"/>
              </a:rPr>
            </a:br>
            <a:r>
              <a:rPr lang="en-GB" sz="400" b="1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en-GB" sz="400" b="1" dirty="0">
                <a:solidFill>
                  <a:srgbClr val="FF0000"/>
                </a:solidFill>
                <a:latin typeface="Calibri" charset="0"/>
              </a:rPr>
            </a:br>
            <a:endParaRPr lang="en-GB" sz="2200" dirty="0">
              <a:solidFill>
                <a:srgbClr val="7030A0"/>
              </a:solidFill>
              <a:latin typeface="Calibri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126071" y="770000"/>
            <a:ext cx="3885792" cy="4308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200" b="1" dirty="0" smtClean="0">
                <a:solidFill>
                  <a:srgbClr val="7030A0"/>
                </a:solidFill>
              </a:rPr>
              <a:t>Users Meetings and Workshops</a:t>
            </a:r>
            <a:endParaRPr lang="en-GB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"/>
          <p:cNvGrpSpPr>
            <a:grpSpLocks/>
          </p:cNvGrpSpPr>
          <p:nvPr/>
        </p:nvGrpSpPr>
        <p:grpSpPr bwMode="auto">
          <a:xfrm>
            <a:off x="457200" y="838200"/>
            <a:ext cx="7718425" cy="5664200"/>
            <a:chOff x="457200" y="1077913"/>
            <a:chExt cx="7718425" cy="5664200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60463"/>
              <a:ext cx="2043113" cy="2484438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150938"/>
              <a:ext cx="2114550" cy="2925763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95688"/>
              <a:ext cx="1935163" cy="2786063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825876"/>
              <a:ext cx="1898650" cy="2916237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849688"/>
              <a:ext cx="1755775" cy="2819400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077913"/>
              <a:ext cx="3051175" cy="2495550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249613"/>
              <a:ext cx="3375025" cy="3132138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06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14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14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66863" y="15875"/>
            <a:ext cx="58531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SESAME SCIENTIFIC COMMUNITY</a:t>
            </a:r>
          </a:p>
        </p:txBody>
      </p:sp>
      <p:pic>
        <p:nvPicPr>
          <p:cNvPr id="47108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D:\D1\presentations\AAAS_2016\SESAME Publications\Jordan pictures\DSCN4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1663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5" descr="D:\D1\presentations\AAAS_2016\SESAME Publications\Z.S. pictures\20150807_13145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8161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6" descr="D:\D1\presentations\AAAS_2016\TALK\Girls 2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2686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D:\D1\presentations\AAAS_2016\TALK\Boys 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27701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D:\D1\presentations\DESY2016\Group Photo2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45038"/>
            <a:ext cx="31686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4075" y="44450"/>
            <a:ext cx="72882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C00000"/>
                </a:solidFill>
                <a:latin typeface="Calibri"/>
                <a:cs typeface="+mn-cs"/>
              </a:rPr>
              <a:t>WHAT DOES SESAME MEAN TO ME?</a:t>
            </a:r>
            <a:endParaRPr lang="en-US" sz="36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pic>
        <p:nvPicPr>
          <p:cNvPr id="67592" name="Picture 1" descr="FullSizeRend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916113"/>
            <a:ext cx="2911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76825" y="5324475"/>
            <a:ext cx="3959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C00000"/>
                </a:solidFill>
                <a:latin typeface="Calibri"/>
                <a:cs typeface="+mn-cs"/>
              </a:rPr>
              <a:t>A LAB FOR NEXT GENERATIONS!</a:t>
            </a:r>
            <a:endParaRPr lang="en-US" sz="36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7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4175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4" name="Group 58"/>
          <p:cNvGrpSpPr>
            <a:grpSpLocks/>
          </p:cNvGrpSpPr>
          <p:nvPr/>
        </p:nvGrpSpPr>
        <p:grpSpPr bwMode="auto">
          <a:xfrm>
            <a:off x="180975" y="298450"/>
            <a:ext cx="1295400" cy="609600"/>
            <a:chOff x="2394" y="3267"/>
            <a:chExt cx="1842" cy="828"/>
          </a:xfrm>
        </p:grpSpPr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3351" y="3371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16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32113" y="3068638"/>
            <a:ext cx="2992437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THANK YOU</a:t>
            </a:r>
          </a:p>
        </p:txBody>
      </p:sp>
      <p:sp>
        <p:nvSpPr>
          <p:cNvPr id="49156" name="Rectangle 16"/>
          <p:cNvSpPr>
            <a:spLocks noChangeArrowheads="1"/>
          </p:cNvSpPr>
          <p:nvPr/>
        </p:nvSpPr>
        <p:spPr bwMode="auto">
          <a:xfrm>
            <a:off x="2487613" y="3716338"/>
            <a:ext cx="3881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3600">
                <a:solidFill>
                  <a:srgbClr val="FF0000"/>
                </a:solidFill>
              </a:rPr>
              <a:t>www.sesame.org.jo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22295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43672" y="1327903"/>
            <a:ext cx="4559121" cy="2602682"/>
            <a:chOff x="3423466" y="2450494"/>
            <a:chExt cx="3254426" cy="2109411"/>
          </a:xfrm>
        </p:grpSpPr>
        <p:sp>
          <p:nvSpPr>
            <p:cNvPr id="5" name="Oval 4"/>
            <p:cNvSpPr/>
            <p:nvPr/>
          </p:nvSpPr>
          <p:spPr>
            <a:xfrm>
              <a:off x="3918857" y="2450494"/>
              <a:ext cx="2540000" cy="1003906"/>
            </a:xfrm>
            <a:prstGeom prst="ellipse">
              <a:avLst/>
            </a:prstGeom>
            <a:ln w="2857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5" idx="3"/>
            </p:cNvCxnSpPr>
            <p:nvPr/>
          </p:nvCxnSpPr>
          <p:spPr>
            <a:xfrm>
              <a:off x="4290832" y="3307381"/>
              <a:ext cx="1236692" cy="938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4290832" y="3307381"/>
              <a:ext cx="849644" cy="1252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 flipV="1">
              <a:off x="4290832" y="3120573"/>
              <a:ext cx="426311" cy="1868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 flipH="1" flipV="1">
              <a:off x="4233333" y="2818191"/>
              <a:ext cx="57499" cy="489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Arrow 9"/>
            <p:cNvSpPr/>
            <p:nvPr/>
          </p:nvSpPr>
          <p:spPr>
            <a:xfrm>
              <a:off x="5152575" y="3386668"/>
              <a:ext cx="374952" cy="14514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5523" y="2927048"/>
              <a:ext cx="782467" cy="27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EM Force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3333" y="2543801"/>
              <a:ext cx="730395" cy="27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EM Field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3466" y="3257422"/>
              <a:ext cx="867366" cy="27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BM source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55809" y="4257523"/>
              <a:ext cx="1622083" cy="27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Synchrotron radiation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5449" y="3466497"/>
              <a:ext cx="1070803" cy="27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Electron orbit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59968" y="4549676"/>
            <a:ext cx="7452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-High intensity: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photons on the sample</a:t>
            </a:r>
          </a:p>
          <a:p>
            <a:r>
              <a:rPr lang="en-US" sz="2000" dirty="0" smtClean="0"/>
              <a:t>-Narrow band width</a:t>
            </a:r>
          </a:p>
          <a:p>
            <a:r>
              <a:rPr lang="en-US" sz="2000" dirty="0" smtClean="0"/>
              <a:t>-Tunable; infrared to X-rays</a:t>
            </a:r>
          </a:p>
          <a:p>
            <a:r>
              <a:rPr lang="en-US" sz="2000" dirty="0" smtClean="0"/>
              <a:t>-Pulsed time structure</a:t>
            </a:r>
          </a:p>
          <a:p>
            <a:endParaRPr lang="en-US" sz="2000" dirty="0"/>
          </a:p>
          <a:p>
            <a:r>
              <a:rPr lang="en-US" sz="2000" dirty="0" smtClean="0"/>
              <a:t>Sources: Bending magnet and insertion devices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75469" y="251531"/>
            <a:ext cx="5651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SYNCHROTRON RADIATION (SR)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3" name="Group 58"/>
          <p:cNvGrpSpPr>
            <a:grpSpLocks/>
          </p:cNvGrpSpPr>
          <p:nvPr/>
        </p:nvGrpSpPr>
        <p:grpSpPr bwMode="auto">
          <a:xfrm>
            <a:off x="34925" y="-26988"/>
            <a:ext cx="1295400" cy="609601"/>
            <a:chOff x="2394" y="3267"/>
            <a:chExt cx="1842" cy="828"/>
          </a:xfrm>
        </p:grpSpPr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3351" y="3371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3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0963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3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19672" y="1052736"/>
            <a:ext cx="5859880" cy="4401200"/>
            <a:chOff x="593725" y="152400"/>
            <a:chExt cx="7293914" cy="5509911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593725" y="152400"/>
              <a:ext cx="7293914" cy="5509911"/>
              <a:chOff x="483124" y="609600"/>
              <a:chExt cx="7294082" cy="550961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715023" y="1857302"/>
                <a:ext cx="2771618" cy="27144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10" charset="-128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554832" y="1904924"/>
                <a:ext cx="1831871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5212815" y="2712118"/>
                <a:ext cx="1371519" cy="11286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 flipV="1">
                <a:off x="3072190" y="4343181"/>
                <a:ext cx="1857270" cy="10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V="1">
                <a:off x="1803058" y="2159702"/>
                <a:ext cx="1700112" cy="1238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357924" y="914382"/>
                <a:ext cx="1671542" cy="11572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>
                <a:off x="1688763" y="2688307"/>
                <a:ext cx="1101660" cy="19509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391330" y="4295558"/>
                <a:ext cx="1785832" cy="3571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23"/>
              <p:cNvSpPr txBox="1">
                <a:spLocks noChangeArrowheads="1"/>
              </p:cNvSpPr>
              <p:nvPr/>
            </p:nvSpPr>
            <p:spPr bwMode="auto">
              <a:xfrm>
                <a:off x="5029202" y="609600"/>
                <a:ext cx="1748813" cy="4238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Archaeology</a:t>
                </a:r>
              </a:p>
            </p:txBody>
          </p:sp>
          <p:sp>
            <p:nvSpPr>
              <p:cNvPr id="18" name="TextBox 24"/>
              <p:cNvSpPr txBox="1">
                <a:spLocks noChangeArrowheads="1"/>
              </p:cNvSpPr>
              <p:nvPr/>
            </p:nvSpPr>
            <p:spPr bwMode="auto">
              <a:xfrm>
                <a:off x="6462683" y="1511028"/>
                <a:ext cx="1280626" cy="4238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Medicine</a:t>
                </a:r>
              </a:p>
            </p:txBody>
          </p:sp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4953004" y="5297023"/>
                <a:ext cx="2024850" cy="73204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Environmental 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Science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26"/>
              <p:cNvSpPr txBox="1">
                <a:spLocks noChangeArrowheads="1"/>
              </p:cNvSpPr>
              <p:nvPr/>
            </p:nvSpPr>
            <p:spPr bwMode="auto">
              <a:xfrm>
                <a:off x="6386484" y="4035024"/>
                <a:ext cx="1390722" cy="73204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Energy 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Science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7"/>
              <p:cNvSpPr txBox="1">
                <a:spLocks noChangeArrowheads="1"/>
              </p:cNvSpPr>
              <p:nvPr/>
            </p:nvSpPr>
            <p:spPr bwMode="auto">
              <a:xfrm>
                <a:off x="1981908" y="5387167"/>
                <a:ext cx="1480931" cy="73204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Materials 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Science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8"/>
              <p:cNvSpPr txBox="1">
                <a:spLocks noChangeArrowheads="1"/>
              </p:cNvSpPr>
              <p:nvPr/>
            </p:nvSpPr>
            <p:spPr bwMode="auto">
              <a:xfrm>
                <a:off x="483124" y="2895898"/>
                <a:ext cx="853694" cy="4238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0000"/>
                    </a:solidFill>
                  </a:rPr>
                  <a:t>Arts</a:t>
                </a:r>
              </a:p>
            </p:txBody>
          </p:sp>
          <p:sp>
            <p:nvSpPr>
              <p:cNvPr id="23" name="TextBox 29"/>
              <p:cNvSpPr txBox="1">
                <a:spLocks noChangeArrowheads="1"/>
              </p:cNvSpPr>
              <p:nvPr/>
            </p:nvSpPr>
            <p:spPr bwMode="auto">
              <a:xfrm>
                <a:off x="2054759" y="880028"/>
                <a:ext cx="1525852" cy="4238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Chemistry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10800000">
                <a:off x="1814962" y="4495572"/>
                <a:ext cx="1900129" cy="63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2"/>
              <p:cNvSpPr txBox="1">
                <a:spLocks noChangeArrowheads="1"/>
              </p:cNvSpPr>
              <p:nvPr/>
            </p:nvSpPr>
            <p:spPr bwMode="auto">
              <a:xfrm>
                <a:off x="682962" y="4305453"/>
                <a:ext cx="1168723" cy="42381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FF0000"/>
                    </a:solidFill>
                  </a:rPr>
                  <a:t>Physics</a:t>
                </a:r>
              </a:p>
            </p:txBody>
          </p:sp>
        </p:grpSp>
        <p:sp>
          <p:nvSpPr>
            <p:cNvPr id="8" name="TextBox 40"/>
            <p:cNvSpPr txBox="1">
              <a:spLocks noChangeArrowheads="1"/>
            </p:cNvSpPr>
            <p:nvPr/>
          </p:nvSpPr>
          <p:spPr bwMode="auto">
            <a:xfrm>
              <a:off x="3352580" y="2336788"/>
              <a:ext cx="1752460" cy="10403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Synchrotron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Radiation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771800" y="6021288"/>
            <a:ext cx="3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Cross-talk among disciplines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63707" y="290225"/>
            <a:ext cx="5651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SYNCHROTRON RADIATION (SR)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58"/>
          <p:cNvGrpSpPr>
            <a:grpSpLocks/>
          </p:cNvGrpSpPr>
          <p:nvPr/>
        </p:nvGrpSpPr>
        <p:grpSpPr bwMode="auto">
          <a:xfrm>
            <a:off x="34925" y="-26988"/>
            <a:ext cx="1295400" cy="609601"/>
            <a:chOff x="2394" y="3267"/>
            <a:chExt cx="1842" cy="828"/>
          </a:xfrm>
        </p:grpSpPr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351" y="3371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0963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7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43495" y="6299200"/>
            <a:ext cx="84930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 smtClean="0">
                <a:solidFill>
                  <a:srgbClr val="002060"/>
                </a:solidFill>
                <a:latin typeface="Arial" charset="0"/>
                <a:ea typeface="+mn-ea"/>
              </a:rPr>
              <a:t>Buildings can also be used for high-quality Middle East Scientific meetings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255588" y="3973513"/>
            <a:ext cx="8640762" cy="2192337"/>
            <a:chOff x="293145" y="3684934"/>
            <a:chExt cx="8640762" cy="2192338"/>
          </a:xfrm>
        </p:grpSpPr>
        <p:pic>
          <p:nvPicPr>
            <p:cNvPr id="18448" name="Picture 7" descr="F:\SESAME 5-3-2013\Panorama sesame site 6-3-20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45" y="3684934"/>
              <a:ext cx="8640762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Rectangle 1"/>
            <p:cNvSpPr>
              <a:spLocks noChangeArrowheads="1"/>
            </p:cNvSpPr>
            <p:nvPr/>
          </p:nvSpPr>
          <p:spPr bwMode="auto">
            <a:xfrm>
              <a:off x="1060082" y="4133031"/>
              <a:ext cx="2592338" cy="12961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436" name="Group 58"/>
          <p:cNvGrpSpPr>
            <a:grpSpLocks/>
          </p:cNvGrpSpPr>
          <p:nvPr/>
        </p:nvGrpSpPr>
        <p:grpSpPr bwMode="auto">
          <a:xfrm>
            <a:off x="34925" y="-26988"/>
            <a:ext cx="1295400" cy="609601"/>
            <a:chOff x="2394" y="3267"/>
            <a:chExt cx="1842" cy="828"/>
          </a:xfrm>
        </p:grpSpPr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3351" y="3371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44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5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437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0963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04800" y="1196975"/>
            <a:ext cx="86106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ea typeface="Arial Unicode MS" charset="0"/>
                <a:cs typeface="Arial Unicode MS" charset="0"/>
              </a:rPr>
              <a:t>Foster </a:t>
            </a:r>
            <a:r>
              <a:rPr lang="en-US" sz="2000" dirty="0">
                <a:ea typeface="Arial Unicode MS" charset="0"/>
                <a:cs typeface="Arial Unicode MS" charset="0"/>
              </a:rPr>
              <a:t>excellence in science and technology</a:t>
            </a:r>
            <a:r>
              <a:rPr lang="tr-TR" sz="2000" dirty="0">
                <a:ea typeface="Arial Unicode MS" charset="0"/>
                <a:cs typeface="Arial Unicode MS" charset="0"/>
              </a:rPr>
              <a:t> in </a:t>
            </a:r>
            <a:r>
              <a:rPr lang="tr-TR" sz="2000" dirty="0" err="1">
                <a:ea typeface="Arial Unicode MS" charset="0"/>
                <a:cs typeface="Arial Unicode MS" charset="0"/>
              </a:rPr>
              <a:t>the</a:t>
            </a:r>
            <a:r>
              <a:rPr lang="tr-TR" sz="2000" dirty="0">
                <a:ea typeface="Arial Unicode MS" charset="0"/>
                <a:cs typeface="Arial Unicode MS" charset="0"/>
              </a:rPr>
              <a:t> </a:t>
            </a:r>
            <a:r>
              <a:rPr lang="tr-TR" sz="2000" dirty="0" err="1">
                <a:ea typeface="Arial Unicode MS" charset="0"/>
                <a:cs typeface="Arial Unicode MS" charset="0"/>
              </a:rPr>
              <a:t>Middle</a:t>
            </a:r>
            <a:r>
              <a:rPr lang="tr-TR" sz="2000" dirty="0">
                <a:ea typeface="Arial Unicode MS" charset="0"/>
                <a:cs typeface="Arial Unicode MS" charset="0"/>
              </a:rPr>
              <a:t> East</a:t>
            </a:r>
            <a:r>
              <a:rPr lang="en-US" sz="2000" dirty="0">
                <a:ea typeface="Arial Unicode MS" charset="0"/>
                <a:cs typeface="Arial Unicode MS" charset="0"/>
              </a:rPr>
              <a:t>.</a:t>
            </a:r>
            <a:endParaRPr lang="tr-TR" sz="2000" dirty="0">
              <a:ea typeface="Arial Unicode MS" charset="0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US" sz="2000" dirty="0">
                <a:ea typeface="Arial Unicode MS" charset="0"/>
                <a:cs typeface="Arial Unicode MS" charset="0"/>
              </a:rPr>
              <a:t>Reverse brain drain in the region.</a:t>
            </a:r>
            <a:endParaRPr lang="tr-TR" sz="2000" dirty="0">
              <a:ea typeface="Arial Unicode MS" charset="0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US" sz="2000" dirty="0">
                <a:ea typeface="Arial Unicode MS" charset="0"/>
                <a:cs typeface="Arial Unicode MS" charset="0"/>
              </a:rPr>
              <a:t>Enhance regional science and technology infrastructure.</a:t>
            </a:r>
          </a:p>
          <a:p>
            <a:endParaRPr lang="tr-TR" sz="2000" dirty="0">
              <a:ea typeface="Arial Unicode MS" charset="0"/>
              <a:cs typeface="Arial Unicode MS" charset="0"/>
            </a:endParaRPr>
          </a:p>
          <a:p>
            <a:pPr>
              <a:buFontTx/>
              <a:buChar char="•"/>
            </a:pPr>
            <a:r>
              <a:rPr lang="en-GB" sz="2000" dirty="0">
                <a:ea typeface="Arial Unicode MS" charset="0"/>
                <a:cs typeface="Arial Unicode MS" charset="0"/>
              </a:rPr>
              <a:t>Contribute to improved understanding among peoples of diverse backgrounds through peaceful scientific cooperation.</a:t>
            </a:r>
            <a:endParaRPr lang="en-US" sz="2000" dirty="0">
              <a:ea typeface="Arial Unicode MS" charset="0"/>
              <a:cs typeface="Arial Unicode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260648"/>
            <a:ext cx="3486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SESAME’S MISSION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1619250" y="6356350"/>
            <a:ext cx="4892675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1200">
                <a:solidFill>
                  <a:srgbClr val="898989"/>
                </a:solidFill>
                <a:latin typeface="FoundrySterling-Medium" charset="0"/>
              </a:rPr>
              <a:t>‘</a:t>
            </a:r>
            <a:r>
              <a:rPr lang="en-US" altLang="ja-JP" sz="1200">
                <a:solidFill>
                  <a:srgbClr val="898989"/>
                </a:solidFill>
                <a:latin typeface="FoundrySterling-Medium" charset="0"/>
              </a:rPr>
              <a:t>A Science Diplomacy approach for Belgium?</a:t>
            </a:r>
            <a:r>
              <a:rPr lang="tr-TR" sz="1200">
                <a:solidFill>
                  <a:srgbClr val="898989"/>
                </a:solidFill>
                <a:latin typeface="FoundrySterling-Medium" charset="0"/>
              </a:rPr>
              <a:t>’</a:t>
            </a:r>
            <a:r>
              <a:rPr lang="tr-TR" altLang="ja-JP" sz="1200">
                <a:solidFill>
                  <a:srgbClr val="898989"/>
                </a:solidFill>
                <a:latin typeface="FoundrySterling-Medium" charset="0"/>
              </a:rPr>
              <a:t>Brussels, Dec 1, 2016 </a:t>
            </a:r>
            <a:endParaRPr lang="en-US" sz="1600">
              <a:solidFill>
                <a:srgbClr val="898989"/>
              </a:solidFill>
              <a:latin typeface="FoundrySterling-Medium" charset="0"/>
            </a:endParaRP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25550" y="1089941"/>
            <a:ext cx="6192837" cy="3948112"/>
            <a:chOff x="1331913" y="2593278"/>
            <a:chExt cx="6192415" cy="3947221"/>
          </a:xfrm>
        </p:grpSpPr>
        <p:pic>
          <p:nvPicPr>
            <p:cNvPr id="22546" name="Picture 2" descr="C:\Users\Amor\Desktop\New Picture (1)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593278"/>
              <a:ext cx="6192415" cy="394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TextBox 5"/>
            <p:cNvSpPr txBox="1">
              <a:spLocks noChangeArrowheads="1"/>
            </p:cNvSpPr>
            <p:nvPr/>
          </p:nvSpPr>
          <p:spPr bwMode="auto">
            <a:xfrm>
              <a:off x="3059832" y="5517232"/>
              <a:ext cx="1198562" cy="3730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FF0000"/>
                  </a:solidFill>
                </a:rPr>
                <a:t>BAHRAIN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63621" y="5222790"/>
            <a:ext cx="8026400" cy="1439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30" tIns="45716" rIns="91430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1800" b="1" dirty="0" smtClean="0">
                <a:solidFill>
                  <a:prstClr val="black"/>
                </a:solidFill>
              </a:rPr>
              <a:t>Members</a:t>
            </a:r>
            <a:r>
              <a:rPr lang="en-GB" sz="1800" dirty="0">
                <a:solidFill>
                  <a:prstClr val="black"/>
                </a:solidFill>
              </a:rPr>
              <a:t/>
            </a:r>
            <a:br>
              <a:rPr lang="en-GB" sz="1800" dirty="0">
                <a:solidFill>
                  <a:prstClr val="black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Operating budget, capital funding</a:t>
            </a:r>
            <a:endParaRPr lang="en-GB" sz="18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GB" sz="1800" b="1" dirty="0" smtClean="0">
                <a:solidFill>
                  <a:prstClr val="black"/>
                </a:solidFill>
              </a:rPr>
              <a:t>Observers</a:t>
            </a:r>
          </a:p>
          <a:p>
            <a:pPr algn="l">
              <a:defRPr/>
            </a:pPr>
            <a:r>
              <a:rPr lang="en-GB" sz="1800" dirty="0" smtClean="0">
                <a:solidFill>
                  <a:prstClr val="black"/>
                </a:solidFill>
              </a:rPr>
              <a:t>Advice (Advisory Coms.), equipment (BL donations),  training, cash (EU, Italy) </a:t>
            </a:r>
            <a:endParaRPr lang="en-GB" sz="1800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511925" y="2234735"/>
            <a:ext cx="2555875" cy="2031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extLst/>
        </p:spPr>
        <p:txBody>
          <a:bodyPr lIns="91430" tIns="45716" rIns="91430" bIns="45716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Arial"/>
              </a:rPr>
              <a:t>Observers:</a:t>
            </a:r>
            <a:r>
              <a:rPr lang="en-US" b="1" dirty="0">
                <a:solidFill>
                  <a:srgbClr val="FF0000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Arial"/>
              </a:rPr>
              <a:t>Brazil, China,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Arial"/>
              </a:rPr>
              <a:t>EU, France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Arial"/>
              </a:rPr>
              <a:t>, Germany, Greece, Italy, Japan, Kuwait, Portugal, Russian Federation, Spain, Sweden, Switzerland, UK, USA </a:t>
            </a:r>
          </a:p>
        </p:txBody>
      </p:sp>
      <p:grpSp>
        <p:nvGrpSpPr>
          <p:cNvPr id="22533" name="Group 58"/>
          <p:cNvGrpSpPr>
            <a:grpSpLocks/>
          </p:cNvGrpSpPr>
          <p:nvPr/>
        </p:nvGrpSpPr>
        <p:grpSpPr bwMode="auto">
          <a:xfrm>
            <a:off x="34925" y="-26988"/>
            <a:ext cx="1295400" cy="609601"/>
            <a:chOff x="2394" y="3267"/>
            <a:chExt cx="1842" cy="828"/>
          </a:xfrm>
        </p:grpSpPr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3351" y="3371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42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7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50632" y="134938"/>
            <a:ext cx="5974512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SESAME: Members and Observers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2536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0963"/>
            <a:ext cx="1344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 flipV="1">
            <a:off x="684213" y="4149725"/>
            <a:ext cx="758825" cy="215900"/>
          </a:xfrm>
          <a:prstGeom prst="rightArrow">
            <a:avLst>
              <a:gd name="adj1" fmla="val 50000"/>
              <a:gd name="adj2" fmla="val 87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1" hangingPunct="1">
              <a:defRPr/>
            </a:pPr>
            <a:endParaRPr lang="en-GB" sz="1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74650" y="998538"/>
            <a:ext cx="8602663" cy="56165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1430" tIns="45716" rIns="91430" bIns="45716"/>
          <a:lstStyle/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Convergence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of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two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ideas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–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build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a light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source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in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the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Middle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East (Abdus Salam –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early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1980s) +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foster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projects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that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cross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divides</a:t>
            </a:r>
            <a:endParaRPr lang="de-CH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de-CH" dirty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Original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proposal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(1997) -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rebuild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old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0.8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GeV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Berlin Synchrotron (BESSY 1) in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the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Middle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East,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as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basis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for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a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new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international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organisation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  <a:r>
              <a:rPr lang="de-CH" dirty="0" err="1">
                <a:solidFill>
                  <a:srgbClr val="7030A0"/>
                </a:solidFill>
                <a:latin typeface="Arial" charset="0"/>
                <a:cs typeface="Arial" charset="0"/>
              </a:rPr>
              <a:t>modelled</a:t>
            </a:r>
            <a:r>
              <a:rPr lang="de-CH" dirty="0">
                <a:solidFill>
                  <a:srgbClr val="7030A0"/>
                </a:solidFill>
                <a:latin typeface="Arial" charset="0"/>
                <a:cs typeface="Arial" charset="0"/>
              </a:rPr>
              <a:t> on CERN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de-CH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1999 - (Interim) Council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established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: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followed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by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international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advisory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committees</a:t>
            </a:r>
            <a:endParaRPr lang="de-CH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CH" dirty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>
                <a:solidFill>
                  <a:srgbClr val="893BC3"/>
                </a:solidFill>
                <a:latin typeface="Arial" charset="0"/>
                <a:cs typeface="Arial" charset="0"/>
              </a:rPr>
              <a:t>2002 - </a:t>
            </a:r>
            <a:r>
              <a:rPr lang="de-CH" b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decision</a:t>
            </a:r>
            <a:r>
              <a:rPr lang="de-CH" b="1" dirty="0">
                <a:solidFill>
                  <a:srgbClr val="893BC3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to</a:t>
            </a:r>
            <a:r>
              <a:rPr lang="de-CH" b="1" dirty="0">
                <a:solidFill>
                  <a:srgbClr val="893BC3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build</a:t>
            </a:r>
            <a:r>
              <a:rPr lang="de-CH" b="1" dirty="0">
                <a:solidFill>
                  <a:srgbClr val="893BC3"/>
                </a:solidFill>
                <a:latin typeface="Arial" charset="0"/>
                <a:cs typeface="Arial" charset="0"/>
              </a:rPr>
              <a:t> a </a:t>
            </a:r>
            <a:r>
              <a:rPr lang="de-CH" b="1" u="sng" dirty="0" err="1">
                <a:solidFill>
                  <a:srgbClr val="893BC3"/>
                </a:solidFill>
                <a:latin typeface="Arial" charset="0"/>
                <a:cs typeface="Arial" charset="0"/>
              </a:rPr>
              <a:t>new</a:t>
            </a:r>
            <a:r>
              <a:rPr lang="de-CH" b="1" u="sng" dirty="0">
                <a:solidFill>
                  <a:srgbClr val="893BC3"/>
                </a:solidFill>
                <a:latin typeface="Arial" charset="0"/>
                <a:cs typeface="Arial" charset="0"/>
              </a:rPr>
              <a:t> 2.5 </a:t>
            </a:r>
            <a:r>
              <a:rPr lang="de-CH" b="1" u="sng" dirty="0" err="1">
                <a:solidFill>
                  <a:srgbClr val="893BC3"/>
                </a:solidFill>
                <a:latin typeface="Arial" charset="0"/>
                <a:cs typeface="Arial" charset="0"/>
              </a:rPr>
              <a:t>GeV</a:t>
            </a:r>
            <a:r>
              <a:rPr lang="de-CH" b="1" u="sng" dirty="0">
                <a:solidFill>
                  <a:srgbClr val="893BC3"/>
                </a:solidFill>
                <a:latin typeface="Arial" charset="0"/>
                <a:cs typeface="Arial" charset="0"/>
              </a:rPr>
              <a:t> ring </a:t>
            </a:r>
            <a:r>
              <a:rPr lang="de-CH" dirty="0">
                <a:solidFill>
                  <a:srgbClr val="893BC3"/>
                </a:solidFill>
                <a:latin typeface="Arial" charset="0"/>
                <a:cs typeface="Arial" charset="0"/>
              </a:rPr>
              <a:t>(still </a:t>
            </a:r>
            <a:r>
              <a:rPr lang="de-CH" dirty="0" err="1">
                <a:solidFill>
                  <a:srgbClr val="893BC3"/>
                </a:solidFill>
                <a:latin typeface="Arial" charset="0"/>
                <a:cs typeface="Arial" charset="0"/>
              </a:rPr>
              <a:t>using</a:t>
            </a:r>
            <a:r>
              <a:rPr lang="de-CH" dirty="0">
                <a:solidFill>
                  <a:srgbClr val="893BC3"/>
                </a:solidFill>
                <a:latin typeface="Arial" charset="0"/>
                <a:cs typeface="Arial" charset="0"/>
              </a:rPr>
              <a:t> BESSY </a:t>
            </a:r>
            <a:r>
              <a:rPr lang="de-CH" dirty="0" err="1">
                <a:solidFill>
                  <a:srgbClr val="893BC3"/>
                </a:solidFill>
                <a:latin typeface="Arial" charset="0"/>
                <a:cs typeface="Arial" charset="0"/>
              </a:rPr>
              <a:t>booster</a:t>
            </a:r>
            <a:r>
              <a:rPr lang="de-CH" dirty="0">
                <a:solidFill>
                  <a:srgbClr val="893BC3"/>
                </a:solidFill>
                <a:latin typeface="Arial" charset="0"/>
                <a:cs typeface="Arial" charset="0"/>
              </a:rPr>
              <a:t>)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de-CH" b="1" i="1" dirty="0">
                <a:solidFill>
                  <a:srgbClr val="893BC3"/>
                </a:solidFill>
                <a:latin typeface="Arial" charset="0"/>
                <a:cs typeface="Arial" charset="0"/>
              </a:rPr>
              <a:t>	 </a:t>
            </a:r>
            <a:r>
              <a:rPr lang="de-CH" b="1" i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competitive</a:t>
            </a:r>
            <a:r>
              <a:rPr lang="de-CH" b="1" i="1" dirty="0">
                <a:solidFill>
                  <a:srgbClr val="893BC3"/>
                </a:solidFill>
                <a:latin typeface="Arial" charset="0"/>
                <a:cs typeface="Arial" charset="0"/>
              </a:rPr>
              <a:t> 3</a:t>
            </a:r>
            <a:r>
              <a:rPr lang="de-CH" b="1" i="1" baseline="30000" dirty="0">
                <a:solidFill>
                  <a:srgbClr val="893BC3"/>
                </a:solidFill>
                <a:latin typeface="Arial" charset="0"/>
                <a:cs typeface="Arial" charset="0"/>
              </a:rPr>
              <a:t>rd</a:t>
            </a:r>
            <a:r>
              <a:rPr lang="de-CH" b="1" i="1" dirty="0">
                <a:solidFill>
                  <a:srgbClr val="893BC3"/>
                </a:solidFill>
                <a:latin typeface="Arial" charset="0"/>
                <a:cs typeface="Arial" charset="0"/>
              </a:rPr>
              <a:t> </a:t>
            </a:r>
            <a:r>
              <a:rPr lang="de-CH" b="1" i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generation</a:t>
            </a:r>
            <a:r>
              <a:rPr lang="de-CH" b="1" i="1" dirty="0">
                <a:solidFill>
                  <a:srgbClr val="893BC3"/>
                </a:solidFill>
                <a:latin typeface="Arial" charset="0"/>
                <a:cs typeface="Arial" charset="0"/>
              </a:rPr>
              <a:t> </a:t>
            </a:r>
            <a:r>
              <a:rPr lang="de-CH" b="1" i="1" dirty="0" err="1">
                <a:solidFill>
                  <a:srgbClr val="893BC3"/>
                </a:solidFill>
                <a:latin typeface="Arial" charset="0"/>
                <a:cs typeface="Arial" charset="0"/>
              </a:rPr>
              <a:t>facility</a:t>
            </a:r>
            <a:endParaRPr lang="de-CH" b="1" i="1" dirty="0">
              <a:solidFill>
                <a:srgbClr val="893BC3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CH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Ground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dirty="0" err="1">
                <a:solidFill>
                  <a:srgbClr val="333399"/>
                </a:solidFill>
                <a:latin typeface="Arial" charset="0"/>
                <a:cs typeface="Arial" charset="0"/>
              </a:rPr>
              <a:t>breaking</a:t>
            </a:r>
            <a:r>
              <a:rPr lang="de-CH" dirty="0">
                <a:solidFill>
                  <a:srgbClr val="333399"/>
                </a:solidFill>
                <a:latin typeface="Arial" charset="0"/>
                <a:cs typeface="Arial" charset="0"/>
              </a:rPr>
              <a:t> (2003);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completion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of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building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(2008)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de-CH" dirty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Vigorous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training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programme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and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growing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potential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user</a:t>
            </a:r>
            <a:r>
              <a:rPr lang="de-CH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community</a:t>
            </a:r>
            <a:endParaRPr lang="de-CH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de-CH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Commissioning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–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start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November 2016.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Opening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by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HM King </a:t>
            </a:r>
            <a:r>
              <a:rPr lang="de-CH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Abullah</a:t>
            </a:r>
            <a:r>
              <a:rPr lang="de-CH" b="1" dirty="0">
                <a:solidFill>
                  <a:srgbClr val="333399"/>
                </a:solidFill>
                <a:latin typeface="Arial" charset="0"/>
                <a:cs typeface="Arial" charset="0"/>
              </a:rPr>
              <a:t> II in May.</a:t>
            </a:r>
            <a:endParaRPr lang="de-CH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627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35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09725" y="134938"/>
            <a:ext cx="60563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 VERY BRIEF HISTORY OF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SESAME</a:t>
            </a:r>
          </a:p>
        </p:txBody>
      </p:sp>
      <p:pic>
        <p:nvPicPr>
          <p:cNvPr id="26629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52413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5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175" y="115888"/>
            <a:ext cx="670401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Calibri"/>
                <a:cs typeface="+mn-cs"/>
              </a:rPr>
              <a:t>TECHNICAL AND SCIENTIFIC STAFF</a:t>
            </a:r>
          </a:p>
        </p:txBody>
      </p:sp>
      <p:pic>
        <p:nvPicPr>
          <p:cNvPr id="614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0096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8366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b="43810"/>
          <a:stretch>
            <a:fillRect/>
          </a:stretch>
        </p:blipFill>
        <p:spPr bwMode="auto">
          <a:xfrm>
            <a:off x="3708400" y="981075"/>
            <a:ext cx="37973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34534" r="31738" b="27025"/>
          <a:stretch>
            <a:fillRect/>
          </a:stretch>
        </p:blipFill>
        <p:spPr bwMode="auto">
          <a:xfrm>
            <a:off x="7092950" y="2205038"/>
            <a:ext cx="1566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867400" y="1916113"/>
            <a:ext cx="1368425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47" name="Picture 12" descr="Pictures 2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25558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1" descr="inside_tmonochromat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2247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" descr="Slide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22415" r="5037" b="36909"/>
          <a:stretch>
            <a:fillRect/>
          </a:stretch>
        </p:blipFill>
        <p:spPr bwMode="auto">
          <a:xfrm>
            <a:off x="5364163" y="4581525"/>
            <a:ext cx="38322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Box 19"/>
          <p:cNvSpPr txBox="1">
            <a:spLocks noChangeArrowheads="1"/>
          </p:cNvSpPr>
          <p:nvPr/>
        </p:nvSpPr>
        <p:spPr bwMode="auto">
          <a:xfrm>
            <a:off x="179388" y="5157788"/>
            <a:ext cx="482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/>
              <a:t>Currently more than 30 engineers and scientists are employed by SESAME to build the storage ring and the beamlines.</a:t>
            </a:r>
          </a:p>
        </p:txBody>
      </p:sp>
      <p:sp>
        <p:nvSpPr>
          <p:cNvPr id="6145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69325" y="6519863"/>
            <a:ext cx="466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074382-5D77-734F-9D7A-A94E3B14ABB9}" type="slidenum">
              <a:rPr lang="en-US" sz="1600">
                <a:solidFill>
                  <a:srgbClr val="898989"/>
                </a:solidFill>
                <a:cs typeface="Arial" charset="0"/>
              </a:rPr>
              <a:pPr/>
              <a:t>8</a:t>
            </a:fld>
            <a:endParaRPr lang="en-US" sz="16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248" y="3332496"/>
            <a:ext cx="2286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Booster became operational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5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00238"/>
            <a:ext cx="77311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250825" y="1660525"/>
            <a:ext cx="34575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Shielding houses electron accelerator and </a:t>
            </a:r>
            <a:r>
              <a:rPr lang="en-GB" b="1" dirty="0" smtClean="0">
                <a:solidFill>
                  <a:srgbClr val="000000"/>
                </a:solidFill>
                <a:ea typeface="+mn-ea"/>
              </a:rPr>
              <a:t>storage ring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011863" y="1490663"/>
            <a:ext cx="3132137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Intense beams of light (infra-red to X-rays) generated by circulating electrons exit through ports in the shielding</a:t>
            </a:r>
          </a:p>
        </p:txBody>
      </p:sp>
      <p:cxnSp>
        <p:nvCxnSpPr>
          <p:cNvPr id="17413" name="Straight Arrow Connector 5"/>
          <p:cNvCxnSpPr>
            <a:cxnSpLocks noChangeShapeType="1"/>
          </p:cNvCxnSpPr>
          <p:nvPr/>
        </p:nvCxnSpPr>
        <p:spPr bwMode="auto">
          <a:xfrm>
            <a:off x="1392238" y="2263775"/>
            <a:ext cx="1944687" cy="14525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14" name="Straight Arrow Connector 10"/>
          <p:cNvCxnSpPr>
            <a:cxnSpLocks noChangeShapeType="1"/>
          </p:cNvCxnSpPr>
          <p:nvPr/>
        </p:nvCxnSpPr>
        <p:spPr bwMode="auto">
          <a:xfrm flipH="1">
            <a:off x="6156325" y="2690813"/>
            <a:ext cx="719138" cy="15335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15" name="Straight Arrow Connector 5"/>
          <p:cNvCxnSpPr>
            <a:cxnSpLocks noChangeShapeType="1"/>
          </p:cNvCxnSpPr>
          <p:nvPr/>
        </p:nvCxnSpPr>
        <p:spPr bwMode="auto">
          <a:xfrm flipH="1" flipV="1">
            <a:off x="4787900" y="4437063"/>
            <a:ext cx="1368425" cy="1295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714875" y="5661025"/>
            <a:ext cx="3457575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Shielding houses electron source, pre-accelerator and booster synchrotron</a:t>
            </a:r>
          </a:p>
        </p:txBody>
      </p:sp>
      <p:grpSp>
        <p:nvGrpSpPr>
          <p:cNvPr id="28680" name="Group 58"/>
          <p:cNvGrpSpPr>
            <a:grpSpLocks/>
          </p:cNvGrpSpPr>
          <p:nvPr/>
        </p:nvGrpSpPr>
        <p:grpSpPr bwMode="auto">
          <a:xfrm>
            <a:off x="107950" y="114300"/>
            <a:ext cx="1295400" cy="609600"/>
            <a:chOff x="2394" y="3267"/>
            <a:chExt cx="1842" cy="828"/>
          </a:xfrm>
        </p:grpSpPr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2590" y="3556"/>
              <a:ext cx="1438" cy="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1" kern="0" dirty="0">
                <a:solidFill>
                  <a:srgbClr val="000000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3207" y="3267"/>
              <a:ext cx="135" cy="308"/>
            </a:xfrm>
            <a:custGeom>
              <a:avLst/>
              <a:gdLst>
                <a:gd name="T0" fmla="*/ 0 w 267"/>
                <a:gd name="T1" fmla="*/ 1 h 616"/>
                <a:gd name="T2" fmla="*/ 1 w 267"/>
                <a:gd name="T3" fmla="*/ 1 h 616"/>
                <a:gd name="T4" fmla="*/ 1 w 267"/>
                <a:gd name="T5" fmla="*/ 1 h 616"/>
                <a:gd name="T6" fmla="*/ 1 w 267"/>
                <a:gd name="T7" fmla="*/ 0 h 616"/>
                <a:gd name="T8" fmla="*/ 0 w 267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616"/>
                <a:gd name="T17" fmla="*/ 267 w 267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616">
                  <a:moveTo>
                    <a:pt x="0" y="596"/>
                  </a:moveTo>
                  <a:lnTo>
                    <a:pt x="55" y="616"/>
                  </a:lnTo>
                  <a:lnTo>
                    <a:pt x="267" y="21"/>
                  </a:lnTo>
                  <a:lnTo>
                    <a:pt x="212" y="0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3308" y="3267"/>
              <a:ext cx="135" cy="308"/>
            </a:xfrm>
            <a:custGeom>
              <a:avLst/>
              <a:gdLst>
                <a:gd name="T0" fmla="*/ 1 w 266"/>
                <a:gd name="T1" fmla="*/ 0 h 616"/>
                <a:gd name="T2" fmla="*/ 0 w 266"/>
                <a:gd name="T3" fmla="*/ 1 h 616"/>
                <a:gd name="T4" fmla="*/ 1 w 266"/>
                <a:gd name="T5" fmla="*/ 1 h 616"/>
                <a:gd name="T6" fmla="*/ 1 w 266"/>
                <a:gd name="T7" fmla="*/ 1 h 616"/>
                <a:gd name="T8" fmla="*/ 1 w 266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"/>
                <a:gd name="T16" fmla="*/ 0 h 616"/>
                <a:gd name="T17" fmla="*/ 266 w 266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" h="616">
                  <a:moveTo>
                    <a:pt x="55" y="0"/>
                  </a:moveTo>
                  <a:lnTo>
                    <a:pt x="0" y="21"/>
                  </a:lnTo>
                  <a:lnTo>
                    <a:pt x="210" y="616"/>
                  </a:lnTo>
                  <a:lnTo>
                    <a:pt x="266" y="59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2590" y="3366"/>
              <a:ext cx="704" cy="211"/>
            </a:xfrm>
            <a:custGeom>
              <a:avLst/>
              <a:gdLst>
                <a:gd name="T0" fmla="*/ 1 w 1404"/>
                <a:gd name="T1" fmla="*/ 0 h 421"/>
                <a:gd name="T2" fmla="*/ 1 w 1404"/>
                <a:gd name="T3" fmla="*/ 0 h 421"/>
                <a:gd name="T4" fmla="*/ 0 w 1404"/>
                <a:gd name="T5" fmla="*/ 0 h 421"/>
                <a:gd name="T6" fmla="*/ 1 w 1404"/>
                <a:gd name="T7" fmla="*/ 0 h 421"/>
                <a:gd name="T8" fmla="*/ 1 w 1404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4"/>
                <a:gd name="T16" fmla="*/ 0 h 421"/>
                <a:gd name="T17" fmla="*/ 1404 w 1404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4" h="421">
                  <a:moveTo>
                    <a:pt x="1404" y="50"/>
                  </a:moveTo>
                  <a:lnTo>
                    <a:pt x="1390" y="0"/>
                  </a:lnTo>
                  <a:lnTo>
                    <a:pt x="0" y="370"/>
                  </a:lnTo>
                  <a:lnTo>
                    <a:pt x="13" y="421"/>
                  </a:lnTo>
                  <a:lnTo>
                    <a:pt x="1404" y="5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351" y="3370"/>
              <a:ext cx="679" cy="205"/>
            </a:xfrm>
            <a:custGeom>
              <a:avLst/>
              <a:gdLst>
                <a:gd name="T0" fmla="*/ 1 w 1358"/>
                <a:gd name="T1" fmla="*/ 0 h 421"/>
                <a:gd name="T2" fmla="*/ 0 w 1358"/>
                <a:gd name="T3" fmla="*/ 0 h 421"/>
                <a:gd name="T4" fmla="*/ 1 w 1358"/>
                <a:gd name="T5" fmla="*/ 0 h 421"/>
                <a:gd name="T6" fmla="*/ 1 w 1358"/>
                <a:gd name="T7" fmla="*/ 0 h 421"/>
                <a:gd name="T8" fmla="*/ 1 w 135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421"/>
                <a:gd name="T17" fmla="*/ 1358 w 135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421">
                  <a:moveTo>
                    <a:pt x="15" y="0"/>
                  </a:moveTo>
                  <a:lnTo>
                    <a:pt x="0" y="50"/>
                  </a:lnTo>
                  <a:lnTo>
                    <a:pt x="1344" y="421"/>
                  </a:lnTo>
                  <a:lnTo>
                    <a:pt x="1358" y="37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8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606" y="3615"/>
              <a:ext cx="1405" cy="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"/>
                  <a:ea typeface="Arial"/>
                  <a:cs typeface="Arial"/>
                </a:rPr>
                <a:t>SESAME</a:t>
              </a:r>
            </a:p>
          </p:txBody>
        </p:sp>
        <p:sp>
          <p:nvSpPr>
            <p:cNvPr id="18" name="Line 65"/>
            <p:cNvSpPr>
              <a:spLocks noChangeShapeType="1"/>
            </p:cNvSpPr>
            <p:nvPr/>
          </p:nvSpPr>
          <p:spPr bwMode="auto">
            <a:xfrm>
              <a:off x="2577" y="3972"/>
              <a:ext cx="1467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 flipV="1">
              <a:off x="2502" y="4032"/>
              <a:ext cx="163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67"/>
            <p:cNvSpPr>
              <a:spLocks noChangeShapeType="1"/>
            </p:cNvSpPr>
            <p:nvPr/>
          </p:nvSpPr>
          <p:spPr bwMode="auto">
            <a:xfrm>
              <a:off x="2394" y="4095"/>
              <a:ext cx="184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58888" y="611188"/>
            <a:ext cx="66548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INSIDE SESAME EXPERIMENTAL HALL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8682" name="Picture 6" descr="The image “file:///C:/Documents%20and%20Settings/gulayse/Desktop/menu_01_b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63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52</TotalTime>
  <Words>1223</Words>
  <Application>Microsoft Macintosh PowerPoint</Application>
  <PresentationFormat>On-screen Show (4:3)</PresentationFormat>
  <Paragraphs>251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SESAME: A Source of Light in the Middle East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PROGRAM (external support)   </vt:lpstr>
      <vt:lpstr>PowerPoint Presentation</vt:lpstr>
      <vt:lpstr>PowerPoint Presentation</vt:lpstr>
      <vt:lpstr>PowerPoint Presentation</vt:lpstr>
    </vt:vector>
  </TitlesOfParts>
  <Company>zehra@sabanciuniv.edu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Zehra Sayers</dc:creator>
  <cp:lastModifiedBy>Zehra Sayers</cp:lastModifiedBy>
  <cp:revision>19</cp:revision>
  <dcterms:created xsi:type="dcterms:W3CDTF">2017-03-08T13:53:05Z</dcterms:created>
  <dcterms:modified xsi:type="dcterms:W3CDTF">2017-03-08T15:48:08Z</dcterms:modified>
</cp:coreProperties>
</file>