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67" r:id="rId4"/>
    <p:sldId id="275" r:id="rId5"/>
    <p:sldId id="276" r:id="rId6"/>
    <p:sldId id="283" r:id="rId7"/>
    <p:sldId id="287" r:id="rId8"/>
    <p:sldId id="284" r:id="rId9"/>
    <p:sldId id="296" r:id="rId10"/>
    <p:sldId id="288" r:id="rId11"/>
    <p:sldId id="297" r:id="rId12"/>
    <p:sldId id="292" r:id="rId13"/>
    <p:sldId id="290" r:id="rId14"/>
    <p:sldId id="291" r:id="rId15"/>
    <p:sldId id="295" r:id="rId16"/>
    <p:sldId id="294" r:id="rId17"/>
    <p:sldId id="29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894" y="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C944C-D1A5-4812-8E2D-AFEA10CA190C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1656A-7744-4DE9-B4A0-7B8D4C307C7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807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36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07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82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252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56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92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94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689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86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47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E21D-DF5F-4278-AEB0-169866A3D2DB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645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3E21D-DF5F-4278-AEB0-169866A3D2DB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97A2D-6D00-47BD-92DD-BC84A30374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65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539552" y="620688"/>
            <a:ext cx="7776864" cy="108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Monitor di neutroni basato su Micro Channel </a:t>
            </a:r>
            <a:r>
              <a:rPr lang="it-IT" sz="4000" b="1" dirty="0" err="1" smtClean="0">
                <a:solidFill>
                  <a:srgbClr val="FF0000"/>
                </a:solidFill>
              </a:rPr>
              <a:t>Plate</a:t>
            </a:r>
            <a:r>
              <a:rPr lang="it-IT" sz="4000" b="1" dirty="0" smtClean="0"/>
              <a:t/>
            </a:r>
            <a:br>
              <a:rPr lang="it-IT" sz="4000" b="1" dirty="0" smtClean="0"/>
            </a:br>
            <a:endParaRPr lang="en-US" sz="40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3560" y="4869160"/>
            <a:ext cx="6400800" cy="1152128"/>
          </a:xfrm>
        </p:spPr>
        <p:txBody>
          <a:bodyPr/>
          <a:lstStyle/>
          <a:p>
            <a:r>
              <a:rPr lang="it-IT" sz="2400" i="1" dirty="0" smtClean="0"/>
              <a:t>Vincenzo Variale – LNS, 25 Novembre</a:t>
            </a:r>
            <a:endParaRPr lang="en-US" sz="24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03648" y="2492896"/>
            <a:ext cx="626469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000" b="1" dirty="0" smtClean="0"/>
              <a:t>Richiamo dello schema di funzionamento del monitor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000" b="1" dirty="0" smtClean="0"/>
              <a:t>Aggiornamento dall’ultimo meeting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000" b="1" dirty="0" smtClean="0"/>
              <a:t>Modifiche prototipo per test con fascio di neutroni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83393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7"/>
            <a:ext cx="4104456" cy="312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248472" cy="323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>
            <a:off x="1187624" y="476672"/>
            <a:ext cx="676875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Misure</a:t>
            </a:r>
            <a:r>
              <a:rPr lang="en-US" sz="3200" b="1" dirty="0" smtClean="0"/>
              <a:t> con </a:t>
            </a:r>
            <a:r>
              <a:rPr lang="en-US" sz="3200" b="1" dirty="0" err="1" smtClean="0"/>
              <a:t>sorgente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neutroni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s.n</a:t>
            </a:r>
            <a:r>
              <a:rPr lang="en-US" sz="3200" b="1" dirty="0" smtClean="0"/>
              <a:t>.)</a:t>
            </a:r>
            <a:endParaRPr lang="en-US" sz="3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499992" y="1916832"/>
            <a:ext cx="448462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Background con </a:t>
            </a:r>
            <a:r>
              <a:rPr lang="en-US" i="1" dirty="0" smtClean="0"/>
              <a:t>V</a:t>
            </a:r>
            <a:r>
              <a:rPr lang="en-US" i="1" baseline="-25000" dirty="0" smtClean="0"/>
              <a:t>g</a:t>
            </a:r>
            <a:r>
              <a:rPr lang="en-US" i="1" dirty="0" smtClean="0"/>
              <a:t>=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f</a:t>
            </a:r>
            <a:r>
              <a:rPr lang="en-US" i="1" dirty="0" smtClean="0"/>
              <a:t>=-1kV</a:t>
            </a:r>
            <a:r>
              <a:rPr lang="en-US" i="1" dirty="0" smtClean="0">
                <a:sym typeface="Wingdings" pitchFamily="2" charset="2"/>
              </a:rPr>
              <a:t></a:t>
            </a:r>
            <a:r>
              <a:rPr lang="en-US" i="1" dirty="0" smtClean="0"/>
              <a:t> r = 1.7 ± 0.1 s</a:t>
            </a:r>
            <a:r>
              <a:rPr lang="en-US" i="1" baseline="30000" dirty="0" smtClean="0"/>
              <a:t>-1</a:t>
            </a:r>
            <a:endParaRPr lang="en-US" i="1" baseline="30000" dirty="0"/>
          </a:p>
        </p:txBody>
      </p:sp>
      <p:cxnSp>
        <p:nvCxnSpPr>
          <p:cNvPr id="8" name="Connettore 2 7"/>
          <p:cNvCxnSpPr>
            <a:stCxn id="6" idx="1"/>
          </p:cNvCxnSpPr>
          <p:nvPr/>
        </p:nvCxnSpPr>
        <p:spPr>
          <a:xfrm flipH="1">
            <a:off x="3491880" y="2101498"/>
            <a:ext cx="1008112" cy="31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51520" y="5157192"/>
            <a:ext cx="356418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Segnale</a:t>
            </a:r>
            <a:r>
              <a:rPr lang="en-US" b="1" dirty="0" smtClean="0"/>
              <a:t> </a:t>
            </a:r>
            <a:r>
              <a:rPr lang="en-US" b="1" dirty="0" err="1" smtClean="0"/>
              <a:t>della</a:t>
            </a:r>
            <a:r>
              <a:rPr lang="en-US" b="1" dirty="0" smtClean="0"/>
              <a:t> </a:t>
            </a:r>
            <a:r>
              <a:rPr lang="en-US" b="1" dirty="0" err="1" smtClean="0"/>
              <a:t>s.n</a:t>
            </a:r>
            <a:r>
              <a:rPr lang="en-US" b="1" dirty="0" smtClean="0"/>
              <a:t>. con </a:t>
            </a:r>
            <a:r>
              <a:rPr lang="en-US" b="1" i="1" dirty="0" smtClean="0"/>
              <a:t>V</a:t>
            </a:r>
            <a:r>
              <a:rPr lang="en-US" b="1" i="1" baseline="-25000" dirty="0" smtClean="0"/>
              <a:t>g</a:t>
            </a:r>
            <a:r>
              <a:rPr lang="en-US" b="1" i="1" dirty="0" smtClean="0"/>
              <a:t>=</a:t>
            </a:r>
            <a:r>
              <a:rPr lang="en-US" b="1" i="1" dirty="0" err="1" smtClean="0"/>
              <a:t>V</a:t>
            </a:r>
            <a:r>
              <a:rPr lang="en-US" b="1" i="1" baseline="-25000" dirty="0" err="1" smtClean="0"/>
              <a:t>f</a:t>
            </a:r>
            <a:r>
              <a:rPr lang="en-US" b="1" i="1" dirty="0" smtClean="0"/>
              <a:t>=-1kV</a:t>
            </a:r>
            <a:r>
              <a:rPr lang="en-US" b="1" i="1" dirty="0" smtClean="0">
                <a:sym typeface="Wingdings" pitchFamily="2" charset="2"/>
              </a:rPr>
              <a:t></a:t>
            </a:r>
          </a:p>
          <a:p>
            <a:r>
              <a:rPr lang="en-US" b="1" i="1" dirty="0" smtClean="0">
                <a:sym typeface="Wingdings" pitchFamily="2" charset="2"/>
              </a:rPr>
              <a:t>r = 3.4 ± 0.2 s</a:t>
            </a:r>
            <a:r>
              <a:rPr lang="en-US" b="1" i="1" baseline="30000" dirty="0" smtClean="0">
                <a:sym typeface="Wingdings" pitchFamily="2" charset="2"/>
              </a:rPr>
              <a:t>-1</a:t>
            </a:r>
            <a:endParaRPr lang="en-US" b="1" i="1" baseline="30000" dirty="0"/>
          </a:p>
        </p:txBody>
      </p:sp>
      <p:cxnSp>
        <p:nvCxnSpPr>
          <p:cNvPr id="11" name="Connettore 2 10"/>
          <p:cNvCxnSpPr>
            <a:stCxn id="9" idx="3"/>
          </p:cNvCxnSpPr>
          <p:nvPr/>
        </p:nvCxnSpPr>
        <p:spPr>
          <a:xfrm flipV="1">
            <a:off x="3815701" y="5085184"/>
            <a:ext cx="1548387" cy="395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1547664" y="260648"/>
            <a:ext cx="655272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Test measurement results with </a:t>
            </a:r>
            <a:r>
              <a:rPr lang="en-US" sz="2800" b="1" dirty="0" smtClean="0">
                <a:latin typeface="Symbol" pitchFamily="18" charset="2"/>
              </a:rPr>
              <a:t>a</a:t>
            </a:r>
            <a:r>
              <a:rPr lang="en-US" sz="2800" b="1" dirty="0" smtClean="0"/>
              <a:t> Source</a:t>
            </a:r>
            <a:endParaRPr lang="en-US" sz="2800" b="1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CAARI 2016, Fort Worth, Tx, USA</a:t>
            </a:r>
            <a:endParaRPr lang="en-US"/>
          </a:p>
        </p:txBody>
      </p:sp>
      <p:pic>
        <p:nvPicPr>
          <p:cNvPr id="5" name="Immagine 4" descr="newFig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7560840" cy="388843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51520" y="5733256"/>
            <a:ext cx="871296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 smtClean="0"/>
              <a:t>In </a:t>
            </a:r>
            <a:r>
              <a:rPr lang="en-US" sz="1200" dirty="0"/>
              <a:t>a) the CCD background signal, (</a:t>
            </a:r>
            <a:r>
              <a:rPr lang="en-US" sz="1200" b="1" i="1" dirty="0"/>
              <a:t>4</a:t>
            </a:r>
            <a:r>
              <a:rPr lang="en-US" sz="1200" b="1" dirty="0"/>
              <a:t> light points</a:t>
            </a:r>
            <a:r>
              <a:rPr lang="en-US" sz="1200" dirty="0"/>
              <a:t> with </a:t>
            </a:r>
            <a:r>
              <a:rPr lang="en-US" sz="1200" i="1" dirty="0"/>
              <a:t>2</a:t>
            </a:r>
            <a:r>
              <a:rPr lang="en-US" sz="1200" dirty="0"/>
              <a:t> light points less visible because of the figure size reduction)  obtained when the electrostatic mirror was off (</a:t>
            </a:r>
            <a:r>
              <a:rPr lang="en-US" sz="1200" b="1" i="1" dirty="0" err="1"/>
              <a:t>V</a:t>
            </a:r>
            <a:r>
              <a:rPr lang="en-US" sz="1200" b="1" i="1" baseline="-25000" dirty="0" err="1"/>
              <a:t>foil</a:t>
            </a:r>
            <a:r>
              <a:rPr lang="en-US" sz="1200" b="1" i="1" dirty="0"/>
              <a:t>=</a:t>
            </a:r>
            <a:r>
              <a:rPr lang="en-US" sz="1200" b="1" i="1" dirty="0" err="1"/>
              <a:t>V</a:t>
            </a:r>
            <a:r>
              <a:rPr lang="en-US" sz="1200" b="1" i="1" baseline="-25000" dirty="0" err="1"/>
              <a:t>grid</a:t>
            </a:r>
            <a:r>
              <a:rPr lang="en-US" sz="1200" b="1" i="1" dirty="0"/>
              <a:t>= 0 V</a:t>
            </a:r>
            <a:r>
              <a:rPr lang="en-US" sz="1200" dirty="0"/>
              <a:t>); in b) the CCD signal with electrostatic mirror on (</a:t>
            </a:r>
            <a:r>
              <a:rPr lang="en-US" sz="1200" b="1" i="1" dirty="0" err="1"/>
              <a:t>V</a:t>
            </a:r>
            <a:r>
              <a:rPr lang="en-US" sz="1200" b="1" i="1" baseline="-25000" dirty="0" err="1"/>
              <a:t>foil</a:t>
            </a:r>
            <a:r>
              <a:rPr lang="en-US" sz="1200" b="1" i="1" dirty="0"/>
              <a:t>=</a:t>
            </a:r>
            <a:r>
              <a:rPr lang="en-US" sz="1200" b="1" i="1" dirty="0" err="1"/>
              <a:t>V</a:t>
            </a:r>
            <a:r>
              <a:rPr lang="en-US" sz="1200" b="1" i="1" baseline="-25000" dirty="0" err="1"/>
              <a:t>grid</a:t>
            </a:r>
            <a:r>
              <a:rPr lang="en-US" sz="1200" b="1" i="1" dirty="0"/>
              <a:t>= -1 kV</a:t>
            </a:r>
            <a:r>
              <a:rPr lang="en-US" sz="1200" dirty="0"/>
              <a:t>),  about </a:t>
            </a:r>
            <a:r>
              <a:rPr lang="en-US" sz="1200" b="1" i="1" dirty="0"/>
              <a:t>100</a:t>
            </a:r>
            <a:r>
              <a:rPr lang="en-US" sz="1200" b="1" dirty="0"/>
              <a:t> light points </a:t>
            </a:r>
            <a:r>
              <a:rPr lang="en-US" sz="1200" dirty="0"/>
              <a:t>(also here some light points was less visible and have been lost in the figure reduction).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464" y="1196752"/>
            <a:ext cx="912153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CCD camera snapshots for the measurements with the </a:t>
            </a:r>
            <a:r>
              <a:rPr lang="en-US" sz="1400" dirty="0" smtClean="0">
                <a:latin typeface="Symbol" pitchFamily="18" charset="2"/>
              </a:rPr>
              <a:t>a</a:t>
            </a:r>
            <a:r>
              <a:rPr lang="en-US" sz="1400" dirty="0" smtClean="0"/>
              <a:t> source. The light points on CCD camera represent the </a:t>
            </a:r>
            <a:r>
              <a:rPr lang="en-US" sz="1400" dirty="0" smtClean="0">
                <a:latin typeface="Symbol" pitchFamily="18" charset="2"/>
              </a:rPr>
              <a:t>a</a:t>
            </a:r>
            <a:r>
              <a:rPr lang="en-US" sz="1400" dirty="0" smtClean="0"/>
              <a:t> hit  Al foil</a:t>
            </a:r>
            <a:endParaRPr lang="en-US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229200"/>
            <a:ext cx="367240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Signal with Electrostatic Mirror off (</a:t>
            </a:r>
            <a:r>
              <a:rPr lang="en-US" sz="1400" dirty="0" smtClean="0"/>
              <a:t>background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499992" y="5229200"/>
            <a:ext cx="274748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Signal with electrostatic Mirror on  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2915816" y="548680"/>
            <a:ext cx="3384376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Effetto</a:t>
            </a:r>
            <a:r>
              <a:rPr lang="en-US" sz="4000" b="1" dirty="0" smtClean="0"/>
              <a:t> corona</a:t>
            </a:r>
            <a:endParaRPr lang="en-US" sz="4000" b="1" dirty="0"/>
          </a:p>
        </p:txBody>
      </p:sp>
      <p:pic>
        <p:nvPicPr>
          <p:cNvPr id="4" name="Immagine 3" descr="MonSig_0_2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816424" cy="2880320"/>
          </a:xfrm>
          <a:prstGeom prst="rect">
            <a:avLst/>
          </a:prstGeom>
        </p:spPr>
      </p:pic>
      <p:pic>
        <p:nvPicPr>
          <p:cNvPr id="5" name="Immagine 4" descr="MonSig_28_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1628800"/>
            <a:ext cx="3672408" cy="280831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5013176"/>
            <a:ext cx="85291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Possible Corona effect on the grid wires. CCD camera signal with: a)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12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-2.8 kV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12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0 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b)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12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-2.8 kV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12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0 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The high voltage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the deflecting grid (V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gave a very big signal because that grid was placed in front of MCP face.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55976" y="4437112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604448" y="450912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332656"/>
            <a:ext cx="583264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Necessità</a:t>
            </a:r>
            <a:r>
              <a:rPr lang="en-US" sz="3600" b="1" dirty="0" smtClean="0"/>
              <a:t> per </a:t>
            </a:r>
            <a:r>
              <a:rPr lang="en-US" sz="3600" b="1" dirty="0" err="1" smtClean="0"/>
              <a:t>il</a:t>
            </a:r>
            <a:r>
              <a:rPr lang="en-US" sz="3600" b="1" dirty="0" smtClean="0"/>
              <a:t> test </a:t>
            </a:r>
            <a:r>
              <a:rPr lang="en-US" sz="3600" b="1" dirty="0" err="1" smtClean="0"/>
              <a:t>su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fascio</a:t>
            </a:r>
            <a:endParaRPr lang="en-US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23728" y="5733256"/>
            <a:ext cx="3405869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Camera </a:t>
            </a:r>
            <a:r>
              <a:rPr lang="en-US" sz="1200" dirty="0" err="1" smtClean="0"/>
              <a:t>da</a:t>
            </a:r>
            <a:r>
              <a:rPr lang="en-US" sz="1200" dirty="0" smtClean="0"/>
              <a:t> </a:t>
            </a:r>
            <a:r>
              <a:rPr lang="en-US" sz="1200" dirty="0" err="1" smtClean="0"/>
              <a:t>vuoto</a:t>
            </a:r>
            <a:r>
              <a:rPr lang="en-US" sz="1200" dirty="0" smtClean="0"/>
              <a:t> </a:t>
            </a:r>
            <a:r>
              <a:rPr lang="en-US" sz="1200" dirty="0" err="1" smtClean="0"/>
              <a:t>che</a:t>
            </a:r>
            <a:r>
              <a:rPr lang="en-US" sz="1200" dirty="0" smtClean="0"/>
              <a:t> </a:t>
            </a:r>
            <a:r>
              <a:rPr lang="en-US" sz="1200" dirty="0" err="1" smtClean="0"/>
              <a:t>ospita</a:t>
            </a:r>
            <a:r>
              <a:rPr lang="en-US" sz="1200" dirty="0" smtClean="0"/>
              <a:t> </a:t>
            </a:r>
            <a:r>
              <a:rPr lang="en-US" sz="1200" dirty="0" err="1" smtClean="0"/>
              <a:t>il</a:t>
            </a:r>
            <a:r>
              <a:rPr lang="en-US" sz="1200" dirty="0" smtClean="0"/>
              <a:t> monitor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neutroni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124744"/>
            <a:ext cx="839447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Camera </a:t>
            </a:r>
            <a:r>
              <a:rPr lang="en-US" sz="1600" dirty="0" err="1" smtClean="0"/>
              <a:t>da</a:t>
            </a:r>
            <a:r>
              <a:rPr lang="en-US" sz="1600" dirty="0" smtClean="0"/>
              <a:t> </a:t>
            </a:r>
            <a:r>
              <a:rPr lang="en-US" sz="1600" dirty="0" err="1" smtClean="0"/>
              <a:t>vuoto</a:t>
            </a:r>
            <a:r>
              <a:rPr lang="en-US" sz="1600" dirty="0" smtClean="0"/>
              <a:t> </a:t>
            </a:r>
            <a:r>
              <a:rPr lang="en-US" sz="1600" dirty="0" err="1" smtClean="0"/>
              <a:t>più</a:t>
            </a:r>
            <a:r>
              <a:rPr lang="en-US" sz="1600" dirty="0" smtClean="0"/>
              <a:t> </a:t>
            </a:r>
            <a:r>
              <a:rPr lang="en-US" sz="1600" dirty="0" err="1" smtClean="0"/>
              <a:t>larga</a:t>
            </a:r>
            <a:r>
              <a:rPr lang="en-US" sz="1600" dirty="0" smtClean="0"/>
              <a:t> </a:t>
            </a:r>
            <a:r>
              <a:rPr lang="en-US" sz="1600" dirty="0" err="1" smtClean="0"/>
              <a:t>adatta</a:t>
            </a:r>
            <a:r>
              <a:rPr lang="en-US" sz="1600" dirty="0" smtClean="0"/>
              <a:t> al </a:t>
            </a:r>
            <a:r>
              <a:rPr lang="en-US" sz="1600" dirty="0" err="1" smtClean="0"/>
              <a:t>montaggio</a:t>
            </a:r>
            <a:r>
              <a:rPr lang="en-US" sz="1600" dirty="0" smtClean="0"/>
              <a:t> del monitor </a:t>
            </a:r>
            <a:r>
              <a:rPr lang="en-US" sz="1600" dirty="0" err="1" smtClean="0"/>
              <a:t>sulla</a:t>
            </a:r>
            <a:r>
              <a:rPr lang="en-US" sz="1600" dirty="0" smtClean="0"/>
              <a:t> </a:t>
            </a:r>
            <a:r>
              <a:rPr lang="en-US" sz="1600" dirty="0" err="1" smtClean="0"/>
              <a:t>stessa</a:t>
            </a:r>
            <a:r>
              <a:rPr lang="en-US" sz="1600" dirty="0" smtClean="0"/>
              <a:t> </a:t>
            </a:r>
            <a:r>
              <a:rPr lang="en-US" sz="1600" dirty="0" err="1" smtClean="0"/>
              <a:t>flangia</a:t>
            </a:r>
            <a:r>
              <a:rPr lang="en-US" sz="1600" dirty="0" smtClean="0"/>
              <a:t> dove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trova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      </a:t>
            </a:r>
            <a:r>
              <a:rPr lang="en-US" sz="1600" dirty="0" err="1" smtClean="0"/>
              <a:t>il</a:t>
            </a:r>
            <a:r>
              <a:rPr lang="en-US" sz="1600" dirty="0" smtClean="0"/>
              <a:t> MCP assembly.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smtClean="0"/>
              <a:t> Un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pompaggio</a:t>
            </a:r>
            <a:r>
              <a:rPr lang="en-US" sz="1600" dirty="0" smtClean="0"/>
              <a:t> </a:t>
            </a:r>
            <a:r>
              <a:rPr lang="en-US" sz="1600" dirty="0" err="1" smtClean="0"/>
              <a:t>capace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portare</a:t>
            </a:r>
            <a:r>
              <a:rPr lang="en-US" sz="1600" dirty="0" smtClean="0"/>
              <a:t> la camera ad un </a:t>
            </a:r>
            <a:r>
              <a:rPr lang="en-US" sz="1600" dirty="0" err="1" smtClean="0"/>
              <a:t>vuoto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almeno</a:t>
            </a:r>
            <a:r>
              <a:rPr lang="en-US" sz="1600" dirty="0" smtClean="0"/>
              <a:t> 10</a:t>
            </a:r>
            <a:r>
              <a:rPr lang="en-US" sz="1600" baseline="30000" dirty="0" smtClean="0"/>
              <a:t>-6</a:t>
            </a:r>
            <a:r>
              <a:rPr lang="en-US" sz="1600" dirty="0" smtClean="0"/>
              <a:t> </a:t>
            </a:r>
            <a:r>
              <a:rPr lang="en-US" sz="1600" dirty="0" err="1" smtClean="0"/>
              <a:t>mb</a:t>
            </a:r>
            <a:endParaRPr lang="en-US" sz="16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smtClean="0"/>
              <a:t> un PS </a:t>
            </a:r>
            <a:r>
              <a:rPr lang="en-US" sz="1600" dirty="0" err="1" smtClean="0"/>
              <a:t>di</a:t>
            </a:r>
            <a:r>
              <a:rPr lang="en-US" sz="1600" dirty="0" smtClean="0"/>
              <a:t> HV </a:t>
            </a:r>
            <a:r>
              <a:rPr lang="en-US" sz="1600" dirty="0" err="1" smtClean="0"/>
              <a:t>capace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dare </a:t>
            </a:r>
            <a:r>
              <a:rPr lang="en-US" sz="1600" dirty="0" err="1" smtClean="0"/>
              <a:t>almeno</a:t>
            </a:r>
            <a:r>
              <a:rPr lang="en-US" sz="1600" dirty="0" smtClean="0"/>
              <a:t> 6 kV </a:t>
            </a:r>
            <a:r>
              <a:rPr lang="en-US" sz="1600" dirty="0" err="1" smtClean="0"/>
              <a:t>positivi</a:t>
            </a:r>
            <a:endParaRPr lang="en-US" sz="16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smtClean="0"/>
              <a:t> due PS </a:t>
            </a:r>
            <a:r>
              <a:rPr lang="en-US" sz="1600" dirty="0" err="1" smtClean="0"/>
              <a:t>di</a:t>
            </a:r>
            <a:r>
              <a:rPr lang="en-US" sz="1600" dirty="0" smtClean="0"/>
              <a:t> HV </a:t>
            </a:r>
            <a:r>
              <a:rPr lang="en-US" sz="1600" dirty="0" err="1" smtClean="0"/>
              <a:t>capaci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dare </a:t>
            </a:r>
            <a:r>
              <a:rPr lang="en-US" sz="1600" dirty="0" err="1" smtClean="0"/>
              <a:t>almeno</a:t>
            </a:r>
            <a:r>
              <a:rPr lang="en-US" sz="1600" dirty="0" smtClean="0"/>
              <a:t> 1.5 kV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smtClean="0"/>
              <a:t> Un computer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possa</a:t>
            </a:r>
            <a:r>
              <a:rPr lang="en-US" sz="1600" dirty="0" smtClean="0"/>
              <a:t> </a:t>
            </a:r>
            <a:r>
              <a:rPr lang="en-US" sz="1600" dirty="0" err="1" smtClean="0"/>
              <a:t>pilotare</a:t>
            </a:r>
            <a:r>
              <a:rPr lang="en-US" sz="1600" dirty="0" smtClean="0"/>
              <a:t> la camera a CCD (Hamamatsu)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 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permette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readout del </a:t>
            </a:r>
            <a:r>
              <a:rPr lang="en-US" sz="1600" dirty="0" err="1" smtClean="0"/>
              <a:t>segnale</a:t>
            </a:r>
            <a:r>
              <a:rPr lang="en-US" sz="1600" dirty="0" smtClean="0"/>
              <a:t> (</a:t>
            </a:r>
            <a:r>
              <a:rPr lang="en-US" sz="1600" dirty="0" err="1" smtClean="0"/>
              <a:t>vedi</a:t>
            </a:r>
            <a:r>
              <a:rPr lang="en-US" sz="1600" dirty="0" smtClean="0"/>
              <a:t> </a:t>
            </a:r>
            <a:r>
              <a:rPr lang="en-US" sz="1600" dirty="0" err="1" smtClean="0"/>
              <a:t>foto</a:t>
            </a:r>
            <a:r>
              <a:rPr lang="en-US" sz="1600" dirty="0" smtClean="0"/>
              <a:t>).  Tale computer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  </a:t>
            </a:r>
            <a:r>
              <a:rPr lang="en-US" sz="1600" dirty="0" err="1" smtClean="0"/>
              <a:t>deve</a:t>
            </a:r>
            <a:r>
              <a:rPr lang="en-US" sz="1600" dirty="0" smtClean="0"/>
              <a:t> </a:t>
            </a:r>
            <a:r>
              <a:rPr lang="en-US" sz="1600" dirty="0" err="1" smtClean="0"/>
              <a:t>poter</a:t>
            </a:r>
            <a:r>
              <a:rPr lang="en-US" sz="1600" dirty="0" smtClean="0"/>
              <a:t> </a:t>
            </a:r>
            <a:r>
              <a:rPr lang="en-US" sz="1600" dirty="0" err="1" smtClean="0"/>
              <a:t>collegare</a:t>
            </a:r>
            <a:r>
              <a:rPr lang="en-US" sz="1600" dirty="0" smtClean="0"/>
              <a:t> </a:t>
            </a:r>
            <a:r>
              <a:rPr lang="en-US" sz="1600" dirty="0" err="1" smtClean="0"/>
              <a:t>alla</a:t>
            </a:r>
            <a:r>
              <a:rPr lang="en-US" sz="1600" dirty="0" smtClean="0"/>
              <a:t> camera </a:t>
            </a:r>
            <a:r>
              <a:rPr lang="en-US" sz="1600" dirty="0" err="1" smtClean="0"/>
              <a:t>attraverso</a:t>
            </a:r>
            <a:r>
              <a:rPr lang="en-US" sz="1600" dirty="0" smtClean="0"/>
              <a:t> un </a:t>
            </a:r>
            <a:r>
              <a:rPr lang="en-US" sz="1600" dirty="0" err="1" smtClean="0"/>
              <a:t>cavo</a:t>
            </a:r>
            <a:r>
              <a:rPr lang="en-US" sz="1600" dirty="0" smtClean="0"/>
              <a:t> con </a:t>
            </a:r>
            <a:r>
              <a:rPr lang="en-US" sz="1600" dirty="0" err="1" smtClean="0"/>
              <a:t>connessioni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   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tipo</a:t>
            </a:r>
            <a:r>
              <a:rPr lang="en-US" sz="1600" dirty="0" smtClean="0"/>
              <a:t> IEE 1394, </a:t>
            </a:r>
            <a:r>
              <a:rPr lang="en-US" sz="1600" dirty="0" err="1" smtClean="0"/>
              <a:t>dette</a:t>
            </a:r>
            <a:r>
              <a:rPr lang="en-US" sz="1600" dirty="0" smtClean="0"/>
              <a:t>, mi pare, FIREWIRE (se non </a:t>
            </a:r>
            <a:r>
              <a:rPr lang="en-US" sz="1600" dirty="0" err="1" smtClean="0"/>
              <a:t>avete</a:t>
            </a:r>
            <a:r>
              <a:rPr lang="en-US" sz="1600" dirty="0" smtClean="0"/>
              <a:t> </a:t>
            </a:r>
            <a:r>
              <a:rPr lang="en-US" sz="1600" dirty="0" err="1" smtClean="0"/>
              <a:t>sul</a:t>
            </a:r>
            <a:r>
              <a:rPr lang="en-US" sz="1600" dirty="0" smtClean="0"/>
              <a:t> PC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  </a:t>
            </a:r>
            <a:r>
              <a:rPr lang="en-US" sz="1600" dirty="0" err="1" smtClean="0"/>
              <a:t>questo</a:t>
            </a:r>
            <a:r>
              <a:rPr lang="en-US" sz="1600" dirty="0" smtClean="0"/>
              <a:t> </a:t>
            </a:r>
            <a:r>
              <a:rPr lang="en-US" sz="1600" dirty="0" err="1" smtClean="0"/>
              <a:t>tipo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connessione</a:t>
            </a:r>
            <a:r>
              <a:rPr lang="en-US" sz="1600" dirty="0" smtClean="0"/>
              <a:t> </a:t>
            </a:r>
            <a:r>
              <a:rPr lang="en-US" sz="1600" dirty="0" err="1" smtClean="0"/>
              <a:t>possiamo</a:t>
            </a:r>
            <a:r>
              <a:rPr lang="en-US" sz="1600" dirty="0" smtClean="0"/>
              <a:t> </a:t>
            </a:r>
            <a:r>
              <a:rPr lang="en-US" sz="1600" dirty="0" err="1" smtClean="0"/>
              <a:t>fornire</a:t>
            </a:r>
            <a:r>
              <a:rPr lang="en-US" sz="1600" dirty="0" smtClean="0"/>
              <a:t> un </a:t>
            </a:r>
            <a:r>
              <a:rPr lang="en-US" sz="1600" dirty="0" err="1" smtClean="0"/>
              <a:t>adattatore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   </a:t>
            </a:r>
            <a:r>
              <a:rPr lang="en-US" sz="1600" dirty="0" err="1" smtClean="0"/>
              <a:t>scheda</a:t>
            </a:r>
            <a:r>
              <a:rPr lang="en-US" sz="1600" dirty="0" smtClean="0"/>
              <a:t> PCI).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smtClean="0"/>
              <a:t> La camera </a:t>
            </a:r>
            <a:r>
              <a:rPr lang="en-US" sz="1600" dirty="0" err="1" smtClean="0"/>
              <a:t>può</a:t>
            </a:r>
            <a:r>
              <a:rPr lang="en-US" sz="1600" dirty="0" smtClean="0"/>
              <a:t> </a:t>
            </a:r>
            <a:r>
              <a:rPr lang="en-US" sz="1600" dirty="0" err="1" smtClean="0"/>
              <a:t>essere</a:t>
            </a:r>
            <a:r>
              <a:rPr lang="en-US" sz="1600" dirty="0" smtClean="0"/>
              <a:t> ‘</a:t>
            </a:r>
            <a:r>
              <a:rPr lang="en-US" sz="1600" dirty="0" err="1" smtClean="0"/>
              <a:t>triggerata</a:t>
            </a:r>
            <a:r>
              <a:rPr lang="en-US" sz="1600" dirty="0" smtClean="0"/>
              <a:t>’ </a:t>
            </a:r>
            <a:r>
              <a:rPr lang="en-US" sz="1600" dirty="0" err="1" smtClean="0"/>
              <a:t>dall’esterno</a:t>
            </a:r>
            <a:r>
              <a:rPr lang="en-US" sz="1600" dirty="0" smtClean="0"/>
              <a:t> con </a:t>
            </a:r>
            <a:r>
              <a:rPr lang="en-US" sz="1600" dirty="0" err="1" smtClean="0"/>
              <a:t>connettore</a:t>
            </a:r>
            <a:r>
              <a:rPr lang="en-US" sz="1600" dirty="0" smtClean="0"/>
              <a:t> </a:t>
            </a:r>
            <a:r>
              <a:rPr lang="en-US" sz="1600" dirty="0" err="1" smtClean="0"/>
              <a:t>tipo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     HR10A-7R-6S.</a:t>
            </a:r>
            <a:endParaRPr lang="en-US" sz="1600" dirty="0"/>
          </a:p>
        </p:txBody>
      </p:sp>
      <p:pic>
        <p:nvPicPr>
          <p:cNvPr id="6" name="Immagine 5" descr="IMG_20151211_105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988840"/>
            <a:ext cx="2664296" cy="4736526"/>
          </a:xfrm>
          <a:prstGeom prst="rect">
            <a:avLst/>
          </a:prstGeom>
        </p:spPr>
      </p:pic>
      <p:cxnSp>
        <p:nvCxnSpPr>
          <p:cNvPr id="8" name="Connettore 2 7"/>
          <p:cNvCxnSpPr>
            <a:stCxn id="3" idx="3"/>
          </p:cNvCxnSpPr>
          <p:nvPr/>
        </p:nvCxnSpPr>
        <p:spPr>
          <a:xfrm flipV="1">
            <a:off x="5529597" y="4437112"/>
            <a:ext cx="1778707" cy="14346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835696" y="5373216"/>
            <a:ext cx="389895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Camera CCD + </a:t>
            </a:r>
            <a:r>
              <a:rPr lang="en-US" sz="1200" dirty="0" err="1" smtClean="0"/>
              <a:t>lente</a:t>
            </a:r>
            <a:r>
              <a:rPr lang="en-US" sz="1200" dirty="0" smtClean="0"/>
              <a:t> e </a:t>
            </a:r>
            <a:r>
              <a:rPr lang="en-US" sz="1200" dirty="0" err="1" smtClean="0"/>
              <a:t>tubo</a:t>
            </a:r>
            <a:r>
              <a:rPr lang="en-US" sz="1200" dirty="0" smtClean="0"/>
              <a:t> per </a:t>
            </a:r>
            <a:r>
              <a:rPr lang="en-US" sz="1200" dirty="0" err="1" smtClean="0"/>
              <a:t>schermare</a:t>
            </a:r>
            <a:r>
              <a:rPr lang="en-US" sz="1200" dirty="0" smtClean="0"/>
              <a:t> </a:t>
            </a:r>
            <a:r>
              <a:rPr lang="en-US" sz="1200" dirty="0" err="1" smtClean="0"/>
              <a:t>dalla</a:t>
            </a:r>
            <a:r>
              <a:rPr lang="en-US" sz="1200" dirty="0" smtClean="0"/>
              <a:t> </a:t>
            </a:r>
            <a:r>
              <a:rPr lang="en-US" sz="1200" dirty="0" err="1" smtClean="0"/>
              <a:t>luce</a:t>
            </a:r>
            <a:r>
              <a:rPr lang="en-US" sz="1200" dirty="0" smtClean="0"/>
              <a:t> </a:t>
            </a:r>
            <a:r>
              <a:rPr lang="en-US" sz="1200" dirty="0" err="1" smtClean="0"/>
              <a:t>esterna</a:t>
            </a:r>
            <a:endParaRPr lang="en-US" sz="1200" dirty="0"/>
          </a:p>
        </p:txBody>
      </p:sp>
      <p:cxnSp>
        <p:nvCxnSpPr>
          <p:cNvPr id="12" name="Connettore 2 11"/>
          <p:cNvCxnSpPr>
            <a:stCxn id="10" idx="3"/>
          </p:cNvCxnSpPr>
          <p:nvPr/>
        </p:nvCxnSpPr>
        <p:spPr>
          <a:xfrm flipV="1">
            <a:off x="5734648" y="2780928"/>
            <a:ext cx="1573656" cy="27307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059832" y="6165304"/>
            <a:ext cx="233698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Carrello</a:t>
            </a:r>
            <a:r>
              <a:rPr lang="en-US" sz="1200" dirty="0" smtClean="0"/>
              <a:t> con </a:t>
            </a:r>
            <a:r>
              <a:rPr lang="en-US" sz="1200" dirty="0" err="1" smtClean="0"/>
              <a:t>sistema</a:t>
            </a:r>
            <a:r>
              <a:rPr lang="en-US" sz="1200" dirty="0" smtClean="0"/>
              <a:t>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pompaggio</a:t>
            </a:r>
            <a:endParaRPr lang="en-US" sz="1200" dirty="0"/>
          </a:p>
        </p:txBody>
      </p:sp>
      <p:cxnSp>
        <p:nvCxnSpPr>
          <p:cNvPr id="16" name="Connettore 2 15"/>
          <p:cNvCxnSpPr>
            <a:stCxn id="14" idx="3"/>
          </p:cNvCxnSpPr>
          <p:nvPr/>
        </p:nvCxnSpPr>
        <p:spPr>
          <a:xfrm flipV="1">
            <a:off x="5396818" y="6165304"/>
            <a:ext cx="1479438" cy="138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971600" y="260648"/>
            <a:ext cx="7344816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Nuova</a:t>
            </a:r>
            <a:r>
              <a:rPr lang="en-US" sz="3600" b="1" dirty="0" smtClean="0"/>
              <a:t> ‘vacuum chamber’ e </a:t>
            </a:r>
            <a:r>
              <a:rPr lang="en-US" sz="3600" b="1" dirty="0" err="1" smtClean="0"/>
              <a:t>nuovo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supporto</a:t>
            </a:r>
            <a:r>
              <a:rPr lang="en-US" sz="3600" b="1" dirty="0" smtClean="0"/>
              <a:t> per ‘</a:t>
            </a:r>
            <a:r>
              <a:rPr lang="en-US" sz="3600" b="1" dirty="0" err="1" smtClean="0"/>
              <a:t>specchio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elettrostatico</a:t>
            </a:r>
            <a:endParaRPr lang="en-US" sz="3600" b="1" dirty="0"/>
          </a:p>
        </p:txBody>
      </p:sp>
      <p:pic>
        <p:nvPicPr>
          <p:cNvPr id="4" name="Immagine 3" descr="MCP2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5976" y="1772816"/>
            <a:ext cx="3816424" cy="3096344"/>
          </a:xfrm>
          <a:prstGeom prst="rect">
            <a:avLst/>
          </a:prstGeom>
        </p:spPr>
      </p:pic>
      <p:pic>
        <p:nvPicPr>
          <p:cNvPr id="6" name="Immagine 5" descr="MCP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293096"/>
            <a:ext cx="2880320" cy="216024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35896" y="386104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35896" y="623731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c)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388424" y="465313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067944" y="5157192"/>
            <a:ext cx="4801827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dirty="0" err="1" smtClean="0"/>
              <a:t>Nuova</a:t>
            </a:r>
            <a:r>
              <a:rPr lang="en-US" sz="1400" dirty="0" smtClean="0"/>
              <a:t> ‘vacuum chamber’ .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S. E. </a:t>
            </a:r>
            <a:r>
              <a:rPr lang="en-US" sz="1400" dirty="0" err="1" smtClean="0"/>
              <a:t>montato</a:t>
            </a:r>
            <a:r>
              <a:rPr lang="en-US" sz="1400" dirty="0" smtClean="0"/>
              <a:t> con </a:t>
            </a:r>
            <a:r>
              <a:rPr lang="en-US" sz="1400" dirty="0" err="1" smtClean="0"/>
              <a:t>iI</a:t>
            </a:r>
            <a:r>
              <a:rPr lang="en-US" sz="1400" dirty="0" smtClean="0"/>
              <a:t> </a:t>
            </a:r>
            <a:r>
              <a:rPr lang="en-US" sz="1400" dirty="0" err="1" smtClean="0"/>
              <a:t>nuovo</a:t>
            </a:r>
            <a:r>
              <a:rPr lang="en-US" sz="1400" dirty="0" smtClean="0"/>
              <a:t> </a:t>
            </a:r>
            <a:r>
              <a:rPr lang="en-US" sz="1400" dirty="0" err="1" smtClean="0"/>
              <a:t>supporto</a:t>
            </a:r>
            <a:r>
              <a:rPr lang="en-US" sz="1400" dirty="0" smtClean="0"/>
              <a:t> </a:t>
            </a:r>
            <a:r>
              <a:rPr lang="en-US" sz="1400" dirty="0" err="1" smtClean="0"/>
              <a:t>sulla</a:t>
            </a:r>
            <a:r>
              <a:rPr lang="en-US" sz="1400" dirty="0" smtClean="0"/>
              <a:t> </a:t>
            </a:r>
            <a:r>
              <a:rPr lang="en-US" sz="1400" dirty="0" err="1" smtClean="0"/>
              <a:t>stessa</a:t>
            </a:r>
            <a:r>
              <a:rPr lang="en-US" sz="1400" dirty="0" smtClean="0"/>
              <a:t> </a:t>
            </a:r>
            <a:r>
              <a:rPr lang="en-US" sz="1400" dirty="0" err="1" smtClean="0"/>
              <a:t>flangia</a:t>
            </a:r>
            <a:r>
              <a:rPr lang="en-US" sz="1400" dirty="0" smtClean="0"/>
              <a:t> </a:t>
            </a:r>
          </a:p>
          <a:p>
            <a:pPr marL="342900" indent="-342900"/>
            <a:r>
              <a:rPr lang="en-US" sz="1400" dirty="0" smtClean="0"/>
              <a:t>          </a:t>
            </a:r>
            <a:r>
              <a:rPr lang="en-US" sz="1400" dirty="0" err="1" smtClean="0"/>
              <a:t>su</a:t>
            </a:r>
            <a:r>
              <a:rPr lang="en-US" sz="1400" dirty="0" smtClean="0"/>
              <a:t> cui è </a:t>
            </a:r>
            <a:r>
              <a:rPr lang="en-US" sz="1400" dirty="0" err="1" smtClean="0"/>
              <a:t>montato</a:t>
            </a:r>
            <a:r>
              <a:rPr lang="en-US" sz="1400" dirty="0" smtClean="0"/>
              <a:t> </a:t>
            </a:r>
            <a:r>
              <a:rPr lang="en-US" sz="1400" dirty="0" err="1" smtClean="0"/>
              <a:t>il</a:t>
            </a:r>
            <a:r>
              <a:rPr lang="en-US" sz="1400" dirty="0" smtClean="0"/>
              <a:t> ‘MCP assembly’ </a:t>
            </a:r>
          </a:p>
          <a:p>
            <a:pPr marL="342900" indent="-342900"/>
            <a:r>
              <a:rPr lang="en-US" sz="1400" dirty="0" smtClean="0"/>
              <a:t>c)      </a:t>
            </a:r>
            <a:r>
              <a:rPr lang="en-US" sz="1400" dirty="0" err="1" smtClean="0"/>
              <a:t>Flangia</a:t>
            </a:r>
            <a:r>
              <a:rPr lang="en-US" sz="1400" dirty="0" smtClean="0"/>
              <a:t> </a:t>
            </a:r>
            <a:r>
              <a:rPr lang="en-US" sz="1400" dirty="0" err="1" smtClean="0"/>
              <a:t>montata</a:t>
            </a:r>
            <a:r>
              <a:rPr lang="en-US" sz="1400" dirty="0" smtClean="0"/>
              <a:t> </a:t>
            </a:r>
            <a:r>
              <a:rPr lang="en-US" sz="1400" dirty="0" err="1" smtClean="0"/>
              <a:t>sulla</a:t>
            </a:r>
            <a:r>
              <a:rPr lang="en-US" sz="1400" dirty="0" smtClean="0"/>
              <a:t> </a:t>
            </a:r>
            <a:r>
              <a:rPr lang="en-US" sz="1400" dirty="0" err="1" smtClean="0"/>
              <a:t>nuova</a:t>
            </a:r>
            <a:r>
              <a:rPr lang="en-US" sz="1400" dirty="0" smtClean="0"/>
              <a:t> camera </a:t>
            </a:r>
            <a:r>
              <a:rPr lang="en-US" sz="1400" dirty="0" err="1" smtClean="0"/>
              <a:t>nessun</a:t>
            </a:r>
            <a:r>
              <a:rPr lang="en-US" sz="1400" dirty="0" smtClean="0"/>
              <a:t> </a:t>
            </a:r>
            <a:r>
              <a:rPr lang="en-US" sz="1400" dirty="0" err="1" smtClean="0"/>
              <a:t>ingombro</a:t>
            </a:r>
            <a:r>
              <a:rPr lang="en-US" sz="1400" dirty="0" smtClean="0"/>
              <a:t> </a:t>
            </a:r>
            <a:r>
              <a:rPr lang="en-US" sz="1400" dirty="0" err="1" smtClean="0"/>
              <a:t>sul</a:t>
            </a:r>
            <a:r>
              <a:rPr lang="en-US" sz="1400" dirty="0" smtClean="0"/>
              <a:t> </a:t>
            </a:r>
          </a:p>
          <a:p>
            <a:pPr marL="342900" indent="-342900"/>
            <a:r>
              <a:rPr lang="en-US" sz="1400" dirty="0" smtClean="0"/>
              <a:t>        ‘beam axis’</a:t>
            </a:r>
          </a:p>
          <a:p>
            <a:pPr marL="342900" indent="-342900"/>
            <a:endParaRPr lang="en-US" sz="1400" dirty="0"/>
          </a:p>
        </p:txBody>
      </p:sp>
      <p:pic>
        <p:nvPicPr>
          <p:cNvPr id="12" name="Immagine 11" descr="vacuum_chamb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700808"/>
            <a:ext cx="3203848" cy="24028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1259632" y="260648"/>
            <a:ext cx="6696744" cy="1296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Altre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foto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montaggio</a:t>
            </a:r>
            <a:r>
              <a:rPr lang="en-US" sz="3600" b="1" dirty="0" smtClean="0"/>
              <a:t> Monitor con </a:t>
            </a:r>
            <a:r>
              <a:rPr lang="en-US" sz="3600" b="1" dirty="0" err="1" smtClean="0"/>
              <a:t>sorgente</a:t>
            </a:r>
            <a:r>
              <a:rPr lang="en-US" sz="3600" b="1" dirty="0" smtClean="0"/>
              <a:t> </a:t>
            </a:r>
            <a:r>
              <a:rPr lang="en-US" sz="3600" b="1" dirty="0" smtClean="0">
                <a:latin typeface="Symbol" pitchFamily="18" charset="2"/>
              </a:rPr>
              <a:t>a</a:t>
            </a:r>
            <a:r>
              <a:rPr lang="en-US" sz="3600" b="1" dirty="0" smtClean="0"/>
              <a:t> per </a:t>
            </a:r>
            <a:r>
              <a:rPr lang="en-US" sz="3600" b="1" dirty="0" err="1" smtClean="0"/>
              <a:t>nuovo</a:t>
            </a:r>
            <a:r>
              <a:rPr lang="en-US" sz="3600" b="1" dirty="0" smtClean="0"/>
              <a:t> test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376264" cy="410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20160629_112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700807"/>
            <a:ext cx="5832648" cy="328086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293096"/>
            <a:ext cx="2448272" cy="234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467544" y="5877272"/>
            <a:ext cx="372685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600" dirty="0" smtClean="0"/>
              <a:t>Neutron converter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foglio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i="1" dirty="0" smtClean="0"/>
              <a:t>Al</a:t>
            </a:r>
            <a:r>
              <a:rPr lang="en-US" sz="1600" dirty="0" smtClean="0"/>
              <a:t> </a:t>
            </a:r>
          </a:p>
          <a:p>
            <a:pPr marL="342900" indent="-342900">
              <a:buAutoNum type="alphaLcParenR"/>
            </a:pPr>
            <a:r>
              <a:rPr lang="en-US" sz="1600" dirty="0" err="1" smtClean="0"/>
              <a:t>Montaggio</a:t>
            </a:r>
            <a:r>
              <a:rPr lang="en-US" sz="1600" dirty="0" smtClean="0"/>
              <a:t> del monitor con </a:t>
            </a:r>
            <a:r>
              <a:rPr lang="en-US" sz="1600" dirty="0" err="1" smtClean="0"/>
              <a:t>sorgente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a</a:t>
            </a:r>
          </a:p>
          <a:p>
            <a:pPr marL="342900" indent="-342900">
              <a:buAutoNum type="alphaLcParenR"/>
            </a:pPr>
            <a:r>
              <a:rPr lang="en-US" sz="1600" dirty="0" smtClean="0"/>
              <a:t>Primo piano </a:t>
            </a:r>
            <a:r>
              <a:rPr lang="en-US" sz="1600" dirty="0" err="1" smtClean="0"/>
              <a:t>montaggio</a:t>
            </a:r>
            <a:r>
              <a:rPr lang="en-US" sz="1600" dirty="0" smtClean="0"/>
              <a:t> </a:t>
            </a:r>
            <a:r>
              <a:rPr lang="en-US" sz="1600" dirty="0" err="1" smtClean="0"/>
              <a:t>sorgente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a</a:t>
            </a:r>
            <a:endParaRPr lang="en-US" sz="1600" dirty="0">
              <a:latin typeface="Symbol" pitchFamily="18" charset="2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699792" y="5373216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604448" y="393305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676456" y="623731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467544" y="260648"/>
            <a:ext cx="799288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Nuovo</a:t>
            </a:r>
            <a:r>
              <a:rPr lang="en-US" b="1" dirty="0" smtClean="0"/>
              <a:t> test e </a:t>
            </a:r>
            <a:r>
              <a:rPr lang="en-US" b="1" dirty="0" err="1" smtClean="0"/>
              <a:t>modifche</a:t>
            </a:r>
            <a:r>
              <a:rPr lang="en-US" b="1" dirty="0" smtClean="0"/>
              <a:t> per la </a:t>
            </a:r>
            <a:r>
              <a:rPr lang="en-US" b="1" dirty="0" err="1" smtClean="0"/>
              <a:t>misua</a:t>
            </a:r>
            <a:r>
              <a:rPr lang="en-US" b="1" dirty="0" smtClean="0"/>
              <a:t> </a:t>
            </a:r>
            <a:r>
              <a:rPr lang="en-US" b="1" dirty="0" err="1" smtClean="0"/>
              <a:t>sul</a:t>
            </a:r>
            <a:r>
              <a:rPr lang="en-US" b="1" dirty="0" smtClean="0"/>
              <a:t> </a:t>
            </a:r>
            <a:r>
              <a:rPr lang="en-US" b="1" dirty="0" err="1" smtClean="0"/>
              <a:t>fascio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n_TOF</a:t>
            </a:r>
            <a:r>
              <a:rPr lang="en-US" b="1" dirty="0" smtClean="0"/>
              <a:t> al CERN</a:t>
            </a:r>
            <a:endParaRPr lang="en-US" b="1" dirty="0"/>
          </a:p>
        </p:txBody>
      </p:sp>
      <p:pic>
        <p:nvPicPr>
          <p:cNvPr id="6" name="Immagine 5" descr="MCP4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032448" cy="324036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23528" y="5157192"/>
            <a:ext cx="4609339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err="1" smtClean="0"/>
              <a:t>Apparato</a:t>
            </a:r>
            <a:r>
              <a:rPr lang="en-US" sz="1400" dirty="0" smtClean="0"/>
              <a:t> </a:t>
            </a:r>
            <a:r>
              <a:rPr lang="en-US" sz="1400" dirty="0" err="1" smtClean="0"/>
              <a:t>sperimentale</a:t>
            </a:r>
            <a:r>
              <a:rPr lang="en-US" sz="1400" dirty="0" smtClean="0"/>
              <a:t> per </a:t>
            </a:r>
            <a:r>
              <a:rPr lang="en-US" sz="1400" dirty="0" err="1" smtClean="0"/>
              <a:t>il</a:t>
            </a:r>
            <a:r>
              <a:rPr lang="en-US" sz="1400" dirty="0" smtClean="0"/>
              <a:t> </a:t>
            </a:r>
            <a:r>
              <a:rPr lang="en-US" sz="1400" dirty="0" err="1" smtClean="0"/>
              <a:t>nuovo</a:t>
            </a:r>
            <a:r>
              <a:rPr lang="en-US" sz="1400" dirty="0" smtClean="0"/>
              <a:t> test </a:t>
            </a:r>
            <a:r>
              <a:rPr lang="en-US" sz="1400" dirty="0" err="1" smtClean="0"/>
              <a:t>dopo</a:t>
            </a:r>
            <a:r>
              <a:rPr lang="en-US" sz="1400" dirty="0" smtClean="0"/>
              <a:t> le </a:t>
            </a:r>
            <a:r>
              <a:rPr lang="en-US" sz="1400" dirty="0" err="1" smtClean="0"/>
              <a:t>modifiche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25908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996952"/>
            <a:ext cx="26479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467544" y="260648"/>
            <a:ext cx="8136904" cy="1440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Risultati</a:t>
            </a:r>
            <a:r>
              <a:rPr lang="en-US" b="1" dirty="0" smtClean="0"/>
              <a:t> con la </a:t>
            </a:r>
            <a:r>
              <a:rPr lang="en-US" b="1" dirty="0" err="1" smtClean="0"/>
              <a:t>nuova</a:t>
            </a:r>
            <a:r>
              <a:rPr lang="en-US" b="1" dirty="0" smtClean="0"/>
              <a:t> ‘vacuum chamber’ e </a:t>
            </a:r>
            <a:r>
              <a:rPr lang="en-US" b="1" dirty="0" err="1" smtClean="0"/>
              <a:t>col</a:t>
            </a:r>
            <a:r>
              <a:rPr lang="en-US" b="1" dirty="0" smtClean="0"/>
              <a:t> </a:t>
            </a:r>
            <a:r>
              <a:rPr lang="en-US" b="1" dirty="0" err="1" smtClean="0"/>
              <a:t>nuovo</a:t>
            </a:r>
            <a:r>
              <a:rPr lang="en-US" b="1" dirty="0" smtClean="0"/>
              <a:t> </a:t>
            </a:r>
            <a:r>
              <a:rPr lang="en-US" b="1" dirty="0" err="1" smtClean="0"/>
              <a:t>supporto</a:t>
            </a:r>
            <a:endParaRPr lang="en-US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5"/>
            <a:ext cx="4063953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2856"/>
            <a:ext cx="4104456" cy="312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283968" y="530120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604448" y="530120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5805264"/>
            <a:ext cx="41276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Background con S. E. </a:t>
            </a:r>
            <a:r>
              <a:rPr lang="en-US" b="1" dirty="0" smtClean="0"/>
              <a:t>off</a:t>
            </a:r>
          </a:p>
          <a:p>
            <a:pPr marL="342900" indent="-342900">
              <a:buAutoNum type="alphaLcParenR"/>
            </a:pPr>
            <a:r>
              <a:rPr lang="en-US" dirty="0" err="1" smtClean="0"/>
              <a:t>Segnale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sorgente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con S. E.  </a:t>
            </a:r>
            <a:r>
              <a:rPr lang="en-US" b="1" dirty="0" smtClean="0"/>
              <a:t>on</a:t>
            </a:r>
            <a:endParaRPr lang="en-US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499992" y="5805264"/>
            <a:ext cx="45176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Nota</a:t>
            </a:r>
            <a:r>
              <a:rPr lang="en-US" sz="1200" dirty="0" smtClean="0"/>
              <a:t>: Il </a:t>
            </a:r>
            <a:r>
              <a:rPr lang="en-US" sz="1200" dirty="0" err="1" smtClean="0"/>
              <a:t>segnale</a:t>
            </a:r>
            <a:r>
              <a:rPr lang="en-US" sz="1200" dirty="0" smtClean="0"/>
              <a:t> </a:t>
            </a:r>
            <a:r>
              <a:rPr lang="en-US" sz="1200" dirty="0" err="1" smtClean="0"/>
              <a:t>ed</a:t>
            </a:r>
            <a:r>
              <a:rPr lang="en-US" sz="1200" dirty="0" smtClean="0"/>
              <a:t> </a:t>
            </a:r>
            <a:r>
              <a:rPr lang="en-US" sz="1200" dirty="0" err="1" smtClean="0"/>
              <a:t>il</a:t>
            </a:r>
            <a:r>
              <a:rPr lang="en-US" sz="1200" dirty="0" smtClean="0"/>
              <a:t> back ground </a:t>
            </a:r>
            <a:r>
              <a:rPr lang="en-US" sz="1200" dirty="0" err="1" smtClean="0"/>
              <a:t>sono</a:t>
            </a:r>
            <a:r>
              <a:rPr lang="en-US" sz="1200" dirty="0" smtClean="0"/>
              <a:t> </a:t>
            </a:r>
            <a:r>
              <a:rPr lang="en-US" sz="1200" dirty="0" err="1" smtClean="0"/>
              <a:t>costituiti</a:t>
            </a:r>
            <a:r>
              <a:rPr lang="en-US" sz="1200" dirty="0" smtClean="0"/>
              <a:t> </a:t>
            </a:r>
            <a:r>
              <a:rPr lang="en-US" sz="1200" dirty="0" err="1" smtClean="0"/>
              <a:t>da</a:t>
            </a:r>
            <a:r>
              <a:rPr lang="en-US" sz="1200" dirty="0" smtClean="0"/>
              <a:t> light points molto</a:t>
            </a:r>
          </a:p>
          <a:p>
            <a:r>
              <a:rPr lang="en-US" sz="1200" dirty="0" smtClean="0"/>
              <a:t>           </a:t>
            </a:r>
            <a:r>
              <a:rPr lang="en-US" sz="1200" dirty="0" err="1" smtClean="0"/>
              <a:t>più</a:t>
            </a:r>
            <a:r>
              <a:rPr lang="en-US" sz="1200" dirty="0" smtClean="0"/>
              <a:t> </a:t>
            </a:r>
            <a:r>
              <a:rPr lang="en-US" sz="1200" dirty="0" err="1" smtClean="0"/>
              <a:t>numerosi</a:t>
            </a:r>
            <a:r>
              <a:rPr lang="en-US" sz="1200" dirty="0" smtClean="0"/>
              <a:t> </a:t>
            </a:r>
            <a:r>
              <a:rPr lang="en-US" sz="1200" dirty="0" err="1" smtClean="0"/>
              <a:t>rispetto</a:t>
            </a:r>
            <a:r>
              <a:rPr lang="en-US" sz="1200" dirty="0" smtClean="0"/>
              <a:t> al test </a:t>
            </a:r>
            <a:r>
              <a:rPr lang="en-US" sz="1200" dirty="0" err="1" smtClean="0"/>
              <a:t>precedente</a:t>
            </a:r>
            <a:r>
              <a:rPr lang="en-US" sz="1200" dirty="0" smtClean="0"/>
              <a:t> </a:t>
            </a:r>
            <a:r>
              <a:rPr lang="en-US" sz="1200" dirty="0" err="1" smtClean="0"/>
              <a:t>perchè</a:t>
            </a:r>
            <a:r>
              <a:rPr lang="en-US" sz="1200" dirty="0" smtClean="0"/>
              <a:t> in </a:t>
            </a:r>
            <a:r>
              <a:rPr lang="en-US" sz="1200" dirty="0" err="1" smtClean="0"/>
              <a:t>quest’ultima</a:t>
            </a:r>
            <a:endParaRPr lang="en-US" sz="1200" dirty="0" smtClean="0"/>
          </a:p>
          <a:p>
            <a:r>
              <a:rPr lang="en-US" sz="1200" dirty="0" smtClean="0"/>
              <a:t>           </a:t>
            </a:r>
            <a:r>
              <a:rPr lang="en-US" sz="1200" dirty="0" err="1" smtClean="0"/>
              <a:t>configurazione</a:t>
            </a:r>
            <a:r>
              <a:rPr lang="en-US" sz="1200" dirty="0" smtClean="0"/>
              <a:t> la </a:t>
            </a:r>
            <a:r>
              <a:rPr lang="en-US" sz="1200" dirty="0" err="1" smtClean="0"/>
              <a:t>sorgente</a:t>
            </a:r>
            <a:r>
              <a:rPr lang="en-US" sz="1200" dirty="0" smtClean="0"/>
              <a:t> </a:t>
            </a:r>
            <a:r>
              <a:rPr lang="en-US" sz="1200" dirty="0" smtClean="0">
                <a:latin typeface="Symbol" pitchFamily="18" charset="2"/>
              </a:rPr>
              <a:t>a</a:t>
            </a:r>
            <a:r>
              <a:rPr lang="en-US" sz="1200" dirty="0" smtClean="0"/>
              <a:t> è molto </a:t>
            </a:r>
            <a:r>
              <a:rPr lang="en-US" sz="1200" dirty="0" err="1" smtClean="0"/>
              <a:t>più</a:t>
            </a:r>
            <a:r>
              <a:rPr lang="en-US" sz="1200" dirty="0" smtClean="0"/>
              <a:t> </a:t>
            </a:r>
            <a:r>
              <a:rPr lang="en-US" sz="1200" dirty="0" err="1" smtClean="0"/>
              <a:t>vicina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611560" y="332656"/>
            <a:ext cx="7920880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86470"/>
            <a:ext cx="8229600" cy="994122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Principio di funzionamento del Monitor di neutroni con MCP</a:t>
            </a:r>
            <a:endParaRPr lang="en-US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908720"/>
            <a:ext cx="5676046" cy="5688632"/>
          </a:xfrm>
          <a:prstGeom prst="rect">
            <a:avLst/>
          </a:prstGeom>
        </p:spPr>
      </p:pic>
      <p:sp>
        <p:nvSpPr>
          <p:cNvPr id="20" name="Rettangolo arrotondato 19"/>
          <p:cNvSpPr/>
          <p:nvPr/>
        </p:nvSpPr>
        <p:spPr>
          <a:xfrm>
            <a:off x="2555776" y="6015492"/>
            <a:ext cx="2794739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arrotondato 17"/>
          <p:cNvSpPr/>
          <p:nvPr/>
        </p:nvSpPr>
        <p:spPr>
          <a:xfrm>
            <a:off x="251520" y="4858127"/>
            <a:ext cx="4871655" cy="6463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arrotondato 11"/>
          <p:cNvSpPr/>
          <p:nvPr/>
        </p:nvSpPr>
        <p:spPr>
          <a:xfrm>
            <a:off x="539552" y="3068960"/>
            <a:ext cx="1484702" cy="3693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arrotondato 6"/>
          <p:cNvSpPr/>
          <p:nvPr/>
        </p:nvSpPr>
        <p:spPr>
          <a:xfrm>
            <a:off x="251520" y="2060848"/>
            <a:ext cx="2952347" cy="3693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7121121" y="1340768"/>
            <a:ext cx="9680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Neutron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2060848"/>
            <a:ext cx="295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Fogliolina di  C da 20 mg/cm2</a:t>
            </a:r>
            <a:endParaRPr lang="en-US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3203867" y="2245514"/>
            <a:ext cx="1656165" cy="679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39552" y="306896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Griglie da 1kV</a:t>
            </a:r>
            <a:endParaRPr lang="en-US" dirty="0"/>
          </a:p>
        </p:txBody>
      </p:sp>
      <p:cxnSp>
        <p:nvCxnSpPr>
          <p:cNvPr id="14" name="Connettore 2 13"/>
          <p:cNvCxnSpPr>
            <a:stCxn id="12" idx="3"/>
          </p:cNvCxnSpPr>
          <p:nvPr/>
        </p:nvCxnSpPr>
        <p:spPr>
          <a:xfrm flipV="1">
            <a:off x="2024254" y="2585229"/>
            <a:ext cx="2691762" cy="668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11" idx="3"/>
          </p:cNvCxnSpPr>
          <p:nvPr/>
        </p:nvCxnSpPr>
        <p:spPr>
          <a:xfrm>
            <a:off x="2024254" y="3253626"/>
            <a:ext cx="25837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51520" y="4858127"/>
            <a:ext cx="4957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 smtClean="0"/>
              <a:t>Nota</a:t>
            </a:r>
            <a:r>
              <a:rPr lang="it-IT" sz="1200" i="1" dirty="0" smtClean="0"/>
              <a:t>: gli elettroni di stripping escono con pochi </a:t>
            </a:r>
            <a:r>
              <a:rPr lang="it-IT" sz="1200" i="1" dirty="0" err="1" smtClean="0"/>
              <a:t>eV</a:t>
            </a:r>
            <a:r>
              <a:rPr lang="it-IT" sz="1200" i="1" dirty="0" smtClean="0"/>
              <a:t> e sono accelerati dalla </a:t>
            </a:r>
          </a:p>
          <a:p>
            <a:r>
              <a:rPr lang="it-IT" sz="1200" i="1" dirty="0" smtClean="0"/>
              <a:t>griglia posta a 1kV. Poi continuano con </a:t>
            </a:r>
            <a:r>
              <a:rPr lang="it-IT" sz="1200" i="1" smtClean="0"/>
              <a:t>velocità costante </a:t>
            </a:r>
            <a:r>
              <a:rPr lang="it-IT" sz="1200" i="1" dirty="0" smtClean="0"/>
              <a:t>verso le griglie a 45°</a:t>
            </a:r>
          </a:p>
          <a:p>
            <a:r>
              <a:rPr lang="it-IT" sz="1200" i="1" dirty="0" smtClean="0"/>
              <a:t>Che li deflettono verso i MCP in configurazione CHEVRON</a:t>
            </a:r>
            <a:endParaRPr lang="en-US" sz="1200" i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6015492"/>
            <a:ext cx="279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SPECCHIO ELETTROSTATICO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34691" y="2585229"/>
            <a:ext cx="371845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solidFill>
                  <a:srgbClr val="FF0000"/>
                </a:solidFill>
              </a:rPr>
              <a:t>Si potrebbe depositare </a:t>
            </a:r>
            <a:r>
              <a:rPr lang="it-IT" sz="1400" i="1" baseline="30000" dirty="0" smtClean="0">
                <a:solidFill>
                  <a:srgbClr val="FF0000"/>
                </a:solidFill>
              </a:rPr>
              <a:t>6</a:t>
            </a:r>
            <a:r>
              <a:rPr lang="it-IT" sz="1400" i="1" dirty="0" smtClean="0">
                <a:solidFill>
                  <a:srgbClr val="FF0000"/>
                </a:solidFill>
              </a:rPr>
              <a:t>Li per  rivelare i neutroni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605132" y="2739117"/>
            <a:ext cx="1061060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Stainless</a:t>
            </a:r>
            <a:r>
              <a:rPr lang="it-IT" sz="1200" dirty="0" smtClean="0"/>
              <a:t> </a:t>
            </a:r>
            <a:r>
              <a:rPr lang="it-IT" sz="1200" dirty="0" err="1" smtClean="0"/>
              <a:t>steel</a:t>
            </a:r>
            <a:endParaRPr lang="en-US" sz="1200" dirty="0"/>
          </a:p>
        </p:txBody>
      </p:sp>
      <p:cxnSp>
        <p:nvCxnSpPr>
          <p:cNvPr id="24" name="Connettore 2 23"/>
          <p:cNvCxnSpPr/>
          <p:nvPr/>
        </p:nvCxnSpPr>
        <p:spPr>
          <a:xfrm flipH="1">
            <a:off x="7740352" y="3016116"/>
            <a:ext cx="72008" cy="340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4608004" y="2060848"/>
            <a:ext cx="585288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200" dirty="0" smtClean="0"/>
              <a:t>Plastic</a:t>
            </a:r>
            <a:endParaRPr lang="en-US" sz="1200" dirty="0"/>
          </a:p>
        </p:txBody>
      </p:sp>
      <p:cxnSp>
        <p:nvCxnSpPr>
          <p:cNvPr id="27" name="Connettore 2 26"/>
          <p:cNvCxnSpPr/>
          <p:nvPr/>
        </p:nvCxnSpPr>
        <p:spPr>
          <a:xfrm>
            <a:off x="4900648" y="2337847"/>
            <a:ext cx="175408" cy="24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886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1835696" y="620688"/>
            <a:ext cx="5544616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MCP </a:t>
            </a:r>
            <a:r>
              <a:rPr lang="it-IT" sz="4000" b="1" dirty="0" err="1" smtClean="0"/>
              <a:t>detection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efficiency</a:t>
            </a:r>
            <a:endParaRPr lang="en-US" sz="4000" b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6814576"/>
              </p:ext>
            </p:extLst>
          </p:nvPr>
        </p:nvGraphicFramePr>
        <p:xfrm>
          <a:off x="1524000" y="1397000"/>
          <a:ext cx="6096000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Types</a:t>
                      </a:r>
                      <a:r>
                        <a:rPr lang="it-IT" dirty="0" smtClean="0"/>
                        <a:t> of </a:t>
                      </a:r>
                      <a:r>
                        <a:rPr lang="it-IT" dirty="0" err="1" smtClean="0"/>
                        <a:t>Radiation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Energy</a:t>
                      </a:r>
                      <a:r>
                        <a:rPr lang="it-IT" baseline="0" dirty="0" smtClean="0"/>
                        <a:t> or </a:t>
                      </a:r>
                      <a:r>
                        <a:rPr lang="it-IT" baseline="0" dirty="0" err="1" smtClean="0"/>
                        <a:t>wavelength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Detection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Efficiency</a:t>
                      </a:r>
                      <a:r>
                        <a:rPr lang="it-IT" dirty="0" smtClean="0"/>
                        <a:t> 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Electrons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0.2 </a:t>
                      </a:r>
                      <a:r>
                        <a:rPr lang="it-IT" dirty="0" err="1" smtClean="0"/>
                        <a:t>keV</a:t>
                      </a:r>
                      <a:r>
                        <a:rPr lang="it-IT" dirty="0" smtClean="0"/>
                        <a:t> to 2 </a:t>
                      </a:r>
                      <a:r>
                        <a:rPr lang="it-IT" dirty="0" err="1" smtClean="0"/>
                        <a:t>keV</a:t>
                      </a:r>
                      <a:r>
                        <a:rPr lang="it-IT" dirty="0" smtClean="0"/>
                        <a:t> </a:t>
                      </a:r>
                    </a:p>
                    <a:p>
                      <a:r>
                        <a:rPr lang="it-IT" dirty="0" smtClean="0"/>
                        <a:t>2 </a:t>
                      </a:r>
                      <a:r>
                        <a:rPr lang="it-IT" dirty="0" err="1" smtClean="0"/>
                        <a:t>keV</a:t>
                      </a:r>
                      <a:r>
                        <a:rPr lang="it-IT" dirty="0" smtClean="0"/>
                        <a:t> to 50 </a:t>
                      </a:r>
                      <a:r>
                        <a:rPr lang="it-IT" dirty="0" err="1" smtClean="0"/>
                        <a:t>keV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50 to 85</a:t>
                      </a:r>
                    </a:p>
                    <a:p>
                      <a:r>
                        <a:rPr lang="it-IT" dirty="0" smtClean="0"/>
                        <a:t>10 to</a:t>
                      </a:r>
                      <a:r>
                        <a:rPr lang="it-IT" baseline="0" dirty="0" smtClean="0"/>
                        <a:t> 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Ions</a:t>
                      </a:r>
                      <a:r>
                        <a:rPr lang="it-IT" dirty="0" smtClean="0"/>
                        <a:t> (H+, He+,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Ar</a:t>
                      </a:r>
                      <a:r>
                        <a:rPr lang="it-IT" baseline="0" dirty="0" smtClean="0"/>
                        <a:t>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0.5 </a:t>
                      </a:r>
                      <a:r>
                        <a:rPr lang="it-IT" dirty="0" err="1" smtClean="0"/>
                        <a:t>keV</a:t>
                      </a:r>
                      <a:r>
                        <a:rPr lang="it-IT" dirty="0" smtClean="0"/>
                        <a:t> to 2 </a:t>
                      </a:r>
                      <a:r>
                        <a:rPr lang="it-IT" dirty="0" err="1" smtClean="0"/>
                        <a:t>keV</a:t>
                      </a:r>
                      <a:endParaRPr lang="it-IT" dirty="0" smtClean="0"/>
                    </a:p>
                    <a:p>
                      <a:r>
                        <a:rPr lang="it-IT" dirty="0" smtClean="0"/>
                        <a:t>2 </a:t>
                      </a:r>
                      <a:r>
                        <a:rPr lang="it-IT" dirty="0" err="1" smtClean="0"/>
                        <a:t>keV</a:t>
                      </a:r>
                      <a:r>
                        <a:rPr lang="it-IT" dirty="0" smtClean="0"/>
                        <a:t> to 50 </a:t>
                      </a:r>
                      <a:r>
                        <a:rPr lang="it-IT" dirty="0" err="1" smtClean="0"/>
                        <a:t>keV</a:t>
                      </a:r>
                      <a:endParaRPr lang="it-IT" dirty="0" smtClean="0"/>
                    </a:p>
                    <a:p>
                      <a:r>
                        <a:rPr lang="it-IT" dirty="0" smtClean="0"/>
                        <a:t>50 </a:t>
                      </a:r>
                      <a:r>
                        <a:rPr lang="it-IT" dirty="0" err="1" smtClean="0"/>
                        <a:t>keV</a:t>
                      </a:r>
                      <a:r>
                        <a:rPr lang="it-IT" dirty="0" smtClean="0"/>
                        <a:t> to 200 </a:t>
                      </a:r>
                      <a:r>
                        <a:rPr lang="it-IT" dirty="0" err="1" smtClean="0"/>
                        <a:t>keV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5"/>
                      </a:pPr>
                      <a:r>
                        <a:rPr lang="it-IT" dirty="0" smtClean="0"/>
                        <a:t>to  58</a:t>
                      </a:r>
                    </a:p>
                    <a:p>
                      <a:pPr marL="0" indent="0">
                        <a:buNone/>
                      </a:pPr>
                      <a:r>
                        <a:rPr lang="it-IT" dirty="0" smtClean="0"/>
                        <a:t>60  to  85 </a:t>
                      </a:r>
                    </a:p>
                    <a:p>
                      <a:pPr marL="0" indent="0">
                        <a:buNone/>
                      </a:pPr>
                      <a:r>
                        <a:rPr lang="it-IT" dirty="0" smtClean="0"/>
                        <a:t>4  to  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UV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300 Å  to 1100 Å</a:t>
                      </a:r>
                    </a:p>
                    <a:p>
                      <a:r>
                        <a:rPr lang="it-IT" dirty="0" smtClean="0"/>
                        <a:t>1100 Å  1500 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5"/>
                      </a:pPr>
                      <a:r>
                        <a:rPr lang="it-IT" dirty="0" smtClean="0"/>
                        <a:t>to 15</a:t>
                      </a:r>
                    </a:p>
                    <a:p>
                      <a:pPr marL="0" indent="0">
                        <a:buNone/>
                      </a:pPr>
                      <a:r>
                        <a:rPr lang="it-IT" baseline="0" dirty="0" smtClean="0"/>
                        <a:t>1  to 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Soft x-</a:t>
                      </a:r>
                      <a:r>
                        <a:rPr lang="it-IT" dirty="0" err="1" smtClean="0"/>
                        <a:t>rays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 Å to 50 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5  50  15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Hard x-</a:t>
                      </a:r>
                      <a:r>
                        <a:rPr lang="it-IT" dirty="0" err="1" smtClean="0"/>
                        <a:t>rays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0.12 Å  to</a:t>
                      </a:r>
                      <a:r>
                        <a:rPr lang="it-IT" baseline="0" dirty="0" smtClean="0"/>
                        <a:t>  </a:t>
                      </a:r>
                      <a:r>
                        <a:rPr lang="it-IT" baseline="0" smtClean="0"/>
                        <a:t>0.2 </a:t>
                      </a:r>
                      <a:r>
                        <a:rPr lang="it-IT" smtClean="0"/>
                        <a:t>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to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High </a:t>
                      </a:r>
                      <a:r>
                        <a:rPr lang="it-IT" dirty="0" err="1" smtClean="0"/>
                        <a:t>energy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particles</a:t>
                      </a:r>
                      <a:r>
                        <a:rPr lang="it-IT" dirty="0" smtClean="0"/>
                        <a:t> (</a:t>
                      </a:r>
                      <a:r>
                        <a:rPr lang="it-IT" dirty="0" err="1" smtClean="0">
                          <a:latin typeface="Symbol" pitchFamily="18" charset="2"/>
                        </a:rPr>
                        <a:t>r</a:t>
                      </a:r>
                      <a:r>
                        <a:rPr lang="it-IT" dirty="0" err="1" smtClean="0"/>
                        <a:t>,</a:t>
                      </a:r>
                      <a:r>
                        <a:rPr lang="it-IT" dirty="0" err="1" smtClean="0">
                          <a:latin typeface="Symbol" pitchFamily="18" charset="2"/>
                        </a:rPr>
                        <a:t>p</a:t>
                      </a:r>
                      <a:r>
                        <a:rPr lang="it-IT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 </a:t>
                      </a:r>
                      <a:r>
                        <a:rPr lang="it-IT" dirty="0" err="1" smtClean="0"/>
                        <a:t>GeV</a:t>
                      </a:r>
                      <a:r>
                        <a:rPr lang="it-IT" dirty="0" smtClean="0"/>
                        <a:t> t 10 </a:t>
                      </a:r>
                      <a:r>
                        <a:rPr lang="it-IT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to 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Neutrons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2.5 </a:t>
                      </a:r>
                      <a:r>
                        <a:rPr lang="it-IT" dirty="0" err="1" smtClean="0"/>
                        <a:t>MeV</a:t>
                      </a:r>
                      <a:r>
                        <a:rPr lang="it-IT" dirty="0" smtClean="0"/>
                        <a:t> to 14 </a:t>
                      </a:r>
                      <a:r>
                        <a:rPr lang="it-IT" dirty="0" err="1" smtClean="0"/>
                        <a:t>MeV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0.14 to 0.64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303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971600" y="476672"/>
            <a:ext cx="7213376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arrotondato 12"/>
          <p:cNvSpPr/>
          <p:nvPr/>
        </p:nvSpPr>
        <p:spPr>
          <a:xfrm>
            <a:off x="7236296" y="3933056"/>
            <a:ext cx="1372492" cy="6463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6948264" y="3140968"/>
            <a:ext cx="1152128" cy="3077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tangolo arrotondato 3"/>
          <p:cNvSpPr/>
          <p:nvPr/>
        </p:nvSpPr>
        <p:spPr>
          <a:xfrm>
            <a:off x="5583540" y="1628800"/>
            <a:ext cx="2729448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Valutazione di efficienza del monitor di fascio proposto</a:t>
            </a:r>
            <a:endParaRPr lang="en-US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700808"/>
            <a:ext cx="8309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Come convertitore del fascio di neutroni si assume di usare la reazione: </a:t>
            </a:r>
            <a:r>
              <a:rPr lang="it-IT" sz="1400" dirty="0" smtClean="0"/>
              <a:t>    </a:t>
            </a:r>
            <a:r>
              <a:rPr lang="it-IT" sz="1400" b="1" i="1" dirty="0" smtClean="0"/>
              <a:t>n + </a:t>
            </a:r>
            <a:r>
              <a:rPr lang="it-IT" sz="1400" b="1" i="1" baseline="30000" dirty="0" smtClean="0"/>
              <a:t>6</a:t>
            </a:r>
            <a:r>
              <a:rPr lang="it-IT" sz="1400" b="1" i="1" dirty="0" smtClean="0"/>
              <a:t>Li </a:t>
            </a:r>
            <a:r>
              <a:rPr lang="it-IT" sz="1400" b="1" i="1" dirty="0" smtClean="0">
                <a:sym typeface="Wingdings" pitchFamily="2" charset="2"/>
              </a:rPr>
              <a:t> t + </a:t>
            </a:r>
            <a:r>
              <a:rPr lang="it-IT" sz="1400" b="1" i="1" dirty="0" smtClean="0">
                <a:latin typeface="Symbol" pitchFamily="18" charset="2"/>
                <a:sym typeface="Wingdings" pitchFamily="2" charset="2"/>
              </a:rPr>
              <a:t>a   </a:t>
            </a:r>
            <a:r>
              <a:rPr lang="it-IT" sz="1400" b="1" i="1" dirty="0" smtClean="0">
                <a:sym typeface="Wingdings" pitchFamily="2" charset="2"/>
              </a:rPr>
              <a:t>(con Q = 4.78 </a:t>
            </a:r>
            <a:r>
              <a:rPr lang="it-IT" sz="1400" b="1" i="1" dirty="0" err="1" smtClean="0">
                <a:sym typeface="Wingdings" pitchFamily="2" charset="2"/>
              </a:rPr>
              <a:t>MeV</a:t>
            </a:r>
            <a:r>
              <a:rPr lang="it-IT" sz="1400" b="1" i="1" dirty="0" smtClean="0">
                <a:sym typeface="Wingdings" pitchFamily="2" charset="2"/>
              </a:rPr>
              <a:t>) </a:t>
            </a:r>
            <a:endParaRPr lang="en-US" sz="1400" b="1" i="1" dirty="0"/>
          </a:p>
        </p:txBody>
      </p:sp>
      <p:sp>
        <p:nvSpPr>
          <p:cNvPr id="7" name="Freccia in giù 6"/>
          <p:cNvSpPr/>
          <p:nvPr/>
        </p:nvSpPr>
        <p:spPr>
          <a:xfrm>
            <a:off x="3851920" y="2132856"/>
            <a:ext cx="4571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251520" y="3140967"/>
            <a:ext cx="7933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Si può </a:t>
            </a:r>
            <a:r>
              <a:rPr lang="it-IT" sz="1400" b="1" dirty="0"/>
              <a:t>realizzare c</a:t>
            </a:r>
            <a:r>
              <a:rPr lang="it-IT" sz="1400" b="1" dirty="0" smtClean="0"/>
              <a:t>on un deposito di </a:t>
            </a:r>
            <a:r>
              <a:rPr lang="it-IT" sz="1400" b="1" baseline="30000" dirty="0" smtClean="0"/>
              <a:t>6</a:t>
            </a:r>
            <a:r>
              <a:rPr lang="it-IT" sz="1400" b="1" dirty="0" smtClean="0"/>
              <a:t>Li su una fogliolina di C. Per le leggi di conservazione: </a:t>
            </a:r>
            <a:r>
              <a:rPr lang="it-IT" sz="1400" b="1" i="1" dirty="0" smtClean="0"/>
              <a:t>m</a:t>
            </a:r>
            <a:r>
              <a:rPr lang="it-IT" sz="1400" b="1" i="1" baseline="-25000" dirty="0" smtClean="0"/>
              <a:t>t</a:t>
            </a:r>
            <a:r>
              <a:rPr lang="it-IT" sz="1400" b="1" i="1" dirty="0" smtClean="0"/>
              <a:t>/m</a:t>
            </a:r>
            <a:r>
              <a:rPr lang="it-IT" sz="1400" b="1" i="1" baseline="-25000" dirty="0" smtClean="0">
                <a:latin typeface="Symbol" pitchFamily="18" charset="2"/>
              </a:rPr>
              <a:t>a</a:t>
            </a:r>
            <a:r>
              <a:rPr lang="it-IT" sz="1400" b="1" i="1" dirty="0" smtClean="0"/>
              <a:t>=</a:t>
            </a:r>
            <a:r>
              <a:rPr lang="it-IT" sz="1400" b="1" i="1" dirty="0" err="1" smtClean="0"/>
              <a:t>T</a:t>
            </a:r>
            <a:r>
              <a:rPr lang="it-IT" sz="1400" b="1" i="1" baseline="-25000" dirty="0" err="1" smtClean="0"/>
              <a:t>t</a:t>
            </a:r>
            <a:r>
              <a:rPr lang="it-IT" sz="1400" b="1" i="1" dirty="0" smtClean="0"/>
              <a:t>/</a:t>
            </a:r>
            <a:r>
              <a:rPr lang="it-IT" sz="1400" b="1" i="1" dirty="0" err="1" smtClean="0"/>
              <a:t>T</a:t>
            </a:r>
            <a:r>
              <a:rPr lang="it-IT" sz="1400" b="1" i="1" baseline="-25000" dirty="0" err="1" smtClean="0">
                <a:latin typeface="Symbol" pitchFamily="18" charset="2"/>
              </a:rPr>
              <a:t>a</a:t>
            </a:r>
            <a:endParaRPr lang="en-US" sz="1400" b="1" i="1" baseline="-25000" dirty="0">
              <a:latin typeface="Symbol" pitchFamily="18" charset="2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7524328" y="3448745"/>
            <a:ext cx="0" cy="340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236296" y="3933056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/>
              <a:t>T</a:t>
            </a:r>
            <a:r>
              <a:rPr lang="it-IT" b="1" i="1" baseline="-25000" dirty="0" err="1" smtClean="0"/>
              <a:t>t</a:t>
            </a:r>
            <a:r>
              <a:rPr lang="it-IT" b="1" i="1" dirty="0" smtClean="0"/>
              <a:t> = 2.73 </a:t>
            </a:r>
            <a:r>
              <a:rPr lang="it-IT" b="1" i="1" dirty="0" err="1" smtClean="0"/>
              <a:t>MeV</a:t>
            </a:r>
            <a:endParaRPr lang="it-IT" b="1" i="1" dirty="0" smtClean="0"/>
          </a:p>
          <a:p>
            <a:r>
              <a:rPr lang="it-IT" b="1" i="1" dirty="0" err="1" smtClean="0"/>
              <a:t>T</a:t>
            </a:r>
            <a:r>
              <a:rPr lang="it-IT" b="1" i="1" baseline="-25000" dirty="0" err="1" smtClean="0">
                <a:latin typeface="Symbol" pitchFamily="18" charset="2"/>
              </a:rPr>
              <a:t>a</a:t>
            </a:r>
            <a:r>
              <a:rPr lang="it-IT" b="1" i="1" dirty="0" smtClean="0"/>
              <a:t>= 2.05 </a:t>
            </a:r>
            <a:r>
              <a:rPr lang="it-IT" b="1" i="1" dirty="0" err="1" smtClean="0"/>
              <a:t>MeV</a:t>
            </a:r>
            <a:endParaRPr lang="en-US" b="1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39552" y="5157192"/>
            <a:ext cx="7847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Assumendo una fogliolina di carbonio di circa </a:t>
            </a:r>
            <a:r>
              <a:rPr lang="it-IT" sz="1600" i="1" dirty="0" smtClean="0"/>
              <a:t>20 </a:t>
            </a:r>
            <a:r>
              <a:rPr lang="it-IT" sz="1600" i="1" dirty="0" smtClean="0">
                <a:latin typeface="Symbol" pitchFamily="18" charset="2"/>
              </a:rPr>
              <a:t>m</a:t>
            </a:r>
            <a:r>
              <a:rPr lang="it-IT" sz="1600" i="1" dirty="0" smtClean="0"/>
              <a:t>g/cm</a:t>
            </a:r>
            <a:r>
              <a:rPr lang="it-IT" sz="1600" i="1" baseline="30000" dirty="0" smtClean="0"/>
              <a:t>2</a:t>
            </a:r>
            <a:r>
              <a:rPr lang="it-IT" sz="1600" i="1" dirty="0" smtClean="0"/>
              <a:t> </a:t>
            </a:r>
            <a:r>
              <a:rPr lang="it-IT" sz="1600" dirty="0" smtClean="0"/>
              <a:t>(la stessa usata in passato) che</a:t>
            </a:r>
          </a:p>
          <a:p>
            <a:r>
              <a:rPr lang="it-IT" sz="1600" dirty="0" smtClean="0"/>
              <a:t>corrisponde ad una </a:t>
            </a:r>
            <a:r>
              <a:rPr lang="it-IT" sz="1600" b="1" i="1" dirty="0" smtClean="0"/>
              <a:t>l = 9 </a:t>
            </a:r>
            <a:r>
              <a:rPr lang="it-IT" sz="1600" b="1" i="1" dirty="0" smtClean="0">
                <a:latin typeface="Symbol" pitchFamily="18" charset="2"/>
              </a:rPr>
              <a:t>m</a:t>
            </a:r>
            <a:r>
              <a:rPr lang="it-IT" sz="1600" b="1" i="1" dirty="0" smtClean="0"/>
              <a:t>m </a:t>
            </a:r>
            <a:r>
              <a:rPr lang="it-IT" sz="1600" dirty="0" smtClean="0"/>
              <a:t>si avrebbe circa una trasmissione di circa  </a:t>
            </a:r>
            <a:r>
              <a:rPr lang="it-IT" sz="1600" i="1" dirty="0" smtClean="0"/>
              <a:t>il 100%  </a:t>
            </a:r>
            <a:r>
              <a:rPr lang="it-IT" sz="1600" dirty="0" smtClean="0"/>
              <a:t>dei</a:t>
            </a:r>
            <a:r>
              <a:rPr lang="it-IT" sz="1600" i="1" dirty="0" smtClean="0"/>
              <a:t> </a:t>
            </a:r>
            <a:r>
              <a:rPr lang="it-IT" sz="1600" b="1" i="1" dirty="0" smtClean="0"/>
              <a:t>t</a:t>
            </a:r>
            <a:r>
              <a:rPr lang="it-IT" sz="1600" i="1" dirty="0" smtClean="0"/>
              <a:t>.</a:t>
            </a:r>
          </a:p>
          <a:p>
            <a:r>
              <a:rPr lang="it-IT" sz="1600" dirty="0" smtClean="0"/>
              <a:t>Per ottenere una trasmissione del </a:t>
            </a:r>
            <a:r>
              <a:rPr lang="it-IT" sz="1600" i="1" dirty="0" smtClean="0"/>
              <a:t>100%</a:t>
            </a:r>
            <a:r>
              <a:rPr lang="it-IT" sz="1600" dirty="0" smtClean="0"/>
              <a:t> anche delle </a:t>
            </a:r>
            <a:r>
              <a:rPr lang="it-IT" sz="1600" b="1" i="1" dirty="0" smtClean="0">
                <a:latin typeface="Symbol" pitchFamily="18" charset="2"/>
              </a:rPr>
              <a:t>a</a:t>
            </a:r>
            <a:r>
              <a:rPr lang="it-IT" sz="1600" dirty="0" smtClean="0"/>
              <a:t> si dovrebbe considerare una </a:t>
            </a:r>
            <a:r>
              <a:rPr lang="it-IT" sz="1600" b="1" i="1" dirty="0" smtClean="0"/>
              <a:t>l = 4 </a:t>
            </a:r>
            <a:r>
              <a:rPr lang="it-IT" sz="1600" b="1" i="1" dirty="0" smtClean="0">
                <a:latin typeface="Symbol" pitchFamily="18" charset="2"/>
              </a:rPr>
              <a:t>m</a:t>
            </a:r>
            <a:r>
              <a:rPr lang="it-IT" sz="1600" b="1" i="1" dirty="0" smtClean="0"/>
              <a:t>m 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xmlns="" val="270679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212976"/>
            <a:ext cx="4111923" cy="30784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79" y="3078252"/>
            <a:ext cx="4781383" cy="2685514"/>
          </a:xfrm>
          <a:prstGeom prst="rect">
            <a:avLst/>
          </a:prstGeom>
        </p:spPr>
      </p:pic>
      <p:sp>
        <p:nvSpPr>
          <p:cNvPr id="11" name="Rettangolo arrotondato 10"/>
          <p:cNvSpPr/>
          <p:nvPr/>
        </p:nvSpPr>
        <p:spPr>
          <a:xfrm>
            <a:off x="251520" y="5589240"/>
            <a:ext cx="4752528" cy="7495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arrotondato 3"/>
          <p:cNvSpPr/>
          <p:nvPr/>
        </p:nvSpPr>
        <p:spPr>
          <a:xfrm>
            <a:off x="1763688" y="404664"/>
            <a:ext cx="558862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MCNPX simulations for </a:t>
            </a:r>
            <a:r>
              <a:rPr lang="en-US" sz="2800" b="1" i="1" dirty="0" err="1" smtClean="0"/>
              <a:t>N</a:t>
            </a:r>
            <a:r>
              <a:rPr lang="en-US" sz="2800" b="1" i="1" baseline="-25000" dirty="0" err="1" smtClean="0"/>
              <a:t>t</a:t>
            </a:r>
            <a:r>
              <a:rPr lang="en-US" sz="2800" b="1" dirty="0" smtClean="0"/>
              <a:t> evaluation</a:t>
            </a:r>
            <a:endParaRPr lang="en-US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MCNPX Geometry: </a:t>
            </a:r>
            <a:endParaRPr lang="en-US" sz="2400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2562170" y="4365104"/>
            <a:ext cx="6736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603690" y="3964994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 smtClean="0"/>
              <a:t>Transverse</a:t>
            </a:r>
            <a:r>
              <a:rPr lang="it-IT" sz="1000" dirty="0" smtClean="0"/>
              <a:t> </a:t>
            </a:r>
          </a:p>
          <a:p>
            <a:r>
              <a:rPr lang="it-IT" sz="1000" dirty="0" err="1" smtClean="0"/>
              <a:t>section</a:t>
            </a:r>
            <a:endParaRPr lang="it-IT" sz="1000" dirty="0"/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1835696" y="2996952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491646" y="2643183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baseline="30000" dirty="0" smtClean="0"/>
              <a:t>6</a:t>
            </a:r>
            <a:r>
              <a:rPr lang="it-IT" sz="1400" i="1" dirty="0" smtClean="0"/>
              <a:t>L</a:t>
            </a:r>
            <a:r>
              <a:rPr lang="it-IT" sz="1400" i="1" baseline="-25000" dirty="0" smtClean="0"/>
              <a:t>i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deposition</a:t>
            </a:r>
            <a:endParaRPr lang="it-IT" sz="1400" i="1" dirty="0"/>
          </a:p>
        </p:txBody>
      </p:sp>
      <p:cxnSp>
        <p:nvCxnSpPr>
          <p:cNvPr id="15" name="Connettore 2 14"/>
          <p:cNvCxnSpPr/>
          <p:nvPr/>
        </p:nvCxnSpPr>
        <p:spPr>
          <a:xfrm flipH="1" flipV="1">
            <a:off x="2411760" y="5157193"/>
            <a:ext cx="288032" cy="144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699792" y="5157192"/>
            <a:ext cx="982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Carbon </a:t>
            </a:r>
            <a:r>
              <a:rPr lang="it-IT" sz="1400" i="1" dirty="0" err="1" smtClean="0"/>
              <a:t>foil</a:t>
            </a:r>
            <a:endParaRPr lang="it-IT" sz="1400" i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240448" y="1435200"/>
            <a:ext cx="48268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Parameters used in the simulations: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smtClean="0"/>
              <a:t>r = 2. cm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smtClean="0"/>
              <a:t>l</a:t>
            </a:r>
            <a:r>
              <a:rPr lang="en-US" i="1" baseline="-25000" dirty="0" smtClean="0"/>
              <a:t>1</a:t>
            </a:r>
            <a:r>
              <a:rPr lang="en-US" i="1" dirty="0" smtClean="0"/>
              <a:t> = 1, 2, 3, 4, 5 </a:t>
            </a:r>
            <a:r>
              <a:rPr lang="en-US" i="1" dirty="0" smtClean="0">
                <a:latin typeface="Symbol" panose="05050102010706020507" pitchFamily="18" charset="2"/>
              </a:rPr>
              <a:t>m</a:t>
            </a:r>
            <a:r>
              <a:rPr lang="en-US" i="1" dirty="0" smtClean="0"/>
              <a:t>m ; l</a:t>
            </a:r>
            <a:r>
              <a:rPr lang="en-US" i="1" baseline="-25000" dirty="0" smtClean="0"/>
              <a:t>2</a:t>
            </a:r>
            <a:r>
              <a:rPr lang="en-US" i="1" dirty="0" smtClean="0"/>
              <a:t> = 9 </a:t>
            </a:r>
            <a:r>
              <a:rPr lang="en-US" i="1" dirty="0" smtClean="0">
                <a:latin typeface="Symbol" panose="05050102010706020507" pitchFamily="18" charset="2"/>
              </a:rPr>
              <a:t>m</a:t>
            </a:r>
            <a:r>
              <a:rPr lang="en-US" i="1" dirty="0" smtClean="0"/>
              <a:t>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err="1" smtClean="0"/>
              <a:t>d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= 4. cm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smtClean="0"/>
              <a:t>As source </a:t>
            </a:r>
            <a:r>
              <a:rPr lang="en-US" i="1" dirty="0" smtClean="0">
                <a:sym typeface="Wingdings" panose="05000000000000000000" pitchFamily="2" charset="2"/>
              </a:rPr>
              <a:t></a:t>
            </a:r>
            <a:r>
              <a:rPr lang="en-US" i="1" dirty="0" smtClean="0"/>
              <a:t> CERN </a:t>
            </a:r>
            <a:r>
              <a:rPr lang="en-US" i="1" dirty="0" err="1" smtClean="0"/>
              <a:t>n_TOF</a:t>
            </a:r>
            <a:r>
              <a:rPr lang="en-US" i="1" dirty="0" smtClean="0"/>
              <a:t> neutron </a:t>
            </a:r>
            <a:r>
              <a:rPr lang="en-US" i="1" dirty="0"/>
              <a:t>flux</a:t>
            </a:r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err="1" smtClean="0"/>
              <a:t>N</a:t>
            </a:r>
            <a:r>
              <a:rPr lang="en-US" i="1" baseline="-25000" dirty="0" err="1" smtClean="0"/>
              <a:t>t</a:t>
            </a:r>
            <a:r>
              <a:rPr lang="en-US" i="1" dirty="0" smtClean="0"/>
              <a:t> are the Triton exiting by the C foil (x p pulse)</a:t>
            </a:r>
          </a:p>
          <a:p>
            <a:endParaRPr lang="en-US" dirty="0" smtClean="0"/>
          </a:p>
          <a:p>
            <a:endParaRPr lang="it-IT" dirty="0"/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3995936" y="3964994"/>
            <a:ext cx="504056" cy="400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995936" y="3964994"/>
            <a:ext cx="232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smtClean="0"/>
              <a:t>r</a:t>
            </a:r>
            <a:endParaRPr lang="it-IT" sz="1100" i="1" dirty="0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539552" y="3645024"/>
            <a:ext cx="0" cy="450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348634" y="4118403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/>
              <a:t>d</a:t>
            </a:r>
            <a:r>
              <a:rPr lang="it-IT" sz="1400" i="1" baseline="-25000" dirty="0" err="1" smtClean="0"/>
              <a:t>n</a:t>
            </a:r>
            <a:endParaRPr lang="it-IT" sz="1400" i="1" baseline="-25000" dirty="0"/>
          </a:p>
        </p:txBody>
      </p:sp>
      <p:cxnSp>
        <p:nvCxnSpPr>
          <p:cNvPr id="26" name="Connettore 2 25"/>
          <p:cNvCxnSpPr/>
          <p:nvPr/>
        </p:nvCxnSpPr>
        <p:spPr>
          <a:xfrm>
            <a:off x="539552" y="4605675"/>
            <a:ext cx="0" cy="407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1694265" y="5046924"/>
            <a:ext cx="2648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smtClean="0"/>
              <a:t>l</a:t>
            </a:r>
            <a:r>
              <a:rPr lang="it-IT" sz="1100" i="1" baseline="-25000" dirty="0" smtClean="0"/>
              <a:t>1</a:t>
            </a:r>
            <a:endParaRPr lang="it-IT" sz="1100" i="1" baseline="-250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010441" y="5046924"/>
            <a:ext cx="2648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smtClean="0"/>
              <a:t>l</a:t>
            </a:r>
            <a:r>
              <a:rPr lang="it-IT" sz="1100" i="1" baseline="-25000" dirty="0" smtClean="0"/>
              <a:t>2</a:t>
            </a:r>
            <a:endParaRPr lang="it-IT" sz="1100" i="1" baseline="-250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546081" y="4674622"/>
            <a:ext cx="786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N</a:t>
            </a:r>
            <a:r>
              <a:rPr lang="it-IT" sz="1600" i="1" baseline="-25000" dirty="0" smtClean="0"/>
              <a:t>t </a:t>
            </a:r>
            <a:r>
              <a:rPr lang="it-IT" sz="1600" i="1" dirty="0" smtClean="0"/>
              <a:t>/cm</a:t>
            </a:r>
            <a:r>
              <a:rPr lang="it-IT" sz="1600" i="1" baseline="30000" dirty="0" smtClean="0"/>
              <a:t>2</a:t>
            </a:r>
            <a:endParaRPr lang="it-IT" sz="1600" i="1" baseline="300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7812360" y="6021288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l</a:t>
            </a:r>
            <a:r>
              <a:rPr lang="it-IT" sz="1600" i="1" baseline="-25000" dirty="0" smtClean="0"/>
              <a:t>1</a:t>
            </a:r>
            <a:endParaRPr lang="it-IT" sz="1600" i="1" baseline="-25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5536" y="5589240"/>
            <a:ext cx="44030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Note</a:t>
            </a:r>
            <a:r>
              <a:rPr lang="en-US" sz="1400" dirty="0" smtClean="0"/>
              <a:t> : to get the effective neutron counting, </a:t>
            </a:r>
            <a:r>
              <a:rPr lang="en-US" sz="1400" dirty="0" err="1" smtClean="0"/>
              <a:t>N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 should  be</a:t>
            </a:r>
          </a:p>
          <a:p>
            <a:r>
              <a:rPr lang="en-US" sz="1400" dirty="0" smtClean="0"/>
              <a:t> multiplied for the intrinsic </a:t>
            </a:r>
            <a:r>
              <a:rPr lang="en-US" sz="1400" dirty="0"/>
              <a:t>1 </a:t>
            </a:r>
            <a:r>
              <a:rPr lang="en-US" sz="1400" dirty="0" err="1"/>
              <a:t>keV</a:t>
            </a:r>
            <a:r>
              <a:rPr lang="en-US" sz="1400" dirty="0"/>
              <a:t> electrons </a:t>
            </a:r>
            <a:r>
              <a:rPr lang="en-US" sz="1400" dirty="0" smtClean="0"/>
              <a:t>MCP detection</a:t>
            </a:r>
          </a:p>
          <a:p>
            <a:r>
              <a:rPr lang="en-US" sz="1400" dirty="0" smtClean="0"/>
              <a:t> efficiency shown before.</a:t>
            </a:r>
            <a:endParaRPr lang="en-US" sz="1400" baseline="30000" dirty="0"/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5A097A2D-6D00-47BD-92DD-BC84A303745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4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1043608" y="180518"/>
            <a:ext cx="1807693" cy="3693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magine 17" descr="Assembly_NB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5544616" cy="295551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CAARI 2014, San Antonio, Texas (USA)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7A2D-6D00-47BD-92DD-BC84A303745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684773"/>
            <a:ext cx="3747949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order to reduce the SE divergence the </a:t>
            </a:r>
          </a:p>
          <a:p>
            <a:r>
              <a:rPr lang="en-US" sz="1600" dirty="0" smtClean="0"/>
              <a:t>MCP can be put to a higher voltage than </a:t>
            </a:r>
          </a:p>
          <a:p>
            <a:r>
              <a:rPr lang="en-US" sz="1600" dirty="0" smtClean="0"/>
              <a:t>the electrode 1 to obtain a focusing lens as</a:t>
            </a:r>
          </a:p>
          <a:p>
            <a:r>
              <a:rPr lang="en-US" sz="1600" dirty="0" smtClean="0"/>
              <a:t> shown in the simulations </a:t>
            </a:r>
            <a:r>
              <a:rPr lang="en-US" sz="1600" dirty="0" smtClean="0">
                <a:sym typeface="Wingdings" pitchFamily="2" charset="2"/>
              </a:rPr>
              <a:t></a:t>
            </a:r>
            <a:endParaRPr lang="en-US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772816"/>
            <a:ext cx="355789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 the simulations done have driven </a:t>
            </a:r>
          </a:p>
          <a:p>
            <a:r>
              <a:rPr lang="en-US" sz="1600" dirty="0" smtClean="0"/>
              <a:t>us to the </a:t>
            </a:r>
            <a:r>
              <a:rPr lang="en-US" sz="1600" dirty="0"/>
              <a:t>Electrostatic mirror </a:t>
            </a:r>
            <a:r>
              <a:rPr lang="en-US" sz="1600" dirty="0" smtClean="0"/>
              <a:t>mechanical</a:t>
            </a:r>
          </a:p>
          <a:p>
            <a:r>
              <a:rPr lang="en-US" sz="1600" dirty="0" smtClean="0"/>
              <a:t> design :</a:t>
            </a:r>
            <a:endParaRPr lang="en-US" sz="1600" dirty="0"/>
          </a:p>
        </p:txBody>
      </p:sp>
      <p:pic>
        <p:nvPicPr>
          <p:cNvPr id="5" name="Immagine 4" descr="Sim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4663"/>
            <a:ext cx="4032448" cy="589893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51520" y="5589240"/>
            <a:ext cx="1658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Cross vacuum chamber</a:t>
            </a:r>
            <a:endParaRPr lang="en-US" sz="1200" b="1" dirty="0"/>
          </a:p>
        </p:txBody>
      </p:sp>
      <p:cxnSp>
        <p:nvCxnSpPr>
          <p:cNvPr id="12" name="Connettore 2 11"/>
          <p:cNvCxnSpPr>
            <a:stCxn id="10" idx="0"/>
          </p:cNvCxnSpPr>
          <p:nvPr/>
        </p:nvCxnSpPr>
        <p:spPr>
          <a:xfrm flipV="1">
            <a:off x="1080786" y="5301208"/>
            <a:ext cx="82691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267744" y="5733256"/>
            <a:ext cx="1167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Reflecting grids</a:t>
            </a:r>
            <a:endParaRPr lang="en-US" sz="1200" b="1" dirty="0"/>
          </a:p>
        </p:txBody>
      </p:sp>
      <p:cxnSp>
        <p:nvCxnSpPr>
          <p:cNvPr id="17" name="Connettore 2 16"/>
          <p:cNvCxnSpPr>
            <a:stCxn id="15" idx="0"/>
          </p:cNvCxnSpPr>
          <p:nvPr/>
        </p:nvCxnSpPr>
        <p:spPr>
          <a:xfrm flipH="1" flipV="1">
            <a:off x="2555777" y="4509120"/>
            <a:ext cx="29552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491880" y="3212976"/>
            <a:ext cx="1413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Shielding electrode</a:t>
            </a:r>
            <a:endParaRPr lang="en-US" sz="1200" b="1" dirty="0"/>
          </a:p>
        </p:txBody>
      </p:sp>
      <p:cxnSp>
        <p:nvCxnSpPr>
          <p:cNvPr id="24" name="Connettore 2 23"/>
          <p:cNvCxnSpPr>
            <a:stCxn id="22" idx="1"/>
          </p:cNvCxnSpPr>
          <p:nvPr/>
        </p:nvCxnSpPr>
        <p:spPr>
          <a:xfrm flipH="1">
            <a:off x="2915816" y="3351476"/>
            <a:ext cx="576064" cy="221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043608" y="306896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MCP</a:t>
            </a:r>
            <a:endParaRPr lang="en-US" sz="1200" b="1" dirty="0"/>
          </a:p>
        </p:txBody>
      </p:sp>
      <p:cxnSp>
        <p:nvCxnSpPr>
          <p:cNvPr id="27" name="Connettore 2 26"/>
          <p:cNvCxnSpPr>
            <a:stCxn id="25" idx="3"/>
          </p:cNvCxnSpPr>
          <p:nvPr/>
        </p:nvCxnSpPr>
        <p:spPr>
          <a:xfrm flipV="1">
            <a:off x="1526432" y="3140968"/>
            <a:ext cx="813320" cy="66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79512" y="4149080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Grids with C foil</a:t>
            </a:r>
            <a:endParaRPr lang="en-US" sz="1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180518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Electrostatic lens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03848" y="5013176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Support </a:t>
            </a:r>
            <a:r>
              <a:rPr lang="en-US" sz="1200" dirty="0" smtClean="0"/>
              <a:t>bar</a:t>
            </a:r>
            <a:endParaRPr lang="en-US" sz="1200" dirty="0"/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3203848" y="4426079"/>
            <a:ext cx="144016" cy="587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333995" y="4874676"/>
            <a:ext cx="791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insulators</a:t>
            </a:r>
            <a:endParaRPr lang="en-US" sz="1200" dirty="0"/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2125494" y="4509120"/>
            <a:ext cx="142250" cy="365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30" idx="3"/>
          </p:cNvCxnSpPr>
          <p:nvPr/>
        </p:nvCxnSpPr>
        <p:spPr>
          <a:xfrm flipV="1">
            <a:off x="1351628" y="4287579"/>
            <a:ext cx="6788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280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Specchio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elettrostatico</a:t>
            </a:r>
            <a:r>
              <a:rPr lang="en-US" sz="3600" b="1" dirty="0" smtClean="0"/>
              <a:t> e </a:t>
            </a:r>
            <a:r>
              <a:rPr lang="en-US" sz="3600" b="1" dirty="0" err="1" smtClean="0"/>
              <a:t>griglie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724128" y="4725144"/>
            <a:ext cx="234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Griglia</a:t>
            </a:r>
            <a:r>
              <a:rPr lang="en-US" dirty="0" smtClean="0"/>
              <a:t> di </a:t>
            </a:r>
            <a:r>
              <a:rPr lang="en-US" dirty="0" err="1" smtClean="0"/>
              <a:t>accelerazione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5094476"/>
            <a:ext cx="187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Specchio</a:t>
            </a:r>
            <a:r>
              <a:rPr lang="en-US" dirty="0" smtClean="0"/>
              <a:t> </a:t>
            </a:r>
            <a:r>
              <a:rPr lang="en-US" dirty="0" err="1" smtClean="0"/>
              <a:t>montato</a:t>
            </a:r>
            <a:endParaRPr lang="en-US" dirty="0"/>
          </a:p>
        </p:txBody>
      </p:sp>
      <p:pic>
        <p:nvPicPr>
          <p:cNvPr id="6" name="Immagine 5" descr="IMG_1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772816"/>
            <a:ext cx="4049111" cy="3024336"/>
          </a:xfrm>
          <a:prstGeom prst="rect">
            <a:avLst/>
          </a:prstGeom>
        </p:spPr>
      </p:pic>
      <p:pic>
        <p:nvPicPr>
          <p:cNvPr id="7" name="Immagine 6" descr="Mesh_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76872"/>
            <a:ext cx="3968440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64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arrotondato 20"/>
          <p:cNvSpPr/>
          <p:nvPr/>
        </p:nvSpPr>
        <p:spPr>
          <a:xfrm>
            <a:off x="139791" y="6016758"/>
            <a:ext cx="2954980" cy="2411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Assembly_NB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193" y="2924944"/>
            <a:ext cx="5544616" cy="2955516"/>
          </a:xfrm>
          <a:prstGeom prst="rect">
            <a:avLst/>
          </a:prstGeom>
        </p:spPr>
      </p:pic>
      <p:sp>
        <p:nvSpPr>
          <p:cNvPr id="16" name="Rettangolo arrotondato 15"/>
          <p:cNvSpPr/>
          <p:nvPr/>
        </p:nvSpPr>
        <p:spPr>
          <a:xfrm>
            <a:off x="475106" y="4396462"/>
            <a:ext cx="599651" cy="3693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122065" y="5950106"/>
            <a:ext cx="311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Griglia</a:t>
            </a:r>
            <a:r>
              <a:rPr lang="en-US" sz="1400" dirty="0" smtClean="0"/>
              <a:t> di </a:t>
            </a:r>
            <a:r>
              <a:rPr lang="en-US" sz="1400" dirty="0" err="1" smtClean="0"/>
              <a:t>accelerazione</a:t>
            </a:r>
            <a:r>
              <a:rPr lang="en-US" sz="1400" dirty="0" smtClean="0"/>
              <a:t> con </a:t>
            </a:r>
            <a:r>
              <a:rPr lang="en-US" sz="1400" dirty="0" err="1" smtClean="0"/>
              <a:t>convertitore</a:t>
            </a:r>
            <a:endParaRPr lang="en-US" sz="1400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1195631" y="5008646"/>
            <a:ext cx="1152128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sco magnetico 7"/>
          <p:cNvSpPr/>
          <p:nvPr/>
        </p:nvSpPr>
        <p:spPr>
          <a:xfrm>
            <a:off x="1617281" y="3429000"/>
            <a:ext cx="648072" cy="64807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ccia a sinistra 8"/>
          <p:cNvSpPr/>
          <p:nvPr/>
        </p:nvSpPr>
        <p:spPr>
          <a:xfrm>
            <a:off x="1101395" y="4581128"/>
            <a:ext cx="576064" cy="1064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475106" y="4396462"/>
            <a:ext cx="599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RGA</a:t>
            </a:r>
            <a:endParaRPr lang="en-US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61893" y="3121223"/>
            <a:ext cx="1828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Neutron source, 252Cf</a:t>
            </a:r>
            <a:endParaRPr lang="en-US" sz="1400" dirty="0"/>
          </a:p>
        </p:txBody>
      </p:sp>
      <p:cxnSp>
        <p:nvCxnSpPr>
          <p:cNvPr id="13" name="Connettore 2 12"/>
          <p:cNvCxnSpPr/>
          <p:nvPr/>
        </p:nvCxnSpPr>
        <p:spPr>
          <a:xfrm>
            <a:off x="932266" y="3577281"/>
            <a:ext cx="914321" cy="2370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no 13"/>
          <p:cNvSpPr/>
          <p:nvPr/>
        </p:nvSpPr>
        <p:spPr>
          <a:xfrm>
            <a:off x="1892284" y="3753036"/>
            <a:ext cx="252028" cy="10195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366080" y="908720"/>
            <a:ext cx="80372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/>
              <a:t>La camera CCD + la </a:t>
            </a:r>
            <a:r>
              <a:rPr lang="en-US" b="1" dirty="0" err="1" smtClean="0"/>
              <a:t>lente</a:t>
            </a:r>
            <a:r>
              <a:rPr lang="en-US" b="1" dirty="0" smtClean="0"/>
              <a:t> è </a:t>
            </a:r>
            <a:r>
              <a:rPr lang="en-US" b="1" dirty="0" err="1" smtClean="0"/>
              <a:t>stata</a:t>
            </a:r>
            <a:r>
              <a:rPr lang="en-US" b="1" dirty="0" smtClean="0"/>
              <a:t> </a:t>
            </a:r>
            <a:r>
              <a:rPr lang="en-US" b="1" dirty="0" err="1" smtClean="0"/>
              <a:t>ordinata</a:t>
            </a:r>
            <a:r>
              <a:rPr lang="en-US" b="1" dirty="0" smtClean="0"/>
              <a:t> </a:t>
            </a:r>
            <a:r>
              <a:rPr lang="en-US" b="1" dirty="0" err="1" smtClean="0"/>
              <a:t>dalla</a:t>
            </a:r>
            <a:r>
              <a:rPr lang="en-US" b="1" dirty="0" smtClean="0"/>
              <a:t> </a:t>
            </a:r>
            <a:r>
              <a:rPr lang="en-US" b="1" dirty="0" err="1" smtClean="0"/>
              <a:t>Hmamtsu</a:t>
            </a:r>
            <a:r>
              <a:rPr lang="en-US" b="1" dirty="0" smtClean="0"/>
              <a:t> a </a:t>
            </a:r>
            <a:r>
              <a:rPr lang="en-US" b="1" dirty="0" err="1" smtClean="0"/>
              <a:t>Febbraio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/>
              <a:t>Lo </a:t>
            </a:r>
            <a:r>
              <a:rPr lang="en-US" b="1" dirty="0" err="1" smtClean="0"/>
              <a:t>specchio</a:t>
            </a:r>
            <a:r>
              <a:rPr lang="en-US" b="1" dirty="0" smtClean="0"/>
              <a:t> </a:t>
            </a:r>
            <a:r>
              <a:rPr lang="en-US" b="1" dirty="0" err="1"/>
              <a:t>elettrostatico</a:t>
            </a:r>
            <a:r>
              <a:rPr lang="en-US" b="1" dirty="0"/>
              <a:t> con </a:t>
            </a:r>
            <a:r>
              <a:rPr lang="en-US" b="1" dirty="0" err="1"/>
              <a:t>convertitore</a:t>
            </a:r>
            <a:r>
              <a:rPr lang="en-US" b="1" dirty="0"/>
              <a:t> </a:t>
            </a:r>
            <a:r>
              <a:rPr lang="en-US" b="1" dirty="0" smtClean="0"/>
              <a:t>è </a:t>
            </a:r>
            <a:r>
              <a:rPr lang="en-US" b="1" dirty="0" err="1" smtClean="0"/>
              <a:t>stato</a:t>
            </a:r>
            <a:r>
              <a:rPr lang="en-US" b="1" dirty="0" smtClean="0"/>
              <a:t> </a:t>
            </a:r>
            <a:r>
              <a:rPr lang="en-US" b="1" dirty="0" err="1" smtClean="0"/>
              <a:t>montato</a:t>
            </a:r>
            <a:r>
              <a:rPr lang="en-US" b="1" dirty="0" smtClean="0"/>
              <a:t> </a:t>
            </a:r>
            <a:r>
              <a:rPr lang="en-US" b="1" dirty="0"/>
              <a:t>e </a:t>
            </a:r>
            <a:r>
              <a:rPr lang="en-US" b="1" dirty="0" err="1"/>
              <a:t>messo</a:t>
            </a:r>
            <a:r>
              <a:rPr lang="en-US" b="1" dirty="0"/>
              <a:t> </a:t>
            </a:r>
            <a:r>
              <a:rPr lang="en-US" b="1" dirty="0" err="1" smtClean="0"/>
              <a:t>sottovuoto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/>
              <a:t>Le prime </a:t>
            </a:r>
            <a:r>
              <a:rPr lang="en-US" b="1" dirty="0" err="1" smtClean="0"/>
              <a:t>misure</a:t>
            </a:r>
            <a:r>
              <a:rPr lang="en-US" b="1" dirty="0" smtClean="0"/>
              <a:t> di Test </a:t>
            </a:r>
            <a:r>
              <a:rPr lang="en-US" b="1" dirty="0" err="1" smtClean="0"/>
              <a:t>sono</a:t>
            </a:r>
            <a:r>
              <a:rPr lang="en-US" b="1" dirty="0" smtClean="0"/>
              <a:t> state </a:t>
            </a:r>
            <a:r>
              <a:rPr lang="en-US" b="1" dirty="0" err="1" smtClean="0"/>
              <a:t>avviate</a:t>
            </a:r>
            <a:r>
              <a:rPr lang="en-US" b="1" dirty="0" smtClean="0"/>
              <a:t> con </a:t>
            </a:r>
            <a:r>
              <a:rPr lang="en-US" b="1" dirty="0" err="1" smtClean="0"/>
              <a:t>l’uso</a:t>
            </a:r>
            <a:r>
              <a:rPr lang="en-US" b="1" dirty="0" smtClean="0"/>
              <a:t> di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flangia</a:t>
            </a:r>
            <a:r>
              <a:rPr lang="en-US" b="1" dirty="0" smtClean="0"/>
              <a:t> con assembly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     di </a:t>
            </a:r>
            <a:r>
              <a:rPr lang="en-US" b="1" dirty="0"/>
              <a:t>MCP </a:t>
            </a:r>
            <a:r>
              <a:rPr lang="en-US" b="1" dirty="0" smtClean="0"/>
              <a:t>con </a:t>
            </a:r>
            <a:r>
              <a:rPr lang="en-US" b="1" dirty="0" err="1" smtClean="0"/>
              <a:t>anodo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925756" y="3990613"/>
            <a:ext cx="2946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Rate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sorgente</a:t>
            </a:r>
            <a:r>
              <a:rPr lang="en-US" dirty="0" smtClean="0"/>
              <a:t>:    r=0.13</a:t>
            </a:r>
          </a:p>
          <a:p>
            <a:r>
              <a:rPr lang="en-US" dirty="0" smtClean="0"/>
              <a:t>con </a:t>
            </a:r>
            <a:r>
              <a:rPr lang="en-US" dirty="0" err="1" smtClean="0"/>
              <a:t>sorgente</a:t>
            </a:r>
            <a:r>
              <a:rPr lang="en-US" dirty="0" smtClean="0"/>
              <a:t> e </a:t>
            </a:r>
            <a:r>
              <a:rPr lang="en-US" dirty="0" err="1" smtClean="0"/>
              <a:t>s.e.</a:t>
            </a:r>
            <a:r>
              <a:rPr lang="en-US" dirty="0" smtClean="0"/>
              <a:t> on  r=0.24</a:t>
            </a:r>
          </a:p>
          <a:p>
            <a:r>
              <a:rPr lang="en-US" dirty="0"/>
              <a:t>c</a:t>
            </a:r>
            <a:r>
              <a:rPr lang="en-US" dirty="0" smtClean="0"/>
              <a:t>on </a:t>
            </a:r>
            <a:r>
              <a:rPr lang="en-US" dirty="0" err="1" smtClean="0"/>
              <a:t>sorgente</a:t>
            </a:r>
            <a:r>
              <a:rPr lang="en-US" dirty="0" smtClean="0"/>
              <a:t> e </a:t>
            </a:r>
            <a:r>
              <a:rPr lang="en-US" dirty="0" err="1" smtClean="0"/>
              <a:t>s.e.</a:t>
            </a:r>
            <a:r>
              <a:rPr lang="en-US" dirty="0" smtClean="0"/>
              <a:t> off  r=0.22</a:t>
            </a:r>
            <a:endParaRPr lang="en-US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077045" y="5892474"/>
            <a:ext cx="593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Nota</a:t>
            </a:r>
            <a:r>
              <a:rPr lang="en-US" sz="1400" dirty="0" smtClean="0"/>
              <a:t>: </a:t>
            </a:r>
            <a:r>
              <a:rPr lang="en-US" sz="1400" dirty="0" err="1" smtClean="0"/>
              <a:t>effetto</a:t>
            </a:r>
            <a:r>
              <a:rPr lang="en-US" sz="1400" dirty="0" smtClean="0"/>
              <a:t> </a:t>
            </a:r>
            <a:r>
              <a:rPr lang="en-US" sz="1400" dirty="0" err="1" smtClean="0"/>
              <a:t>diretto</a:t>
            </a:r>
            <a:r>
              <a:rPr lang="en-US" sz="1400" dirty="0" smtClean="0"/>
              <a:t> </a:t>
            </a:r>
            <a:r>
              <a:rPr lang="en-US" sz="1400" dirty="0" err="1" smtClean="0"/>
              <a:t>dei</a:t>
            </a:r>
            <a:r>
              <a:rPr lang="en-US" sz="1400" dirty="0" smtClean="0"/>
              <a:t> </a:t>
            </a:r>
            <a:r>
              <a:rPr lang="en-US" sz="1400" dirty="0" err="1" smtClean="0"/>
              <a:t>neutroni</a:t>
            </a:r>
            <a:r>
              <a:rPr lang="en-US" sz="1400" dirty="0" smtClean="0"/>
              <a:t> molto piccolo. </a:t>
            </a:r>
            <a:r>
              <a:rPr lang="en-US" sz="1400" dirty="0" err="1" smtClean="0"/>
              <a:t>Continueremo</a:t>
            </a:r>
            <a:r>
              <a:rPr lang="en-US" sz="1400" dirty="0" smtClean="0"/>
              <a:t> le </a:t>
            </a:r>
            <a:r>
              <a:rPr lang="en-US" sz="1400" dirty="0" err="1" smtClean="0"/>
              <a:t>misure</a:t>
            </a:r>
            <a:r>
              <a:rPr lang="en-US" sz="1400" dirty="0" smtClean="0"/>
              <a:t> di test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</a:t>
            </a:r>
            <a:r>
              <a:rPr lang="en-US" sz="1400" dirty="0" err="1" smtClean="0"/>
              <a:t>mettendo</a:t>
            </a:r>
            <a:r>
              <a:rPr lang="en-US" sz="1400" dirty="0" smtClean="0"/>
              <a:t>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sorgente</a:t>
            </a:r>
            <a:r>
              <a:rPr lang="en-US" sz="1400" dirty="0" smtClean="0"/>
              <a:t> di </a:t>
            </a:r>
            <a:r>
              <a:rPr lang="en-US" sz="1400" dirty="0" smtClean="0">
                <a:latin typeface="Symbol" panose="05050102010706020507" pitchFamily="18" charset="2"/>
              </a:rPr>
              <a:t>a</a:t>
            </a:r>
            <a:r>
              <a:rPr lang="en-US" sz="1400" dirty="0" smtClean="0"/>
              <a:t> (</a:t>
            </a:r>
            <a:r>
              <a:rPr lang="en-US" sz="1400" baseline="30000" dirty="0" smtClean="0"/>
              <a:t>241</a:t>
            </a:r>
            <a:r>
              <a:rPr lang="en-US" sz="1400" dirty="0" smtClean="0"/>
              <a:t>Am) </a:t>
            </a:r>
            <a:r>
              <a:rPr lang="en-US" sz="1400" dirty="0" err="1" smtClean="0"/>
              <a:t>vicino</a:t>
            </a:r>
            <a:r>
              <a:rPr lang="en-US" sz="1400" dirty="0" smtClean="0"/>
              <a:t> al </a:t>
            </a:r>
            <a:r>
              <a:rPr lang="en-US" sz="1400" dirty="0" err="1" smtClean="0"/>
              <a:t>foglio</a:t>
            </a:r>
            <a:r>
              <a:rPr lang="en-US" sz="1400" dirty="0" smtClean="0"/>
              <a:t> con </a:t>
            </a:r>
            <a:r>
              <a:rPr lang="en-US" sz="1400" dirty="0" err="1" smtClean="0"/>
              <a:t>convertitore</a:t>
            </a:r>
            <a:endParaRPr lang="en-US" sz="14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347759" y="476672"/>
            <a:ext cx="353244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Electrostatic mirror test in progress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964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1619672" y="332656"/>
            <a:ext cx="6048672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Test </a:t>
            </a:r>
            <a:r>
              <a:rPr lang="en-US" sz="3200" b="1" dirty="0" err="1" smtClean="0"/>
              <a:t>sperimentale</a:t>
            </a:r>
            <a:r>
              <a:rPr lang="en-US" sz="3200" b="1" dirty="0" smtClean="0"/>
              <a:t> con camera CCD</a:t>
            </a:r>
            <a:endParaRPr lang="en-US" sz="3200" b="1" dirty="0"/>
          </a:p>
        </p:txBody>
      </p:sp>
      <p:pic>
        <p:nvPicPr>
          <p:cNvPr id="3" name="Immagine 2" descr="NewFig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4504762" cy="393333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67544" y="5661248"/>
            <a:ext cx="820891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600" b="1" dirty="0" err="1" smtClean="0"/>
              <a:t>Experimental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apparatus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scheme</a:t>
            </a:r>
            <a:r>
              <a:rPr lang="it-IT" sz="1600" dirty="0" smtClean="0"/>
              <a:t>. In the figure, the </a:t>
            </a:r>
            <a:r>
              <a:rPr lang="it-IT" sz="1600" dirty="0" err="1" smtClean="0"/>
              <a:t>radioactive</a:t>
            </a:r>
            <a:r>
              <a:rPr lang="it-IT" sz="1600" dirty="0" smtClean="0"/>
              <a:t> </a:t>
            </a:r>
            <a:r>
              <a:rPr lang="it-IT" sz="1600" dirty="0" err="1" smtClean="0"/>
              <a:t>sources</a:t>
            </a:r>
            <a:r>
              <a:rPr lang="it-IT" sz="1600" dirty="0" smtClean="0"/>
              <a:t> </a:t>
            </a:r>
            <a:r>
              <a:rPr lang="it-IT" sz="1600" dirty="0" err="1" smtClean="0"/>
              <a:t>placed</a:t>
            </a:r>
            <a:r>
              <a:rPr lang="it-IT" sz="1600" dirty="0" smtClean="0"/>
              <a:t> in the </a:t>
            </a:r>
            <a:r>
              <a:rPr lang="it-IT" sz="1600" dirty="0" err="1" smtClean="0"/>
              <a:t>positions</a:t>
            </a:r>
            <a:r>
              <a:rPr lang="it-IT" sz="1600" dirty="0" smtClean="0"/>
              <a:t> </a:t>
            </a:r>
            <a:r>
              <a:rPr lang="it-IT" sz="1600" dirty="0" err="1" smtClean="0"/>
              <a:t>used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the test </a:t>
            </a:r>
            <a:r>
              <a:rPr lang="it-IT" sz="1600" dirty="0" err="1" smtClean="0"/>
              <a:t>measurements</a:t>
            </a:r>
            <a:r>
              <a:rPr lang="it-IT" sz="1600" dirty="0" smtClean="0"/>
              <a:t> are </a:t>
            </a:r>
            <a:r>
              <a:rPr lang="it-IT" sz="1600" dirty="0" err="1" smtClean="0"/>
              <a:t>also</a:t>
            </a:r>
            <a:r>
              <a:rPr lang="it-IT" sz="1600" dirty="0" smtClean="0"/>
              <a:t> </a:t>
            </a:r>
            <a:r>
              <a:rPr lang="it-IT" sz="1600" dirty="0" err="1" smtClean="0"/>
              <a:t>shown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14196</TotalTime>
  <Words>1268</Words>
  <Application>Microsoft Office PowerPoint</Application>
  <PresentationFormat>Presentazione su schermo (4:3)</PresentationFormat>
  <Paragraphs>173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Monitor di neutroni basato su Micro Channel Plate </vt:lpstr>
      <vt:lpstr>Principio di funzionamento del Monitor di neutroni con MCP</vt:lpstr>
      <vt:lpstr>MCP detection efficiency</vt:lpstr>
      <vt:lpstr>Valutazione di efficienza del monitor di fascio proposto</vt:lpstr>
      <vt:lpstr>MCNPX simulations for Nt evaluation</vt:lpstr>
      <vt:lpstr>Diapositiva 6</vt:lpstr>
      <vt:lpstr>Specchio elettrostatico e griglie </vt:lpstr>
      <vt:lpstr>Diapositiva 8</vt:lpstr>
      <vt:lpstr>Test sperimentale con camera CCD</vt:lpstr>
      <vt:lpstr>Misure con sorgente di neutroni (s.n.)</vt:lpstr>
      <vt:lpstr>Test measurement results with a Source</vt:lpstr>
      <vt:lpstr>Effetto corona</vt:lpstr>
      <vt:lpstr>Necessità per il test su fascio</vt:lpstr>
      <vt:lpstr>Nuova ‘vacuum chamber’ e nuovo supporto per ‘specchio elettrostatico</vt:lpstr>
      <vt:lpstr>Altre foto montaggio Monitor con sorgente a per nuovo test</vt:lpstr>
      <vt:lpstr>Nuovo test e modifche per la misua sul fascio di n_TOF al CERN</vt:lpstr>
      <vt:lpstr>Risultati con la nuova ‘vacuum chamber’ e col nuovo supporto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Rivelatori di neutroni basati su Micro Channel Plate</dc:title>
  <dc:creator>vvariale</dc:creator>
  <cp:lastModifiedBy>varialevi</cp:lastModifiedBy>
  <cp:revision>139</cp:revision>
  <dcterms:created xsi:type="dcterms:W3CDTF">2013-04-23T08:48:13Z</dcterms:created>
  <dcterms:modified xsi:type="dcterms:W3CDTF">2016-10-22T09:28:46Z</dcterms:modified>
</cp:coreProperties>
</file>