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66" r:id="rId3"/>
    <p:sldId id="267" r:id="rId4"/>
    <p:sldId id="263" r:id="rId5"/>
    <p:sldId id="268" r:id="rId6"/>
    <p:sldId id="256" r:id="rId7"/>
    <p:sldId id="260" r:id="rId8"/>
    <p:sldId id="258" r:id="rId9"/>
    <p:sldId id="265" r:id="rId10"/>
    <p:sldId id="259" r:id="rId11"/>
    <p:sldId id="261" r:id="rId12"/>
    <p:sldId id="270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3" d="100"/>
          <a:sy n="103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Proton</a:t>
            </a:r>
          </a:p>
          <a:p>
            <a:pPr>
              <a:defRPr/>
            </a:pPr>
            <a:r>
              <a:rPr lang="en-US"/>
              <a:t>Recoil</a:t>
            </a:r>
          </a:p>
          <a:p>
            <a:pPr>
              <a:defRPr/>
            </a:pPr>
            <a:r>
              <a:rPr lang="en-US"/>
              <a:t>Telescope</a:t>
            </a:r>
          </a:p>
        </c:rich>
      </c:tx>
      <c:layout>
        <c:manualLayout>
          <c:xMode val="edge"/>
          <c:yMode val="edge"/>
          <c:x val="0.842939691793605"/>
          <c:y val="0.082978723404255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0563957161401444"/>
          <c:y val="0.0504092921158781"/>
          <c:w val="0.734839928051097"/>
          <c:h val="0.88274063140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Ep=10 MeV</c:v>
                </c:pt>
              </c:strCache>
            </c:strRef>
          </c:tx>
          <c:invertIfNegative val="0"/>
          <c:cat>
            <c:strRef>
              <c:f>Sheet1!$C$1:$H$1</c:f>
              <c:strCache>
                <c:ptCount val="6"/>
                <c:pt idx="0">
                  <c:v>300µm Si</c:v>
                </c:pt>
                <c:pt idx="1">
                  <c:v>300µm Si</c:v>
                </c:pt>
                <c:pt idx="2">
                  <c:v>5mm Scint1</c:v>
                </c:pt>
                <c:pt idx="3">
                  <c:v>30mm Scint2</c:v>
                </c:pt>
                <c:pt idx="4">
                  <c:v>60mm Scint3</c:v>
                </c:pt>
                <c:pt idx="5">
                  <c:v>60mm Scint4</c:v>
                </c:pt>
              </c:strCache>
            </c:strRef>
          </c:cat>
          <c:val>
            <c:numRef>
              <c:f>Sheet1!$C$2:$H$2</c:f>
              <c:numCache>
                <c:formatCode>General</c:formatCode>
                <c:ptCount val="6"/>
                <c:pt idx="0">
                  <c:v>2.76</c:v>
                </c:pt>
                <c:pt idx="1">
                  <c:v>4.08</c:v>
                </c:pt>
                <c:pt idx="2">
                  <c:v>3.15</c:v>
                </c:pt>
              </c:numCache>
            </c:numRef>
          </c:val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Ep=100 MeV</c:v>
                </c:pt>
              </c:strCache>
            </c:strRef>
          </c:tx>
          <c:invertIfNegative val="0"/>
          <c:cat>
            <c:strRef>
              <c:f>Sheet1!$C$1:$H$1</c:f>
              <c:strCache>
                <c:ptCount val="6"/>
                <c:pt idx="0">
                  <c:v>300µm Si</c:v>
                </c:pt>
                <c:pt idx="1">
                  <c:v>300µm Si</c:v>
                </c:pt>
                <c:pt idx="2">
                  <c:v>5mm Scint1</c:v>
                </c:pt>
                <c:pt idx="3">
                  <c:v>30mm Scint2</c:v>
                </c:pt>
                <c:pt idx="4">
                  <c:v>60mm Scint3</c:v>
                </c:pt>
                <c:pt idx="5">
                  <c:v>60mm Scint4</c:v>
                </c:pt>
              </c:strCache>
            </c:strRef>
          </c:cat>
          <c:val>
            <c:numRef>
              <c:f>Sheet1!$C$3:$H$3</c:f>
              <c:numCache>
                <c:formatCode>General</c:formatCode>
                <c:ptCount val="6"/>
                <c:pt idx="0">
                  <c:v>0.41</c:v>
                </c:pt>
                <c:pt idx="1">
                  <c:v>0.41</c:v>
                </c:pt>
                <c:pt idx="2">
                  <c:v>3.8</c:v>
                </c:pt>
                <c:pt idx="3">
                  <c:v>26.1</c:v>
                </c:pt>
                <c:pt idx="4">
                  <c:v>69.2</c:v>
                </c:pt>
              </c:numCache>
            </c:numRef>
          </c:val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Ep=150 MeV</c:v>
                </c:pt>
              </c:strCache>
            </c:strRef>
          </c:tx>
          <c:invertIfNegative val="0"/>
          <c:cat>
            <c:strRef>
              <c:f>Sheet1!$C$1:$H$1</c:f>
              <c:strCache>
                <c:ptCount val="6"/>
                <c:pt idx="0">
                  <c:v>300µm Si</c:v>
                </c:pt>
                <c:pt idx="1">
                  <c:v>300µm Si</c:v>
                </c:pt>
                <c:pt idx="2">
                  <c:v>5mm Scint1</c:v>
                </c:pt>
                <c:pt idx="3">
                  <c:v>30mm Scint2</c:v>
                </c:pt>
                <c:pt idx="4">
                  <c:v>60mm Scint3</c:v>
                </c:pt>
                <c:pt idx="5">
                  <c:v>60mm Scint4</c:v>
                </c:pt>
              </c:strCache>
            </c:strRef>
          </c:cat>
          <c:val>
            <c:numRef>
              <c:f>Sheet1!$C$4:$H$4</c:f>
              <c:numCache>
                <c:formatCode>General</c:formatCode>
                <c:ptCount val="6"/>
                <c:pt idx="0">
                  <c:v>0.31</c:v>
                </c:pt>
                <c:pt idx="1">
                  <c:v>0.31</c:v>
                </c:pt>
                <c:pt idx="2">
                  <c:v>2.8</c:v>
                </c:pt>
                <c:pt idx="3">
                  <c:v>17.8</c:v>
                </c:pt>
                <c:pt idx="4">
                  <c:v>42.8</c:v>
                </c:pt>
                <c:pt idx="5">
                  <c:v>85.9</c:v>
                </c:pt>
              </c:numCache>
            </c:numRef>
          </c:val>
        </c:ser>
        <c:ser>
          <c:idx val="3"/>
          <c:order val="3"/>
          <c:tx>
            <c:strRef>
              <c:f>Sheet1!$B$5</c:f>
              <c:strCache>
                <c:ptCount val="1"/>
                <c:pt idx="0">
                  <c:v>Ep=250 MeV</c:v>
                </c:pt>
              </c:strCache>
            </c:strRef>
          </c:tx>
          <c:invertIfNegative val="0"/>
          <c:cat>
            <c:strRef>
              <c:f>Sheet1!$C$1:$H$1</c:f>
              <c:strCache>
                <c:ptCount val="6"/>
                <c:pt idx="0">
                  <c:v>300µm Si</c:v>
                </c:pt>
                <c:pt idx="1">
                  <c:v>300µm Si</c:v>
                </c:pt>
                <c:pt idx="2">
                  <c:v>5mm Scint1</c:v>
                </c:pt>
                <c:pt idx="3">
                  <c:v>30mm Scint2</c:v>
                </c:pt>
                <c:pt idx="4">
                  <c:v>60mm Scint3</c:v>
                </c:pt>
                <c:pt idx="5">
                  <c:v>60mm Scint4</c:v>
                </c:pt>
              </c:strCache>
            </c:strRef>
          </c:cat>
          <c:val>
            <c:numRef>
              <c:f>Sheet1!$C$5:$H$5</c:f>
              <c:numCache>
                <c:formatCode>General</c:formatCode>
                <c:ptCount val="6"/>
                <c:pt idx="0">
                  <c:v>0.22</c:v>
                </c:pt>
                <c:pt idx="1">
                  <c:v>0.22</c:v>
                </c:pt>
                <c:pt idx="2">
                  <c:v>2.0</c:v>
                </c:pt>
                <c:pt idx="3">
                  <c:v>12.3</c:v>
                </c:pt>
                <c:pt idx="4">
                  <c:v>25.9</c:v>
                </c:pt>
                <c:pt idx="5">
                  <c:v>28.1</c:v>
                </c:pt>
              </c:numCache>
            </c:numRef>
          </c:val>
        </c:ser>
        <c:ser>
          <c:idx val="4"/>
          <c:order val="4"/>
          <c:tx>
            <c:strRef>
              <c:f>Sheet1!$B$6</c:f>
              <c:strCache>
                <c:ptCount val="1"/>
                <c:pt idx="0">
                  <c:v>Ep=500 MeV</c:v>
                </c:pt>
              </c:strCache>
            </c:strRef>
          </c:tx>
          <c:invertIfNegative val="0"/>
          <c:cat>
            <c:strRef>
              <c:f>Sheet1!$C$1:$H$1</c:f>
              <c:strCache>
                <c:ptCount val="6"/>
                <c:pt idx="0">
                  <c:v>300µm Si</c:v>
                </c:pt>
                <c:pt idx="1">
                  <c:v>300µm Si</c:v>
                </c:pt>
                <c:pt idx="2">
                  <c:v>5mm Scint1</c:v>
                </c:pt>
                <c:pt idx="3">
                  <c:v>30mm Scint2</c:v>
                </c:pt>
                <c:pt idx="4">
                  <c:v>60mm Scint3</c:v>
                </c:pt>
                <c:pt idx="5">
                  <c:v>60mm Scint4</c:v>
                </c:pt>
              </c:strCache>
            </c:strRef>
          </c:cat>
          <c:val>
            <c:numRef>
              <c:f>Sheet1!$C$6:$H$6</c:f>
              <c:numCache>
                <c:formatCode>General</c:formatCode>
                <c:ptCount val="6"/>
                <c:pt idx="0">
                  <c:v>0.16</c:v>
                </c:pt>
                <c:pt idx="1">
                  <c:v>0.16</c:v>
                </c:pt>
                <c:pt idx="2">
                  <c:v>1.4</c:v>
                </c:pt>
                <c:pt idx="3">
                  <c:v>8.5</c:v>
                </c:pt>
                <c:pt idx="4">
                  <c:v>17.2</c:v>
                </c:pt>
                <c:pt idx="5">
                  <c:v>17.4</c:v>
                </c:pt>
              </c:numCache>
            </c:numRef>
          </c:val>
        </c:ser>
        <c:ser>
          <c:idx val="5"/>
          <c:order val="5"/>
          <c:tx>
            <c:strRef>
              <c:f>Sheet1!$B$7</c:f>
              <c:strCache>
                <c:ptCount val="1"/>
                <c:pt idx="0">
                  <c:v>Ep=1000 MeV</c:v>
                </c:pt>
              </c:strCache>
            </c:strRef>
          </c:tx>
          <c:invertIfNegative val="0"/>
          <c:cat>
            <c:strRef>
              <c:f>Sheet1!$C$1:$H$1</c:f>
              <c:strCache>
                <c:ptCount val="6"/>
                <c:pt idx="0">
                  <c:v>300µm Si</c:v>
                </c:pt>
                <c:pt idx="1">
                  <c:v>300µm Si</c:v>
                </c:pt>
                <c:pt idx="2">
                  <c:v>5mm Scint1</c:v>
                </c:pt>
                <c:pt idx="3">
                  <c:v>30mm Scint2</c:v>
                </c:pt>
                <c:pt idx="4">
                  <c:v>60mm Scint3</c:v>
                </c:pt>
                <c:pt idx="5">
                  <c:v>60mm Scint4</c:v>
                </c:pt>
              </c:strCache>
            </c:strRef>
          </c:cat>
          <c:val>
            <c:numRef>
              <c:f>Sheet1!$C$7:$H$7</c:f>
              <c:numCache>
                <c:formatCode>General</c:formatCode>
                <c:ptCount val="6"/>
                <c:pt idx="0">
                  <c:v>0.13</c:v>
                </c:pt>
                <c:pt idx="1">
                  <c:v>0.13</c:v>
                </c:pt>
                <c:pt idx="2">
                  <c:v>1.1</c:v>
                </c:pt>
                <c:pt idx="3">
                  <c:v>6.8</c:v>
                </c:pt>
                <c:pt idx="4">
                  <c:v>13.6</c:v>
                </c:pt>
                <c:pt idx="5">
                  <c:v>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255080"/>
        <c:axId val="2102258712"/>
      </c:barChart>
      <c:catAx>
        <c:axId val="2102255080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majorTickMark val="out"/>
        <c:minorTickMark val="none"/>
        <c:tickLblPos val="nextTo"/>
        <c:crossAx val="2102258712"/>
        <c:crossesAt val="0.1"/>
        <c:auto val="1"/>
        <c:lblAlgn val="ctr"/>
        <c:lblOffset val="100"/>
        <c:noMultiLvlLbl val="0"/>
      </c:catAx>
      <c:valAx>
        <c:axId val="2102258712"/>
        <c:scaling>
          <c:logBase val="10.0"/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Edep [MeV]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spPr>
          <a:ln w="25400">
            <a:solidFill>
              <a:schemeClr val="tx1"/>
            </a:solidFill>
          </a:ln>
        </c:spPr>
        <c:crossAx val="2102255080"/>
        <c:crosses val="autoZero"/>
        <c:crossBetween val="between"/>
      </c:valAx>
      <c:spPr>
        <a:ln w="25400"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200">
          <a:latin typeface="Arial"/>
          <a:cs typeface="Arial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5414D-93CD-144D-A90C-E584EACCBE89}" type="datetimeFigureOut">
              <a:t>22/10/16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98954-46E2-F54E-96E5-EDE88EEFB6B8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99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770CE-4BEA-A041-9746-E89C5B8A755B}" type="datetimeFigureOut">
              <a:t>22/10/16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5B741-C315-D14D-8060-58B375E6C8A0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573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9590-C69B-8149-BBB3-D7007756925F}" type="datetime1">
              <a:t>22/10/16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B9B3-BDBA-4061-B0DD-2743A4C74A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5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AF44-8F50-0340-A8D6-68592809C29B}" type="datetime1">
              <a:t>22/10/16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B9B3-BDBA-4061-B0DD-2743A4C74A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87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1A59-EE76-4246-81AC-60ACD559D0FC}" type="datetime1">
              <a:t>22/10/16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B9B3-BDBA-4061-B0DD-2743A4C74A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65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210E-400C-9548-AD5C-D9DA1752F508}" type="datetime1">
              <a:t>22/10/16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B9B3-BDBA-4061-B0DD-2743A4C74A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54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00B4-E8D1-B445-A06E-6A8604DE5F07}" type="datetime1">
              <a:t>22/10/16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B9B3-BDBA-4061-B0DD-2743A4C74A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6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A063-E1BB-CD41-85F4-94920D4EAFC0}" type="datetime1">
              <a:t>22/10/16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B9B3-BDBA-4061-B0DD-2743A4C74A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6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6E76-A2CA-684C-82F1-F6B0C6748950}" type="datetime1">
              <a:t>22/10/16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B9B3-BDBA-4061-B0DD-2743A4C74A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87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000C-2DC5-C548-AFD0-F114D1CAE92C}" type="datetime1">
              <a:t>22/10/16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B9B3-BDBA-4061-B0DD-2743A4C74A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6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8EEC-F445-934C-9C58-6BA6E2667ECC}" type="datetime1">
              <a:t>22/10/16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B9B3-BDBA-4061-B0DD-2743A4C74A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0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42BE-7FD6-B648-A23B-A0E2F22A4EA9}" type="datetime1">
              <a:t>22/10/16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B9B3-BDBA-4061-B0DD-2743A4C74A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20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EFDB-8FF3-174D-BFF7-F71B3149713E}" type="datetime1">
              <a:t>22/10/16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B9B3-BDBA-4061-B0DD-2743A4C74A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8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BC328-278B-784F-AB9B-55654D1B4262}" type="datetime1">
              <a:t>22/10/16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Gigi Cosentino - LNL 20 ottobre 2016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CB9B3-BDBA-4061-B0DD-2743A4C74A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36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1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17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2348880"/>
            <a:ext cx="43165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>
                <a:solidFill>
                  <a:srgbClr val="FF0000"/>
                </a:solidFill>
              </a:rPr>
              <a:t>Proton Recoil Telescope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491880" y="1844824"/>
            <a:ext cx="204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>
                <a:solidFill>
                  <a:srgbClr val="000090"/>
                </a:solidFill>
              </a:rPr>
              <a:t>Gianluigi Cosentino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" y="788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6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" y="7888"/>
            <a:ext cx="1008112" cy="1008112"/>
          </a:xfrm>
          <a:prstGeom prst="rect">
            <a:avLst/>
          </a:prstGeom>
        </p:spPr>
      </p:pic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02556"/>
              </p:ext>
            </p:extLst>
          </p:nvPr>
        </p:nvGraphicFramePr>
        <p:xfrm>
          <a:off x="683568" y="3284984"/>
          <a:ext cx="7779866" cy="348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09239"/>
              </p:ext>
            </p:extLst>
          </p:nvPr>
        </p:nvGraphicFramePr>
        <p:xfrm>
          <a:off x="107504" y="150386"/>
          <a:ext cx="6543511" cy="3491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188"/>
                <a:gridCol w="563923"/>
                <a:gridCol w="689240"/>
                <a:gridCol w="751898"/>
                <a:gridCol w="751898"/>
                <a:gridCol w="751898"/>
                <a:gridCol w="754547"/>
                <a:gridCol w="749379"/>
                <a:gridCol w="465540"/>
              </a:tblGrid>
              <a:tr h="363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smtClean="0">
                          <a:effectLst/>
                        </a:rPr>
                        <a:t>Eproton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smtClean="0">
                          <a:effectLst/>
                        </a:rPr>
                        <a:t>Si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strike="noStrike" smtClean="0">
                          <a:effectLst/>
                        </a:rPr>
                        <a:t>300µm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smtClean="0">
                          <a:effectLst/>
                        </a:rPr>
                        <a:t>Si </a:t>
                      </a:r>
                    </a:p>
                    <a:p>
                      <a:pPr algn="ctr" fontAlgn="b"/>
                      <a:r>
                        <a:rPr lang="it-IT" sz="1200" b="1" u="none" strike="noStrike" smtClean="0">
                          <a:effectLst/>
                        </a:rPr>
                        <a:t>300µm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smtClean="0">
                          <a:effectLst/>
                        </a:rPr>
                        <a:t>Scint1 </a:t>
                      </a:r>
                    </a:p>
                    <a:p>
                      <a:pPr algn="ctr" fontAlgn="b"/>
                      <a:r>
                        <a:rPr lang="it-IT" sz="1200" b="1" u="none" strike="noStrike" smtClean="0">
                          <a:effectLst/>
                        </a:rPr>
                        <a:t>5mm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smtClean="0">
                          <a:effectLst/>
                        </a:rPr>
                        <a:t>Scint2 </a:t>
                      </a:r>
                    </a:p>
                    <a:p>
                      <a:pPr algn="ctr" fontAlgn="b"/>
                      <a:r>
                        <a:rPr lang="it-IT" sz="1200" b="1" u="none" strike="noStrike" smtClean="0">
                          <a:effectLst/>
                        </a:rPr>
                        <a:t>30mm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smtClean="0">
                          <a:effectLst/>
                        </a:rPr>
                        <a:t>Scint3 </a:t>
                      </a:r>
                    </a:p>
                    <a:p>
                      <a:pPr algn="ctr" fontAlgn="b"/>
                      <a:r>
                        <a:rPr lang="it-IT" sz="1200" b="1" u="none" strike="noStrike" smtClean="0">
                          <a:effectLst/>
                        </a:rPr>
                        <a:t>60mm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smtClean="0">
                          <a:effectLst/>
                        </a:rPr>
                        <a:t>Scint4 </a:t>
                      </a:r>
                      <a:r>
                        <a:rPr lang="it-IT" sz="1200" b="1" u="none" strike="noStrike" smtClean="0">
                          <a:effectLst/>
                        </a:rPr>
                        <a:t>60mm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</a:tr>
              <a:tr h="2727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Ep=10 MeV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2.76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4.08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</a:tr>
              <a:tr h="2727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Ep=100 MeV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0.41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0.41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26.1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69.2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</a:tr>
              <a:tr h="2727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Ep=150 MeV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0.31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0.31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17.8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42.8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85.9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</a:tr>
              <a:tr h="2727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Ep=250 MeV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0.22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0.22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12.3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25.9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28.1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</a:tr>
              <a:tr h="2727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Ep=500 MeV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0.16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0.16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8.5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17.2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17.4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</a:tr>
              <a:tr h="2727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Ep=1000 MeV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0.13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0.13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6.8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13.6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13.7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</a:tr>
              <a:tr h="272721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</a:tr>
              <a:tr h="322054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>
                          <a:effectLst/>
                        </a:rPr>
                        <a:t>800 V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>
                          <a:effectLst/>
                        </a:rPr>
                        <a:t>680 V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>
                          <a:effectLst/>
                        </a:rPr>
                        <a:t>700 V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>
                          <a:effectLst/>
                        </a:rPr>
                        <a:t>660 V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>
                          <a:effectLst/>
                        </a:rPr>
                        <a:t>HV</a:t>
                      </a: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6663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 MeV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30 MeV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70 MeV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90 MeV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Full energy range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6663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300 mV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70 mV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50 mV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70 mV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baseline="30000">
                          <a:effectLst/>
                        </a:rPr>
                        <a:t>137</a:t>
                      </a:r>
                      <a:r>
                        <a:rPr lang="it-IT" sz="1100" u="none" strike="noStrike">
                          <a:effectLst/>
                        </a:rPr>
                        <a:t>Cs max signal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12306">
                <a:tc gridSpan="9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u="none" strike="noStrike" smtClean="0">
                        <a:effectLst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smtClean="0">
                          <a:effectLst/>
                        </a:rPr>
                        <a:t>The light yield of BC408 is such that  1 MeV cosmic ray = 1.2 MeV proton</a:t>
                      </a:r>
                      <a:endParaRPr lang="en-US" sz="1200" b="1" i="0" u="none" strike="noStrike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725564" y="1005696"/>
            <a:ext cx="2376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Impostazione HV usando </a:t>
            </a:r>
            <a:r>
              <a:rPr lang="it-IT" sz="2000" b="1" baseline="30000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137</a:t>
            </a:r>
            <a:r>
              <a:rPr lang="it-IT" sz="20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Cs source e cosmic rays:</a:t>
            </a:r>
          </a:p>
          <a:p>
            <a:r>
              <a:rPr lang="it-IT" sz="20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Rigore scientifico o supercazzole?</a:t>
            </a:r>
            <a:endParaRPr lang="it-IT" sz="2000" b="1">
              <a:solidFill>
                <a:srgbClr val="135CAE"/>
              </a:solidFill>
              <a:latin typeface="+mj-lt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0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" y="7888"/>
            <a:ext cx="1008112" cy="1008112"/>
          </a:xfrm>
          <a:prstGeom prst="rect">
            <a:avLst/>
          </a:prstGeom>
        </p:spPr>
      </p:pic>
      <p:pic>
        <p:nvPicPr>
          <p:cNvPr id="2052" name="Picture 4" descr="E:\disco_C_pcvecchio\nTOF\meeting ott2016\IMG_0499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74" y="836712"/>
            <a:ext cx="4383584" cy="32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607131" y="45784"/>
            <a:ext cx="246892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In Linea!!!</a:t>
            </a:r>
          </a:p>
          <a:p>
            <a:pPr algn="ctr"/>
            <a:r>
              <a:rPr lang="it-IT" sz="1050" b="1" i="1" smtClean="0">
                <a:solidFill>
                  <a:srgbClr val="135C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Arial" panose="020B0604020202020204" pitchFamily="34" charset="0"/>
              </a:rPr>
              <a:t>(ma funziona…!?)</a:t>
            </a:r>
            <a:endParaRPr lang="it-IT" sz="1050" b="1" i="1">
              <a:solidFill>
                <a:srgbClr val="135C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4" r="55037" b="1"/>
          <a:stretch/>
        </p:blipFill>
        <p:spPr>
          <a:xfrm>
            <a:off x="2915816" y="4261448"/>
            <a:ext cx="3050133" cy="234049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" r="55037" b="1"/>
          <a:stretch/>
        </p:blipFill>
        <p:spPr>
          <a:xfrm>
            <a:off x="2924200" y="2984741"/>
            <a:ext cx="3050133" cy="3617200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</p:spTree>
    <p:extLst>
      <p:ext uri="{BB962C8B-B14F-4D97-AF65-F5344CB8AC3E}">
        <p14:creationId xmlns:p14="http://schemas.microsoft.com/office/powerpoint/2010/main" val="377060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60648"/>
            <a:ext cx="3982662" cy="567664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rot="20922722">
            <a:off x="3208813" y="1940757"/>
            <a:ext cx="32239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it-IT" b="1"/>
              <a:t>n_TOF  è un esperimento INFN?</a:t>
            </a:r>
          </a:p>
        </p:txBody>
      </p:sp>
    </p:spTree>
    <p:extLst>
      <p:ext uri="{BB962C8B-B14F-4D97-AF65-F5344CB8AC3E}">
        <p14:creationId xmlns:p14="http://schemas.microsoft.com/office/powerpoint/2010/main" val="97662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" y="7888"/>
            <a:ext cx="1008112" cy="1008112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1306745" y="548680"/>
            <a:ext cx="6840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s</a:t>
            </a:r>
            <a:r>
              <a:rPr lang="en-US" sz="22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ezione d’urto della reazione </a:t>
            </a:r>
            <a:r>
              <a:rPr lang="en-US" sz="2200" b="1" baseline="30000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235</a:t>
            </a:r>
            <a:r>
              <a:rPr lang="en-US" sz="22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U(n,f) @ 10 MeV – 1 GeV</a:t>
            </a:r>
            <a:endParaRPr lang="it-IT" sz="2200" b="1">
              <a:solidFill>
                <a:srgbClr val="135CAE"/>
              </a:solidFill>
              <a:latin typeface="+mj-lt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5350" y="1150025"/>
            <a:ext cx="4572000" cy="29578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i="1">
                <a:solidFill>
                  <a:srgbClr val="002060"/>
                </a:solidFill>
              </a:rPr>
              <a:t>The </a:t>
            </a:r>
            <a:r>
              <a:rPr lang="it-IT" b="1" i="1" baseline="30000">
                <a:solidFill>
                  <a:srgbClr val="002060"/>
                </a:solidFill>
              </a:rPr>
              <a:t>235</a:t>
            </a:r>
            <a:r>
              <a:rPr lang="it-IT" b="1" i="1">
                <a:solidFill>
                  <a:srgbClr val="002060"/>
                </a:solidFill>
              </a:rPr>
              <a:t>U(n,f) cross section is adopted as a standard at thermal neutron energy and between 0.15 MeV and 200 MeV. Despite the importance of the high-energy region, at present no data exist on neutron-induced fission above 200 MeV, and one has to rely on theoretical estimates.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325373" y="5070725"/>
            <a:ext cx="8572502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/>
              <a:t>Thanks to its very wide neutron energy spectrum, which extends from thermal energies up to more than 1 GeV, the n_TOF facility offers the unique opportunity to perform such a measurement for the first time ever, </a:t>
            </a:r>
            <a:r>
              <a:rPr lang="it-IT" b="1" i="1" u="sng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relative to the n-p elastic scattering reaction</a:t>
            </a:r>
            <a:r>
              <a:rPr lang="it-IT" b="1"/>
              <a:t>. </a:t>
            </a: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570" y="1283375"/>
            <a:ext cx="4267200" cy="2616200"/>
          </a:xfrm>
          <a:prstGeom prst="rect">
            <a:avLst/>
          </a:prstGeom>
        </p:spPr>
      </p:pic>
      <p:sp>
        <p:nvSpPr>
          <p:cNvPr id="40" name="TextBox 5"/>
          <p:cNvSpPr txBox="1"/>
          <p:nvPr/>
        </p:nvSpPr>
        <p:spPr>
          <a:xfrm>
            <a:off x="6989876" y="4149186"/>
            <a:ext cx="1907999" cy="935998"/>
          </a:xfrm>
          <a:prstGeom prst="rect">
            <a:avLst/>
          </a:prstGeom>
          <a:noFill/>
          <a:ln>
            <a:solidFill>
              <a:srgbClr val="4BACC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H</a:t>
            </a:r>
            <a:r>
              <a:rPr lang="en-US" b="1" dirty="0" smtClean="0">
                <a:solidFill>
                  <a:schemeClr val="accent5"/>
                </a:solidFill>
              </a:rPr>
              <a:t>igh </a:t>
            </a:r>
            <a:r>
              <a:rPr lang="en-US" b="1" dirty="0">
                <a:solidFill>
                  <a:schemeClr val="accent5"/>
                </a:solidFill>
              </a:rPr>
              <a:t>interest from IAEA on data in this region</a:t>
            </a:r>
          </a:p>
        </p:txBody>
      </p:sp>
      <p:sp>
        <p:nvSpPr>
          <p:cNvPr id="7" name="Rettangolo 6"/>
          <p:cNvSpPr/>
          <p:nvPr/>
        </p:nvSpPr>
        <p:spPr>
          <a:xfrm>
            <a:off x="1979712" y="188640"/>
            <a:ext cx="52241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Proton Recoil Telescope per la misura della </a:t>
            </a:r>
            <a:endParaRPr lang="it-IT" sz="2200" b="1">
              <a:solidFill>
                <a:srgbClr val="135CAE"/>
              </a:solidFill>
              <a:latin typeface="+mj-lt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</p:spTree>
    <p:extLst>
      <p:ext uri="{BB962C8B-B14F-4D97-AF65-F5344CB8AC3E}">
        <p14:creationId xmlns:p14="http://schemas.microsoft.com/office/powerpoint/2010/main" val="37223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" y="7888"/>
            <a:ext cx="1008112" cy="1008112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1056823" y="131647"/>
            <a:ext cx="66097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Sezione d’urto della reazione </a:t>
            </a:r>
            <a:r>
              <a:rPr lang="en-US" sz="2200" b="1" baseline="30000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235</a:t>
            </a:r>
            <a:r>
              <a:rPr lang="en-US" sz="22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U(n,f):  10 MeV – 1 GeV</a:t>
            </a:r>
            <a:endParaRPr lang="it-IT" sz="2200" b="1">
              <a:solidFill>
                <a:srgbClr val="135CAE"/>
              </a:solidFill>
              <a:latin typeface="+mj-lt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342117" y="5154795"/>
            <a:ext cx="821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The measurement would be performed by combining such PRT with Parallel Plate Avalanche Counters, operated in coincidence mode, equipped with a sample of </a:t>
            </a:r>
            <a:r>
              <a:rPr lang="en-US" b="1" baseline="30000">
                <a:solidFill>
                  <a:schemeClr val="tx2"/>
                </a:solidFill>
              </a:rPr>
              <a:t>235</a:t>
            </a:r>
            <a:r>
              <a:rPr lang="en-US" b="1">
                <a:solidFill>
                  <a:schemeClr val="tx2"/>
                </a:solidFill>
              </a:rPr>
              <a:t>U. </a:t>
            </a:r>
            <a:endParaRPr lang="it-IT" b="1">
              <a:solidFill>
                <a:schemeClr val="tx2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 rot="20987095">
            <a:off x="526350" y="2503571"/>
            <a:ext cx="5441061" cy="2200275"/>
            <a:chOff x="526350" y="2580074"/>
            <a:chExt cx="5441061" cy="22002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98" y="2580074"/>
              <a:ext cx="5129213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1410554" y="2698834"/>
              <a:ext cx="220980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smtClean="0">
                  <a:solidFill>
                    <a:srgbClr val="FF0000"/>
                  </a:solidFill>
                </a:rPr>
                <a:t>Telescopio di silici e Scintillatori plastici </a:t>
              </a:r>
              <a:endParaRPr lang="it-IT" sz="1600" b="1">
                <a:solidFill>
                  <a:srgbClr val="FF0000"/>
                </a:solidFill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26350" y="3594184"/>
              <a:ext cx="8651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200" b="1" smtClean="0">
                  <a:solidFill>
                    <a:srgbClr val="FF0000"/>
                  </a:solidFill>
                </a:rPr>
                <a:t>Target di polietilene</a:t>
              </a:r>
              <a:endParaRPr lang="it-IT" sz="1200" b="1">
                <a:solidFill>
                  <a:srgbClr val="FF0000"/>
                </a:solidFill>
              </a:endParaRPr>
            </a:p>
          </p:txBody>
        </p:sp>
      </p:grpSp>
      <p:sp>
        <p:nvSpPr>
          <p:cNvPr id="40" name="Rettangolo 39"/>
          <p:cNvSpPr/>
          <p:nvPr/>
        </p:nvSpPr>
        <p:spPr>
          <a:xfrm>
            <a:off x="342116" y="1030470"/>
            <a:ext cx="8478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Misura del flusso di neutroni tramite scattering elastico n-p in un target di polietilene.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196011" y="2743873"/>
            <a:ext cx="2476500" cy="1200329"/>
          </a:xfrm>
          <a:prstGeom prst="rect">
            <a:avLst/>
          </a:prstGeom>
          <a:ln w="38100" cmpd="sng"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T</a:t>
            </a:r>
            <a:r>
              <a:rPr lang="en-US" smtClean="0">
                <a:solidFill>
                  <a:srgbClr val="002060"/>
                </a:solidFill>
              </a:rPr>
              <a:t>o </a:t>
            </a:r>
            <a:r>
              <a:rPr lang="en-US">
                <a:solidFill>
                  <a:srgbClr val="002060"/>
                </a:solidFill>
              </a:rPr>
              <a:t>discriminate recoil protons from other light charged particles, </a:t>
            </a:r>
            <a:r>
              <a:rPr lang="en-US" i="1">
                <a:solidFill>
                  <a:srgbClr val="002060"/>
                </a:solidFill>
              </a:rPr>
              <a:t>e.g.</a:t>
            </a:r>
            <a:r>
              <a:rPr lang="en-US">
                <a:solidFill>
                  <a:srgbClr val="002060"/>
                </a:solidFill>
              </a:rPr>
              <a:t> deuterons and tritons</a:t>
            </a:r>
            <a:endParaRPr lang="it-IT">
              <a:solidFill>
                <a:srgbClr val="00206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</p:spTree>
    <p:extLst>
      <p:ext uri="{BB962C8B-B14F-4D97-AF65-F5344CB8AC3E}">
        <p14:creationId xmlns:p14="http://schemas.microsoft.com/office/powerpoint/2010/main" val="37207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" y="7888"/>
            <a:ext cx="1008112" cy="100811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0290"/>
            <a:ext cx="3425255" cy="53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964462" y="131647"/>
            <a:ext cx="50193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PRT -&gt; Scintillatore plastico (BC408) &amp; VD </a:t>
            </a:r>
            <a:endParaRPr lang="it-IT" sz="2200" b="1">
              <a:solidFill>
                <a:srgbClr val="135CAE"/>
              </a:solidFill>
              <a:latin typeface="+mj-lt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388743" y="980728"/>
            <a:ext cx="576064" cy="5306988"/>
          </a:xfrm>
          <a:prstGeom prst="rect">
            <a:avLst/>
          </a:prstGeom>
          <a:solidFill>
            <a:srgbClr val="D9D9D9">
              <a:alpha val="3098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51" y="1052736"/>
            <a:ext cx="4836984" cy="323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84892"/>
            <a:ext cx="2983880" cy="223791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</p:spTree>
    <p:extLst>
      <p:ext uri="{BB962C8B-B14F-4D97-AF65-F5344CB8AC3E}">
        <p14:creationId xmlns:p14="http://schemas.microsoft.com/office/powerpoint/2010/main" val="377060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" y="7888"/>
            <a:ext cx="1008112" cy="100811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98078" y="191762"/>
            <a:ext cx="45700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TEST prototipo @EAR1 - ottobre 2015</a:t>
            </a:r>
          </a:p>
        </p:txBody>
      </p:sp>
      <p:pic>
        <p:nvPicPr>
          <p:cNvPr id="40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6" y="1307111"/>
            <a:ext cx="2466977" cy="3289302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5936745" y="1220483"/>
            <a:ext cx="2878388" cy="2912560"/>
            <a:chOff x="3906135" y="1120259"/>
            <a:chExt cx="4087178" cy="3476154"/>
          </a:xfrm>
        </p:grpSpPr>
        <p:pic>
          <p:nvPicPr>
            <p:cNvPr id="42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135" y="1120259"/>
              <a:ext cx="4087178" cy="3476154"/>
            </a:xfrm>
            <a:prstGeom prst="rect">
              <a:avLst/>
            </a:prstGeom>
          </p:spPr>
        </p:pic>
        <p:cxnSp>
          <p:nvCxnSpPr>
            <p:cNvPr id="43" name="Straight Arrow Connector 5"/>
            <p:cNvCxnSpPr/>
            <p:nvPr/>
          </p:nvCxnSpPr>
          <p:spPr>
            <a:xfrm>
              <a:off x="5781259" y="1912551"/>
              <a:ext cx="51295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6"/>
            <p:cNvSpPr txBox="1"/>
            <p:nvPr/>
          </p:nvSpPr>
          <p:spPr>
            <a:xfrm>
              <a:off x="5656397" y="1515964"/>
              <a:ext cx="7072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10÷15 ns</a:t>
              </a:r>
              <a:endParaRPr lang="en-US" sz="1100" b="1" dirty="0"/>
            </a:p>
          </p:txBody>
        </p:sp>
      </p:grpSp>
      <p:grpSp>
        <p:nvGrpSpPr>
          <p:cNvPr id="46" name="Gruppo 45"/>
          <p:cNvGrpSpPr/>
          <p:nvPr/>
        </p:nvGrpSpPr>
        <p:grpSpPr>
          <a:xfrm>
            <a:off x="3338434" y="1234088"/>
            <a:ext cx="2760891" cy="2885349"/>
            <a:chOff x="2154716" y="1962876"/>
            <a:chExt cx="4940050" cy="4201526"/>
          </a:xfrm>
        </p:grpSpPr>
        <p:pic>
          <p:nvPicPr>
            <p:cNvPr id="47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716" y="1962876"/>
              <a:ext cx="4940050" cy="4201526"/>
            </a:xfrm>
            <a:prstGeom prst="rect">
              <a:avLst/>
            </a:prstGeom>
          </p:spPr>
        </p:pic>
        <p:sp>
          <p:nvSpPr>
            <p:cNvPr id="49" name="TextBox 5"/>
            <p:cNvSpPr txBox="1"/>
            <p:nvPr/>
          </p:nvSpPr>
          <p:spPr>
            <a:xfrm>
              <a:off x="4490051" y="2968776"/>
              <a:ext cx="801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~50 ns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CasellaDiTesto 51"/>
          <p:cNvSpPr txBox="1"/>
          <p:nvPr/>
        </p:nvSpPr>
        <p:spPr>
          <a:xfrm>
            <a:off x="3739281" y="4312806"/>
            <a:ext cx="345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srgbClr val="FF0000"/>
                </a:solidFill>
              </a:rPr>
              <a:t>1GeV      	          ToF – T</a:t>
            </a:r>
            <a:r>
              <a:rPr lang="it-IT" b="1" baseline="-25000" smtClean="0">
                <a:solidFill>
                  <a:srgbClr val="FF0000"/>
                </a:solidFill>
              </a:rPr>
              <a:t>gflash   </a:t>
            </a:r>
            <a:r>
              <a:rPr lang="it-IT" b="1" smtClean="0">
                <a:solidFill>
                  <a:srgbClr val="FF0000"/>
                </a:solidFill>
              </a:rPr>
              <a:t> ̴ 100ns</a:t>
            </a:r>
            <a:r>
              <a:rPr lang="it-IT" b="1" baseline="-25000" smtClean="0">
                <a:solidFill>
                  <a:srgbClr val="FF0000"/>
                </a:solidFill>
              </a:rPr>
              <a:t> </a:t>
            </a:r>
            <a:endParaRPr lang="it-IT" b="1" baseline="-25000">
              <a:solidFill>
                <a:srgbClr val="FF00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4609740" y="4430797"/>
            <a:ext cx="466671" cy="133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</p:spTree>
    <p:extLst>
      <p:ext uri="{BB962C8B-B14F-4D97-AF65-F5344CB8AC3E}">
        <p14:creationId xmlns:p14="http://schemas.microsoft.com/office/powerpoint/2010/main" val="167969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" y="7888"/>
            <a:ext cx="1008112" cy="10081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6149" r="556"/>
          <a:stretch/>
        </p:blipFill>
        <p:spPr bwMode="auto">
          <a:xfrm>
            <a:off x="1475656" y="3715607"/>
            <a:ext cx="6408712" cy="235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971600" y="116632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Costruire il PRT con il supporto di simulazioni MC</a:t>
            </a:r>
          </a:p>
          <a:p>
            <a:r>
              <a:rPr lang="en-US" sz="20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 per coprire il range 10 MeV – 1 GeV</a:t>
            </a:r>
          </a:p>
          <a:p>
            <a:endParaRPr lang="en-US" sz="2000" b="1" smtClean="0">
              <a:solidFill>
                <a:srgbClr val="135CAE"/>
              </a:solidFill>
              <a:latin typeface="+mj-lt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2 silici 300 </a:t>
            </a:r>
            <a:r>
              <a:rPr lang="en-US" sz="2000" b="1" smtClean="0">
                <a:solidFill>
                  <a:srgbClr val="135CAE"/>
                </a:solidFill>
                <a:latin typeface="Symbol" panose="05050102010706020507" pitchFamily="18" charset="2"/>
                <a:ea typeface="ＭＳ Ｐゴシック" charset="0"/>
                <a:cs typeface="Arial" panose="020B0604020202020204" pitchFamily="34" charset="0"/>
              </a:rPr>
              <a:t>m</a:t>
            </a:r>
            <a:r>
              <a:rPr lang="en-US" sz="20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m</a:t>
            </a:r>
          </a:p>
          <a:p>
            <a:pPr marL="342900" indent="-342900">
              <a:buFontTx/>
              <a:buChar char="-"/>
            </a:pPr>
            <a:r>
              <a:rPr lang="en-US" sz="20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4 scintillatori plastici BC408 – spessore totale 15.5 cm</a:t>
            </a:r>
            <a:endParaRPr lang="it-IT" sz="2000" b="1">
              <a:solidFill>
                <a:srgbClr val="135CAE"/>
              </a:solidFill>
              <a:latin typeface="+mj-lt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2195736" y="1891782"/>
            <a:ext cx="2376417" cy="1825250"/>
            <a:chOff x="2195736" y="1891782"/>
            <a:chExt cx="2376417" cy="1825250"/>
          </a:xfrm>
        </p:grpSpPr>
        <p:sp>
          <p:nvSpPr>
            <p:cNvPr id="9" name="Trapezio 8"/>
            <p:cNvSpPr/>
            <p:nvPr/>
          </p:nvSpPr>
          <p:spPr>
            <a:xfrm rot="16000774">
              <a:off x="3529719" y="2310586"/>
              <a:ext cx="1461237" cy="623630"/>
            </a:xfrm>
            <a:prstGeom prst="trapezoid">
              <a:avLst/>
            </a:prstGeom>
            <a:scene3d>
              <a:camera prst="isometricLeftDown">
                <a:rot lat="1871234" lon="21312921" rev="1264548"/>
              </a:camera>
              <a:lightRig rig="threePt" dir="t"/>
            </a:scene3d>
            <a:sp3d extrusionH="692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rapezio 9"/>
            <p:cNvSpPr/>
            <p:nvPr/>
          </p:nvSpPr>
          <p:spPr>
            <a:xfrm rot="16000774">
              <a:off x="3112366" y="2554585"/>
              <a:ext cx="1145462" cy="717382"/>
            </a:xfrm>
            <a:prstGeom prst="trapezoid">
              <a:avLst/>
            </a:prstGeom>
            <a:scene3d>
              <a:camera prst="isometricLeftDown">
                <a:rot lat="1871234" lon="21312921" rev="1264548"/>
              </a:camera>
              <a:lightRig rig="threePt" dir="t"/>
            </a:scene3d>
            <a:sp3d extrusionH="4699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rapezio 10"/>
            <p:cNvSpPr/>
            <p:nvPr/>
          </p:nvSpPr>
          <p:spPr>
            <a:xfrm rot="16000774">
              <a:off x="2742693" y="2917598"/>
              <a:ext cx="751669" cy="517643"/>
            </a:xfrm>
            <a:prstGeom prst="trapezoid">
              <a:avLst/>
            </a:prstGeom>
            <a:scene3d>
              <a:camera prst="isometricLeftDown">
                <a:rot lat="1871234" lon="21312921" rev="1264548"/>
              </a:camera>
              <a:lightRig rig="threePt" dir="t"/>
            </a:scene3d>
            <a:sp3d extrusionH="4699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rapezio 11"/>
            <p:cNvSpPr/>
            <p:nvPr/>
          </p:nvSpPr>
          <p:spPr>
            <a:xfrm rot="16000774">
              <a:off x="2512655" y="3250525"/>
              <a:ext cx="482449" cy="205905"/>
            </a:xfrm>
            <a:prstGeom prst="trapezoid">
              <a:avLst/>
            </a:prstGeom>
            <a:scene3d>
              <a:camera prst="isometricLeftDown">
                <a:rot lat="1871234" lon="21312921" rev="1264548"/>
              </a:camera>
              <a:lightRig rig="threePt" dir="t"/>
            </a:scene3d>
            <a:sp3d extrusionH="4699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306262" y="3309453"/>
              <a:ext cx="331577" cy="349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scene3d>
              <a:camera prst="isometricLeftDown">
                <a:rot lat="20695006" lon="2899579" rev="1678063"/>
              </a:camera>
              <a:lightRig rig="threePt" dir="t"/>
            </a:scene3d>
            <a:sp3d>
              <a:bevelT w="12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2195736" y="3367678"/>
              <a:ext cx="331577" cy="349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scene3d>
              <a:camera prst="isometricLeftDown">
                <a:rot lat="20695006" lon="2899579" rev="1678063"/>
              </a:camera>
              <a:lightRig rig="threePt" dir="t"/>
            </a:scene3d>
            <a:sp3d>
              <a:bevelT w="12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9" t="364" r="556" b="53673"/>
          <a:stretch/>
        </p:blipFill>
        <p:spPr bwMode="auto">
          <a:xfrm>
            <a:off x="5782620" y="1716705"/>
            <a:ext cx="2101747" cy="20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28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" y="7888"/>
            <a:ext cx="1008112" cy="100811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1706880" cy="12801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6672"/>
            <a:ext cx="1706880" cy="12801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73" y="476672"/>
            <a:ext cx="1706880" cy="12801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6672"/>
            <a:ext cx="1706880" cy="1280160"/>
          </a:xfrm>
          <a:prstGeom prst="rect">
            <a:avLst/>
          </a:prstGeom>
        </p:spPr>
      </p:pic>
      <p:pic>
        <p:nvPicPr>
          <p:cNvPr id="5122" name="Picture 2" descr="E:\disco_C_pcvecchio\nTOF\meeting ott2016\IMG_0110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122" y="2284183"/>
            <a:ext cx="2437755" cy="1828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3707904" y="2116474"/>
            <a:ext cx="4340945" cy="2163733"/>
            <a:chOff x="3707904" y="2116474"/>
            <a:chExt cx="4340945" cy="2163733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2116474"/>
              <a:ext cx="3851920" cy="2163733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 rot="1946639">
              <a:off x="6987340" y="2146839"/>
              <a:ext cx="1061509" cy="7694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sz="4400" b="1" smtClean="0"/>
                <a:t>LNS</a:t>
              </a:r>
              <a:endParaRPr lang="it-IT" sz="4400" b="1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3830351" y="4425001"/>
            <a:ext cx="4484212" cy="2172351"/>
            <a:chOff x="3830351" y="4425001"/>
            <a:chExt cx="4484212" cy="2172351"/>
          </a:xfrm>
        </p:grpSpPr>
        <p:pic>
          <p:nvPicPr>
            <p:cNvPr id="5123" name="Picture 3" descr="E:\disco_C_pcvecchio\nTOF\meeting ott2016\IMG_0243a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24" t="1349" r="6224" b="11575"/>
            <a:stretch/>
          </p:blipFill>
          <p:spPr bwMode="auto">
            <a:xfrm>
              <a:off x="3830351" y="4425001"/>
              <a:ext cx="3326323" cy="217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 rot="1946639">
              <a:off x="6616341" y="4496328"/>
              <a:ext cx="1698222" cy="7694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sz="4400" b="1" smtClean="0"/>
                <a:t>Sez. Ts</a:t>
              </a:r>
              <a:endParaRPr lang="it-IT" sz="4400" b="1"/>
            </a:p>
          </p:txBody>
        </p:sp>
      </p:grpSp>
      <p:pic>
        <p:nvPicPr>
          <p:cNvPr id="5124" name="Picture 4" descr="E:\disco_C_pcvecchio\nTOF\meeting ott2016\IMG_020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0" t="22452" r="15880"/>
          <a:stretch/>
        </p:blipFill>
        <p:spPr bwMode="auto">
          <a:xfrm>
            <a:off x="583324" y="4425001"/>
            <a:ext cx="2044460" cy="215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367833" y="67271"/>
            <a:ext cx="4506362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2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Preparazione misura settembre 2016</a:t>
            </a:r>
          </a:p>
          <a:p>
            <a:r>
              <a:rPr lang="it-IT" sz="22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Assemblaggio a Trieste – Agosto</a:t>
            </a:r>
            <a:endParaRPr lang="it-IT" sz="2200" b="1">
              <a:solidFill>
                <a:srgbClr val="135CAE"/>
              </a:solidFill>
              <a:latin typeface="+mj-lt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</p:spTree>
    <p:extLst>
      <p:ext uri="{BB962C8B-B14F-4D97-AF65-F5344CB8AC3E}">
        <p14:creationId xmlns:p14="http://schemas.microsoft.com/office/powerpoint/2010/main" val="377060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" y="7888"/>
            <a:ext cx="1008112" cy="100811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9"/>
          <a:stretch/>
        </p:blipFill>
        <p:spPr bwMode="auto">
          <a:xfrm>
            <a:off x="539552" y="2060848"/>
            <a:ext cx="6838666" cy="4514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3" y="836712"/>
            <a:ext cx="3851920" cy="2163733"/>
          </a:xfrm>
          <a:prstGeom prst="rect">
            <a:avLst/>
          </a:prstGeom>
        </p:spPr>
      </p:pic>
      <p:pic>
        <p:nvPicPr>
          <p:cNvPr id="3074" name="Picture 2" descr="E:\disco_C_pcvecchio\nTOF\meeting ott2016\20160721_1232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82194"/>
            <a:ext cx="2325391" cy="13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572000" y="260648"/>
            <a:ext cx="367325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4400" b="1"/>
              <a:t>Meccanica</a:t>
            </a:r>
            <a:r>
              <a:rPr lang="it-IT" sz="4400" b="1" smtClean="0"/>
              <a:t> LNS</a:t>
            </a:r>
            <a:endParaRPr lang="it-IT" sz="4400" b="1"/>
          </a:p>
        </p:txBody>
      </p:sp>
      <p:cxnSp>
        <p:nvCxnSpPr>
          <p:cNvPr id="6" name="Connettore 1 5"/>
          <p:cNvCxnSpPr/>
          <p:nvPr/>
        </p:nvCxnSpPr>
        <p:spPr>
          <a:xfrm>
            <a:off x="179512" y="332656"/>
            <a:ext cx="7844074" cy="56886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179512" y="548680"/>
            <a:ext cx="8496944" cy="5832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</p:spTree>
    <p:extLst>
      <p:ext uri="{BB962C8B-B14F-4D97-AF65-F5344CB8AC3E}">
        <p14:creationId xmlns:p14="http://schemas.microsoft.com/office/powerpoint/2010/main" val="424947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" y="7888"/>
            <a:ext cx="1008112" cy="1008112"/>
          </a:xfrm>
          <a:prstGeom prst="rect">
            <a:avLst/>
          </a:prstGeom>
        </p:spPr>
      </p:pic>
      <p:pic>
        <p:nvPicPr>
          <p:cNvPr id="1026" name="Picture 2" descr="E:\disco_C_pcvecchio\nTOF\meeting ott2016\IMG_0408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56095"/>
            <a:ext cx="2662454" cy="19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isco_C_pcvecchio\nTOF\meeting ott2016\IMG_044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1"/>
            <a:ext cx="2688300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isco_C_pcvecchio\nTOF\meeting ott2016\IMG_0412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8927"/>
          <a:stretch/>
        </p:blipFill>
        <p:spPr bwMode="auto">
          <a:xfrm>
            <a:off x="6125866" y="3700720"/>
            <a:ext cx="2622598" cy="20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isco_C_pcvecchio\nTOF\meeting ott2016\IMG_0449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1"/>
          <a:stretch/>
        </p:blipFill>
        <p:spPr bwMode="auto">
          <a:xfrm>
            <a:off x="111335" y="3683900"/>
            <a:ext cx="2684469" cy="212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disco_C_pcvecchio\nTOF\meeting ott2016\IMG_0453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-2112"/>
          <a:stretch/>
        </p:blipFill>
        <p:spPr bwMode="auto">
          <a:xfrm>
            <a:off x="6074048" y="846986"/>
            <a:ext cx="2746424" cy="20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175923" y="45785"/>
            <a:ext cx="4407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smtClean="0">
                <a:solidFill>
                  <a:srgbClr val="135CAE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Assemblaggio al CERN – Settembre</a:t>
            </a:r>
            <a:endParaRPr lang="it-IT" sz="2200" b="1">
              <a:solidFill>
                <a:srgbClr val="135CAE"/>
              </a:solidFill>
              <a:latin typeface="+mj-lt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9" name="Picture 2" descr="E:\disco_C_pcvecchio\nTOF\meeting ott2016\IMG_0471a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3334" r="-5310"/>
          <a:stretch/>
        </p:blipFill>
        <p:spPr bwMode="auto">
          <a:xfrm>
            <a:off x="3132516" y="3683899"/>
            <a:ext cx="2807636" cy="20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Gigi Cosentino - LNL 20 ottobre 2016</a:t>
            </a:r>
          </a:p>
        </p:txBody>
      </p:sp>
    </p:spTree>
    <p:extLst>
      <p:ext uri="{BB962C8B-B14F-4D97-AF65-F5344CB8AC3E}">
        <p14:creationId xmlns:p14="http://schemas.microsoft.com/office/powerpoint/2010/main" val="377060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542</Words>
  <Application>Microsoft Macintosh PowerPoint</Application>
  <PresentationFormat>Presentazione su schermo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Cosentino</dc:creator>
  <cp:lastModifiedBy>Gianluigi Cosentino</cp:lastModifiedBy>
  <cp:revision>42</cp:revision>
  <cp:lastPrinted>2016-10-22T10:38:46Z</cp:lastPrinted>
  <dcterms:created xsi:type="dcterms:W3CDTF">2016-10-17T13:28:03Z</dcterms:created>
  <dcterms:modified xsi:type="dcterms:W3CDTF">2016-10-22T10:38:54Z</dcterms:modified>
</cp:coreProperties>
</file>