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624" r:id="rId4"/>
  </p:sldMasterIdLst>
  <p:notesMasterIdLst>
    <p:notesMasterId r:id="rId11"/>
  </p:notesMasterIdLst>
  <p:handoutMasterIdLst>
    <p:handoutMasterId r:id="rId12"/>
  </p:handoutMasterIdLst>
  <p:sldIdLst>
    <p:sldId id="689" r:id="rId5"/>
    <p:sldId id="772" r:id="rId6"/>
    <p:sldId id="769" r:id="rId7"/>
    <p:sldId id="787" r:id="rId8"/>
    <p:sldId id="786" r:id="rId9"/>
    <p:sldId id="78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D"/>
    <a:srgbClr val="000080"/>
    <a:srgbClr val="CA4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67" autoAdjust="0"/>
    <p:restoredTop sz="95508" autoAdjust="0"/>
  </p:normalViewPr>
  <p:slideViewPr>
    <p:cSldViewPr snapToGrid="0" snapToObjects="1">
      <p:cViewPr>
        <p:scale>
          <a:sx n="109" d="100"/>
          <a:sy n="109" d="100"/>
        </p:scale>
        <p:origin x="712" y="936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-318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4340-A823-F847-9A64-5CE827D27A95}" type="datetime1">
              <a:rPr lang="fr-CH" smtClean="0"/>
              <a:t>25.10.16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88BA4-820C-1F41-B1C6-33FCFCE270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277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0894D-6BA4-834C-9315-28D496F075A1}" type="datetime1">
              <a:rPr lang="fr-CH" smtClean="0"/>
              <a:t>25.10.16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179DC-8756-8245-8B47-59551A7A4C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25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7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596368" y="31887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00" b="1" cap="all"/>
            </a:lvl1pPr>
          </a:lstStyle>
          <a:p>
            <a:r>
              <a:rPr lang="fr-CH" dirty="0" smtClean="0"/>
              <a:t>YOUR TITLE</a:t>
            </a:r>
            <a:br>
              <a:rPr lang="fr-CH" dirty="0" smtClean="0"/>
            </a:br>
            <a:r>
              <a:rPr lang="fr-CH" dirty="0" smtClean="0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69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227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85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503"/>
            <a:ext cx="8229600" cy="5192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07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9504"/>
            <a:ext cx="4038600" cy="510665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504"/>
            <a:ext cx="4038600" cy="510666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05/09/2106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218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0014"/>
            <a:ext cx="4040188" cy="11448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30014"/>
            <a:ext cx="4041775" cy="11448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05/09/2106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666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Y:\home\ken\Desktop\2012-Jul-04-4_Color_Logo_CB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297" y="91795"/>
            <a:ext cx="643005" cy="86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9854" y="526577"/>
            <a:ext cx="1521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 Large Ion Collider Experiment</a:t>
            </a:r>
            <a:endParaRPr lang="en-GB" sz="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99240" y="530915"/>
            <a:ext cx="7755467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6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6" r:id="rId1"/>
    <p:sldLayoutId id="2147493630" r:id="rId2"/>
    <p:sldLayoutId id="2147493625" r:id="rId3"/>
    <p:sldLayoutId id="2147493626" r:id="rId4"/>
    <p:sldLayoutId id="2147493628" r:id="rId5"/>
    <p:sldLayoutId id="2147493629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doodle.com/poll/5ddadh2ptsante2w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107" y="3729491"/>
            <a:ext cx="3183113" cy="284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107" y="5299739"/>
            <a:ext cx="8785295" cy="1007561"/>
          </a:xfrm>
        </p:spPr>
        <p:txBody>
          <a:bodyPr>
            <a:noAutofit/>
          </a:bodyPr>
          <a:lstStyle/>
          <a:p>
            <a:pPr algn="r"/>
            <a:r>
              <a:rPr lang="en-US" sz="2600" b="1" i="1" dirty="0" smtClean="0">
                <a:solidFill>
                  <a:srgbClr val="002060"/>
                </a:solidFill>
              </a:rPr>
              <a:t>Federico Ronchetti, </a:t>
            </a:r>
            <a:br>
              <a:rPr lang="en-US" sz="2600" b="1" i="1" dirty="0" smtClean="0">
                <a:solidFill>
                  <a:srgbClr val="002060"/>
                </a:solidFill>
              </a:rPr>
            </a:br>
            <a:r>
              <a:rPr lang="en-US" sz="2600" i="1" dirty="0" smtClean="0">
                <a:solidFill>
                  <a:srgbClr val="002060"/>
                </a:solidFill>
              </a:rPr>
              <a:t>INFN-LNF </a:t>
            </a:r>
          </a:p>
          <a:p>
            <a:pPr algn="r"/>
            <a:r>
              <a:rPr lang="en-US" sz="2600" i="1" dirty="0" smtClean="0">
                <a:solidFill>
                  <a:srgbClr val="002060"/>
                </a:solidFill>
              </a:rPr>
              <a:t>ALICE ITS Meeting </a:t>
            </a:r>
            <a:r>
              <a:rPr lang="en-US" sz="2600" i="1" dirty="0" smtClean="0">
                <a:solidFill>
                  <a:srgbClr val="002060"/>
                </a:solidFill>
              </a:rPr>
              <a:t>25</a:t>
            </a:r>
            <a:r>
              <a:rPr lang="en-US" sz="2600" i="1" dirty="0" smtClean="0">
                <a:solidFill>
                  <a:srgbClr val="002060"/>
                </a:solidFill>
              </a:rPr>
              <a:t>/10/2016</a:t>
            </a:r>
            <a:endParaRPr lang="en-US" sz="2600" i="1" dirty="0" smtClean="0">
              <a:solidFill>
                <a:srgbClr val="002060"/>
              </a:solidFill>
            </a:endParaRPr>
          </a:p>
        </p:txBody>
      </p:sp>
      <p:pic>
        <p:nvPicPr>
          <p:cNvPr id="9" name="Picture 8" descr="Untitled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15" y="53344"/>
            <a:ext cx="5496703" cy="3693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8020" y="1459460"/>
            <a:ext cx="5602182" cy="256000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5000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Status Report </a:t>
            </a:r>
            <a:br>
              <a:rPr lang="en-US" sz="5000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5000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ALICE ITS @ LNF</a:t>
            </a:r>
            <a:r>
              <a:rPr lang="en-US" sz="5000" b="1" dirty="0" smtClean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/>
            </a:r>
            <a:br>
              <a:rPr lang="en-US" sz="5000" b="1" dirty="0" smtClean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</a:br>
            <a:r>
              <a:rPr lang="en-US" sz="5000" b="1" dirty="0" smtClean="0">
                <a:ln w="19050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</a:t>
            </a:r>
            <a:endParaRPr lang="en-US" sz="5000" b="1" dirty="0">
              <a:ln w="19050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3887" y="3029750"/>
            <a:ext cx="27724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Status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Quark </a:t>
            </a:r>
            <a:r>
              <a:rPr lang="en-US" sz="2200" b="1" dirty="0" smtClean="0">
                <a:solidFill>
                  <a:srgbClr val="002060"/>
                </a:solidFill>
              </a:rPr>
              <a:t>Matter 2018 </a:t>
            </a:r>
          </a:p>
          <a:p>
            <a:pPr marL="285750" indent="-285750">
              <a:buFont typeface="Arial" charset="0"/>
              <a:buChar char="•"/>
            </a:pPr>
            <a:endParaRPr lang="en-US" sz="2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71414"/>
            <a:ext cx="7109039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Assembly</a:t>
            </a:r>
            <a:endParaRPr lang="en-GB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06250" y="881381"/>
            <a:ext cx="8215370" cy="5601479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Two new fresh cold plates received from CERN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Stave mechanical assembly tests still ongoing (Emiliano, Marco, Daniele, Alessandro)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Simple </a:t>
            </a: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Vitrinite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dummy production </a:t>
            </a:r>
          </a:p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Order placed for 50 pcs </a:t>
            </a:r>
            <a:r>
              <a:rPr lang="mr-IN" sz="22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going </a:t>
            </a:r>
          </a:p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The start again Stave and module alignment 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gluing tests possible. </a:t>
            </a:r>
          </a:p>
          <a:p>
            <a:pPr>
              <a:buFont typeface="Wingdings" charset="2"/>
              <a:buChar char="Ø"/>
            </a:pP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Dummy production using glass chips </a:t>
            </a:r>
          </a:p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To be done in Bari need 2 people from LNF</a:t>
            </a:r>
          </a:p>
          <a:p>
            <a:pPr>
              <a:buFont typeface="Wingdings" charset="2"/>
              <a:buChar char="Ø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7 </a:t>
            </a:r>
            <a:r>
              <a:rPr lang="mr-IN" sz="22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11 Nov, 14 </a:t>
            </a:r>
            <a:r>
              <a:rPr lang="mr-IN" sz="22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> 18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  <a:hlinkClick r:id="rId2"/>
              </a:rPr>
              <a:t>http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  <a:hlinkClick r:id="rId2"/>
              </a:rPr>
              <a:t>://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  <a:hlinkClick r:id="rId2"/>
              </a:rPr>
              <a:t>doodle.com/poll/5ddadh2ptsante2w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Decide if we go for one stave production with </a:t>
            </a: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vitrinite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or glass </a:t>
            </a:r>
            <a:r>
              <a:rPr lang="en-US" sz="2200" dirty="0" err="1" smtClean="0">
                <a:latin typeface="Calibri" charset="0"/>
                <a:ea typeface="Calibri" charset="0"/>
                <a:cs typeface="Calibri" charset="0"/>
              </a:rPr>
              <a:t>dummys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</p:spPr>
        <p:txBody>
          <a:bodyPr/>
          <a:lstStyle/>
          <a:p>
            <a:r>
              <a:rPr lang="en-US" dirty="0" smtClean="0"/>
              <a:t>FPC-FPC Soldering Tests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31" y="3981550"/>
            <a:ext cx="4565935" cy="2567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31" y="1211139"/>
            <a:ext cx="4513385" cy="2538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985" y="1339960"/>
            <a:ext cx="3361946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Ongoing tests at LNF</a:t>
            </a:r>
          </a:p>
          <a:p>
            <a:r>
              <a:rPr lang="en-US" sz="2200" dirty="0" smtClean="0"/>
              <a:t>Luciano, Aldo </a:t>
            </a:r>
          </a:p>
          <a:p>
            <a:endParaRPr lang="en-US" sz="2200" dirty="0"/>
          </a:p>
          <a:p>
            <a:r>
              <a:rPr lang="en-US" sz="2200" dirty="0" smtClean="0"/>
              <a:t>Regular meetings with </a:t>
            </a:r>
            <a:br>
              <a:rPr lang="en-US" sz="2200" dirty="0" smtClean="0"/>
            </a:br>
            <a:r>
              <a:rPr lang="en-US" sz="2200" dirty="0" smtClean="0"/>
              <a:t>Torino to define best</a:t>
            </a:r>
          </a:p>
          <a:p>
            <a:r>
              <a:rPr lang="en-US" sz="2200" dirty="0"/>
              <a:t>s</a:t>
            </a:r>
            <a:r>
              <a:rPr lang="en-US" sz="2200" dirty="0" smtClean="0"/>
              <a:t>oldering procedure </a:t>
            </a:r>
          </a:p>
          <a:p>
            <a:endParaRPr lang="en-US" sz="2200" dirty="0"/>
          </a:p>
          <a:p>
            <a:pPr marL="342900" indent="-342900">
              <a:buFontTx/>
              <a:buChar char="-"/>
            </a:pPr>
            <a:r>
              <a:rPr lang="en-US" sz="2200" dirty="0" smtClean="0"/>
              <a:t>Positioning and blockage</a:t>
            </a:r>
            <a:br>
              <a:rPr lang="en-US" sz="2200" dirty="0" smtClean="0"/>
            </a:br>
            <a:r>
              <a:rPr lang="en-US" sz="2200" dirty="0" smtClean="0"/>
              <a:t>of The bridge</a:t>
            </a:r>
          </a:p>
          <a:p>
            <a:pPr marL="342900" indent="-342900">
              <a:buFontTx/>
              <a:buChar char="-"/>
            </a:pPr>
            <a:r>
              <a:rPr lang="en-US" sz="2200" dirty="0" smtClean="0"/>
              <a:t>Quantity of tin and </a:t>
            </a:r>
            <a:br>
              <a:rPr lang="en-US" sz="2200" dirty="0" smtClean="0"/>
            </a:br>
            <a:r>
              <a:rPr lang="en-US" sz="2200" dirty="0" smtClean="0"/>
              <a:t>fluxing fluid </a:t>
            </a:r>
          </a:p>
          <a:p>
            <a:pPr marL="342900" indent="-342900">
              <a:buFontTx/>
              <a:buChar char="-"/>
            </a:pPr>
            <a:r>
              <a:rPr lang="en-US" sz="2200" dirty="0" smtClean="0"/>
              <a:t>Operation under the </a:t>
            </a:r>
            <a:br>
              <a:rPr lang="en-US" sz="2200" dirty="0" smtClean="0"/>
            </a:br>
            <a:r>
              <a:rPr lang="en-US" sz="2200" dirty="0" smtClean="0"/>
              <a:t>microscope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Next Meeting Friday 28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1275" y="4477582"/>
            <a:ext cx="9717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OPENED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MOSAIC System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371" r="51920" b="42263"/>
          <a:stretch/>
        </p:blipFill>
        <p:spPr>
          <a:xfrm>
            <a:off x="4730364" y="1090245"/>
            <a:ext cx="3944713" cy="2719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040" y="1195753"/>
            <a:ext cx="45368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Vito/BARI was contacted fror the following </a:t>
            </a:r>
          </a:p>
          <a:p>
            <a:r>
              <a:rPr lang="is-I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parts</a:t>
            </a:r>
          </a:p>
          <a:p>
            <a:endParaRPr lang="is-IS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AutoNum type="arabicParenR"/>
            </a:pPr>
            <a:r>
              <a:rPr lang="is-I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MOSAIC board (1 for the moment, 3 will be needed at regile) </a:t>
            </a:r>
            <a:r>
              <a:rPr lang="is-I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                         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Hi </a:t>
            </a:r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speed 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cable for the </a:t>
            </a:r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MOSAIC 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input </a:t>
            </a:r>
            <a:b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-&gt;&gt; fire fly cable bought in BASI</a:t>
            </a:r>
            <a:b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    </a:t>
            </a:r>
            <a:endParaRPr lang="en-US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carrier with an Alpide4 </a:t>
            </a:r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sensor</a:t>
            </a:r>
            <a:b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CERN -&gt; </a:t>
            </a:r>
            <a:r>
              <a:rPr lang="en-US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markus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4) 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Adaptor Firefly to Hi </a:t>
            </a:r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speed 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MOSAIC cable </a:t>
            </a:r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  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-&gt; CERN </a:t>
            </a:r>
            <a:r>
              <a:rPr lang="en-US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markus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At LNF </a:t>
            </a:r>
            <a:endParaRPr lang="en-US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s-I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5) 1 PC </a:t>
            </a:r>
            <a:r>
              <a:rPr lang="is-I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with SL6 </a:t>
            </a:r>
            <a:r>
              <a:rPr lang="is-I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  </a:t>
            </a:r>
            <a:r>
              <a:rPr lang="is-I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(being ordered)</a:t>
            </a:r>
            <a:endParaRPr lang="is-IS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is-I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6) </a:t>
            </a:r>
            <a:r>
              <a:rPr lang="is-I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crate </a:t>
            </a:r>
            <a:r>
              <a:rPr lang="is-I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VME                                  </a:t>
            </a:r>
          </a:p>
          <a:p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7) 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Power supply with 2 outputs (available) </a:t>
            </a:r>
            <a:r>
              <a:rPr lang="en-US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  </a:t>
            </a:r>
            <a:endParaRPr lang="en-US" dirty="0" smtClean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8) Chiller for the Stave (being ordered)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9798" y="4958858"/>
            <a:ext cx="791205" cy="9847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01003" y="5228492"/>
            <a:ext cx="917279" cy="4454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FireFly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6245418" y="5228491"/>
            <a:ext cx="791205" cy="4454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63759" y="5228490"/>
            <a:ext cx="1025872" cy="4454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HIspeed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89631" y="5093672"/>
            <a:ext cx="1025872" cy="7151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Mosaic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04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OB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289050"/>
            <a:ext cx="83439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1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Quark Matter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684" y="844062"/>
            <a:ext cx="78310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Quark Matter 2018 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svolgerà</a:t>
            </a:r>
            <a:r>
              <a:rPr lang="en-US" dirty="0"/>
              <a:t> al Lido di </a:t>
            </a:r>
            <a:r>
              <a:rPr lang="en-US" dirty="0" err="1"/>
              <a:t>Venezia</a:t>
            </a:r>
            <a:r>
              <a:rPr lang="en-US" dirty="0"/>
              <a:t>. Le date </a:t>
            </a:r>
            <a:r>
              <a:rPr lang="en-US" dirty="0" err="1"/>
              <a:t>sono</a:t>
            </a:r>
            <a:r>
              <a:rPr lang="en-US" dirty="0"/>
              <a:t> 13-19 </a:t>
            </a:r>
            <a:r>
              <a:rPr lang="en-US" dirty="0" err="1"/>
              <a:t>maggio</a:t>
            </a:r>
            <a:r>
              <a:rPr lang="en-US" dirty="0"/>
              <a:t> </a:t>
            </a:r>
            <a:r>
              <a:rPr lang="en-US" dirty="0" smtClean="0"/>
              <a:t>2018. Il </a:t>
            </a:r>
            <a:r>
              <a:rPr lang="en-US" dirty="0" err="1"/>
              <a:t>Comitato</a:t>
            </a:r>
            <a:r>
              <a:rPr lang="en-US" dirty="0"/>
              <a:t> </a:t>
            </a:r>
            <a:r>
              <a:rPr lang="en-US" dirty="0" err="1"/>
              <a:t>Organizzatore</a:t>
            </a:r>
            <a:r>
              <a:rPr lang="en-US" dirty="0"/>
              <a:t> (OC) </a:t>
            </a:r>
            <a:r>
              <a:rPr lang="en-US" dirty="0" err="1"/>
              <a:t>sara</a:t>
            </a:r>
            <a:r>
              <a:rPr lang="en-US" dirty="0"/>
              <a:t>’ </a:t>
            </a:r>
            <a:r>
              <a:rPr lang="en-US" dirty="0" err="1"/>
              <a:t>formato</a:t>
            </a:r>
            <a:r>
              <a:rPr lang="en-US" dirty="0"/>
              <a:t> da </a:t>
            </a:r>
            <a:r>
              <a:rPr lang="en-US" dirty="0" err="1"/>
              <a:t>persone</a:t>
            </a:r>
            <a:r>
              <a:rPr lang="en-US" dirty="0"/>
              <a:t> di </a:t>
            </a:r>
            <a:r>
              <a:rPr lang="en-US" dirty="0" err="1"/>
              <a:t>tutti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gruppi</a:t>
            </a:r>
            <a:r>
              <a:rPr lang="en-US" dirty="0"/>
              <a:t> </a:t>
            </a:r>
            <a:r>
              <a:rPr lang="en-US" dirty="0" err="1"/>
              <a:t>italiani</a:t>
            </a:r>
            <a:r>
              <a:rPr lang="en-US" dirty="0"/>
              <a:t> </a:t>
            </a:r>
            <a:r>
              <a:rPr lang="en-US" dirty="0" err="1"/>
              <a:t>legati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fisica</a:t>
            </a:r>
            <a:r>
              <a:rPr lang="en-US" dirty="0"/>
              <a:t> di </a:t>
            </a:r>
            <a:r>
              <a:rPr lang="en-US" dirty="0" smtClean="0"/>
              <a:t>QM.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From the ALICE group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Federico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Alessandra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Marco T.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From LNF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Maria Paola Lombardo 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Possible contributions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Proceeding production (part of)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Logo and graphics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After the next OC meeting we will have a local meeting with Maria Paola and possibly Claudio </a:t>
            </a:r>
            <a:r>
              <a:rPr lang="en-US" dirty="0" err="1" smtClean="0"/>
              <a:t>Federici</a:t>
            </a:r>
            <a:r>
              <a:rPr lang="en-US" dirty="0" smtClean="0"/>
              <a:t> to define our contributions</a:t>
            </a:r>
          </a:p>
        </p:txBody>
      </p:sp>
    </p:spTree>
    <p:extLst>
      <p:ext uri="{BB962C8B-B14F-4D97-AF65-F5344CB8AC3E}">
        <p14:creationId xmlns:p14="http://schemas.microsoft.com/office/powerpoint/2010/main" val="4045275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37622</TotalTime>
  <Words>143</Words>
  <Application>Microsoft Macintosh PowerPoint</Application>
  <PresentationFormat>On-screen Show (4:3)</PresentationFormat>
  <Paragraphs>69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Wingdings</vt:lpstr>
      <vt:lpstr>Arial</vt:lpstr>
      <vt:lpstr>2_Office Theme</vt:lpstr>
      <vt:lpstr>Status Report  ALICE ITS @ LNF  </vt:lpstr>
      <vt:lpstr>Assembly</vt:lpstr>
      <vt:lpstr>FPC-FPC Soldering Tests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Federico Ronchetti</cp:lastModifiedBy>
  <cp:revision>1597</cp:revision>
  <cp:lastPrinted>2016-09-05T08:21:38Z</cp:lastPrinted>
  <dcterms:created xsi:type="dcterms:W3CDTF">2010-04-12T23:12:02Z</dcterms:created>
  <dcterms:modified xsi:type="dcterms:W3CDTF">2016-10-25T08:12:17Z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