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71" r:id="rId3"/>
    <p:sldId id="274" r:id="rId4"/>
    <p:sldId id="275" r:id="rId5"/>
    <p:sldId id="281" r:id="rId6"/>
    <p:sldId id="282" r:id="rId7"/>
    <p:sldId id="283" r:id="rId8"/>
    <p:sldId id="284" r:id="rId9"/>
    <p:sldId id="285" r:id="rId10"/>
    <p:sldId id="276" r:id="rId11"/>
    <p:sldId id="277" r:id="rId12"/>
    <p:sldId id="278" r:id="rId13"/>
    <p:sldId id="279" r:id="rId14"/>
    <p:sldId id="280" r:id="rId15"/>
    <p:sldId id="287" r:id="rId16"/>
    <p:sldId id="294" r:id="rId17"/>
    <p:sldId id="288" r:id="rId18"/>
    <p:sldId id="291" r:id="rId19"/>
    <p:sldId id="292" r:id="rId20"/>
    <p:sldId id="290" r:id="rId21"/>
    <p:sldId id="265" r:id="rId22"/>
    <p:sldId id="293" r:id="rId23"/>
    <p:sldId id="270" r:id="rId24"/>
    <p:sldId id="295" r:id="rId2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1976" y="-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594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819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018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203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227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831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083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740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500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36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672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E9373-8FBF-8D40-BF40-F77A8AAE03F2}" type="datetimeFigureOut">
              <a:rPr lang="it-IT" smtClean="0"/>
              <a:pPr/>
              <a:t>10/18/16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C5AB-4698-834C-B45D-92412257C1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855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5703395" cy="1573000"/>
          </a:xfrm>
          <a:solidFill>
            <a:schemeClr val="accent6">
              <a:lumMod val="20000"/>
              <a:lumOff val="80000"/>
            </a:schemeClr>
          </a:solidFill>
          <a:effectLst>
            <a:glow rad="127000">
              <a:srgbClr val="FF0000">
                <a:alpha val="75000"/>
              </a:srgbClr>
            </a:glow>
            <a:softEdge rad="63500"/>
          </a:effectLst>
        </p:spPr>
        <p:txBody>
          <a:bodyPr>
            <a:noAutofit/>
          </a:bodyPr>
          <a:lstStyle/>
          <a:p>
            <a:pPr algn="l"/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MicroMegas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b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-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phase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I: NSW</a:t>
            </a:r>
            <a:b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-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phase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II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: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Large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tagger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MM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a pad?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2" descr="Schermata 2013-12-26 a 12.51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1355" y="1634733"/>
            <a:ext cx="4781124" cy="25855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023" y="4431048"/>
            <a:ext cx="3285977" cy="24269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2954137" y="4442000"/>
            <a:ext cx="2804661" cy="241600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111355" y="4431048"/>
            <a:ext cx="2073040" cy="237070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703394" y="457130"/>
            <a:ext cx="3440605" cy="2449279"/>
            <a:chOff x="-120977" y="1308499"/>
            <a:chExt cx="8305800" cy="5531287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20977" y="1480386"/>
              <a:ext cx="8305800" cy="5359400"/>
            </a:xfrm>
            <a:prstGeom prst="rect">
              <a:avLst/>
            </a:prstGeom>
          </p:spPr>
        </p:pic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611430" y="2908769"/>
              <a:ext cx="326880" cy="3331512"/>
            </a:xfrm>
            <a:prstGeom prst="leftBrace">
              <a:avLst>
                <a:gd name="adj1" fmla="val 91556"/>
                <a:gd name="adj2" fmla="val 50000"/>
              </a:avLst>
            </a:prstGeom>
            <a:noFill/>
            <a:ln w="18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2" name="AutoShape 4"/>
            <p:cNvSpPr>
              <a:spLocks/>
            </p:cNvSpPr>
            <p:nvPr/>
          </p:nvSpPr>
          <p:spPr bwMode="auto">
            <a:xfrm rot="4724772" flipH="1" flipV="1">
              <a:off x="4662192" y="2720845"/>
              <a:ext cx="489651" cy="6204960"/>
            </a:xfrm>
            <a:prstGeom prst="leftBrace">
              <a:avLst>
                <a:gd name="adj1" fmla="val 105613"/>
                <a:gd name="adj2" fmla="val 50000"/>
              </a:avLst>
            </a:prstGeom>
            <a:noFill/>
            <a:ln w="18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r>
                <a:rPr lang="it-IT" dirty="0">
                  <a:solidFill>
                    <a:prstClr val="black"/>
                  </a:solidFill>
                </a:rPr>
                <a:t>   </a:t>
              </a: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-120977" y="5160557"/>
              <a:ext cx="1540387" cy="3917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15" tIns="40807" rIns="81615" bIns="40807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it-IT" b="1" dirty="0">
                  <a:solidFill>
                    <a:srgbClr val="0000FF"/>
                  </a:solidFill>
                  <a:latin typeface="Garamond" panose="02020404030301010803"/>
                </a:rPr>
                <a:t>25 m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325195" y="5823326"/>
              <a:ext cx="2675723" cy="3917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15" tIns="40807" rIns="81615" bIns="40807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it-IT" b="1" dirty="0">
                  <a:solidFill>
                    <a:srgbClr val="0000FF"/>
                  </a:solidFill>
                  <a:latin typeface="Garamond" panose="02020404030301010803"/>
                </a:rPr>
                <a:t>44</a:t>
              </a:r>
              <a:r>
                <a:rPr lang="it-IT" b="1" dirty="0">
                  <a:solidFill>
                    <a:srgbClr val="0070C0"/>
                  </a:solidFill>
                  <a:latin typeface="Garamond" panose="02020404030301010803"/>
                </a:rPr>
                <a:t> </a:t>
              </a:r>
              <a:r>
                <a:rPr lang="it-IT" b="1" dirty="0" smtClean="0">
                  <a:solidFill>
                    <a:srgbClr val="0000FF"/>
                  </a:solidFill>
                  <a:latin typeface="Garamond" panose="02020404030301010803"/>
                </a:rPr>
                <a:t>m </a:t>
              </a:r>
              <a:endParaRPr lang="it-IT" b="1" dirty="0">
                <a:solidFill>
                  <a:srgbClr val="0000FF"/>
                </a:solidFill>
                <a:latin typeface="Garamond" panose="02020404030301010803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822563" y="1308499"/>
              <a:ext cx="2168910" cy="4705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9973" tIns="44986" rIns="89973" bIns="44986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algn="ctr">
                <a:lnSpc>
                  <a:spcPct val="123000"/>
                </a:lnSpc>
              </a:pPr>
              <a:r>
                <a:rPr lang="it-IT" b="1" i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Small  Wheels</a:t>
              </a:r>
              <a:r>
                <a:rPr lang="it-IT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it-IT" b="1" i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(</a:t>
              </a:r>
              <a:r>
                <a:rPr lang="it-IT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</a:t>
              </a:r>
              <a:r>
                <a:rPr lang="it-IT" b="1" i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W</a:t>
              </a:r>
              <a:r>
                <a:rPr lang="it-IT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)</a:t>
              </a:r>
            </a:p>
          </p:txBody>
        </p:sp>
        <p:sp>
          <p:nvSpPr>
            <p:cNvPr id="16" name="Oval 4"/>
            <p:cNvSpPr>
              <a:spLocks noChangeArrowheads="1"/>
            </p:cNvSpPr>
            <p:nvPr/>
          </p:nvSpPr>
          <p:spPr bwMode="auto">
            <a:xfrm>
              <a:off x="5717934" y="3007514"/>
              <a:ext cx="570960" cy="1837413"/>
            </a:xfrm>
            <a:prstGeom prst="ellips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3998444" y="3207200"/>
              <a:ext cx="563641" cy="2085833"/>
            </a:xfrm>
            <a:prstGeom prst="ellips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4279574" y="2057882"/>
              <a:ext cx="734115" cy="1766657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18" tIns="41460" rIns="82918" bIns="41460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5013689" y="2057881"/>
              <a:ext cx="977782" cy="1507948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18" tIns="41460" rIns="82918" bIns="41460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rot="10800000" flipV="1">
            <a:off x="4498134" y="3298366"/>
            <a:ext cx="635030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73444" y="3113701"/>
            <a:ext cx="58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Italy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1" name="Picture 20" descr="Schermata 2016-10-18 a 08.58.2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799" y="533243"/>
            <a:ext cx="3397104" cy="269335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20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rmata 2016-10-17 a 14.31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" y="0"/>
            <a:ext cx="912878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1366" y="0"/>
            <a:ext cx="230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@RD51 </a:t>
            </a:r>
            <a:r>
              <a:rPr lang="it-IT" sz="2800" dirty="0" err="1" smtClean="0">
                <a:solidFill>
                  <a:srgbClr val="FF0000"/>
                </a:solidFill>
              </a:rPr>
              <a:t>lab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33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" y="0"/>
            <a:ext cx="91250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366" y="-123466"/>
            <a:ext cx="230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@RD51 </a:t>
            </a:r>
            <a:r>
              <a:rPr lang="it-IT" sz="2800" dirty="0" err="1" smtClean="0">
                <a:solidFill>
                  <a:srgbClr val="FF0000"/>
                </a:solidFill>
              </a:rPr>
              <a:t>lab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33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" y="0"/>
            <a:ext cx="91287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366" y="-141104"/>
            <a:ext cx="230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@RD51 </a:t>
            </a:r>
            <a:r>
              <a:rPr lang="it-IT" sz="2800" dirty="0" err="1" smtClean="0">
                <a:solidFill>
                  <a:srgbClr val="FF0000"/>
                </a:solidFill>
              </a:rPr>
              <a:t>lab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33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"/>
            <a:ext cx="9144000" cy="6852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366" y="-141104"/>
            <a:ext cx="230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@RD51 </a:t>
            </a:r>
            <a:r>
              <a:rPr lang="it-IT" sz="2800" dirty="0" err="1" smtClean="0">
                <a:solidFill>
                  <a:srgbClr val="FF0000"/>
                </a:solidFill>
              </a:rPr>
              <a:t>lab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35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9"/>
            <a:ext cx="9144000" cy="6823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366" y="0"/>
            <a:ext cx="230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@RD51 </a:t>
            </a:r>
            <a:r>
              <a:rPr lang="it-IT" sz="2800" dirty="0" err="1" smtClean="0">
                <a:solidFill>
                  <a:srgbClr val="FF0000"/>
                </a:solidFill>
              </a:rPr>
              <a:t>lab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6.14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431"/>
            <a:ext cx="9144000" cy="6315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9474" y="271431"/>
            <a:ext cx="18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from</a:t>
            </a:r>
            <a:r>
              <a:rPr lang="it-IT" sz="2000" dirty="0" smtClean="0"/>
              <a:t> </a:t>
            </a:r>
            <a:r>
              <a:rPr lang="it-IT" sz="2000" dirty="0" err="1" smtClean="0"/>
              <a:t>M.Iodice</a:t>
            </a:r>
            <a:endParaRPr lang="it-IT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6-10-17 a 17.07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77"/>
            <a:ext cx="9144000" cy="64815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6.13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91"/>
            <a:ext cx="9144000" cy="64306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6.13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647"/>
            <a:ext cx="9144000" cy="642470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6.14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48"/>
            <a:ext cx="9144000" cy="6351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639" y="101227"/>
            <a:ext cx="4131537" cy="1288319"/>
          </a:xfrm>
        </p:spPr>
        <p:txBody>
          <a:bodyPr>
            <a:normAutofit/>
          </a:bodyPr>
          <a:lstStyle/>
          <a:p>
            <a:pPr algn="l"/>
            <a:r>
              <a:rPr lang="it-IT" sz="2667" dirty="0" smtClean="0">
                <a:solidFill>
                  <a:srgbClr val="FF0000"/>
                </a:solidFill>
                <a:latin typeface="Comic Sans MS"/>
                <a:cs typeface="Comic Sans MS"/>
              </a:rPr>
              <a:t>SM1 Mod0 Italiano</a:t>
            </a:r>
            <a:br>
              <a:rPr lang="it-IT" sz="2667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2667" dirty="0" smtClean="0">
                <a:solidFill>
                  <a:srgbClr val="FF0000"/>
                </a:solidFill>
                <a:latin typeface="Comic Sans MS"/>
                <a:cs typeface="Comic Sans MS"/>
              </a:rPr>
              <a:t>completato a fine maggio </a:t>
            </a:r>
            <a:endParaRPr lang="it-IT" sz="4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1373"/>
            <a:ext cx="4039971" cy="5386628"/>
          </a:xfrm>
          <a:prstGeom prst="rect">
            <a:avLst/>
          </a:prstGeom>
        </p:spPr>
      </p:pic>
      <p:pic>
        <p:nvPicPr>
          <p:cNvPr id="7" name="Picture 6" descr="Schermata 2016-06-14 a 17.21.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889" y="9203"/>
            <a:ext cx="4713111" cy="350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529" y="3541483"/>
            <a:ext cx="4440296" cy="33165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0761" y="3772369"/>
            <a:ext cx="15128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vista ‘laterale’ </a:t>
            </a:r>
            <a:r>
              <a:rPr lang="it-IT" dirty="0" err="1" smtClean="0"/>
              <a:t>quadrupletto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6421132" y="3082147"/>
            <a:ext cx="25824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PM e OM al lavoro a LNF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119640" y="6030148"/>
            <a:ext cx="15128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vista ‘frontale’ </a:t>
            </a:r>
            <a:r>
              <a:rPr lang="it-IT" dirty="0" err="1" smtClean="0"/>
              <a:t>quadrupletto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658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1047"/>
            <a:ext cx="8229600" cy="890731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…next…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35167"/>
            <a:ext cx="8229600" cy="4358469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completamento test @ LNF</a:t>
            </a:r>
          </a:p>
          <a:p>
            <a:endParaRPr lang="it-IT" sz="2400" dirty="0" smtClean="0"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  <a:p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ottobre-dicembre: costruzione </a:t>
            </a:r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Mod</a:t>
            </a:r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0.5 </a:t>
            </a:r>
          </a:p>
          <a:p>
            <a:pPr lvl="1"/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nel frattempo preparazione pezzi e </a:t>
            </a:r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tooling</a:t>
            </a:r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…</a:t>
            </a:r>
            <a:endParaRPr lang="it-IT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lvl="1"/>
            <a:endParaRPr lang="it-IT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r>
              <a:rPr lang="it-IT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inizi 2017: inizio produzione</a:t>
            </a:r>
            <a:endParaRPr lang="it-IT" sz="24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76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979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Tooling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per produzione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Immagine 3" descr="Schermata 2016-05-10 alle 11.5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3400" y="1049318"/>
            <a:ext cx="7178526" cy="541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7326" y="1747433"/>
            <a:ext cx="2568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Lorenzo </a:t>
            </a:r>
            <a:r>
              <a:rPr lang="it-IT" dirty="0" err="1" smtClean="0">
                <a:solidFill>
                  <a:srgbClr val="0000FF"/>
                </a:solidFill>
              </a:rPr>
              <a:t>Roscilli</a:t>
            </a:r>
            <a:r>
              <a:rPr lang="it-IT" dirty="0" smtClean="0">
                <a:solidFill>
                  <a:srgbClr val="0000FF"/>
                </a:solidFill>
              </a:rPr>
              <a:t> e la OM si stanno occupando dei </a:t>
            </a:r>
            <a:r>
              <a:rPr lang="it-IT" dirty="0" smtClean="0">
                <a:solidFill>
                  <a:srgbClr val="0000FF"/>
                </a:solidFill>
              </a:rPr>
              <a:t>tavoli ‘attrezzati’..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1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  <a:latin typeface="Chalkduster"/>
                <a:cs typeface="Chalkduster"/>
              </a:rPr>
              <a:t>MM</a:t>
            </a:r>
            <a:r>
              <a:rPr lang="it-IT" dirty="0" smtClean="0">
                <a:solidFill>
                  <a:srgbClr val="FF0000"/>
                </a:solidFill>
                <a:latin typeface="Chalkduster"/>
                <a:cs typeface="Chalkduster"/>
              </a:rPr>
              <a:t> a pad </a:t>
            </a:r>
            <a:r>
              <a:rPr lang="it-IT" dirty="0" err="1" smtClean="0">
                <a:solidFill>
                  <a:srgbClr val="FF0000"/>
                </a:solidFill>
                <a:latin typeface="Chalkduster"/>
                <a:cs typeface="Chalkduster"/>
              </a:rPr>
              <a:t>--</a:t>
            </a:r>
            <a:r>
              <a:rPr lang="it-IT" dirty="0" smtClean="0">
                <a:solidFill>
                  <a:srgbClr val="FF0000"/>
                </a:solidFill>
                <a:latin typeface="Chalkduster"/>
                <a:cs typeface="Chalkduster"/>
              </a:rPr>
              <a:t>&gt;</a:t>
            </a:r>
            <a:endParaRPr lang="it-IT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  <p:pic>
        <p:nvPicPr>
          <p:cNvPr id="4" name="Content Placeholder 3" descr="IMG_9296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0643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halkduster"/>
                <a:cs typeface="Chalkduster"/>
              </a:rPr>
              <a:t>The END</a:t>
            </a:r>
            <a:endParaRPr lang="it-IT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6-10-18 a 08.57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90"/>
            <a:ext cx="9144000" cy="6736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6640" y="254000"/>
            <a:ext cx="140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 </a:t>
            </a:r>
            <a:r>
              <a:rPr lang="it-IT" dirty="0" err="1" smtClean="0"/>
              <a:t>M.Corradi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1047"/>
            <a:ext cx="8229600" cy="890731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programma di test di SM1 Mod0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35167"/>
            <a:ext cx="8229600" cy="4358469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TEST BEAM @ CERN</a:t>
            </a:r>
          </a:p>
          <a:p>
            <a:pPr lvl="1"/>
            <a:r>
              <a:rPr lang="it-IT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risultati OK su </a:t>
            </a:r>
            <a:r>
              <a:rPr lang="it-IT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boards</a:t>
            </a:r>
            <a:r>
              <a:rPr lang="it-IT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‘buone’</a:t>
            </a:r>
            <a:r>
              <a:rPr lang="it-IT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…</a:t>
            </a:r>
            <a:endParaRPr lang="it-IT" sz="2400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lvl="1"/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major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problems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@ Test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Beam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: </a:t>
            </a:r>
          </a:p>
          <a:p>
            <a:pPr lvl="2"/>
            <a:r>
              <a:rPr lang="it-IT" dirty="0" smtClean="0">
                <a:solidFill>
                  <a:srgbClr val="604A7B"/>
                </a:solidFill>
                <a:latin typeface="Comic Sans MS"/>
                <a:cs typeface="Comic Sans MS"/>
              </a:rPr>
              <a:t>  HV </a:t>
            </a:r>
            <a:r>
              <a:rPr lang="it-IT" dirty="0" err="1" smtClean="0">
                <a:solidFill>
                  <a:srgbClr val="604A7B"/>
                </a:solidFill>
                <a:latin typeface="Comic Sans MS"/>
                <a:cs typeface="Comic Sans MS"/>
              </a:rPr>
              <a:t>instabilities</a:t>
            </a:r>
            <a:r>
              <a:rPr lang="it-IT" dirty="0" smtClean="0">
                <a:solidFill>
                  <a:srgbClr val="604A7B"/>
                </a:solidFill>
                <a:latin typeface="Comic Sans MS"/>
                <a:cs typeface="Comic Sans MS"/>
              </a:rPr>
              <a:t>  </a:t>
            </a:r>
          </a:p>
          <a:p>
            <a:pPr lvl="2"/>
            <a:r>
              <a:rPr lang="it-IT" dirty="0" smtClean="0">
                <a:solidFill>
                  <a:srgbClr val="604A7B"/>
                </a:solidFill>
                <a:latin typeface="Comic Sans MS"/>
                <a:cs typeface="Comic Sans MS"/>
              </a:rPr>
              <a:t>  gas </a:t>
            </a:r>
            <a:r>
              <a:rPr lang="it-IT" dirty="0" err="1" smtClean="0">
                <a:solidFill>
                  <a:srgbClr val="604A7B"/>
                </a:solidFill>
                <a:latin typeface="Comic Sans MS"/>
                <a:cs typeface="Comic Sans MS"/>
              </a:rPr>
              <a:t>leak…</a:t>
            </a:r>
            <a:endParaRPr lang="it-IT" dirty="0" smtClean="0">
              <a:solidFill>
                <a:srgbClr val="604A7B"/>
              </a:solidFill>
              <a:latin typeface="Comic Sans MS"/>
              <a:cs typeface="Comic Sans MS"/>
            </a:endParaRPr>
          </a:p>
          <a:p>
            <a:pPr lvl="2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rays e deformazione meccanica @RD51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lab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(CERN)</a:t>
            </a:r>
          </a:p>
          <a:p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back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LNF 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per </a:t>
            </a:r>
            <a:r>
              <a:rPr lang="it-IT" sz="2400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check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deformazione, perdita gas e correnti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76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Jona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74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40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041"/>
            <a:ext cx="9144000" cy="51579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52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8"/>
            <a:ext cx="9144000" cy="682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8194" y="202841"/>
            <a:ext cx="129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 </a:t>
            </a:r>
            <a:r>
              <a:rPr lang="it-IT" dirty="0" err="1" smtClean="0"/>
              <a:t>M.Iodice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52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53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94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6-10-17 a 14.55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" y="0"/>
            <a:ext cx="882028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182</Words>
  <Application>Microsoft Macintosh PowerPoint</Application>
  <PresentationFormat>On-screen Show (4:3)</PresentationFormat>
  <Paragraphs>39</Paragraphs>
  <Slides>24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di Office</vt:lpstr>
      <vt:lpstr>MicroMegas  - phase I: NSW - phase II: Large h tagger, MM a pad?</vt:lpstr>
      <vt:lpstr>SM1 Mod0 Italiano completato a fine maggio </vt:lpstr>
      <vt:lpstr>programma di test di SM1 Mod0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…next…</vt:lpstr>
      <vt:lpstr>Tooling per produzione</vt:lpstr>
      <vt:lpstr>MM a pad --&gt;</vt:lpstr>
      <vt:lpstr>The END</vt:lpstr>
      <vt:lpstr>Slide 24</vt:lpstr>
    </vt:vector>
  </TitlesOfParts>
  <Company>Università Federico II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NSW Micromegas status</dc:title>
  <dc:creator>Mariagrazia Alviggi</dc:creator>
  <cp:lastModifiedBy>Mariagrazia Alviggi</cp:lastModifiedBy>
  <cp:revision>24</cp:revision>
  <dcterms:created xsi:type="dcterms:W3CDTF">2016-10-18T06:47:28Z</dcterms:created>
  <dcterms:modified xsi:type="dcterms:W3CDTF">2016-10-18T08:48:53Z</dcterms:modified>
</cp:coreProperties>
</file>