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2" r:id="rId1"/>
  </p:sldMasterIdLst>
  <p:sldIdLst>
    <p:sldId id="256" r:id="rId2"/>
    <p:sldId id="292" r:id="rId3"/>
    <p:sldId id="319" r:id="rId4"/>
    <p:sldId id="303" r:id="rId5"/>
    <p:sldId id="320" r:id="rId6"/>
    <p:sldId id="305" r:id="rId7"/>
    <p:sldId id="321" r:id="rId8"/>
    <p:sldId id="307" r:id="rId9"/>
    <p:sldId id="293" r:id="rId10"/>
    <p:sldId id="308" r:id="rId11"/>
    <p:sldId id="309" r:id="rId12"/>
    <p:sldId id="312" r:id="rId13"/>
    <p:sldId id="313" r:id="rId14"/>
    <p:sldId id="322" r:id="rId15"/>
    <p:sldId id="323" r:id="rId16"/>
    <p:sldId id="315" r:id="rId17"/>
    <p:sldId id="316" r:id="rId18"/>
    <p:sldId id="317" r:id="rId19"/>
    <p:sldId id="318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E8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0"/>
    <p:restoredTop sz="94799"/>
  </p:normalViewPr>
  <p:slideViewPr>
    <p:cSldViewPr snapToGrid="0" snapToObjects="1">
      <p:cViewPr>
        <p:scale>
          <a:sx n="87" d="100"/>
          <a:sy n="87" d="100"/>
        </p:scale>
        <p:origin x="66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6013" y="802300"/>
            <a:ext cx="608672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013" y="3531206"/>
            <a:ext cx="608672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7087" y="330370"/>
            <a:ext cx="2565650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6012" y="329309"/>
            <a:ext cx="3343483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4262" y="798973"/>
            <a:ext cx="86883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96013" y="3528542"/>
            <a:ext cx="608672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242063" y="6260635"/>
            <a:ext cx="658953" cy="503578"/>
          </a:xfrm>
          <a:prstGeom prst="rect">
            <a:avLst/>
          </a:prstGeom>
        </p:spPr>
        <p:txBody>
          <a:bodyPr vert="horz" lIns="74295" tIns="37148" rIns="74295" bIns="37148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275" smtClean="0">
                <a:solidFill>
                  <a:schemeClr val="tx1"/>
                </a:solidFill>
              </a:rPr>
              <a:pPr/>
              <a:t>‹#›</a:t>
            </a:fld>
            <a:endParaRPr lang="en-US" sz="2275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684647" y="6327758"/>
            <a:ext cx="521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LNF-CERN</a:t>
            </a:r>
            <a:r>
              <a:rPr lang="en-US" b="1" baseline="0" dirty="0" smtClean="0">
                <a:solidFill>
                  <a:schemeClr val="tx1"/>
                </a:solidFill>
              </a:rPr>
              <a:t> Collaboration meeting </a:t>
            </a:r>
            <a:r>
              <a:rPr lang="en-US" b="1" dirty="0" smtClean="0">
                <a:solidFill>
                  <a:schemeClr val="tx1"/>
                </a:solidFill>
              </a:rPr>
              <a:t>14-10-2016 </a:t>
            </a:r>
            <a:endParaRPr lang="en-US" b="1" dirty="0">
              <a:solidFill>
                <a:schemeClr val="tx1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98664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7087" y="330370"/>
            <a:ext cx="2565650" cy="309201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3782" y="329309"/>
            <a:ext cx="4370171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8369" y="798973"/>
            <a:ext cx="862058" cy="50357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563782" y="1847088"/>
            <a:ext cx="71189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2719137" y="6315949"/>
            <a:ext cx="4769942" cy="371298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mtClean="0">
                <a:solidFill>
                  <a:schemeClr val="tx1"/>
                </a:solidFill>
              </a:rPr>
              <a:t>LNF-CERN</a:t>
            </a:r>
            <a:r>
              <a:rPr lang="en-US" sz="1600" b="1" baseline="0" smtClean="0">
                <a:solidFill>
                  <a:schemeClr val="tx1"/>
                </a:solidFill>
              </a:rPr>
              <a:t> Collaboration meeting </a:t>
            </a:r>
            <a:r>
              <a:rPr lang="en-US" sz="1600" b="1" smtClean="0">
                <a:solidFill>
                  <a:schemeClr val="tx1"/>
                </a:solidFill>
              </a:rPr>
              <a:t>14-10-2016 </a:t>
            </a:r>
            <a:endParaRPr lang="en-US" sz="1600" b="1" dirty="0">
              <a:solidFill>
                <a:schemeClr val="tx1"/>
              </a:solidFill>
              <a:latin typeface="Monotype Corsiva"/>
              <a:cs typeface="Monotype Corsiva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141563" y="6193512"/>
            <a:ext cx="658953" cy="503578"/>
          </a:xfrm>
          <a:prstGeom prst="rect">
            <a:avLst/>
          </a:prstGeom>
        </p:spPr>
        <p:txBody>
          <a:bodyPr vert="horz" lIns="74295" tIns="37148" rIns="74295" bIns="37148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275" smtClean="0">
                <a:solidFill>
                  <a:schemeClr val="tx1"/>
                </a:solidFill>
              </a:rPr>
              <a:pPr/>
              <a:t>‹#›</a:t>
            </a:fld>
            <a:endParaRPr lang="en-US" sz="2275" dirty="0">
              <a:solidFill>
                <a:schemeClr val="tx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85706" y="6306662"/>
            <a:ext cx="1092606" cy="371298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63" dirty="0" smtClean="0">
                <a:solidFill>
                  <a:schemeClr val="tx1"/>
                </a:solidFill>
              </a:rPr>
              <a:t>R. </a:t>
            </a:r>
            <a:r>
              <a:rPr lang="en-US" sz="1463" dirty="0" err="1" smtClean="0">
                <a:solidFill>
                  <a:schemeClr val="tx1"/>
                </a:solidFill>
              </a:rPr>
              <a:t>Cimino</a:t>
            </a:r>
            <a:endParaRPr lang="en-US" sz="1463" dirty="0">
              <a:solidFill>
                <a:schemeClr val="tx1"/>
              </a:solidFill>
            </a:endParaRPr>
          </a:p>
        </p:txBody>
      </p:sp>
      <p:pic>
        <p:nvPicPr>
          <p:cNvPr id="11" name="Picture 49" descr="INFN+LNFlogo.jpg                                               000235E7Macintosh HD                   B8AA6D3E: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63782" y="6242279"/>
            <a:ext cx="685800" cy="500063"/>
          </a:xfrm>
          <a:prstGeom prst="rect">
            <a:avLst/>
          </a:prstGeom>
          <a:noFill/>
          <a:ln w="28575">
            <a:solidFill>
              <a:srgbClr val="FFE39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30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906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4"/>
            <a:ext cx="9906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90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782" y="804521"/>
            <a:ext cx="711895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782" y="2015734"/>
            <a:ext cx="711895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85706" y="6306662"/>
            <a:ext cx="1092606" cy="371298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63" dirty="0" smtClean="0">
                <a:solidFill>
                  <a:schemeClr val="tx1"/>
                </a:solidFill>
              </a:rPr>
              <a:t>R. </a:t>
            </a:r>
            <a:r>
              <a:rPr lang="en-US" sz="1463" dirty="0" err="1" smtClean="0">
                <a:solidFill>
                  <a:schemeClr val="tx1"/>
                </a:solidFill>
              </a:rPr>
              <a:t>Cimino</a:t>
            </a:r>
            <a:endParaRPr lang="en-US" sz="1463" dirty="0">
              <a:solidFill>
                <a:schemeClr val="tx1"/>
              </a:solidFill>
            </a:endParaRPr>
          </a:p>
        </p:txBody>
      </p:sp>
      <p:pic>
        <p:nvPicPr>
          <p:cNvPr id="14" name="Picture 49" descr="INFN+LNFlogo.jpg                                               000235E7Macintosh HD                   B8AA6D3E: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63782" y="6242279"/>
            <a:ext cx="685800" cy="500063"/>
          </a:xfrm>
          <a:prstGeom prst="rect">
            <a:avLst/>
          </a:prstGeom>
          <a:noFill/>
          <a:ln w="28575">
            <a:solidFill>
              <a:srgbClr val="FFE39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77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6.JP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8863" y="802300"/>
            <a:ext cx="9384632" cy="2541431"/>
          </a:xfrm>
        </p:spPr>
        <p:txBody>
          <a:bodyPr>
            <a:noAutofit/>
          </a:bodyPr>
          <a:lstStyle/>
          <a:p>
            <a:pPr algn="ctr"/>
            <a:r>
              <a:rPr lang="en-US" sz="3600" b="1" cap="none" dirty="0" smtClean="0"/>
              <a:t>Synchrotron Radiation studies at LNF DAFNE-L laboratories: </a:t>
            </a:r>
            <a:br>
              <a:rPr lang="en-US" sz="3600" b="1" cap="none" dirty="0" smtClean="0"/>
            </a:br>
            <a:r>
              <a:rPr lang="en-US" sz="3600" b="1" cap="none" dirty="0" smtClean="0"/>
              <a:t>Reflectivity / photoelectrons /photo induced desorption.</a:t>
            </a:r>
            <a:endParaRPr lang="en-US" sz="3600" cap="none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 smtClean="0"/>
              <a:t>R. </a:t>
            </a:r>
            <a:r>
              <a:rPr lang="en-GB" cap="none" dirty="0" err="1" smtClean="0"/>
              <a:t>Cimino</a:t>
            </a:r>
            <a:r>
              <a:rPr lang="en-GB" cap="none" dirty="0" smtClean="0"/>
              <a:t> </a:t>
            </a:r>
            <a:r>
              <a:rPr lang="en-GB" cap="none" dirty="0" smtClean="0"/>
              <a:t>on behalf of DA</a:t>
            </a:r>
            <a:r>
              <a:rPr lang="en-GB" cap="none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GB" cap="none" dirty="0" smtClean="0"/>
              <a:t>NE-L, </a:t>
            </a:r>
            <a:r>
              <a:rPr lang="en-GB" dirty="0" smtClean="0"/>
              <a:t>LNF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8863" y="4152538"/>
            <a:ext cx="927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charset="2"/>
              <a:buChar char="Ø"/>
            </a:pPr>
            <a:r>
              <a:rPr lang="en-GB" sz="2400" b="1" dirty="0" smtClean="0"/>
              <a:t> the Existing  XUV Bending </a:t>
            </a:r>
            <a:r>
              <a:rPr lang="en-GB" sz="2400" b="1" dirty="0"/>
              <a:t>Magnet </a:t>
            </a:r>
            <a:r>
              <a:rPr lang="en-GB" sz="2400" b="1" dirty="0" smtClean="0"/>
              <a:t>beamlines and laboratory. </a:t>
            </a:r>
            <a:endParaRPr lang="en-GB" sz="2400" b="1" dirty="0" smtClean="0"/>
          </a:p>
          <a:p>
            <a:pPr marL="285750" lvl="0" indent="-285750">
              <a:buFont typeface="Wingdings" charset="2"/>
              <a:buChar char="Ø"/>
            </a:pPr>
            <a:r>
              <a:rPr lang="en-GB" sz="2400" b="1" dirty="0" smtClean="0"/>
              <a:t>What can be done with the existing setup.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GB" sz="2400" b="1" dirty="0" smtClean="0"/>
              <a:t>What could be implemented. 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GB" sz="2400" b="1" dirty="0" smtClean="0"/>
              <a:t>When and … how much??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548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91862"/>
            <a:ext cx="9906000" cy="1249544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The WL reaching the sample position in a small spot </a:t>
            </a:r>
            <a:r>
              <a:rPr lang="en-US" sz="2400" dirty="0" smtClean="0">
                <a:solidFill>
                  <a:srgbClr val="C00000"/>
                </a:solidFill>
              </a:rPr>
              <a:t>(1x1 mm) </a:t>
            </a:r>
            <a:r>
              <a:rPr lang="en-US" sz="2400" dirty="0" smtClean="0"/>
              <a:t>is focused so  can not be used to perform very grazing experiments (need of collimated beam) even using an “ad hoc” set-up. It can not be used on long samples!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4952" y="103239"/>
            <a:ext cx="3296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Comments:</a:t>
            </a:r>
            <a:endParaRPr lang="en-GB" sz="4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70703" y="3126668"/>
            <a:ext cx="7669162" cy="464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629697" y="3126668"/>
            <a:ext cx="7610168" cy="464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97910" y="3292420"/>
            <a:ext cx="58994" cy="176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90730" y="5663053"/>
            <a:ext cx="7617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5280000" flipH="1">
            <a:off x="5487729" y="2028090"/>
            <a:ext cx="84054" cy="3926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-1" y="4236409"/>
            <a:ext cx="9906000" cy="12495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The WL reaching the laboratory is a parallel collimated beam and can be used to perform very grazing experiments on long samples. Need an </a:t>
            </a:r>
            <a:r>
              <a:rPr lang="en-US" sz="2400" dirty="0"/>
              <a:t>“ad hoc” set-up. </a:t>
            </a:r>
            <a:endParaRPr lang="en-US" sz="2400" dirty="0" smtClean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637069" y="3699414"/>
            <a:ext cx="7669162" cy="464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696063" y="3699414"/>
            <a:ext cx="7610168" cy="464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03024" y="5763835"/>
            <a:ext cx="7617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280000" flipH="1">
            <a:off x="5414876" y="3771954"/>
            <a:ext cx="84054" cy="3926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0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397518"/>
            <a:ext cx="983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Present situation</a:t>
            </a:r>
            <a:r>
              <a:rPr lang="en-GB" sz="3600" dirty="0"/>
              <a:t>: </a:t>
            </a:r>
            <a:r>
              <a:rPr lang="en-GB" sz="3600" dirty="0" smtClean="0"/>
              <a:t>pre-optics in the ring</a:t>
            </a:r>
            <a:endParaRPr lang="en-GB" sz="3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5683" y="5574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 descr="../Screen%20Shot%202016-07-16%20at%209.29.15%20AM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58" y="1932039"/>
            <a:ext cx="9320980" cy="40558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811161" y="3222523"/>
            <a:ext cx="3064554" cy="95865"/>
          </a:xfrm>
          <a:prstGeom prst="line">
            <a:avLst/>
          </a:prstGeom>
          <a:ln w="28575">
            <a:solidFill>
              <a:schemeClr val="accent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11161" y="3318387"/>
            <a:ext cx="0" cy="1585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95251" y="3222523"/>
            <a:ext cx="0" cy="1585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1161" y="4760044"/>
            <a:ext cx="2984090" cy="47931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46902" y="439071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~ 3.5 m</a:t>
            </a:r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025013" y="4840069"/>
            <a:ext cx="1732193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Divergent Beam </a:t>
            </a:r>
          </a:p>
          <a:p>
            <a:pPr algn="ctr"/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2800" baseline="-25000" dirty="0" smtClean="0"/>
              <a:t>v</a:t>
            </a:r>
            <a:r>
              <a:rPr lang="en-GB" dirty="0" smtClean="0"/>
              <a:t>~2 </a:t>
            </a:r>
            <a:r>
              <a:rPr lang="en-GB" dirty="0" err="1" smtClean="0"/>
              <a:t>mrad</a:t>
            </a:r>
            <a:endParaRPr lang="en-GB" dirty="0" smtClean="0"/>
          </a:p>
          <a:p>
            <a:pPr algn="ctr"/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sz="2800" baseline="-25000" dirty="0" smtClean="0"/>
              <a:t>h</a:t>
            </a:r>
            <a:r>
              <a:rPr lang="en-GB" dirty="0" smtClean="0"/>
              <a:t>~8 </a:t>
            </a:r>
            <a:r>
              <a:rPr lang="en-GB" dirty="0" err="1" smtClean="0"/>
              <a:t>mrad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885019" y="397469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Parallel </a:t>
            </a:r>
          </a:p>
          <a:p>
            <a:pPr algn="ctr"/>
            <a:r>
              <a:rPr lang="en-GB" dirty="0" smtClean="0"/>
              <a:t>Beam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 t="45915" r="36612" b="39178"/>
          <a:stretch/>
        </p:blipFill>
        <p:spPr>
          <a:xfrm>
            <a:off x="3097160" y="5003137"/>
            <a:ext cx="1834658" cy="77854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88289" y="5335322"/>
            <a:ext cx="1862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6461" y="5440143"/>
            <a:ext cx="1862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00973" y="5121939"/>
            <a:ext cx="0" cy="190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204638" y="5462603"/>
            <a:ext cx="0" cy="215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26416" y="5194327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 10 mm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386465" y="4884221"/>
            <a:ext cx="0" cy="555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677313" y="4884221"/>
            <a:ext cx="0" cy="555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518923" y="4717416"/>
            <a:ext cx="851608" cy="281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 30 mm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5691603" y="4651900"/>
            <a:ext cx="3452397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remotely </a:t>
            </a:r>
          </a:p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controlled </a:t>
            </a:r>
            <a:r>
              <a:rPr lang="en-GB" sz="2800" b="1" dirty="0" smtClean="0">
                <a:solidFill>
                  <a:srgbClr val="002060"/>
                </a:solidFill>
              </a:rPr>
              <a:t>optics </a:t>
            </a:r>
          </a:p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in DA</a:t>
            </a:r>
            <a:r>
              <a:rPr lang="en-GB" sz="28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GB" sz="2800" b="1" dirty="0" smtClean="0">
                <a:solidFill>
                  <a:srgbClr val="002060"/>
                </a:solidFill>
              </a:rPr>
              <a:t>NE hall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4" y="91569"/>
            <a:ext cx="969847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97518"/>
            <a:ext cx="983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Present situation: existing beamlines in the lab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28302" y="3520569"/>
            <a:ext cx="2472518" cy="1226804"/>
            <a:chOff x="3097160" y="4717416"/>
            <a:chExt cx="2472518" cy="1226804"/>
          </a:xfrm>
        </p:grpSpPr>
        <p:sp>
          <p:nvSpPr>
            <p:cNvPr id="2" name="TextBox 1"/>
            <p:cNvSpPr txBox="1"/>
            <p:nvPr/>
          </p:nvSpPr>
          <p:spPr>
            <a:xfrm>
              <a:off x="5265683" y="557488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3" t="45915" r="36612" b="39178"/>
            <a:stretch/>
          </p:blipFill>
          <p:spPr>
            <a:xfrm>
              <a:off x="3097160" y="5003137"/>
              <a:ext cx="1834658" cy="77854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388289" y="5335322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86461" y="5440143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200973" y="5121939"/>
              <a:ext cx="0" cy="1909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204638" y="5462603"/>
              <a:ext cx="0" cy="2152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426416" y="5194327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10 mm</a:t>
              </a:r>
              <a:endParaRPr lang="en-GB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386465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77313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518923" y="4717416"/>
              <a:ext cx="851608" cy="281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30 mm</a:t>
              </a:r>
              <a:endParaRPr lang="en-GB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5517603" y="3455812"/>
            <a:ext cx="132462" cy="134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2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4" r="1" b="43046"/>
          <a:stretch/>
        </p:blipFill>
        <p:spPr>
          <a:xfrm>
            <a:off x="653434" y="-644034"/>
            <a:ext cx="9252566" cy="6284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97518"/>
            <a:ext cx="983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Present situation: existing beamlines </a:t>
            </a:r>
            <a:r>
              <a:rPr lang="en-GB" sz="3600" smtClean="0"/>
              <a:t>in the </a:t>
            </a:r>
            <a:r>
              <a:rPr lang="en-GB" sz="3600" dirty="0" smtClean="0"/>
              <a:t>lab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04520" y="4294722"/>
            <a:ext cx="3044560" cy="1583844"/>
            <a:chOff x="3097160" y="4717416"/>
            <a:chExt cx="2472518" cy="1226804"/>
          </a:xfrm>
        </p:grpSpPr>
        <p:sp>
          <p:nvSpPr>
            <p:cNvPr id="2" name="TextBox 1"/>
            <p:cNvSpPr txBox="1"/>
            <p:nvPr/>
          </p:nvSpPr>
          <p:spPr>
            <a:xfrm>
              <a:off x="5265683" y="557488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3" t="45915" r="36612" b="39178"/>
            <a:stretch/>
          </p:blipFill>
          <p:spPr>
            <a:xfrm>
              <a:off x="3097160" y="5003137"/>
              <a:ext cx="1834658" cy="77854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388289" y="5335322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86461" y="5440143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200973" y="5121939"/>
              <a:ext cx="0" cy="1909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204638" y="5462603"/>
              <a:ext cx="0" cy="2152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426416" y="5194327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10 mm</a:t>
              </a:r>
              <a:endParaRPr lang="en-GB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386465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77313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518923" y="4717416"/>
              <a:ext cx="851608" cy="281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30 mm</a:t>
              </a:r>
              <a:endParaRPr lang="en-GB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2747744" y="4816974"/>
            <a:ext cx="132462" cy="134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326800" y="5693988"/>
            <a:ext cx="123614" cy="25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7" name="Picture 26" descr="../Screen%20Shot%202016-07-15%20at%204.31.18%20PM.pn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" r="50887"/>
          <a:stretch/>
        </p:blipFill>
        <p:spPr bwMode="auto">
          <a:xfrm>
            <a:off x="5684016" y="1945757"/>
            <a:ext cx="1560459" cy="144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../Screen%20Shot%202016-07-15%20at%204.45.09%20PM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064" y="1960332"/>
            <a:ext cx="1630810" cy="144705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umming Junction 28"/>
          <p:cNvSpPr/>
          <p:nvPr/>
        </p:nvSpPr>
        <p:spPr>
          <a:xfrm>
            <a:off x="7303723" y="2546869"/>
            <a:ext cx="369219" cy="421223"/>
          </a:xfrm>
          <a:prstGeom prst="flowChartSummingJuncti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Multiply 29"/>
          <p:cNvSpPr/>
          <p:nvPr/>
        </p:nvSpPr>
        <p:spPr>
          <a:xfrm>
            <a:off x="4855434" y="2266734"/>
            <a:ext cx="707922" cy="66367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3569657" y="2195807"/>
            <a:ext cx="158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Geometrical</a:t>
            </a:r>
          </a:p>
          <a:p>
            <a:r>
              <a:rPr lang="en-GB" dirty="0" smtClean="0"/>
              <a:t>Acceptance</a:t>
            </a:r>
          </a:p>
          <a:p>
            <a:r>
              <a:rPr lang="en-GB" dirty="0" smtClean="0"/>
              <a:t>(~8hx2v </a:t>
            </a:r>
            <a:r>
              <a:rPr lang="en-GB" dirty="0" err="1" smtClean="0"/>
              <a:t>mrad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Bent Arrow 3"/>
          <p:cNvSpPr/>
          <p:nvPr/>
        </p:nvSpPr>
        <p:spPr>
          <a:xfrm>
            <a:off x="2718113" y="2374489"/>
            <a:ext cx="696434" cy="237163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969847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3049"/>
            <a:ext cx="1002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</a:t>
            </a:r>
            <a:r>
              <a:rPr lang="en-GB" sz="3600" dirty="0" smtClean="0"/>
              <a:t>ost </a:t>
            </a:r>
            <a:r>
              <a:rPr lang="en-GB" sz="3600" dirty="0"/>
              <a:t>a new beam line to irradiate long (2&lt;L&lt;4m) pipes for grazing </a:t>
            </a:r>
            <a:r>
              <a:rPr lang="en-GB" sz="3600" dirty="0" smtClean="0"/>
              <a:t>R, </a:t>
            </a:r>
            <a:r>
              <a:rPr lang="en-GB" sz="3600" dirty="0"/>
              <a:t>PY and </a:t>
            </a:r>
            <a:r>
              <a:rPr lang="en-GB" sz="3600" dirty="0" err="1" smtClean="0"/>
              <a:t>ph</a:t>
            </a:r>
            <a:r>
              <a:rPr lang="en-GB" sz="3600" dirty="0" smtClean="0"/>
              <a:t>-desorption</a:t>
            </a:r>
            <a:r>
              <a:rPr lang="en-GB" sz="3600" dirty="0"/>
              <a:t>.</a:t>
            </a:r>
            <a:endParaRPr lang="en-GB" sz="3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6569" y="2896296"/>
            <a:ext cx="3044560" cy="1583844"/>
            <a:chOff x="3097160" y="4717416"/>
            <a:chExt cx="2472518" cy="1226804"/>
          </a:xfrm>
        </p:grpSpPr>
        <p:sp>
          <p:nvSpPr>
            <p:cNvPr id="2" name="TextBox 1"/>
            <p:cNvSpPr txBox="1"/>
            <p:nvPr/>
          </p:nvSpPr>
          <p:spPr>
            <a:xfrm>
              <a:off x="5265683" y="557488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3" t="45915" r="36612" b="39178"/>
            <a:stretch/>
          </p:blipFill>
          <p:spPr>
            <a:xfrm>
              <a:off x="3097160" y="5003137"/>
              <a:ext cx="1834658" cy="77854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388289" y="5335322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86461" y="5440143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200973" y="5121939"/>
              <a:ext cx="0" cy="1909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204638" y="5462603"/>
              <a:ext cx="0" cy="2152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426416" y="5194327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10 mm</a:t>
              </a:r>
              <a:endParaRPr lang="en-GB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386465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77313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518923" y="4717416"/>
              <a:ext cx="851608" cy="281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30 mm</a:t>
              </a:r>
              <a:endParaRPr lang="en-GB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3143250" y="4988857"/>
            <a:ext cx="375758" cy="3777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326800" y="5693988"/>
            <a:ext cx="123614" cy="25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 rot="20215832">
            <a:off x="5728597" y="3492715"/>
            <a:ext cx="4107824" cy="819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Shift existing </a:t>
            </a:r>
            <a:r>
              <a:rPr lang="en-GB" sz="2400" dirty="0" err="1" smtClean="0"/>
              <a:t>beamline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732323" y="4843766"/>
            <a:ext cx="18473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852186" y="5213098"/>
            <a:ext cx="4884184" cy="890370"/>
          </a:xfrm>
          <a:prstGeom prst="wedgeRoundRectCallout">
            <a:avLst>
              <a:gd name="adj1" fmla="val -72318"/>
              <a:gd name="adj2" fmla="val -7124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smtClean="0"/>
              <a:t> extra </a:t>
            </a:r>
            <a:r>
              <a:rPr lang="en-GB" sz="2800" dirty="0"/>
              <a:t>(removable) mirror</a:t>
            </a:r>
          </a:p>
          <a:p>
            <a:r>
              <a:rPr lang="en-GB" sz="2800" dirty="0"/>
              <a:t>(4-6° incidence)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>
          <a:xfrm rot="19466894">
            <a:off x="5688079" y="2602672"/>
            <a:ext cx="2202309" cy="349206"/>
          </a:xfrm>
          <a:prstGeom prst="rect">
            <a:avLst/>
          </a:prstGeom>
          <a:solidFill>
            <a:schemeClr val="accent4">
              <a:lumMod val="40000"/>
              <a:lumOff val="6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&gt; 2-4 m</a:t>
            </a:r>
            <a:endParaRPr lang="en-US" sz="2800" dirty="0"/>
          </a:p>
        </p:txBody>
      </p:sp>
      <p:sp>
        <p:nvSpPr>
          <p:cNvPr id="28" name="Bent Arrow 27"/>
          <p:cNvSpPr/>
          <p:nvPr/>
        </p:nvSpPr>
        <p:spPr>
          <a:xfrm flipH="1">
            <a:off x="3037345" y="3665035"/>
            <a:ext cx="388484" cy="124613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969847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3049"/>
            <a:ext cx="1002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</a:t>
            </a:r>
            <a:r>
              <a:rPr lang="en-GB" sz="3600" dirty="0" smtClean="0"/>
              <a:t>ost </a:t>
            </a:r>
            <a:r>
              <a:rPr lang="en-GB" sz="3600" dirty="0"/>
              <a:t>a new beam line to irradiate long (2&lt;L&lt;4m) pipes for grazing </a:t>
            </a:r>
            <a:r>
              <a:rPr lang="en-GB" sz="3600" dirty="0" smtClean="0"/>
              <a:t>R, </a:t>
            </a:r>
            <a:r>
              <a:rPr lang="en-GB" sz="3600" dirty="0"/>
              <a:t>PY and </a:t>
            </a:r>
            <a:r>
              <a:rPr lang="en-GB" sz="3600" dirty="0" err="1" smtClean="0"/>
              <a:t>ph</a:t>
            </a:r>
            <a:r>
              <a:rPr lang="en-GB" sz="3600" dirty="0" smtClean="0"/>
              <a:t>-desorption</a:t>
            </a:r>
            <a:r>
              <a:rPr lang="en-GB" sz="3600" dirty="0"/>
              <a:t>.</a:t>
            </a:r>
            <a:endParaRPr lang="en-GB" sz="3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6569" y="2896296"/>
            <a:ext cx="3044560" cy="1583844"/>
            <a:chOff x="3097160" y="4717416"/>
            <a:chExt cx="2472518" cy="1226804"/>
          </a:xfrm>
        </p:grpSpPr>
        <p:sp>
          <p:nvSpPr>
            <p:cNvPr id="2" name="TextBox 1"/>
            <p:cNvSpPr txBox="1"/>
            <p:nvPr/>
          </p:nvSpPr>
          <p:spPr>
            <a:xfrm>
              <a:off x="5265683" y="557488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3" t="45915" r="36612" b="39178"/>
            <a:stretch/>
          </p:blipFill>
          <p:spPr>
            <a:xfrm>
              <a:off x="3097160" y="5003137"/>
              <a:ext cx="1834658" cy="778540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3388289" y="5335322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86461" y="5440143"/>
              <a:ext cx="18621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200973" y="5121939"/>
              <a:ext cx="0" cy="1909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204638" y="5462603"/>
              <a:ext cx="0" cy="2152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426416" y="5194327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10 mm</a:t>
              </a:r>
              <a:endParaRPr lang="en-GB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386465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77313" y="4884221"/>
              <a:ext cx="0" cy="5559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518923" y="4717416"/>
              <a:ext cx="851608" cy="281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~ 30 mm</a:t>
              </a:r>
              <a:endParaRPr lang="en-GB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3143250" y="4988857"/>
            <a:ext cx="375758" cy="3777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326800" y="5693988"/>
            <a:ext cx="123614" cy="25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 rot="20215832">
            <a:off x="5061101" y="2415232"/>
            <a:ext cx="4107824" cy="819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Shift existing </a:t>
            </a:r>
            <a:r>
              <a:rPr lang="en-GB" sz="2400" dirty="0" err="1" smtClean="0"/>
              <a:t>beamline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732323" y="4843766"/>
            <a:ext cx="18473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852186" y="5213098"/>
            <a:ext cx="4884184" cy="890370"/>
          </a:xfrm>
          <a:prstGeom prst="wedgeRoundRectCallout">
            <a:avLst>
              <a:gd name="adj1" fmla="val -72318"/>
              <a:gd name="adj2" fmla="val -7124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smtClean="0"/>
              <a:t> extra </a:t>
            </a:r>
            <a:r>
              <a:rPr lang="en-GB" sz="2800" dirty="0"/>
              <a:t>(removable) mirror</a:t>
            </a:r>
          </a:p>
          <a:p>
            <a:r>
              <a:rPr lang="en-GB" sz="2800" dirty="0"/>
              <a:t>(4-6° incidence)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>
          <a:xfrm rot="20833190">
            <a:off x="6193122" y="4095689"/>
            <a:ext cx="2202309" cy="349206"/>
          </a:xfrm>
          <a:prstGeom prst="rect">
            <a:avLst/>
          </a:prstGeom>
          <a:solidFill>
            <a:schemeClr val="accent4">
              <a:lumMod val="40000"/>
              <a:lumOff val="6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&gt; 2-4 m</a:t>
            </a:r>
            <a:endParaRPr lang="en-US" sz="2800" dirty="0"/>
          </a:p>
        </p:txBody>
      </p:sp>
      <p:sp>
        <p:nvSpPr>
          <p:cNvPr id="28" name="Bent Arrow 27"/>
          <p:cNvSpPr/>
          <p:nvPr/>
        </p:nvSpPr>
        <p:spPr>
          <a:xfrm flipH="1">
            <a:off x="3037345" y="3665035"/>
            <a:ext cx="388484" cy="124613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397518"/>
            <a:ext cx="983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Conclusion: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36079" y="1923663"/>
            <a:ext cx="9558337" cy="5144182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From </a:t>
            </a:r>
            <a:r>
              <a:rPr lang="en-US" sz="2400" dirty="0" smtClean="0"/>
              <a:t>March/ </a:t>
            </a:r>
            <a:r>
              <a:rPr lang="en-US" sz="2400" dirty="0" smtClean="0"/>
              <a:t>J</a:t>
            </a:r>
            <a:r>
              <a:rPr lang="en-US" sz="2400" dirty="0" smtClean="0"/>
              <a:t>une </a:t>
            </a:r>
            <a:r>
              <a:rPr lang="en-US" sz="2400" dirty="0" smtClean="0"/>
              <a:t>2017 it will be possible to use existing beamlines in the framework of a CERN-INFN collaboration agreement. </a:t>
            </a:r>
            <a:endParaRPr lang="en-US" sz="2400" dirty="0"/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It is conceivable at reasonable costs and time to open a new WL beamline compatible with the existing activities and fully dedicated to</a:t>
            </a:r>
            <a:r>
              <a:rPr lang="en-GB" sz="2400" dirty="0" smtClean="0"/>
              <a:t> </a:t>
            </a:r>
            <a:r>
              <a:rPr lang="en-GB" sz="2400" dirty="0"/>
              <a:t>irradiate long (</a:t>
            </a:r>
            <a:r>
              <a:rPr lang="en-GB" sz="2400" dirty="0" smtClean="0"/>
              <a:t>2&lt;L&lt;4 m</a:t>
            </a:r>
            <a:r>
              <a:rPr lang="en-GB" sz="2400" dirty="0"/>
              <a:t>) pipes for grazing Reflectivity, PY and </a:t>
            </a:r>
            <a:r>
              <a:rPr lang="en-GB" sz="2400" dirty="0" smtClean="0"/>
              <a:t>desorption </a:t>
            </a:r>
            <a:r>
              <a:rPr lang="en-GB" sz="2400" dirty="0" smtClean="0"/>
              <a:t>(eventually at Low T</a:t>
            </a:r>
            <a:r>
              <a:rPr lang="en-GB" sz="2400" dirty="0" smtClean="0"/>
              <a:t>). </a:t>
            </a:r>
            <a:r>
              <a:rPr lang="en-GB" sz="2400" dirty="0" smtClean="0"/>
              <a:t>Irradiations will take place in the lab with full accessibility during studies rendering the system flexible and easy to use.  </a:t>
            </a:r>
            <a:r>
              <a:rPr lang="en-GB" sz="2400" dirty="0" err="1" smtClean="0"/>
              <a:t>Anka</a:t>
            </a:r>
            <a:r>
              <a:rPr lang="en-GB" sz="2400" dirty="0"/>
              <a:t>-</a:t>
            </a:r>
            <a:r>
              <a:rPr lang="en-GB" sz="2400" dirty="0" smtClean="0"/>
              <a:t>like systems can be </a:t>
            </a:r>
            <a:r>
              <a:rPr lang="en-GB" sz="2400" dirty="0" smtClean="0"/>
              <a:t>hosted/ duplicated/upgraded </a:t>
            </a:r>
            <a:r>
              <a:rPr lang="en-GB" sz="2400" dirty="0" smtClean="0"/>
              <a:t>at will</a:t>
            </a:r>
            <a:r>
              <a:rPr lang="en-GB" sz="2400" dirty="0" smtClean="0"/>
              <a:t>.</a:t>
            </a:r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GB" sz="2400" dirty="0" smtClean="0"/>
              <a:t>The richest scientific output will come by a combination of WL – long pipes with WL-monochromatic light on small samples.</a:t>
            </a:r>
            <a:endParaRPr lang="en-GB" sz="2400" dirty="0"/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15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397518"/>
            <a:ext cx="983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Very preliminary </a:t>
            </a:r>
            <a:r>
              <a:rPr lang="en-GB" sz="3600" dirty="0"/>
              <a:t>c</a:t>
            </a:r>
            <a:r>
              <a:rPr lang="en-GB" sz="3600" dirty="0" smtClean="0"/>
              <a:t>ost </a:t>
            </a:r>
            <a:r>
              <a:rPr lang="en-GB" sz="3600" dirty="0"/>
              <a:t>estimates for small size focussed beam experiment:</a:t>
            </a:r>
            <a:endParaRPr lang="en-US" sz="3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955306"/>
              </p:ext>
            </p:extLst>
          </p:nvPr>
        </p:nvGraphicFramePr>
        <p:xfrm>
          <a:off x="593279" y="1597847"/>
          <a:ext cx="8643937" cy="5041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2772"/>
                <a:gridCol w="2203315"/>
                <a:gridCol w="1699562"/>
                <a:gridCol w="1708288"/>
              </a:tblGrid>
              <a:tr h="24760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Item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cost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LNF-INFN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This </a:t>
                      </a:r>
                      <a:r>
                        <a:rPr lang="en-GB" sz="1600" dirty="0" smtClean="0">
                          <a:effectLst/>
                        </a:rPr>
                        <a:t>MoU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51574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Maintenance of existing apparatus </a:t>
                      </a:r>
                      <a:r>
                        <a:rPr lang="en-GB" sz="1600" dirty="0" smtClean="0">
                          <a:effectLst/>
                        </a:rPr>
                        <a:t>and Beamlines (4% </a:t>
                      </a:r>
                      <a:r>
                        <a:rPr lang="en-GB" sz="1600" dirty="0">
                          <a:effectLst/>
                        </a:rPr>
                        <a:t>of value)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100 </a:t>
                      </a:r>
                      <a:r>
                        <a:rPr lang="en-GB" sz="1600" dirty="0">
                          <a:effectLst/>
                        </a:rPr>
                        <a:t>k€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34501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New ad hoc mass spectrometer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 k €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 100%</a:t>
                      </a:r>
                      <a:endParaRPr lang="en-US" sz="1600" dirty="0" smtClean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517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New LT close cycle manipulator for small samples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130 k €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100%</a:t>
                      </a:r>
                      <a:endParaRPr lang="en-US" sz="1600" dirty="0" smtClean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189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consumable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 k 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</a:t>
                      </a:r>
                      <a:r>
                        <a:rPr lang="en-US" sz="1600" dirty="0" smtClean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3438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Travel for the collaboration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 k 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 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</a:t>
                      </a:r>
                      <a:r>
                        <a:rPr lang="en-US" sz="1600" dirty="0" smtClean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189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Dedicated fellow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 k€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100%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7657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Dedicated (non parasitic)  </a:t>
                      </a:r>
                      <a:r>
                        <a:rPr lang="en-GB" sz="1600" dirty="0">
                          <a:effectLst/>
                        </a:rPr>
                        <a:t>use of </a:t>
                      </a:r>
                      <a:r>
                        <a:rPr lang="en-GB" sz="1600" dirty="0" err="1">
                          <a:effectLst/>
                        </a:rPr>
                        <a:t>Dafne</a:t>
                      </a:r>
                      <a:r>
                        <a:rPr lang="en-GB" sz="1600" dirty="0">
                          <a:effectLst/>
                        </a:rPr>
                        <a:t> for this experiments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(10 days/ year)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 k€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50% ?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50% ?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189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Personnel (at 20%) 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150 k€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100%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63588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180 k€ Inventory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+ 430 k€ / </a:t>
                      </a:r>
                      <a:r>
                        <a:rPr lang="en-GB" sz="1600" dirty="0" smtClean="0">
                          <a:effectLst/>
                        </a:rPr>
                        <a:t>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200 k€ / year</a:t>
                      </a: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180 k€ Inventory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+ 135 k€ / 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150 k€ / year</a:t>
                      </a: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0 k€ Inventory 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+ 135 k€ / 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50 k€ / year</a:t>
                      </a:r>
                    </a:p>
                  </a:txBody>
                  <a:tcPr marL="60363" marR="603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5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397518"/>
            <a:ext cx="983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Very preliminary </a:t>
            </a:r>
            <a:r>
              <a:rPr lang="en-GB" sz="3600" dirty="0"/>
              <a:t>c</a:t>
            </a:r>
            <a:r>
              <a:rPr lang="en-GB" sz="3600" dirty="0" smtClean="0"/>
              <a:t>ost </a:t>
            </a:r>
            <a:r>
              <a:rPr lang="en-GB" sz="3600" dirty="0"/>
              <a:t>estimates </a:t>
            </a:r>
            <a:r>
              <a:rPr lang="en-GB" sz="3600" dirty="0" smtClean="0"/>
              <a:t>to build a new dedicated WL  </a:t>
            </a:r>
            <a:r>
              <a:rPr lang="en-GB" sz="3600" dirty="0"/>
              <a:t>beam </a:t>
            </a:r>
            <a:r>
              <a:rPr lang="en-GB" sz="3600" dirty="0" smtClean="0"/>
              <a:t>line:</a:t>
            </a:r>
            <a:endParaRPr lang="en-US" sz="3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896776"/>
              </p:ext>
            </p:extLst>
          </p:nvPr>
        </p:nvGraphicFramePr>
        <p:xfrm>
          <a:off x="500063" y="1838777"/>
          <a:ext cx="8986838" cy="4130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3080"/>
                <a:gridCol w="2290720"/>
                <a:gridCol w="1838025"/>
                <a:gridCol w="1705013"/>
              </a:tblGrid>
              <a:tr h="22986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Item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cost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LNF-INFN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This </a:t>
                      </a:r>
                      <a:r>
                        <a:rPr lang="en-GB" sz="1600" dirty="0" smtClean="0">
                          <a:effectLst/>
                        </a:rPr>
                        <a:t>MoU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66994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Optics and UHV chamber to bring collimated WL beam into the lab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60 </a:t>
                      </a:r>
                      <a:r>
                        <a:rPr lang="en-GB" sz="1600" dirty="0">
                          <a:effectLst/>
                        </a:rPr>
                        <a:t>k €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50%</a:t>
                      </a: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US" sz="1600" dirty="0" smtClean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48043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Experimental system for long beam pipes studies (3m?)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150 </a:t>
                      </a:r>
                      <a:r>
                        <a:rPr lang="en-GB" sz="1600" dirty="0">
                          <a:effectLst/>
                        </a:rPr>
                        <a:t>k €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33%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66%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0325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consumable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 k 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</a:t>
                      </a:r>
                      <a:r>
                        <a:rPr lang="en-US" sz="1600" dirty="0" smtClean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0325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Dedicated fellow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 k€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71091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Dedicated (non parasitic)  </a:t>
                      </a:r>
                      <a:r>
                        <a:rPr lang="en-GB" sz="1600" dirty="0">
                          <a:effectLst/>
                        </a:rPr>
                        <a:t>use of </a:t>
                      </a:r>
                      <a:r>
                        <a:rPr lang="en-GB" sz="1600" dirty="0" err="1">
                          <a:effectLst/>
                        </a:rPr>
                        <a:t>Dafne</a:t>
                      </a:r>
                      <a:r>
                        <a:rPr lang="en-GB" sz="1600" dirty="0">
                          <a:effectLst/>
                        </a:rPr>
                        <a:t> for this experiments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(10 </a:t>
                      </a:r>
                      <a:r>
                        <a:rPr lang="en-GB" sz="1600" dirty="0">
                          <a:effectLst/>
                        </a:rPr>
                        <a:t>days/ year)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100 </a:t>
                      </a:r>
                      <a:r>
                        <a:rPr lang="en-GB" sz="1600" dirty="0">
                          <a:effectLst/>
                        </a:rPr>
                        <a:t>k€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50% ?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50% ?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0325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Personnel (at </a:t>
                      </a:r>
                      <a:r>
                        <a:rPr lang="en-GB" sz="1600" dirty="0" smtClean="0">
                          <a:effectLst/>
                        </a:rPr>
                        <a:t>20</a:t>
                      </a:r>
                      <a:r>
                        <a:rPr lang="en-GB" sz="1600" dirty="0">
                          <a:effectLst/>
                        </a:rPr>
                        <a:t>%)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150 </a:t>
                      </a:r>
                      <a:r>
                        <a:rPr lang="en-GB" sz="1600" dirty="0">
                          <a:effectLst/>
                        </a:rPr>
                        <a:t>k€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100%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6432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260 </a:t>
                      </a:r>
                      <a:r>
                        <a:rPr lang="en-GB" sz="1600" dirty="0">
                          <a:effectLst/>
                        </a:rPr>
                        <a:t>k€ Inventory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</a:t>
                      </a:r>
                      <a:r>
                        <a:rPr lang="en-GB" sz="1600" dirty="0" smtClean="0">
                          <a:effectLst/>
                        </a:rPr>
                        <a:t>150 </a:t>
                      </a:r>
                      <a:r>
                        <a:rPr lang="en-GB" sz="1600" dirty="0">
                          <a:effectLst/>
                        </a:rPr>
                        <a:t>k€ / </a:t>
                      </a:r>
                      <a:r>
                        <a:rPr lang="en-GB" sz="1600" dirty="0" smtClean="0">
                          <a:effectLst/>
                        </a:rPr>
                        <a:t>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200 k€ / year</a:t>
                      </a: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80 k€ Inventory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+ 75 k€ / 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150 k€ / year</a:t>
                      </a: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130 k€ Inventory 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+ 75 k€ / 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50 k€ / year</a:t>
                      </a:r>
                    </a:p>
                  </a:txBody>
                  <a:tcPr marL="60363" marR="603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397518"/>
            <a:ext cx="983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Very preliminary </a:t>
            </a:r>
            <a:r>
              <a:rPr lang="en-GB" sz="3600" dirty="0"/>
              <a:t>c</a:t>
            </a:r>
            <a:r>
              <a:rPr lang="en-GB" sz="3600" dirty="0" smtClean="0"/>
              <a:t>ost </a:t>
            </a:r>
            <a:r>
              <a:rPr lang="en-GB" sz="3600" dirty="0"/>
              <a:t>estimates for small size focussed beam </a:t>
            </a:r>
            <a:r>
              <a:rPr lang="en-GB" sz="3600" dirty="0" smtClean="0"/>
              <a:t>experiment </a:t>
            </a:r>
            <a:r>
              <a:rPr lang="en-GB" sz="3600" b="1" dirty="0" smtClean="0"/>
              <a:t>and</a:t>
            </a:r>
            <a:r>
              <a:rPr lang="en-GB" sz="3600" dirty="0" smtClean="0"/>
              <a:t> WL new beamline:</a:t>
            </a:r>
            <a:endParaRPr lang="en-US" sz="3600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/>
          <a:srcRect l="32844" t="-21204" r="50099" b="108495"/>
          <a:stretch/>
        </p:blipFill>
        <p:spPr>
          <a:xfrm>
            <a:off x="2786544" y="-640879"/>
            <a:ext cx="1089171" cy="711739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286038"/>
              </p:ext>
            </p:extLst>
          </p:nvPr>
        </p:nvGraphicFramePr>
        <p:xfrm>
          <a:off x="86420" y="1700631"/>
          <a:ext cx="9701214" cy="49430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0439"/>
                <a:gridCol w="2500313"/>
                <a:gridCol w="1885949"/>
                <a:gridCol w="1814513"/>
              </a:tblGrid>
              <a:tr h="2390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Item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cost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LNF-INFN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This </a:t>
                      </a:r>
                      <a:r>
                        <a:rPr lang="en-GB" sz="1600" dirty="0" smtClean="0">
                          <a:effectLst/>
                        </a:rPr>
                        <a:t>MoU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52149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Maintenance of existing apparatus </a:t>
                      </a:r>
                      <a:r>
                        <a:rPr lang="en-GB" sz="1600" dirty="0" smtClean="0">
                          <a:effectLst/>
                        </a:rPr>
                        <a:t>and Beamlines (4% </a:t>
                      </a:r>
                      <a:r>
                        <a:rPr lang="en-GB" sz="1600" dirty="0">
                          <a:effectLst/>
                        </a:rPr>
                        <a:t>of value)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100 </a:t>
                      </a:r>
                      <a:r>
                        <a:rPr lang="en-GB" sz="1600" dirty="0">
                          <a:effectLst/>
                        </a:rPr>
                        <a:t>k€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71708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New ad hoc </a:t>
                      </a:r>
                      <a:r>
                        <a:rPr lang="en-GB" sz="1600" dirty="0" smtClean="0">
                          <a:effectLst/>
                        </a:rPr>
                        <a:t>mass </a:t>
                      </a:r>
                      <a:r>
                        <a:rPr lang="en-GB" sz="1600" dirty="0" smtClean="0">
                          <a:effectLst/>
                        </a:rPr>
                        <a:t>spectrometer and New LT close cycle manipulator for small samples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180 </a:t>
                      </a:r>
                      <a:r>
                        <a:rPr lang="en-GB" sz="1600" dirty="0">
                          <a:effectLst/>
                        </a:rPr>
                        <a:t>k €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 100%</a:t>
                      </a:r>
                      <a:endParaRPr lang="en-US" sz="1600" dirty="0" smtClean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47805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Optics and UHV chamber to bring </a:t>
                      </a: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WL </a:t>
                      </a: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into the lab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60 </a:t>
                      </a:r>
                      <a:r>
                        <a:rPr lang="en-GB" sz="1600" dirty="0">
                          <a:effectLst/>
                        </a:rPr>
                        <a:t>k €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49882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Experimental system for long beam pipes studies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150 </a:t>
                      </a:r>
                      <a:r>
                        <a:rPr lang="en-GB" sz="1600" dirty="0">
                          <a:effectLst/>
                        </a:rPr>
                        <a:t>k €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33%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66%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390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consumable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 k 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</a:t>
                      </a:r>
                      <a:r>
                        <a:rPr lang="en-US" sz="1600" dirty="0" smtClean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390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Travel for the collaboration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 k 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50% 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</a:t>
                      </a:r>
                      <a:r>
                        <a:rPr lang="en-GB" sz="1600" dirty="0" smtClean="0">
                          <a:effectLst/>
                        </a:rPr>
                        <a:t>%</a:t>
                      </a:r>
                      <a:r>
                        <a:rPr lang="en-US" sz="1600" dirty="0" smtClean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390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Dedicated fellow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 k€ / year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100%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578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Dedicated (non parasitic)  </a:t>
                      </a:r>
                      <a:r>
                        <a:rPr lang="en-GB" sz="1600" dirty="0">
                          <a:effectLst/>
                        </a:rPr>
                        <a:t>use of </a:t>
                      </a:r>
                      <a:r>
                        <a:rPr lang="en-GB" sz="1600" dirty="0" err="1" smtClean="0">
                          <a:effectLst/>
                        </a:rPr>
                        <a:t>Dafne</a:t>
                      </a:r>
                      <a:r>
                        <a:rPr lang="en-GB" sz="1600" dirty="0" smtClean="0">
                          <a:effectLst/>
                        </a:rPr>
                        <a:t>(15 </a:t>
                      </a:r>
                      <a:r>
                        <a:rPr lang="en-GB" sz="1600" dirty="0">
                          <a:effectLst/>
                        </a:rPr>
                        <a:t>days/ year)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150 </a:t>
                      </a:r>
                      <a:r>
                        <a:rPr lang="en-GB" sz="1600" dirty="0">
                          <a:effectLst/>
                        </a:rPr>
                        <a:t>k€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50% ?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50% ?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2390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Personnel (at </a:t>
                      </a:r>
                      <a:r>
                        <a:rPr lang="en-GB" sz="1600" dirty="0" smtClean="0">
                          <a:effectLst/>
                        </a:rPr>
                        <a:t>30</a:t>
                      </a:r>
                      <a:r>
                        <a:rPr lang="en-GB" sz="1600" dirty="0">
                          <a:effectLst/>
                        </a:rPr>
                        <a:t>%) 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225 </a:t>
                      </a:r>
                      <a:r>
                        <a:rPr lang="en-GB" sz="1600" dirty="0">
                          <a:effectLst/>
                        </a:rPr>
                        <a:t>k€ / year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100%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</a:tr>
              <a:tr h="90557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2E74B5"/>
                        </a:solidFill>
                        <a:effectLst/>
                        <a:latin typeface="Calibri" charset="0"/>
                        <a:ea typeface="Calibri" charset="0"/>
                        <a:cs typeface="Consolas" charset="0"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440 </a:t>
                      </a:r>
                      <a:r>
                        <a:rPr lang="en-GB" sz="1600" dirty="0">
                          <a:effectLst/>
                        </a:rPr>
                        <a:t>k€ Inventory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</a:t>
                      </a:r>
                      <a:r>
                        <a:rPr lang="en-GB" sz="1600" dirty="0" smtClean="0">
                          <a:effectLst/>
                        </a:rPr>
                        <a:t>320 </a:t>
                      </a:r>
                      <a:r>
                        <a:rPr lang="en-GB" sz="1600" dirty="0">
                          <a:effectLst/>
                        </a:rPr>
                        <a:t>k€ / </a:t>
                      </a:r>
                      <a:r>
                        <a:rPr lang="en-GB" sz="1600" dirty="0" smtClean="0">
                          <a:effectLst/>
                        </a:rPr>
                        <a:t>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275 k€ / year</a:t>
                      </a: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260 k€ Inventory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+ 160 k€ / 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=personnel 225 </a:t>
                      </a:r>
                      <a:r>
                        <a:rPr lang="en-GB" sz="1600" dirty="0" smtClean="0">
                          <a:effectLst/>
                        </a:rPr>
                        <a:t>k</a:t>
                      </a:r>
                      <a:r>
                        <a:rPr lang="en-GB" sz="1600" dirty="0" smtClean="0">
                          <a:effectLst/>
                        </a:rPr>
                        <a:t>€/y</a:t>
                      </a:r>
                      <a:endParaRPr lang="en-GB" sz="1600" dirty="0" smtClean="0">
                        <a:effectLst/>
                      </a:endParaRPr>
                    </a:p>
                  </a:txBody>
                  <a:tcPr marL="60363" marR="6036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130 k€ Inventory 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+ 160 k€ / year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+ personnel 50 k</a:t>
                      </a:r>
                      <a:r>
                        <a:rPr lang="en-GB" sz="1600" dirty="0" smtClean="0">
                          <a:effectLst/>
                        </a:rPr>
                        <a:t>€/y</a:t>
                      </a:r>
                      <a:endParaRPr lang="en-GB" sz="1600" dirty="0" smtClean="0">
                        <a:effectLst/>
                      </a:endParaRPr>
                    </a:p>
                  </a:txBody>
                  <a:tcPr marL="60363" marR="6036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7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../Screen%20Shot%202016-07-15%20at%204.31.18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298" y="1951538"/>
            <a:ext cx="9279012" cy="4019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87564" y="337086"/>
            <a:ext cx="780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Bending Magnet source for UV </a:t>
            </a:r>
            <a:r>
              <a:rPr lang="en-GB" sz="3600" smtClean="0"/>
              <a:t>and XUV</a:t>
            </a:r>
          </a:p>
          <a:p>
            <a:pPr algn="ctr"/>
            <a:r>
              <a:rPr lang="en-GB" sz="3600" dirty="0" smtClean="0"/>
              <a:t>and its Laboratory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403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../Screen%20Shot%202016-07-15%20at%204.31.18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298" y="1951538"/>
            <a:ext cx="9279012" cy="4019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87564" y="337086"/>
            <a:ext cx="780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Bending Magnet source for UV </a:t>
            </a:r>
            <a:r>
              <a:rPr lang="en-GB" sz="3600" smtClean="0"/>
              <a:t>and XUV</a:t>
            </a:r>
          </a:p>
          <a:p>
            <a:pPr algn="ctr"/>
            <a:r>
              <a:rPr lang="en-GB" sz="3600" dirty="0" smtClean="0"/>
              <a:t>and its Laboratory</a:t>
            </a:r>
            <a:endParaRPr lang="en-GB" sz="3600" dirty="0"/>
          </a:p>
        </p:txBody>
      </p:sp>
      <p:sp>
        <p:nvSpPr>
          <p:cNvPr id="3" name="Rectangle 2"/>
          <p:cNvSpPr/>
          <p:nvPr/>
        </p:nvSpPr>
        <p:spPr>
          <a:xfrm>
            <a:off x="2057400" y="3063240"/>
            <a:ext cx="1207008" cy="2240280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2113640" y="3787945"/>
            <a:ext cx="1124712" cy="192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7270" y="4022715"/>
            <a:ext cx="13948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Monchromatic</a:t>
            </a:r>
            <a:endParaRPr lang="en-US" sz="1600" dirty="0" smtClean="0"/>
          </a:p>
          <a:p>
            <a:r>
              <a:rPr lang="en-US" dirty="0" smtClean="0"/>
              <a:t>20 –1000 eV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7328" y="1898798"/>
            <a:ext cx="4915125" cy="40724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This is the energy range where: 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800" dirty="0" smtClean="0"/>
              <a:t> most of the photo-chemistry take place! 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800" dirty="0" smtClean="0"/>
              <a:t>Dominate </a:t>
            </a:r>
            <a:r>
              <a:rPr lang="en-US" sz="2800" dirty="0"/>
              <a:t>photo induced </a:t>
            </a:r>
            <a:r>
              <a:rPr lang="en-US" sz="2800" dirty="0" smtClean="0"/>
              <a:t>desorption! 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800" dirty="0"/>
              <a:t>P</a:t>
            </a:r>
            <a:r>
              <a:rPr lang="en-US" sz="2800" dirty="0" smtClean="0"/>
              <a:t>erfectly covers the photo energy range of (HL)- LHC 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800" dirty="0" smtClean="0"/>
              <a:t>Well matching the FCC-</a:t>
            </a:r>
            <a:r>
              <a:rPr lang="en-US" sz="2800" dirty="0" err="1" smtClean="0"/>
              <a:t>hh</a:t>
            </a:r>
            <a:r>
              <a:rPr lang="en-US" sz="2800" dirty="0" smtClean="0"/>
              <a:t> SR spectrum 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422982" y="3088044"/>
            <a:ext cx="670994" cy="2215476"/>
          </a:xfrm>
          <a:prstGeom prst="rect">
            <a:avLst/>
          </a:prstGeom>
          <a:solidFill>
            <a:srgbClr val="043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>
            <a:off x="1477167" y="4593104"/>
            <a:ext cx="1666868" cy="251427"/>
          </a:xfrm>
          <a:prstGeom prst="left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54125" y="4705389"/>
            <a:ext cx="1589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“White light”</a:t>
            </a:r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/>
              <a:t>–1000 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866" y="471404"/>
            <a:ext cx="878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XUV1: 30-200 eV.  About 17 </a:t>
            </a:r>
            <a:r>
              <a:rPr lang="en-GB" sz="3600" dirty="0" err="1" smtClean="0"/>
              <a:t>mRad</a:t>
            </a:r>
            <a:r>
              <a:rPr lang="en-GB" sz="3600" dirty="0" smtClean="0"/>
              <a:t> </a:t>
            </a:r>
            <a:r>
              <a:rPr lang="en-GB" sz="3600" dirty="0" smtClean="0"/>
              <a:t>horizontal</a:t>
            </a:r>
            <a:endParaRPr lang="en-GB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286" y="1871758"/>
            <a:ext cx="7979009" cy="40258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18873" y="3606412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/>
              <a:t>Spot:</a:t>
            </a:r>
          </a:p>
          <a:p>
            <a:r>
              <a:rPr lang="en-GB" dirty="0" smtClean="0"/>
              <a:t>2 x 2  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9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866" y="471404"/>
            <a:ext cx="878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XUV1: 30-200 eV.  About 17 </a:t>
            </a:r>
            <a:r>
              <a:rPr lang="en-GB" sz="3600" dirty="0" err="1" smtClean="0"/>
              <a:t>mRad</a:t>
            </a:r>
            <a:r>
              <a:rPr lang="en-GB" sz="3600" dirty="0" smtClean="0"/>
              <a:t> </a:t>
            </a:r>
            <a:r>
              <a:rPr lang="en-GB" sz="3600" dirty="0" smtClean="0"/>
              <a:t>horizontal</a:t>
            </a:r>
            <a:endParaRPr lang="en-GB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286" y="1871758"/>
            <a:ext cx="7979009" cy="40258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18873" y="3606412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/>
              <a:t>Spot:</a:t>
            </a:r>
          </a:p>
          <a:p>
            <a:r>
              <a:rPr lang="en-GB" dirty="0" smtClean="0"/>
              <a:t>2 x 2  mm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418854" y="1871758"/>
            <a:ext cx="1738441" cy="828675"/>
          </a:xfrm>
          <a:prstGeom prst="wedgeRoundRectCallout">
            <a:avLst>
              <a:gd name="adj1" fmla="val -24943"/>
              <a:gd name="adj2" fmla="val 1918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Collimate to</a:t>
            </a:r>
          </a:p>
          <a:p>
            <a:pPr algn="ctr"/>
            <a:r>
              <a:rPr lang="en-US" dirty="0"/>
              <a:t> a parallel beam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042492" y="4953096"/>
            <a:ext cx="2358558" cy="1133379"/>
          </a:xfrm>
          <a:prstGeom prst="wedgeRoundRectCallout">
            <a:avLst>
              <a:gd name="adj1" fmla="val -11840"/>
              <a:gd name="adj2" fmla="val -152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Focus: </a:t>
            </a:r>
          </a:p>
          <a:p>
            <a:pPr algn="ctr"/>
            <a:r>
              <a:rPr lang="en-US" dirty="0" smtClean="0"/>
              <a:t>Vert. to Entrance slits </a:t>
            </a:r>
          </a:p>
          <a:p>
            <a:pPr algn="ctr"/>
            <a:r>
              <a:rPr lang="en-US" dirty="0" err="1" smtClean="0"/>
              <a:t>Hor</a:t>
            </a:r>
            <a:r>
              <a:rPr lang="en-US" dirty="0" smtClean="0"/>
              <a:t> . To exit slits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035658" y="1117735"/>
            <a:ext cx="3186113" cy="1017577"/>
          </a:xfrm>
          <a:prstGeom prst="wedgeRoundRectCallout">
            <a:avLst>
              <a:gd name="adj1" fmla="val -22700"/>
              <a:gd name="adj2" fmla="val 97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Monochromator</a:t>
            </a:r>
            <a:r>
              <a:rPr lang="en-US" dirty="0" smtClean="0"/>
              <a:t> 20- 200 eV</a:t>
            </a:r>
          </a:p>
          <a:p>
            <a:pPr algn="ctr"/>
            <a:r>
              <a:rPr lang="en-US" dirty="0" smtClean="0"/>
              <a:t>Focus vertically entrance to exit slit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1318873" y="4685296"/>
            <a:ext cx="2358558" cy="642939"/>
          </a:xfrm>
          <a:prstGeom prst="wedgeRoundRectCallout">
            <a:avLst>
              <a:gd name="adj1" fmla="val 8150"/>
              <a:gd name="adj2" fmla="val -218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ReFocus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exit slits to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362" y="458675"/>
            <a:ext cx="878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XUV2: 60 -1000 eV.  About 8 </a:t>
            </a:r>
            <a:r>
              <a:rPr lang="en-GB" sz="3600" dirty="0" err="1" smtClean="0"/>
              <a:t>mRad</a:t>
            </a:r>
            <a:r>
              <a:rPr lang="en-GB" sz="3600" dirty="0" smtClean="0"/>
              <a:t> horizontal</a:t>
            </a:r>
            <a:endParaRPr lang="en-GB" sz="3600" dirty="0"/>
          </a:p>
        </p:txBody>
      </p:sp>
      <p:pic>
        <p:nvPicPr>
          <p:cNvPr id="5" name="Picture 4" descr="../Screen%20Shot%202016-07-15%20at%206.39.01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75" y="1933892"/>
            <a:ext cx="8509714" cy="4135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2099" y="2286431"/>
            <a:ext cx="114326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/>
              <a:t>Spot:</a:t>
            </a:r>
          </a:p>
          <a:p>
            <a:pPr algn="ctr"/>
            <a:r>
              <a:rPr lang="en-GB" dirty="0" smtClean="0"/>
              <a:t>1 x 1  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67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362" y="458675"/>
            <a:ext cx="878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XUV2: 60 -1000 eV.  About 8 </a:t>
            </a:r>
            <a:r>
              <a:rPr lang="en-GB" sz="3600" dirty="0" err="1" smtClean="0"/>
              <a:t>mRad</a:t>
            </a:r>
            <a:r>
              <a:rPr lang="en-GB" sz="3600" dirty="0" smtClean="0"/>
              <a:t> horizontal</a:t>
            </a:r>
            <a:endParaRPr lang="en-GB" sz="3600" dirty="0"/>
          </a:p>
        </p:txBody>
      </p:sp>
      <p:pic>
        <p:nvPicPr>
          <p:cNvPr id="5" name="Picture 4" descr="../Screen%20Shot%202016-07-15%20at%206.39.01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75" y="1933892"/>
            <a:ext cx="8509714" cy="4135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2099" y="2286431"/>
            <a:ext cx="114326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/>
              <a:t>Spot:</a:t>
            </a:r>
          </a:p>
          <a:p>
            <a:pPr algn="ctr"/>
            <a:r>
              <a:rPr lang="en-GB" dirty="0" smtClean="0"/>
              <a:t>1 x 1  mm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15501" y="3147999"/>
            <a:ext cx="1738441" cy="828675"/>
          </a:xfrm>
          <a:prstGeom prst="wedgeRoundRectCallout">
            <a:avLst>
              <a:gd name="adj1" fmla="val -37271"/>
              <a:gd name="adj2" fmla="val 1056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Collimate to</a:t>
            </a:r>
          </a:p>
          <a:p>
            <a:pPr algn="ctr"/>
            <a:r>
              <a:rPr lang="en-US" dirty="0"/>
              <a:t> a parallel beam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142185" y="4480056"/>
            <a:ext cx="2358558" cy="1133379"/>
          </a:xfrm>
          <a:prstGeom prst="wedgeRoundRectCallout">
            <a:avLst>
              <a:gd name="adj1" fmla="val 3910"/>
              <a:gd name="adj2" fmla="val -1485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Focus: </a:t>
            </a:r>
          </a:p>
          <a:p>
            <a:pPr algn="ctr"/>
            <a:r>
              <a:rPr lang="en-US" dirty="0" smtClean="0"/>
              <a:t>Vert. to Entrance slits </a:t>
            </a:r>
          </a:p>
          <a:p>
            <a:pPr algn="ctr"/>
            <a:r>
              <a:rPr lang="en-US" dirty="0" err="1" smtClean="0"/>
              <a:t>Hor</a:t>
            </a:r>
            <a:r>
              <a:rPr lang="en-US" dirty="0" smtClean="0"/>
              <a:t> . To exit slits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886381" y="1915185"/>
            <a:ext cx="3186113" cy="1017577"/>
          </a:xfrm>
          <a:prstGeom prst="wedgeRoundRectCallout">
            <a:avLst>
              <a:gd name="adj1" fmla="val -22700"/>
              <a:gd name="adj2" fmla="val 97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Monochromator</a:t>
            </a:r>
            <a:r>
              <a:rPr lang="en-US" dirty="0" smtClean="0"/>
              <a:t> 60- 1000 eV</a:t>
            </a:r>
          </a:p>
          <a:p>
            <a:pPr algn="ctr"/>
            <a:r>
              <a:rPr lang="en-US" dirty="0" smtClean="0"/>
              <a:t>Plane grating and mirror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921775" y="4480056"/>
            <a:ext cx="1656784" cy="1120644"/>
          </a:xfrm>
          <a:prstGeom prst="wedgeRoundRectCallout">
            <a:avLst>
              <a:gd name="adj1" fmla="val 8150"/>
              <a:gd name="adj2" fmla="val -218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ReFocus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exit slits to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362" y="458675"/>
            <a:ext cx="899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XUV2: 60 -1000 eV.  About 8 </a:t>
            </a:r>
            <a:r>
              <a:rPr lang="en-GB" sz="3600" dirty="0" err="1" smtClean="0"/>
              <a:t>mRad</a:t>
            </a:r>
            <a:r>
              <a:rPr lang="en-GB" sz="3600" dirty="0" smtClean="0"/>
              <a:t> Horizontal</a:t>
            </a:r>
            <a:endParaRPr lang="en-GB" sz="3600" dirty="0"/>
          </a:p>
        </p:txBody>
      </p:sp>
      <p:pic>
        <p:nvPicPr>
          <p:cNvPr id="5" name="Picture 4" descr="../Screen%20Shot%202016-07-15%20at%206.39.01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905" y="1933892"/>
            <a:ext cx="8509714" cy="4135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4724" y="2293805"/>
            <a:ext cx="114326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/>
              <a:t>Spot:</a:t>
            </a:r>
          </a:p>
          <a:p>
            <a:pPr algn="ctr"/>
            <a:r>
              <a:rPr lang="en-GB" dirty="0" smtClean="0"/>
              <a:t>1 x 1  mm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722690" y="3570389"/>
            <a:ext cx="6137" cy="63210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53206" y="4399275"/>
            <a:ext cx="1614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WL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 observed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(6-10-2016)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 t="45915" r="36612" b="39178"/>
          <a:stretch/>
        </p:blipFill>
        <p:spPr>
          <a:xfrm>
            <a:off x="5700251" y="2351215"/>
            <a:ext cx="2462981" cy="10223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91084" y="2787445"/>
            <a:ext cx="2499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88630" y="2925097"/>
            <a:ext cx="2499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524566" y="2507227"/>
            <a:ext cx="0" cy="250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529486" y="2954593"/>
            <a:ext cx="0" cy="282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15100" y="2639963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 10 mm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088636" y="2195053"/>
            <a:ext cx="0" cy="730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821566" y="2195053"/>
            <a:ext cx="0" cy="730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66457" y="1976002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 30 mm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6600825" y="4145339"/>
            <a:ext cx="300038" cy="29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533" y="1891862"/>
            <a:ext cx="10019533" cy="5144182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A collimated WL beam is already available in the laboratory.</a:t>
            </a:r>
            <a:endParaRPr lang="en-US" sz="2400" dirty="0"/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A commissioning phase is actively ongoing.  Light (mono and WL) will be characterized and optimized on photodiodes at sample position. Than the experimental set-ups will be moved in, at focus.  ( </a:t>
            </a:r>
            <a:r>
              <a:rPr lang="en-US" sz="2400" dirty="0" smtClean="0">
                <a:solidFill>
                  <a:srgbClr val="0432FF"/>
                </a:solidFill>
              </a:rPr>
              <a:t>5 </a:t>
            </a:r>
            <a:r>
              <a:rPr lang="en-US" sz="2400" dirty="0" smtClean="0">
                <a:solidFill>
                  <a:srgbClr val="0432FF"/>
                </a:solidFill>
              </a:rPr>
              <a:t> </a:t>
            </a:r>
            <a:r>
              <a:rPr lang="en-US" sz="2400" dirty="0" smtClean="0">
                <a:solidFill>
                  <a:srgbClr val="0432FF"/>
                </a:solidFill>
              </a:rPr>
              <a:t>to </a:t>
            </a:r>
            <a:r>
              <a:rPr lang="en-US" sz="2400" dirty="0">
                <a:solidFill>
                  <a:srgbClr val="0432FF"/>
                </a:solidFill>
              </a:rPr>
              <a:t>9</a:t>
            </a:r>
            <a:r>
              <a:rPr lang="en-US" sz="2400" dirty="0" smtClean="0">
                <a:solidFill>
                  <a:srgbClr val="0432FF"/>
                </a:solidFill>
              </a:rPr>
              <a:t> </a:t>
            </a:r>
            <a:r>
              <a:rPr lang="en-US" sz="2400" dirty="0" smtClean="0">
                <a:solidFill>
                  <a:srgbClr val="0432FF"/>
                </a:solidFill>
              </a:rPr>
              <a:t>months activity</a:t>
            </a:r>
            <a:r>
              <a:rPr lang="en-US" sz="2400" dirty="0" smtClean="0"/>
              <a:t>)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Than one can measure on </a:t>
            </a:r>
            <a:r>
              <a:rPr lang="en-US" sz="2400" u="sng" dirty="0" smtClean="0">
                <a:solidFill>
                  <a:srgbClr val="C00000"/>
                </a:solidFill>
              </a:rPr>
              <a:t>small spot</a:t>
            </a:r>
            <a:r>
              <a:rPr lang="en-US" sz="2400" dirty="0" smtClean="0">
                <a:solidFill>
                  <a:srgbClr val="C00000"/>
                </a:solidFill>
              </a:rPr>
              <a:t> (1x1 mm) </a:t>
            </a:r>
            <a:r>
              <a:rPr lang="en-US" sz="2400" dirty="0">
                <a:solidFill>
                  <a:srgbClr val="C00000"/>
                </a:solidFill>
              </a:rPr>
              <a:t>not at grazing </a:t>
            </a:r>
            <a:r>
              <a:rPr lang="en-US" sz="2400" dirty="0" smtClean="0">
                <a:solidFill>
                  <a:srgbClr val="C00000"/>
                </a:solidFill>
              </a:rPr>
              <a:t>angle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min. </a:t>
            </a:r>
            <a:r>
              <a:rPr lang="en-US" sz="2400" dirty="0">
                <a:solidFill>
                  <a:srgbClr val="C00000"/>
                </a:solidFill>
              </a:rPr>
              <a:t>~ 10°</a:t>
            </a:r>
            <a:r>
              <a:rPr lang="en-US" sz="2400" dirty="0" smtClean="0">
                <a:solidFill>
                  <a:srgbClr val="C00000"/>
                </a:solidFill>
              </a:rPr>
              <a:t> :</a:t>
            </a:r>
            <a:endParaRPr lang="en-US" sz="2400" dirty="0">
              <a:solidFill>
                <a:srgbClr val="C00000"/>
              </a:solidFill>
            </a:endParaRPr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PY and SEY</a:t>
            </a:r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Photo desorption (with the new “Ad hoc” Mass spec)</a:t>
            </a:r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Photo scrubbing (SEY and PY variation vs Photon doses)</a:t>
            </a:r>
          </a:p>
          <a:p>
            <a:pPr marL="285750" indent="-285750" algn="just">
              <a:lnSpc>
                <a:spcPct val="100000"/>
              </a:lnSpc>
              <a:buFont typeface="Wingdings" charset="2"/>
              <a:buChar char="Ø"/>
            </a:pPr>
            <a:r>
              <a:rPr lang="en-US" sz="2400" dirty="0" smtClean="0"/>
              <a:t>Photo induced Chemical modification (XPS) (possibly at LT)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378028" y="494071"/>
            <a:ext cx="3193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Time scale </a:t>
            </a:r>
            <a:endParaRPr lang="en-GB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21668" y="3930447"/>
            <a:ext cx="595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/>
              <a:t>}</a:t>
            </a:r>
            <a:endParaRPr lang="en-GB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7916703" y="4115112"/>
            <a:ext cx="1518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/>
              <a:t>@ 10 </a:t>
            </a:r>
            <a:r>
              <a:rPr lang="en-GB" sz="2800" b="1" dirty="0" smtClean="0"/>
              <a:t>K</a:t>
            </a:r>
          </a:p>
          <a:p>
            <a:pPr algn="ctr"/>
            <a:r>
              <a:rPr lang="en-GB" sz="2800" b="1" dirty="0"/>
              <a:t>t</a:t>
            </a:r>
            <a:r>
              <a:rPr lang="en-GB" sz="2800" b="1" dirty="0" smtClean="0"/>
              <a:t>o</a:t>
            </a:r>
          </a:p>
          <a:p>
            <a:pPr algn="ctr"/>
            <a:r>
              <a:rPr lang="en-GB" sz="2800" b="1" dirty="0" smtClean="0"/>
              <a:t>300 K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829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22063</TotalTime>
  <Words>1210</Words>
  <Application>Microsoft Macintosh PowerPoint</Application>
  <PresentationFormat>A4 Paper (210x297 mm)</PresentationFormat>
  <Paragraphs>252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Consolas</vt:lpstr>
      <vt:lpstr>Gill Sans MT</vt:lpstr>
      <vt:lpstr>Monotype Corsiva</vt:lpstr>
      <vt:lpstr>Symbol</vt:lpstr>
      <vt:lpstr>Wingdings</vt:lpstr>
      <vt:lpstr>Arial</vt:lpstr>
      <vt:lpstr>Gallery</vt:lpstr>
      <vt:lpstr>Synchrotron Radiation studies at LNF DAFNE-L laboratories:  Reflectivity / photoelectrons /photo induced desorption.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NTA-IMCA  &amp;   IMCA (gr.V)     (2010-2012) -  (2013- 2015)    </dc:title>
  <dc:creator>Microsoft Office User</dc:creator>
  <cp:lastModifiedBy>Microsoft Office User</cp:lastModifiedBy>
  <cp:revision>161</cp:revision>
  <cp:lastPrinted>2016-10-12T17:18:17Z</cp:lastPrinted>
  <dcterms:created xsi:type="dcterms:W3CDTF">2016-03-08T14:21:28Z</dcterms:created>
  <dcterms:modified xsi:type="dcterms:W3CDTF">2016-10-13T10:37:51Z</dcterms:modified>
</cp:coreProperties>
</file>