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2" r:id="rId3"/>
    <p:sldId id="257" r:id="rId4"/>
    <p:sldId id="278" r:id="rId5"/>
    <p:sldId id="271" r:id="rId6"/>
    <p:sldId id="282" r:id="rId7"/>
    <p:sldId id="283" r:id="rId8"/>
    <p:sldId id="285" r:id="rId9"/>
    <p:sldId id="284" r:id="rId10"/>
    <p:sldId id="293" r:id="rId11"/>
    <p:sldId id="286" r:id="rId12"/>
    <p:sldId id="291" r:id="rId13"/>
    <p:sldId id="292" r:id="rId14"/>
    <p:sldId id="279" r:id="rId15"/>
    <p:sldId id="303" r:id="rId16"/>
    <p:sldId id="268" r:id="rId17"/>
    <p:sldId id="287" r:id="rId18"/>
    <p:sldId id="288" r:id="rId19"/>
    <p:sldId id="269" r:id="rId20"/>
    <p:sldId id="289" r:id="rId21"/>
    <p:sldId id="290" r:id="rId22"/>
    <p:sldId id="273" r:id="rId23"/>
    <p:sldId id="274" r:id="rId24"/>
    <p:sldId id="275" r:id="rId25"/>
    <p:sldId id="299" r:id="rId26"/>
    <p:sldId id="304" r:id="rId27"/>
    <p:sldId id="30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62" d="100"/>
          <a:sy n="62" d="100"/>
        </p:scale>
        <p:origin x="8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948B-2AC1-43D1-A33D-D4B43BBA47A6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A2EE-00F7-440A-BAF1-AC3C759587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56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A2EE-00F7-440A-BAF1-AC3C7595878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9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42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7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77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4F4E8-E693-4062-A84B-510EA6FC414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85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21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8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43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86C-9AE2-4E17-A9A1-BDA4C345940B}" type="datetimeFigureOut">
              <a:rPr lang="it-IT" smtClean="0"/>
              <a:t>14/10/2016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6C97-6161-4AC8-9FD5-8407711FC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43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405560"/>
            <a:ext cx="911018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it-IT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NE</a:t>
            </a:r>
            <a:r>
              <a:rPr lang="it-IT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 </a:t>
            </a:r>
            <a:r>
              <a:rPr lang="it-IT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it-IT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it-IT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it-IT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CERN-LNF </a:t>
            </a:r>
            <a:r>
              <a:rPr lang="it-IT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30717" y="3001190"/>
            <a:ext cx="2529475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3600" dirty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R. </a:t>
            </a:r>
            <a:r>
              <a:rPr lang="it-IT" sz="3600" dirty="0" err="1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Larciprete</a:t>
            </a:r>
            <a:endParaRPr lang="it-IT" sz="3600" dirty="0" smtClean="0">
              <a:solidFill>
                <a:srgbClr val="7030A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it-IT" sz="2800" dirty="0" smtClean="0">
                <a:solidFill>
                  <a:srgbClr val="7030A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61499" y="3777234"/>
            <a:ext cx="7467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+mj-lt"/>
                <a:cs typeface="Arial" pitchFamily="34" charset="0"/>
              </a:rPr>
              <a:t>CNR-Istituto del Sistemi Complessi, Roma </a:t>
            </a:r>
          </a:p>
          <a:p>
            <a:pPr algn="ctr"/>
            <a:r>
              <a:rPr lang="it-IT" sz="2800" i="1" dirty="0" smtClean="0">
                <a:latin typeface="+mj-lt"/>
                <a:cs typeface="Arial" pitchFamily="34" charset="0"/>
              </a:rPr>
              <a:t>e</a:t>
            </a:r>
          </a:p>
          <a:p>
            <a:pPr algn="ctr"/>
            <a:r>
              <a:rPr lang="it-IT" sz="2800" i="1" dirty="0" smtClean="0">
                <a:latin typeface="+mj-lt"/>
                <a:cs typeface="Arial" pitchFamily="34" charset="0"/>
              </a:rPr>
              <a:t>LNF-INFN Frascati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6519095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 , Frascati 14/10/16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5932553" y="5329419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55576" y="2358423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84" y="1413187"/>
            <a:ext cx="2691954" cy="17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6" name="Connettore 1 1045"/>
          <p:cNvCxnSpPr/>
          <p:nvPr/>
        </p:nvCxnSpPr>
        <p:spPr>
          <a:xfrm flipH="1">
            <a:off x="1170000" y="1893228"/>
            <a:ext cx="5868000" cy="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1 1049"/>
          <p:cNvCxnSpPr/>
          <p:nvPr/>
        </p:nvCxnSpPr>
        <p:spPr>
          <a:xfrm>
            <a:off x="8892480" y="2808000"/>
            <a:ext cx="0" cy="288000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1 1051"/>
          <p:cNvCxnSpPr/>
          <p:nvPr/>
        </p:nvCxnSpPr>
        <p:spPr>
          <a:xfrm>
            <a:off x="6660000" y="5653455"/>
            <a:ext cx="2232000" cy="24251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ttore 1 1057"/>
          <p:cNvCxnSpPr/>
          <p:nvPr/>
        </p:nvCxnSpPr>
        <p:spPr>
          <a:xfrm>
            <a:off x="1175629" y="1893228"/>
            <a:ext cx="0" cy="465195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CasellaDiTesto 1064"/>
          <p:cNvSpPr txBox="1"/>
          <p:nvPr/>
        </p:nvSpPr>
        <p:spPr>
          <a:xfrm>
            <a:off x="7041600" y="1169555"/>
            <a:ext cx="201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secondary</a:t>
            </a:r>
            <a:r>
              <a:rPr lang="it-IT" sz="1400" dirty="0"/>
              <a:t> electron </a:t>
            </a:r>
            <a:r>
              <a:rPr lang="it-IT" sz="1400" dirty="0" err="1" smtClean="0"/>
              <a:t>yield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780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827698" y="3529636"/>
            <a:ext cx="720080" cy="64807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01708" y="3183077"/>
            <a:ext cx="290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 closed-cycle </a:t>
            </a:r>
            <a:r>
              <a:rPr lang="en-US" dirty="0"/>
              <a:t>refrigerator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76066"/>
            <a:ext cx="2890664" cy="604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solidFill>
                  <a:srgbClr val="003399"/>
                </a:solidFill>
              </a:rPr>
              <a:t>Technical </a:t>
            </a:r>
            <a:r>
              <a:rPr lang="it-IT" sz="1800" dirty="0" err="1">
                <a:solidFill>
                  <a:srgbClr val="003399"/>
                </a:solidFill>
              </a:rPr>
              <a:t>samples</a:t>
            </a:r>
            <a:r>
              <a:rPr lang="it-IT" sz="1800" dirty="0">
                <a:solidFill>
                  <a:srgbClr val="003399"/>
                </a:solidFill>
              </a:rPr>
              <a:t>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err="1">
                <a:solidFill>
                  <a:srgbClr val="003399"/>
                </a:solidFill>
              </a:rPr>
              <a:t>atomically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clean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surfaces</a:t>
            </a:r>
            <a:endParaRPr lang="it-IT" sz="18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2723"/>
            <a:ext cx="3179725" cy="29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3292" y="48401"/>
            <a:ext cx="374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105" y="1052736"/>
            <a:ext cx="475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Equipment</a:t>
            </a:r>
            <a:r>
              <a:rPr lang="it-IT" dirty="0" smtClean="0"/>
              <a:t> : Electron </a:t>
            </a:r>
            <a:r>
              <a:rPr lang="it-IT" dirty="0" err="1" smtClean="0"/>
              <a:t>gun</a:t>
            </a:r>
            <a:r>
              <a:rPr lang="it-IT" dirty="0" smtClean="0"/>
              <a:t>, Faraday </a:t>
            </a:r>
            <a:r>
              <a:rPr lang="it-IT" dirty="0" err="1" smtClean="0"/>
              <a:t>cup</a:t>
            </a:r>
            <a:r>
              <a:rPr lang="it-IT" dirty="0" smtClean="0"/>
              <a:t>, </a:t>
            </a:r>
            <a:r>
              <a:rPr lang="it-IT" dirty="0" err="1" smtClean="0"/>
              <a:t>cryostat</a:t>
            </a:r>
            <a:r>
              <a:rPr lang="it-IT" dirty="0" smtClean="0"/>
              <a:t>  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2201397"/>
            <a:ext cx="16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3399"/>
                </a:solidFill>
              </a:rPr>
              <a:t>Low-energy</a:t>
            </a:r>
            <a:r>
              <a:rPr lang="it-IT" dirty="0">
                <a:solidFill>
                  <a:srgbClr val="003399"/>
                </a:solidFill>
              </a:rPr>
              <a:t> SEY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1" y="2592660"/>
            <a:ext cx="3348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478695" y="2256265"/>
            <a:ext cx="226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3399"/>
                </a:solidFill>
              </a:rPr>
              <a:t>Low</a:t>
            </a:r>
            <a:r>
              <a:rPr lang="it-IT" dirty="0" smtClean="0">
                <a:solidFill>
                  <a:srgbClr val="003399"/>
                </a:solidFill>
              </a:rPr>
              <a:t>-temperature  </a:t>
            </a:r>
            <a:r>
              <a:rPr lang="it-IT" dirty="0">
                <a:solidFill>
                  <a:srgbClr val="003399"/>
                </a:solidFill>
              </a:rPr>
              <a:t>SEY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6512" y="5661248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18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051002 (2015)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86150" y="5943648"/>
            <a:ext cx="28312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LA Gonzales et al. AIP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6, </a:t>
            </a:r>
            <a:r>
              <a:rPr lang="it-IT" sz="1050" dirty="0" smtClean="0"/>
              <a:t>095117 (2016)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65" y="2588646"/>
            <a:ext cx="2705510" cy="319058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73420" y="515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15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179228" y="1904562"/>
            <a:ext cx="1077566" cy="13742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 flipV="1">
            <a:off x="7225160" y="1390688"/>
            <a:ext cx="947240" cy="521377"/>
            <a:chOff x="7413781" y="1244686"/>
            <a:chExt cx="1158113" cy="7426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vale 8"/>
            <p:cNvSpPr/>
            <p:nvPr/>
          </p:nvSpPr>
          <p:spPr>
            <a:xfrm flipH="1" flipV="1">
              <a:off x="7430705" y="181964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 flipV="1">
              <a:off x="7603045" y="1808421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 flipH="1" flipV="1">
              <a:off x="7798316" y="181254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 flipH="1" flipV="1">
              <a:off x="7969716" y="1775695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 flipH="1" flipV="1">
              <a:off x="8184789" y="178257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flipH="1" flipV="1">
              <a:off x="8396189" y="1771097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 flipH="1" flipV="1">
              <a:off x="7430705" y="164650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 flipH="1" flipV="1">
              <a:off x="7626699" y="163478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flipH="1" flipV="1">
              <a:off x="7798316" y="163940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 flipH="1" flipV="1">
              <a:off x="7987093" y="1617669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 flipH="1" flipV="1">
              <a:off x="8184789" y="160943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 flipH="1" flipV="1">
              <a:off x="8396189" y="1632420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flipH="1" flipV="1">
              <a:off x="7795891" y="1475171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 flipH="1" flipV="1">
              <a:off x="7967291" y="1438320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 flipH="1" flipV="1">
              <a:off x="8182364" y="1445198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 flipH="1" flipV="1">
              <a:off x="8393764" y="143372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 flipH="1" flipV="1">
              <a:off x="7413781" y="1281755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 flipH="1" flipV="1">
              <a:off x="7609775" y="127003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 flipH="1" flipV="1">
              <a:off x="7781392" y="1274659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 flipH="1" flipV="1">
              <a:off x="7970169" y="125292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 flipH="1" flipV="1">
              <a:off x="8167865" y="124468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 flipH="1" flipV="1">
              <a:off x="8379265" y="126767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 flipH="1" flipV="1">
              <a:off x="7430705" y="1482237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 flipH="1" flipV="1">
              <a:off x="7603045" y="147101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835899" y="1390824"/>
            <a:ext cx="325421" cy="259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692181" y="1768336"/>
            <a:ext cx="351644" cy="259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</a:t>
            </a:r>
            <a:endParaRPr lang="it-IT" dirty="0"/>
          </a:p>
        </p:txBody>
      </p:sp>
      <p:cxnSp>
        <p:nvCxnSpPr>
          <p:cNvPr id="44" name="Connettore 1 43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44" y="2398352"/>
            <a:ext cx="3096344" cy="29641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6" y="2410872"/>
            <a:ext cx="3244003" cy="29187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87" y="2636912"/>
            <a:ext cx="2882170" cy="2507926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002464" y="54711"/>
            <a:ext cx="513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 at 10 K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31254" y="1773123"/>
            <a:ext cx="1077566" cy="13742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 flipV="1">
            <a:off x="977186" y="1259249"/>
            <a:ext cx="947240" cy="521377"/>
            <a:chOff x="7413781" y="1244686"/>
            <a:chExt cx="1158113" cy="7426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Ovale 14"/>
            <p:cNvSpPr/>
            <p:nvPr/>
          </p:nvSpPr>
          <p:spPr>
            <a:xfrm flipH="1" flipV="1">
              <a:off x="7430705" y="181964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 flipV="1">
              <a:off x="7603045" y="1808421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 flipH="1" flipV="1">
              <a:off x="7798316" y="181254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 flipH="1" flipV="1">
              <a:off x="7969716" y="1775695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 flipH="1" flipV="1">
              <a:off x="8184789" y="178257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flipH="1" flipV="1">
              <a:off x="8396189" y="1771097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 flipH="1" flipV="1">
              <a:off x="7430705" y="164650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 flipH="1" flipV="1">
              <a:off x="7626699" y="163478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flipH="1" flipV="1">
              <a:off x="7798316" y="163940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 flipH="1" flipV="1">
              <a:off x="7987093" y="1617669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 flipH="1" flipV="1">
              <a:off x="8184789" y="160943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 flipH="1" flipV="1">
              <a:off x="8396189" y="1632420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 flipH="1" flipV="1">
              <a:off x="7795891" y="1475171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flipH="1" flipV="1">
              <a:off x="7967291" y="1438320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 flipH="1" flipV="1">
              <a:off x="8182364" y="1445198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 flipH="1" flipV="1">
              <a:off x="8393764" y="143372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 flipH="1" flipV="1">
              <a:off x="7413781" y="1281755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 flipH="1" flipV="1">
              <a:off x="7609775" y="127003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 flipH="1" flipV="1">
              <a:off x="7781392" y="1274659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 flipH="1" flipV="1">
              <a:off x="7970169" y="1252922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 flipH="1" flipV="1">
              <a:off x="8167865" y="124468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 flipH="1" flipV="1">
              <a:off x="8379265" y="1267673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 flipH="1" flipV="1">
              <a:off x="7430705" y="1482237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 flipH="1" flipV="1">
              <a:off x="7603045" y="1471016"/>
              <a:ext cx="175705" cy="167645"/>
            </a:xfrm>
            <a:prstGeom prst="ellips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587925" y="1259385"/>
            <a:ext cx="325421" cy="259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44207" y="1636897"/>
            <a:ext cx="351644" cy="259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3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22853"/>
            <a:ext cx="3024336" cy="27210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768" y="1722853"/>
            <a:ext cx="3096344" cy="2943228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002464" y="54711"/>
            <a:ext cx="518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vs. thermal desorption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671160"/>
            <a:ext cx="29570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cxnSp>
        <p:nvCxnSpPr>
          <p:cNvPr id="63" name="Connettore 1 62"/>
          <p:cNvCxnSpPr/>
          <p:nvPr/>
        </p:nvCxnSpPr>
        <p:spPr>
          <a:xfrm flipV="1">
            <a:off x="565459" y="2539524"/>
            <a:ext cx="0" cy="362578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5932553" y="5329419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95536" y="1893228"/>
            <a:ext cx="864096" cy="82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55576" y="2358423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493451" y="1983238"/>
            <a:ext cx="622165" cy="648072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036837" y="4733230"/>
            <a:ext cx="900825" cy="864394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736121"/>
            <a:ext cx="235902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Connettore 1 53"/>
          <p:cNvCxnSpPr/>
          <p:nvPr/>
        </p:nvCxnSpPr>
        <p:spPr>
          <a:xfrm flipV="1">
            <a:off x="899592" y="2695690"/>
            <a:ext cx="0" cy="144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320000" y="5613891"/>
            <a:ext cx="115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558000" y="6165304"/>
            <a:ext cx="2324972" cy="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606"/>
            <a:ext cx="263145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84" y="1413187"/>
            <a:ext cx="2691954" cy="17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6" name="Connettore 1 1045"/>
          <p:cNvCxnSpPr/>
          <p:nvPr/>
        </p:nvCxnSpPr>
        <p:spPr>
          <a:xfrm flipH="1">
            <a:off x="1170000" y="1893228"/>
            <a:ext cx="5868000" cy="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1 1049"/>
          <p:cNvCxnSpPr/>
          <p:nvPr/>
        </p:nvCxnSpPr>
        <p:spPr>
          <a:xfrm>
            <a:off x="8892480" y="2808000"/>
            <a:ext cx="0" cy="288000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1 1051"/>
          <p:cNvCxnSpPr/>
          <p:nvPr/>
        </p:nvCxnSpPr>
        <p:spPr>
          <a:xfrm>
            <a:off x="6660000" y="5653455"/>
            <a:ext cx="2232000" cy="24251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ttore 1 1057"/>
          <p:cNvCxnSpPr/>
          <p:nvPr/>
        </p:nvCxnSpPr>
        <p:spPr>
          <a:xfrm>
            <a:off x="1175629" y="1893228"/>
            <a:ext cx="0" cy="465195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CasellaDiTesto 1060"/>
          <p:cNvSpPr txBox="1"/>
          <p:nvPr/>
        </p:nvSpPr>
        <p:spPr>
          <a:xfrm>
            <a:off x="827584" y="5688000"/>
            <a:ext cx="1603581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it-IT" sz="1400" dirty="0"/>
              <a:t>X-</a:t>
            </a:r>
            <a:r>
              <a:rPr lang="it-IT" sz="1400" dirty="0" err="1"/>
              <a:t>ray</a:t>
            </a:r>
            <a:r>
              <a:rPr lang="it-IT" sz="1400" dirty="0"/>
              <a:t> </a:t>
            </a:r>
            <a:r>
              <a:rPr lang="it-IT" sz="1400" dirty="0" err="1"/>
              <a:t>photoeletron</a:t>
            </a:r>
            <a:r>
              <a:rPr lang="it-IT" sz="1400" dirty="0"/>
              <a:t> </a:t>
            </a:r>
            <a:endParaRPr lang="it-IT" sz="1400" dirty="0" smtClean="0"/>
          </a:p>
          <a:p>
            <a:pPr>
              <a:lnSpc>
                <a:spcPts val="1200"/>
              </a:lnSpc>
            </a:pPr>
            <a:r>
              <a:rPr lang="it-IT" sz="1400" dirty="0" err="1" smtClean="0"/>
              <a:t>spectroscopy</a:t>
            </a:r>
            <a:endParaRPr lang="it-IT" sz="14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2944628" y="4347203"/>
            <a:ext cx="145026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it-IT" sz="1400" dirty="0" smtClean="0"/>
              <a:t>UV </a:t>
            </a:r>
            <a:r>
              <a:rPr lang="it-IT" sz="1400" dirty="0" err="1"/>
              <a:t>photoeletron</a:t>
            </a:r>
            <a:r>
              <a:rPr lang="it-IT" sz="1400" dirty="0"/>
              <a:t> </a:t>
            </a:r>
            <a:endParaRPr lang="it-IT" sz="1400" dirty="0" smtClean="0"/>
          </a:p>
          <a:p>
            <a:pPr>
              <a:lnSpc>
                <a:spcPts val="1200"/>
              </a:lnSpc>
            </a:pPr>
            <a:r>
              <a:rPr lang="it-IT" sz="1400" dirty="0" err="1" smtClean="0"/>
              <a:t>spectroscopy</a:t>
            </a:r>
            <a:endParaRPr lang="it-IT" sz="1400" dirty="0"/>
          </a:p>
        </p:txBody>
      </p:sp>
      <p:sp>
        <p:nvSpPr>
          <p:cNvPr id="1065" name="CasellaDiTesto 1064"/>
          <p:cNvSpPr txBox="1"/>
          <p:nvPr/>
        </p:nvSpPr>
        <p:spPr>
          <a:xfrm>
            <a:off x="7041600" y="1169555"/>
            <a:ext cx="201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secondary</a:t>
            </a:r>
            <a:r>
              <a:rPr lang="it-IT" sz="1400" dirty="0"/>
              <a:t> electron </a:t>
            </a:r>
            <a:r>
              <a:rPr lang="it-IT" sz="1400" dirty="0" err="1" smtClean="0"/>
              <a:t>yield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780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68" name="Connettore 1 1067"/>
          <p:cNvCxnSpPr/>
          <p:nvPr/>
        </p:nvCxnSpPr>
        <p:spPr>
          <a:xfrm flipV="1">
            <a:off x="2879869" y="5940000"/>
            <a:ext cx="0" cy="23400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13"/>
          <p:cNvGrpSpPr>
            <a:grpSpLocks/>
          </p:cNvGrpSpPr>
          <p:nvPr/>
        </p:nvGrpSpPr>
        <p:grpSpPr bwMode="auto">
          <a:xfrm>
            <a:off x="426298" y="3438415"/>
            <a:ext cx="3852862" cy="2879725"/>
            <a:chOff x="1571604" y="1071546"/>
            <a:chExt cx="7361874" cy="5286412"/>
          </a:xfrm>
        </p:grpSpPr>
        <p:grpSp>
          <p:nvGrpSpPr>
            <p:cNvPr id="28" name="Gruppo 6"/>
            <p:cNvGrpSpPr>
              <a:grpSpLocks/>
            </p:cNvGrpSpPr>
            <p:nvPr/>
          </p:nvGrpSpPr>
          <p:grpSpPr bwMode="auto">
            <a:xfrm>
              <a:off x="1571604" y="2571744"/>
              <a:ext cx="5851422" cy="3786214"/>
              <a:chOff x="1571604" y="1857364"/>
              <a:chExt cx="5851422" cy="3786214"/>
            </a:xfrm>
          </p:grpSpPr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04" y="1857364"/>
                <a:ext cx="5851422" cy="3786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ale 32"/>
              <p:cNvSpPr/>
              <p:nvPr/>
            </p:nvSpPr>
            <p:spPr>
              <a:xfrm>
                <a:off x="3094332" y="2735177"/>
                <a:ext cx="2484290" cy="7868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5000"/>
                      <a:lumOff val="3500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2700000" scaled="0"/>
              </a:gradFill>
              <a:ln>
                <a:noFill/>
              </a:ln>
              <a:effectLst>
                <a:outerShdw dist="50800" dir="5400000" sx="71000" sy="71000" algn="ctr" rotWithShape="0">
                  <a:schemeClr val="accent3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1" t="20657" r="19267" b="56255"/>
            <a:stretch>
              <a:fillRect/>
            </a:stretch>
          </p:blipFill>
          <p:spPr bwMode="auto">
            <a:xfrm>
              <a:off x="6858016" y="1071546"/>
              <a:ext cx="2075462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sellaDiTesto 8"/>
            <p:cNvSpPr txBox="1">
              <a:spLocks noChangeArrowheads="1"/>
            </p:cNvSpPr>
            <p:nvPr/>
          </p:nvSpPr>
          <p:spPr bwMode="auto">
            <a:xfrm>
              <a:off x="5148933" y="1468109"/>
              <a:ext cx="1663791" cy="96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electron </a:t>
              </a:r>
            </a:p>
            <a:p>
              <a:r>
                <a:rPr lang="it-IT" altLang="it-IT" sz="1400"/>
                <a:t>analyzer</a:t>
              </a:r>
            </a:p>
          </p:txBody>
        </p:sp>
        <p:cxnSp>
          <p:nvCxnSpPr>
            <p:cNvPr id="31" name="Connettore 2 30"/>
            <p:cNvCxnSpPr/>
            <p:nvPr/>
          </p:nvCxnSpPr>
          <p:spPr>
            <a:xfrm rot="5400000" flipH="1" flipV="1">
              <a:off x="3751610" y="3392730"/>
              <a:ext cx="12152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28"/>
          <p:cNvGrpSpPr>
            <a:grpSpLocks/>
          </p:cNvGrpSpPr>
          <p:nvPr/>
        </p:nvGrpSpPr>
        <p:grpSpPr bwMode="auto">
          <a:xfrm>
            <a:off x="216681" y="1061927"/>
            <a:ext cx="3813175" cy="2441575"/>
            <a:chOff x="0" y="3068960"/>
            <a:chExt cx="3814730" cy="2440931"/>
          </a:xfrm>
        </p:grpSpPr>
        <p:grpSp>
          <p:nvGrpSpPr>
            <p:cNvPr id="35" name="Gruppo 33"/>
            <p:cNvGrpSpPr>
              <a:grpSpLocks/>
            </p:cNvGrpSpPr>
            <p:nvPr/>
          </p:nvGrpSpPr>
          <p:grpSpPr bwMode="auto">
            <a:xfrm>
              <a:off x="0" y="3068960"/>
              <a:ext cx="3814730" cy="2440931"/>
              <a:chOff x="233760" y="3831357"/>
              <a:chExt cx="4472693" cy="2579206"/>
            </a:xfrm>
          </p:grpSpPr>
          <p:grpSp>
            <p:nvGrpSpPr>
              <p:cNvPr id="37" name="Gruppo 32"/>
              <p:cNvGrpSpPr>
                <a:grpSpLocks/>
              </p:cNvGrpSpPr>
              <p:nvPr/>
            </p:nvGrpSpPr>
            <p:grpSpPr bwMode="auto">
              <a:xfrm>
                <a:off x="233760" y="3831357"/>
                <a:ext cx="3357586" cy="2579206"/>
                <a:chOff x="233760" y="2331159"/>
                <a:chExt cx="3357586" cy="2579206"/>
              </a:xfrm>
            </p:grpSpPr>
            <p:cxnSp>
              <p:nvCxnSpPr>
                <p:cNvPr id="44" name="Connettore 1 43"/>
                <p:cNvCxnSpPr/>
                <p:nvPr/>
              </p:nvCxnSpPr>
              <p:spPr>
                <a:xfrm>
                  <a:off x="1799762" y="4878502"/>
                  <a:ext cx="82862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ttangolo 44"/>
                <p:cNvSpPr/>
                <p:nvPr/>
              </p:nvSpPr>
              <p:spPr>
                <a:xfrm>
                  <a:off x="1928244" y="2857733"/>
                  <a:ext cx="1500829" cy="285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grpSp>
              <p:nvGrpSpPr>
                <p:cNvPr id="46" name="Gruppo 12"/>
                <p:cNvGrpSpPr>
                  <a:grpSpLocks/>
                </p:cNvGrpSpPr>
                <p:nvPr/>
              </p:nvGrpSpPr>
              <p:grpSpPr bwMode="auto">
                <a:xfrm>
                  <a:off x="233760" y="2331159"/>
                  <a:ext cx="3357586" cy="2579206"/>
                  <a:chOff x="3305594" y="1973969"/>
                  <a:chExt cx="3357586" cy="2579206"/>
                </a:xfrm>
              </p:grpSpPr>
              <p:pic>
                <p:nvPicPr>
                  <p:cNvPr id="4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5594" y="1973969"/>
                    <a:ext cx="3357586" cy="2579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" name="Rettangolo 47"/>
                  <p:cNvSpPr/>
                  <p:nvPr/>
                </p:nvSpPr>
                <p:spPr>
                  <a:xfrm>
                    <a:off x="4753532" y="2521439"/>
                    <a:ext cx="1428208" cy="2146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49" name="Rettangolo 48"/>
                  <p:cNvSpPr/>
                  <p:nvPr/>
                </p:nvSpPr>
                <p:spPr>
                  <a:xfrm>
                    <a:off x="4914423" y="2915169"/>
                    <a:ext cx="1571588" cy="499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 dirty="0"/>
                  </a:p>
                </p:txBody>
              </p:sp>
            </p:grpSp>
          </p:grpSp>
          <p:cxnSp>
            <p:nvCxnSpPr>
              <p:cNvPr id="38" name="Connettore 2 37"/>
              <p:cNvCxnSpPr/>
              <p:nvPr/>
            </p:nvCxnSpPr>
            <p:spPr>
              <a:xfrm rot="5400000" flipH="1" flipV="1">
                <a:off x="2321205" y="5893958"/>
                <a:ext cx="642287" cy="1861"/>
              </a:xfrm>
              <a:prstGeom prst="straightConnector1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 rot="5400000" flipH="1" flipV="1">
                <a:off x="2391640" y="5107451"/>
                <a:ext cx="501419" cy="1861"/>
              </a:xfrm>
              <a:prstGeom prst="straightConnector1">
                <a:avLst/>
              </a:prstGeom>
              <a:ln w="25400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/>
              <p:cNvCxnSpPr/>
              <p:nvPr/>
            </p:nvCxnSpPr>
            <p:spPr>
              <a:xfrm rot="5400000" flipH="1" flipV="1">
                <a:off x="2535022" y="5465488"/>
                <a:ext cx="214654" cy="186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sellaDiTesto 28"/>
              <p:cNvSpPr txBox="1">
                <a:spLocks noChangeArrowheads="1"/>
              </p:cNvSpPr>
              <p:nvPr/>
            </p:nvSpPr>
            <p:spPr bwMode="auto">
              <a:xfrm>
                <a:off x="2786050" y="5000636"/>
                <a:ext cx="16289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it-IT" altLang="it-IT" sz="1400">
                    <a:solidFill>
                      <a:srgbClr val="33CC33"/>
                    </a:solidFill>
                  </a:rPr>
                  <a:t>KE: kinetic energy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2715900" y="5714613"/>
                <a:ext cx="1990553" cy="6171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it-IT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charset="0"/>
                  </a:rPr>
                  <a:t>BE: </a:t>
                </a:r>
                <a:r>
                  <a:rPr lang="it-IT" sz="14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charset="0"/>
                  </a:rPr>
                  <a:t>binding</a:t>
                </a:r>
                <a:r>
                  <a:rPr lang="it-IT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charset="0"/>
                  </a:rPr>
                  <a:t> </a:t>
                </a:r>
                <a:r>
                  <a:rPr lang="it-IT" sz="14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" charset="0"/>
                  </a:rPr>
                  <a:t>energy</a:t>
                </a:r>
                <a:endParaRPr lang="it-IT" sz="1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endParaRPr>
              </a:p>
              <a:p>
                <a:pPr algn="l">
                  <a:defRPr/>
                </a:pPr>
                <a:endParaRPr lang="it-IT" dirty="0">
                  <a:latin typeface="Arial" charset="0"/>
                </a:endParaRPr>
              </a:p>
            </p:txBody>
          </p:sp>
          <p:sp>
            <p:nvSpPr>
              <p:cNvPr id="43" name="CasellaDiTesto 30"/>
              <p:cNvSpPr txBox="1">
                <a:spLocks noChangeArrowheads="1"/>
              </p:cNvSpPr>
              <p:nvPr/>
            </p:nvSpPr>
            <p:spPr bwMode="auto">
              <a:xfrm>
                <a:off x="2714612" y="5357826"/>
                <a:ext cx="15167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it-IT"/>
                  <a:t>φ</a:t>
                </a:r>
                <a:r>
                  <a:rPr lang="it-IT" altLang="it-IT"/>
                  <a:t>: </a:t>
                </a:r>
                <a:r>
                  <a:rPr lang="it-IT" altLang="it-IT" sz="1400"/>
                  <a:t>work function</a:t>
                </a:r>
              </a:p>
            </p:txBody>
          </p:sp>
        </p:grpSp>
        <p:sp>
          <p:nvSpPr>
            <p:cNvPr id="36" name="CasellaDiTesto 34"/>
            <p:cNvSpPr txBox="1">
              <a:spLocks noChangeArrowheads="1"/>
            </p:cNvSpPr>
            <p:nvPr/>
          </p:nvSpPr>
          <p:spPr bwMode="auto">
            <a:xfrm>
              <a:off x="2195736" y="3573016"/>
              <a:ext cx="1263322" cy="34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KE=hv-BE-</a:t>
              </a:r>
              <a:r>
                <a:rPr lang="el-GR" altLang="it-IT"/>
                <a:t>φ</a:t>
              </a:r>
              <a:endParaRPr lang="it-IT" altLang="it-IT"/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4571053" y="1319588"/>
            <a:ext cx="471154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XUV1  </a:t>
            </a:r>
            <a:r>
              <a:rPr lang="it-IT" b="1" dirty="0" err="1" smtClean="0">
                <a:solidFill>
                  <a:srgbClr val="FF0000"/>
                </a:solidFill>
              </a:rPr>
              <a:t>exp</a:t>
            </a:r>
            <a:r>
              <a:rPr lang="it-IT" b="1" dirty="0" smtClean="0">
                <a:solidFill>
                  <a:srgbClr val="FF0000"/>
                </a:solidFill>
              </a:rPr>
              <a:t>. station 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(1486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and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Mg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(1253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(21.2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and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HeII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(40.8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Electron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energy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analyser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and UV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hotoelectron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pectroscopy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XPS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UPS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endParaRPr lang="it-IT" dirty="0" smtClean="0">
              <a:sym typeface="Symbol" panose="05050102010706020507" pitchFamily="18" charset="2"/>
            </a:endParaRP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b="1" dirty="0">
                <a:solidFill>
                  <a:srgbClr val="FF0000"/>
                </a:solidFill>
              </a:rPr>
              <a:t>XUV1  </a:t>
            </a:r>
            <a:r>
              <a:rPr lang="it-IT" b="1" dirty="0" err="1">
                <a:solidFill>
                  <a:srgbClr val="FF0000"/>
                </a:solidFill>
              </a:rPr>
              <a:t>exp</a:t>
            </a:r>
            <a:r>
              <a:rPr lang="it-IT" b="1" dirty="0">
                <a:solidFill>
                  <a:srgbClr val="FF0000"/>
                </a:solidFill>
              </a:rPr>
              <a:t>. station 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(21.2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HeII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40.8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eV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Monochromatized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Angle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resolved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electron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energy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analyser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Angle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Resolved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PhotoElectron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Spectroscopy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ARPES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it-IT" dirty="0"/>
          </a:p>
        </p:txBody>
      </p:sp>
      <p:cxnSp>
        <p:nvCxnSpPr>
          <p:cNvPr id="51" name="Connettore 1 50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198078" y="141689"/>
            <a:ext cx="674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Photoelectron spectroscopy @ 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697861"/>
            <a:ext cx="2663826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97861"/>
            <a:ext cx="27717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97861"/>
            <a:ext cx="2616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79388" y="3820099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Cu 3p</a:t>
            </a:r>
            <a:r>
              <a:rPr lang="it-IT" altLang="it-IT" sz="1400" baseline="-25000"/>
              <a:t>3/2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779838" y="3820099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C1s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795963" y="3820099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O1s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4201099"/>
            <a:ext cx="54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oxide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84213" y="4490024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47813" y="4058224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metal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1403350" y="4345561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2484438" y="4632899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C-O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727325" y="4201099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C-C sp</a:t>
            </a:r>
            <a:r>
              <a:rPr lang="it-IT" altLang="it-IT" sz="1200" baseline="30000"/>
              <a:t>3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987675" y="4416999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C-H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787900" y="3985199"/>
            <a:ext cx="54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O-C</a:t>
            </a:r>
          </a:p>
          <a:p>
            <a:r>
              <a:rPr lang="it-IT" altLang="it-IT" sz="1200"/>
              <a:t>O-Cu</a:t>
            </a:r>
          </a:p>
        </p:txBody>
      </p:sp>
      <p:pic>
        <p:nvPicPr>
          <p:cNvPr id="19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22" y="3722525"/>
            <a:ext cx="3024000" cy="19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79388" y="5988666"/>
            <a:ext cx="3284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16, </a:t>
            </a:r>
            <a:r>
              <a:rPr lang="it-IT" sz="1050" dirty="0" smtClean="0"/>
              <a:t>011002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01514" y="5715616"/>
            <a:ext cx="32704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Lett. 109, </a:t>
            </a:r>
            <a:r>
              <a:rPr lang="it-IT" sz="1050" dirty="0" smtClean="0"/>
              <a:t>064801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17299" y="47592"/>
            <a:ext cx="77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Surface characterization by XPS and SEY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90157" y="3891840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C1s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806282" y="389184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O1s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637632" y="461097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C-O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069432" y="3963278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C-C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997994" y="4252203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C-H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726782" y="4036303"/>
            <a:ext cx="54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O-C</a:t>
            </a:r>
          </a:p>
          <a:p>
            <a:r>
              <a:rPr lang="it-IT" altLang="it-IT" sz="1200"/>
              <a:t>O-Cu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89707" y="3891840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Cu 3p</a:t>
            </a:r>
            <a:r>
              <a:rPr lang="it-IT" altLang="it-IT" sz="1400" baseline="-25000"/>
              <a:t>3/2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572545" y="1731962"/>
            <a:ext cx="3257550" cy="1782762"/>
            <a:chOff x="1519" y="657"/>
            <a:chExt cx="2052" cy="1123"/>
          </a:xfrm>
        </p:grpSpPr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1840" y="714"/>
              <a:ext cx="1561" cy="823"/>
              <a:chOff x="1840" y="714"/>
              <a:chExt cx="1561" cy="823"/>
            </a:xfrm>
          </p:grpSpPr>
          <p:sp>
            <p:nvSpPr>
              <p:cNvPr id="14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1840" y="715"/>
                <a:ext cx="1561" cy="822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2455" y="714"/>
                <a:ext cx="370" cy="823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13" name="Picture 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657"/>
              <a:ext cx="205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261144" y="4179178"/>
            <a:ext cx="54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oxide</a:t>
            </a:r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694532" y="4468103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1558132" y="4036303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metal</a:t>
            </a: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 flipH="1">
            <a:off x="1413669" y="432364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6061075" y="2364580"/>
            <a:ext cx="1366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1400" dirty="0"/>
              <a:t>E=500 </a:t>
            </a:r>
            <a:r>
              <a:rPr lang="it-IT" altLang="it-IT" sz="1400" dirty="0" err="1"/>
              <a:t>eV</a:t>
            </a:r>
            <a:endParaRPr lang="it-IT" altLang="it-IT" sz="1400" dirty="0"/>
          </a:p>
          <a:p>
            <a:pPr algn="l"/>
            <a:r>
              <a:rPr lang="it-IT" altLang="it-IT" sz="1400" dirty="0"/>
              <a:t>I=5</a:t>
            </a:r>
            <a:r>
              <a:rPr lang="it-IT" altLang="it-IT" sz="1400" dirty="0">
                <a:sym typeface="Symbol" pitchFamily="18" charset="2"/>
              </a:rPr>
              <a:t></a:t>
            </a:r>
            <a:r>
              <a:rPr lang="it-IT" altLang="it-IT" sz="1400" dirty="0"/>
              <a:t>A </a:t>
            </a:r>
          </a:p>
        </p:txBody>
      </p:sp>
      <p:sp>
        <p:nvSpPr>
          <p:cNvPr id="21" name="Text Box 63"/>
          <p:cNvSpPr txBox="1">
            <a:spLocks noChangeArrowheads="1"/>
          </p:cNvSpPr>
          <p:nvPr/>
        </p:nvSpPr>
        <p:spPr bwMode="auto">
          <a:xfrm>
            <a:off x="6061075" y="2882105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dirty="0"/>
              <a:t>Q=1.2x10</a:t>
            </a:r>
            <a:r>
              <a:rPr lang="it-IT" altLang="it-IT" sz="1400" baseline="30000" dirty="0"/>
              <a:t>-3</a:t>
            </a:r>
            <a:r>
              <a:rPr lang="it-IT" altLang="it-IT" sz="1400" dirty="0"/>
              <a:t> C/mm</a:t>
            </a:r>
            <a:r>
              <a:rPr lang="it-IT" altLang="it-IT" sz="1400" baseline="30000" dirty="0"/>
              <a:t>2</a:t>
            </a:r>
          </a:p>
        </p:txBody>
      </p:sp>
      <p:pic>
        <p:nvPicPr>
          <p:cNvPr id="22" name="Picture 6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19" y="3666640"/>
            <a:ext cx="2736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7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19" y="3666640"/>
            <a:ext cx="2952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781" y="3702640"/>
            <a:ext cx="2916000" cy="17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18" y="3702639"/>
            <a:ext cx="302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179388" y="5988666"/>
            <a:ext cx="3284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16, </a:t>
            </a:r>
            <a:r>
              <a:rPr lang="it-IT" sz="1050" dirty="0" smtClean="0"/>
              <a:t>011002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01514" y="5715616"/>
            <a:ext cx="32704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Lett. 109, </a:t>
            </a:r>
            <a:r>
              <a:rPr lang="it-IT" sz="1050" dirty="0" smtClean="0"/>
              <a:t>064801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17299" y="47592"/>
            <a:ext cx="77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Surface characterization by XPS and SEY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792412" y="3871466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C1s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808537" y="3871466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O1s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639887" y="4590604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C-O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071687" y="3942904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C-C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000249" y="4231829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C-H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729037" y="4015929"/>
            <a:ext cx="54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O-C</a:t>
            </a:r>
          </a:p>
          <a:p>
            <a:r>
              <a:rPr lang="it-IT" altLang="it-IT" sz="1200"/>
              <a:t>O-Cu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91962" y="3871466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/>
              <a:t>Cu 3p</a:t>
            </a:r>
            <a:r>
              <a:rPr lang="it-IT" altLang="it-IT" sz="1400" baseline="-25000"/>
              <a:t>3/2</a:t>
            </a:r>
          </a:p>
        </p:txBody>
      </p:sp>
      <p:pic>
        <p:nvPicPr>
          <p:cNvPr id="32" name="Picture 5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49" y="3655566"/>
            <a:ext cx="28257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301" y="3655566"/>
            <a:ext cx="28797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73" y="3655566"/>
            <a:ext cx="2736000" cy="190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263399" y="4158804"/>
            <a:ext cx="54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oxide</a:t>
            </a:r>
          </a:p>
        </p:txBody>
      </p:sp>
      <p:sp>
        <p:nvSpPr>
          <p:cNvPr id="36" name="Line 59"/>
          <p:cNvSpPr>
            <a:spLocks noChangeShapeType="1"/>
          </p:cNvSpPr>
          <p:nvPr/>
        </p:nvSpPr>
        <p:spPr bwMode="auto">
          <a:xfrm>
            <a:off x="696787" y="4447729"/>
            <a:ext cx="3587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1560387" y="4015929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/>
              <a:t>metal</a:t>
            </a:r>
          </a:p>
        </p:txBody>
      </p:sp>
      <p:sp>
        <p:nvSpPr>
          <p:cNvPr id="38" name="Line 61"/>
          <p:cNvSpPr>
            <a:spLocks noChangeShapeType="1"/>
          </p:cNvSpPr>
          <p:nvPr/>
        </p:nvSpPr>
        <p:spPr bwMode="auto">
          <a:xfrm flipH="1">
            <a:off x="1415924" y="4303266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34" y="3699672"/>
            <a:ext cx="3001982" cy="19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2572545" y="1731962"/>
            <a:ext cx="3257550" cy="1782762"/>
            <a:chOff x="1519" y="657"/>
            <a:chExt cx="2052" cy="1123"/>
          </a:xfrm>
        </p:grpSpPr>
        <p:grpSp>
          <p:nvGrpSpPr>
            <p:cNvPr id="41" name="Group 50"/>
            <p:cNvGrpSpPr>
              <a:grpSpLocks/>
            </p:cNvGrpSpPr>
            <p:nvPr/>
          </p:nvGrpSpPr>
          <p:grpSpPr bwMode="auto">
            <a:xfrm>
              <a:off x="1840" y="714"/>
              <a:ext cx="1561" cy="823"/>
              <a:chOff x="1840" y="714"/>
              <a:chExt cx="1561" cy="823"/>
            </a:xfrm>
          </p:grpSpPr>
          <p:sp>
            <p:nvSpPr>
              <p:cNvPr id="4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1840" y="715"/>
                <a:ext cx="1561" cy="822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2455" y="714"/>
                <a:ext cx="370" cy="823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42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657"/>
              <a:ext cx="2052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ctangle 62"/>
          <p:cNvSpPr>
            <a:spLocks noChangeArrowheads="1"/>
          </p:cNvSpPr>
          <p:nvPr/>
        </p:nvSpPr>
        <p:spPr bwMode="auto">
          <a:xfrm>
            <a:off x="6061075" y="2364580"/>
            <a:ext cx="1366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1400" dirty="0"/>
              <a:t>E=500 </a:t>
            </a:r>
            <a:r>
              <a:rPr lang="it-IT" altLang="it-IT" sz="1400" dirty="0" err="1"/>
              <a:t>eV</a:t>
            </a:r>
            <a:endParaRPr lang="it-IT" altLang="it-IT" sz="1400" dirty="0"/>
          </a:p>
          <a:p>
            <a:pPr algn="l"/>
            <a:r>
              <a:rPr lang="it-IT" altLang="it-IT" sz="1400" dirty="0"/>
              <a:t>I=5</a:t>
            </a:r>
            <a:r>
              <a:rPr lang="it-IT" altLang="it-IT" sz="1400" dirty="0">
                <a:sym typeface="Symbol" pitchFamily="18" charset="2"/>
              </a:rPr>
              <a:t></a:t>
            </a:r>
            <a:r>
              <a:rPr lang="it-IT" altLang="it-IT" sz="1400" dirty="0"/>
              <a:t>A 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061075" y="2882105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dirty="0"/>
              <a:t>Q=1.2x10</a:t>
            </a:r>
            <a:r>
              <a:rPr lang="it-IT" altLang="it-IT" sz="1400" baseline="30000" dirty="0"/>
              <a:t>-3</a:t>
            </a:r>
            <a:r>
              <a:rPr lang="it-IT" altLang="it-IT" sz="1400" dirty="0"/>
              <a:t> C/mm</a:t>
            </a:r>
            <a:r>
              <a:rPr lang="it-IT" altLang="it-IT" sz="1400" baseline="30000" dirty="0"/>
              <a:t>2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179388" y="5988666"/>
            <a:ext cx="3284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16, </a:t>
            </a:r>
            <a:r>
              <a:rPr lang="it-IT" sz="1050" dirty="0" smtClean="0"/>
              <a:t>011002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01514" y="5715616"/>
            <a:ext cx="32704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Lett. 109, </a:t>
            </a:r>
            <a:r>
              <a:rPr lang="it-IT" sz="1050" dirty="0" smtClean="0"/>
              <a:t>064801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nettore 1 51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1017299" y="47592"/>
            <a:ext cx="77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Surface characterization by XPS and SEY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cxnSp>
        <p:nvCxnSpPr>
          <p:cNvPr id="63" name="Connettore 1 62"/>
          <p:cNvCxnSpPr/>
          <p:nvPr/>
        </p:nvCxnSpPr>
        <p:spPr>
          <a:xfrm flipV="1">
            <a:off x="565459" y="2539524"/>
            <a:ext cx="0" cy="362578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5932553" y="5329419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95536" y="1893228"/>
            <a:ext cx="864096" cy="82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55576" y="2358423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493451" y="1983238"/>
            <a:ext cx="622165" cy="648072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036837" y="4733230"/>
            <a:ext cx="900825" cy="864394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736121"/>
            <a:ext cx="235902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Connettore 1 53"/>
          <p:cNvCxnSpPr/>
          <p:nvPr/>
        </p:nvCxnSpPr>
        <p:spPr>
          <a:xfrm flipV="1">
            <a:off x="899592" y="2695690"/>
            <a:ext cx="0" cy="144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320000" y="5613891"/>
            <a:ext cx="115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>
            <a:off x="558000" y="6165304"/>
            <a:ext cx="2324972" cy="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606"/>
            <a:ext cx="263145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84" y="1413187"/>
            <a:ext cx="2691954" cy="17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6" name="Connettore 1 1045"/>
          <p:cNvCxnSpPr/>
          <p:nvPr/>
        </p:nvCxnSpPr>
        <p:spPr>
          <a:xfrm flipH="1">
            <a:off x="1170000" y="1893228"/>
            <a:ext cx="5868000" cy="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1 1049"/>
          <p:cNvCxnSpPr/>
          <p:nvPr/>
        </p:nvCxnSpPr>
        <p:spPr>
          <a:xfrm>
            <a:off x="8892480" y="2808000"/>
            <a:ext cx="0" cy="288000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1 1051"/>
          <p:cNvCxnSpPr/>
          <p:nvPr/>
        </p:nvCxnSpPr>
        <p:spPr>
          <a:xfrm>
            <a:off x="6660000" y="5653455"/>
            <a:ext cx="2232000" cy="24251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ttore 1 1057"/>
          <p:cNvCxnSpPr/>
          <p:nvPr/>
        </p:nvCxnSpPr>
        <p:spPr>
          <a:xfrm>
            <a:off x="1175629" y="1893228"/>
            <a:ext cx="0" cy="465195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CasellaDiTesto 1060"/>
          <p:cNvSpPr txBox="1"/>
          <p:nvPr/>
        </p:nvSpPr>
        <p:spPr>
          <a:xfrm>
            <a:off x="827584" y="5688000"/>
            <a:ext cx="1603581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it-IT" sz="1400" dirty="0"/>
              <a:t>X-</a:t>
            </a:r>
            <a:r>
              <a:rPr lang="it-IT" sz="1400" dirty="0" err="1"/>
              <a:t>ray</a:t>
            </a:r>
            <a:r>
              <a:rPr lang="it-IT" sz="1400" dirty="0"/>
              <a:t> </a:t>
            </a:r>
            <a:r>
              <a:rPr lang="it-IT" sz="1400" dirty="0" err="1"/>
              <a:t>photoeletron</a:t>
            </a:r>
            <a:r>
              <a:rPr lang="it-IT" sz="1400" dirty="0"/>
              <a:t> </a:t>
            </a:r>
            <a:endParaRPr lang="it-IT" sz="1400" dirty="0" smtClean="0"/>
          </a:p>
          <a:p>
            <a:pPr>
              <a:lnSpc>
                <a:spcPts val="1200"/>
              </a:lnSpc>
            </a:pPr>
            <a:r>
              <a:rPr lang="it-IT" sz="1400" dirty="0" err="1" smtClean="0"/>
              <a:t>spectroscopy</a:t>
            </a:r>
            <a:endParaRPr lang="it-IT" sz="14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2944628" y="4347203"/>
            <a:ext cx="145026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it-IT" sz="1400" dirty="0" smtClean="0"/>
              <a:t>UV </a:t>
            </a:r>
            <a:r>
              <a:rPr lang="it-IT" sz="1400" dirty="0" err="1"/>
              <a:t>photoeletron</a:t>
            </a:r>
            <a:r>
              <a:rPr lang="it-IT" sz="1400" dirty="0"/>
              <a:t> </a:t>
            </a:r>
            <a:endParaRPr lang="it-IT" sz="1400" dirty="0" smtClean="0"/>
          </a:p>
          <a:p>
            <a:pPr>
              <a:lnSpc>
                <a:spcPts val="1200"/>
              </a:lnSpc>
            </a:pPr>
            <a:r>
              <a:rPr lang="it-IT" sz="1400" dirty="0" err="1" smtClean="0"/>
              <a:t>spectroscopy</a:t>
            </a:r>
            <a:endParaRPr lang="it-IT" sz="1400" dirty="0"/>
          </a:p>
        </p:txBody>
      </p:sp>
      <p:sp>
        <p:nvSpPr>
          <p:cNvPr id="1065" name="CasellaDiTesto 1064"/>
          <p:cNvSpPr txBox="1"/>
          <p:nvPr/>
        </p:nvSpPr>
        <p:spPr>
          <a:xfrm>
            <a:off x="7041600" y="1169555"/>
            <a:ext cx="201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secondary</a:t>
            </a:r>
            <a:r>
              <a:rPr lang="it-IT" sz="1400" dirty="0"/>
              <a:t> electron </a:t>
            </a:r>
            <a:r>
              <a:rPr lang="it-IT" sz="1400" dirty="0" err="1" smtClean="0"/>
              <a:t>yield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780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068" name="Connettore 1 1067"/>
          <p:cNvCxnSpPr/>
          <p:nvPr/>
        </p:nvCxnSpPr>
        <p:spPr>
          <a:xfrm flipV="1">
            <a:off x="2879869" y="5940000"/>
            <a:ext cx="0" cy="23400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6786732" y="4553670"/>
            <a:ext cx="72008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907705" y="2397284"/>
            <a:ext cx="68504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>
            <a:stCxn id="49" idx="2"/>
          </p:cNvCxnSpPr>
          <p:nvPr/>
        </p:nvCxnSpPr>
        <p:spPr>
          <a:xfrm flipH="1" flipV="1">
            <a:off x="3779912" y="1359514"/>
            <a:ext cx="1480948" cy="1440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28" idx="7"/>
          </p:cNvCxnSpPr>
          <p:nvPr/>
        </p:nvCxnSpPr>
        <p:spPr>
          <a:xfrm flipH="1">
            <a:off x="2492425" y="1359514"/>
            <a:ext cx="1287488" cy="113267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H="1">
            <a:off x="6846044" y="1395864"/>
            <a:ext cx="19773" cy="33373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>
            <a:off x="5260860" y="1197187"/>
            <a:ext cx="1301502" cy="432000"/>
            <a:chOff x="5262211" y="903725"/>
            <a:chExt cx="1301502" cy="432000"/>
          </a:xfrm>
        </p:grpSpPr>
        <p:sp>
          <p:nvSpPr>
            <p:cNvPr id="34" name="Rettangolo 33"/>
            <p:cNvSpPr/>
            <p:nvPr/>
          </p:nvSpPr>
          <p:spPr>
            <a:xfrm>
              <a:off x="5262211" y="1217907"/>
              <a:ext cx="1179486" cy="1178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5424899" y="1060816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506243" y="1100088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587587" y="1021543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709602" y="982271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5796369" y="1066052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6034978" y="982271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6279009" y="1021543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5872290" y="942997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6441697" y="1060816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6116321" y="1100088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953634" y="1100088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5506243" y="903725"/>
              <a:ext cx="122016" cy="1178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5262211" y="1021543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384227" y="942997"/>
              <a:ext cx="122016" cy="11781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218990" y="1600294"/>
            <a:ext cx="139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material</a:t>
            </a:r>
            <a:r>
              <a:rPr lang="it-IT" sz="1400" dirty="0"/>
              <a:t> </a:t>
            </a:r>
            <a:r>
              <a:rPr lang="it-IT" sz="1400" dirty="0" err="1"/>
              <a:t>growth</a:t>
            </a:r>
            <a:r>
              <a:rPr lang="it-IT" sz="1400" dirty="0"/>
              <a:t> </a:t>
            </a:r>
          </a:p>
        </p:txBody>
      </p:sp>
      <p:cxnSp>
        <p:nvCxnSpPr>
          <p:cNvPr id="51" name="Connettore 1 5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5778"/>
            <a:ext cx="7344816" cy="4878273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425254" y="121356"/>
            <a:ext cx="343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Experimental hall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21476" y="862026"/>
            <a:ext cx="1244251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XUV1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60-1000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31229" y="909079"/>
            <a:ext cx="1130438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XUV2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30-200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937422" y="1216855"/>
            <a:ext cx="207053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4860032" y="1751331"/>
            <a:ext cx="288032" cy="669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328454" y="2598302"/>
            <a:ext cx="4027323" cy="28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6"/>
          <a:stretch/>
        </p:blipFill>
        <p:spPr bwMode="auto">
          <a:xfrm>
            <a:off x="657879" y="2639569"/>
            <a:ext cx="3882214" cy="27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03549" y="5437742"/>
            <a:ext cx="30554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 err="1" smtClean="0"/>
              <a:t>Larciprete</a:t>
            </a:r>
            <a:r>
              <a:rPr lang="it-IT" altLang="it-IT" sz="1200" dirty="0" smtClean="0"/>
              <a:t> et </a:t>
            </a:r>
            <a:r>
              <a:rPr lang="it-IT" altLang="it-IT" sz="1200" dirty="0"/>
              <a:t>al. </a:t>
            </a:r>
            <a:r>
              <a:rPr lang="it-IT" altLang="it-IT" sz="1200" dirty="0" err="1" smtClean="0"/>
              <a:t>Appl</a:t>
            </a:r>
            <a:r>
              <a:rPr lang="it-IT" altLang="it-IT" sz="1200" dirty="0" smtClean="0"/>
              <a:t>. Surf. Sci 328, 356 (2015)</a:t>
            </a:r>
            <a:endParaRPr lang="it-IT" alt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11090" y="181669"/>
            <a:ext cx="7434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SEY vs.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graphitization</a:t>
            </a:r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a-C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films</a:t>
            </a:r>
            <a:endParaRPr lang="it-IT" altLang="it-IT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08344" y="1508571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RF magnetron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sputtering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50W  p(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6x10</a:t>
            </a:r>
            <a:r>
              <a:rPr lang="it-I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mbar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a-C (~ 20 nm)/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82322" y="278244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SEY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16455"/>
          <a:stretch/>
        </p:blipFill>
        <p:spPr>
          <a:xfrm>
            <a:off x="255911" y="980728"/>
            <a:ext cx="1795809" cy="1640463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11672"/>
            <a:ext cx="3892812" cy="25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2318051" cy="209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024336" cy="22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11090" y="181669"/>
            <a:ext cx="7434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SEY vs.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graphitization</a:t>
            </a:r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a-C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films</a:t>
            </a:r>
            <a:endParaRPr lang="it-IT" altLang="it-IT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16455"/>
          <a:stretch/>
        </p:blipFill>
        <p:spPr>
          <a:xfrm>
            <a:off x="255911" y="980728"/>
            <a:ext cx="1795809" cy="1640463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05529" y="6036509"/>
            <a:ext cx="30554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 err="1" smtClean="0"/>
              <a:t>Larciprete</a:t>
            </a:r>
            <a:r>
              <a:rPr lang="it-IT" altLang="it-IT" sz="1200" dirty="0" smtClean="0"/>
              <a:t> et </a:t>
            </a:r>
            <a:r>
              <a:rPr lang="it-IT" altLang="it-IT" sz="1200" dirty="0"/>
              <a:t>al. </a:t>
            </a:r>
            <a:r>
              <a:rPr lang="it-IT" altLang="it-IT" sz="1200" dirty="0" err="1" smtClean="0"/>
              <a:t>Appl</a:t>
            </a:r>
            <a:r>
              <a:rPr lang="it-IT" altLang="it-IT" sz="1200" dirty="0" smtClean="0"/>
              <a:t>. Surf. Sci 328, 356 (2015)</a:t>
            </a:r>
            <a:endParaRPr lang="it-IT" altLang="it-IT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9"/>
          <p:cNvGrpSpPr/>
          <p:nvPr/>
        </p:nvGrpSpPr>
        <p:grpSpPr>
          <a:xfrm>
            <a:off x="1016411" y="4400026"/>
            <a:ext cx="6487490" cy="1680846"/>
            <a:chOff x="-70771" y="565431"/>
            <a:chExt cx="7994890" cy="2076901"/>
          </a:xfrm>
        </p:grpSpPr>
        <p:sp>
          <p:nvSpPr>
            <p:cNvPr id="15" name="Shape 172"/>
            <p:cNvSpPr/>
            <p:nvPr/>
          </p:nvSpPr>
          <p:spPr>
            <a:xfrm>
              <a:off x="6253556" y="1587826"/>
              <a:ext cx="487842" cy="423284"/>
            </a:xfrm>
            <a:prstGeom prst="rect">
              <a:avLst/>
            </a:prstGeom>
            <a:gradFill flip="none" rotWithShape="1">
              <a:gsLst>
                <a:gs pos="0">
                  <a:srgbClr val="B0AB75"/>
                </a:gs>
                <a:gs pos="100000">
                  <a:srgbClr val="EBE6B8"/>
                </a:gs>
              </a:gsLst>
              <a:lin ang="16200000" scaled="0"/>
            </a:gradFill>
            <a:ln w="9525" cap="flat">
              <a:solidFill>
                <a:srgbClr val="A6A278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173"/>
            <p:cNvSpPr/>
            <p:nvPr/>
          </p:nvSpPr>
          <p:spPr>
            <a:xfrm rot="16200000">
              <a:off x="1441039" y="1227090"/>
              <a:ext cx="689397" cy="458572"/>
            </a:xfrm>
            <a:prstGeom prst="rect">
              <a:avLst/>
            </a:prstGeom>
            <a:gradFill flip="none" rotWithShape="1">
              <a:gsLst>
                <a:gs pos="0">
                  <a:srgbClr val="B0AB75"/>
                </a:gs>
                <a:gs pos="100000">
                  <a:srgbClr val="EBE6B8"/>
                </a:gs>
              </a:gsLst>
              <a:lin ang="16200000" scaled="0"/>
            </a:gradFill>
            <a:ln w="9525" cap="flat">
              <a:solidFill>
                <a:srgbClr val="A6A278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" name="Group 198"/>
            <p:cNvGrpSpPr/>
            <p:nvPr/>
          </p:nvGrpSpPr>
          <p:grpSpPr>
            <a:xfrm>
              <a:off x="-70771" y="565431"/>
              <a:ext cx="7994890" cy="2076901"/>
              <a:chOff x="-70771" y="565432"/>
              <a:chExt cx="7994889" cy="2076899"/>
            </a:xfrm>
          </p:grpSpPr>
          <p:sp>
            <p:nvSpPr>
              <p:cNvPr id="18" name="Shape 174"/>
              <p:cNvSpPr/>
              <p:nvPr/>
            </p:nvSpPr>
            <p:spPr>
              <a:xfrm>
                <a:off x="1397034" y="1587826"/>
                <a:ext cx="737961" cy="423284"/>
              </a:xfrm>
              <a:prstGeom prst="rect">
                <a:avLst/>
              </a:prstGeom>
              <a:gradFill flip="none" rotWithShape="1">
                <a:gsLst>
                  <a:gs pos="0">
                    <a:srgbClr val="B0AB75"/>
                  </a:gs>
                  <a:gs pos="100000">
                    <a:srgbClr val="EBE6B8"/>
                  </a:gs>
                </a:gsLst>
                <a:lin ang="16200000" scaled="0"/>
              </a:gradFill>
              <a:ln w="9525" cap="flat">
                <a:solidFill>
                  <a:srgbClr val="A6A278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9" name="Group 183"/>
              <p:cNvGrpSpPr/>
              <p:nvPr/>
            </p:nvGrpSpPr>
            <p:grpSpPr>
              <a:xfrm>
                <a:off x="1446052" y="687602"/>
                <a:ext cx="5474440" cy="1954729"/>
                <a:chOff x="0" y="0"/>
                <a:chExt cx="5474438" cy="1954728"/>
              </a:xfrm>
            </p:grpSpPr>
            <p:sp>
              <p:nvSpPr>
                <p:cNvPr id="34" name="Shape 175"/>
                <p:cNvSpPr/>
                <p:nvPr/>
              </p:nvSpPr>
              <p:spPr>
                <a:xfrm>
                  <a:off x="1614669" y="440676"/>
                  <a:ext cx="2215793" cy="15140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E795E"/>
                </a:solidFill>
                <a:ln w="38100" cap="flat">
                  <a:solidFill>
                    <a:srgbClr val="808080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" name="Shape 176"/>
                <p:cNvSpPr/>
                <p:nvPr/>
              </p:nvSpPr>
              <p:spPr>
                <a:xfrm>
                  <a:off x="811230" y="900223"/>
                  <a:ext cx="3996274" cy="4232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 cap="flat">
                  <a:solidFill>
                    <a:srgbClr val="2F2B20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6" name="Shape 177"/>
                <p:cNvSpPr/>
                <p:nvPr/>
              </p:nvSpPr>
              <p:spPr>
                <a:xfrm>
                  <a:off x="4628410" y="820331"/>
                  <a:ext cx="179095" cy="732606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B0AB75"/>
                    </a:gs>
                    <a:gs pos="100000">
                      <a:srgbClr val="EBE6B8"/>
                    </a:gs>
                  </a:gsLst>
                  <a:lin ang="16200000" scaled="0"/>
                </a:gradFill>
                <a:ln w="9525" cap="flat">
                  <a:solidFill>
                    <a:srgbClr val="A6A278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7" name="Shape 178"/>
                <p:cNvSpPr/>
                <p:nvPr/>
              </p:nvSpPr>
              <p:spPr>
                <a:xfrm>
                  <a:off x="688942" y="807658"/>
                  <a:ext cx="179095" cy="732606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B0AB75"/>
                    </a:gs>
                    <a:gs pos="100000">
                      <a:srgbClr val="EBE6B8"/>
                    </a:gs>
                  </a:gsLst>
                  <a:lin ang="16200000" scaled="0"/>
                </a:gradFill>
                <a:ln w="9525" cap="flat">
                  <a:solidFill>
                    <a:srgbClr val="A6A278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8" name="Group 181"/>
                <p:cNvGrpSpPr/>
                <p:nvPr/>
              </p:nvGrpSpPr>
              <p:grpSpPr>
                <a:xfrm>
                  <a:off x="0" y="-1"/>
                  <a:ext cx="643875" cy="567957"/>
                  <a:chOff x="0" y="0"/>
                  <a:chExt cx="643874" cy="567956"/>
                </a:xfrm>
              </p:grpSpPr>
              <p:sp>
                <p:nvSpPr>
                  <p:cNvPr id="40" name="Shape 179"/>
                  <p:cNvSpPr/>
                  <p:nvPr/>
                </p:nvSpPr>
                <p:spPr>
                  <a:xfrm>
                    <a:off x="0" y="-1"/>
                    <a:ext cx="643875" cy="567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0AB75"/>
                      </a:gs>
                      <a:gs pos="100000">
                        <a:srgbClr val="EBE6B8"/>
                      </a:gs>
                    </a:gsLst>
                    <a:lin ang="16200000" scaled="0"/>
                  </a:gradFill>
                  <a:ln w="9525" cap="flat">
                    <a:solidFill>
                      <a:srgbClr val="A6A278"/>
                    </a:solidFill>
                    <a:prstDash val="solid"/>
                    <a:bevel/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41" name="Shape 180"/>
                  <p:cNvSpPr/>
                  <p:nvPr/>
                </p:nvSpPr>
                <p:spPr>
                  <a:xfrm>
                    <a:off x="94293" y="98557"/>
                    <a:ext cx="455288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P</a:t>
                    </a:r>
                  </a:p>
                </p:txBody>
              </p:sp>
            </p:grpSp>
            <p:sp>
              <p:nvSpPr>
                <p:cNvPr id="39" name="Shape 182"/>
                <p:cNvSpPr/>
                <p:nvPr/>
              </p:nvSpPr>
              <p:spPr>
                <a:xfrm>
                  <a:off x="5295344" y="807658"/>
                  <a:ext cx="179095" cy="732606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rgbClr val="B0AB75"/>
                    </a:gs>
                    <a:gs pos="100000">
                      <a:srgbClr val="EBE6B8"/>
                    </a:gs>
                  </a:gsLst>
                  <a:lin ang="16200000" scaled="0"/>
                </a:gradFill>
                <a:ln w="9525" cap="flat">
                  <a:solidFill>
                    <a:srgbClr val="A6A278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0" name="Shape 184"/>
              <p:cNvSpPr/>
              <p:nvPr/>
            </p:nvSpPr>
            <p:spPr>
              <a:xfrm>
                <a:off x="1217941" y="1507933"/>
                <a:ext cx="179095" cy="73260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B0AB75"/>
                  </a:gs>
                  <a:gs pos="100000">
                    <a:srgbClr val="EBE6B8"/>
                  </a:gs>
                </a:gsLst>
                <a:lin ang="16200000" scaled="0"/>
              </a:gradFill>
              <a:ln w="9525" cap="flat">
                <a:solidFill>
                  <a:srgbClr val="A6A278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185"/>
              <p:cNvSpPr/>
              <p:nvPr/>
            </p:nvSpPr>
            <p:spPr>
              <a:xfrm>
                <a:off x="553427" y="1748326"/>
                <a:ext cx="660168" cy="129491"/>
              </a:xfrm>
              <a:prstGeom prst="rect">
                <a:avLst/>
              </a:prstGeom>
              <a:gradFill flip="none" rotWithShape="1">
                <a:gsLst>
                  <a:gs pos="0">
                    <a:srgbClr val="B0AB75"/>
                  </a:gs>
                  <a:gs pos="100000">
                    <a:srgbClr val="EBE6B8"/>
                  </a:gs>
                </a:gsLst>
                <a:lin ang="16200000" scaled="0"/>
              </a:gradFill>
              <a:ln w="9525" cap="flat">
                <a:solidFill>
                  <a:srgbClr val="A6A278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186"/>
              <p:cNvSpPr/>
              <p:nvPr/>
            </p:nvSpPr>
            <p:spPr>
              <a:xfrm>
                <a:off x="262686" y="1821105"/>
                <a:ext cx="661906" cy="1"/>
              </a:xfrm>
              <a:prstGeom prst="line">
                <a:avLst/>
              </a:prstGeom>
              <a:noFill/>
              <a:ln w="25400" cap="flat">
                <a:solidFill>
                  <a:srgbClr val="2F2B20"/>
                </a:solidFill>
                <a:prstDash val="solid"/>
                <a:bevel/>
                <a:head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3" name="Shape 187"/>
              <p:cNvSpPr/>
              <p:nvPr/>
            </p:nvSpPr>
            <p:spPr>
              <a:xfrm flipV="1">
                <a:off x="1116396" y="1297612"/>
                <a:ext cx="388762" cy="104779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4" name="Shape 188"/>
              <p:cNvSpPr/>
              <p:nvPr/>
            </p:nvSpPr>
            <p:spPr>
              <a:xfrm>
                <a:off x="6980970" y="1832906"/>
                <a:ext cx="62508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  <a:head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" name="Shape 189"/>
              <p:cNvSpPr/>
              <p:nvPr/>
            </p:nvSpPr>
            <p:spPr>
              <a:xfrm>
                <a:off x="2660992" y="602250"/>
                <a:ext cx="2615521" cy="369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dirty="0">
                    <a:solidFill>
                      <a:srgbClr val="2F2B20"/>
                    </a:solidFill>
                  </a:rPr>
                  <a:t>3-zone furnace </a:t>
                </a:r>
                <a:r>
                  <a:rPr dirty="0" err="1">
                    <a:solidFill>
                      <a:srgbClr val="2F2B20"/>
                    </a:solidFill>
                  </a:rPr>
                  <a:t>T</a:t>
                </a:r>
                <a:r>
                  <a:rPr baseline="-25000" dirty="0" err="1">
                    <a:solidFill>
                      <a:srgbClr val="2F2B20"/>
                    </a:solidFill>
                  </a:rPr>
                  <a:t>max</a:t>
                </a:r>
                <a:r>
                  <a:rPr baseline="-25000" dirty="0">
                    <a:solidFill>
                      <a:srgbClr val="2F2B20"/>
                    </a:solidFill>
                  </a:rPr>
                  <a:t> </a:t>
                </a:r>
                <a:r>
                  <a:rPr dirty="0" smtClean="0">
                    <a:solidFill>
                      <a:srgbClr val="2F2B20"/>
                    </a:solidFill>
                  </a:rPr>
                  <a:t>1200°C</a:t>
                </a:r>
                <a:endParaRPr dirty="0">
                  <a:solidFill>
                    <a:srgbClr val="2F2B20"/>
                  </a:solidFill>
                </a:endParaRPr>
              </a:p>
            </p:txBody>
          </p:sp>
          <p:sp>
            <p:nvSpPr>
              <p:cNvPr id="26" name="Shape 190"/>
              <p:cNvSpPr/>
              <p:nvPr/>
            </p:nvSpPr>
            <p:spPr>
              <a:xfrm>
                <a:off x="3495659" y="2436062"/>
                <a:ext cx="1347709" cy="1"/>
              </a:xfrm>
              <a:prstGeom prst="line">
                <a:avLst/>
              </a:prstGeom>
              <a:noFill/>
              <a:ln w="25400" cap="flat">
                <a:solidFill>
                  <a:srgbClr val="A9A57C"/>
                </a:solidFill>
                <a:prstDash val="solid"/>
                <a:bevel/>
                <a:headEnd type="triangle" w="med" len="med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8" name="Shape 192"/>
              <p:cNvSpPr/>
              <p:nvPr/>
            </p:nvSpPr>
            <p:spPr>
              <a:xfrm>
                <a:off x="2389279" y="1587826"/>
                <a:ext cx="1132841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 b="1"/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2F2B20"/>
                    </a:solidFill>
                  </a:rPr>
                  <a:t>Quartz Tube</a:t>
                </a:r>
              </a:p>
            </p:txBody>
          </p:sp>
          <p:sp>
            <p:nvSpPr>
              <p:cNvPr id="29" name="Shape 193"/>
              <p:cNvSpPr/>
              <p:nvPr/>
            </p:nvSpPr>
            <p:spPr>
              <a:xfrm>
                <a:off x="7082980" y="1973275"/>
                <a:ext cx="841138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600" b="1"/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>
                    <a:solidFill>
                      <a:srgbClr val="2F2B20"/>
                    </a:solidFill>
                  </a:rPr>
                  <a:t>Gas inlet</a:t>
                </a:r>
              </a:p>
            </p:txBody>
          </p:sp>
          <p:sp>
            <p:nvSpPr>
              <p:cNvPr id="30" name="Shape 194"/>
              <p:cNvSpPr/>
              <p:nvPr/>
            </p:nvSpPr>
            <p:spPr>
              <a:xfrm>
                <a:off x="-70771" y="1385730"/>
                <a:ext cx="1522898" cy="418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600" b="1"/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600" b="1" dirty="0" smtClean="0">
                    <a:solidFill>
                      <a:srgbClr val="2F2B20"/>
                    </a:solidFill>
                  </a:rPr>
                  <a:t>Vacuum</a:t>
                </a:r>
                <a:endParaRPr sz="1600" b="1" dirty="0">
                  <a:solidFill>
                    <a:srgbClr val="2F2B20"/>
                  </a:solidFill>
                </a:endParaRPr>
              </a:p>
            </p:txBody>
          </p:sp>
          <p:sp>
            <p:nvSpPr>
              <p:cNvPr id="33" name="Shape 197"/>
              <p:cNvSpPr/>
              <p:nvPr/>
            </p:nvSpPr>
            <p:spPr>
              <a:xfrm>
                <a:off x="266363" y="565432"/>
                <a:ext cx="1226447" cy="722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r>
                  <a:rPr sz="1600" b="1" dirty="0" smtClean="0">
                    <a:solidFill>
                      <a:srgbClr val="2F2B20"/>
                    </a:solidFill>
                  </a:rPr>
                  <a:t>Pressure </a:t>
                </a:r>
                <a:endParaRPr lang="it-IT" sz="1600" b="1" dirty="0" smtClean="0">
                  <a:solidFill>
                    <a:srgbClr val="2F2B20"/>
                  </a:solidFill>
                </a:endParaRPr>
              </a:p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r>
                  <a:rPr sz="1600" b="1" dirty="0" smtClean="0">
                    <a:solidFill>
                      <a:srgbClr val="2F2B20"/>
                    </a:solidFill>
                  </a:rPr>
                  <a:t>Controller </a:t>
                </a:r>
                <a:endParaRPr sz="1600" b="1" dirty="0">
                  <a:solidFill>
                    <a:srgbClr val="2F2B20"/>
                  </a:solidFill>
                </a:endParaRPr>
              </a:p>
            </p:txBody>
          </p:sp>
        </p:grpSp>
      </p:grpSp>
      <p:cxnSp>
        <p:nvCxnSpPr>
          <p:cNvPr id="44" name="Connettore 1 43"/>
          <p:cNvCxnSpPr/>
          <p:nvPr/>
        </p:nvCxnSpPr>
        <p:spPr>
          <a:xfrm>
            <a:off x="310659" y="696476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187289" y="27821"/>
            <a:ext cx="637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Tube furnace for material growth</a:t>
            </a:r>
            <a:endParaRPr lang="it-IT" sz="3600" dirty="0"/>
          </a:p>
        </p:txBody>
      </p:sp>
      <p:pic>
        <p:nvPicPr>
          <p:cNvPr id="46" name="image10.jpg" descr="DSC_8537_ps.jpg"/>
          <p:cNvPicPr/>
          <p:nvPr/>
        </p:nvPicPr>
        <p:blipFill rotWithShape="1">
          <a:blip r:embed="rId2">
            <a:extLst/>
          </a:blip>
          <a:srcRect l="26154" r="11035" b="15005"/>
          <a:stretch/>
        </p:blipFill>
        <p:spPr>
          <a:xfrm>
            <a:off x="5636665" y="1052734"/>
            <a:ext cx="3255815" cy="2664297"/>
          </a:xfrm>
          <a:prstGeom prst="rect">
            <a:avLst/>
          </a:prstGeom>
          <a:ln w="38100">
            <a:noFill/>
          </a:ln>
        </p:spPr>
      </p:pic>
      <p:pic>
        <p:nvPicPr>
          <p:cNvPr id="4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600" y="1052735"/>
            <a:ext cx="4340969" cy="2766235"/>
          </a:xfrm>
          <a:prstGeom prst="rect">
            <a:avLst/>
          </a:prstGeom>
          <a:ln w="38100">
            <a:noFill/>
          </a:ln>
        </p:spPr>
      </p:pic>
      <p:cxnSp>
        <p:nvCxnSpPr>
          <p:cNvPr id="31" name="Connettore 1 3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graph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Image result for graph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69" y="1666807"/>
            <a:ext cx="1352805" cy="11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36043" y="2045810"/>
            <a:ext cx="16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</a:t>
            </a:r>
            <a:r>
              <a:rPr lang="it-IT" baseline="-25000" dirty="0" smtClean="0">
                <a:solidFill>
                  <a:srgbClr val="FF0000"/>
                </a:solidFill>
              </a:rPr>
              <a:t>4</a:t>
            </a:r>
            <a:r>
              <a:rPr lang="it-IT" dirty="0" smtClean="0">
                <a:solidFill>
                  <a:srgbClr val="FF0000"/>
                </a:solidFill>
              </a:rPr>
              <a:t> + H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+Ar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655308"/>
            <a:ext cx="219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</a:t>
            </a:r>
            <a:r>
              <a:rPr lang="it-IT" dirty="0" smtClean="0"/>
              <a:t>as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precursors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26671" y="3356992"/>
            <a:ext cx="192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S0lid </a:t>
            </a:r>
            <a:r>
              <a:rPr lang="it-IT" dirty="0" err="1" smtClean="0"/>
              <a:t>precursors</a:t>
            </a:r>
            <a:r>
              <a:rPr lang="it-IT" dirty="0" smtClean="0"/>
              <a:t>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 + </a:t>
            </a:r>
            <a:r>
              <a:rPr lang="it-IT" dirty="0" smtClean="0">
                <a:solidFill>
                  <a:srgbClr val="FF0000"/>
                </a:solidFill>
              </a:rPr>
              <a:t>MoO</a:t>
            </a:r>
            <a:r>
              <a:rPr lang="it-IT" baseline="-25000" dirty="0" smtClean="0">
                <a:solidFill>
                  <a:srgbClr val="FF0000"/>
                </a:solidFill>
              </a:rPr>
              <a:t>3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powder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27984" y="2021264"/>
            <a:ext cx="33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Graphene</a:t>
            </a:r>
            <a:r>
              <a:rPr lang="it-IT" dirty="0" smtClean="0"/>
              <a:t> </a:t>
            </a:r>
            <a:r>
              <a:rPr lang="it-IT" dirty="0" err="1" smtClean="0"/>
              <a:t>monolayers</a:t>
            </a:r>
            <a:r>
              <a:rPr lang="it-IT" dirty="0" smtClean="0"/>
              <a:t> on Cu </a:t>
            </a:r>
            <a:r>
              <a:rPr lang="it-IT" dirty="0" err="1" smtClean="0"/>
              <a:t>foils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860032" y="3495491"/>
            <a:ext cx="324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MoS</a:t>
            </a:r>
            <a:r>
              <a:rPr lang="it-IT" baseline="-25000" dirty="0" smtClean="0"/>
              <a:t>2</a:t>
            </a:r>
            <a:r>
              <a:rPr lang="it-IT" dirty="0" smtClean="0"/>
              <a:t> mono and multi-</a:t>
            </a:r>
            <a:r>
              <a:rPr lang="it-IT" dirty="0" err="1" smtClean="0"/>
              <a:t>layers</a:t>
            </a:r>
            <a:r>
              <a:rPr lang="it-IT" dirty="0" smtClean="0"/>
              <a:t> on </a:t>
            </a:r>
          </a:p>
          <a:p>
            <a:r>
              <a:rPr lang="it-IT" dirty="0" smtClean="0"/>
              <a:t>Si and  SiO</a:t>
            </a:r>
            <a:r>
              <a:rPr lang="it-IT" baseline="-25000" dirty="0" smtClean="0"/>
              <a:t>2</a:t>
            </a:r>
            <a:r>
              <a:rPr lang="it-IT" dirty="0" smtClean="0"/>
              <a:t>  </a:t>
            </a:r>
            <a:r>
              <a:rPr lang="it-IT" dirty="0" err="1" smtClean="0"/>
              <a:t>substrates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35081" y="4881934"/>
            <a:ext cx="536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pressure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</a:p>
          <a:p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annealing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of large scale  </a:t>
            </a:r>
            <a:r>
              <a:rPr lang="it-IT" dirty="0" err="1" smtClean="0"/>
              <a:t>samples</a:t>
            </a:r>
            <a:r>
              <a:rPr lang="it-IT" dirty="0" smtClean="0"/>
              <a:t>  </a:t>
            </a:r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459090" y="3212976"/>
            <a:ext cx="2124879" cy="1199199"/>
            <a:chOff x="2459090" y="3212976"/>
            <a:chExt cx="2124879" cy="119919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"/>
            <a:stretch/>
          </p:blipFill>
          <p:spPr bwMode="auto">
            <a:xfrm>
              <a:off x="2459090" y="3212976"/>
              <a:ext cx="2124879" cy="119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ttangolo 36"/>
            <p:cNvSpPr/>
            <p:nvPr/>
          </p:nvSpPr>
          <p:spPr>
            <a:xfrm>
              <a:off x="2459090" y="3356992"/>
              <a:ext cx="42007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310659" y="696476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187289" y="27821"/>
            <a:ext cx="637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Tube furnace for material growth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0462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4547" r="7268"/>
          <a:stretch/>
        </p:blipFill>
        <p:spPr>
          <a:xfrm>
            <a:off x="215626" y="1751992"/>
            <a:ext cx="2270673" cy="3693232"/>
          </a:xfrm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04342" y="102635"/>
            <a:ext cx="780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7"/>
          <a:stretch/>
        </p:blipFill>
        <p:spPr>
          <a:xfrm>
            <a:off x="2528339" y="1461852"/>
            <a:ext cx="1775192" cy="198856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581278" y="1499193"/>
            <a:ext cx="945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33CC"/>
                </a:solidFill>
              </a:rPr>
              <a:t>2D band</a:t>
            </a:r>
            <a:r>
              <a:rPr lang="it-IT" i="1" dirty="0"/>
              <a:t> 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9789" y="131452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47"/>
          <a:stretch/>
        </p:blipFill>
        <p:spPr>
          <a:xfrm>
            <a:off x="2596496" y="3686622"/>
            <a:ext cx="1638878" cy="221633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 flipH="1">
            <a:off x="2596496" y="3450416"/>
            <a:ext cx="240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Raman</a:t>
            </a:r>
            <a:r>
              <a:rPr lang="it-IT" sz="1400" dirty="0" smtClean="0"/>
              <a:t> image 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 flipH="1">
            <a:off x="2471218" y="5903253"/>
            <a:ext cx="240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optical</a:t>
            </a:r>
            <a:r>
              <a:rPr lang="it-IT" sz="1400" dirty="0" smtClean="0"/>
              <a:t> image </a:t>
            </a:r>
            <a:endParaRPr lang="it-IT" sz="1400" dirty="0"/>
          </a:p>
        </p:txBody>
      </p:sp>
      <p:sp>
        <p:nvSpPr>
          <p:cNvPr id="31" name="Rettangolo 30"/>
          <p:cNvSpPr/>
          <p:nvPr/>
        </p:nvSpPr>
        <p:spPr>
          <a:xfrm>
            <a:off x="107504" y="1196752"/>
            <a:ext cx="4320480" cy="5014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945674" y="1138686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force  </a:t>
            </a:r>
          </a:p>
          <a:p>
            <a:pPr algn="ctr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STM/AFM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webmail.sic.rm.cnr.it/imp/view.php?actionID=view_attach&amp;id=2.2&amp;muid=%7B5%7DINBOX72019&amp;view_token=PZhDDkS4Hp5pFu5An9GiGXs&amp;uniq=1476386868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https://webmail.sic.rm.cnr.it/imp/view.php?actionID=view_attach&amp;id=2.2&amp;muid=%7B5%7DINBOX72019&amp;view_token=PZhDDkS4Hp5pFu5An9GiGXs&amp;uniq=14763868681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23" y="2028668"/>
            <a:ext cx="2047750" cy="274252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1"/>
          <a:stretch/>
        </p:blipFill>
        <p:spPr bwMode="auto">
          <a:xfrm>
            <a:off x="4871780" y="2059600"/>
            <a:ext cx="1634605" cy="16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4"/>
          <a:stretch/>
        </p:blipFill>
        <p:spPr bwMode="auto">
          <a:xfrm>
            <a:off x="4871780" y="3767321"/>
            <a:ext cx="1625239" cy="161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4631458" y="1207607"/>
            <a:ext cx="4320480" cy="5014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980728"/>
            <a:ext cx="735516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Material </a:t>
            </a:r>
            <a:r>
              <a:rPr lang="en-US" sz="2600" dirty="0"/>
              <a:t>tests and characterization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(</a:t>
            </a:r>
            <a:r>
              <a:rPr lang="en-US" sz="2600" dirty="0"/>
              <a:t>in </a:t>
            </a:r>
            <a:r>
              <a:rPr lang="en-US" sz="2600" dirty="0" smtClean="0"/>
              <a:t>UHV: SEY, XPS</a:t>
            </a:r>
            <a:r>
              <a:rPr lang="en-US" sz="2600" dirty="0"/>
              <a:t>, </a:t>
            </a:r>
            <a:r>
              <a:rPr lang="en-US" sz="2600" dirty="0" smtClean="0"/>
              <a:t>UPS, STM/AFM; </a:t>
            </a:r>
            <a:r>
              <a:rPr lang="en-US" sz="2600" dirty="0"/>
              <a:t>in air: </a:t>
            </a:r>
            <a:r>
              <a:rPr lang="en-US" sz="2600" dirty="0" smtClean="0"/>
              <a:t>Raman)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In UHV:</a:t>
            </a:r>
          </a:p>
          <a:p>
            <a:r>
              <a:rPr lang="en-US" sz="2600" dirty="0" smtClean="0"/>
              <a:t>Radiation </a:t>
            </a:r>
            <a:r>
              <a:rPr lang="en-US" sz="2600" dirty="0"/>
              <a:t>(</a:t>
            </a:r>
            <a:r>
              <a:rPr lang="en-US" sz="2600" dirty="0" smtClean="0"/>
              <a:t>electrons, photons, </a:t>
            </a:r>
            <a:r>
              <a:rPr lang="en-US" sz="2600" dirty="0"/>
              <a:t>ions) induced surface modification</a:t>
            </a:r>
          </a:p>
          <a:p>
            <a:r>
              <a:rPr lang="en-US" sz="2600" dirty="0" smtClean="0"/>
              <a:t>Thermal programmed </a:t>
            </a:r>
            <a:r>
              <a:rPr lang="en-US" sz="2600" dirty="0" smtClean="0"/>
              <a:t>desorption (combined with XPS) </a:t>
            </a:r>
            <a:endParaRPr lang="en-US" sz="2600" dirty="0" smtClean="0"/>
          </a:p>
          <a:p>
            <a:r>
              <a:rPr lang="en-US" sz="2600" dirty="0" smtClean="0"/>
              <a:t>Photon induced desorption  (conventional sources)</a:t>
            </a:r>
          </a:p>
          <a:p>
            <a:r>
              <a:rPr lang="en-US" sz="2600" dirty="0" smtClean="0"/>
              <a:t>Film growth for SEY optimization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In the tube furnace:</a:t>
            </a:r>
          </a:p>
          <a:p>
            <a:r>
              <a:rPr lang="it-IT" sz="2600" dirty="0"/>
              <a:t>High pressure </a:t>
            </a:r>
            <a:r>
              <a:rPr lang="it-IT" sz="2600" dirty="0" err="1"/>
              <a:t>material</a:t>
            </a:r>
            <a:r>
              <a:rPr lang="it-IT" sz="2600" dirty="0"/>
              <a:t> </a:t>
            </a:r>
            <a:r>
              <a:rPr lang="it-IT" sz="2600" dirty="0" err="1"/>
              <a:t>growth</a:t>
            </a:r>
            <a:r>
              <a:rPr lang="it-IT" sz="2600" dirty="0"/>
              <a:t> </a:t>
            </a:r>
          </a:p>
          <a:p>
            <a:r>
              <a:rPr lang="it-IT" sz="2600" dirty="0" err="1"/>
              <a:t>Controlled</a:t>
            </a:r>
            <a:r>
              <a:rPr lang="it-IT" sz="2600" dirty="0"/>
              <a:t> </a:t>
            </a:r>
            <a:r>
              <a:rPr lang="it-IT" sz="2600" dirty="0" err="1"/>
              <a:t>annealing</a:t>
            </a:r>
            <a:r>
              <a:rPr lang="it-IT" sz="2600" dirty="0"/>
              <a:t> </a:t>
            </a:r>
            <a:r>
              <a:rPr lang="it-IT" sz="2600" dirty="0" err="1"/>
              <a:t>processes</a:t>
            </a:r>
            <a:r>
              <a:rPr lang="it-IT" sz="2600" dirty="0"/>
              <a:t> of  ‘large’ scale  </a:t>
            </a:r>
            <a:r>
              <a:rPr lang="it-IT" sz="2600" dirty="0" err="1"/>
              <a:t>samples</a:t>
            </a:r>
            <a:r>
              <a:rPr lang="it-IT" sz="2600" dirty="0"/>
              <a:t>  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With the DA</a:t>
            </a:r>
            <a:r>
              <a:rPr lang="en-US" sz="2600" dirty="0" smtClean="0">
                <a:sym typeface="Symbol" panose="05050102010706020507" pitchFamily="18" charset="2"/>
              </a:rPr>
              <a:t>NE beam available:</a:t>
            </a:r>
            <a:endParaRPr lang="en-US" sz="2600" dirty="0" smtClean="0"/>
          </a:p>
          <a:p>
            <a:r>
              <a:rPr lang="en-US" sz="2600" dirty="0"/>
              <a:t>X-ray beam induced surface </a:t>
            </a:r>
            <a:r>
              <a:rPr lang="en-US" sz="2600" dirty="0" smtClean="0"/>
              <a:t>chemistry</a:t>
            </a:r>
          </a:p>
          <a:p>
            <a:r>
              <a:rPr lang="en-US" sz="2600" dirty="0" smtClean="0"/>
              <a:t>X-ray beam induced desorption</a:t>
            </a:r>
          </a:p>
          <a:p>
            <a:endParaRPr lang="it-IT" sz="16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043608" y="140163"/>
            <a:ext cx="6237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Feasible</a:t>
            </a:r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experimental</a:t>
            </a:r>
            <a:r>
              <a:rPr lang="it-IT" altLang="it-IT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3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it-IT" altLang="it-IT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1 23"/>
          <p:cNvCxnSpPr/>
          <p:nvPr/>
        </p:nvCxnSpPr>
        <p:spPr>
          <a:xfrm>
            <a:off x="431032" y="836712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57969" y="1484784"/>
            <a:ext cx="3558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PhD</a:t>
            </a:r>
            <a:r>
              <a:rPr lang="it-IT" sz="2400" dirty="0" smtClean="0"/>
              <a:t>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, post-doc and </a:t>
            </a:r>
            <a:r>
              <a:rPr lang="it-IT" sz="2400" dirty="0" err="1" smtClean="0"/>
              <a:t>associated</a:t>
            </a:r>
            <a:r>
              <a:rPr lang="it-IT" sz="2400" dirty="0" smtClean="0"/>
              <a:t>  </a:t>
            </a:r>
            <a:r>
              <a:rPr lang="it-IT" sz="2400" dirty="0" err="1" smtClean="0"/>
              <a:t>collaborators</a:t>
            </a:r>
            <a:r>
              <a:rPr lang="it-IT" sz="2400" dirty="0" smtClean="0"/>
              <a:t> </a:t>
            </a:r>
          </a:p>
          <a:p>
            <a:endParaRPr lang="it-IT" sz="2400" dirty="0" smtClean="0">
              <a:solidFill>
                <a:srgbClr val="27047E"/>
              </a:solidFill>
            </a:endParaRPr>
          </a:p>
          <a:p>
            <a:r>
              <a:rPr lang="it-IT" sz="2400" dirty="0" smtClean="0">
                <a:solidFill>
                  <a:srgbClr val="27047E"/>
                </a:solidFill>
              </a:rPr>
              <a:t>Mario </a:t>
            </a:r>
            <a:r>
              <a:rPr lang="it-IT" sz="2400" dirty="0" err="1" smtClean="0">
                <a:solidFill>
                  <a:srgbClr val="27047E"/>
                </a:solidFill>
              </a:rPr>
              <a:t>Commisso</a:t>
            </a:r>
            <a:endParaRPr lang="it-IT" sz="2400" dirty="0" smtClean="0">
              <a:solidFill>
                <a:srgbClr val="27047E"/>
              </a:solidFill>
            </a:endParaRPr>
          </a:p>
          <a:p>
            <a:r>
              <a:rPr lang="it-IT" sz="2400" dirty="0" smtClean="0">
                <a:solidFill>
                  <a:srgbClr val="27047E"/>
                </a:solidFill>
              </a:rPr>
              <a:t>Davide Remo Grosso</a:t>
            </a:r>
          </a:p>
          <a:p>
            <a:r>
              <a:rPr lang="it-IT" sz="2400" dirty="0" smtClean="0">
                <a:solidFill>
                  <a:srgbClr val="27047E"/>
                </a:solidFill>
              </a:rPr>
              <a:t>Roberto </a:t>
            </a:r>
            <a:r>
              <a:rPr lang="it-IT" sz="2400" dirty="0" err="1" smtClean="0">
                <a:solidFill>
                  <a:srgbClr val="27047E"/>
                </a:solidFill>
              </a:rPr>
              <a:t>Flammini</a:t>
            </a:r>
            <a:endParaRPr lang="it-IT" sz="2400" dirty="0" smtClean="0">
              <a:solidFill>
                <a:srgbClr val="27047E"/>
              </a:solidFill>
            </a:endParaRPr>
          </a:p>
          <a:p>
            <a:r>
              <a:rPr lang="it-IT" sz="2400" dirty="0" smtClean="0">
                <a:solidFill>
                  <a:srgbClr val="27047E"/>
                </a:solidFill>
              </a:rPr>
              <a:t>Luis Gonzales</a:t>
            </a:r>
          </a:p>
          <a:p>
            <a:r>
              <a:rPr lang="it-IT" sz="2400" dirty="0" smtClean="0">
                <a:solidFill>
                  <a:srgbClr val="27047E"/>
                </a:solidFill>
              </a:rPr>
              <a:t>Antonio Di </a:t>
            </a:r>
            <a:r>
              <a:rPr lang="it-IT" sz="2400" dirty="0" err="1" smtClean="0">
                <a:solidFill>
                  <a:srgbClr val="27047E"/>
                </a:solidFill>
              </a:rPr>
              <a:t>Trolio</a:t>
            </a:r>
            <a:endParaRPr lang="it-IT" sz="2400" dirty="0" smtClean="0">
              <a:solidFill>
                <a:srgbClr val="27047E"/>
              </a:solidFill>
            </a:endParaRPr>
          </a:p>
          <a:p>
            <a:r>
              <a:rPr lang="it-IT" sz="2400" dirty="0" smtClean="0">
                <a:solidFill>
                  <a:srgbClr val="27047E"/>
                </a:solidFill>
              </a:rPr>
              <a:t>Alessandra Di Gaspare</a:t>
            </a:r>
          </a:p>
          <a:p>
            <a:r>
              <a:rPr lang="it-IT" sz="2400" dirty="0" smtClean="0">
                <a:solidFill>
                  <a:srgbClr val="27047E"/>
                </a:solidFill>
              </a:rPr>
              <a:t>Marco Angelucci</a:t>
            </a:r>
          </a:p>
          <a:p>
            <a:r>
              <a:rPr lang="it-IT" sz="2400" dirty="0" smtClean="0">
                <a:solidFill>
                  <a:srgbClr val="27047E"/>
                </a:solidFill>
              </a:rPr>
              <a:t>Eliana La Francesca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55847" y="222855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srgbClr val="27047E"/>
              </a:solidFill>
            </a:endParaRPr>
          </a:p>
          <a:p>
            <a:endParaRPr lang="it-IT" dirty="0">
              <a:solidFill>
                <a:srgbClr val="27047E"/>
              </a:solidFill>
            </a:endParaRPr>
          </a:p>
          <a:p>
            <a:endParaRPr lang="it-IT" dirty="0" smtClean="0">
              <a:solidFill>
                <a:srgbClr val="27047E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69358" y="1578272"/>
            <a:ext cx="3586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Calibri" pitchFamily="34" charset="0"/>
              </a:rPr>
              <a:t>Tecnical</a:t>
            </a:r>
            <a:r>
              <a:rPr lang="it-IT" sz="2400" dirty="0" smtClean="0">
                <a:latin typeface="Calibri" pitchFamily="34" charset="0"/>
              </a:rPr>
              <a:t> staff of </a:t>
            </a:r>
            <a:r>
              <a:rPr lang="en-US" sz="2400" dirty="0"/>
              <a:t>DA</a:t>
            </a:r>
            <a:r>
              <a:rPr lang="en-US" sz="2400" dirty="0">
                <a:sym typeface="Symbol" panose="05050102010706020507" pitchFamily="18" charset="2"/>
              </a:rPr>
              <a:t></a:t>
            </a:r>
            <a:r>
              <a:rPr lang="en-US" sz="2400" dirty="0" smtClean="0">
                <a:sym typeface="Symbol" panose="05050102010706020507" pitchFamily="18" charset="2"/>
              </a:rPr>
              <a:t>NE-L</a:t>
            </a:r>
          </a:p>
          <a:p>
            <a:endParaRPr lang="en-US" sz="2400" dirty="0" smtClean="0">
              <a:sym typeface="Symbol" panose="05050102010706020507" pitchFamily="18" charset="2"/>
            </a:endParaRPr>
          </a:p>
          <a:p>
            <a:r>
              <a:rPr lang="it-IT" sz="2400" dirty="0">
                <a:solidFill>
                  <a:srgbClr val="27047E"/>
                </a:solidFill>
              </a:rPr>
              <a:t>Antonio Grilli</a:t>
            </a:r>
          </a:p>
          <a:p>
            <a:r>
              <a:rPr lang="it-IT" sz="2400" dirty="0">
                <a:solidFill>
                  <a:srgbClr val="27047E"/>
                </a:solidFill>
              </a:rPr>
              <a:t>Marco </a:t>
            </a:r>
            <a:r>
              <a:rPr lang="it-IT" sz="2400" dirty="0" err="1">
                <a:solidFill>
                  <a:srgbClr val="27047E"/>
                </a:solidFill>
              </a:rPr>
              <a:t>Pietropaoli</a:t>
            </a:r>
            <a:endParaRPr lang="it-IT" sz="2400" dirty="0">
              <a:solidFill>
                <a:srgbClr val="27047E"/>
              </a:solidFill>
            </a:endParaRPr>
          </a:p>
          <a:p>
            <a:r>
              <a:rPr lang="it-IT" sz="2400" dirty="0">
                <a:solidFill>
                  <a:srgbClr val="27047E"/>
                </a:solidFill>
              </a:rPr>
              <a:t>Agostino </a:t>
            </a:r>
            <a:r>
              <a:rPr lang="it-IT" sz="2400" dirty="0" err="1">
                <a:solidFill>
                  <a:srgbClr val="27047E"/>
                </a:solidFill>
              </a:rPr>
              <a:t>Raco</a:t>
            </a:r>
            <a:endParaRPr lang="it-IT" sz="2400" dirty="0">
              <a:solidFill>
                <a:srgbClr val="27047E"/>
              </a:solidFill>
            </a:endParaRPr>
          </a:p>
          <a:p>
            <a:r>
              <a:rPr lang="it-IT" sz="2400" dirty="0">
                <a:solidFill>
                  <a:srgbClr val="27047E"/>
                </a:solidFill>
              </a:rPr>
              <a:t>Giacomo Viviani</a:t>
            </a:r>
          </a:p>
          <a:p>
            <a:endParaRPr lang="it-IT" sz="2400" dirty="0">
              <a:solidFill>
                <a:srgbClr val="27047E"/>
              </a:solidFill>
            </a:endParaRPr>
          </a:p>
          <a:p>
            <a:r>
              <a:rPr lang="it-IT" sz="2400" dirty="0">
                <a:solidFill>
                  <a:srgbClr val="27047E"/>
                </a:solidFill>
              </a:rPr>
              <a:t>Vittorio Sciarra</a:t>
            </a:r>
          </a:p>
          <a:p>
            <a:endParaRPr lang="it-IT" sz="2400" dirty="0">
              <a:solidFill>
                <a:srgbClr val="27047E"/>
              </a:solidFill>
            </a:endParaRPr>
          </a:p>
          <a:p>
            <a:r>
              <a:rPr lang="it-IT" sz="2400" dirty="0">
                <a:solidFill>
                  <a:srgbClr val="27047E"/>
                </a:solidFill>
              </a:rPr>
              <a:t>Vinicio Tullio</a:t>
            </a:r>
          </a:p>
          <a:p>
            <a:endParaRPr lang="it-IT" sz="2400" dirty="0" smtClean="0">
              <a:latin typeface="Calibri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17260" y="79175"/>
            <a:ext cx="146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030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843808" y="102634"/>
            <a:ext cx="288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Collaborations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1340768"/>
            <a:ext cx="3363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CNR Istituto dei sistemi Complessi</a:t>
            </a:r>
          </a:p>
          <a:p>
            <a:r>
              <a:rPr lang="it-IT" dirty="0" smtClean="0"/>
              <a:t>IMM</a:t>
            </a:r>
          </a:p>
          <a:p>
            <a:r>
              <a:rPr lang="it-IT" dirty="0" smtClean="0"/>
              <a:t>IFN</a:t>
            </a:r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2636912"/>
            <a:ext cx="158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ENEA - Frascati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371703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 Napoli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494116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 Luis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99157" y="972460"/>
            <a:ext cx="290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 generali che con </a:t>
            </a:r>
            <a:r>
              <a:rPr lang="it-IT" dirty="0" err="1" smtClean="0"/>
              <a:t>Garfield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3" y="1721968"/>
            <a:ext cx="4419824" cy="3180433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7557085" y="4229178"/>
            <a:ext cx="115974" cy="1070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7465320" y="4312888"/>
            <a:ext cx="115974" cy="10701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7267149" y="4085176"/>
            <a:ext cx="115974" cy="1070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6977214" y="3801136"/>
            <a:ext cx="115974" cy="1070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6803252" y="1874947"/>
            <a:ext cx="115974" cy="1070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19665" y="3052063"/>
            <a:ext cx="115974" cy="1070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6281368" y="3258679"/>
            <a:ext cx="115974" cy="1070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5933446" y="3694126"/>
            <a:ext cx="115974" cy="1070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814609" y="1721968"/>
            <a:ext cx="115974" cy="10701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2" name="Ovale 31"/>
          <p:cNvSpPr/>
          <p:nvPr/>
        </p:nvSpPr>
        <p:spPr>
          <a:xfrm>
            <a:off x="4448489" y="5018823"/>
            <a:ext cx="115974" cy="1070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559048" y="494116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5364088" y="5020045"/>
            <a:ext cx="115974" cy="10701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504335" y="492577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ENEA</a:t>
            </a:r>
            <a:endParaRPr lang="it-IT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/>
          <p:cNvSpPr/>
          <p:nvPr/>
        </p:nvSpPr>
        <p:spPr>
          <a:xfrm>
            <a:off x="6397342" y="5044328"/>
            <a:ext cx="115974" cy="1070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570133" y="494478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149890" cy="6853586"/>
          </a:xfrm>
          <a:prstGeom prst="rect">
            <a:avLst/>
          </a:prstGeom>
        </p:spPr>
      </p:pic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683568" y="2204864"/>
            <a:ext cx="1071562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400" b="1" dirty="0" smtClean="0">
                <a:solidFill>
                  <a:srgbClr val="FF0000"/>
                </a:solidFill>
              </a:rPr>
              <a:t>Thanks for your attention!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803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96218" y="907035"/>
            <a:ext cx="324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ultra high </a:t>
            </a:r>
            <a:r>
              <a:rPr lang="it-IT" sz="2000" dirty="0" err="1" smtClean="0"/>
              <a:t>vacuum</a:t>
            </a:r>
            <a:r>
              <a:rPr lang="it-IT" sz="2000" dirty="0" smtClean="0"/>
              <a:t> </a:t>
            </a:r>
            <a:r>
              <a:rPr lang="it-IT" sz="2000" dirty="0" err="1" smtClean="0"/>
              <a:t>systems</a:t>
            </a:r>
            <a:endParaRPr lang="it-IT" sz="2000" dirty="0" smtClean="0"/>
          </a:p>
          <a:p>
            <a:r>
              <a:rPr lang="it-IT" sz="1600" dirty="0" smtClean="0"/>
              <a:t>background  pressure 1x10</a:t>
            </a:r>
            <a:r>
              <a:rPr lang="it-IT" sz="1600" baseline="30000" dirty="0" smtClean="0"/>
              <a:t>-10</a:t>
            </a:r>
            <a:r>
              <a:rPr lang="it-IT" sz="1600" dirty="0" smtClean="0"/>
              <a:t> </a:t>
            </a:r>
            <a:r>
              <a:rPr lang="it-IT" sz="1600" dirty="0" err="1" smtClean="0"/>
              <a:t>mbar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05862" y="2099960"/>
            <a:ext cx="3162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small area (1x1 cm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) sample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648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803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949223" y="1088702"/>
            <a:ext cx="3456384" cy="2124273"/>
            <a:chOff x="5148938" y="1417378"/>
            <a:chExt cx="3095470" cy="1795598"/>
          </a:xfrm>
        </p:grpSpPr>
        <p:sp>
          <p:nvSpPr>
            <p:cNvPr id="9" name="Rettangolo 8"/>
            <p:cNvSpPr/>
            <p:nvPr/>
          </p:nvSpPr>
          <p:spPr>
            <a:xfrm>
              <a:off x="6380688" y="1906243"/>
              <a:ext cx="11670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084168" y="1844825"/>
              <a:ext cx="293192" cy="1071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 rot="16200000">
              <a:off x="6548113" y="2225072"/>
              <a:ext cx="293192" cy="1071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6882420" y="1871712"/>
              <a:ext cx="1361988" cy="53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6678000" y="2563612"/>
              <a:ext cx="45719" cy="6493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>
              <a:spLocks noChangeAspect="1"/>
            </p:cNvSpPr>
            <p:nvPr/>
          </p:nvSpPr>
          <p:spPr>
            <a:xfrm>
              <a:off x="6377360" y="1627946"/>
              <a:ext cx="576064" cy="57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6506999" y="2323834"/>
              <a:ext cx="375421" cy="3850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Ovale 2"/>
            <p:cNvSpPr/>
            <p:nvPr/>
          </p:nvSpPr>
          <p:spPr>
            <a:xfrm>
              <a:off x="5280570" y="1459739"/>
              <a:ext cx="936104" cy="9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148938" y="2431921"/>
              <a:ext cx="1074130" cy="23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main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930432" y="1417378"/>
              <a:ext cx="897548" cy="390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reparation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882420" y="2425237"/>
              <a:ext cx="1022448" cy="23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ast-entry 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lock</a:t>
              </a:r>
              <a:endParaRPr lang="it-I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Connettore 1 17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1140"/>
            <a:ext cx="3962375" cy="2924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4" b="2705"/>
          <a:stretch/>
        </p:blipFill>
        <p:spPr>
          <a:xfrm>
            <a:off x="4612450" y="3509325"/>
            <a:ext cx="4105885" cy="2841283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5932553" y="5329419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55576" y="2358423"/>
            <a:ext cx="720080" cy="648072"/>
          </a:xfrm>
          <a:prstGeom prst="ellipse">
            <a:avLst/>
          </a:prstGeom>
          <a:noFill/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84" y="1413187"/>
            <a:ext cx="2691954" cy="17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6" name="Connettore 1 1045"/>
          <p:cNvCxnSpPr/>
          <p:nvPr/>
        </p:nvCxnSpPr>
        <p:spPr>
          <a:xfrm flipH="1">
            <a:off x="1170000" y="1893228"/>
            <a:ext cx="5868000" cy="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1 1049"/>
          <p:cNvCxnSpPr/>
          <p:nvPr/>
        </p:nvCxnSpPr>
        <p:spPr>
          <a:xfrm>
            <a:off x="8892480" y="2808000"/>
            <a:ext cx="0" cy="2880000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ttore 1 1051"/>
          <p:cNvCxnSpPr/>
          <p:nvPr/>
        </p:nvCxnSpPr>
        <p:spPr>
          <a:xfrm>
            <a:off x="6660000" y="5653455"/>
            <a:ext cx="2232000" cy="24251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Connettore 1 1057"/>
          <p:cNvCxnSpPr/>
          <p:nvPr/>
        </p:nvCxnSpPr>
        <p:spPr>
          <a:xfrm>
            <a:off x="1175629" y="1893228"/>
            <a:ext cx="0" cy="465195"/>
          </a:xfrm>
          <a:prstGeom prst="line">
            <a:avLst/>
          </a:prstGeom>
          <a:ln w="254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CasellaDiTesto 1064"/>
          <p:cNvSpPr txBox="1"/>
          <p:nvPr/>
        </p:nvSpPr>
        <p:spPr>
          <a:xfrm>
            <a:off x="7041600" y="1169555"/>
            <a:ext cx="2010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secondary</a:t>
            </a:r>
            <a:r>
              <a:rPr lang="it-IT" sz="1400" dirty="0"/>
              <a:t> electron </a:t>
            </a:r>
            <a:r>
              <a:rPr lang="it-IT" sz="1400" dirty="0" err="1" smtClean="0"/>
              <a:t>yield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cxnSp>
        <p:nvCxnSpPr>
          <p:cNvPr id="107" name="Connettore 1 106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404342" y="102635"/>
            <a:ext cx="780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Material Science Laboratory </a:t>
            </a:r>
            <a:r>
              <a:rPr lang="en-US" sz="3600" dirty="0" smtClean="0"/>
              <a:t>@ INFN-LNF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76066"/>
            <a:ext cx="2890664" cy="604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solidFill>
                  <a:srgbClr val="003399"/>
                </a:solidFill>
              </a:rPr>
              <a:t>Technical </a:t>
            </a:r>
            <a:r>
              <a:rPr lang="it-IT" sz="1800" dirty="0" err="1">
                <a:solidFill>
                  <a:srgbClr val="003399"/>
                </a:solidFill>
              </a:rPr>
              <a:t>samples</a:t>
            </a:r>
            <a:r>
              <a:rPr lang="it-IT" sz="1800" dirty="0">
                <a:solidFill>
                  <a:srgbClr val="003399"/>
                </a:solidFill>
              </a:rPr>
              <a:t>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err="1">
                <a:solidFill>
                  <a:srgbClr val="003399"/>
                </a:solidFill>
              </a:rPr>
              <a:t>atomically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clean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surfaces</a:t>
            </a:r>
            <a:endParaRPr lang="it-IT" sz="18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2723"/>
            <a:ext cx="3179725" cy="29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3292" y="48401"/>
            <a:ext cx="374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105" y="1052736"/>
            <a:ext cx="390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Equipment</a:t>
            </a:r>
            <a:r>
              <a:rPr lang="it-IT" dirty="0" smtClean="0"/>
              <a:t> : Electron </a:t>
            </a:r>
            <a:r>
              <a:rPr lang="it-IT" dirty="0" err="1" smtClean="0"/>
              <a:t>gun</a:t>
            </a:r>
            <a:r>
              <a:rPr lang="it-IT" dirty="0" smtClean="0"/>
              <a:t>, Faraday </a:t>
            </a:r>
            <a:r>
              <a:rPr lang="it-IT" dirty="0" err="1" smtClean="0"/>
              <a:t>cup</a:t>
            </a:r>
            <a:endParaRPr lang="it-IT" dirty="0" smtClean="0"/>
          </a:p>
          <a:p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6512" y="5661248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18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051002 (2015)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76066"/>
            <a:ext cx="2890664" cy="604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solidFill>
                  <a:srgbClr val="003399"/>
                </a:solidFill>
              </a:rPr>
              <a:t>Technical </a:t>
            </a:r>
            <a:r>
              <a:rPr lang="it-IT" sz="1800" dirty="0" err="1">
                <a:solidFill>
                  <a:srgbClr val="003399"/>
                </a:solidFill>
              </a:rPr>
              <a:t>samples</a:t>
            </a:r>
            <a:r>
              <a:rPr lang="it-IT" sz="1800" dirty="0">
                <a:solidFill>
                  <a:srgbClr val="003399"/>
                </a:solidFill>
              </a:rPr>
              <a:t>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err="1">
                <a:solidFill>
                  <a:srgbClr val="003399"/>
                </a:solidFill>
              </a:rPr>
              <a:t>atomically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clean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surfaces</a:t>
            </a:r>
            <a:endParaRPr lang="it-IT" sz="18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2723"/>
            <a:ext cx="3179725" cy="29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3292" y="48401"/>
            <a:ext cx="374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105" y="1052736"/>
            <a:ext cx="475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Equipment</a:t>
            </a:r>
            <a:r>
              <a:rPr lang="it-IT" dirty="0" smtClean="0"/>
              <a:t> : Electron </a:t>
            </a:r>
            <a:r>
              <a:rPr lang="it-IT" dirty="0" err="1" smtClean="0"/>
              <a:t>gun</a:t>
            </a:r>
            <a:r>
              <a:rPr lang="it-IT" dirty="0" smtClean="0"/>
              <a:t>, Faraday </a:t>
            </a:r>
            <a:r>
              <a:rPr lang="it-IT" dirty="0" err="1" smtClean="0"/>
              <a:t>cup</a:t>
            </a:r>
            <a:r>
              <a:rPr lang="it-IT" dirty="0" smtClean="0"/>
              <a:t>, </a:t>
            </a:r>
            <a:r>
              <a:rPr lang="it-IT" dirty="0" err="1" smtClean="0"/>
              <a:t>cryostat</a:t>
            </a:r>
            <a:r>
              <a:rPr lang="it-IT" dirty="0" smtClean="0"/>
              <a:t>  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2201397"/>
            <a:ext cx="16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3399"/>
                </a:solidFill>
              </a:rPr>
              <a:t>Low-energy</a:t>
            </a:r>
            <a:r>
              <a:rPr lang="it-IT" dirty="0">
                <a:solidFill>
                  <a:srgbClr val="003399"/>
                </a:solidFill>
              </a:rPr>
              <a:t> SEY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6512" y="5661248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18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051002 (2015)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1" y="2592660"/>
            <a:ext cx="3348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1" y="2592660"/>
            <a:ext cx="3348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89" y="2634114"/>
            <a:ext cx="3097885" cy="29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76066"/>
            <a:ext cx="2890664" cy="604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solidFill>
                  <a:srgbClr val="003399"/>
                </a:solidFill>
              </a:rPr>
              <a:t>Technical </a:t>
            </a:r>
            <a:r>
              <a:rPr lang="it-IT" sz="1800" dirty="0" err="1">
                <a:solidFill>
                  <a:srgbClr val="003399"/>
                </a:solidFill>
              </a:rPr>
              <a:t>samples</a:t>
            </a:r>
            <a:r>
              <a:rPr lang="it-IT" sz="1800" dirty="0">
                <a:solidFill>
                  <a:srgbClr val="003399"/>
                </a:solidFill>
              </a:rPr>
              <a:t>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err="1">
                <a:solidFill>
                  <a:srgbClr val="003399"/>
                </a:solidFill>
              </a:rPr>
              <a:t>atomically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clean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surfaces</a:t>
            </a:r>
            <a:endParaRPr lang="it-IT" sz="18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2723"/>
            <a:ext cx="3179725" cy="29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3292" y="48401"/>
            <a:ext cx="374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105" y="1052736"/>
            <a:ext cx="475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Equipment</a:t>
            </a:r>
            <a:r>
              <a:rPr lang="it-IT" dirty="0" smtClean="0"/>
              <a:t> : Electron </a:t>
            </a:r>
            <a:r>
              <a:rPr lang="it-IT" dirty="0" err="1" smtClean="0"/>
              <a:t>gun</a:t>
            </a:r>
            <a:r>
              <a:rPr lang="it-IT" dirty="0" smtClean="0"/>
              <a:t>, Faraday </a:t>
            </a:r>
            <a:r>
              <a:rPr lang="it-IT" dirty="0" err="1" smtClean="0"/>
              <a:t>cup</a:t>
            </a:r>
            <a:r>
              <a:rPr lang="it-IT" dirty="0" smtClean="0"/>
              <a:t>, </a:t>
            </a:r>
            <a:r>
              <a:rPr lang="it-IT" dirty="0" err="1" smtClean="0"/>
              <a:t>cryostat</a:t>
            </a:r>
            <a:r>
              <a:rPr lang="it-IT" dirty="0" smtClean="0"/>
              <a:t>  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2201397"/>
            <a:ext cx="16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3399"/>
                </a:solidFill>
              </a:rPr>
              <a:t>Low-energy</a:t>
            </a:r>
            <a:r>
              <a:rPr lang="it-IT" dirty="0">
                <a:solidFill>
                  <a:srgbClr val="003399"/>
                </a:solidFill>
              </a:rPr>
              <a:t> SEY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1" y="2592660"/>
            <a:ext cx="3348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46512" y="5661248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18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051002 (2015)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86150" y="5943648"/>
            <a:ext cx="28312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LA Gonzales et al. AIP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6, </a:t>
            </a:r>
            <a:r>
              <a:rPr lang="it-IT" sz="1050" dirty="0" smtClean="0"/>
              <a:t>095117 (2016)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76066"/>
            <a:ext cx="2890664" cy="6046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solidFill>
                  <a:srgbClr val="003399"/>
                </a:solidFill>
              </a:rPr>
              <a:t>Technical </a:t>
            </a:r>
            <a:r>
              <a:rPr lang="it-IT" sz="1800" dirty="0" err="1">
                <a:solidFill>
                  <a:srgbClr val="003399"/>
                </a:solidFill>
              </a:rPr>
              <a:t>samples</a:t>
            </a:r>
            <a:r>
              <a:rPr lang="it-IT" sz="1800" dirty="0">
                <a:solidFill>
                  <a:srgbClr val="003399"/>
                </a:solidFill>
              </a:rPr>
              <a:t>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err="1">
                <a:solidFill>
                  <a:srgbClr val="003399"/>
                </a:solidFill>
              </a:rPr>
              <a:t>atomically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clean</a:t>
            </a:r>
            <a:r>
              <a:rPr lang="it-IT" sz="1800" dirty="0">
                <a:solidFill>
                  <a:srgbClr val="003399"/>
                </a:solidFill>
              </a:rPr>
              <a:t> </a:t>
            </a:r>
            <a:r>
              <a:rPr lang="it-IT" sz="1800" dirty="0" err="1">
                <a:solidFill>
                  <a:srgbClr val="003399"/>
                </a:solidFill>
              </a:rPr>
              <a:t>surfaces</a:t>
            </a:r>
            <a:endParaRPr lang="it-IT" sz="1800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2723"/>
            <a:ext cx="3179725" cy="29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15626" y="828000"/>
            <a:ext cx="8712968" cy="0"/>
          </a:xfrm>
          <a:prstGeom prst="line">
            <a:avLst/>
          </a:prstGeom>
          <a:ln w="2857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3292" y="48401"/>
            <a:ext cx="374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SEY measurements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105" y="1052736"/>
            <a:ext cx="475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Equipment</a:t>
            </a:r>
            <a:r>
              <a:rPr lang="it-IT" dirty="0" smtClean="0"/>
              <a:t> : Electron </a:t>
            </a:r>
            <a:r>
              <a:rPr lang="it-IT" dirty="0" err="1" smtClean="0"/>
              <a:t>gun</a:t>
            </a:r>
            <a:r>
              <a:rPr lang="it-IT" dirty="0" smtClean="0"/>
              <a:t>, Faraday </a:t>
            </a:r>
            <a:r>
              <a:rPr lang="it-IT" dirty="0" err="1" smtClean="0"/>
              <a:t>cup</a:t>
            </a:r>
            <a:r>
              <a:rPr lang="it-IT" dirty="0" smtClean="0"/>
              <a:t>, </a:t>
            </a:r>
            <a:r>
              <a:rPr lang="it-IT" dirty="0" err="1" smtClean="0"/>
              <a:t>cryostat</a:t>
            </a:r>
            <a:r>
              <a:rPr lang="it-IT" dirty="0" smtClean="0"/>
              <a:t>  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2201397"/>
            <a:ext cx="16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3399"/>
                </a:solidFill>
              </a:rPr>
              <a:t>Low-energy</a:t>
            </a:r>
            <a:r>
              <a:rPr lang="it-IT" dirty="0">
                <a:solidFill>
                  <a:srgbClr val="003399"/>
                </a:solidFill>
              </a:rPr>
              <a:t> SEY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91" y="2592660"/>
            <a:ext cx="3348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6512" y="5661248"/>
            <a:ext cx="3143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R. Cimino et al.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ST 18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051002 (2015)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86150" y="5943648"/>
            <a:ext cx="28312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LA Gonzales et al. AIP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 6, </a:t>
            </a:r>
            <a:r>
              <a:rPr lang="it-IT" sz="1050" dirty="0" smtClean="0"/>
              <a:t>095117 (2016)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769358" y="6481215"/>
            <a:ext cx="7560053" cy="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51520" y="6519095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CERN-LNF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45843" y="648542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Larciprete</a:t>
            </a:r>
            <a:endParaRPr lang="it-IT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1050</Words>
  <Application>Microsoft Office PowerPoint</Application>
  <PresentationFormat>Presentazione su schermo (4:3)</PresentationFormat>
  <Paragraphs>288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Rosanna</dc:creator>
  <cp:lastModifiedBy>spettrometro</cp:lastModifiedBy>
  <cp:revision>49</cp:revision>
  <dcterms:created xsi:type="dcterms:W3CDTF">2016-10-12T13:07:16Z</dcterms:created>
  <dcterms:modified xsi:type="dcterms:W3CDTF">2016-10-14T06:34:20Z</dcterms:modified>
</cp:coreProperties>
</file>