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79" r:id="rId2"/>
    <p:sldId id="284" r:id="rId3"/>
    <p:sldId id="285" r:id="rId4"/>
    <p:sldId id="286" r:id="rId5"/>
    <p:sldId id="268" r:id="rId6"/>
    <p:sldId id="269" r:id="rId7"/>
    <p:sldId id="270" r:id="rId8"/>
    <p:sldId id="271" r:id="rId9"/>
    <p:sldId id="272" r:id="rId10"/>
    <p:sldId id="273" r:id="rId11"/>
    <p:sldId id="274" r:id="rId12"/>
    <p:sldId id="275" r:id="rId13"/>
    <p:sldId id="276" r:id="rId14"/>
    <p:sldId id="277" r:id="rId15"/>
    <p:sldId id="278"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FB0"/>
    <a:srgbClr val="2E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7" autoAdjust="0"/>
    <p:restoredTop sz="96637" autoAdjust="0"/>
  </p:normalViewPr>
  <p:slideViewPr>
    <p:cSldViewPr snapToGrid="0" snapToObjects="1">
      <p:cViewPr>
        <p:scale>
          <a:sx n="75" d="100"/>
          <a:sy n="75" d="100"/>
        </p:scale>
        <p:origin x="2724" y="8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450"/>
    </p:cViewPr>
  </p:sorterViewPr>
  <p:notesViewPr>
    <p:cSldViewPr snapToGrid="0" snapToObjects="1">
      <p:cViewPr varScale="1">
        <p:scale>
          <a:sx n="79" d="100"/>
          <a:sy n="79" d="100"/>
        </p:scale>
        <p:origin x="29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8A480-3686-4A45-B348-778E52A86B5D}" type="datetimeFigureOut">
              <a:rPr lang="en-US" smtClean="0"/>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1F81B-0188-F944-95C5-D896A11FCEC3}" type="slidenum">
              <a:rPr lang="en-US" smtClean="0"/>
              <a:t>‹#›</a:t>
            </a:fld>
            <a:endParaRPr lang="en-US"/>
          </a:p>
        </p:txBody>
      </p:sp>
    </p:spTree>
    <p:extLst>
      <p:ext uri="{BB962C8B-B14F-4D97-AF65-F5344CB8AC3E}">
        <p14:creationId xmlns:p14="http://schemas.microsoft.com/office/powerpoint/2010/main" val="13999409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fr-CH"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CH"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5C63EC-9147-6E43-B1C5-595DF9CCBB2A}" type="datetime1">
              <a:rPr lang="en-US" smtClean="0"/>
              <a:pPr/>
              <a:t>10/13/2016</a:t>
            </a:fld>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fr-CH"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CH" smtClean="0"/>
              <a:t>Drag picture to placeholder or click icon to add</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CH" smtClean="0"/>
              <a:t>Click to edit Master text styles</a:t>
            </a:r>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F5549-2B01-B242-8802-82B8589C809D}" type="datetime1">
              <a:rPr lang="en-US" smtClean="0"/>
              <a:pPr/>
              <a:t>10/13/2016</a:t>
            </a:fld>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6A0D1B-B268-524A-8345-D1626C161D9C}" type="datetime1">
              <a:rPr lang="en-US" smtClean="0"/>
              <a:pPr/>
              <a:t>10/13/2016</a:t>
            </a:fld>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CH" smtClean="0"/>
              <a:t>Click to edit Master title style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5C2D24-40FC-7D40-8933-20B3F8593012}" type="datetime1">
              <a:rPr lang="en-US" smtClean="0"/>
              <a:pPr/>
              <a:t>10/13/2016</a:t>
            </a:fld>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H" dirty="0" smtClean="0"/>
              <a:t>Click to </a:t>
            </a:r>
            <a:r>
              <a:rPr kumimoji="0" lang="fr-CH" dirty="0" err="1" smtClean="0"/>
              <a:t>edit</a:t>
            </a:r>
            <a:r>
              <a:rPr kumimoji="0" lang="fr-CH" dirty="0" smtClean="0"/>
              <a:t> Master </a:t>
            </a:r>
            <a:r>
              <a:rPr kumimoji="0" lang="fr-CH" dirty="0" err="1" smtClean="0"/>
              <a:t>title</a:t>
            </a:r>
            <a:r>
              <a:rPr kumimoji="0" lang="fr-CH" dirty="0" smtClean="0"/>
              <a:t> style</a:t>
            </a:r>
            <a:endParaRPr kumimoji="0" lang="en-US" dirty="0"/>
          </a:p>
        </p:txBody>
      </p:sp>
      <p:sp>
        <p:nvSpPr>
          <p:cNvPr id="3" name="Espace réservé du contenu 2"/>
          <p:cNvSpPr>
            <a:spLocks noGrp="1"/>
          </p:cNvSpPr>
          <p:nvPr>
            <p:ph idx="1"/>
          </p:nvPr>
        </p:nvSpPr>
        <p:spPr/>
        <p:txBody>
          <a:body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dirty="0"/>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913908-4EF1-FE48-AD15-A61E23EBC998}" type="datetime1">
              <a:rPr lang="en-US" smtClean="0"/>
              <a:pPr/>
              <a:t>10/13/2016</a:t>
            </a:fld>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fr-CH" smtClean="0"/>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H" smtClean="0"/>
              <a:t>Click to edit Master text styles</a:t>
            </a:r>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353D12-6D71-EA48-94D4-F90E3FF291D2}" type="datetime1">
              <a:rPr lang="en-US" smtClean="0"/>
              <a:pPr/>
              <a:t>10/13/2016</a:t>
            </a:fld>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CH" smtClean="0"/>
              <a:t>Click to edit Master title style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2FC4CC-83A5-5945-BB56-0701AF6952BE}" type="datetime1">
              <a:rPr lang="en-US" smtClean="0"/>
              <a:pPr/>
              <a:t>10/13/2016</a:t>
            </a:fld>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fr-CH"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fr-CH" smtClean="0"/>
              <a:t>Click to edit Master text styles</a:t>
            </a:r>
          </a:p>
          <a:p>
            <a:pPr lvl="1" eaLnBrk="1" latinLnBrk="0" hangingPunct="1"/>
            <a:r>
              <a:rPr lang="fr-CH" smtClean="0"/>
              <a:t>Second level</a:t>
            </a:r>
          </a:p>
          <a:p>
            <a:pPr lvl="2" eaLnBrk="1" latinLnBrk="0" hangingPunct="1"/>
            <a:r>
              <a:rPr lang="fr-CH" smtClean="0"/>
              <a:t>Third level</a:t>
            </a:r>
          </a:p>
          <a:p>
            <a:pPr lvl="3" eaLnBrk="1" latinLnBrk="0" hangingPunct="1"/>
            <a:r>
              <a:rPr lang="fr-CH" smtClean="0"/>
              <a:t>Fourth level</a:t>
            </a:r>
          </a:p>
          <a:p>
            <a:pPr lvl="4" eaLnBrk="1" latinLnBrk="0" hangingPunct="1"/>
            <a:r>
              <a:rPr lang="fr-CH" smtClean="0"/>
              <a:t>Fifth level</a:t>
            </a:r>
            <a:endParaRPr kumimoji="0" lang="en-US"/>
          </a:p>
        </p:txBody>
      </p:sp>
      <p:sp>
        <p:nvSpPr>
          <p:cNvPr id="7"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A1CA52-547C-E34D-BE14-8174050EC035}" type="datetime1">
              <a:rPr lang="en-US" smtClean="0"/>
              <a:pPr/>
              <a:t>10/13/2016</a:t>
            </a:fld>
            <a:endParaRPr lang="en-US" dirty="0"/>
          </a:p>
        </p:txBody>
      </p:sp>
      <p:sp>
        <p:nvSpPr>
          <p:cNvPr id="8"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9"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CH" smtClean="0"/>
              <a:t>Click to edit Master title style</a:t>
            </a:r>
            <a:endParaRPr kumimoji="0" lang="en-US"/>
          </a:p>
        </p:txBody>
      </p:sp>
      <p:sp>
        <p:nvSpPr>
          <p:cNvPr id="3"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D00418-891E-6547-86F4-9C60FA69BAAC}" type="datetime1">
              <a:rPr lang="en-US" smtClean="0"/>
              <a:pPr/>
              <a:t>10/13/2016</a:t>
            </a:fld>
            <a:endParaRPr lang="en-US" dirty="0"/>
          </a:p>
        </p:txBody>
      </p:sp>
      <p:sp>
        <p:nvSpPr>
          <p:cNvPr id="4"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5"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104154"/>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128792"/>
            <a:ext cx="8226854" cy="4864235"/>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BFD808-6B56-4447-9401-2398D08EE3C0}" type="datetime1">
              <a:rPr lang="en-US" smtClean="0"/>
              <a:pPr/>
              <a:t>10/13/2016</a:t>
            </a:fld>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r"/>
            <a:r>
              <a:rPr lang="en-US" dirty="0" smtClean="0"/>
              <a:t>Prepared by J.M: Jimenez</a:t>
            </a:r>
            <a:endParaRPr lang="en-US" dirty="0"/>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18391-D411-FE40-AAD7-861AE523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4" r:id="rId15"/>
  </p:sldLayoutIdLst>
  <p:timing>
    <p:tnLst>
      <p:par>
        <p:cTn id="1" dur="indefinite" restart="never" nodeType="tmRoot"/>
      </p:par>
    </p:tnLst>
  </p:timing>
  <p:hf hdr="0"/>
  <p:txStyles>
    <p:titleStyle>
      <a:lvl1pPr algn="l" rtl="0" eaLnBrk="1" latinLnBrk="0" hangingPunct="1">
        <a:spcBef>
          <a:spcPct val="0"/>
        </a:spcBef>
        <a:buNone/>
        <a:defRPr kumimoji="0" sz="28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4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8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5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10</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8" y="44624"/>
            <a:ext cx="9144000" cy="3878641"/>
          </a:xfrm>
          <a:prstGeom prst="rect">
            <a:avLst/>
          </a:prstGeom>
        </p:spPr>
      </p:pic>
      <p:sp>
        <p:nvSpPr>
          <p:cNvPr id="6" name="TextBox 5"/>
          <p:cNvSpPr txBox="1"/>
          <p:nvPr/>
        </p:nvSpPr>
        <p:spPr>
          <a:xfrm>
            <a:off x="63610" y="978078"/>
            <a:ext cx="1065475" cy="3077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a:r>
              <a:rPr lang="fr-CH" sz="1400" b="1" dirty="0" err="1" smtClean="0"/>
              <a:t>Run</a:t>
            </a:r>
            <a:r>
              <a:rPr lang="fr-CH" sz="1400" b="1" dirty="0" smtClean="0"/>
              <a:t> I</a:t>
            </a:r>
            <a:endParaRPr lang="en-GB" sz="1400" b="1" dirty="0"/>
          </a:p>
        </p:txBody>
      </p:sp>
      <p:sp>
        <p:nvSpPr>
          <p:cNvPr id="7" name="TextBox 6"/>
          <p:cNvSpPr txBox="1"/>
          <p:nvPr/>
        </p:nvSpPr>
        <p:spPr>
          <a:xfrm>
            <a:off x="2211919" y="987966"/>
            <a:ext cx="1811442" cy="28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a:r>
              <a:rPr lang="fr-CH" sz="1400" b="1" dirty="0" err="1" smtClean="0"/>
              <a:t>Run</a:t>
            </a:r>
            <a:r>
              <a:rPr lang="fr-CH" sz="1400" b="1" dirty="0" smtClean="0"/>
              <a:t> II</a:t>
            </a:r>
            <a:endParaRPr lang="en-GB" sz="1400" b="1" dirty="0"/>
          </a:p>
        </p:txBody>
      </p:sp>
      <p:sp>
        <p:nvSpPr>
          <p:cNvPr id="8" name="TextBox 7"/>
          <p:cNvSpPr txBox="1"/>
          <p:nvPr/>
        </p:nvSpPr>
        <p:spPr>
          <a:xfrm>
            <a:off x="5036085" y="968189"/>
            <a:ext cx="1455087" cy="30777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a:r>
              <a:rPr lang="fr-CH" sz="1400" b="1" dirty="0" err="1" smtClean="0"/>
              <a:t>Run</a:t>
            </a:r>
            <a:r>
              <a:rPr lang="fr-CH" sz="1400" b="1" dirty="0" smtClean="0"/>
              <a:t> III</a:t>
            </a:r>
            <a:endParaRPr lang="en-GB" sz="1400" b="1" dirty="0"/>
          </a:p>
        </p:txBody>
      </p:sp>
      <p:sp>
        <p:nvSpPr>
          <p:cNvPr id="9" name="TextBox 8"/>
          <p:cNvSpPr txBox="1"/>
          <p:nvPr/>
        </p:nvSpPr>
        <p:spPr>
          <a:xfrm>
            <a:off x="7579337" y="978078"/>
            <a:ext cx="1354372" cy="307777"/>
          </a:xfrm>
          <a:prstGeom prst="rect">
            <a:avLst/>
          </a:prstGeom>
          <a:ln>
            <a:noFill/>
          </a:ln>
          <a:effectLst>
            <a:softEdge rad="31750"/>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a:r>
              <a:rPr lang="fr-CH" sz="1400" b="1" dirty="0" err="1" smtClean="0"/>
              <a:t>Run</a:t>
            </a:r>
            <a:r>
              <a:rPr lang="fr-CH" sz="1400" b="1" dirty="0" smtClean="0"/>
              <a:t> IV, V…</a:t>
            </a:r>
            <a:endParaRPr lang="en-GB" sz="1400" b="1" dirty="0"/>
          </a:p>
        </p:txBody>
      </p:sp>
      <p:pic>
        <p:nvPicPr>
          <p:cNvPr id="10" name="Picture 9"/>
          <p:cNvPicPr>
            <a:picLocks noChangeAspect="1"/>
          </p:cNvPicPr>
          <p:nvPr/>
        </p:nvPicPr>
        <p:blipFill>
          <a:blip r:embed="rId3"/>
          <a:stretch>
            <a:fillRect/>
          </a:stretch>
        </p:blipFill>
        <p:spPr>
          <a:xfrm>
            <a:off x="502553" y="4007951"/>
            <a:ext cx="7128333" cy="2127688"/>
          </a:xfrm>
          <a:prstGeom prst="rect">
            <a:avLst/>
          </a:prstGeom>
        </p:spPr>
      </p:pic>
      <p:sp>
        <p:nvSpPr>
          <p:cNvPr id="11" name="Rectangle 10"/>
          <p:cNvSpPr/>
          <p:nvPr/>
        </p:nvSpPr>
        <p:spPr>
          <a:xfrm>
            <a:off x="3851920" y="5797085"/>
            <a:ext cx="4572000" cy="338554"/>
          </a:xfrm>
          <a:prstGeom prst="rect">
            <a:avLst/>
          </a:prstGeom>
        </p:spPr>
        <p:txBody>
          <a:bodyPr>
            <a:spAutoFit/>
          </a:bodyPr>
          <a:lstStyle/>
          <a:p>
            <a:r>
              <a:rPr lang="en-GB" sz="1600" dirty="0">
                <a:solidFill>
                  <a:srgbClr val="FF0000"/>
                </a:solidFill>
                <a:latin typeface="Tahoma" panose="020B0604030504040204" pitchFamily="34" charset="0"/>
                <a:ea typeface="Times New Roman" panose="02020603050405020304" pitchFamily="18" charset="0"/>
              </a:rPr>
              <a:t>FAV = Fabrication, Assembly and Verification </a:t>
            </a:r>
            <a:endParaRPr lang="fr-FR" sz="1600" dirty="0">
              <a:solidFill>
                <a:srgbClr val="FF0000"/>
              </a:solidFill>
            </a:endParaRPr>
          </a:p>
        </p:txBody>
      </p:sp>
    </p:spTree>
    <p:extLst>
      <p:ext uri="{BB962C8B-B14F-4D97-AF65-F5344CB8AC3E}">
        <p14:creationId xmlns:p14="http://schemas.microsoft.com/office/powerpoint/2010/main" val="381014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11</a:t>
            </a:fld>
            <a:endParaRPr lang="en-US" dirty="0"/>
          </a:p>
        </p:txBody>
      </p:sp>
      <p:pic>
        <p:nvPicPr>
          <p:cNvPr id="5" name="Picture 4"/>
          <p:cNvPicPr>
            <a:picLocks noChangeAspect="1"/>
          </p:cNvPicPr>
          <p:nvPr/>
        </p:nvPicPr>
        <p:blipFill rotWithShape="1">
          <a:blip r:embed="rId2"/>
          <a:srcRect l="18167" t="9825" r="15971" b="2088"/>
          <a:stretch/>
        </p:blipFill>
        <p:spPr>
          <a:xfrm>
            <a:off x="891540" y="1173934"/>
            <a:ext cx="7620000" cy="4922521"/>
          </a:xfrm>
          <a:prstGeom prst="rect">
            <a:avLst/>
          </a:prstGeom>
        </p:spPr>
      </p:pic>
      <p:sp>
        <p:nvSpPr>
          <p:cNvPr id="6" name="Title 1"/>
          <p:cNvSpPr txBox="1">
            <a:spLocks/>
          </p:cNvSpPr>
          <p:nvPr/>
        </p:nvSpPr>
        <p:spPr>
          <a:xfrm>
            <a:off x="457200" y="233492"/>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b="1" smtClean="0"/>
              <a:t>TE Mandates &amp; Structures</a:t>
            </a:r>
            <a:r>
              <a:rPr lang="en-GB" smtClean="0"/>
              <a:t/>
            </a:r>
            <a:br>
              <a:rPr lang="en-GB" smtClean="0"/>
            </a:br>
            <a:r>
              <a:rPr lang="en-GB" sz="2400" i="1" smtClean="0">
                <a:solidFill>
                  <a:schemeClr val="accent6">
                    <a:lumMod val="50000"/>
                  </a:schemeClr>
                </a:solidFill>
              </a:rPr>
              <a:t>Structure as of January’16</a:t>
            </a:r>
            <a:endParaRPr lang="en-GB" sz="2400" i="1" dirty="0">
              <a:solidFill>
                <a:schemeClr val="accent6">
                  <a:lumMod val="50000"/>
                </a:schemeClr>
              </a:solidFill>
            </a:endParaRPr>
          </a:p>
        </p:txBody>
      </p:sp>
      <p:sp>
        <p:nvSpPr>
          <p:cNvPr id="7" name="TextBox 6"/>
          <p:cNvSpPr txBox="1"/>
          <p:nvPr/>
        </p:nvSpPr>
        <p:spPr>
          <a:xfrm>
            <a:off x="929354" y="4249186"/>
            <a:ext cx="668773" cy="261610"/>
          </a:xfrm>
          <a:prstGeom prst="rect">
            <a:avLst/>
          </a:prstGeom>
          <a:solidFill>
            <a:srgbClr val="9999FF"/>
          </a:solidFill>
        </p:spPr>
        <p:txBody>
          <a:bodyPr wrap="none" rtlCol="0">
            <a:spAutoFit/>
          </a:bodyPr>
          <a:lstStyle/>
          <a:p>
            <a:r>
              <a:rPr lang="en-GB" sz="1100" dirty="0" smtClean="0">
                <a:solidFill>
                  <a:srgbClr val="0000FF"/>
                </a:solidFill>
              </a:rPr>
              <a:t>56 Staff</a:t>
            </a:r>
            <a:endParaRPr lang="en-GB" sz="1100" dirty="0">
              <a:solidFill>
                <a:srgbClr val="0000FF"/>
              </a:solidFill>
            </a:endParaRPr>
          </a:p>
        </p:txBody>
      </p:sp>
      <p:sp>
        <p:nvSpPr>
          <p:cNvPr id="8" name="TextBox 7"/>
          <p:cNvSpPr txBox="1"/>
          <p:nvPr/>
        </p:nvSpPr>
        <p:spPr>
          <a:xfrm>
            <a:off x="2804416" y="4249186"/>
            <a:ext cx="668773" cy="261610"/>
          </a:xfrm>
          <a:prstGeom prst="rect">
            <a:avLst/>
          </a:prstGeom>
          <a:solidFill>
            <a:srgbClr val="9999FF"/>
          </a:solidFill>
        </p:spPr>
        <p:txBody>
          <a:bodyPr wrap="none" rtlCol="0">
            <a:spAutoFit/>
          </a:bodyPr>
          <a:lstStyle/>
          <a:p>
            <a:r>
              <a:rPr lang="en-GB" sz="1100" dirty="0" smtClean="0">
                <a:solidFill>
                  <a:srgbClr val="0000FF"/>
                </a:solidFill>
              </a:rPr>
              <a:t>74 Staff</a:t>
            </a:r>
            <a:endParaRPr lang="en-GB" sz="1100" dirty="0">
              <a:solidFill>
                <a:srgbClr val="0000FF"/>
              </a:solidFill>
            </a:endParaRPr>
          </a:p>
        </p:txBody>
      </p:sp>
      <p:sp>
        <p:nvSpPr>
          <p:cNvPr id="9" name="TextBox 8"/>
          <p:cNvSpPr txBox="1"/>
          <p:nvPr/>
        </p:nvSpPr>
        <p:spPr>
          <a:xfrm>
            <a:off x="1765280" y="5178828"/>
            <a:ext cx="668773" cy="261610"/>
          </a:xfrm>
          <a:prstGeom prst="rect">
            <a:avLst/>
          </a:prstGeom>
          <a:solidFill>
            <a:srgbClr val="9999FF"/>
          </a:solidFill>
        </p:spPr>
        <p:txBody>
          <a:bodyPr wrap="none" rtlCol="0">
            <a:spAutoFit/>
          </a:bodyPr>
          <a:lstStyle/>
          <a:p>
            <a:r>
              <a:rPr lang="en-GB" sz="1100" dirty="0" smtClean="0">
                <a:solidFill>
                  <a:srgbClr val="0000FF"/>
                </a:solidFill>
              </a:rPr>
              <a:t>78 Staff</a:t>
            </a:r>
            <a:endParaRPr lang="en-GB" sz="1100" dirty="0">
              <a:solidFill>
                <a:srgbClr val="0000FF"/>
              </a:solidFill>
            </a:endParaRPr>
          </a:p>
        </p:txBody>
      </p:sp>
      <p:sp>
        <p:nvSpPr>
          <p:cNvPr id="10" name="TextBox 9"/>
          <p:cNvSpPr txBox="1"/>
          <p:nvPr/>
        </p:nvSpPr>
        <p:spPr>
          <a:xfrm>
            <a:off x="4697031" y="4246164"/>
            <a:ext cx="747320" cy="261610"/>
          </a:xfrm>
          <a:prstGeom prst="rect">
            <a:avLst/>
          </a:prstGeom>
          <a:solidFill>
            <a:srgbClr val="9999FF"/>
          </a:solidFill>
        </p:spPr>
        <p:txBody>
          <a:bodyPr wrap="none" rtlCol="0">
            <a:spAutoFit/>
          </a:bodyPr>
          <a:lstStyle/>
          <a:p>
            <a:r>
              <a:rPr lang="en-GB" sz="1100" dirty="0" smtClean="0">
                <a:solidFill>
                  <a:srgbClr val="0000FF"/>
                </a:solidFill>
              </a:rPr>
              <a:t>103 Staff</a:t>
            </a:r>
            <a:endParaRPr lang="en-GB" sz="1100" dirty="0">
              <a:solidFill>
                <a:srgbClr val="0000FF"/>
              </a:solidFill>
            </a:endParaRPr>
          </a:p>
        </p:txBody>
      </p:sp>
      <p:sp>
        <p:nvSpPr>
          <p:cNvPr id="11" name="TextBox 10"/>
          <p:cNvSpPr txBox="1"/>
          <p:nvPr/>
        </p:nvSpPr>
        <p:spPr>
          <a:xfrm>
            <a:off x="3787985" y="5178586"/>
            <a:ext cx="668773" cy="261610"/>
          </a:xfrm>
          <a:prstGeom prst="rect">
            <a:avLst/>
          </a:prstGeom>
          <a:solidFill>
            <a:srgbClr val="9999FF"/>
          </a:solidFill>
        </p:spPr>
        <p:txBody>
          <a:bodyPr wrap="none" rtlCol="0">
            <a:spAutoFit/>
          </a:bodyPr>
          <a:lstStyle/>
          <a:p>
            <a:r>
              <a:rPr lang="en-GB" sz="1100" dirty="0" smtClean="0">
                <a:solidFill>
                  <a:srgbClr val="0000FF"/>
                </a:solidFill>
              </a:rPr>
              <a:t>41 Staff</a:t>
            </a:r>
            <a:endParaRPr lang="en-GB" sz="1100" dirty="0">
              <a:solidFill>
                <a:srgbClr val="0000FF"/>
              </a:solidFill>
            </a:endParaRPr>
          </a:p>
        </p:txBody>
      </p:sp>
      <p:sp>
        <p:nvSpPr>
          <p:cNvPr id="12" name="TextBox 11"/>
          <p:cNvSpPr txBox="1"/>
          <p:nvPr/>
        </p:nvSpPr>
        <p:spPr>
          <a:xfrm>
            <a:off x="5568224" y="5171208"/>
            <a:ext cx="668773" cy="261610"/>
          </a:xfrm>
          <a:prstGeom prst="rect">
            <a:avLst/>
          </a:prstGeom>
          <a:solidFill>
            <a:srgbClr val="9999FF"/>
          </a:solidFill>
        </p:spPr>
        <p:txBody>
          <a:bodyPr wrap="none" rtlCol="0">
            <a:spAutoFit/>
          </a:bodyPr>
          <a:lstStyle/>
          <a:p>
            <a:r>
              <a:rPr lang="en-GB" sz="1100" dirty="0">
                <a:solidFill>
                  <a:srgbClr val="0000FF"/>
                </a:solidFill>
              </a:rPr>
              <a:t>7</a:t>
            </a:r>
            <a:r>
              <a:rPr lang="en-GB" sz="1100" dirty="0" smtClean="0">
                <a:solidFill>
                  <a:srgbClr val="0000FF"/>
                </a:solidFill>
              </a:rPr>
              <a:t>6 Staff</a:t>
            </a:r>
            <a:endParaRPr lang="en-GB" sz="1100" dirty="0">
              <a:solidFill>
                <a:srgbClr val="0000FF"/>
              </a:solidFill>
            </a:endParaRPr>
          </a:p>
        </p:txBody>
      </p:sp>
      <p:sp>
        <p:nvSpPr>
          <p:cNvPr id="13" name="TextBox 12"/>
          <p:cNvSpPr txBox="1"/>
          <p:nvPr/>
        </p:nvSpPr>
        <p:spPr>
          <a:xfrm>
            <a:off x="6494687" y="3405171"/>
            <a:ext cx="668773" cy="261610"/>
          </a:xfrm>
          <a:prstGeom prst="rect">
            <a:avLst/>
          </a:prstGeom>
          <a:solidFill>
            <a:srgbClr val="9999FF"/>
          </a:solidFill>
        </p:spPr>
        <p:txBody>
          <a:bodyPr wrap="none" rtlCol="0">
            <a:spAutoFit/>
          </a:bodyPr>
          <a:lstStyle/>
          <a:p>
            <a:r>
              <a:rPr lang="en-GB" sz="1100" dirty="0" smtClean="0">
                <a:solidFill>
                  <a:srgbClr val="0000FF"/>
                </a:solidFill>
              </a:rPr>
              <a:t>15 Staff</a:t>
            </a:r>
            <a:endParaRPr lang="en-GB" sz="1100" dirty="0">
              <a:solidFill>
                <a:srgbClr val="0000FF"/>
              </a:solidFill>
            </a:endParaRPr>
          </a:p>
        </p:txBody>
      </p:sp>
    </p:spTree>
    <p:extLst>
      <p:ext uri="{BB962C8B-B14F-4D97-AF65-F5344CB8AC3E}">
        <p14:creationId xmlns:p14="http://schemas.microsoft.com/office/powerpoint/2010/main" val="402601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12</a:t>
            </a:fld>
            <a:endParaRPr lang="en-US" dirty="0"/>
          </a:p>
        </p:txBody>
      </p:sp>
      <p:sp>
        <p:nvSpPr>
          <p:cNvPr id="5"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b="1" smtClean="0"/>
              <a:t>TE Mandates &amp; Structures</a:t>
            </a:r>
            <a:r>
              <a:rPr lang="en-GB" sz="4400" smtClean="0"/>
              <a:t/>
            </a:r>
            <a:br>
              <a:rPr lang="en-GB" sz="4400" smtClean="0"/>
            </a:br>
            <a:r>
              <a:rPr lang="en-GB" sz="2400" i="1" smtClean="0">
                <a:solidFill>
                  <a:schemeClr val="accent6">
                    <a:lumMod val="50000"/>
                  </a:schemeClr>
                </a:solidFill>
              </a:rPr>
              <a:t>Accelerator &amp; Beam Transfer (ABT) Group Mandate</a:t>
            </a:r>
            <a:endParaRPr lang="en-GB" sz="2400" i="1" dirty="0">
              <a:solidFill>
                <a:schemeClr val="accent6">
                  <a:lumMod val="50000"/>
                </a:schemeClr>
              </a:solidFill>
            </a:endParaRPr>
          </a:p>
        </p:txBody>
      </p:sp>
      <p:sp>
        <p:nvSpPr>
          <p:cNvPr id="6" name="Content Placeholder 2"/>
          <p:cNvSpPr txBox="1">
            <a:spLocks/>
          </p:cNvSpPr>
          <p:nvPr/>
        </p:nvSpPr>
        <p:spPr>
          <a:xfrm>
            <a:off x="457200" y="1383394"/>
            <a:ext cx="8226854" cy="4667421"/>
          </a:xfrm>
          <a:prstGeom prst="rect">
            <a:avLst/>
          </a:prstGeom>
        </p:spPr>
        <p:txBody>
          <a:bodyPr>
            <a:normAutofit fontScale="70000" lnSpcReduction="20000"/>
          </a:bodyPr>
          <a:lst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4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8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1200"/>
              </a:spcBef>
            </a:pPr>
            <a:r>
              <a:rPr lang="en-GB" dirty="0" smtClean="0"/>
              <a:t>The ABT group is in charge of the design, development, construction, installation, exploitation and maintenance of injection and extraction related equipment:</a:t>
            </a:r>
          </a:p>
          <a:p>
            <a:pPr lvl="1">
              <a:spcBef>
                <a:spcPts val="1200"/>
              </a:spcBef>
            </a:pPr>
            <a:r>
              <a:rPr lang="en-GB" dirty="0" smtClean="0">
                <a:solidFill>
                  <a:schemeClr val="accent6"/>
                </a:solidFill>
              </a:rPr>
              <a:t>Fast pulsed magnets with associated high voltage pulse generators and transmission lines;</a:t>
            </a:r>
          </a:p>
          <a:p>
            <a:pPr lvl="1">
              <a:spcBef>
                <a:spcPts val="1200"/>
              </a:spcBef>
            </a:pPr>
            <a:r>
              <a:rPr lang="en-GB" dirty="0" smtClean="0">
                <a:solidFill>
                  <a:schemeClr val="accent6"/>
                </a:solidFill>
              </a:rPr>
              <a:t>Electrostatic and magnetic septa, including high voltage power supplies for electrostatic septa;</a:t>
            </a:r>
          </a:p>
          <a:p>
            <a:pPr lvl="1">
              <a:spcBef>
                <a:spcPts val="1200"/>
              </a:spcBef>
            </a:pPr>
            <a:r>
              <a:rPr lang="en-GB" dirty="0" smtClean="0">
                <a:solidFill>
                  <a:schemeClr val="accent6"/>
                </a:solidFill>
              </a:rPr>
              <a:t>Protection devices;</a:t>
            </a:r>
          </a:p>
          <a:p>
            <a:pPr lvl="1">
              <a:spcBef>
                <a:spcPts val="1200"/>
              </a:spcBef>
            </a:pPr>
            <a:r>
              <a:rPr lang="en-GB" dirty="0" smtClean="0">
                <a:solidFill>
                  <a:schemeClr val="accent6"/>
                </a:solidFill>
              </a:rPr>
              <a:t>Associated equipment-level control systems and software.</a:t>
            </a:r>
          </a:p>
          <a:p>
            <a:pPr>
              <a:spcBef>
                <a:spcPts val="1200"/>
              </a:spcBef>
            </a:pPr>
            <a:r>
              <a:rPr lang="en-GB" dirty="0" smtClean="0"/>
              <a:t>The group also conceives, studies and designs injection and extraction processes and systems in the accelerator complex, and beam transfer lines between accelerators and up to targets. It contributes to operational follow-up of beam transfer systems, and is in charge of the commissioning of the LHC transfer lines, injection and beam dumping systems together with their potential upgrades.</a:t>
            </a:r>
            <a:endParaRPr lang="en-GB" dirty="0"/>
          </a:p>
        </p:txBody>
      </p:sp>
    </p:spTree>
    <p:extLst>
      <p:ext uri="{BB962C8B-B14F-4D97-AF65-F5344CB8AC3E}">
        <p14:creationId xmlns:p14="http://schemas.microsoft.com/office/powerpoint/2010/main" val="23831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13</a:t>
            </a:fld>
            <a:endParaRPr lang="en-US" dirty="0"/>
          </a:p>
        </p:txBody>
      </p:sp>
      <p:pic>
        <p:nvPicPr>
          <p:cNvPr id="5" name="Picture 4"/>
          <p:cNvPicPr>
            <a:picLocks noChangeAspect="1"/>
          </p:cNvPicPr>
          <p:nvPr/>
        </p:nvPicPr>
        <p:blipFill rotWithShape="1">
          <a:blip r:embed="rId2"/>
          <a:srcRect l="872" t="1761" r="998" b="1826"/>
          <a:stretch/>
        </p:blipFill>
        <p:spPr>
          <a:xfrm>
            <a:off x="250627" y="1394161"/>
            <a:ext cx="8640000" cy="4729263"/>
          </a:xfrm>
          <a:prstGeom prst="rect">
            <a:avLst/>
          </a:prstGeom>
        </p:spPr>
      </p:pic>
      <p:sp>
        <p:nvSpPr>
          <p:cNvPr id="6"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b="1" smtClean="0"/>
              <a:t>TE in few numbers</a:t>
            </a:r>
            <a:r>
              <a:rPr lang="en-GB" smtClean="0"/>
              <a:t/>
            </a:r>
            <a:br>
              <a:rPr lang="en-GB" smtClean="0"/>
            </a:br>
            <a:r>
              <a:rPr lang="en-GB" sz="2400" i="1" smtClean="0">
                <a:solidFill>
                  <a:schemeClr val="accent6">
                    <a:lumMod val="50000"/>
                  </a:schemeClr>
                </a:solidFill>
              </a:rPr>
              <a:t>Manpower plan (MPP) 2015-2020</a:t>
            </a:r>
            <a:endParaRPr lang="en-GB" sz="2400" i="1" dirty="0">
              <a:solidFill>
                <a:schemeClr val="accent6">
                  <a:lumMod val="50000"/>
                </a:schemeClr>
              </a:solidFill>
            </a:endParaRPr>
          </a:p>
        </p:txBody>
      </p:sp>
    </p:spTree>
    <p:extLst>
      <p:ext uri="{BB962C8B-B14F-4D97-AF65-F5344CB8AC3E}">
        <p14:creationId xmlns:p14="http://schemas.microsoft.com/office/powerpoint/2010/main" val="7761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474784" y="1440000"/>
            <a:ext cx="8273216" cy="4609142"/>
          </a:xfrm>
          <a:prstGeom prst="rect">
            <a:avLst/>
          </a:prstGeom>
        </p:spPr>
      </p:pic>
      <p:sp>
        <p:nvSpPr>
          <p:cNvPr id="6"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b="1" smtClean="0"/>
              <a:t>TE Mandates &amp; Structures</a:t>
            </a:r>
            <a:r>
              <a:rPr lang="en-GB" smtClean="0"/>
              <a:t/>
            </a:r>
            <a:br>
              <a:rPr lang="en-GB" smtClean="0"/>
            </a:br>
            <a:r>
              <a:rPr lang="en-GB" sz="2400" i="1" smtClean="0">
                <a:solidFill>
                  <a:schemeClr val="accent6">
                    <a:lumMod val="50000"/>
                  </a:schemeClr>
                </a:solidFill>
              </a:rPr>
              <a:t>Manpower turnover handled by HDO-AGS (all categories)</a:t>
            </a:r>
            <a:endParaRPr lang="en-GB" sz="2400" dirty="0">
              <a:solidFill>
                <a:schemeClr val="accent6">
                  <a:lumMod val="50000"/>
                </a:schemeClr>
              </a:solidFill>
            </a:endParaRPr>
          </a:p>
        </p:txBody>
      </p:sp>
      <p:sp>
        <p:nvSpPr>
          <p:cNvPr id="7" name="Cloud Callout 6"/>
          <p:cNvSpPr/>
          <p:nvPr/>
        </p:nvSpPr>
        <p:spPr>
          <a:xfrm>
            <a:off x="6347901" y="1720183"/>
            <a:ext cx="2688970" cy="1405607"/>
          </a:xfrm>
          <a:prstGeom prst="cloudCallout">
            <a:avLst>
              <a:gd name="adj1" fmla="val -18446"/>
              <a:gd name="adj2" fmla="val 77476"/>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accent6">
                    <a:lumMod val="50000"/>
                  </a:schemeClr>
                </a:solidFill>
              </a:rPr>
              <a:t>Important turnover in all programs… implies significant Staff efforts!</a:t>
            </a:r>
            <a:endParaRPr lang="en-GB" sz="1400" dirty="0">
              <a:solidFill>
                <a:schemeClr val="accent6">
                  <a:lumMod val="50000"/>
                </a:schemeClr>
              </a:solidFill>
            </a:endParaRPr>
          </a:p>
        </p:txBody>
      </p:sp>
    </p:spTree>
    <p:extLst>
      <p:ext uri="{BB962C8B-B14F-4D97-AF65-F5344CB8AC3E}">
        <p14:creationId xmlns:p14="http://schemas.microsoft.com/office/powerpoint/2010/main" val="10754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15</a:t>
            </a:fld>
            <a:endParaRPr lang="en-US" dirty="0"/>
          </a:p>
        </p:txBody>
      </p:sp>
      <p:sp>
        <p:nvSpPr>
          <p:cNvPr id="5" name="Title 1"/>
          <p:cNvSpPr txBox="1">
            <a:spLocks/>
          </p:cNvSpPr>
          <p:nvPr/>
        </p:nvSpPr>
        <p:spPr>
          <a:xfrm>
            <a:off x="459946" y="203996"/>
            <a:ext cx="83919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b="1" smtClean="0"/>
              <a:t>TE Medium Term Plan (MTP) 2015-2025</a:t>
            </a:r>
            <a:br>
              <a:rPr lang="en-GB" b="1" smtClean="0"/>
            </a:br>
            <a:r>
              <a:rPr lang="en-GB" sz="2400" i="1" smtClean="0">
                <a:solidFill>
                  <a:schemeClr val="bg2">
                    <a:lumMod val="10000"/>
                  </a:schemeClr>
                </a:solidFill>
              </a:rPr>
              <a:t>2016 Preliminary Projects Budget</a:t>
            </a:r>
            <a:endParaRPr lang="en-GB" sz="2400" i="1" dirty="0">
              <a:solidFill>
                <a:schemeClr val="bg2">
                  <a:lumMod val="10000"/>
                </a:schemeClr>
              </a:solidFill>
            </a:endParaRPr>
          </a:p>
        </p:txBody>
      </p:sp>
      <p:pic>
        <p:nvPicPr>
          <p:cNvPr id="6" name="Picture 5"/>
          <p:cNvPicPr>
            <a:picLocks noChangeAspect="1"/>
          </p:cNvPicPr>
          <p:nvPr/>
        </p:nvPicPr>
        <p:blipFill rotWithShape="1">
          <a:blip r:embed="rId2"/>
          <a:srcRect r="18292"/>
          <a:stretch/>
        </p:blipFill>
        <p:spPr>
          <a:xfrm>
            <a:off x="1782548" y="1173935"/>
            <a:ext cx="7301631" cy="4975998"/>
          </a:xfrm>
          <a:prstGeom prst="rect">
            <a:avLst/>
          </a:prstGeom>
        </p:spPr>
      </p:pic>
      <p:sp>
        <p:nvSpPr>
          <p:cNvPr id="7" name="TextBox 6"/>
          <p:cNvSpPr txBox="1"/>
          <p:nvPr/>
        </p:nvSpPr>
        <p:spPr>
          <a:xfrm>
            <a:off x="698500" y="1905000"/>
            <a:ext cx="2108200" cy="461665"/>
          </a:xfrm>
          <a:prstGeom prst="rect">
            <a:avLst/>
          </a:prstGeom>
          <a:noFill/>
        </p:spPr>
        <p:txBody>
          <a:bodyPr wrap="square" rtlCol="0">
            <a:spAutoFit/>
          </a:bodyPr>
          <a:lstStyle/>
          <a:p>
            <a:r>
              <a:rPr lang="en-GB" sz="2400" b="1" dirty="0" smtClean="0"/>
              <a:t>~</a:t>
            </a:r>
            <a:r>
              <a:rPr lang="en-GB" sz="2400" b="1" dirty="0"/>
              <a:t>107 MCHF</a:t>
            </a:r>
          </a:p>
        </p:txBody>
      </p:sp>
    </p:spTree>
    <p:extLst>
      <p:ext uri="{BB962C8B-B14F-4D97-AF65-F5344CB8AC3E}">
        <p14:creationId xmlns:p14="http://schemas.microsoft.com/office/powerpoint/2010/main" val="297297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05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a:t>
            </a:fld>
            <a:endParaRPr lang="en-US" dirty="0"/>
          </a:p>
        </p:txBody>
      </p:sp>
      <p:sp>
        <p:nvSpPr>
          <p:cNvPr id="5"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smtClean="0"/>
              <a:t>CERN Vision &amp; Strategy</a:t>
            </a:r>
            <a:br>
              <a:rPr lang="en-GB" smtClean="0"/>
            </a:br>
            <a:r>
              <a:rPr lang="en-GB" sz="2400" i="1" smtClean="0">
                <a:solidFill>
                  <a:schemeClr val="accent6">
                    <a:lumMod val="50000"/>
                  </a:schemeClr>
                </a:solidFill>
              </a:rPr>
              <a:t>Medium term plan guiding principle</a:t>
            </a:r>
            <a:endParaRPr lang="en-GB" sz="2400" i="1" dirty="0">
              <a:solidFill>
                <a:schemeClr val="accent6">
                  <a:lumMod val="50000"/>
                </a:schemeClr>
              </a:solidFill>
            </a:endParaRPr>
          </a:p>
        </p:txBody>
      </p:sp>
      <p:sp>
        <p:nvSpPr>
          <p:cNvPr id="6" name="Content Placeholder 2"/>
          <p:cNvSpPr txBox="1">
            <a:spLocks/>
          </p:cNvSpPr>
          <p:nvPr/>
        </p:nvSpPr>
        <p:spPr>
          <a:xfrm>
            <a:off x="457200" y="1128792"/>
            <a:ext cx="8226854" cy="4864235"/>
          </a:xfrm>
          <a:prstGeom prst="rect">
            <a:avLst/>
          </a:prstGeom>
        </p:spPr>
        <p:txBody>
          <a:bodyPr>
            <a:normAutofit/>
          </a:bodyPr>
          <a:lst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4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8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1200"/>
              </a:spcBef>
              <a:spcAft>
                <a:spcPts val="600"/>
              </a:spcAft>
            </a:pPr>
            <a:r>
              <a:rPr lang="en-GB" sz="2400" b="1" smtClean="0">
                <a:solidFill>
                  <a:srgbClr val="0066FF"/>
                </a:solidFill>
              </a:rPr>
              <a:t>Driven by Science </a:t>
            </a:r>
            <a:r>
              <a:rPr lang="en-GB" sz="2400" smtClean="0"/>
              <a:t>and aiming at implementation of European Strategy for Particle Physics.</a:t>
            </a:r>
          </a:p>
          <a:p>
            <a:pPr>
              <a:spcBef>
                <a:spcPts val="1200"/>
              </a:spcBef>
              <a:spcAft>
                <a:spcPts val="600"/>
              </a:spcAft>
            </a:pPr>
            <a:r>
              <a:rPr lang="en-GB" sz="2400" smtClean="0"/>
              <a:t>Takes into account </a:t>
            </a:r>
            <a:r>
              <a:rPr lang="en-GB" sz="2400" b="1" smtClean="0">
                <a:solidFill>
                  <a:srgbClr val="0066FF"/>
                </a:solidFill>
              </a:rPr>
              <a:t>technical feasibility and financial affordability</a:t>
            </a:r>
            <a:r>
              <a:rPr lang="en-GB" sz="2400" smtClean="0"/>
              <a:t>.</a:t>
            </a:r>
          </a:p>
          <a:p>
            <a:pPr>
              <a:spcBef>
                <a:spcPts val="1200"/>
              </a:spcBef>
              <a:spcAft>
                <a:spcPts val="600"/>
              </a:spcAft>
            </a:pPr>
            <a:r>
              <a:rPr lang="en-GB" sz="2400" b="1" smtClean="0">
                <a:solidFill>
                  <a:srgbClr val="0066FF"/>
                </a:solidFill>
              </a:rPr>
              <a:t>Adequate resources for maintenance and consolidation</a:t>
            </a:r>
            <a:r>
              <a:rPr lang="en-GB" sz="2400" smtClean="0">
                <a:solidFill>
                  <a:srgbClr val="0066FF"/>
                </a:solidFill>
              </a:rPr>
              <a:t> </a:t>
            </a:r>
            <a:r>
              <a:rPr lang="en-GB" sz="2400" smtClean="0"/>
              <a:t>of scientific and general infrastructure, and for </a:t>
            </a:r>
            <a:r>
              <a:rPr lang="en-GB" sz="2400" b="1" smtClean="0">
                <a:solidFill>
                  <a:srgbClr val="0066FF"/>
                </a:solidFill>
              </a:rPr>
              <a:t>compliance with safety </a:t>
            </a:r>
            <a:r>
              <a:rPr lang="en-GB" sz="2400" smtClean="0"/>
              <a:t>requirements.</a:t>
            </a:r>
          </a:p>
          <a:p>
            <a:pPr>
              <a:spcBef>
                <a:spcPts val="1200"/>
              </a:spcBef>
              <a:spcAft>
                <a:spcPts val="600"/>
              </a:spcAft>
            </a:pPr>
            <a:r>
              <a:rPr lang="en-GB" sz="2400" smtClean="0"/>
              <a:t>Next 10 years dominated by construction of </a:t>
            </a:r>
            <a:r>
              <a:rPr lang="en-GB" sz="2400" b="1" smtClean="0">
                <a:solidFill>
                  <a:srgbClr val="0066FF"/>
                </a:solidFill>
              </a:rPr>
              <a:t>High Luminosity LHC project</a:t>
            </a:r>
            <a:r>
              <a:rPr lang="en-GB" sz="2400" smtClean="0"/>
              <a:t> (HL-LHC) ~950 MCHF.</a:t>
            </a:r>
            <a:endParaRPr lang="en-GB" sz="2400" dirty="0"/>
          </a:p>
        </p:txBody>
      </p:sp>
    </p:spTree>
    <p:extLst>
      <p:ext uri="{BB962C8B-B14F-4D97-AF65-F5344CB8AC3E}">
        <p14:creationId xmlns:p14="http://schemas.microsoft.com/office/powerpoint/2010/main" val="65437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sp>
        <p:nvSpPr>
          <p:cNvPr id="5"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smtClean="0"/>
              <a:t>CERN Vision &amp; Strategy</a:t>
            </a:r>
            <a:br>
              <a:rPr lang="en-GB" smtClean="0"/>
            </a:br>
            <a:r>
              <a:rPr lang="en-GB" sz="2400" i="1" smtClean="0">
                <a:solidFill>
                  <a:schemeClr val="accent6">
                    <a:lumMod val="50000"/>
                  </a:schemeClr>
                </a:solidFill>
              </a:rPr>
              <a:t>Three main scientific pillars</a:t>
            </a:r>
            <a:endParaRPr lang="en-GB" sz="2400" i="1" dirty="0">
              <a:solidFill>
                <a:schemeClr val="accent6">
                  <a:lumMod val="50000"/>
                </a:schemeClr>
              </a:solidFill>
            </a:endParaRPr>
          </a:p>
        </p:txBody>
      </p:sp>
      <p:sp>
        <p:nvSpPr>
          <p:cNvPr id="6" name="Content Placeholder 2"/>
          <p:cNvSpPr txBox="1">
            <a:spLocks/>
          </p:cNvSpPr>
          <p:nvPr/>
        </p:nvSpPr>
        <p:spPr>
          <a:xfrm>
            <a:off x="457200" y="1325606"/>
            <a:ext cx="8428008" cy="4667421"/>
          </a:xfrm>
          <a:prstGeom prst="rect">
            <a:avLst/>
          </a:prstGeom>
        </p:spPr>
        <p:txBody>
          <a:bodyPr>
            <a:noAutofit/>
          </a:bodyPr>
          <a:lst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4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8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spcBef>
                <a:spcPts val="0"/>
              </a:spcBef>
            </a:pPr>
            <a:r>
              <a:rPr lang="en-GB" sz="2000" b="1" smtClean="0">
                <a:solidFill>
                  <a:srgbClr val="0066FF"/>
                </a:solidFill>
              </a:rPr>
              <a:t>Full exploitation of the LHC</a:t>
            </a:r>
            <a:r>
              <a:rPr lang="en-GB" sz="2000" smtClean="0"/>
              <a:t>:</a:t>
            </a:r>
          </a:p>
          <a:p>
            <a:pPr lvl="1">
              <a:spcBef>
                <a:spcPts val="0"/>
              </a:spcBef>
            </a:pPr>
            <a:r>
              <a:rPr lang="en-GB" sz="1700" smtClean="0"/>
              <a:t>successful Run 2, LS2, and Run 3 start-up.</a:t>
            </a:r>
          </a:p>
          <a:p>
            <a:pPr lvl="1">
              <a:spcBef>
                <a:spcPts val="0"/>
              </a:spcBef>
            </a:pPr>
            <a:r>
              <a:rPr lang="en-GB" sz="1700" smtClean="0"/>
              <a:t>construction and installation of LIU; on-track construction of HL-LHC.</a:t>
            </a:r>
          </a:p>
          <a:p>
            <a:pPr>
              <a:spcBef>
                <a:spcPts val="1200"/>
              </a:spcBef>
            </a:pPr>
            <a:r>
              <a:rPr lang="en-GB" sz="2000" b="1" smtClean="0">
                <a:solidFill>
                  <a:srgbClr val="0066FF"/>
                </a:solidFill>
              </a:rPr>
              <a:t>Scientific diversity programme </a:t>
            </a:r>
            <a:r>
              <a:rPr lang="en-GB" sz="2000" smtClean="0"/>
              <a:t>serving a broad community:</a:t>
            </a:r>
          </a:p>
          <a:p>
            <a:pPr lvl="1">
              <a:spcBef>
                <a:spcPts val="0"/>
              </a:spcBef>
            </a:pPr>
            <a:r>
              <a:rPr lang="en-GB" sz="1700" smtClean="0"/>
              <a:t>ongoing experiments and facilities at Booster, PS, SPS and their upgrades.</a:t>
            </a:r>
          </a:p>
          <a:p>
            <a:pPr lvl="1">
              <a:spcBef>
                <a:spcPts val="0"/>
              </a:spcBef>
            </a:pPr>
            <a:r>
              <a:rPr lang="en-GB" sz="1700" smtClean="0"/>
              <a:t>participation in accelerator-based neutrino through CERN Neutrino Platform.</a:t>
            </a:r>
          </a:p>
          <a:p>
            <a:pPr>
              <a:spcBef>
                <a:spcPts val="1200"/>
              </a:spcBef>
            </a:pPr>
            <a:r>
              <a:rPr lang="en-GB" sz="2000" b="1" smtClean="0">
                <a:solidFill>
                  <a:srgbClr val="0066FF"/>
                </a:solidFill>
              </a:rPr>
              <a:t>Preparation of CERN’s future</a:t>
            </a:r>
            <a:r>
              <a:rPr lang="en-GB" sz="2000" smtClean="0"/>
              <a:t>:</a:t>
            </a:r>
          </a:p>
          <a:p>
            <a:pPr lvl="1">
              <a:spcBef>
                <a:spcPts val="0"/>
              </a:spcBef>
            </a:pPr>
            <a:r>
              <a:rPr lang="en-GB" sz="1700" smtClean="0"/>
              <a:t>vibrant accelerator R&amp;D programme exploiting CERN’s strengths and uniqueness.</a:t>
            </a:r>
          </a:p>
          <a:p>
            <a:pPr lvl="1">
              <a:spcBef>
                <a:spcPts val="0"/>
              </a:spcBef>
            </a:pPr>
            <a:r>
              <a:rPr lang="en-GB" sz="1700" smtClean="0"/>
              <a:t>design studies for future accelerators: CLIC, FCC (includes HE-LHC).</a:t>
            </a:r>
          </a:p>
          <a:p>
            <a:pPr lvl="1">
              <a:spcBef>
                <a:spcPts val="0"/>
              </a:spcBef>
            </a:pPr>
            <a:r>
              <a:rPr lang="en-GB" sz="1700" smtClean="0"/>
              <a:t>future opportunities of diversity programme: “Physics Beyond Colliders”.</a:t>
            </a:r>
          </a:p>
          <a:p>
            <a:pPr lvl="1"/>
            <a:endParaRPr lang="en-GB" sz="1800" smtClean="0"/>
          </a:p>
          <a:p>
            <a:pPr marL="36576" indent="0">
              <a:buFont typeface="Arial"/>
              <a:buNone/>
            </a:pPr>
            <a:r>
              <a:rPr lang="en-GB" sz="2000" smtClean="0"/>
              <a:t>Important milestone: update of the European Strategy for Particle Physics (ESPP) in 2019-2020.</a:t>
            </a:r>
            <a:endParaRPr lang="en-GB" sz="2000" dirty="0"/>
          </a:p>
        </p:txBody>
      </p:sp>
    </p:spTree>
    <p:extLst>
      <p:ext uri="{BB962C8B-B14F-4D97-AF65-F5344CB8AC3E}">
        <p14:creationId xmlns:p14="http://schemas.microsoft.com/office/powerpoint/2010/main" val="218029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4</a:t>
            </a:fld>
            <a:endParaRPr lang="en-US" dirty="0"/>
          </a:p>
        </p:txBody>
      </p:sp>
      <p:sp>
        <p:nvSpPr>
          <p:cNvPr id="5" name="Title 1"/>
          <p:cNvSpPr txBox="1">
            <a:spLocks/>
          </p:cNvSpPr>
          <p:nvPr/>
        </p:nvSpPr>
        <p:spPr>
          <a:xfrm>
            <a:off x="457200" y="104154"/>
            <a:ext cx="8226854" cy="940443"/>
          </a:xfrm>
          <a:prstGeom prst="rect">
            <a:avLst/>
          </a:prstGeom>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r>
              <a:rPr lang="en-GB" smtClean="0"/>
              <a:t>CERN Vision &amp; Strategy</a:t>
            </a:r>
            <a:br>
              <a:rPr lang="en-GB" smtClean="0"/>
            </a:br>
            <a:r>
              <a:rPr lang="en-GB" sz="2400" i="1" smtClean="0">
                <a:solidFill>
                  <a:schemeClr val="accent6">
                    <a:lumMod val="50000"/>
                  </a:schemeClr>
                </a:solidFill>
              </a:rPr>
              <a:t>European Strategy – HEP master schedule</a:t>
            </a:r>
            <a:endParaRPr lang="en-GB" sz="2400" dirty="0"/>
          </a:p>
        </p:txBody>
      </p:sp>
      <p:sp>
        <p:nvSpPr>
          <p:cNvPr id="6" name="Rectangle 5"/>
          <p:cNvSpPr/>
          <p:nvPr/>
        </p:nvSpPr>
        <p:spPr>
          <a:xfrm>
            <a:off x="923803" y="2040959"/>
            <a:ext cx="761122" cy="529137"/>
          </a:xfrm>
          <a:prstGeom prst="rect">
            <a:avLst/>
          </a:prstGeom>
          <a:solidFill>
            <a:srgbClr val="F5AC07"/>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523902"/>
                </a:solidFill>
              </a:rPr>
              <a:t>Constr.</a:t>
            </a:r>
          </a:p>
        </p:txBody>
      </p:sp>
      <p:sp>
        <p:nvSpPr>
          <p:cNvPr id="7" name="Rectangle 6"/>
          <p:cNvSpPr/>
          <p:nvPr/>
        </p:nvSpPr>
        <p:spPr>
          <a:xfrm>
            <a:off x="1745568" y="2040959"/>
            <a:ext cx="1485531" cy="529137"/>
          </a:xfrm>
          <a:prstGeom prst="rect">
            <a:avLst/>
          </a:prstGeom>
          <a:solidFill>
            <a:srgbClr val="B1BF10"/>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393D05"/>
                </a:solidFill>
              </a:rPr>
              <a:t>Physics</a:t>
            </a:r>
          </a:p>
        </p:txBody>
      </p:sp>
      <p:sp>
        <p:nvSpPr>
          <p:cNvPr id="8" name="TextBox 7"/>
          <p:cNvSpPr txBox="1"/>
          <p:nvPr/>
        </p:nvSpPr>
        <p:spPr>
          <a:xfrm>
            <a:off x="3258293" y="2120861"/>
            <a:ext cx="633507" cy="369332"/>
          </a:xfrm>
          <a:prstGeom prst="rect">
            <a:avLst/>
          </a:prstGeom>
          <a:noFill/>
        </p:spPr>
        <p:txBody>
          <a:bodyPr wrap="none" rtlCol="0">
            <a:spAutoFit/>
          </a:bodyPr>
          <a:lstStyle/>
          <a:p>
            <a:r>
              <a:rPr lang="en-GB" b="1" dirty="0" smtClean="0">
                <a:solidFill>
                  <a:schemeClr val="tx2"/>
                </a:solidFill>
                <a:latin typeface="+mn-lt"/>
              </a:rPr>
              <a:t>LEP</a:t>
            </a:r>
            <a:endParaRPr lang="en-GB" b="1" dirty="0">
              <a:solidFill>
                <a:schemeClr val="tx2"/>
              </a:solidFill>
              <a:latin typeface="+mn-lt"/>
            </a:endParaRPr>
          </a:p>
        </p:txBody>
      </p:sp>
      <p:sp>
        <p:nvSpPr>
          <p:cNvPr id="9" name="Rectangle 8"/>
          <p:cNvSpPr/>
          <p:nvPr/>
        </p:nvSpPr>
        <p:spPr>
          <a:xfrm>
            <a:off x="3151755" y="2798088"/>
            <a:ext cx="1368000" cy="529137"/>
          </a:xfrm>
          <a:prstGeom prst="rect">
            <a:avLst/>
          </a:prstGeom>
          <a:solidFill>
            <a:srgbClr val="F5AC07"/>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523902"/>
                </a:solidFill>
              </a:rPr>
              <a:t>Construction</a:t>
            </a:r>
          </a:p>
        </p:txBody>
      </p:sp>
      <p:sp>
        <p:nvSpPr>
          <p:cNvPr id="10" name="Rectangle 9"/>
          <p:cNvSpPr/>
          <p:nvPr/>
        </p:nvSpPr>
        <p:spPr>
          <a:xfrm>
            <a:off x="4551897" y="2798088"/>
            <a:ext cx="1625216" cy="529137"/>
          </a:xfrm>
          <a:prstGeom prst="rect">
            <a:avLst/>
          </a:prstGeom>
          <a:solidFill>
            <a:srgbClr val="B1BF10"/>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393D05"/>
                </a:solidFill>
              </a:rPr>
              <a:t>Physics</a:t>
            </a:r>
          </a:p>
        </p:txBody>
      </p:sp>
      <p:sp>
        <p:nvSpPr>
          <p:cNvPr id="11" name="Rectangle 10"/>
          <p:cNvSpPr/>
          <p:nvPr/>
        </p:nvSpPr>
        <p:spPr>
          <a:xfrm>
            <a:off x="2318941" y="2798088"/>
            <a:ext cx="786256" cy="529137"/>
          </a:xfrm>
          <a:prstGeom prst="rect">
            <a:avLst/>
          </a:prstGeom>
          <a:solidFill>
            <a:srgbClr val="117F8E"/>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E4F9FC"/>
                </a:solidFill>
              </a:rPr>
              <a:t>Proto</a:t>
            </a:r>
          </a:p>
        </p:txBody>
      </p:sp>
      <p:sp>
        <p:nvSpPr>
          <p:cNvPr id="12" name="Rectangle 11"/>
          <p:cNvSpPr/>
          <p:nvPr/>
        </p:nvSpPr>
        <p:spPr>
          <a:xfrm>
            <a:off x="1096592" y="2798088"/>
            <a:ext cx="1186586" cy="529137"/>
          </a:xfrm>
          <a:prstGeom prst="rect">
            <a:avLst/>
          </a:prstGeom>
          <a:solidFill>
            <a:srgbClr val="173D54"/>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EFF6FB"/>
                </a:solidFill>
              </a:rPr>
              <a:t>Design</a:t>
            </a:r>
          </a:p>
        </p:txBody>
      </p:sp>
      <p:sp>
        <p:nvSpPr>
          <p:cNvPr id="13" name="TextBox 12"/>
          <p:cNvSpPr txBox="1"/>
          <p:nvPr/>
        </p:nvSpPr>
        <p:spPr>
          <a:xfrm>
            <a:off x="6209256" y="2877990"/>
            <a:ext cx="754252" cy="369332"/>
          </a:xfrm>
          <a:prstGeom prst="rect">
            <a:avLst/>
          </a:prstGeom>
          <a:noFill/>
        </p:spPr>
        <p:txBody>
          <a:bodyPr wrap="square" rtlCol="0">
            <a:spAutoFit/>
          </a:bodyPr>
          <a:lstStyle/>
          <a:p>
            <a:r>
              <a:rPr lang="en-GB" b="1" dirty="0" smtClean="0">
                <a:solidFill>
                  <a:schemeClr val="tx2"/>
                </a:solidFill>
                <a:latin typeface="+mn-lt"/>
              </a:rPr>
              <a:t>LHC</a:t>
            </a:r>
            <a:endParaRPr lang="en-GB" b="1" dirty="0">
              <a:solidFill>
                <a:schemeClr val="tx2"/>
              </a:solidFill>
              <a:latin typeface="+mn-lt"/>
            </a:endParaRPr>
          </a:p>
        </p:txBody>
      </p:sp>
      <p:sp>
        <p:nvSpPr>
          <p:cNvPr id="14" name="Rectangle 13"/>
          <p:cNvSpPr/>
          <p:nvPr/>
        </p:nvSpPr>
        <p:spPr>
          <a:xfrm>
            <a:off x="5102935" y="3555217"/>
            <a:ext cx="1383725" cy="529137"/>
          </a:xfrm>
          <a:prstGeom prst="rect">
            <a:avLst/>
          </a:prstGeom>
          <a:solidFill>
            <a:srgbClr val="F5AC07"/>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523902"/>
                </a:solidFill>
              </a:rPr>
              <a:t>Construction</a:t>
            </a:r>
          </a:p>
        </p:txBody>
      </p:sp>
      <p:sp>
        <p:nvSpPr>
          <p:cNvPr id="15" name="Rectangle 14"/>
          <p:cNvSpPr/>
          <p:nvPr/>
        </p:nvSpPr>
        <p:spPr>
          <a:xfrm>
            <a:off x="6518153" y="3555217"/>
            <a:ext cx="1526616" cy="529137"/>
          </a:xfrm>
          <a:prstGeom prst="rect">
            <a:avLst/>
          </a:prstGeom>
          <a:solidFill>
            <a:srgbClr val="B1BF10"/>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393D05"/>
                </a:solidFill>
              </a:rPr>
              <a:t>Physics</a:t>
            </a:r>
          </a:p>
        </p:txBody>
      </p:sp>
      <p:sp>
        <p:nvSpPr>
          <p:cNvPr id="16" name="Rectangle 15"/>
          <p:cNvSpPr/>
          <p:nvPr/>
        </p:nvSpPr>
        <p:spPr>
          <a:xfrm>
            <a:off x="3851920" y="3555217"/>
            <a:ext cx="1185344" cy="529137"/>
          </a:xfrm>
          <a:prstGeom prst="rect">
            <a:avLst/>
          </a:prstGeom>
          <a:solidFill>
            <a:srgbClr val="173D54"/>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EFF6FB"/>
                </a:solidFill>
              </a:rPr>
              <a:t>Design</a:t>
            </a:r>
          </a:p>
        </p:txBody>
      </p:sp>
      <p:sp>
        <p:nvSpPr>
          <p:cNvPr id="17" name="TextBox 16"/>
          <p:cNvSpPr txBox="1"/>
          <p:nvPr/>
        </p:nvSpPr>
        <p:spPr>
          <a:xfrm>
            <a:off x="8044769" y="3635119"/>
            <a:ext cx="1063735" cy="369332"/>
          </a:xfrm>
          <a:prstGeom prst="rect">
            <a:avLst/>
          </a:prstGeom>
          <a:noFill/>
        </p:spPr>
        <p:txBody>
          <a:bodyPr wrap="square" rtlCol="0">
            <a:spAutoFit/>
          </a:bodyPr>
          <a:lstStyle/>
          <a:p>
            <a:r>
              <a:rPr lang="en-GB" b="1" dirty="0" smtClean="0">
                <a:solidFill>
                  <a:schemeClr val="tx2"/>
                </a:solidFill>
                <a:latin typeface="+mn-lt"/>
              </a:rPr>
              <a:t>HL-LHC</a:t>
            </a:r>
            <a:endParaRPr lang="en-GB" b="1" dirty="0">
              <a:solidFill>
                <a:schemeClr val="tx2"/>
              </a:solidFill>
              <a:latin typeface="+mn-lt"/>
            </a:endParaRPr>
          </a:p>
        </p:txBody>
      </p:sp>
      <p:grpSp>
        <p:nvGrpSpPr>
          <p:cNvPr id="18" name="Group 17"/>
          <p:cNvGrpSpPr/>
          <p:nvPr/>
        </p:nvGrpSpPr>
        <p:grpSpPr>
          <a:xfrm>
            <a:off x="5722542" y="4916087"/>
            <a:ext cx="3385430" cy="529137"/>
            <a:chOff x="5722542" y="5110794"/>
            <a:chExt cx="3385430" cy="529137"/>
          </a:xfrm>
        </p:grpSpPr>
        <p:sp>
          <p:nvSpPr>
            <p:cNvPr id="19" name="Rectangle 18"/>
            <p:cNvSpPr/>
            <p:nvPr/>
          </p:nvSpPr>
          <p:spPr>
            <a:xfrm>
              <a:off x="8085278" y="5110794"/>
              <a:ext cx="1022694" cy="529137"/>
            </a:xfrm>
            <a:prstGeom prst="rect">
              <a:avLst/>
            </a:prstGeom>
            <a:solidFill>
              <a:srgbClr val="B1BF10"/>
            </a:solidFill>
            <a:ln>
              <a:gradFill flip="none" rotWithShape="1">
                <a:gsLst>
                  <a:gs pos="50000">
                    <a:schemeClr val="accent3"/>
                  </a:gs>
                  <a:gs pos="100000">
                    <a:schemeClr val="accent3">
                      <a:alpha val="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393D05"/>
                  </a:solidFill>
                </a:rPr>
                <a:t>Physics</a:t>
              </a:r>
            </a:p>
          </p:txBody>
        </p:sp>
        <p:sp>
          <p:nvSpPr>
            <p:cNvPr id="20" name="Rectangle 19"/>
            <p:cNvSpPr/>
            <p:nvPr/>
          </p:nvSpPr>
          <p:spPr>
            <a:xfrm>
              <a:off x="6502467" y="5110794"/>
              <a:ext cx="1542301" cy="529137"/>
            </a:xfrm>
            <a:prstGeom prst="rect">
              <a:avLst/>
            </a:prstGeom>
            <a:solidFill>
              <a:srgbClr val="F5AC07"/>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523902"/>
                  </a:solidFill>
                </a:rPr>
                <a:t>Construction</a:t>
              </a:r>
            </a:p>
          </p:txBody>
        </p:sp>
        <p:sp>
          <p:nvSpPr>
            <p:cNvPr id="21" name="Rectangle 20"/>
            <p:cNvSpPr/>
            <p:nvPr/>
          </p:nvSpPr>
          <p:spPr>
            <a:xfrm>
              <a:off x="5722542" y="5110794"/>
              <a:ext cx="746986" cy="529137"/>
            </a:xfrm>
            <a:prstGeom prst="rect">
              <a:avLst/>
            </a:prstGeom>
            <a:solidFill>
              <a:srgbClr val="117F8E"/>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E4F9FC"/>
                  </a:solidFill>
                </a:rPr>
                <a:t>Proto</a:t>
              </a:r>
            </a:p>
          </p:txBody>
        </p:sp>
      </p:grpSp>
      <p:cxnSp>
        <p:nvCxnSpPr>
          <p:cNvPr id="22" name="Straight Connector 21"/>
          <p:cNvCxnSpPr/>
          <p:nvPr/>
        </p:nvCxnSpPr>
        <p:spPr>
          <a:xfrm>
            <a:off x="604444"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283884" y="1183348"/>
            <a:ext cx="639919" cy="338554"/>
          </a:xfrm>
          <a:prstGeom prst="rect">
            <a:avLst/>
          </a:prstGeom>
          <a:noFill/>
        </p:spPr>
        <p:txBody>
          <a:bodyPr wrap="none" rtlCol="0">
            <a:spAutoFit/>
          </a:bodyPr>
          <a:lstStyle/>
          <a:p>
            <a:r>
              <a:rPr lang="en-US" sz="1600" dirty="0" smtClean="0">
                <a:solidFill>
                  <a:schemeClr val="tx2"/>
                </a:solidFill>
                <a:latin typeface="+mn-lt"/>
              </a:rPr>
              <a:t>1980</a:t>
            </a:r>
            <a:endParaRPr lang="en-US" sz="1600" dirty="0">
              <a:solidFill>
                <a:schemeClr val="tx2"/>
              </a:solidFill>
              <a:latin typeface="+mn-lt"/>
            </a:endParaRPr>
          </a:p>
        </p:txBody>
      </p:sp>
      <p:cxnSp>
        <p:nvCxnSpPr>
          <p:cNvPr id="24" name="Straight Connector 23"/>
          <p:cNvCxnSpPr/>
          <p:nvPr/>
        </p:nvCxnSpPr>
        <p:spPr>
          <a:xfrm>
            <a:off x="1264843"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25" name="TextBox 24"/>
          <p:cNvSpPr txBox="1"/>
          <p:nvPr/>
        </p:nvSpPr>
        <p:spPr>
          <a:xfrm>
            <a:off x="944283" y="1183348"/>
            <a:ext cx="639919" cy="338554"/>
          </a:xfrm>
          <a:prstGeom prst="rect">
            <a:avLst/>
          </a:prstGeom>
          <a:noFill/>
        </p:spPr>
        <p:txBody>
          <a:bodyPr wrap="none" rtlCol="0">
            <a:spAutoFit/>
          </a:bodyPr>
          <a:lstStyle/>
          <a:p>
            <a:r>
              <a:rPr lang="en-US" sz="1600" dirty="0" smtClean="0">
                <a:solidFill>
                  <a:schemeClr val="tx2"/>
                </a:solidFill>
                <a:latin typeface="+mn-lt"/>
              </a:rPr>
              <a:t>1985</a:t>
            </a:r>
            <a:endParaRPr lang="en-US" sz="1600" dirty="0">
              <a:solidFill>
                <a:schemeClr val="tx2"/>
              </a:solidFill>
              <a:latin typeface="+mn-lt"/>
            </a:endParaRPr>
          </a:p>
        </p:txBody>
      </p:sp>
      <p:cxnSp>
        <p:nvCxnSpPr>
          <p:cNvPr id="26" name="Straight Connector 25"/>
          <p:cNvCxnSpPr/>
          <p:nvPr/>
        </p:nvCxnSpPr>
        <p:spPr>
          <a:xfrm>
            <a:off x="1925242"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27" name="TextBox 26"/>
          <p:cNvSpPr txBox="1"/>
          <p:nvPr/>
        </p:nvSpPr>
        <p:spPr>
          <a:xfrm>
            <a:off x="1604682" y="1183348"/>
            <a:ext cx="639919" cy="338554"/>
          </a:xfrm>
          <a:prstGeom prst="rect">
            <a:avLst/>
          </a:prstGeom>
          <a:noFill/>
        </p:spPr>
        <p:txBody>
          <a:bodyPr wrap="none" rtlCol="0">
            <a:spAutoFit/>
          </a:bodyPr>
          <a:lstStyle/>
          <a:p>
            <a:r>
              <a:rPr lang="en-US" sz="1600" dirty="0" smtClean="0">
                <a:solidFill>
                  <a:schemeClr val="tx2"/>
                </a:solidFill>
                <a:latin typeface="+mn-lt"/>
              </a:rPr>
              <a:t>1990</a:t>
            </a:r>
            <a:endParaRPr lang="en-US" sz="1600" dirty="0">
              <a:solidFill>
                <a:schemeClr val="tx2"/>
              </a:solidFill>
              <a:latin typeface="+mn-lt"/>
            </a:endParaRPr>
          </a:p>
        </p:txBody>
      </p:sp>
      <p:cxnSp>
        <p:nvCxnSpPr>
          <p:cNvPr id="28" name="Straight Connector 27"/>
          <p:cNvCxnSpPr/>
          <p:nvPr/>
        </p:nvCxnSpPr>
        <p:spPr>
          <a:xfrm>
            <a:off x="2585641"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29" name="TextBox 28"/>
          <p:cNvSpPr txBox="1"/>
          <p:nvPr/>
        </p:nvSpPr>
        <p:spPr>
          <a:xfrm>
            <a:off x="2265081" y="1183348"/>
            <a:ext cx="639919" cy="338554"/>
          </a:xfrm>
          <a:prstGeom prst="rect">
            <a:avLst/>
          </a:prstGeom>
          <a:noFill/>
        </p:spPr>
        <p:txBody>
          <a:bodyPr wrap="none" rtlCol="0">
            <a:spAutoFit/>
          </a:bodyPr>
          <a:lstStyle/>
          <a:p>
            <a:r>
              <a:rPr lang="en-US" sz="1600" dirty="0" smtClean="0">
                <a:solidFill>
                  <a:schemeClr val="tx2"/>
                </a:solidFill>
                <a:latin typeface="+mn-lt"/>
              </a:rPr>
              <a:t>1995</a:t>
            </a:r>
            <a:endParaRPr lang="en-US" sz="1600" dirty="0">
              <a:solidFill>
                <a:schemeClr val="tx2"/>
              </a:solidFill>
              <a:latin typeface="+mn-lt"/>
            </a:endParaRPr>
          </a:p>
        </p:txBody>
      </p:sp>
      <p:cxnSp>
        <p:nvCxnSpPr>
          <p:cNvPr id="30" name="Straight Connector 29"/>
          <p:cNvCxnSpPr/>
          <p:nvPr/>
        </p:nvCxnSpPr>
        <p:spPr>
          <a:xfrm>
            <a:off x="3231099"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2910539" y="1183348"/>
            <a:ext cx="639919" cy="338554"/>
          </a:xfrm>
          <a:prstGeom prst="rect">
            <a:avLst/>
          </a:prstGeom>
          <a:noFill/>
        </p:spPr>
        <p:txBody>
          <a:bodyPr wrap="none" rtlCol="0">
            <a:spAutoFit/>
          </a:bodyPr>
          <a:lstStyle/>
          <a:p>
            <a:r>
              <a:rPr lang="en-US" sz="1600" dirty="0" smtClean="0">
                <a:solidFill>
                  <a:schemeClr val="tx2"/>
                </a:solidFill>
                <a:latin typeface="+mn-lt"/>
              </a:rPr>
              <a:t>2000</a:t>
            </a:r>
            <a:endParaRPr lang="en-US" sz="1600" dirty="0">
              <a:solidFill>
                <a:schemeClr val="tx2"/>
              </a:solidFill>
              <a:latin typeface="+mn-lt"/>
            </a:endParaRPr>
          </a:p>
        </p:txBody>
      </p:sp>
      <p:cxnSp>
        <p:nvCxnSpPr>
          <p:cNvPr id="32" name="Straight Connector 31"/>
          <p:cNvCxnSpPr/>
          <p:nvPr/>
        </p:nvCxnSpPr>
        <p:spPr>
          <a:xfrm>
            <a:off x="3891498"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33" name="TextBox 32"/>
          <p:cNvSpPr txBox="1"/>
          <p:nvPr/>
        </p:nvSpPr>
        <p:spPr>
          <a:xfrm>
            <a:off x="3570938" y="1183348"/>
            <a:ext cx="639919" cy="338554"/>
          </a:xfrm>
          <a:prstGeom prst="rect">
            <a:avLst/>
          </a:prstGeom>
          <a:noFill/>
        </p:spPr>
        <p:txBody>
          <a:bodyPr wrap="none" rtlCol="0">
            <a:spAutoFit/>
          </a:bodyPr>
          <a:lstStyle/>
          <a:p>
            <a:r>
              <a:rPr lang="en-US" sz="1600" dirty="0" smtClean="0">
                <a:solidFill>
                  <a:schemeClr val="tx2"/>
                </a:solidFill>
                <a:latin typeface="+mn-lt"/>
              </a:rPr>
              <a:t>2005</a:t>
            </a:r>
            <a:endParaRPr lang="en-US" sz="1600" dirty="0">
              <a:solidFill>
                <a:schemeClr val="tx2"/>
              </a:solidFill>
              <a:latin typeface="+mn-lt"/>
            </a:endParaRPr>
          </a:p>
        </p:txBody>
      </p:sp>
      <p:cxnSp>
        <p:nvCxnSpPr>
          <p:cNvPr id="34" name="Straight Connector 33"/>
          <p:cNvCxnSpPr/>
          <p:nvPr/>
        </p:nvCxnSpPr>
        <p:spPr>
          <a:xfrm>
            <a:off x="4551897"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35" name="TextBox 34"/>
          <p:cNvSpPr txBox="1"/>
          <p:nvPr/>
        </p:nvSpPr>
        <p:spPr>
          <a:xfrm>
            <a:off x="4231337" y="1183348"/>
            <a:ext cx="639919" cy="338554"/>
          </a:xfrm>
          <a:prstGeom prst="rect">
            <a:avLst/>
          </a:prstGeom>
          <a:noFill/>
        </p:spPr>
        <p:txBody>
          <a:bodyPr wrap="none" rtlCol="0">
            <a:spAutoFit/>
          </a:bodyPr>
          <a:lstStyle/>
          <a:p>
            <a:r>
              <a:rPr lang="en-US" sz="1600" dirty="0" smtClean="0">
                <a:solidFill>
                  <a:schemeClr val="tx2"/>
                </a:solidFill>
                <a:latin typeface="+mn-lt"/>
              </a:rPr>
              <a:t>2010</a:t>
            </a:r>
            <a:endParaRPr lang="en-US" sz="1600" dirty="0">
              <a:solidFill>
                <a:schemeClr val="tx2"/>
              </a:solidFill>
              <a:latin typeface="+mn-lt"/>
            </a:endParaRPr>
          </a:p>
        </p:txBody>
      </p:sp>
      <p:cxnSp>
        <p:nvCxnSpPr>
          <p:cNvPr id="36" name="Straight Connector 35"/>
          <p:cNvCxnSpPr/>
          <p:nvPr/>
        </p:nvCxnSpPr>
        <p:spPr>
          <a:xfrm>
            <a:off x="5197355"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37" name="TextBox 36"/>
          <p:cNvSpPr txBox="1"/>
          <p:nvPr/>
        </p:nvSpPr>
        <p:spPr>
          <a:xfrm>
            <a:off x="4876795" y="1183348"/>
            <a:ext cx="639919" cy="338554"/>
          </a:xfrm>
          <a:prstGeom prst="rect">
            <a:avLst/>
          </a:prstGeom>
          <a:noFill/>
        </p:spPr>
        <p:txBody>
          <a:bodyPr wrap="none" rtlCol="0">
            <a:spAutoFit/>
          </a:bodyPr>
          <a:lstStyle/>
          <a:p>
            <a:r>
              <a:rPr lang="en-US" sz="1600" b="1" dirty="0" smtClean="0">
                <a:solidFill>
                  <a:schemeClr val="tx2"/>
                </a:solidFill>
                <a:latin typeface="+mn-lt"/>
              </a:rPr>
              <a:t>2015</a:t>
            </a:r>
            <a:endParaRPr lang="en-US" sz="1600" b="1" dirty="0">
              <a:solidFill>
                <a:schemeClr val="tx2"/>
              </a:solidFill>
              <a:latin typeface="+mn-lt"/>
            </a:endParaRPr>
          </a:p>
        </p:txBody>
      </p:sp>
      <p:cxnSp>
        <p:nvCxnSpPr>
          <p:cNvPr id="38" name="Straight Connector 37"/>
          <p:cNvCxnSpPr/>
          <p:nvPr/>
        </p:nvCxnSpPr>
        <p:spPr>
          <a:xfrm>
            <a:off x="5857754"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39" name="TextBox 38"/>
          <p:cNvSpPr txBox="1"/>
          <p:nvPr/>
        </p:nvSpPr>
        <p:spPr>
          <a:xfrm>
            <a:off x="5537194" y="1183348"/>
            <a:ext cx="639919" cy="338554"/>
          </a:xfrm>
          <a:prstGeom prst="rect">
            <a:avLst/>
          </a:prstGeom>
          <a:noFill/>
        </p:spPr>
        <p:txBody>
          <a:bodyPr wrap="none" rtlCol="0">
            <a:spAutoFit/>
          </a:bodyPr>
          <a:lstStyle/>
          <a:p>
            <a:r>
              <a:rPr lang="en-US" sz="1600" dirty="0" smtClean="0">
                <a:solidFill>
                  <a:schemeClr val="tx2"/>
                </a:solidFill>
                <a:latin typeface="+mn-lt"/>
              </a:rPr>
              <a:t>2020</a:t>
            </a:r>
            <a:endParaRPr lang="en-US" sz="1600" dirty="0">
              <a:solidFill>
                <a:schemeClr val="tx2"/>
              </a:solidFill>
              <a:latin typeface="+mn-lt"/>
            </a:endParaRPr>
          </a:p>
        </p:txBody>
      </p:sp>
      <p:cxnSp>
        <p:nvCxnSpPr>
          <p:cNvPr id="40" name="Straight Connector 39"/>
          <p:cNvCxnSpPr/>
          <p:nvPr/>
        </p:nvCxnSpPr>
        <p:spPr>
          <a:xfrm>
            <a:off x="6518153"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6197593" y="1183348"/>
            <a:ext cx="639919" cy="338554"/>
          </a:xfrm>
          <a:prstGeom prst="rect">
            <a:avLst/>
          </a:prstGeom>
          <a:noFill/>
        </p:spPr>
        <p:txBody>
          <a:bodyPr wrap="none" rtlCol="0">
            <a:spAutoFit/>
          </a:bodyPr>
          <a:lstStyle/>
          <a:p>
            <a:r>
              <a:rPr lang="en-US" sz="1600" dirty="0" smtClean="0">
                <a:solidFill>
                  <a:schemeClr val="tx2"/>
                </a:solidFill>
                <a:latin typeface="+mn-lt"/>
              </a:rPr>
              <a:t>2025</a:t>
            </a:r>
            <a:endParaRPr lang="en-US" sz="1600" dirty="0">
              <a:solidFill>
                <a:schemeClr val="tx2"/>
              </a:solidFill>
              <a:latin typeface="+mn-lt"/>
            </a:endParaRPr>
          </a:p>
        </p:txBody>
      </p:sp>
      <p:cxnSp>
        <p:nvCxnSpPr>
          <p:cNvPr id="42" name="Straight Connector 41"/>
          <p:cNvCxnSpPr/>
          <p:nvPr/>
        </p:nvCxnSpPr>
        <p:spPr>
          <a:xfrm>
            <a:off x="7163611" y="1497836"/>
            <a:ext cx="0" cy="459460"/>
          </a:xfrm>
          <a:prstGeom prst="line">
            <a:avLst/>
          </a:prstGeom>
        </p:spPr>
        <p:style>
          <a:lnRef idx="2">
            <a:schemeClr val="accent3"/>
          </a:lnRef>
          <a:fillRef idx="0">
            <a:schemeClr val="accent3"/>
          </a:fillRef>
          <a:effectRef idx="1">
            <a:schemeClr val="accent3"/>
          </a:effectRef>
          <a:fontRef idx="minor">
            <a:schemeClr val="tx1"/>
          </a:fontRef>
        </p:style>
      </p:cxnSp>
      <p:sp>
        <p:nvSpPr>
          <p:cNvPr id="43" name="TextBox 42"/>
          <p:cNvSpPr txBox="1"/>
          <p:nvPr/>
        </p:nvSpPr>
        <p:spPr>
          <a:xfrm>
            <a:off x="6843051" y="1183348"/>
            <a:ext cx="639919" cy="338554"/>
          </a:xfrm>
          <a:prstGeom prst="rect">
            <a:avLst/>
          </a:prstGeom>
          <a:noFill/>
        </p:spPr>
        <p:txBody>
          <a:bodyPr wrap="none" rtlCol="0">
            <a:spAutoFit/>
          </a:bodyPr>
          <a:lstStyle/>
          <a:p>
            <a:r>
              <a:rPr lang="en-US" sz="1600" dirty="0" smtClean="0">
                <a:solidFill>
                  <a:schemeClr val="tx2"/>
                </a:solidFill>
                <a:latin typeface="+mn-lt"/>
              </a:rPr>
              <a:t>2030</a:t>
            </a:r>
            <a:endParaRPr lang="en-US" sz="1600" dirty="0">
              <a:solidFill>
                <a:schemeClr val="tx2"/>
              </a:solidFill>
              <a:latin typeface="+mn-lt"/>
            </a:endParaRPr>
          </a:p>
        </p:txBody>
      </p:sp>
      <p:sp>
        <p:nvSpPr>
          <p:cNvPr id="44" name="TextBox 43"/>
          <p:cNvSpPr txBox="1"/>
          <p:nvPr/>
        </p:nvSpPr>
        <p:spPr>
          <a:xfrm>
            <a:off x="7503450" y="1183348"/>
            <a:ext cx="639919" cy="338554"/>
          </a:xfrm>
          <a:prstGeom prst="rect">
            <a:avLst/>
          </a:prstGeom>
          <a:noFill/>
        </p:spPr>
        <p:txBody>
          <a:bodyPr wrap="none" rtlCol="0">
            <a:spAutoFit/>
          </a:bodyPr>
          <a:lstStyle/>
          <a:p>
            <a:r>
              <a:rPr lang="en-US" sz="1600" b="1" dirty="0" smtClean="0">
                <a:solidFill>
                  <a:schemeClr val="tx2"/>
                </a:solidFill>
                <a:latin typeface="+mn-lt"/>
              </a:rPr>
              <a:t>2035</a:t>
            </a:r>
            <a:endParaRPr lang="en-US" sz="1600" b="1" dirty="0">
              <a:solidFill>
                <a:schemeClr val="tx2"/>
              </a:solidFill>
              <a:latin typeface="+mn-lt"/>
            </a:endParaRPr>
          </a:p>
        </p:txBody>
      </p:sp>
      <p:sp>
        <p:nvSpPr>
          <p:cNvPr id="45" name="Left-Right Arrow 44"/>
          <p:cNvSpPr/>
          <p:nvPr/>
        </p:nvSpPr>
        <p:spPr>
          <a:xfrm>
            <a:off x="5436096" y="4247556"/>
            <a:ext cx="2608672" cy="592170"/>
          </a:xfrm>
          <a:prstGeom prst="leftRightArrow">
            <a:avLst>
              <a:gd name="adj1" fmla="val 62131"/>
              <a:gd name="adj2" fmla="val 30174"/>
            </a:avLst>
          </a:prstGeom>
          <a:solidFill>
            <a:srgbClr val="FCD30E"/>
          </a:solidFill>
          <a:ln w="31750">
            <a:solidFill>
              <a:srgbClr val="6B590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rgbClr val="173D54"/>
                </a:solidFill>
                <a:effectLst>
                  <a:outerShdw blurRad="25400" dist="25400" dir="2700000" algn="tl" rotWithShape="0">
                    <a:schemeClr val="tx2">
                      <a:lumMod val="75000"/>
                      <a:alpha val="45000"/>
                    </a:schemeClr>
                  </a:outerShdw>
                </a:effectLst>
              </a:rPr>
              <a:t>~20 years</a:t>
            </a:r>
          </a:p>
        </p:txBody>
      </p:sp>
      <p:sp>
        <p:nvSpPr>
          <p:cNvPr id="46" name="Rectangle 45"/>
          <p:cNvSpPr/>
          <p:nvPr/>
        </p:nvSpPr>
        <p:spPr>
          <a:xfrm>
            <a:off x="188141" y="2040959"/>
            <a:ext cx="689035" cy="529137"/>
          </a:xfrm>
          <a:prstGeom prst="rect">
            <a:avLst/>
          </a:prstGeom>
          <a:solidFill>
            <a:srgbClr val="173D54"/>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srgbClr val="EFF6FB"/>
              </a:solidFill>
            </a:endParaRPr>
          </a:p>
        </p:txBody>
      </p:sp>
      <p:cxnSp>
        <p:nvCxnSpPr>
          <p:cNvPr id="47" name="Straight Connector 46"/>
          <p:cNvCxnSpPr/>
          <p:nvPr/>
        </p:nvCxnSpPr>
        <p:spPr>
          <a:xfrm>
            <a:off x="188141" y="4221088"/>
            <a:ext cx="8819162" cy="0"/>
          </a:xfrm>
          <a:prstGeom prst="line">
            <a:avLst/>
          </a:prstGeom>
        </p:spPr>
        <p:style>
          <a:lnRef idx="2">
            <a:schemeClr val="dk1"/>
          </a:lnRef>
          <a:fillRef idx="0">
            <a:schemeClr val="dk1"/>
          </a:fillRef>
          <a:effectRef idx="1">
            <a:schemeClr val="dk1"/>
          </a:effectRef>
          <a:fontRef idx="minor">
            <a:schemeClr val="tx1"/>
          </a:fontRef>
        </p:style>
      </p:cxnSp>
      <p:grpSp>
        <p:nvGrpSpPr>
          <p:cNvPr id="48" name="Group 47"/>
          <p:cNvGrpSpPr/>
          <p:nvPr/>
        </p:nvGrpSpPr>
        <p:grpSpPr>
          <a:xfrm>
            <a:off x="251520" y="4916087"/>
            <a:ext cx="8915715" cy="1270786"/>
            <a:chOff x="251520" y="4916087"/>
            <a:chExt cx="8915715" cy="1270786"/>
          </a:xfrm>
        </p:grpSpPr>
        <p:grpSp>
          <p:nvGrpSpPr>
            <p:cNvPr id="49" name="Group 48"/>
            <p:cNvGrpSpPr/>
            <p:nvPr/>
          </p:nvGrpSpPr>
          <p:grpSpPr>
            <a:xfrm>
              <a:off x="748145" y="4916087"/>
              <a:ext cx="4946988" cy="529137"/>
              <a:chOff x="748145" y="5110794"/>
              <a:chExt cx="4946988" cy="529137"/>
            </a:xfrm>
          </p:grpSpPr>
          <p:sp>
            <p:nvSpPr>
              <p:cNvPr id="51" name="Rectangle 50"/>
              <p:cNvSpPr/>
              <p:nvPr/>
            </p:nvSpPr>
            <p:spPr>
              <a:xfrm>
                <a:off x="4673303" y="5110794"/>
                <a:ext cx="1021830" cy="529137"/>
              </a:xfrm>
              <a:prstGeom prst="rect">
                <a:avLst/>
              </a:prstGeom>
              <a:solidFill>
                <a:srgbClr val="173D54"/>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EFF6FB"/>
                    </a:solidFill>
                  </a:rPr>
                  <a:t>Design</a:t>
                </a:r>
              </a:p>
            </p:txBody>
          </p:sp>
          <p:sp>
            <p:nvSpPr>
              <p:cNvPr id="52" name="TextBox 51"/>
              <p:cNvSpPr txBox="1"/>
              <p:nvPr/>
            </p:nvSpPr>
            <p:spPr>
              <a:xfrm>
                <a:off x="748145" y="5190696"/>
                <a:ext cx="3925159" cy="369332"/>
              </a:xfrm>
              <a:prstGeom prst="rect">
                <a:avLst/>
              </a:prstGeom>
              <a:noFill/>
            </p:spPr>
            <p:txBody>
              <a:bodyPr wrap="square" rtlCol="0">
                <a:spAutoFit/>
              </a:bodyPr>
              <a:lstStyle/>
              <a:p>
                <a:r>
                  <a:rPr lang="en-GB" b="1" spc="100" dirty="0" smtClean="0">
                    <a:solidFill>
                      <a:schemeClr val="tx2"/>
                    </a:solidFill>
                    <a:latin typeface="+mn-lt"/>
                  </a:rPr>
                  <a:t>Future Circular Collider (FCC)</a:t>
                </a:r>
                <a:endParaRPr lang="en-GB" b="1" spc="100" dirty="0">
                  <a:solidFill>
                    <a:schemeClr val="tx2"/>
                  </a:solidFill>
                  <a:latin typeface="+mn-lt"/>
                </a:endParaRPr>
              </a:p>
            </p:txBody>
          </p:sp>
        </p:grpSp>
        <p:sp>
          <p:nvSpPr>
            <p:cNvPr id="50" name="Rectangle 49"/>
            <p:cNvSpPr/>
            <p:nvPr/>
          </p:nvSpPr>
          <p:spPr>
            <a:xfrm>
              <a:off x="251520" y="5540542"/>
              <a:ext cx="8915715" cy="646331"/>
            </a:xfrm>
            <a:prstGeom prst="rect">
              <a:avLst/>
            </a:prstGeom>
          </p:spPr>
          <p:txBody>
            <a:bodyPr wrap="square">
              <a:spAutoFit/>
            </a:bodyPr>
            <a:lstStyle/>
            <a:p>
              <a:pPr>
                <a:defRPr/>
              </a:pPr>
              <a:r>
                <a:rPr lang="en-US" altLang="zh-CN" b="1" kern="0" dirty="0" smtClean="0">
                  <a:solidFill>
                    <a:srgbClr val="0000FF"/>
                  </a:solidFill>
                  <a:ea typeface="黑体" pitchFamily="2" charset="-122"/>
                </a:rPr>
                <a:t>Must advance fast now to be ready for </a:t>
              </a:r>
              <a:r>
                <a:rPr lang="en-US" altLang="zh-CN" b="1" kern="0" dirty="0">
                  <a:solidFill>
                    <a:srgbClr val="0000FF"/>
                  </a:solidFill>
                  <a:ea typeface="黑体" pitchFamily="2" charset="-122"/>
                </a:rPr>
                <a:t>the period 2035 – 2040</a:t>
              </a:r>
            </a:p>
            <a:p>
              <a:pPr>
                <a:defRPr/>
              </a:pPr>
              <a:r>
                <a:rPr lang="en-US" altLang="zh-CN" b="1" kern="0" dirty="0">
                  <a:solidFill>
                    <a:srgbClr val="0000FF"/>
                  </a:solidFill>
                  <a:ea typeface="黑体" pitchFamily="2" charset="-122"/>
                </a:rPr>
                <a:t>Goal of phase 1: CDR by end 2018 for next update of European Strategy</a:t>
              </a:r>
              <a:r>
                <a:rPr lang="en-US" b="1" dirty="0" smtClean="0">
                  <a:solidFill>
                    <a:srgbClr val="FF0000"/>
                  </a:solidFill>
                  <a:sym typeface="Wingdings" panose="05000000000000000000" pitchFamily="2" charset="2"/>
                </a:rPr>
                <a:t> </a:t>
              </a:r>
            </a:p>
          </p:txBody>
        </p:sp>
      </p:grpSp>
      <p:cxnSp>
        <p:nvCxnSpPr>
          <p:cNvPr id="53" name="Straight Connector 52"/>
          <p:cNvCxnSpPr/>
          <p:nvPr/>
        </p:nvCxnSpPr>
        <p:spPr>
          <a:xfrm>
            <a:off x="7814974" y="1484784"/>
            <a:ext cx="0" cy="45946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669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6052" y="35914"/>
            <a:ext cx="2221855" cy="1674160"/>
          </a:xfrm>
          <a:prstGeom prst="rect">
            <a:avLst/>
          </a:prstGeom>
        </p:spPr>
      </p:pic>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sp>
        <p:nvSpPr>
          <p:cNvPr id="5" name="TextBox 4"/>
          <p:cNvSpPr txBox="1"/>
          <p:nvPr/>
        </p:nvSpPr>
        <p:spPr>
          <a:xfrm>
            <a:off x="450167" y="675717"/>
            <a:ext cx="8305800" cy="954107"/>
          </a:xfrm>
          <a:prstGeom prst="rect">
            <a:avLst/>
          </a:prstGeom>
        </p:spPr>
        <p:txBody>
          <a:bodyPr wrap="square" rtlCol="0">
            <a:spAutoFit/>
          </a:bodyPr>
          <a:lstStyle/>
          <a:p>
            <a:pPr>
              <a:buClr>
                <a:srgbClr val="0000FF"/>
              </a:buClr>
              <a:buSzPct val="80000"/>
            </a:pPr>
            <a:r>
              <a:rPr lang="en-GB" sz="2000" b="1" dirty="0">
                <a:solidFill>
                  <a:srgbClr val="336600"/>
                </a:solidFill>
              </a:rPr>
              <a:t>Peak luminosity &gt;  </a:t>
            </a:r>
            <a:r>
              <a:rPr lang="en-GB" sz="2000" b="1" dirty="0" smtClean="0">
                <a:solidFill>
                  <a:srgbClr val="336600"/>
                </a:solidFill>
              </a:rPr>
              <a:t>1.35 </a:t>
            </a:r>
            <a:r>
              <a:rPr lang="en-GB" sz="2000" b="1" dirty="0">
                <a:solidFill>
                  <a:srgbClr val="336600"/>
                </a:solidFill>
              </a:rPr>
              <a:t>x 10</a:t>
            </a:r>
            <a:r>
              <a:rPr lang="en-GB" sz="2000" b="1" baseline="30000" dirty="0">
                <a:solidFill>
                  <a:srgbClr val="336600"/>
                </a:solidFill>
              </a:rPr>
              <a:t>34</a:t>
            </a:r>
            <a:r>
              <a:rPr lang="en-GB" sz="2000" b="1" dirty="0">
                <a:solidFill>
                  <a:srgbClr val="336600"/>
                </a:solidFill>
              </a:rPr>
              <a:t> cm</a:t>
            </a:r>
            <a:r>
              <a:rPr lang="en-GB" sz="2000" b="1" baseline="30000" dirty="0">
                <a:solidFill>
                  <a:srgbClr val="336600"/>
                </a:solidFill>
              </a:rPr>
              <a:t>-2</a:t>
            </a:r>
            <a:r>
              <a:rPr lang="en-GB" sz="2000" b="1" dirty="0">
                <a:solidFill>
                  <a:srgbClr val="336600"/>
                </a:solidFill>
              </a:rPr>
              <a:t>s</a:t>
            </a:r>
            <a:r>
              <a:rPr lang="en-GB" sz="2000" b="1" baseline="30000" dirty="0">
                <a:solidFill>
                  <a:srgbClr val="336600"/>
                </a:solidFill>
              </a:rPr>
              <a:t>-1</a:t>
            </a:r>
            <a:r>
              <a:rPr lang="en-GB" sz="2000" b="1" dirty="0">
                <a:solidFill>
                  <a:srgbClr val="336600"/>
                </a:solidFill>
              </a:rPr>
              <a:t> </a:t>
            </a:r>
            <a:endParaRPr lang="en-GB" sz="2000" b="1" dirty="0" smtClean="0">
              <a:solidFill>
                <a:srgbClr val="336600"/>
              </a:solidFill>
            </a:endParaRPr>
          </a:p>
          <a:p>
            <a:pPr>
              <a:buClr>
                <a:srgbClr val="0000FF"/>
              </a:buClr>
              <a:buSzPct val="80000"/>
            </a:pPr>
            <a:r>
              <a:rPr lang="en-GB" sz="2000" b="1" kern="0" dirty="0" smtClean="0"/>
              <a:t>Over 25 fb</a:t>
            </a:r>
            <a:r>
              <a:rPr lang="en-GB" sz="2000" b="1" kern="0" baseline="30000" dirty="0" smtClean="0"/>
              <a:t>-1</a:t>
            </a:r>
            <a:r>
              <a:rPr lang="en-GB" sz="2000" b="1" kern="0" dirty="0" smtClean="0"/>
              <a:t> in both ATLAS and CMS</a:t>
            </a:r>
            <a:r>
              <a:rPr lang="en-GB" sz="2000" b="1" kern="0" dirty="0"/>
              <a:t> </a:t>
            </a:r>
            <a:r>
              <a:rPr lang="en-GB" sz="3600" b="1" kern="0" dirty="0" smtClean="0">
                <a:sym typeface="Wingdings" panose="05000000000000000000" pitchFamily="2" charset="2"/>
              </a:rPr>
              <a:t></a:t>
            </a:r>
            <a:endParaRPr lang="en-GB" sz="3600" b="1" kern="0" dirty="0"/>
          </a:p>
        </p:txBody>
      </p:sp>
      <p:sp>
        <p:nvSpPr>
          <p:cNvPr id="6" name="Rectangle 5"/>
          <p:cNvSpPr/>
          <p:nvPr/>
        </p:nvSpPr>
        <p:spPr>
          <a:xfrm>
            <a:off x="493240" y="37431"/>
            <a:ext cx="3672408" cy="461665"/>
          </a:xfrm>
          <a:prstGeom prst="rect">
            <a:avLst/>
          </a:prstGeom>
          <a:solidFill>
            <a:schemeClr val="tx2">
              <a:lumMod val="60000"/>
              <a:lumOff val="40000"/>
            </a:schemeClr>
          </a:solidFill>
        </p:spPr>
        <p:txBody>
          <a:bodyPr wrap="square">
            <a:spAutoFit/>
          </a:bodyPr>
          <a:lstStyle/>
          <a:p>
            <a:r>
              <a:rPr lang="en-US" sz="2400" dirty="0" smtClean="0">
                <a:solidFill>
                  <a:schemeClr val="bg1"/>
                </a:solidFill>
              </a:rPr>
              <a:t>2016 </a:t>
            </a:r>
            <a:r>
              <a:rPr lang="en-US" sz="2400" dirty="0" smtClean="0">
                <a:solidFill>
                  <a:schemeClr val="bg1"/>
                </a:solidFill>
              </a:rPr>
              <a:t>goals</a:t>
            </a:r>
            <a:endParaRPr lang="en-US" sz="2400" dirty="0">
              <a:solidFill>
                <a:schemeClr val="bg1"/>
              </a:solidFill>
            </a:endParaRPr>
          </a:p>
        </p:txBody>
      </p:sp>
      <p:pic>
        <p:nvPicPr>
          <p:cNvPr id="8" name="Picture 7" descr="lumi-proj-11sep.png"/>
          <p:cNvPicPr>
            <a:picLocks noChangeAspect="1"/>
          </p:cNvPicPr>
          <p:nvPr/>
        </p:nvPicPr>
        <p:blipFill rotWithShape="1">
          <a:blip r:embed="rId3" cstate="email">
            <a:extLst>
              <a:ext uri="{28A0092B-C50C-407E-A947-70E740481C1C}">
                <a14:useLocalDpi xmlns:a14="http://schemas.microsoft.com/office/drawing/2010/main" val="0"/>
              </a:ext>
            </a:extLst>
          </a:blip>
          <a:srcRect t="4607" b="2641"/>
          <a:stretch/>
        </p:blipFill>
        <p:spPr>
          <a:xfrm>
            <a:off x="77342" y="1781736"/>
            <a:ext cx="8959153" cy="3891065"/>
          </a:xfrm>
          <a:prstGeom prst="rect">
            <a:avLst/>
          </a:prstGeom>
        </p:spPr>
      </p:pic>
      <p:cxnSp>
        <p:nvCxnSpPr>
          <p:cNvPr id="9" name="Straight Connector 8"/>
          <p:cNvCxnSpPr/>
          <p:nvPr/>
        </p:nvCxnSpPr>
        <p:spPr>
          <a:xfrm flipH="1" flipV="1">
            <a:off x="755576" y="2471218"/>
            <a:ext cx="8000392" cy="1053"/>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p:cNvSpPr/>
          <p:nvPr/>
        </p:nvSpPr>
        <p:spPr>
          <a:xfrm>
            <a:off x="2050026" y="5840404"/>
            <a:ext cx="6986470" cy="307777"/>
          </a:xfrm>
          <a:prstGeom prst="rect">
            <a:avLst/>
          </a:prstGeom>
        </p:spPr>
        <p:txBody>
          <a:bodyPr wrap="square">
            <a:spAutoFit/>
          </a:bodyPr>
          <a:lstStyle/>
          <a:p>
            <a:pPr algn="ctr"/>
            <a:r>
              <a:rPr lang="en-US" sz="1400" b="1" dirty="0">
                <a:solidFill>
                  <a:schemeClr val="accent6">
                    <a:lumMod val="50000"/>
                  </a:schemeClr>
                </a:solidFill>
              </a:rPr>
              <a:t>Progress represents a phenomenal ongoing effort by all the teams </a:t>
            </a:r>
            <a:r>
              <a:rPr lang="en-US" sz="1400" b="1" dirty="0" smtClean="0">
                <a:solidFill>
                  <a:schemeClr val="accent6">
                    <a:lumMod val="50000"/>
                  </a:schemeClr>
                </a:solidFill>
              </a:rPr>
              <a:t>involved</a:t>
            </a:r>
          </a:p>
        </p:txBody>
      </p:sp>
      <p:pic>
        <p:nvPicPr>
          <p:cNvPr id="11" name="Picture 10"/>
          <p:cNvPicPr>
            <a:picLocks noChangeAspect="1"/>
          </p:cNvPicPr>
          <p:nvPr/>
        </p:nvPicPr>
        <p:blipFill>
          <a:blip r:embed="rId4"/>
          <a:stretch>
            <a:fillRect/>
          </a:stretch>
        </p:blipFill>
        <p:spPr>
          <a:xfrm>
            <a:off x="839574" y="2761050"/>
            <a:ext cx="2508290" cy="1510368"/>
          </a:xfrm>
          <a:prstGeom prst="rect">
            <a:avLst/>
          </a:prstGeom>
        </p:spPr>
      </p:pic>
    </p:spTree>
    <p:extLst>
      <p:ext uri="{BB962C8B-B14F-4D97-AF65-F5344CB8AC3E}">
        <p14:creationId xmlns:p14="http://schemas.microsoft.com/office/powerpoint/2010/main" val="35211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t="2393"/>
          <a:stretch/>
        </p:blipFill>
        <p:spPr>
          <a:xfrm>
            <a:off x="144000" y="764704"/>
            <a:ext cx="9000000" cy="5302615"/>
          </a:xfrm>
          <a:prstGeom prst="rect">
            <a:avLst/>
          </a:prstGeom>
        </p:spPr>
      </p:pic>
      <p:cxnSp>
        <p:nvCxnSpPr>
          <p:cNvPr id="6" name="Straight Connector 5"/>
          <p:cNvCxnSpPr/>
          <p:nvPr/>
        </p:nvCxnSpPr>
        <p:spPr>
          <a:xfrm>
            <a:off x="926008" y="5473142"/>
            <a:ext cx="7344000" cy="0"/>
          </a:xfrm>
          <a:prstGeom prst="line">
            <a:avLst/>
          </a:prstGeom>
          <a:ln w="25400">
            <a:solidFill>
              <a:schemeClr val="accent5">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5436096" y="5661248"/>
            <a:ext cx="2219920" cy="304936"/>
          </a:xfrm>
          <a:prstGeom prst="rect">
            <a:avLst/>
          </a:prstGeom>
          <a:solidFill>
            <a:schemeClr val="bg1"/>
          </a:solidFill>
        </p:spPr>
        <p:txBody>
          <a:bodyPr wrap="square" rtlCol="0">
            <a:spAutoFit/>
          </a:bodyPr>
          <a:lstStyle/>
          <a:p>
            <a:r>
              <a:rPr lang="en-GB" sz="1400" b="1" i="1" dirty="0" smtClean="0"/>
              <a:t>Same EYETS end date </a:t>
            </a:r>
            <a:endParaRPr lang="fr-FR" sz="1400" b="1" i="1" dirty="0"/>
          </a:p>
        </p:txBody>
      </p:sp>
      <p:sp>
        <p:nvSpPr>
          <p:cNvPr id="8" name="Rectangle 7"/>
          <p:cNvSpPr/>
          <p:nvPr/>
        </p:nvSpPr>
        <p:spPr>
          <a:xfrm>
            <a:off x="536823" y="162144"/>
            <a:ext cx="7394460" cy="523220"/>
          </a:xfrm>
          <a:prstGeom prst="rect">
            <a:avLst/>
          </a:prstGeom>
        </p:spPr>
        <p:txBody>
          <a:bodyPr wrap="none">
            <a:spAutoFit/>
          </a:bodyPr>
          <a:lstStyle/>
          <a:p>
            <a:r>
              <a:rPr lang="en-GB" sz="2800" b="1" dirty="0"/>
              <a:t>LHC EYETS approved on 31</a:t>
            </a:r>
            <a:r>
              <a:rPr lang="en-GB" sz="2800" b="1" baseline="30000" dirty="0"/>
              <a:t>st</a:t>
            </a:r>
            <a:r>
              <a:rPr lang="en-GB" sz="2800" b="1" dirty="0"/>
              <a:t> August </a:t>
            </a:r>
            <a:r>
              <a:rPr lang="en-GB" sz="2800" b="1" dirty="0" smtClean="0"/>
              <a:t>2016</a:t>
            </a:r>
            <a:endParaRPr lang="en-GB" sz="2800" b="1" dirty="0"/>
          </a:p>
        </p:txBody>
      </p:sp>
    </p:spTree>
    <p:extLst>
      <p:ext uri="{BB962C8B-B14F-4D97-AF65-F5344CB8AC3E}">
        <p14:creationId xmlns:p14="http://schemas.microsoft.com/office/powerpoint/2010/main" val="23763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a:t>
            </a:fld>
            <a:endParaRPr lang="en-US" dirty="0"/>
          </a:p>
        </p:txBody>
      </p:sp>
      <p:sp>
        <p:nvSpPr>
          <p:cNvPr id="5" name="Content Placeholder 2"/>
          <p:cNvSpPr txBox="1">
            <a:spLocks/>
          </p:cNvSpPr>
          <p:nvPr/>
        </p:nvSpPr>
        <p:spPr>
          <a:xfrm>
            <a:off x="2915816" y="102399"/>
            <a:ext cx="5847184" cy="539417"/>
          </a:xfrm>
          <a:prstGeom prst="rect">
            <a:avLst/>
          </a:prstGeom>
        </p:spPr>
        <p:txBody>
          <a:bodyPr>
            <a:normAutofit fontScale="85000" lnSpcReduction="10000"/>
          </a:bodyPr>
          <a:lstStyle>
            <a:lvl1pPr marL="493776" indent="-457200" algn="l" rtl="0" eaLnBrk="1" latinLnBrk="0" hangingPunct="1">
              <a:spcBef>
                <a:spcPct val="20000"/>
              </a:spcBef>
              <a:buClr>
                <a:schemeClr val="accent1"/>
              </a:buClr>
              <a:buSzPct val="80000"/>
              <a:buFont typeface="Arial"/>
              <a:buChar char="•"/>
              <a:defRPr kumimoji="0" sz="28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4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8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3" indent="0">
              <a:buFont typeface="Arial"/>
              <a:buNone/>
            </a:pPr>
            <a:r>
              <a:rPr lang="en-GB" smtClean="0"/>
              <a:t>Ion runs in 2016 (p-Pb) and 2018 (Pb-Pb)</a:t>
            </a:r>
            <a:endParaRPr lang="en-GB" dirty="0"/>
          </a:p>
        </p:txBody>
      </p:sp>
      <p:pic>
        <p:nvPicPr>
          <p:cNvPr id="6" name="Picture 5" descr="Screen Shot 2015-08-01 at 4.08.21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98659"/>
            <a:ext cx="9144000" cy="3412962"/>
          </a:xfrm>
          <a:prstGeom prst="rect">
            <a:avLst/>
          </a:prstGeom>
        </p:spPr>
      </p:pic>
      <p:sp>
        <p:nvSpPr>
          <p:cNvPr id="7" name="Title 1"/>
          <p:cNvSpPr txBox="1">
            <a:spLocks/>
          </p:cNvSpPr>
          <p:nvPr/>
        </p:nvSpPr>
        <p:spPr>
          <a:xfrm>
            <a:off x="323529" y="32086"/>
            <a:ext cx="2232248" cy="568716"/>
          </a:xfrm>
          <a:prstGeom prst="rect">
            <a:avLst/>
          </a:prstGeom>
          <a:solidFill>
            <a:schemeClr val="tx2">
              <a:lumMod val="60000"/>
              <a:lumOff val="40000"/>
            </a:schemeClr>
          </a:solidFill>
        </p:spPr>
        <p:txBody>
          <a:bodyPr vert="horz" lIns="45720" rIns="45720" anchor="ctr">
            <a:normAutofit fontScale="92500" lnSpcReduction="10000"/>
          </a:bodyPr>
          <a:lstStyle>
            <a:lvl1pPr algn="l" rtl="0" eaLnBrk="1" latinLnBrk="0" hangingPunct="1">
              <a:spcBef>
                <a:spcPct val="0"/>
              </a:spcBef>
              <a:buNone/>
              <a:defRPr kumimoji="0" sz="3600" kern="1200">
                <a:solidFill>
                  <a:schemeClr val="tx1"/>
                </a:solidFill>
                <a:latin typeface="+mj-lt"/>
                <a:ea typeface="+mj-ea"/>
                <a:cs typeface="+mj-cs"/>
              </a:defRPr>
            </a:lvl1pPr>
          </a:lstStyle>
          <a:p>
            <a:pPr algn="ctr"/>
            <a:r>
              <a:rPr lang="en-GB" b="1" dirty="0">
                <a:solidFill>
                  <a:schemeClr val="bg1"/>
                </a:solidFill>
              </a:rPr>
              <a:t>Run 2</a:t>
            </a:r>
          </a:p>
        </p:txBody>
      </p:sp>
      <p:sp>
        <p:nvSpPr>
          <p:cNvPr id="8" name="Explosion 1 7"/>
          <p:cNvSpPr/>
          <p:nvPr/>
        </p:nvSpPr>
        <p:spPr>
          <a:xfrm>
            <a:off x="3718872" y="2128919"/>
            <a:ext cx="390600" cy="176221"/>
          </a:xfrm>
          <a:prstGeom prst="irregularSeal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p:cNvSpPr txBox="1"/>
          <p:nvPr/>
        </p:nvSpPr>
        <p:spPr>
          <a:xfrm>
            <a:off x="381000" y="4127996"/>
            <a:ext cx="8382000" cy="1538883"/>
          </a:xfrm>
          <a:prstGeom prst="rect">
            <a:avLst/>
          </a:prstGeom>
          <a:noFill/>
        </p:spPr>
        <p:txBody>
          <a:bodyPr wrap="square" rtlCol="0">
            <a:spAutoFit/>
          </a:bodyPr>
          <a:lstStyle/>
          <a:p>
            <a:pPr marL="342900" indent="-342900">
              <a:buFont typeface="Arial"/>
              <a:buChar char="•"/>
            </a:pPr>
            <a:r>
              <a:rPr lang="en-US" sz="2000" b="1" dirty="0" smtClean="0">
                <a:solidFill>
                  <a:srgbClr val="FF0000"/>
                </a:solidFill>
              </a:rPr>
              <a:t>~ 40-45 </a:t>
            </a:r>
            <a:r>
              <a:rPr lang="en-US" sz="2000" b="1" dirty="0">
                <a:solidFill>
                  <a:srgbClr val="FF0000"/>
                </a:solidFill>
              </a:rPr>
              <a:t>fb</a:t>
            </a:r>
            <a:r>
              <a:rPr lang="en-US" sz="2000" b="1" baseline="30000" dirty="0">
                <a:solidFill>
                  <a:srgbClr val="FF0000"/>
                </a:solidFill>
              </a:rPr>
              <a:t>-1</a:t>
            </a:r>
            <a:r>
              <a:rPr lang="en-US" sz="2000" b="1" dirty="0">
                <a:solidFill>
                  <a:srgbClr val="FF0000"/>
                </a:solidFill>
              </a:rPr>
              <a:t>/year in 2017 and </a:t>
            </a:r>
            <a:r>
              <a:rPr lang="en-US" sz="2000" b="1" dirty="0" smtClean="0">
                <a:solidFill>
                  <a:srgbClr val="FF0000"/>
                </a:solidFill>
              </a:rPr>
              <a:t>2018 </a:t>
            </a:r>
            <a:r>
              <a:rPr lang="en-US" sz="1600" b="1" dirty="0" smtClean="0">
                <a:solidFill>
                  <a:srgbClr val="FF0000"/>
                </a:solidFill>
              </a:rPr>
              <a:t>(goals will be fixed at Chamonix 2017)</a:t>
            </a:r>
          </a:p>
          <a:p>
            <a:pPr marL="342900" indent="-342900">
              <a:buFont typeface="Arial"/>
              <a:buChar char="•"/>
            </a:pPr>
            <a:endParaRPr lang="en-US" sz="1400" b="1" dirty="0">
              <a:solidFill>
                <a:srgbClr val="FF0000"/>
              </a:solidFill>
            </a:endParaRPr>
          </a:p>
          <a:p>
            <a:pPr marL="285750" indent="-285750">
              <a:buFont typeface="Arial"/>
              <a:buChar char="•"/>
            </a:pPr>
            <a:r>
              <a:rPr lang="en-US" sz="2000" b="1" dirty="0" smtClean="0"/>
              <a:t>Prepare for HL-LHC and post-LS2 LIU era </a:t>
            </a:r>
          </a:p>
          <a:p>
            <a:pPr marL="285750" indent="-285750">
              <a:buFont typeface="Arial"/>
              <a:buChar char="•"/>
            </a:pPr>
            <a:r>
              <a:rPr lang="en-US" sz="2000" b="1" dirty="0" smtClean="0"/>
              <a:t>Prepare for 7 </a:t>
            </a:r>
            <a:r>
              <a:rPr lang="en-US" sz="2000" b="1" dirty="0" err="1" smtClean="0"/>
              <a:t>TeV</a:t>
            </a:r>
            <a:r>
              <a:rPr lang="en-US" sz="2000" b="1" dirty="0" smtClean="0"/>
              <a:t> operation</a:t>
            </a:r>
          </a:p>
          <a:p>
            <a:pPr marL="285750" indent="-285750">
              <a:buFont typeface="Arial"/>
              <a:buChar char="•"/>
            </a:pPr>
            <a:endParaRPr lang="en-US" sz="2000" dirty="0" smtClean="0"/>
          </a:p>
        </p:txBody>
      </p:sp>
      <p:pic>
        <p:nvPicPr>
          <p:cNvPr id="10" name="Picture 9"/>
          <p:cNvPicPr>
            <a:picLocks noChangeAspect="1"/>
          </p:cNvPicPr>
          <p:nvPr/>
        </p:nvPicPr>
        <p:blipFill rotWithShape="1">
          <a:blip r:embed="rId3"/>
          <a:srcRect l="44818" b="26757"/>
          <a:stretch/>
        </p:blipFill>
        <p:spPr>
          <a:xfrm>
            <a:off x="20144" y="4047243"/>
            <a:ext cx="9114757" cy="2096977"/>
          </a:xfrm>
          <a:prstGeom prst="rect">
            <a:avLst/>
          </a:prstGeom>
        </p:spPr>
      </p:pic>
      <p:sp>
        <p:nvSpPr>
          <p:cNvPr id="11" name="TextBox 10"/>
          <p:cNvSpPr txBox="1"/>
          <p:nvPr/>
        </p:nvSpPr>
        <p:spPr>
          <a:xfrm>
            <a:off x="7884368" y="3047876"/>
            <a:ext cx="1296144" cy="400110"/>
          </a:xfrm>
          <a:prstGeom prst="rect">
            <a:avLst/>
          </a:prstGeom>
          <a:noFill/>
        </p:spPr>
        <p:txBody>
          <a:bodyPr wrap="square" rtlCol="0">
            <a:spAutoFit/>
          </a:bodyPr>
          <a:lstStyle/>
          <a:p>
            <a:r>
              <a:rPr lang="en-GB" sz="2000" b="1" dirty="0" smtClean="0"/>
              <a:t>&gt;100 fb</a:t>
            </a:r>
            <a:r>
              <a:rPr lang="en-GB" sz="2000" b="1" baseline="30000" dirty="0" smtClean="0"/>
              <a:t>-1</a:t>
            </a:r>
            <a:endParaRPr lang="en-GB" sz="2000" b="1" baseline="30000" dirty="0"/>
          </a:p>
        </p:txBody>
      </p:sp>
      <p:sp>
        <p:nvSpPr>
          <p:cNvPr id="12" name="TextBox 11"/>
          <p:cNvSpPr txBox="1"/>
          <p:nvPr/>
        </p:nvSpPr>
        <p:spPr>
          <a:xfrm>
            <a:off x="8063464" y="3847188"/>
            <a:ext cx="1094656" cy="400110"/>
          </a:xfrm>
          <a:prstGeom prst="rect">
            <a:avLst/>
          </a:prstGeom>
          <a:noFill/>
        </p:spPr>
        <p:txBody>
          <a:bodyPr wrap="square" rtlCol="0">
            <a:spAutoFit/>
          </a:bodyPr>
          <a:lstStyle/>
          <a:p>
            <a:r>
              <a:rPr lang="en-GB" sz="2000" b="1" dirty="0"/>
              <a:t>3</a:t>
            </a:r>
            <a:r>
              <a:rPr lang="en-GB" sz="2000" b="1" dirty="0" smtClean="0"/>
              <a:t>00 fb</a:t>
            </a:r>
            <a:r>
              <a:rPr lang="en-GB" sz="2000" b="1" baseline="30000" dirty="0" smtClean="0"/>
              <a:t>-1</a:t>
            </a:r>
            <a:endParaRPr lang="en-GB" sz="2000" b="1" baseline="30000" dirty="0"/>
          </a:p>
        </p:txBody>
      </p:sp>
    </p:spTree>
    <p:extLst>
      <p:ext uri="{BB962C8B-B14F-4D97-AF65-F5344CB8AC3E}">
        <p14:creationId xmlns:p14="http://schemas.microsoft.com/office/powerpoint/2010/main" val="320217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8</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122" y="2409432"/>
            <a:ext cx="7707234" cy="3721175"/>
          </a:xfrm>
          <a:prstGeom prst="rect">
            <a:avLst/>
          </a:prstGeom>
        </p:spPr>
      </p:pic>
      <p:graphicFrame>
        <p:nvGraphicFramePr>
          <p:cNvPr id="6" name="Table 5"/>
          <p:cNvGraphicFramePr>
            <a:graphicFrameLocks noGrp="1"/>
          </p:cNvGraphicFramePr>
          <p:nvPr>
            <p:extLst/>
          </p:nvPr>
        </p:nvGraphicFramePr>
        <p:xfrm>
          <a:off x="1854558" y="1068166"/>
          <a:ext cx="7117426" cy="3252803"/>
        </p:xfrm>
        <a:graphic>
          <a:graphicData uri="http://schemas.openxmlformats.org/drawingml/2006/table">
            <a:tbl>
              <a:tblPr firstRow="1" bandRow="1">
                <a:tableStyleId>{5C22544A-7EE6-4342-B048-85BDC9FD1C3A}</a:tableStyleId>
              </a:tblPr>
              <a:tblGrid>
                <a:gridCol w="1321958"/>
                <a:gridCol w="1176408"/>
                <a:gridCol w="996154"/>
                <a:gridCol w="922933"/>
                <a:gridCol w="101683"/>
                <a:gridCol w="1100513"/>
                <a:gridCol w="93980"/>
                <a:gridCol w="1403797"/>
              </a:tblGrid>
              <a:tr h="265975">
                <a:tc gridSpan="8">
                  <a:txBody>
                    <a:bodyPr/>
                    <a:lstStyle/>
                    <a:p>
                      <a:pPr marL="0" indent="0" algn="ctr">
                        <a:tabLst>
                          <a:tab pos="4437063" algn="l"/>
                        </a:tabLst>
                      </a:pPr>
                      <a:r>
                        <a:rPr lang="en-GB" sz="1400" dirty="0" smtClean="0">
                          <a:solidFill>
                            <a:schemeClr val="tx1"/>
                          </a:solidFill>
                        </a:rPr>
                        <a:t>LINAC4</a:t>
                      </a:r>
                      <a:r>
                        <a:rPr lang="en-GB" sz="1400" baseline="0" dirty="0" smtClean="0">
                          <a:solidFill>
                            <a:schemeClr val="tx1"/>
                          </a:solidFill>
                        </a:rPr>
                        <a:t> machine layout- 352MHz</a:t>
                      </a:r>
                      <a:endParaRPr lang="en-GB" sz="1400" dirty="0">
                        <a:solidFill>
                          <a:schemeClr val="tx1"/>
                        </a:solidFill>
                      </a:endParaRPr>
                    </a:p>
                  </a:txBody>
                  <a:tcPr marL="68580" marR="68580" marT="34290" marB="3429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endParaRPr lang="en-US"/>
                    </a:p>
                  </a:txBody>
                  <a:tcPr/>
                </a:tc>
              </a:tr>
              <a:tr h="349905">
                <a:tc gridSpan="2">
                  <a:txBody>
                    <a:bodyPr/>
                    <a:lstStyle/>
                    <a:p>
                      <a:r>
                        <a:rPr lang="en-GB" sz="1400" dirty="0" smtClean="0"/>
                        <a:t>Pre-injector (9m)</a:t>
                      </a:r>
                    </a:p>
                  </a:txBody>
                  <a:tcPr marL="68580" marR="68580" marT="34290" marB="34290"/>
                </a:tc>
                <a:tc hMerge="1">
                  <a:txBody>
                    <a:bodyPr/>
                    <a:lstStyle/>
                    <a:p>
                      <a:endParaRPr lang="en-GB"/>
                    </a:p>
                  </a:txBody>
                  <a:tcPr/>
                </a:tc>
                <a:tc gridSpan="2">
                  <a:txBody>
                    <a:bodyPr/>
                    <a:lstStyle/>
                    <a:p>
                      <a:r>
                        <a:rPr lang="en-GB" sz="1400" dirty="0" smtClean="0"/>
                        <a:t>DTL (19m)</a:t>
                      </a:r>
                      <a:endParaRPr lang="en-GB" sz="1400" dirty="0"/>
                    </a:p>
                  </a:txBody>
                  <a:tcPr marL="68580" marR="68580" marT="34290" marB="34290"/>
                </a:tc>
                <a:tc hMerge="1">
                  <a:txBody>
                    <a:bodyPr/>
                    <a:lstStyle/>
                    <a:p>
                      <a:endParaRPr lang="en-GB"/>
                    </a:p>
                  </a:txBody>
                  <a:tcPr/>
                </a:tc>
                <a:tc gridSpan="3">
                  <a:txBody>
                    <a:bodyPr/>
                    <a:lstStyle/>
                    <a:p>
                      <a:r>
                        <a:rPr lang="en-GB" sz="1400" dirty="0" smtClean="0"/>
                        <a:t>CCDTL</a:t>
                      </a:r>
                      <a:r>
                        <a:rPr lang="en-GB" sz="1400" baseline="0" dirty="0" smtClean="0"/>
                        <a:t> </a:t>
                      </a:r>
                      <a:r>
                        <a:rPr lang="en-GB" sz="1400" dirty="0" smtClean="0"/>
                        <a:t>(25m)</a:t>
                      </a:r>
                      <a:endParaRPr lang="en-GB" sz="1400" dirty="0"/>
                    </a:p>
                  </a:txBody>
                  <a:tcPr marL="68580" marR="68580" marT="34290" marB="34290"/>
                </a:tc>
                <a:tc hMerge="1">
                  <a:txBody>
                    <a:bodyPr/>
                    <a:lstStyle/>
                    <a:p>
                      <a:endParaRPr lang="en-GB" sz="1400" dirty="0"/>
                    </a:p>
                  </a:txBody>
                  <a:tcPr marL="68580" marR="68580" marT="34290" marB="34290"/>
                </a:tc>
                <a:tc hMerge="1">
                  <a:txBody>
                    <a:bodyPr/>
                    <a:lstStyle/>
                    <a:p>
                      <a:endParaRPr lang="en-GB" sz="1400" dirty="0"/>
                    </a:p>
                  </a:txBody>
                  <a:tcPr marL="68580" marR="68580" marT="34290" marB="34290"/>
                </a:tc>
                <a:tc>
                  <a:txBody>
                    <a:bodyPr/>
                    <a:lstStyle/>
                    <a:p>
                      <a:r>
                        <a:rPr lang="el-GR" sz="1400" dirty="0" smtClean="0"/>
                        <a:t>Π</a:t>
                      </a:r>
                      <a:r>
                        <a:rPr lang="en-GB" sz="1400" dirty="0" smtClean="0"/>
                        <a:t>-mode (23m)</a:t>
                      </a:r>
                      <a:endParaRPr lang="en-GB" sz="1400" dirty="0"/>
                    </a:p>
                  </a:txBody>
                  <a:tcPr marL="68580" marR="68580" marT="34290" marB="34290"/>
                </a:tc>
              </a:tr>
              <a:tr h="27077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3MeV</a:t>
                      </a:r>
                      <a:endParaRPr lang="en-GB" sz="1400" dirty="0"/>
                    </a:p>
                  </a:txBody>
                  <a:tcPr marL="68580" marR="68580" marT="34290" marB="34290"/>
                </a:tc>
                <a:tc hMerge="1">
                  <a:txBody>
                    <a:bodyPr/>
                    <a:lstStyle/>
                    <a:p>
                      <a:endParaRPr lang="en-GB"/>
                    </a:p>
                  </a:txBody>
                  <a:tcPr/>
                </a:tc>
                <a:tc gridSpan="2">
                  <a:txBody>
                    <a:bodyPr/>
                    <a:lstStyle/>
                    <a:p>
                      <a:r>
                        <a:rPr lang="en-GB" sz="1400" dirty="0" smtClean="0"/>
                        <a:t>50 MeV </a:t>
                      </a:r>
                      <a:endParaRPr lang="en-GB" sz="1400" dirty="0"/>
                    </a:p>
                  </a:txBody>
                  <a:tcPr marL="68580" marR="68580" marT="34290" marB="34290"/>
                </a:tc>
                <a:tc hMerge="1">
                  <a:txBody>
                    <a:bodyPr/>
                    <a:lstStyle/>
                    <a:p>
                      <a:endParaRPr lang="en-GB"/>
                    </a:p>
                  </a:txBody>
                  <a:tcPr/>
                </a:tc>
                <a:tc gridSpan="3">
                  <a:txBody>
                    <a:bodyPr/>
                    <a:lstStyle/>
                    <a:p>
                      <a:r>
                        <a:rPr lang="en-GB" sz="1400" dirty="0" smtClean="0"/>
                        <a:t>100 MeV</a:t>
                      </a:r>
                      <a:endParaRPr lang="en-GB" sz="1400" dirty="0"/>
                    </a:p>
                  </a:txBody>
                  <a:tcPr marL="68580" marR="68580" marT="34290" marB="34290"/>
                </a:tc>
                <a:tc hMerge="1">
                  <a:txBody>
                    <a:bodyPr/>
                    <a:lstStyle/>
                    <a:p>
                      <a:endParaRPr lang="en-GB" sz="1400" dirty="0"/>
                    </a:p>
                  </a:txBody>
                  <a:tcPr marL="68580" marR="68580"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160 MeV</a:t>
                      </a:r>
                    </a:p>
                  </a:txBody>
                  <a:tcPr marL="68580" marR="68580" marT="34290" marB="34290"/>
                </a:tc>
              </a:tr>
              <a:tr h="426398">
                <a:tc>
                  <a:txBody>
                    <a:bodyPr/>
                    <a:lstStyle/>
                    <a:p>
                      <a:r>
                        <a:rPr lang="en-GB" sz="900" dirty="0" smtClean="0">
                          <a:solidFill>
                            <a:schemeClr val="tx1"/>
                          </a:solidFill>
                        </a:rPr>
                        <a:t>SOURCE</a:t>
                      </a:r>
                    </a:p>
                  </a:txBody>
                  <a:tcPr marL="68580" marR="68580" marT="34290" marB="34290"/>
                </a:tc>
                <a:tc>
                  <a:txBody>
                    <a:bodyPr/>
                    <a:lstStyle/>
                    <a:p>
                      <a:r>
                        <a:rPr lang="en-GB" sz="900" dirty="0" smtClean="0">
                          <a:solidFill>
                            <a:schemeClr val="tx1"/>
                          </a:solidFill>
                        </a:rPr>
                        <a:t>RFQ</a:t>
                      </a:r>
                    </a:p>
                  </a:txBody>
                  <a:tcPr marL="68580" marR="68580" marT="34290" marB="34290"/>
                </a:tc>
                <a:tc gridSpan="2">
                  <a:txBody>
                    <a:bodyPr/>
                    <a:lstStyle/>
                    <a:p>
                      <a:pPr eaLnBrk="0" hangingPunct="0"/>
                      <a:r>
                        <a:rPr lang="en-US" sz="900" dirty="0" smtClean="0">
                          <a:solidFill>
                            <a:schemeClr val="tx1"/>
                          </a:solidFill>
                          <a:cs typeface="Times New Roman" pitchFamily="18" charset="0"/>
                        </a:rPr>
                        <a:t>3 Tanks</a:t>
                      </a:r>
                    </a:p>
                    <a:p>
                      <a:pPr eaLnBrk="0" hangingPunct="0"/>
                      <a:r>
                        <a:rPr lang="en-US" sz="900" dirty="0" smtClean="0">
                          <a:solidFill>
                            <a:schemeClr val="tx1"/>
                          </a:solidFill>
                          <a:cs typeface="Times New Roman" pitchFamily="18" charset="0"/>
                        </a:rPr>
                        <a:t>3 Klystrons : 5 MW</a:t>
                      </a:r>
                    </a:p>
                  </a:txBody>
                  <a:tcPr marL="68580" marR="68580" marT="34290" marB="34290"/>
                </a:tc>
                <a:tc hMerge="1">
                  <a:txBody>
                    <a:bodyPr/>
                    <a:lstStyle/>
                    <a:p>
                      <a:endParaRPr lang="en-GB"/>
                    </a:p>
                  </a:txBody>
                  <a:tcPr/>
                </a:tc>
                <a:tc gridSpan="3">
                  <a:txBody>
                    <a:bodyPr/>
                    <a:lstStyle/>
                    <a:p>
                      <a:pPr eaLnBrk="0" hangingPunct="0"/>
                      <a:r>
                        <a:rPr lang="en-US" sz="900" u="sng" dirty="0" smtClean="0">
                          <a:solidFill>
                            <a:schemeClr val="tx1"/>
                          </a:solidFill>
                          <a:cs typeface="Times New Roman" pitchFamily="18" charset="0"/>
                        </a:rPr>
                        <a:t>7 Modules</a:t>
                      </a:r>
                    </a:p>
                    <a:p>
                      <a:pPr eaLnBrk="0" hangingPunct="0"/>
                      <a:r>
                        <a:rPr lang="en-US" sz="900" dirty="0" smtClean="0">
                          <a:solidFill>
                            <a:schemeClr val="tx1"/>
                          </a:solidFill>
                          <a:cs typeface="Times New Roman" pitchFamily="18" charset="0"/>
                        </a:rPr>
                        <a:t>7 Klystrons : 7 MW</a:t>
                      </a:r>
                      <a:endParaRPr lang="en-US" sz="900" dirty="0" smtClean="0">
                        <a:solidFill>
                          <a:schemeClr val="tx1"/>
                        </a:solidFill>
                      </a:endParaRPr>
                    </a:p>
                  </a:txBody>
                  <a:tcPr marL="68580" marR="68580" marT="34290" marB="34290"/>
                </a:tc>
                <a:tc hMerge="1">
                  <a:txBody>
                    <a:bodyPr/>
                    <a:lstStyle/>
                    <a:p>
                      <a:pPr eaLnBrk="0" hangingPunct="0"/>
                      <a:endParaRPr lang="en-US" sz="900" dirty="0" smtClean="0">
                        <a:solidFill>
                          <a:schemeClr val="tx1"/>
                        </a:solidFill>
                        <a:cs typeface="Times New Roman" pitchFamily="18" charset="0"/>
                      </a:endParaRPr>
                    </a:p>
                  </a:txBody>
                  <a:tcPr marL="68580" marR="68580" marT="34290" marB="34290"/>
                </a:tc>
                <a:tc hMerge="1">
                  <a:txBody>
                    <a:bodyPr/>
                    <a:lstStyle/>
                    <a:p>
                      <a:pPr eaLnBrk="0" hangingPunct="0"/>
                      <a:endParaRPr lang="fr-FR" sz="900" dirty="0" smtClean="0">
                        <a:solidFill>
                          <a:schemeClr val="tx1"/>
                        </a:solidFill>
                        <a:cs typeface="Times New Roman" pitchFamily="18" charset="0"/>
                      </a:endParaRPr>
                    </a:p>
                  </a:txBody>
                  <a:tcPr marL="68580" marR="68580" marT="34290" marB="34290"/>
                </a:tc>
                <a:tc>
                  <a:txBody>
                    <a:bodyPr/>
                    <a:lstStyle/>
                    <a:p>
                      <a:pPr eaLnBrk="0" hangingPunct="0"/>
                      <a:r>
                        <a:rPr lang="fr-FR" sz="900" dirty="0" smtClean="0">
                          <a:solidFill>
                            <a:schemeClr val="tx1"/>
                          </a:solidFill>
                          <a:cs typeface="Times New Roman" pitchFamily="18" charset="0"/>
                        </a:rPr>
                        <a:t>12 Modules</a:t>
                      </a:r>
                      <a:endParaRPr lang="en-US" sz="900" dirty="0" smtClean="0">
                        <a:solidFill>
                          <a:schemeClr val="tx1"/>
                        </a:solidFill>
                      </a:endParaRPr>
                    </a:p>
                    <a:p>
                      <a:pPr eaLnBrk="0" hangingPunct="0"/>
                      <a:r>
                        <a:rPr lang="fr-FR" sz="900" dirty="0" smtClean="0">
                          <a:solidFill>
                            <a:schemeClr val="tx1"/>
                          </a:solidFill>
                          <a:cs typeface="Times New Roman" pitchFamily="18" charset="0"/>
                        </a:rPr>
                        <a:t>8 Klystrons: 12MW</a:t>
                      </a:r>
                    </a:p>
                  </a:txBody>
                  <a:tcPr marL="68580" marR="68580" marT="34290" marB="34290"/>
                </a:tc>
              </a:tr>
              <a:tr h="265975">
                <a:tc gridSpan="8">
                  <a:txBody>
                    <a:bodyPr/>
                    <a:lstStyle/>
                    <a:p>
                      <a:pPr algn="ctr"/>
                      <a:r>
                        <a:rPr lang="en-GB" sz="1400" dirty="0" smtClean="0">
                          <a:solidFill>
                            <a:schemeClr val="tx1"/>
                          </a:solidFill>
                        </a:rPr>
                        <a:t>Beam Commissioning stages </a:t>
                      </a:r>
                    </a:p>
                  </a:txBody>
                  <a:tcPr marL="68580" marR="68580" marT="34290" marB="34290">
                    <a:solidFill>
                      <a:schemeClr val="tx2">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GB"/>
                    </a:p>
                  </a:txBody>
                  <a:tcPr/>
                </a:tc>
                <a:tc hMerge="1">
                  <a:txBody>
                    <a:bodyPr/>
                    <a:lstStyle/>
                    <a:p>
                      <a:endParaRPr lang="en-GB"/>
                    </a:p>
                  </a:txBody>
                  <a:tcPr/>
                </a:tc>
                <a:tc hMerge="1">
                  <a:txBody>
                    <a:bodyPr/>
                    <a:lstStyle/>
                    <a:p>
                      <a:endParaRPr lang="en-US"/>
                    </a:p>
                  </a:txBody>
                  <a:tcPr/>
                </a:tc>
              </a:tr>
              <a:tr h="265975">
                <a:tc>
                  <a:txBody>
                    <a:bodyPr/>
                    <a:lstStyle/>
                    <a:p>
                      <a:r>
                        <a:rPr lang="en-GB" sz="1400" dirty="0" smtClean="0"/>
                        <a:t>45 </a:t>
                      </a:r>
                      <a:r>
                        <a:rPr lang="en-GB" sz="1400" dirty="0" err="1" smtClean="0"/>
                        <a:t>keV</a:t>
                      </a:r>
                      <a:endParaRPr lang="en-GB" sz="1400" dirty="0"/>
                    </a:p>
                  </a:txBody>
                  <a:tcPr marL="68580" marR="68580" marT="34290" marB="34290">
                    <a:solidFill>
                      <a:schemeClr val="accent1">
                        <a:lumMod val="40000"/>
                        <a:lumOff val="60000"/>
                      </a:schemeClr>
                    </a:solidFill>
                  </a:tcPr>
                </a:tc>
                <a:tc>
                  <a:txBody>
                    <a:bodyPr/>
                    <a:lstStyle/>
                    <a:p>
                      <a:r>
                        <a:rPr lang="en-GB" sz="1400" dirty="0" smtClean="0"/>
                        <a:t>3 MeV</a:t>
                      </a:r>
                      <a:endParaRPr lang="en-GB" sz="1400" dirty="0"/>
                    </a:p>
                  </a:txBody>
                  <a:tcPr marL="68580" marR="68580" marT="34290" marB="34290">
                    <a:solidFill>
                      <a:schemeClr val="accent1">
                        <a:lumMod val="40000"/>
                        <a:lumOff val="60000"/>
                      </a:schemeClr>
                    </a:solidFill>
                  </a:tcPr>
                </a:tc>
                <a:tc>
                  <a:txBody>
                    <a:bodyPr/>
                    <a:lstStyle/>
                    <a:p>
                      <a:r>
                        <a:rPr lang="en-GB" sz="1400" dirty="0" smtClean="0"/>
                        <a:t>12 MeV</a:t>
                      </a:r>
                      <a:endParaRPr lang="en-GB" sz="1400" dirty="0"/>
                    </a:p>
                  </a:txBody>
                  <a:tcPr marL="68580" marR="68580" marT="34290" marB="34290"/>
                </a:tc>
                <a:tc gridSpan="2">
                  <a:txBody>
                    <a:bodyPr/>
                    <a:lstStyle/>
                    <a:p>
                      <a:r>
                        <a:rPr lang="en-GB" sz="1400" dirty="0" smtClean="0"/>
                        <a:t>50 MeV</a:t>
                      </a:r>
                      <a:endParaRPr lang="en-GB" sz="1400" dirty="0"/>
                    </a:p>
                  </a:txBody>
                  <a:tcPr marL="68580" marR="68580" marT="34290" marB="34290"/>
                </a:tc>
                <a:tc hMerge="1">
                  <a:txBody>
                    <a:bodyPr/>
                    <a:lstStyle/>
                    <a:p>
                      <a:endParaRPr lang="en-US"/>
                    </a:p>
                  </a:txBody>
                  <a:tcPr/>
                </a:tc>
                <a:tc>
                  <a:txBody>
                    <a:bodyPr/>
                    <a:lstStyle/>
                    <a:p>
                      <a:r>
                        <a:rPr lang="en-GB" sz="1400" dirty="0" smtClean="0"/>
                        <a:t>105 MeV</a:t>
                      </a:r>
                      <a:endParaRPr lang="en-GB" sz="1400" dirty="0"/>
                    </a:p>
                  </a:txBody>
                  <a:tcPr marL="68580" marR="68580" marT="34290" marB="34290"/>
                </a:tc>
                <a:tc gridSpan="2">
                  <a:txBody>
                    <a:bodyPr/>
                    <a:lstStyle/>
                    <a:p>
                      <a:r>
                        <a:rPr lang="en-GB" sz="1400" dirty="0" smtClean="0"/>
                        <a:t>160 MeV </a:t>
                      </a:r>
                      <a:endParaRPr lang="en-GB" sz="1400" dirty="0"/>
                    </a:p>
                  </a:txBody>
                  <a:tcPr marL="68580" marR="68580" marT="34290" marB="34290"/>
                </a:tc>
                <a:tc hMerge="1">
                  <a:txBody>
                    <a:bodyPr/>
                    <a:lstStyle/>
                    <a:p>
                      <a:endParaRPr lang="en-US"/>
                    </a:p>
                  </a:txBody>
                  <a:tcPr/>
                </a:tc>
              </a:tr>
              <a:tr h="1343955">
                <a:tc>
                  <a:txBody>
                    <a:bodyPr/>
                    <a:lstStyle/>
                    <a:p>
                      <a:r>
                        <a:rPr lang="en-GB" sz="1200" dirty="0" smtClean="0"/>
                        <a:t>Not</a:t>
                      </a:r>
                      <a:r>
                        <a:rPr lang="en-GB" sz="1200" baseline="0" dirty="0" smtClean="0"/>
                        <a:t> yet the final source – details later</a:t>
                      </a:r>
                    </a:p>
                    <a:p>
                      <a:r>
                        <a:rPr lang="en-GB" sz="1200" baseline="0" dirty="0" smtClean="0"/>
                        <a:t>(50mA standalone)</a:t>
                      </a:r>
                    </a:p>
                    <a:p>
                      <a:r>
                        <a:rPr lang="en-GB" sz="1200" baseline="0" dirty="0" smtClean="0"/>
                        <a:t>(30mA-Nov15)*****</a:t>
                      </a:r>
                      <a:endParaRPr lang="en-GB" sz="1200" dirty="0"/>
                    </a:p>
                  </a:txBody>
                  <a:tcPr marL="68580" marR="68580" marT="34290" marB="34290">
                    <a:solidFill>
                      <a:schemeClr val="accent1">
                        <a:lumMod val="40000"/>
                        <a:lumOff val="60000"/>
                      </a:schemeClr>
                    </a:solidFill>
                  </a:tcPr>
                </a:tc>
                <a:tc>
                  <a:txBody>
                    <a:bodyPr/>
                    <a:lstStyle/>
                    <a:p>
                      <a:r>
                        <a:rPr lang="en-GB" sz="1200" dirty="0" smtClean="0"/>
                        <a:t>Chopping validated</a:t>
                      </a:r>
                    </a:p>
                    <a:p>
                      <a:r>
                        <a:rPr lang="en-GB" sz="1200" dirty="0" smtClean="0"/>
                        <a:t>(10mA- Aug 14)</a:t>
                      </a:r>
                    </a:p>
                    <a:p>
                      <a:r>
                        <a:rPr lang="en-GB" sz="1200" dirty="0" smtClean="0"/>
                        <a:t>(30mA-oct 15)</a:t>
                      </a:r>
                    </a:p>
                    <a:p>
                      <a:r>
                        <a:rPr lang="en-GB" sz="1200" dirty="0" smtClean="0"/>
                        <a:t>(20mA-Nov15) </a:t>
                      </a:r>
                      <a:endParaRPr lang="en-GB" sz="1200" dirty="0"/>
                    </a:p>
                  </a:txBody>
                  <a:tcPr marL="68580" marR="68580" marT="34290" marB="34290">
                    <a:solidFill>
                      <a:schemeClr val="accent1">
                        <a:lumMod val="40000"/>
                        <a:lumOff val="60000"/>
                      </a:schemeClr>
                    </a:solidFill>
                  </a:tcPr>
                </a:tc>
                <a:tc>
                  <a:txBody>
                    <a:bodyPr/>
                    <a:lstStyle/>
                    <a:p>
                      <a:r>
                        <a:rPr lang="en-GB" sz="1200" dirty="0" smtClean="0"/>
                        <a:t>Completed </a:t>
                      </a:r>
                    </a:p>
                    <a:p>
                      <a:r>
                        <a:rPr lang="en-GB" sz="1200" dirty="0" smtClean="0"/>
                        <a:t>(10mA- Aug 14) </a:t>
                      </a:r>
                    </a:p>
                    <a:p>
                      <a:endParaRPr lang="en-GB" sz="1200" dirty="0" smtClean="0"/>
                    </a:p>
                    <a:p>
                      <a:r>
                        <a:rPr lang="en-GB" sz="1200" dirty="0" smtClean="0"/>
                        <a:t>(20mA – Nov15)</a:t>
                      </a:r>
                    </a:p>
                  </a:txBody>
                  <a:tcPr marL="68580" marR="68580" marT="34290" marB="34290"/>
                </a:tc>
                <a:tc gridSpan="2">
                  <a:txBody>
                    <a:bodyPr/>
                    <a:lstStyle/>
                    <a:p>
                      <a:r>
                        <a:rPr lang="en-GB" sz="1200" dirty="0" smtClean="0"/>
                        <a:t>November 2015</a:t>
                      </a:r>
                    </a:p>
                    <a:p>
                      <a:endParaRPr lang="en-GB" sz="1200" dirty="0" smtClean="0"/>
                    </a:p>
                    <a:p>
                      <a:endParaRPr lang="en-GB" sz="1200" dirty="0" smtClean="0"/>
                    </a:p>
                    <a:p>
                      <a:r>
                        <a:rPr lang="en-GB" sz="1200" dirty="0" smtClean="0"/>
                        <a:t>(20mA – Nov 15) </a:t>
                      </a:r>
                      <a:endParaRPr lang="en-GB" sz="1200" dirty="0"/>
                    </a:p>
                  </a:txBody>
                  <a:tcPr marL="68580" marR="68580" marT="34290" marB="34290"/>
                </a:tc>
                <a:tc hMerge="1">
                  <a:txBody>
                    <a:bodyPr/>
                    <a:lstStyle/>
                    <a:p>
                      <a:endParaRPr lang="en-US"/>
                    </a:p>
                  </a:txBody>
                  <a:tcPr/>
                </a:tc>
                <a:tc>
                  <a:txBody>
                    <a:bodyPr/>
                    <a:lstStyle/>
                    <a:p>
                      <a:r>
                        <a:rPr lang="en-GB" sz="1200" baseline="0" dirty="0" smtClean="0"/>
                        <a:t>June 2016</a:t>
                      </a:r>
                    </a:p>
                    <a:p>
                      <a:endParaRPr lang="en-GB" sz="1200" baseline="0" dirty="0" smtClean="0"/>
                    </a:p>
                    <a:p>
                      <a:endParaRPr lang="en-GB" sz="1200" baseline="0" dirty="0" smtClean="0"/>
                    </a:p>
                    <a:p>
                      <a:r>
                        <a:rPr lang="en-GB" sz="1200" baseline="0" dirty="0" smtClean="0"/>
                        <a:t>(20mA – June16)</a:t>
                      </a:r>
                      <a:endParaRPr lang="en-GB" sz="1200" dirty="0"/>
                    </a:p>
                  </a:txBody>
                  <a:tcPr marL="68580" marR="68580" marT="34290" marB="34290"/>
                </a:tc>
                <a:tc gridSpan="2">
                  <a:txBody>
                    <a:bodyPr/>
                    <a:lstStyle/>
                    <a:p>
                      <a:r>
                        <a:rPr lang="en-GB" sz="1200" dirty="0" smtClean="0"/>
                        <a:t>October</a:t>
                      </a:r>
                      <a:r>
                        <a:rPr lang="en-GB" sz="1200" baseline="0" dirty="0" smtClean="0"/>
                        <a:t> 2016</a:t>
                      </a:r>
                      <a:endParaRPr lang="en-GB" sz="1200" dirty="0"/>
                    </a:p>
                  </a:txBody>
                  <a:tcPr marL="68580" marR="68580" marT="34290" marB="34290"/>
                </a:tc>
                <a:tc hMerge="1">
                  <a:txBody>
                    <a:bodyPr/>
                    <a:lstStyle/>
                    <a:p>
                      <a:endParaRPr lang="en-US"/>
                    </a:p>
                  </a:txBody>
                  <a:tcPr/>
                </a:tc>
              </a:tr>
            </a:tbl>
          </a:graphicData>
        </a:graphic>
      </p:graphicFrame>
      <p:sp>
        <p:nvSpPr>
          <p:cNvPr id="7" name="Oval 6"/>
          <p:cNvSpPr/>
          <p:nvPr/>
        </p:nvSpPr>
        <p:spPr>
          <a:xfrm>
            <a:off x="7260547" y="2524259"/>
            <a:ext cx="1635617" cy="965916"/>
          </a:xfrm>
          <a:prstGeom prst="ellipse">
            <a:avLst/>
          </a:prstGeom>
          <a:noFill/>
          <a:ln w="38100">
            <a:solidFill>
              <a:srgbClr val="FF0000"/>
            </a:solidFill>
          </a:ln>
          <a:effectLst>
            <a:glow>
              <a:schemeClr val="accent1">
                <a:tint val="30000"/>
                <a:shade val="95000"/>
                <a:satMod val="300000"/>
                <a:alpha val="5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5536" y="252162"/>
            <a:ext cx="7439857" cy="523220"/>
          </a:xfrm>
          <a:prstGeom prst="rect">
            <a:avLst/>
          </a:prstGeom>
          <a:solidFill>
            <a:srgbClr val="0070C0"/>
          </a:solidFill>
        </p:spPr>
        <p:txBody>
          <a:bodyPr wrap="none">
            <a:spAutoFit/>
          </a:bodyPr>
          <a:lstStyle/>
          <a:p>
            <a:r>
              <a:rPr lang="en-GB" sz="2800" dirty="0">
                <a:solidFill>
                  <a:schemeClr val="bg1"/>
                </a:solidFill>
              </a:rPr>
              <a:t>Linac4: Status of Commissioning / Installation</a:t>
            </a:r>
          </a:p>
        </p:txBody>
      </p:sp>
      <p:sp>
        <p:nvSpPr>
          <p:cNvPr id="9" name="Footer Placeholder 4"/>
          <p:cNvSpPr txBox="1">
            <a:spLocks/>
          </p:cNvSpPr>
          <p:nvPr/>
        </p:nvSpPr>
        <p:spPr>
          <a:xfrm>
            <a:off x="9245" y="5765482"/>
            <a:ext cx="32776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solidFill>
                  <a:schemeClr val="accent6">
                    <a:lumMod val="50000"/>
                  </a:schemeClr>
                </a:solidFill>
              </a:rPr>
              <a:t>Courtesy Maurizio </a:t>
            </a:r>
            <a:r>
              <a:rPr lang="en-GB" sz="1400" dirty="0" err="1" smtClean="0">
                <a:solidFill>
                  <a:schemeClr val="accent6">
                    <a:lumMod val="50000"/>
                  </a:schemeClr>
                </a:solidFill>
              </a:rPr>
              <a:t>Vretenar</a:t>
            </a:r>
            <a:endParaRPr lang="en-GB" sz="1400" dirty="0">
              <a:solidFill>
                <a:schemeClr val="accent6">
                  <a:lumMod val="50000"/>
                </a:schemeClr>
              </a:solidFill>
            </a:endParaRPr>
          </a:p>
        </p:txBody>
      </p:sp>
    </p:spTree>
    <p:extLst>
      <p:ext uri="{BB962C8B-B14F-4D97-AF65-F5344CB8AC3E}">
        <p14:creationId xmlns:p14="http://schemas.microsoft.com/office/powerpoint/2010/main" val="74222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1B417558-A5B4-E842-B1DF-677745561FCD}" type="datetime1">
              <a:rPr lang="en-US" smtClean="0"/>
              <a:pPr/>
              <a:t>10/13/2016</a:t>
            </a:fld>
            <a:endParaRPr lang="en-US" dirty="0"/>
          </a:p>
        </p:txBody>
      </p:sp>
      <p:sp>
        <p:nvSpPr>
          <p:cNvPr id="3" name="Footer Placeholder 2"/>
          <p:cNvSpPr>
            <a:spLocks noGrp="1"/>
          </p:cNvSpPr>
          <p:nvPr>
            <p:ph type="ftr" sz="quarter" idx="3"/>
          </p:nvPr>
        </p:nvSpPr>
        <p:spPr/>
        <p:txBody>
          <a:bodyPr/>
          <a:lstStyle/>
          <a:p>
            <a:pPr algn="r"/>
            <a:r>
              <a:rPr lang="en-US" smtClean="0"/>
              <a:t>Prepared by J.M: Jimenez</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134326" y="739601"/>
            <a:ext cx="5585753" cy="4781273"/>
          </a:xfrm>
          <a:prstGeom prst="rect">
            <a:avLst/>
          </a:prstGeom>
        </p:spPr>
      </p:pic>
      <p:sp>
        <p:nvSpPr>
          <p:cNvPr id="6" name="Title 1"/>
          <p:cNvSpPr txBox="1">
            <a:spLocks/>
          </p:cNvSpPr>
          <p:nvPr/>
        </p:nvSpPr>
        <p:spPr>
          <a:xfrm>
            <a:off x="179512" y="244849"/>
            <a:ext cx="3915803" cy="706090"/>
          </a:xfrm>
          <a:prstGeom prst="rect">
            <a:avLst/>
          </a:prstGeom>
          <a:solidFill>
            <a:schemeClr val="tx2">
              <a:lumMod val="60000"/>
              <a:lumOff val="40000"/>
            </a:schemeClr>
          </a:solidFill>
        </p:spPr>
        <p:txBody>
          <a:bodyPr>
            <a:normAutofit/>
          </a:bodyPr>
          <a:lstStyle>
            <a:lvl1pPr algn="l" rtl="0" eaLnBrk="1" latinLnBrk="0" hangingPunct="1">
              <a:spcBef>
                <a:spcPct val="0"/>
              </a:spcBef>
              <a:buNone/>
              <a:defRPr kumimoji="0" sz="2800" kern="1200">
                <a:solidFill>
                  <a:schemeClr val="tx1"/>
                </a:solidFill>
                <a:latin typeface="+mj-lt"/>
                <a:ea typeface="+mj-ea"/>
                <a:cs typeface="+mj-cs"/>
              </a:defRPr>
            </a:lvl1pPr>
          </a:lstStyle>
          <a:p>
            <a:pPr algn="ctr"/>
            <a:r>
              <a:rPr lang="en-GB" smtClean="0">
                <a:solidFill>
                  <a:schemeClr val="bg1"/>
                </a:solidFill>
              </a:rPr>
              <a:t>The HL-LHC Project</a:t>
            </a:r>
            <a:endParaRPr lang="en-GB" dirty="0">
              <a:solidFill>
                <a:schemeClr val="bg1"/>
              </a:solidFill>
            </a:endParaRPr>
          </a:p>
        </p:txBody>
      </p:sp>
      <p:sp>
        <p:nvSpPr>
          <p:cNvPr id="7" name="Content Placeholder 2"/>
          <p:cNvSpPr txBox="1">
            <a:spLocks/>
          </p:cNvSpPr>
          <p:nvPr/>
        </p:nvSpPr>
        <p:spPr>
          <a:xfrm>
            <a:off x="5589306" y="1594559"/>
            <a:ext cx="3452843" cy="362484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600" b="1" dirty="0"/>
              <a:t>New IR-quads </a:t>
            </a:r>
            <a:r>
              <a:rPr lang="en-GB" sz="2600" b="1" dirty="0" smtClean="0"/>
              <a:t>Nb</a:t>
            </a:r>
            <a:r>
              <a:rPr lang="en-GB" sz="2600" b="1" baseline="-25000" dirty="0" smtClean="0"/>
              <a:t>3</a:t>
            </a:r>
            <a:r>
              <a:rPr lang="en-GB" sz="2600" b="1" dirty="0" smtClean="0"/>
              <a:t>Sn (</a:t>
            </a:r>
            <a:r>
              <a:rPr lang="en-GB" sz="2600" b="1" dirty="0"/>
              <a:t>inner triplets)</a:t>
            </a:r>
          </a:p>
          <a:p>
            <a:pPr marL="342900" lvl="1" indent="-342900">
              <a:buFont typeface="Arial"/>
              <a:buChar char="•"/>
            </a:pPr>
            <a:r>
              <a:rPr lang="en-GB" sz="2600" b="1" dirty="0" smtClean="0"/>
              <a:t>New 11 </a:t>
            </a:r>
            <a:r>
              <a:rPr lang="en-GB" sz="2600" b="1" dirty="0"/>
              <a:t>T Nb</a:t>
            </a:r>
            <a:r>
              <a:rPr lang="en-GB" sz="2600" b="1" baseline="-25000" dirty="0"/>
              <a:t>3</a:t>
            </a:r>
            <a:r>
              <a:rPr lang="en-GB" sz="2600" b="1" dirty="0"/>
              <a:t>Sn (short) </a:t>
            </a:r>
            <a:r>
              <a:rPr lang="en-GB" sz="2600" b="1" dirty="0" smtClean="0"/>
              <a:t>dipoles</a:t>
            </a:r>
          </a:p>
          <a:p>
            <a:pPr marL="342900" lvl="1" indent="-342900">
              <a:buFont typeface="Arial"/>
              <a:buChar char="•"/>
            </a:pPr>
            <a:r>
              <a:rPr lang="en-GB" sz="2600" dirty="0" smtClean="0"/>
              <a:t>Collimation upgrade</a:t>
            </a:r>
          </a:p>
          <a:p>
            <a:pPr marL="342900" lvl="1" indent="-342900">
              <a:buFont typeface="Arial"/>
              <a:buChar char="•"/>
            </a:pPr>
            <a:r>
              <a:rPr lang="en-GB" sz="2600" dirty="0"/>
              <a:t>Cryogenics </a:t>
            </a:r>
            <a:r>
              <a:rPr lang="en-GB" sz="2600" dirty="0" smtClean="0"/>
              <a:t>upgrade</a:t>
            </a:r>
          </a:p>
          <a:p>
            <a:pPr marL="342900" lvl="1" indent="-342900">
              <a:buFont typeface="Arial"/>
              <a:buChar char="•"/>
            </a:pPr>
            <a:r>
              <a:rPr lang="en-GB" sz="2600" dirty="0" smtClean="0"/>
              <a:t>Crab Cavities</a:t>
            </a:r>
          </a:p>
          <a:p>
            <a:pPr marL="342900" lvl="1" indent="-342900">
              <a:buFont typeface="Arial"/>
              <a:buChar char="•"/>
            </a:pPr>
            <a:r>
              <a:rPr lang="en-GB" sz="2600" dirty="0" smtClean="0"/>
              <a:t>Cold powering</a:t>
            </a:r>
          </a:p>
          <a:p>
            <a:pPr marL="342900" lvl="1" indent="-342900">
              <a:buFont typeface="Arial"/>
              <a:buChar char="•"/>
            </a:pPr>
            <a:r>
              <a:rPr lang="en-GB" sz="2600" dirty="0" smtClean="0"/>
              <a:t>Machine protection</a:t>
            </a:r>
          </a:p>
          <a:p>
            <a:pPr marL="342900" lvl="1" indent="-342900">
              <a:buFont typeface="Arial"/>
              <a:buChar char="•"/>
            </a:pPr>
            <a:r>
              <a:rPr lang="en-GB" sz="2600" dirty="0" smtClean="0"/>
              <a:t>…</a:t>
            </a:r>
          </a:p>
        </p:txBody>
      </p:sp>
      <p:sp>
        <p:nvSpPr>
          <p:cNvPr id="8" name="Content Placeholder 2"/>
          <p:cNvSpPr txBox="1">
            <a:spLocks/>
          </p:cNvSpPr>
          <p:nvPr/>
        </p:nvSpPr>
        <p:spPr>
          <a:xfrm>
            <a:off x="406912" y="5496908"/>
            <a:ext cx="8180402" cy="524380"/>
          </a:xfrm>
          <a:prstGeom prst="rect">
            <a:avLst/>
          </a:prstGeom>
          <a:solidFill>
            <a:schemeClr val="tx2">
              <a:lumMod val="60000"/>
              <a:lumOff val="4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solidFill>
                  <a:schemeClr val="bg1"/>
                </a:solidFill>
                <a:sym typeface="Wingdings"/>
              </a:rPr>
              <a:t>Major intervention on more than 1.2 km of the </a:t>
            </a:r>
            <a:r>
              <a:rPr lang="en-GB" sz="2400" b="1" dirty="0" smtClean="0">
                <a:solidFill>
                  <a:schemeClr val="bg1"/>
                </a:solidFill>
                <a:sym typeface="Wingdings"/>
              </a:rPr>
              <a:t>LHC</a:t>
            </a:r>
            <a:endParaRPr lang="en-GB" sz="1800" b="1" dirty="0">
              <a:solidFill>
                <a:schemeClr val="bg1"/>
              </a:solidFill>
              <a:sym typeface="Wingdings"/>
            </a:endParaRPr>
          </a:p>
        </p:txBody>
      </p:sp>
    </p:spTree>
    <p:extLst>
      <p:ext uri="{BB962C8B-B14F-4D97-AF65-F5344CB8AC3E}">
        <p14:creationId xmlns:p14="http://schemas.microsoft.com/office/powerpoint/2010/main" val="2995565031"/>
      </p:ext>
    </p:extLst>
  </p:cSld>
  <p:clrMapOvr>
    <a:masterClrMapping/>
  </p:clrMapOvr>
</p:sld>
</file>

<file path=ppt/theme/theme1.xml><?xml version="1.0" encoding="utf-8"?>
<a:theme xmlns:a="http://schemas.openxmlformats.org/drawingml/2006/main" name="CERN(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CERN(4-3).thmx</Template>
  <TotalTime>2869</TotalTime>
  <Words>806</Words>
  <Application>Microsoft Office PowerPoint</Application>
  <PresentationFormat>On-screen Show (4:3)</PresentationFormat>
  <Paragraphs>188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黑体</vt:lpstr>
      <vt:lpstr>Arial</vt:lpstr>
      <vt:lpstr>Calibri</vt:lpstr>
      <vt:lpstr>Tahoma</vt:lpstr>
      <vt:lpstr>Times New Roman</vt:lpstr>
      <vt:lpstr>Wingdings</vt:lpstr>
      <vt:lpstr>CERN(4-3)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CERN User</dc:creator>
  <cp:lastModifiedBy>Jose Miguel Jimenez</cp:lastModifiedBy>
  <cp:revision>112</cp:revision>
  <dcterms:created xsi:type="dcterms:W3CDTF">2012-11-30T11:04:26Z</dcterms:created>
  <dcterms:modified xsi:type="dcterms:W3CDTF">2016-10-13T14:44:20Z</dcterms:modified>
</cp:coreProperties>
</file>