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3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8"/>
  </p:notesMasterIdLst>
  <p:handoutMasterIdLst>
    <p:handoutMasterId r:id="rId39"/>
  </p:handoutMasterIdLst>
  <p:sldIdLst>
    <p:sldId id="855" r:id="rId2"/>
    <p:sldId id="887" r:id="rId3"/>
    <p:sldId id="828" r:id="rId4"/>
    <p:sldId id="800" r:id="rId5"/>
    <p:sldId id="837" r:id="rId6"/>
    <p:sldId id="845" r:id="rId7"/>
    <p:sldId id="878" r:id="rId8"/>
    <p:sldId id="881" r:id="rId9"/>
    <p:sldId id="889" r:id="rId10"/>
    <p:sldId id="890" r:id="rId11"/>
    <p:sldId id="891" r:id="rId12"/>
    <p:sldId id="892" r:id="rId13"/>
    <p:sldId id="813" r:id="rId14"/>
    <p:sldId id="819" r:id="rId15"/>
    <p:sldId id="872" r:id="rId16"/>
    <p:sldId id="877" r:id="rId17"/>
    <p:sldId id="839" r:id="rId18"/>
    <p:sldId id="844" r:id="rId19"/>
    <p:sldId id="852" r:id="rId20"/>
    <p:sldId id="853" r:id="rId21"/>
    <p:sldId id="850" r:id="rId22"/>
    <p:sldId id="851" r:id="rId23"/>
    <p:sldId id="861" r:id="rId24"/>
    <p:sldId id="846" r:id="rId25"/>
    <p:sldId id="871" r:id="rId26"/>
    <p:sldId id="869" r:id="rId27"/>
    <p:sldId id="862" r:id="rId28"/>
    <p:sldId id="874" r:id="rId29"/>
    <p:sldId id="875" r:id="rId30"/>
    <p:sldId id="863" r:id="rId31"/>
    <p:sldId id="879" r:id="rId32"/>
    <p:sldId id="865" r:id="rId33"/>
    <p:sldId id="866" r:id="rId34"/>
    <p:sldId id="867" r:id="rId35"/>
    <p:sldId id="880" r:id="rId36"/>
    <p:sldId id="893" r:id="rId37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CC00"/>
    <a:srgbClr val="1CAE2D"/>
    <a:srgbClr val="00FFFF"/>
    <a:srgbClr val="00CC66"/>
    <a:srgbClr val="66FF66"/>
    <a:srgbClr val="ACFF8B"/>
    <a:srgbClr val="A3FFA3"/>
    <a:srgbClr val="C1FFC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3590" autoAdjust="0"/>
  </p:normalViewPr>
  <p:slideViewPr>
    <p:cSldViewPr>
      <p:cViewPr>
        <p:scale>
          <a:sx n="90" d="100"/>
          <a:sy n="90" d="100"/>
        </p:scale>
        <p:origin x="-2000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9399332-4431-4429-9777-865B06EC758E}" type="datetimeFigureOut">
              <a:rPr lang="it-IT" smtClean="0"/>
              <a:pPr/>
              <a:t>02/08/16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it-IT" smtClean="0"/>
              <a:t>Nicola Colonna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32ED9D5-F5FC-4DF2-A653-1779E7C90EC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52633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3E18333-FA3E-4395-B820-8A2D9D9845AF}" type="datetimeFigureOut">
              <a:rPr lang="it-IT" smtClean="0"/>
              <a:pPr/>
              <a:t>02/08/16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it-IT" smtClean="0"/>
              <a:t>Nicola Colonna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34285F9-C1EB-4C27-A116-3424729E8241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45190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23C5E-ED4B-DE4B-BEC9-8F6C95FF6BAF}" type="slidenum">
              <a:rPr lang="fr-FR"/>
              <a:pPr/>
              <a:t>2</a:t>
            </a:fld>
            <a:endParaRPr lang="fr-FR"/>
          </a:p>
        </p:txBody>
      </p:sp>
      <p:sp>
        <p:nvSpPr>
          <p:cNvPr id="1218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C1A78-4B92-4B73-B5F9-60A168756DCD}" type="slidenum">
              <a:rPr lang="en-US"/>
              <a:pPr/>
              <a:t>35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44575" y="788988"/>
            <a:ext cx="5049838" cy="3787775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007" y="4893424"/>
            <a:ext cx="5214371" cy="457892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3000">
                <a:solidFill>
                  <a:srgbClr val="A31C08"/>
                </a:solidFill>
                <a:latin typeface="Arial" charset="0"/>
                <a:ea typeface="ＭＳ Ｐゴシック" charset="-128"/>
              </a:rPr>
              <a:t>Low mass AGBs</a:t>
            </a:r>
            <a:r>
              <a:rPr lang="en-US" sz="3000">
                <a:latin typeface="Arial" charset="0"/>
                <a:ea typeface="ＭＳ Ｐゴシック" charset="-128"/>
              </a:rPr>
              <a:t>                    </a:t>
            </a:r>
            <a:r>
              <a:rPr lang="en-US" sz="3000">
                <a:solidFill>
                  <a:srgbClr val="006600"/>
                </a:solidFill>
                <a:latin typeface="Arial" charset="0"/>
                <a:ea typeface="ＭＳ Ｐゴシック" charset="-128"/>
              </a:rPr>
              <a:t>Intermediate mass AGBs</a:t>
            </a:r>
            <a:endParaRPr lang="en-US" sz="3000">
              <a:latin typeface="Lucida Grande" charset="0"/>
              <a:ea typeface="ＭＳ Ｐゴシック" charset="-128"/>
            </a:endParaRPr>
          </a:p>
          <a:p>
            <a:pPr>
              <a:spcBef>
                <a:spcPct val="0"/>
              </a:spcBef>
            </a:pPr>
            <a:r>
              <a:rPr lang="en-US" sz="3000">
                <a:latin typeface="Arial" charset="0"/>
                <a:ea typeface="ＭＳ Ｐゴシック" charset="-128"/>
              </a:rPr>
              <a:t>  Lower temperature   ~4.5 M</a:t>
            </a:r>
            <a:r>
              <a:rPr lang="en-US" sz="3000" baseline="-25000">
                <a:latin typeface="Lucida Grande" charset="0"/>
                <a:ea typeface="ＭＳ Ｐゴシック" charset="-128"/>
                <a:sym typeface="Wingdings" charset="2"/>
              </a:rPr>
              <a:t></a:t>
            </a:r>
            <a:r>
              <a:rPr lang="en-US" sz="3000">
                <a:latin typeface="Arial" charset="0"/>
                <a:ea typeface="ＭＳ Ｐゴシック" charset="-128"/>
              </a:rPr>
              <a:t>      Higher temperature</a:t>
            </a:r>
          </a:p>
          <a:p>
            <a:pPr>
              <a:spcBef>
                <a:spcPct val="0"/>
              </a:spcBef>
            </a:pPr>
            <a:r>
              <a:rPr lang="en-US" sz="3000">
                <a:latin typeface="Arial" charset="0"/>
                <a:ea typeface="ＭＳ Ｐゴシック" charset="-128"/>
              </a:rPr>
              <a:t>Larger intershell mass                Smaller intershell mass </a:t>
            </a:r>
          </a:p>
          <a:p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dirty="0" smtClean="0"/>
              <a:t>Motivazioni </a:t>
            </a:r>
            <a:r>
              <a:rPr lang="it-IT" dirty="0" err="1" smtClean="0"/>
              <a:t>Zr</a:t>
            </a:r>
            <a:r>
              <a:rPr lang="it-IT" dirty="0" smtClean="0"/>
              <a:t>, Mg</a:t>
            </a:r>
            <a:r>
              <a:rPr lang="it-IT" baseline="0" dirty="0" smtClean="0"/>
              <a:t> / Misure precedenti </a:t>
            </a:r>
            <a:r>
              <a:rPr lang="it-IT" baseline="0" dirty="0" err="1" smtClean="0"/>
              <a:t>Os</a:t>
            </a:r>
            <a:r>
              <a:rPr lang="it-IT" baseline="0" dirty="0" smtClean="0"/>
              <a:t> (</a:t>
            </a:r>
            <a:r>
              <a:rPr lang="it-IT" baseline="0" dirty="0" err="1" smtClean="0"/>
              <a:t>orela</a:t>
            </a:r>
            <a:r>
              <a:rPr lang="it-IT" baseline="0" dirty="0" smtClean="0"/>
              <a:t> ’80) / Proprietà nucleari (</a:t>
            </a:r>
            <a:r>
              <a:rPr lang="it-IT" baseline="0" dirty="0" err="1" smtClean="0"/>
              <a:t>average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level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spacing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average</a:t>
            </a:r>
            <a:r>
              <a:rPr lang="it-IT" baseline="0" dirty="0" smtClean="0"/>
              <a:t> radiative </a:t>
            </a:r>
            <a:r>
              <a:rPr lang="it-IT" baseline="0" dirty="0" err="1" smtClean="0"/>
              <a:t>width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average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neutron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strength</a:t>
            </a:r>
            <a:r>
              <a:rPr lang="it-IT" baseline="0" dirty="0" smtClean="0"/>
              <a:t>) / ISO 2919</a:t>
            </a:r>
            <a:endParaRPr lang="it-IT" dirty="0" smtClean="0"/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80775-FC6D-485A-8258-8A5A8F886ED2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giuseppe.tagliente@ba.infn.it</a:t>
            </a: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7D11F6-EAB4-4F87-A69C-0F0F90EBBA71}" type="slidenum">
              <a:rPr lang="it-IT" smtClean="0">
                <a:latin typeface="Arial" charset="0"/>
                <a:cs typeface="Arial" charset="0"/>
              </a:rPr>
              <a:pPr/>
              <a:t>5</a:t>
            </a:fld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6B585-D63B-4014-9B8D-95BE373F787B}" type="slidenum">
              <a:rPr lang="it-IT" smtClean="0">
                <a:latin typeface="Arial" charset="0"/>
                <a:cs typeface="Arial" charset="0"/>
              </a:rPr>
              <a:pPr/>
              <a:t>8</a:t>
            </a:fld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693400" y="-7242175"/>
            <a:ext cx="21388388" cy="160416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2"/>
            <a:ext cx="5671224" cy="4603800"/>
          </a:xfrm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79876" name="Segnaposto piè di pagina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Marco Calviani for the n_TOF Collaboration</a:t>
            </a:r>
          </a:p>
        </p:txBody>
      </p:sp>
      <p:sp>
        <p:nvSpPr>
          <p:cNvPr id="79877" name="Segnaposto numero diapositiva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4AA0A8-6FD4-469A-82B2-913B2ECAEA6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08AC-DEDD-4925-9E93-5D4BEC791E22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468DC-1E1F-4BA1-9A27-8245E0D310BE}" type="slidenum">
              <a:rPr lang="it-IT" smtClean="0">
                <a:latin typeface="Arial" charset="0"/>
                <a:cs typeface="Arial" charset="0"/>
              </a:rPr>
              <a:pPr/>
              <a:t>20</a:t>
            </a:fld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118100" cy="3838575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931" y="4863219"/>
            <a:ext cx="5209440" cy="4607352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XII Torino Workshop – Budapest, July 1-5, 2016 G. Tagliente – INFN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XII Torino Workshop – Budapest, July 1-5, 2016 G. Tagliente – INFN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XII Torino Workshop – Budapest, July 1-5, 2016 G. Tagliente – INFN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XII Torino Workshop – Budapest, July 1-5, 2016 G. Tagliente – INFN Bari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99508-9208-46AD-A832-F11A34ACEBF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956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XII Torino Workshop – Budapest, July 1-5, 2016 G. Tagliente – INFN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XII Torino Workshop – Budapest, July 1-5, 2016 G. Tagliente – INFN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XII Torino Workshop – Budapest, July 1-5, 2016 G. Tagliente – INFN Bari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XII Torino Workshop – Budapest, July 1-5, 2016 G. Tagliente – INFN Bari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XII Torino Workshop – Budapest, July 1-5, 2016 G. Tagliente – INFN Bari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XII Torino Workshop – Budapest, July 1-5, 2016 G. Tagliente – INFN Bari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XII Torino Workshop – Budapest, July 1-5, 2016 G. Tagliente – INFN Bari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XII Torino Workshop – Budapest, July 1-5, 2016 G. Tagliente – INFN Bari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XII Torino Workshop – Budapest, July 1-5, 2016 G. Tagliente – INFN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6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wmf"/><Relationship Id="rId7" Type="http://schemas.openxmlformats.org/officeDocument/2006/relationships/image" Target="../media/image18.jpeg"/><Relationship Id="rId8" Type="http://schemas.openxmlformats.org/officeDocument/2006/relationships/image" Target="../media/image19.png"/><Relationship Id="rId9" Type="http://schemas.openxmlformats.org/officeDocument/2006/relationships/image" Target="../media/image20.jpeg"/><Relationship Id="rId10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4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2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3.xml"/><Relationship Id="rId3" Type="http://schemas.openxmlformats.org/officeDocument/2006/relationships/slide" Target="slide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4" Type="http://schemas.openxmlformats.org/officeDocument/2006/relationships/slide" Target="slide27.xml"/><Relationship Id="rId5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2" Type="http://schemas.openxmlformats.org/officeDocument/2006/relationships/slide" Target="slide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5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26.wmf"/><Relationship Id="rId9" Type="http://schemas.openxmlformats.org/officeDocument/2006/relationships/image" Target="../media/image2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hyperlink" Target="http://images.google.de/imgres?imgurl=www.br-online.de/wissen-bildung/thema/sonne/foto/redgiant.jpg&amp;imgrefurl=http://www.br-online.de/wissen-bildung/thema/sonne/riesen.shtml&amp;h=176&amp;w=132&amp;prev=/images?q=rote+riesen&amp;svnum=10&amp;hl=de&amp;lr=&amp;ie=UTF-8" TargetMode="External"/><Relationship Id="rId7" Type="http://schemas.openxmlformats.org/officeDocument/2006/relationships/image" Target="../media/image33.jpeg"/><Relationship Id="rId8" Type="http://schemas.openxmlformats.org/officeDocument/2006/relationships/oleObject" Target="../embeddings/oleObject3.bin"/><Relationship Id="rId9" Type="http://schemas.openxmlformats.org/officeDocument/2006/relationships/image" Target="../media/image3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wmf"/><Relationship Id="rId5" Type="http://schemas.openxmlformats.org/officeDocument/2006/relationships/slide" Target="slide13.xml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gif"/><Relationship Id="rId3" Type="http://schemas.openxmlformats.org/officeDocument/2006/relationships/slide" Target="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slide" Target="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eg"/><Relationship Id="rId3" Type="http://schemas.openxmlformats.org/officeDocument/2006/relationships/slide" Target="slide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slide" Target="slide6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sz="3100" dirty="0" smtClean="0"/>
              <a:t>Recent results in Nuclear </a:t>
            </a:r>
            <a:r>
              <a:rPr lang="en-US" sz="3100" dirty="0"/>
              <a:t>Astrophysics @</a:t>
            </a:r>
            <a:r>
              <a:rPr lang="en-US" sz="3100" dirty="0" smtClean="0"/>
              <a:t> </a:t>
            </a:r>
            <a:r>
              <a:rPr lang="en-US" sz="3100" dirty="0" err="1"/>
              <a:t>n_TOF</a:t>
            </a:r>
            <a:r>
              <a:rPr lang="en-US" sz="3100" dirty="0"/>
              <a:t>, CERN</a:t>
            </a:r>
            <a:endParaRPr lang="it-IT" sz="3100" b="1" dirty="0" smtClean="0"/>
          </a:p>
        </p:txBody>
      </p:sp>
      <p:pic>
        <p:nvPicPr>
          <p:cNvPr id="7" name="Picture 1" descr="infn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1905" y="4797152"/>
            <a:ext cx="1536559" cy="150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11"/>
          <p:cNvSpPr/>
          <p:nvPr/>
        </p:nvSpPr>
        <p:spPr>
          <a:xfrm>
            <a:off x="2500330" y="4941168"/>
            <a:ext cx="4572000" cy="11633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Tagliente Giuseppe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b="1" i="1" dirty="0" err="1" smtClean="0"/>
              <a:t>Istituto</a:t>
            </a:r>
            <a:r>
              <a:rPr lang="en-US" b="1" i="1" dirty="0" smtClean="0"/>
              <a:t> </a:t>
            </a:r>
            <a:r>
              <a:rPr lang="en-US" b="1" i="1" dirty="0" err="1" smtClean="0"/>
              <a:t>Nazionale</a:t>
            </a:r>
            <a:r>
              <a:rPr lang="en-US" b="1" i="1" dirty="0" smtClean="0"/>
              <a:t> </a:t>
            </a:r>
            <a:r>
              <a:rPr lang="en-US" b="1" i="1" dirty="0" err="1" smtClean="0"/>
              <a:t>Fisica</a:t>
            </a:r>
            <a:r>
              <a:rPr lang="en-US" b="1" i="1" dirty="0" smtClean="0"/>
              <a:t> </a:t>
            </a:r>
            <a:r>
              <a:rPr lang="en-US" b="1" i="1" dirty="0" err="1" smtClean="0"/>
              <a:t>Nucleare</a:t>
            </a:r>
            <a:r>
              <a:rPr lang="en-US" b="1" i="1" dirty="0" smtClean="0"/>
              <a:t>, </a:t>
            </a:r>
            <a:r>
              <a:rPr lang="en-US" b="1" i="1" dirty="0" err="1" smtClean="0"/>
              <a:t>Sez</a:t>
            </a:r>
            <a:r>
              <a:rPr lang="en-US" b="1" i="1" dirty="0" smtClean="0"/>
              <a:t>. di Bari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b="1" i="1" dirty="0"/>
              <a:t>(on behalf of the </a:t>
            </a:r>
            <a:r>
              <a:rPr lang="en-US" b="1" i="1" dirty="0" err="1"/>
              <a:t>n_TOF</a:t>
            </a:r>
            <a:r>
              <a:rPr lang="en-US" b="1" i="1" dirty="0"/>
              <a:t> collaboration)</a:t>
            </a:r>
            <a:endParaRPr lang="en-US" b="1" i="1" dirty="0" smtClean="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73385"/>
            <a:ext cx="22098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76243"/>
            <a:ext cx="4680520" cy="365125"/>
          </a:xfrm>
        </p:spPr>
        <p:txBody>
          <a:bodyPr/>
          <a:lstStyle/>
          <a:p>
            <a:r>
              <a:rPr lang="it-IT" dirty="0" smtClean="0"/>
              <a:t>XII Torino Workshop – Budapest, </a:t>
            </a:r>
            <a:r>
              <a:rPr lang="it-IT" dirty="0" err="1" smtClean="0"/>
              <a:t>July</a:t>
            </a:r>
            <a:r>
              <a:rPr lang="it-IT" dirty="0" smtClean="0"/>
              <a:t> 1-5, 2016 G. Tagliente – INFN Bari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2696"/>
            <a:ext cx="9144000" cy="4248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8320" y="764704"/>
            <a:ext cx="403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The XII Torino workshop on AGB stars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238197"/>
              </p:ext>
            </p:extLst>
          </p:nvPr>
        </p:nvGraphicFramePr>
        <p:xfrm>
          <a:off x="457200" y="1541463"/>
          <a:ext cx="8229600" cy="284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EAR-1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EAR-2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ym typeface="Wingdings" pitchFamily="2" charset="2"/>
                        </a:rPr>
                        <a:t>Wide </a:t>
                      </a:r>
                      <a:r>
                        <a:rPr lang="en-GB" sz="1800" dirty="0" smtClean="0">
                          <a:solidFill>
                            <a:srgbClr val="0070C0"/>
                          </a:solidFill>
                          <a:sym typeface="Wingdings" pitchFamily="2" charset="2"/>
                        </a:rPr>
                        <a:t>energy range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ym typeface="Wingdings" pitchFamily="2" charset="2"/>
                        </a:rPr>
                        <a:t>25 </a:t>
                      </a:r>
                      <a:r>
                        <a:rPr lang="en-GB" sz="1800" dirty="0" err="1" smtClean="0">
                          <a:sym typeface="Wingdings" pitchFamily="2" charset="2"/>
                        </a:rPr>
                        <a:t>meV</a:t>
                      </a:r>
                      <a:r>
                        <a:rPr lang="en-GB" sz="1800" dirty="0" smtClean="0">
                          <a:sym typeface="Wingdings" pitchFamily="2" charset="2"/>
                        </a:rPr>
                        <a:t>&lt;E</a:t>
                      </a:r>
                      <a:r>
                        <a:rPr lang="en-GB" sz="1800" baseline="-25000" dirty="0" smtClean="0">
                          <a:sym typeface="Wingdings" pitchFamily="2" charset="2"/>
                        </a:rPr>
                        <a:t>n</a:t>
                      </a:r>
                      <a:r>
                        <a:rPr lang="en-GB" sz="1800" dirty="0" smtClean="0">
                          <a:sym typeface="Wingdings" pitchFamily="2" charset="2"/>
                        </a:rPr>
                        <a:t>&lt;1 </a:t>
                      </a:r>
                      <a:r>
                        <a:rPr lang="en-GB" sz="1800" dirty="0" err="1" smtClean="0">
                          <a:sym typeface="Wingdings" pitchFamily="2" charset="2"/>
                        </a:rPr>
                        <a:t>GeV</a:t>
                      </a:r>
                      <a:r>
                        <a:rPr lang="en-GB" sz="1800" dirty="0" smtClean="0">
                          <a:sym typeface="Wingdings" pitchFamily="2" charset="2"/>
                        </a:rPr>
                        <a:t>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ym typeface="Wingdings" pitchFamily="2" charset="2"/>
                        </a:rPr>
                        <a:t>25 </a:t>
                      </a:r>
                      <a:r>
                        <a:rPr lang="en-GB" sz="1800" dirty="0" err="1" smtClean="0">
                          <a:sym typeface="Wingdings" pitchFamily="2" charset="2"/>
                        </a:rPr>
                        <a:t>meV</a:t>
                      </a:r>
                      <a:r>
                        <a:rPr lang="en-GB" sz="1800" dirty="0" smtClean="0">
                          <a:sym typeface="Wingdings" pitchFamily="2" charset="2"/>
                        </a:rPr>
                        <a:t>&lt;E</a:t>
                      </a:r>
                      <a:r>
                        <a:rPr lang="en-GB" sz="1800" baseline="-25000" dirty="0" smtClean="0">
                          <a:sym typeface="Wingdings" pitchFamily="2" charset="2"/>
                        </a:rPr>
                        <a:t>n</a:t>
                      </a:r>
                      <a:r>
                        <a:rPr lang="en-GB" sz="1800" dirty="0" smtClean="0">
                          <a:sym typeface="Wingdings" pitchFamily="2" charset="2"/>
                        </a:rPr>
                        <a:t>&lt;300 MeV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Extremely </a:t>
                      </a:r>
                      <a:r>
                        <a:rPr lang="en-GB" sz="1800" dirty="0" smtClean="0">
                          <a:solidFill>
                            <a:srgbClr val="0070C0"/>
                          </a:solidFill>
                        </a:rPr>
                        <a:t>high instantaneous neutron flux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10</a:t>
                      </a:r>
                      <a:r>
                        <a:rPr lang="en-GB" sz="1800" baseline="30000" dirty="0" smtClean="0"/>
                        <a:t>5</a:t>
                      </a:r>
                      <a:r>
                        <a:rPr lang="en-GB" sz="1800" dirty="0" smtClean="0"/>
                        <a:t> n/cm</a:t>
                      </a:r>
                      <a:r>
                        <a:rPr lang="en-GB" sz="1800" baseline="30000" dirty="0" smtClean="0"/>
                        <a:t>2</a:t>
                      </a:r>
                      <a:r>
                        <a:rPr lang="en-GB" sz="1800" dirty="0" smtClean="0"/>
                        <a:t>/pulse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10</a:t>
                      </a:r>
                      <a:r>
                        <a:rPr lang="en-GB" sz="1800" baseline="30000" dirty="0" smtClean="0"/>
                        <a:t>6</a:t>
                      </a:r>
                      <a:r>
                        <a:rPr lang="en-GB" sz="1800" dirty="0" smtClean="0"/>
                        <a:t> n/cm</a:t>
                      </a:r>
                      <a:r>
                        <a:rPr lang="en-GB" sz="1800" baseline="30000" dirty="0" smtClean="0"/>
                        <a:t>2</a:t>
                      </a:r>
                      <a:r>
                        <a:rPr lang="en-GB" sz="1800" dirty="0" smtClean="0"/>
                        <a:t>/pulse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59" y="3007447"/>
            <a:ext cx="4778501" cy="311237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1720" y="6356350"/>
            <a:ext cx="5328592" cy="365125"/>
          </a:xfrm>
        </p:spPr>
        <p:txBody>
          <a:bodyPr/>
          <a:lstStyle/>
          <a:p>
            <a:r>
              <a:rPr lang="tr-TR" dirty="0" smtClean="0"/>
              <a:t>XII Torino Workshop – </a:t>
            </a:r>
            <a:r>
              <a:rPr lang="tr-TR" dirty="0" err="1" smtClean="0"/>
              <a:t>Budapest</a:t>
            </a:r>
            <a:r>
              <a:rPr lang="tr-TR" dirty="0" smtClean="0"/>
              <a:t>, </a:t>
            </a:r>
            <a:r>
              <a:rPr lang="tr-TR" dirty="0" err="1" smtClean="0"/>
              <a:t>July</a:t>
            </a:r>
            <a:r>
              <a:rPr lang="tr-TR" dirty="0" smtClean="0"/>
              <a:t> 1-5, 2016 G. Tagliente – INFN Bari</a:t>
            </a:r>
            <a:endParaRPr lang="it-IT" dirty="0"/>
          </a:p>
        </p:txBody>
      </p:sp>
      <p:sp>
        <p:nvSpPr>
          <p:cNvPr id="6" name="Rectangle 88"/>
          <p:cNvSpPr>
            <a:spLocks noChangeArrowheads="1"/>
          </p:cNvSpPr>
          <p:nvPr/>
        </p:nvSpPr>
        <p:spPr bwMode="auto">
          <a:xfrm>
            <a:off x="395536" y="188640"/>
            <a:ext cx="8352928" cy="5869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0000" tIns="46800" rIns="90000" bIns="46800" anchor="ctr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n_TOF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Facility: </a:t>
            </a:r>
            <a:r>
              <a:rPr lang="en-US" sz="3200" b="1" dirty="0" smtClean="0">
                <a:latin typeface="Times New Roman"/>
                <a:cs typeface="Times New Roman"/>
              </a:rPr>
              <a:t>Main features</a:t>
            </a:r>
            <a:endParaRPr lang="en-GB" sz="32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014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148655"/>
              </p:ext>
            </p:extLst>
          </p:nvPr>
        </p:nvGraphicFramePr>
        <p:xfrm>
          <a:off x="457200" y="1541463"/>
          <a:ext cx="8229600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EAR-1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EAR-2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ym typeface="Wingdings" pitchFamily="2" charset="2"/>
                        </a:rPr>
                        <a:t>Wide </a:t>
                      </a:r>
                      <a:r>
                        <a:rPr lang="en-GB" sz="1800" dirty="0" smtClean="0">
                          <a:solidFill>
                            <a:srgbClr val="0070C0"/>
                          </a:solidFill>
                          <a:sym typeface="Wingdings" pitchFamily="2" charset="2"/>
                        </a:rPr>
                        <a:t>energy range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ym typeface="Wingdings" pitchFamily="2" charset="2"/>
                        </a:rPr>
                        <a:t>25 </a:t>
                      </a:r>
                      <a:r>
                        <a:rPr lang="en-GB" sz="1800" dirty="0" err="1" smtClean="0">
                          <a:sym typeface="Wingdings" pitchFamily="2" charset="2"/>
                        </a:rPr>
                        <a:t>meV</a:t>
                      </a:r>
                      <a:r>
                        <a:rPr lang="en-GB" sz="1800" dirty="0" smtClean="0">
                          <a:sym typeface="Wingdings" pitchFamily="2" charset="2"/>
                        </a:rPr>
                        <a:t>&lt;E</a:t>
                      </a:r>
                      <a:r>
                        <a:rPr lang="en-GB" sz="1800" baseline="-25000" dirty="0" smtClean="0">
                          <a:sym typeface="Wingdings" pitchFamily="2" charset="2"/>
                        </a:rPr>
                        <a:t>n</a:t>
                      </a:r>
                      <a:r>
                        <a:rPr lang="en-GB" sz="1800" dirty="0" smtClean="0">
                          <a:sym typeface="Wingdings" pitchFamily="2" charset="2"/>
                        </a:rPr>
                        <a:t>&lt;1 </a:t>
                      </a:r>
                      <a:r>
                        <a:rPr lang="en-GB" sz="1800" dirty="0" err="1" smtClean="0">
                          <a:sym typeface="Wingdings" pitchFamily="2" charset="2"/>
                        </a:rPr>
                        <a:t>GeV</a:t>
                      </a:r>
                      <a:r>
                        <a:rPr lang="en-GB" sz="1800" dirty="0" smtClean="0">
                          <a:sym typeface="Wingdings" pitchFamily="2" charset="2"/>
                        </a:rPr>
                        <a:t>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ym typeface="Wingdings" pitchFamily="2" charset="2"/>
                        </a:rPr>
                        <a:t>25 </a:t>
                      </a:r>
                      <a:r>
                        <a:rPr lang="en-GB" sz="1800" dirty="0" err="1" smtClean="0">
                          <a:sym typeface="Wingdings" pitchFamily="2" charset="2"/>
                        </a:rPr>
                        <a:t>meV</a:t>
                      </a:r>
                      <a:r>
                        <a:rPr lang="en-GB" sz="1800" dirty="0" smtClean="0">
                          <a:sym typeface="Wingdings" pitchFamily="2" charset="2"/>
                        </a:rPr>
                        <a:t>&lt;E</a:t>
                      </a:r>
                      <a:r>
                        <a:rPr lang="en-GB" sz="1800" baseline="-25000" dirty="0" smtClean="0">
                          <a:sym typeface="Wingdings" pitchFamily="2" charset="2"/>
                        </a:rPr>
                        <a:t>n</a:t>
                      </a:r>
                      <a:r>
                        <a:rPr lang="en-GB" sz="1800" dirty="0" smtClean="0">
                          <a:sym typeface="Wingdings" pitchFamily="2" charset="2"/>
                        </a:rPr>
                        <a:t>&lt;300 MeV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Extremely </a:t>
                      </a:r>
                      <a:r>
                        <a:rPr lang="en-GB" sz="1800" dirty="0" smtClean="0">
                          <a:solidFill>
                            <a:srgbClr val="0070C0"/>
                          </a:solidFill>
                        </a:rPr>
                        <a:t>high instantaneous neutron flux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10</a:t>
                      </a:r>
                      <a:r>
                        <a:rPr lang="en-GB" sz="1800" baseline="30000" dirty="0" smtClean="0"/>
                        <a:t>5</a:t>
                      </a:r>
                      <a:r>
                        <a:rPr lang="en-GB" sz="1800" dirty="0" smtClean="0"/>
                        <a:t> n/cm</a:t>
                      </a:r>
                      <a:r>
                        <a:rPr lang="en-GB" sz="1800" baseline="30000" dirty="0" smtClean="0"/>
                        <a:t>2</a:t>
                      </a:r>
                      <a:r>
                        <a:rPr lang="en-GB" sz="1800" dirty="0" smtClean="0"/>
                        <a:t>/pulse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10</a:t>
                      </a:r>
                      <a:r>
                        <a:rPr lang="en-GB" sz="1800" baseline="30000" dirty="0" smtClean="0"/>
                        <a:t>6</a:t>
                      </a:r>
                      <a:r>
                        <a:rPr lang="en-GB" sz="1800" dirty="0" smtClean="0"/>
                        <a:t> n/cm</a:t>
                      </a:r>
                      <a:r>
                        <a:rPr lang="en-GB" sz="1800" baseline="30000" dirty="0" smtClean="0"/>
                        <a:t>2</a:t>
                      </a:r>
                      <a:r>
                        <a:rPr lang="en-GB" sz="1800" dirty="0" smtClean="0"/>
                        <a:t>/pulse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ym typeface="Wingdings" pitchFamily="2" charset="2"/>
                        </a:rPr>
                        <a:t>Low </a:t>
                      </a:r>
                      <a:r>
                        <a:rPr lang="en-GB" sz="1800" dirty="0" smtClean="0">
                          <a:solidFill>
                            <a:srgbClr val="0070C0"/>
                          </a:solidFill>
                          <a:sym typeface="Wingdings" pitchFamily="2" charset="2"/>
                        </a:rPr>
                        <a:t>repetition</a:t>
                      </a:r>
                      <a:r>
                        <a:rPr lang="en-GB" sz="1800" dirty="0" smtClean="0">
                          <a:sym typeface="Wingdings" pitchFamily="2" charset="2"/>
                        </a:rPr>
                        <a:t> rate </a:t>
                      </a:r>
                      <a:endParaRPr lang="en-US" sz="18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&lt;0.8</a:t>
                      </a:r>
                      <a:r>
                        <a:rPr lang="en-US" sz="1800" baseline="0" dirty="0" smtClean="0"/>
                        <a:t> Hz (1 pulse/2.4 s maximum)</a:t>
                      </a:r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High </a:t>
                      </a:r>
                      <a:r>
                        <a:rPr lang="en-GB" sz="1800" dirty="0" smtClean="0">
                          <a:solidFill>
                            <a:srgbClr val="0070C0"/>
                          </a:solidFill>
                        </a:rPr>
                        <a:t>resolution in energy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Symbol" pitchFamily="18" charset="2"/>
                        </a:rPr>
                        <a:t>D</a:t>
                      </a:r>
                      <a:r>
                        <a:rPr lang="en-GB" sz="1800" dirty="0" smtClean="0"/>
                        <a:t>E/E=10</a:t>
                      </a:r>
                      <a:r>
                        <a:rPr lang="en-GB" sz="1800" baseline="30000" dirty="0" smtClean="0"/>
                        <a:t>-4</a:t>
                      </a:r>
                      <a:r>
                        <a:rPr lang="en-GB" sz="1800" dirty="0" smtClean="0"/>
                        <a:t> (E</a:t>
                      </a:r>
                      <a:r>
                        <a:rPr lang="en-GB" sz="1800" baseline="-25000" dirty="0" smtClean="0"/>
                        <a:t>n</a:t>
                      </a:r>
                      <a:r>
                        <a:rPr lang="en-GB" sz="1800" dirty="0" smtClean="0"/>
                        <a:t> &lt; 10 keV)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Symbol" pitchFamily="18" charset="2"/>
                        </a:rPr>
                        <a:t>D</a:t>
                      </a:r>
                      <a:r>
                        <a:rPr lang="en-GB" sz="1800" dirty="0" smtClean="0"/>
                        <a:t>E/E=10</a:t>
                      </a:r>
                      <a:r>
                        <a:rPr lang="en-GB" sz="1800" baseline="30000" dirty="0" smtClean="0"/>
                        <a:t>-3 </a:t>
                      </a:r>
                      <a:r>
                        <a:rPr lang="en-GB" sz="1800" dirty="0" smtClean="0"/>
                        <a:t>(E</a:t>
                      </a:r>
                      <a:r>
                        <a:rPr lang="en-GB" sz="1800" baseline="-25000" dirty="0" smtClean="0"/>
                        <a:t>n</a:t>
                      </a:r>
                      <a:r>
                        <a:rPr lang="en-GB" sz="1800" dirty="0" smtClean="0"/>
                        <a:t> &lt; 10 keV)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679" y="2983466"/>
            <a:ext cx="1664949" cy="1084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6081" y="5002873"/>
            <a:ext cx="7019998" cy="1151999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Unique facility for measurements of </a:t>
            </a:r>
            <a:r>
              <a:rPr lang="en-GB" sz="2000" b="1" dirty="0" smtClean="0">
                <a:solidFill>
                  <a:schemeClr val="accent1"/>
                </a:solidFill>
              </a:rPr>
              <a:t>radioactive isotopes and low cross-sections:</a:t>
            </a:r>
            <a:r>
              <a:rPr lang="en-GB" sz="2000" b="1" dirty="0" smtClean="0"/>
              <a:t> </a:t>
            </a:r>
          </a:p>
          <a:p>
            <a:endParaRPr lang="en-GB" sz="2000" b="1" dirty="0"/>
          </a:p>
        </p:txBody>
      </p:sp>
      <p:sp>
        <p:nvSpPr>
          <p:cNvPr id="9" name="Bent-Up Arrow 8"/>
          <p:cNvSpPr/>
          <p:nvPr/>
        </p:nvSpPr>
        <p:spPr>
          <a:xfrm rot="5400000">
            <a:off x="762028" y="4995516"/>
            <a:ext cx="772801" cy="635302"/>
          </a:xfrm>
          <a:prstGeom prst="bentUp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92653" y="5433020"/>
            <a:ext cx="456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195263" defTabSz="619125">
              <a:buFont typeface="Arial"/>
              <a:buChar char="•"/>
              <a:tabLst>
                <a:tab pos="180975" algn="l"/>
              </a:tabLst>
            </a:pPr>
            <a:r>
              <a:rPr lang="en-GB" sz="2000" dirty="0"/>
              <a:t>Branch point isotopes (astrophysics</a:t>
            </a:r>
            <a:r>
              <a:rPr lang="en-GB" sz="2000" dirty="0" smtClean="0"/>
              <a:t>)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5112568" cy="365125"/>
          </a:xfrm>
        </p:spPr>
        <p:txBody>
          <a:bodyPr/>
          <a:lstStyle/>
          <a:p>
            <a:r>
              <a:rPr lang="tr-TR" dirty="0" smtClean="0"/>
              <a:t>XII Torino Workshop – </a:t>
            </a:r>
            <a:r>
              <a:rPr lang="tr-TR" dirty="0" err="1" smtClean="0"/>
              <a:t>Budapest</a:t>
            </a:r>
            <a:r>
              <a:rPr lang="tr-TR" dirty="0" smtClean="0"/>
              <a:t>, </a:t>
            </a:r>
            <a:r>
              <a:rPr lang="tr-TR" dirty="0" err="1" smtClean="0"/>
              <a:t>July</a:t>
            </a:r>
            <a:r>
              <a:rPr lang="tr-TR" dirty="0" smtClean="0"/>
              <a:t> 1-5, 2016 G. Tagliente – INFN Bari</a:t>
            </a:r>
            <a:endParaRPr lang="it-IT" dirty="0"/>
          </a:p>
        </p:txBody>
      </p:sp>
      <p:sp>
        <p:nvSpPr>
          <p:cNvPr id="12" name="Rectangle 88"/>
          <p:cNvSpPr>
            <a:spLocks noChangeArrowheads="1"/>
          </p:cNvSpPr>
          <p:nvPr/>
        </p:nvSpPr>
        <p:spPr bwMode="auto">
          <a:xfrm>
            <a:off x="395536" y="188640"/>
            <a:ext cx="8352928" cy="5869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0000" tIns="46800" rIns="90000" bIns="46800" anchor="ctr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n_TOF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Facility: </a:t>
            </a:r>
            <a:r>
              <a:rPr lang="en-US" sz="3200" b="1" dirty="0" smtClean="0">
                <a:latin typeface="Times New Roman"/>
                <a:cs typeface="Times New Roman"/>
              </a:rPr>
              <a:t>Main features</a:t>
            </a:r>
            <a:endParaRPr lang="en-GB" sz="32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616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271945" y="3398516"/>
            <a:ext cx="1641450" cy="2793895"/>
            <a:chOff x="517555" y="3628052"/>
            <a:chExt cx="1641920" cy="2958063"/>
          </a:xfrm>
        </p:grpSpPr>
        <p:sp>
          <p:nvSpPr>
            <p:cNvPr id="35" name="TextBox 14"/>
            <p:cNvSpPr txBox="1">
              <a:spLocks noChangeArrowheads="1"/>
            </p:cNvSpPr>
            <p:nvPr/>
          </p:nvSpPr>
          <p:spPr bwMode="auto">
            <a:xfrm>
              <a:off x="873591" y="5693381"/>
              <a:ext cx="1285884" cy="892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Calibri" pitchFamily="34" charset="0"/>
                </a:rPr>
                <a:t>Concept</a:t>
              </a:r>
              <a:br>
                <a:rPr lang="en-US" sz="1400" b="1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1400" dirty="0">
                  <a:solidFill>
                    <a:schemeClr val="tx2"/>
                  </a:solidFill>
                  <a:latin typeface="Calibri" pitchFamily="34" charset="0"/>
                </a:rPr>
                <a:t>by </a:t>
              </a:r>
              <a:r>
                <a:rPr lang="en-US" sz="1400" dirty="0" err="1">
                  <a:solidFill>
                    <a:schemeClr val="tx2"/>
                  </a:solidFill>
                  <a:latin typeface="Calibri" pitchFamily="34" charset="0"/>
                </a:rPr>
                <a:t>C.Rubbia</a:t>
              </a:r>
              <a:endParaRPr lang="en-US" sz="1400" dirty="0">
                <a:solidFill>
                  <a:schemeClr val="tx2"/>
                </a:solidFill>
                <a:latin typeface="Calibri" pitchFamily="34" charset="0"/>
              </a:endParaRPr>
            </a:p>
            <a:p>
              <a:r>
                <a:rPr lang="en-US" sz="1200" dirty="0">
                  <a:solidFill>
                    <a:schemeClr val="tx2"/>
                  </a:solidFill>
                  <a:latin typeface="Calibri" pitchFamily="34" charset="0"/>
                </a:rPr>
                <a:t>CERN/ET/Int. Note 97-19</a:t>
              </a:r>
              <a:endParaRPr lang="en-US" sz="16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cxnSp>
          <p:nvCxnSpPr>
            <p:cNvPr id="36" name="Straight Connector 15"/>
            <p:cNvCxnSpPr>
              <a:cxnSpLocks noChangeShapeType="1"/>
            </p:cNvCxnSpPr>
            <p:nvPr/>
          </p:nvCxnSpPr>
          <p:spPr bwMode="auto">
            <a:xfrm>
              <a:off x="856361" y="3628052"/>
              <a:ext cx="335" cy="2934882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37" name="TextBox 16"/>
            <p:cNvSpPr txBox="1">
              <a:spLocks noChangeArrowheads="1"/>
            </p:cNvSpPr>
            <p:nvPr/>
          </p:nvSpPr>
          <p:spPr bwMode="auto">
            <a:xfrm rot="16200000">
              <a:off x="386108" y="6096623"/>
              <a:ext cx="6014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1997</a:t>
              </a:r>
            </a:p>
          </p:txBody>
        </p:sp>
      </p:grp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631002" y="3550422"/>
            <a:ext cx="1584886" cy="1696725"/>
            <a:chOff x="907603" y="3780542"/>
            <a:chExt cx="1585252" cy="1695739"/>
          </a:xfrm>
        </p:grpSpPr>
        <p:sp>
          <p:nvSpPr>
            <p:cNvPr id="32" name="TextBox 22"/>
            <p:cNvSpPr txBox="1">
              <a:spLocks noChangeArrowheads="1"/>
            </p:cNvSpPr>
            <p:nvPr/>
          </p:nvSpPr>
          <p:spPr bwMode="auto">
            <a:xfrm>
              <a:off x="1206971" y="4923550"/>
              <a:ext cx="1285884" cy="522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Calibri" pitchFamily="34" charset="0"/>
                </a:rPr>
                <a:t>Proposal</a:t>
              </a:r>
            </a:p>
            <a:p>
              <a:r>
                <a:rPr lang="en-US" sz="1400" dirty="0">
                  <a:solidFill>
                    <a:schemeClr val="tx2"/>
                  </a:solidFill>
                  <a:latin typeface="Calibri" pitchFamily="34" charset="0"/>
                </a:rPr>
                <a:t>submitted</a:t>
              </a:r>
            </a:p>
          </p:txBody>
        </p:sp>
        <p:cxnSp>
          <p:nvCxnSpPr>
            <p:cNvPr id="33" name="Straight Connector 23"/>
            <p:cNvCxnSpPr>
              <a:cxnSpLocks noChangeShapeType="1"/>
            </p:cNvCxnSpPr>
            <p:nvPr/>
          </p:nvCxnSpPr>
          <p:spPr bwMode="auto">
            <a:xfrm rot="5400000">
              <a:off x="425201" y="4602078"/>
              <a:ext cx="1643072" cy="0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34" name="TextBox 24"/>
            <p:cNvSpPr txBox="1">
              <a:spLocks noChangeArrowheads="1"/>
            </p:cNvSpPr>
            <p:nvPr/>
          </p:nvSpPr>
          <p:spPr bwMode="auto">
            <a:xfrm rot="16200000">
              <a:off x="586200" y="4816325"/>
              <a:ext cx="98135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Aug</a:t>
              </a:r>
              <a:r>
                <a:rPr lang="en-US" sz="1600" b="1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 1998</a:t>
              </a:r>
            </a:p>
          </p:txBody>
        </p:sp>
      </p:grpSp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5436096" y="3537724"/>
            <a:ext cx="1620179" cy="2698055"/>
            <a:chOff x="6500319" y="3780542"/>
            <a:chExt cx="1620189" cy="2807607"/>
          </a:xfrm>
        </p:grpSpPr>
        <p:sp>
          <p:nvSpPr>
            <p:cNvPr id="29" name="TextBox 26"/>
            <p:cNvSpPr txBox="1">
              <a:spLocks noChangeArrowheads="1"/>
            </p:cNvSpPr>
            <p:nvPr/>
          </p:nvSpPr>
          <p:spPr bwMode="auto">
            <a:xfrm>
              <a:off x="6834624" y="4727872"/>
              <a:ext cx="1285884" cy="1169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Calibri" pitchFamily="34" charset="0"/>
                </a:rPr>
                <a:t>Phase </a:t>
              </a:r>
              <a:r>
                <a:rPr lang="en-US" sz="1400" b="1" dirty="0" smtClean="0">
                  <a:solidFill>
                    <a:schemeClr val="tx2"/>
                  </a:solidFill>
                  <a:latin typeface="Calibri" pitchFamily="34" charset="0"/>
                </a:rPr>
                <a:t>II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  <a:latin typeface="Calibri" pitchFamily="34" charset="0"/>
                </a:rPr>
                <a:t>Isotopes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  <a:latin typeface="Calibri" pitchFamily="34" charset="0"/>
                </a:rPr>
                <a:t>Capture: 14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  <a:latin typeface="Calibri" pitchFamily="34" charset="0"/>
                </a:rPr>
                <a:t>Fission: 3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  <a:latin typeface="Calibri" pitchFamily="34" charset="0"/>
                </a:rPr>
                <a:t>(</a:t>
              </a:r>
              <a:r>
                <a:rPr lang="en-US" sz="1400" dirty="0" err="1" smtClean="0">
                  <a:solidFill>
                    <a:schemeClr val="tx2"/>
                  </a:solidFill>
                  <a:latin typeface="Calibri" pitchFamily="34" charset="0"/>
                </a:rPr>
                <a:t>n,cp</a:t>
              </a:r>
              <a:r>
                <a:rPr lang="en-US" sz="1400" dirty="0" smtClean="0">
                  <a:solidFill>
                    <a:schemeClr val="tx2"/>
                  </a:solidFill>
                  <a:latin typeface="Calibri" pitchFamily="34" charset="0"/>
                </a:rPr>
                <a:t>): 2</a:t>
              </a:r>
            </a:p>
          </p:txBody>
        </p:sp>
        <p:cxnSp>
          <p:nvCxnSpPr>
            <p:cNvPr id="30" name="Straight Connector 27"/>
            <p:cNvCxnSpPr>
              <a:cxnSpLocks noChangeShapeType="1"/>
            </p:cNvCxnSpPr>
            <p:nvPr/>
          </p:nvCxnSpPr>
          <p:spPr bwMode="auto">
            <a:xfrm>
              <a:off x="6839446" y="3780542"/>
              <a:ext cx="1608" cy="2700984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31" name="TextBox 28"/>
            <p:cNvSpPr txBox="1">
              <a:spLocks noChangeArrowheads="1"/>
            </p:cNvSpPr>
            <p:nvPr/>
          </p:nvSpPr>
          <p:spPr bwMode="auto">
            <a:xfrm rot="16200000">
              <a:off x="6082734" y="5832009"/>
              <a:ext cx="1173725" cy="338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2009</a:t>
              </a:r>
              <a:r>
                <a:rPr lang="en-US" sz="1600" b="1" dirty="0" smtClean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 - 2012</a:t>
              </a:r>
              <a:endParaRPr lang="en-US" sz="1600" b="1" dirty="0">
                <a:solidFill>
                  <a:srgbClr val="800000"/>
                </a:solidFill>
                <a:latin typeface="Calibri" pitchFamily="34" charset="0"/>
                <a:cs typeface="Tahoma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328471" y="1991801"/>
            <a:ext cx="1531328" cy="1260006"/>
            <a:chOff x="6822572" y="1955797"/>
            <a:chExt cx="1170431" cy="1260006"/>
          </a:xfrm>
        </p:grpSpPr>
        <p:cxnSp>
          <p:nvCxnSpPr>
            <p:cNvPr id="82" name="Straight Connector 45"/>
            <p:cNvCxnSpPr>
              <a:cxnSpLocks noChangeShapeType="1"/>
            </p:cNvCxnSpPr>
            <p:nvPr/>
          </p:nvCxnSpPr>
          <p:spPr bwMode="auto">
            <a:xfrm>
              <a:off x="7080350" y="2027806"/>
              <a:ext cx="1" cy="1187997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26" name="TextBox 30"/>
            <p:cNvSpPr txBox="1">
              <a:spLocks noChangeArrowheads="1"/>
            </p:cNvSpPr>
            <p:nvPr/>
          </p:nvSpPr>
          <p:spPr bwMode="auto">
            <a:xfrm>
              <a:off x="7113633" y="2173470"/>
              <a:ext cx="87937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Calibri" pitchFamily="34" charset="0"/>
                </a:rPr>
                <a:t>Upgrades:</a:t>
              </a:r>
            </a:p>
            <a:p>
              <a:r>
                <a:rPr lang="en-US" sz="1400" dirty="0">
                  <a:solidFill>
                    <a:schemeClr val="tx2"/>
                  </a:solidFill>
                  <a:latin typeface="Calibri" pitchFamily="34" charset="0"/>
                </a:rPr>
                <a:t>Borated-</a:t>
              </a:r>
              <a:r>
                <a:rPr lang="en-US" sz="1400" dirty="0" smtClean="0">
                  <a:solidFill>
                    <a:schemeClr val="tx2"/>
                  </a:solidFill>
                  <a:latin typeface="Calibri" pitchFamily="34" charset="0"/>
                </a:rPr>
                <a:t>H</a:t>
              </a:r>
              <a:r>
                <a:rPr lang="en-US" sz="1400" baseline="-25000" dirty="0" smtClean="0">
                  <a:solidFill>
                    <a:schemeClr val="tx2"/>
                  </a:solidFill>
                  <a:latin typeface="Calibri" pitchFamily="34" charset="0"/>
                </a:rPr>
                <a:t>2</a:t>
              </a:r>
              <a:r>
                <a:rPr lang="en-US" sz="1400" dirty="0" smtClean="0">
                  <a:solidFill>
                    <a:schemeClr val="tx2"/>
                  </a:solidFill>
                  <a:latin typeface="Calibri" pitchFamily="34" charset="0"/>
                </a:rPr>
                <a:t>O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  <a:latin typeface="Calibri" pitchFamily="34" charset="0"/>
                </a:rPr>
                <a:t>Class-A</a:t>
              </a:r>
            </a:p>
            <a:p>
              <a:r>
                <a:rPr lang="en-US" sz="1400" dirty="0">
                  <a:solidFill>
                    <a:schemeClr val="tx2"/>
                  </a:solidFill>
                  <a:latin typeface="Calibri" pitchFamily="34" charset="0"/>
                </a:rPr>
                <a:t>Second </a:t>
              </a:r>
              <a:r>
                <a:rPr lang="en-US" sz="1400" dirty="0" smtClean="0">
                  <a:solidFill>
                    <a:schemeClr val="tx2"/>
                  </a:solidFill>
                  <a:latin typeface="Calibri" pitchFamily="34" charset="0"/>
                </a:rPr>
                <a:t>Line</a:t>
              </a:r>
              <a:endParaRPr lang="en-US" sz="1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28" name="TextBox 32"/>
            <p:cNvSpPr txBox="1">
              <a:spLocks noChangeArrowheads="1"/>
            </p:cNvSpPr>
            <p:nvPr/>
          </p:nvSpPr>
          <p:spPr bwMode="auto">
            <a:xfrm rot="16200000">
              <a:off x="6691057" y="2087312"/>
              <a:ext cx="601595" cy="338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2010</a:t>
              </a:r>
            </a:p>
          </p:txBody>
        </p: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1106844" y="3407550"/>
            <a:ext cx="1638211" cy="1911352"/>
            <a:chOff x="1595092" y="3637666"/>
            <a:chExt cx="1638679" cy="1910276"/>
          </a:xfrm>
        </p:grpSpPr>
        <p:sp>
          <p:nvSpPr>
            <p:cNvPr id="22" name="TextBox 39"/>
            <p:cNvSpPr txBox="1">
              <a:spLocks noChangeArrowheads="1"/>
            </p:cNvSpPr>
            <p:nvPr/>
          </p:nvSpPr>
          <p:spPr bwMode="auto">
            <a:xfrm>
              <a:off x="1947887" y="3951641"/>
              <a:ext cx="1285884" cy="52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Calibri" pitchFamily="34" charset="0"/>
                </a:rPr>
                <a:t>Construction</a:t>
              </a:r>
              <a:endParaRPr lang="en-US" sz="1400" dirty="0">
                <a:solidFill>
                  <a:schemeClr val="tx2"/>
                </a:solidFill>
                <a:latin typeface="Calibri" pitchFamily="34" charset="0"/>
              </a:endParaRPr>
            </a:p>
            <a:p>
              <a:r>
                <a:rPr lang="en-US" sz="1400" dirty="0">
                  <a:solidFill>
                    <a:schemeClr val="tx2"/>
                  </a:solidFill>
                  <a:latin typeface="Calibri" pitchFamily="34" charset="0"/>
                </a:rPr>
                <a:t>started</a:t>
              </a:r>
            </a:p>
          </p:txBody>
        </p:sp>
        <p:cxnSp>
          <p:nvCxnSpPr>
            <p:cNvPr id="23" name="Straight Connector 40"/>
            <p:cNvCxnSpPr>
              <a:cxnSpLocks noChangeShapeType="1"/>
            </p:cNvCxnSpPr>
            <p:nvPr/>
          </p:nvCxnSpPr>
          <p:spPr bwMode="auto">
            <a:xfrm rot="5400000">
              <a:off x="1520585" y="4051321"/>
              <a:ext cx="827310" cy="0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24" name="TextBox 41"/>
            <p:cNvSpPr txBox="1">
              <a:spLocks noChangeArrowheads="1"/>
            </p:cNvSpPr>
            <p:nvPr/>
          </p:nvSpPr>
          <p:spPr bwMode="auto">
            <a:xfrm rot="16200000">
              <a:off x="1463645" y="4096359"/>
              <a:ext cx="6014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1999</a:t>
              </a:r>
            </a:p>
          </p:txBody>
        </p:sp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 l="59143" t="7635" b="8070"/>
            <a:stretch>
              <a:fillRect/>
            </a:stretch>
          </p:blipFill>
          <p:spPr bwMode="auto">
            <a:xfrm>
              <a:off x="2387405" y="4451364"/>
              <a:ext cx="642942" cy="1096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2613327" y="3478983"/>
            <a:ext cx="1634637" cy="2756795"/>
            <a:chOff x="2771726" y="3709104"/>
            <a:chExt cx="1634920" cy="2857519"/>
          </a:xfrm>
        </p:grpSpPr>
        <p:sp>
          <p:nvSpPr>
            <p:cNvPr id="14" name="TextBox 54"/>
            <p:cNvSpPr txBox="1">
              <a:spLocks noChangeArrowheads="1"/>
            </p:cNvSpPr>
            <p:nvPr/>
          </p:nvSpPr>
          <p:spPr bwMode="auto">
            <a:xfrm rot="16200000">
              <a:off x="2400630" y="5856974"/>
              <a:ext cx="108074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2001-</a:t>
              </a:r>
              <a:r>
                <a:rPr lang="en-US" sz="1600" b="1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2004</a:t>
              </a:r>
            </a:p>
          </p:txBody>
        </p:sp>
        <p:sp>
          <p:nvSpPr>
            <p:cNvPr id="15" name="TextBox 55"/>
            <p:cNvSpPr txBox="1">
              <a:spLocks noChangeArrowheads="1"/>
            </p:cNvSpPr>
            <p:nvPr/>
          </p:nvSpPr>
          <p:spPr bwMode="auto">
            <a:xfrm>
              <a:off x="3120762" y="4727872"/>
              <a:ext cx="1285884" cy="954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Calibri" pitchFamily="34" charset="0"/>
                </a:rPr>
                <a:t>Phase I</a:t>
              </a:r>
            </a:p>
            <a:p>
              <a:r>
                <a:rPr lang="en-US" sz="1400" dirty="0">
                  <a:solidFill>
                    <a:schemeClr val="tx2"/>
                  </a:solidFill>
                  <a:latin typeface="Calibri" pitchFamily="34" charset="0"/>
                </a:rPr>
                <a:t>Isotopes</a:t>
              </a:r>
            </a:p>
            <a:p>
              <a:r>
                <a:rPr lang="en-US" sz="1400" dirty="0">
                  <a:solidFill>
                    <a:schemeClr val="tx2"/>
                  </a:solidFill>
                  <a:latin typeface="Calibri" pitchFamily="34" charset="0"/>
                </a:rPr>
                <a:t>Capture: 25</a:t>
              </a:r>
            </a:p>
            <a:p>
              <a:r>
                <a:rPr lang="en-US" sz="1400" dirty="0">
                  <a:solidFill>
                    <a:schemeClr val="tx2"/>
                  </a:solidFill>
                  <a:latin typeface="Calibri" pitchFamily="34" charset="0"/>
                </a:rPr>
                <a:t>Fission: </a:t>
              </a:r>
              <a:r>
                <a:rPr lang="en-US" sz="1400" dirty="0" smtClean="0">
                  <a:solidFill>
                    <a:schemeClr val="tx2"/>
                  </a:solidFill>
                  <a:latin typeface="Calibri" pitchFamily="34" charset="0"/>
                </a:rPr>
                <a:t>11</a:t>
              </a:r>
              <a:endParaRPr lang="en-US" sz="1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cxnSp>
          <p:nvCxnSpPr>
            <p:cNvPr id="16" name="Straight Connector 56"/>
            <p:cNvCxnSpPr>
              <a:cxnSpLocks noChangeShapeType="1"/>
            </p:cNvCxnSpPr>
            <p:nvPr/>
          </p:nvCxnSpPr>
          <p:spPr bwMode="auto">
            <a:xfrm rot="5400000">
              <a:off x="1719546" y="5108428"/>
              <a:ext cx="2798650" cy="1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2451" t="9453" r="4813" b="5922"/>
            <a:stretch>
              <a:fillRect/>
            </a:stretch>
          </p:blipFill>
          <p:spPr bwMode="auto">
            <a:xfrm>
              <a:off x="3118871" y="3851981"/>
              <a:ext cx="1214445" cy="85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50"/>
          <p:cNvGrpSpPr>
            <a:grpSpLocks/>
          </p:cNvGrpSpPr>
          <p:nvPr/>
        </p:nvGrpSpPr>
        <p:grpSpPr bwMode="auto">
          <a:xfrm>
            <a:off x="56764" y="757013"/>
            <a:ext cx="1635280" cy="2707991"/>
            <a:chOff x="449358" y="858663"/>
            <a:chExt cx="1635291" cy="2707567"/>
          </a:xfrm>
        </p:grpSpPr>
        <p:pic>
          <p:nvPicPr>
            <p:cNvPr id="60" name="Picture 9" descr="lead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98" y="858663"/>
              <a:ext cx="1214446" cy="1040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1" name="Straight Connector 10"/>
            <p:cNvCxnSpPr>
              <a:cxnSpLocks noChangeShapeType="1"/>
            </p:cNvCxnSpPr>
            <p:nvPr/>
          </p:nvCxnSpPr>
          <p:spPr bwMode="auto">
            <a:xfrm rot="5400000">
              <a:off x="-71405" y="2708973"/>
              <a:ext cx="1714513" cy="1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62" name="TextBox 11"/>
            <p:cNvSpPr txBox="1">
              <a:spLocks noChangeArrowheads="1"/>
            </p:cNvSpPr>
            <p:nvPr/>
          </p:nvSpPr>
          <p:spPr bwMode="auto">
            <a:xfrm rot="16200000">
              <a:off x="78262" y="2142198"/>
              <a:ext cx="108074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1995-</a:t>
              </a:r>
              <a:r>
                <a:rPr lang="en-US" sz="1600" b="1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1997</a:t>
              </a:r>
            </a:p>
          </p:txBody>
        </p:sp>
        <p:sp>
          <p:nvSpPr>
            <p:cNvPr id="63" name="TextBox 12"/>
            <p:cNvSpPr txBox="1">
              <a:spLocks noChangeArrowheads="1"/>
            </p:cNvSpPr>
            <p:nvPr/>
          </p:nvSpPr>
          <p:spPr bwMode="auto">
            <a:xfrm>
              <a:off x="798765" y="1780278"/>
              <a:ext cx="1285884" cy="523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Calibri" pitchFamily="34" charset="0"/>
                </a:rPr>
                <a:t>TARC </a:t>
              </a:r>
              <a:r>
                <a:rPr lang="en-US" sz="1400" dirty="0">
                  <a:solidFill>
                    <a:schemeClr val="tx2"/>
                  </a:solidFill>
                  <a:latin typeface="Calibri" pitchFamily="34" charset="0"/>
                </a:rPr>
                <a:t>experiment</a:t>
              </a:r>
            </a:p>
          </p:txBody>
        </p:sp>
      </p:grpSp>
      <p:grpSp>
        <p:nvGrpSpPr>
          <p:cNvPr id="41" name="Group 63"/>
          <p:cNvGrpSpPr>
            <a:grpSpLocks/>
          </p:cNvGrpSpPr>
          <p:nvPr/>
        </p:nvGrpSpPr>
        <p:grpSpPr bwMode="auto">
          <a:xfrm>
            <a:off x="517162" y="2170887"/>
            <a:ext cx="1620181" cy="1236664"/>
            <a:chOff x="946187" y="2400828"/>
            <a:chExt cx="1620565" cy="1236839"/>
          </a:xfrm>
        </p:grpSpPr>
        <p:cxnSp>
          <p:nvCxnSpPr>
            <p:cNvPr id="57" name="Straight Connector 18"/>
            <p:cNvCxnSpPr>
              <a:cxnSpLocks noChangeShapeType="1"/>
            </p:cNvCxnSpPr>
            <p:nvPr/>
          </p:nvCxnSpPr>
          <p:spPr bwMode="auto">
            <a:xfrm rot="5400000">
              <a:off x="740869" y="3095529"/>
              <a:ext cx="1071571" cy="12706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1280868" y="2423220"/>
              <a:ext cx="1285884" cy="738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Calibri" pitchFamily="34" charset="0"/>
                </a:rPr>
                <a:t>Feasibility</a:t>
              </a:r>
              <a:endParaRPr lang="en-US" sz="1400" dirty="0">
                <a:solidFill>
                  <a:schemeClr val="tx2"/>
                </a:solidFill>
                <a:latin typeface="Calibri" pitchFamily="34" charset="0"/>
              </a:endParaRPr>
            </a:p>
            <a:p>
              <a:r>
                <a:rPr lang="en-US" sz="1400" dirty="0">
                  <a:solidFill>
                    <a:schemeClr val="tx2"/>
                  </a:solidFill>
                  <a:latin typeface="Calibri" pitchFamily="34" charset="0"/>
                </a:rPr>
                <a:t>CERN/LHC/98-02+Add</a:t>
              </a:r>
            </a:p>
          </p:txBody>
        </p:sp>
        <p:sp>
          <p:nvSpPr>
            <p:cNvPr id="59" name="TextBox 20"/>
            <p:cNvSpPr txBox="1">
              <a:spLocks noChangeArrowheads="1"/>
            </p:cNvSpPr>
            <p:nvPr/>
          </p:nvSpPr>
          <p:spPr bwMode="auto">
            <a:xfrm rot="16200000">
              <a:off x="604202" y="2742813"/>
              <a:ext cx="10225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May</a:t>
              </a:r>
              <a:r>
                <a:rPr lang="en-US" sz="1600" b="1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 1998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749803" y="1511449"/>
            <a:ext cx="1831937" cy="1861538"/>
            <a:chOff x="1897233" y="980325"/>
            <a:chExt cx="1831937" cy="2357645"/>
          </a:xfrm>
        </p:grpSpPr>
        <p:sp>
          <p:nvSpPr>
            <p:cNvPr id="53" name="TextBox 34"/>
            <p:cNvSpPr txBox="1">
              <a:spLocks noChangeArrowheads="1"/>
            </p:cNvSpPr>
            <p:nvPr/>
          </p:nvSpPr>
          <p:spPr bwMode="auto">
            <a:xfrm rot="16200000">
              <a:off x="1765721" y="1139880"/>
              <a:ext cx="601496" cy="338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2000</a:t>
              </a:r>
            </a:p>
          </p:txBody>
        </p:sp>
        <p:sp>
          <p:nvSpPr>
            <p:cNvPr id="54" name="TextBox 35"/>
            <p:cNvSpPr txBox="1">
              <a:spLocks noChangeArrowheads="1"/>
            </p:cNvSpPr>
            <p:nvPr/>
          </p:nvSpPr>
          <p:spPr bwMode="auto">
            <a:xfrm>
              <a:off x="2229335" y="1093930"/>
              <a:ext cx="149983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Calibri" pitchFamily="34" charset="0"/>
                </a:rPr>
                <a:t>Commissioning</a:t>
              </a:r>
              <a:endParaRPr lang="en-US" sz="1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cxnSp>
          <p:nvCxnSpPr>
            <p:cNvPr id="55" name="Straight Connector 36"/>
            <p:cNvCxnSpPr>
              <a:cxnSpLocks noChangeShapeType="1"/>
            </p:cNvCxnSpPr>
            <p:nvPr/>
          </p:nvCxnSpPr>
          <p:spPr bwMode="auto">
            <a:xfrm rot="5400000">
              <a:off x="1047888" y="2159147"/>
              <a:ext cx="2357645" cy="2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pic>
          <p:nvPicPr>
            <p:cNvPr id="5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95935" y="1468376"/>
              <a:ext cx="1161216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3" name="Group 92"/>
          <p:cNvGrpSpPr/>
          <p:nvPr/>
        </p:nvGrpSpPr>
        <p:grpSpPr>
          <a:xfrm>
            <a:off x="3317768" y="1772200"/>
            <a:ext cx="1634696" cy="1635346"/>
            <a:chOff x="3405356" y="1772200"/>
            <a:chExt cx="1634696" cy="1635346"/>
          </a:xfrm>
        </p:grpSpPr>
        <p:sp>
          <p:nvSpPr>
            <p:cNvPr id="18" name="TextBox 49"/>
            <p:cNvSpPr txBox="1">
              <a:spLocks noChangeArrowheads="1"/>
            </p:cNvSpPr>
            <p:nvPr/>
          </p:nvSpPr>
          <p:spPr bwMode="auto">
            <a:xfrm>
              <a:off x="3754175" y="1772816"/>
              <a:ext cx="128587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Calibri" pitchFamily="34" charset="0"/>
                </a:rPr>
                <a:t>Problem</a:t>
              </a:r>
              <a:br>
                <a:rPr lang="en-US" sz="1400" b="1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1400" dirty="0">
                  <a:solidFill>
                    <a:schemeClr val="tx2"/>
                  </a:solidFill>
                  <a:latin typeface="Calibri" pitchFamily="34" charset="0"/>
                </a:rPr>
                <a:t>Investigation</a:t>
              </a:r>
            </a:p>
          </p:txBody>
        </p:sp>
        <p:sp>
          <p:nvSpPr>
            <p:cNvPr id="20" name="TextBox 51"/>
            <p:cNvSpPr txBox="1">
              <a:spLocks noChangeArrowheads="1"/>
            </p:cNvSpPr>
            <p:nvPr/>
          </p:nvSpPr>
          <p:spPr bwMode="auto">
            <a:xfrm rot="16200000">
              <a:off x="3034264" y="2143292"/>
              <a:ext cx="1080735" cy="338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2004-</a:t>
              </a:r>
              <a:r>
                <a:rPr lang="en-US" sz="1600" b="1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2007</a:t>
              </a:r>
            </a:p>
          </p:txBody>
        </p:sp>
        <p:pic>
          <p:nvPicPr>
            <p:cNvPr id="21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15916" y="2336132"/>
              <a:ext cx="1082682" cy="745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0" name="Straight Connector 45"/>
            <p:cNvCxnSpPr>
              <a:cxnSpLocks noChangeShapeType="1"/>
            </p:cNvCxnSpPr>
            <p:nvPr/>
          </p:nvCxnSpPr>
          <p:spPr bwMode="auto">
            <a:xfrm>
              <a:off x="3743908" y="1870884"/>
              <a:ext cx="1" cy="1536662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92" name="Group 91"/>
          <p:cNvGrpSpPr/>
          <p:nvPr/>
        </p:nvGrpSpPr>
        <p:grpSpPr>
          <a:xfrm>
            <a:off x="4031940" y="3550419"/>
            <a:ext cx="1667372" cy="1944122"/>
            <a:chOff x="4217468" y="3514415"/>
            <a:chExt cx="1667372" cy="1944122"/>
          </a:xfrm>
        </p:grpSpPr>
        <p:cxnSp>
          <p:nvCxnSpPr>
            <p:cNvPr id="19" name="Straight Connector 50"/>
            <p:cNvCxnSpPr>
              <a:cxnSpLocks noChangeShapeType="1"/>
            </p:cNvCxnSpPr>
            <p:nvPr/>
          </p:nvCxnSpPr>
          <p:spPr bwMode="auto">
            <a:xfrm>
              <a:off x="4562011" y="3514415"/>
              <a:ext cx="0" cy="1913003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49" name="TextBox 44"/>
            <p:cNvSpPr txBox="1">
              <a:spLocks noChangeArrowheads="1"/>
            </p:cNvSpPr>
            <p:nvPr/>
          </p:nvSpPr>
          <p:spPr bwMode="auto">
            <a:xfrm>
              <a:off x="4598964" y="4839170"/>
              <a:ext cx="128587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Calibri" pitchFamily="34" charset="0"/>
                </a:rPr>
                <a:t>New Target</a:t>
              </a:r>
            </a:p>
            <a:p>
              <a:r>
                <a:rPr lang="en-US" sz="1400" dirty="0">
                  <a:solidFill>
                    <a:schemeClr val="tx2"/>
                  </a:solidFill>
                  <a:latin typeface="Calibri" pitchFamily="34" charset="0"/>
                </a:rPr>
                <a:t>construction</a:t>
              </a:r>
            </a:p>
          </p:txBody>
        </p:sp>
        <p:sp>
          <p:nvSpPr>
            <p:cNvPr id="51" name="TextBox 46"/>
            <p:cNvSpPr txBox="1">
              <a:spLocks noChangeArrowheads="1"/>
            </p:cNvSpPr>
            <p:nvPr/>
          </p:nvSpPr>
          <p:spPr bwMode="auto">
            <a:xfrm rot="16200000">
              <a:off x="4086022" y="4988540"/>
              <a:ext cx="601443" cy="338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2008</a:t>
              </a:r>
            </a:p>
          </p:txBody>
        </p:sp>
        <p:pic>
          <p:nvPicPr>
            <p:cNvPr id="52" name="Picture 6" descr="P1010732.JPG"/>
            <p:cNvPicPr>
              <a:picLocks noChangeAspect="1"/>
            </p:cNvPicPr>
            <p:nvPr/>
          </p:nvPicPr>
          <p:blipFill>
            <a:blip r:embed="rId7" cstate="print"/>
            <a:srcRect l="9644" r="11784" b="2698"/>
            <a:stretch>
              <a:fillRect/>
            </a:stretch>
          </p:blipFill>
          <p:spPr bwMode="auto">
            <a:xfrm>
              <a:off x="4678959" y="3999869"/>
              <a:ext cx="890609" cy="827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5" name="Group 84"/>
          <p:cNvGrpSpPr/>
          <p:nvPr/>
        </p:nvGrpSpPr>
        <p:grpSpPr>
          <a:xfrm>
            <a:off x="4727988" y="1518095"/>
            <a:ext cx="1849603" cy="1847129"/>
            <a:chOff x="5088029" y="935263"/>
            <a:chExt cx="1849603" cy="2357644"/>
          </a:xfrm>
        </p:grpSpPr>
        <p:pic>
          <p:nvPicPr>
            <p:cNvPr id="84" name="Content Placeholder 6" descr="Vergleich2009neu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84071" y="1393211"/>
              <a:ext cx="1302277" cy="849034"/>
            </a:xfrm>
            <a:prstGeom prst="rect">
              <a:avLst/>
            </a:prstGeom>
          </p:spPr>
        </p:pic>
        <p:cxnSp>
          <p:nvCxnSpPr>
            <p:cNvPr id="78" name="Straight Connector 36"/>
            <p:cNvCxnSpPr>
              <a:cxnSpLocks noChangeShapeType="1"/>
            </p:cNvCxnSpPr>
            <p:nvPr/>
          </p:nvCxnSpPr>
          <p:spPr bwMode="auto">
            <a:xfrm rot="5400000">
              <a:off x="4252465" y="2114084"/>
              <a:ext cx="2357644" cy="2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46" name="TextBox 60"/>
            <p:cNvSpPr txBox="1">
              <a:spLocks noChangeArrowheads="1"/>
            </p:cNvSpPr>
            <p:nvPr/>
          </p:nvSpPr>
          <p:spPr bwMode="auto">
            <a:xfrm>
              <a:off x="5437434" y="1016732"/>
              <a:ext cx="150019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Calibri" pitchFamily="34" charset="0"/>
                </a:rPr>
                <a:t>Commissioning</a:t>
              </a:r>
              <a:endParaRPr lang="en-US" sz="1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47" name="TextBox 61"/>
            <p:cNvSpPr txBox="1">
              <a:spLocks noChangeArrowheads="1"/>
            </p:cNvSpPr>
            <p:nvPr/>
          </p:nvSpPr>
          <p:spPr bwMode="auto">
            <a:xfrm rot="16200000">
              <a:off x="4723035" y="1431837"/>
              <a:ext cx="106854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 May </a:t>
              </a:r>
              <a:r>
                <a:rPr lang="en-US" sz="1600" b="1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2009</a:t>
              </a:r>
            </a:p>
          </p:txBody>
        </p:sp>
      </p:grpSp>
      <p:grpSp>
        <p:nvGrpSpPr>
          <p:cNvPr id="1024" name="Group 1023"/>
          <p:cNvGrpSpPr/>
          <p:nvPr/>
        </p:nvGrpSpPr>
        <p:grpSpPr>
          <a:xfrm>
            <a:off x="7516539" y="1488544"/>
            <a:ext cx="1800199" cy="1944000"/>
            <a:chOff x="7560333" y="958953"/>
            <a:chExt cx="1800199" cy="2455577"/>
          </a:xfrm>
        </p:grpSpPr>
        <p:cxnSp>
          <p:nvCxnSpPr>
            <p:cNvPr id="87" name="Straight Connector 36"/>
            <p:cNvCxnSpPr>
              <a:cxnSpLocks noChangeShapeType="1"/>
            </p:cNvCxnSpPr>
            <p:nvPr/>
          </p:nvCxnSpPr>
          <p:spPr bwMode="auto">
            <a:xfrm rot="5400000">
              <a:off x="6675805" y="2186741"/>
              <a:ext cx="2455577" cy="2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88" name="TextBox 61"/>
            <p:cNvSpPr txBox="1">
              <a:spLocks noChangeArrowheads="1"/>
            </p:cNvSpPr>
            <p:nvPr/>
          </p:nvSpPr>
          <p:spPr bwMode="auto">
            <a:xfrm rot="16200000">
              <a:off x="7226106" y="1434584"/>
              <a:ext cx="100700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 </a:t>
              </a:r>
              <a:r>
                <a:rPr lang="en-US" sz="1600" dirty="0" smtClean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July </a:t>
              </a:r>
              <a:r>
                <a:rPr lang="en-US" sz="1600" b="1" dirty="0" smtClean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2014</a:t>
              </a:r>
              <a:endParaRPr lang="en-US" sz="1600" b="1" dirty="0">
                <a:solidFill>
                  <a:srgbClr val="800000"/>
                </a:solidFill>
                <a:latin typeface="Calibri" pitchFamily="34" charset="0"/>
                <a:cs typeface="Tahoma" pitchFamily="34" charset="0"/>
              </a:endParaRPr>
            </a:p>
          </p:txBody>
        </p:sp>
        <p:sp>
          <p:nvSpPr>
            <p:cNvPr id="91" name="TextBox 60"/>
            <p:cNvSpPr txBox="1">
              <a:spLocks noChangeArrowheads="1"/>
            </p:cNvSpPr>
            <p:nvPr/>
          </p:nvSpPr>
          <p:spPr bwMode="auto">
            <a:xfrm>
              <a:off x="7860334" y="1052736"/>
              <a:ext cx="150019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Calibri" pitchFamily="34" charset="0"/>
                </a:rPr>
                <a:t>Commissioning</a:t>
              </a:r>
              <a:endParaRPr lang="en-US" sz="1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701160" y="3550413"/>
            <a:ext cx="1842359" cy="3013895"/>
            <a:chOff x="6861738" y="3550413"/>
            <a:chExt cx="1842359" cy="3013895"/>
          </a:xfrm>
        </p:grpSpPr>
        <p:cxnSp>
          <p:nvCxnSpPr>
            <p:cNvPr id="27" name="Straight Connector 31"/>
            <p:cNvCxnSpPr>
              <a:cxnSpLocks noChangeShapeType="1"/>
            </p:cNvCxnSpPr>
            <p:nvPr/>
          </p:nvCxnSpPr>
          <p:spPr bwMode="auto">
            <a:xfrm flipH="1">
              <a:off x="7186364" y="3550413"/>
              <a:ext cx="10126" cy="1855265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64" name="TextBox 44"/>
            <p:cNvSpPr txBox="1">
              <a:spLocks noChangeArrowheads="1"/>
            </p:cNvSpPr>
            <p:nvPr/>
          </p:nvSpPr>
          <p:spPr bwMode="auto">
            <a:xfrm>
              <a:off x="7210560" y="4574685"/>
              <a:ext cx="128587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  <a:latin typeface="Calibri" pitchFamily="34" charset="0"/>
                </a:rPr>
                <a:t>EAR2</a:t>
              </a:r>
              <a:endParaRPr lang="en-US" sz="1400" b="1" dirty="0">
                <a:solidFill>
                  <a:schemeClr val="tx2"/>
                </a:solidFill>
                <a:latin typeface="Calibri" pitchFamily="34" charset="0"/>
              </a:endParaRPr>
            </a:p>
            <a:p>
              <a:r>
                <a:rPr lang="en-US" sz="1400" dirty="0" smtClean="0">
                  <a:solidFill>
                    <a:schemeClr val="tx2"/>
                  </a:solidFill>
                  <a:latin typeface="Calibri" pitchFamily="34" charset="0"/>
                </a:rPr>
                <a:t>Design and 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  <a:latin typeface="Calibri" pitchFamily="34" charset="0"/>
                </a:rPr>
                <a:t>Construction</a:t>
              </a:r>
              <a:endParaRPr lang="en-US" sz="1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66" name="TextBox 46"/>
            <p:cNvSpPr txBox="1">
              <a:spLocks noChangeArrowheads="1"/>
            </p:cNvSpPr>
            <p:nvPr/>
          </p:nvSpPr>
          <p:spPr bwMode="auto">
            <a:xfrm rot="16200000">
              <a:off x="6730692" y="4984723"/>
              <a:ext cx="60064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2011</a:t>
              </a:r>
              <a:endParaRPr lang="en-US" sz="1600" b="1" dirty="0">
                <a:solidFill>
                  <a:srgbClr val="800000"/>
                </a:solidFill>
                <a:latin typeface="Calibri" pitchFamily="34" charset="0"/>
                <a:cs typeface="Tahoma" pitchFamily="34" charset="0"/>
              </a:endParaRPr>
            </a:p>
          </p:txBody>
        </p:sp>
        <p:pic>
          <p:nvPicPr>
            <p:cNvPr id="67" name="Picture 66" descr="draft_proposal_2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70292" y="3621857"/>
              <a:ext cx="1433805" cy="81348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32316" y="5445224"/>
              <a:ext cx="1492112" cy="1119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4824536" cy="365125"/>
          </a:xfrm>
        </p:spPr>
        <p:txBody>
          <a:bodyPr/>
          <a:lstStyle/>
          <a:p>
            <a:r>
              <a:rPr lang="tr-TR" dirty="0" smtClean="0"/>
              <a:t>XII Torino Workshop – </a:t>
            </a:r>
            <a:r>
              <a:rPr lang="tr-TR" dirty="0" err="1" smtClean="0"/>
              <a:t>Budapest</a:t>
            </a:r>
            <a:r>
              <a:rPr lang="tr-TR" dirty="0" smtClean="0"/>
              <a:t>, </a:t>
            </a:r>
            <a:r>
              <a:rPr lang="tr-TR" dirty="0" err="1" smtClean="0"/>
              <a:t>July</a:t>
            </a:r>
            <a:r>
              <a:rPr lang="tr-TR" dirty="0" smtClean="0"/>
              <a:t> 1-5, 2016 G. Tagliente – INFN Bari</a:t>
            </a:r>
            <a:endParaRPr lang="it-IT" dirty="0"/>
          </a:p>
        </p:txBody>
      </p:sp>
      <p:grpSp>
        <p:nvGrpSpPr>
          <p:cNvPr id="79" name="Group 78"/>
          <p:cNvGrpSpPr/>
          <p:nvPr/>
        </p:nvGrpSpPr>
        <p:grpSpPr>
          <a:xfrm>
            <a:off x="8036247" y="2104857"/>
            <a:ext cx="1092001" cy="1293661"/>
            <a:chOff x="7560333" y="1010799"/>
            <a:chExt cx="1092001" cy="1634097"/>
          </a:xfrm>
        </p:grpSpPr>
        <p:cxnSp>
          <p:nvCxnSpPr>
            <p:cNvPr id="80" name="Straight Connector 36"/>
            <p:cNvCxnSpPr>
              <a:cxnSpLocks noChangeShapeType="1"/>
            </p:cNvCxnSpPr>
            <p:nvPr/>
          </p:nvCxnSpPr>
          <p:spPr bwMode="auto">
            <a:xfrm>
              <a:off x="7903595" y="1122489"/>
              <a:ext cx="0" cy="1522407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81" name="TextBox 61"/>
            <p:cNvSpPr txBox="1">
              <a:spLocks noChangeArrowheads="1"/>
            </p:cNvSpPr>
            <p:nvPr/>
          </p:nvSpPr>
          <p:spPr bwMode="auto">
            <a:xfrm rot="16200000">
              <a:off x="7320958" y="1250174"/>
              <a:ext cx="8173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 </a:t>
              </a:r>
              <a:r>
                <a:rPr lang="en-US" sz="1600" b="1" dirty="0" smtClean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2015</a:t>
              </a:r>
              <a:endParaRPr lang="en-US" sz="1600" b="1" dirty="0">
                <a:solidFill>
                  <a:srgbClr val="800000"/>
                </a:solidFill>
                <a:latin typeface="Calibri" pitchFamily="34" charset="0"/>
                <a:cs typeface="Tahoma" pitchFamily="34" charset="0"/>
              </a:endParaRPr>
            </a:p>
          </p:txBody>
        </p:sp>
        <p:sp>
          <p:nvSpPr>
            <p:cNvPr id="83" name="TextBox 60"/>
            <p:cNvSpPr txBox="1">
              <a:spLocks noChangeArrowheads="1"/>
            </p:cNvSpPr>
            <p:nvPr/>
          </p:nvSpPr>
          <p:spPr bwMode="auto">
            <a:xfrm>
              <a:off x="7860335" y="1237144"/>
              <a:ext cx="791999" cy="388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  <a:latin typeface="Calibri" pitchFamily="34" charset="0"/>
                </a:rPr>
                <a:t>Phase-3</a:t>
              </a:r>
              <a:endParaRPr lang="en-US" sz="1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grpSp>
        <p:nvGrpSpPr>
          <p:cNvPr id="68" name="Group 49"/>
          <p:cNvGrpSpPr>
            <a:grpSpLocks/>
          </p:cNvGrpSpPr>
          <p:nvPr/>
        </p:nvGrpSpPr>
        <p:grpSpPr bwMode="auto">
          <a:xfrm>
            <a:off x="152400" y="3193233"/>
            <a:ext cx="8572500" cy="357188"/>
            <a:chOff x="285784" y="3423352"/>
            <a:chExt cx="8572496" cy="357190"/>
          </a:xfrm>
        </p:grpSpPr>
        <p:sp>
          <p:nvSpPr>
            <p:cNvPr id="69" name="Rounded Rectangle 68"/>
            <p:cNvSpPr/>
            <p:nvPr/>
          </p:nvSpPr>
          <p:spPr bwMode="auto">
            <a:xfrm>
              <a:off x="285784" y="3423352"/>
              <a:ext cx="8572496" cy="35719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50000"/>
                    <a:lumOff val="50000"/>
                  </a:schemeClr>
                </a:gs>
                <a:gs pos="100000">
                  <a:schemeClr val="tx2"/>
                </a:gs>
              </a:gsLst>
              <a:lin ang="5400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Times New Roman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88807" y="3423352"/>
              <a:ext cx="639919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1996</a:t>
              </a: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244393" y="3423352"/>
              <a:ext cx="600645" cy="3385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2016</a:t>
              </a: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89" name="Title 1"/>
          <p:cNvSpPr txBox="1">
            <a:spLocks/>
          </p:cNvSpPr>
          <p:nvPr/>
        </p:nvSpPr>
        <p:spPr>
          <a:xfrm>
            <a:off x="1140126" y="-27384"/>
            <a:ext cx="7104282" cy="76757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sz="3200" dirty="0" err="1" smtClean="0"/>
              <a:t>n_TOF</a:t>
            </a:r>
            <a:r>
              <a:rPr lang="en-US" sz="3200" dirty="0" smtClean="0"/>
              <a:t> Time line</a:t>
            </a:r>
            <a:endParaRPr lang="it-IT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97240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8" name="Rectangle 6"/>
          <p:cNvSpPr>
            <a:spLocks noChangeArrowheads="1"/>
          </p:cNvSpPr>
          <p:nvPr/>
        </p:nvSpPr>
        <p:spPr bwMode="auto">
          <a:xfrm>
            <a:off x="5857909" y="980728"/>
            <a:ext cx="2602523" cy="3457357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olidFill>
                  <a:srgbClr val="FF0000"/>
                </a:solidFill>
                <a:sym typeface="Symbol" pitchFamily="18" charset="2"/>
                <a:hlinkClick r:id="rId2" action="ppaction://hlinksldjump"/>
              </a:rPr>
              <a:t>151</a:t>
            </a:r>
            <a:r>
              <a:rPr lang="it-IT" sz="2400" dirty="0" smtClean="0">
                <a:solidFill>
                  <a:srgbClr val="FF0000"/>
                </a:solidFill>
                <a:sym typeface="Symbol" pitchFamily="18" charset="2"/>
                <a:hlinkClick r:id="rId2" action="ppaction://hlinksldjump"/>
              </a:rPr>
              <a:t>Sm</a:t>
            </a:r>
            <a:endParaRPr lang="it-IT" sz="24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ym typeface="Symbol" pitchFamily="18" charset="2"/>
              </a:rPr>
              <a:t>204,206,207,208</a:t>
            </a:r>
            <a:r>
              <a:rPr lang="it-IT" sz="2400" dirty="0" smtClean="0">
                <a:sym typeface="Symbol" pitchFamily="18" charset="2"/>
              </a:rPr>
              <a:t>Pb</a:t>
            </a:r>
            <a:r>
              <a:rPr lang="it-IT" sz="2400" baseline="30000" dirty="0" smtClean="0">
                <a:sym typeface="Symbol" pitchFamily="18" charset="2"/>
              </a:rPr>
              <a:t>,209</a:t>
            </a:r>
            <a:r>
              <a:rPr lang="it-IT" sz="2400" dirty="0" smtClean="0">
                <a:sym typeface="Symbol" pitchFamily="18" charset="2"/>
              </a:rPr>
              <a:t>Bi</a:t>
            </a:r>
            <a:endParaRPr lang="it-IT" sz="2400" dirty="0">
              <a:solidFill>
                <a:srgbClr val="EC1A60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>
                <a:sym typeface="Symbol" pitchFamily="18" charset="2"/>
              </a:rPr>
              <a:t>24,25,26</a:t>
            </a:r>
            <a:r>
              <a:rPr lang="it-IT" sz="2400" dirty="0">
                <a:sym typeface="Symbol" pitchFamily="18" charset="2"/>
              </a:rPr>
              <a:t>Mg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>
                <a:sym typeface="Symbol" pitchFamily="18" charset="2"/>
                <a:hlinkClick r:id="rId3" action="ppaction://hlinksldjump"/>
              </a:rPr>
              <a:t>90,91,92,94,96</a:t>
            </a:r>
            <a:r>
              <a:rPr lang="it-IT" sz="2400" dirty="0">
                <a:sym typeface="Symbol" pitchFamily="18" charset="2"/>
                <a:hlinkClick r:id="rId3" action="ppaction://hlinksldjump"/>
              </a:rPr>
              <a:t>Zr,</a:t>
            </a:r>
            <a:r>
              <a:rPr lang="it-IT" sz="2400" dirty="0">
                <a:solidFill>
                  <a:srgbClr val="EC1A60"/>
                </a:solidFill>
                <a:sym typeface="Symbol" pitchFamily="18" charset="2"/>
                <a:hlinkClick r:id="rId3" action="ppaction://hlinksldjump"/>
              </a:rPr>
              <a:t> </a:t>
            </a:r>
            <a:r>
              <a:rPr lang="it-IT" sz="2400" baseline="30000" dirty="0">
                <a:solidFill>
                  <a:srgbClr val="EC1A60"/>
                </a:solidFill>
                <a:sym typeface="Symbol" pitchFamily="18" charset="2"/>
                <a:hlinkClick r:id="rId3" action="ppaction://hlinksldjump"/>
              </a:rPr>
              <a:t>93</a:t>
            </a:r>
            <a:r>
              <a:rPr lang="it-IT" sz="2400" dirty="0">
                <a:solidFill>
                  <a:srgbClr val="EC1A60"/>
                </a:solidFill>
                <a:sym typeface="Symbol" pitchFamily="18" charset="2"/>
                <a:hlinkClick r:id="rId3" action="ppaction://hlinksldjump"/>
              </a:rPr>
              <a:t>Zr</a:t>
            </a:r>
            <a:endParaRPr lang="it-IT" sz="2400" dirty="0">
              <a:solidFill>
                <a:srgbClr val="EC1A60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ym typeface="Symbol" pitchFamily="18" charset="2"/>
              </a:rPr>
              <a:t>139</a:t>
            </a:r>
            <a:r>
              <a:rPr lang="it-IT" sz="2400" dirty="0" smtClean="0">
                <a:sym typeface="Symbol" pitchFamily="18" charset="2"/>
              </a:rPr>
              <a:t>La</a:t>
            </a:r>
            <a:endParaRPr lang="it-IT" sz="2400" dirty="0"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>
                <a:sym typeface="Symbol" pitchFamily="18" charset="2"/>
                <a:hlinkClick r:id="rId4" action="ppaction://hlinksldjump"/>
              </a:rPr>
              <a:t>186,187,188</a:t>
            </a:r>
            <a:r>
              <a:rPr lang="it-IT" sz="2400" dirty="0">
                <a:sym typeface="Symbol" pitchFamily="18" charset="2"/>
                <a:hlinkClick r:id="rId4" action="ppaction://hlinksldjump"/>
              </a:rPr>
              <a:t>Os</a:t>
            </a:r>
            <a:endParaRPr lang="it-IT" sz="2400" dirty="0"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endParaRPr lang="it-IT" sz="1600" dirty="0">
              <a:solidFill>
                <a:srgbClr val="EC1A60"/>
              </a:solidFill>
              <a:sym typeface="Symbol" pitchFamily="18" charset="2"/>
            </a:endParaRPr>
          </a:p>
        </p:txBody>
      </p:sp>
      <p:sp>
        <p:nvSpPr>
          <p:cNvPr id="632840" name="Rectangle 8"/>
          <p:cNvSpPr>
            <a:spLocks noChangeArrowheads="1"/>
          </p:cNvSpPr>
          <p:nvPr/>
        </p:nvSpPr>
        <p:spPr bwMode="auto">
          <a:xfrm>
            <a:off x="205490" y="1475905"/>
            <a:ext cx="5518638" cy="2241127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n"/>
            </a:pPr>
            <a:r>
              <a:rPr lang="en-US" sz="2000" b="1" dirty="0">
                <a:solidFill>
                  <a:srgbClr val="ED181E"/>
                </a:solidFill>
              </a:rPr>
              <a:t>C</a:t>
            </a:r>
            <a:r>
              <a:rPr lang="en-US" sz="2000" dirty="0"/>
              <a:t>ross sections relevant in</a:t>
            </a:r>
            <a:br>
              <a:rPr lang="en-US" sz="2000" dirty="0"/>
            </a:br>
            <a:r>
              <a:rPr lang="en-US" sz="2000" dirty="0"/>
              <a:t>Nuclear Astrophysics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n"/>
            </a:pPr>
            <a:r>
              <a:rPr lang="it-IT" sz="2000" dirty="0" err="1"/>
              <a:t>s-process</a:t>
            </a:r>
            <a:r>
              <a:rPr lang="it-IT" sz="2000" dirty="0"/>
              <a:t>: </a:t>
            </a:r>
            <a:r>
              <a:rPr lang="it-IT" sz="2000" dirty="0" err="1"/>
              <a:t>branchings</a:t>
            </a:r>
            <a:endParaRPr lang="it-IT" sz="2000" dirty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n"/>
            </a:pPr>
            <a:r>
              <a:rPr lang="it-IT" sz="2000" dirty="0" err="1"/>
              <a:t>abundancies</a:t>
            </a:r>
            <a:r>
              <a:rPr lang="it-IT" sz="2000" dirty="0"/>
              <a:t> in </a:t>
            </a:r>
            <a:r>
              <a:rPr lang="it-IT" sz="2000" dirty="0" err="1"/>
              <a:t>presolar</a:t>
            </a:r>
            <a:r>
              <a:rPr lang="it-IT" sz="2000" dirty="0"/>
              <a:t> </a:t>
            </a:r>
            <a:r>
              <a:rPr lang="it-IT" sz="2000" dirty="0" err="1" smtClean="0"/>
              <a:t>grains</a:t>
            </a:r>
            <a:endParaRPr lang="it-IT" sz="2000" dirty="0" smtClean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n"/>
            </a:pPr>
            <a:r>
              <a:rPr lang="it-IT" sz="2000" dirty="0" smtClean="0"/>
              <a:t>Magic nuclei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n"/>
            </a:pPr>
            <a:r>
              <a:rPr lang="it-IT" sz="2000" dirty="0" err="1" smtClean="0"/>
              <a:t>Isotopes</a:t>
            </a:r>
            <a:r>
              <a:rPr lang="it-IT" sz="2000" dirty="0" smtClean="0"/>
              <a:t> of </a:t>
            </a:r>
            <a:r>
              <a:rPr lang="it-IT" sz="2000" dirty="0" err="1" smtClean="0"/>
              <a:t>particular</a:t>
            </a:r>
            <a:r>
              <a:rPr lang="it-IT" sz="2000" dirty="0" smtClean="0"/>
              <a:t> </a:t>
            </a:r>
            <a:r>
              <a:rPr lang="it-IT" sz="2000" dirty="0" err="1" smtClean="0"/>
              <a:t>interess</a:t>
            </a:r>
            <a:endParaRPr lang="en-US" sz="2000" dirty="0"/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5000"/>
            </a:pPr>
            <a:endParaRPr lang="en-US" sz="1400" dirty="0"/>
          </a:p>
        </p:txBody>
      </p:sp>
      <p:sp>
        <p:nvSpPr>
          <p:cNvPr id="632841" name="Text Box 9"/>
          <p:cNvSpPr txBox="1">
            <a:spLocks noChangeArrowheads="1"/>
          </p:cNvSpPr>
          <p:nvPr/>
        </p:nvSpPr>
        <p:spPr bwMode="auto">
          <a:xfrm>
            <a:off x="1331640" y="4494012"/>
            <a:ext cx="5644662" cy="21033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80462" tIns="40231" rIns="80462" bIns="40231">
            <a:spAutoFit/>
          </a:bodyPr>
          <a:lstStyle/>
          <a:p>
            <a:pPr marL="266700" indent="-266700" algn="just" defTabSz="804863" eaLnBrk="0" hangingPunct="0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In the period 2002-2004 measured long-needed </a:t>
            </a:r>
            <a:r>
              <a:rPr lang="en-US" b="1" dirty="0">
                <a:solidFill>
                  <a:srgbClr val="003399"/>
                </a:solidFill>
                <a:latin typeface="Times New Roman" pitchFamily="18" charset="0"/>
              </a:rPr>
              <a:t>capture and fission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 cross-sections for </a:t>
            </a:r>
            <a:r>
              <a:rPr lang="en-US" b="1" dirty="0">
                <a:solidFill>
                  <a:srgbClr val="003399"/>
                </a:solidFill>
                <a:latin typeface="Times New Roman" pitchFamily="18" charset="0"/>
              </a:rPr>
              <a:t>36 isotopes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, 18 of which radioactive.</a:t>
            </a:r>
          </a:p>
          <a:p>
            <a:pPr marL="266700" indent="-266700" algn="just" defTabSz="804863" eaLnBrk="0" hangingPunct="0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The unprecedented combination of 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</a:rPr>
              <a:t>excellent resolution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, 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</a:rPr>
              <a:t>unique brightness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 and 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</a:rPr>
              <a:t>low background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 has allowed to collect 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</a:rPr>
              <a:t>high-accuracy data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, in some cases for the 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</a:rPr>
              <a:t>first time ever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0126" y="44624"/>
            <a:ext cx="710428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activity at </a:t>
            </a:r>
            <a:r>
              <a:rPr lang="en-GB" sz="3200" b="1" dirty="0" err="1" smtClean="0"/>
              <a:t>n_TOF</a:t>
            </a:r>
            <a:r>
              <a:rPr lang="en-GB" sz="3200" b="1" dirty="0" smtClean="0"/>
              <a:t>: </a:t>
            </a:r>
            <a:r>
              <a:rPr lang="en-GB" sz="3200" b="1" dirty="0" err="1" smtClean="0"/>
              <a:t>Ph</a:t>
            </a:r>
            <a:r>
              <a:rPr lang="en-GB" sz="3200" b="1" dirty="0" smtClean="0"/>
              <a:t> I </a:t>
            </a:r>
            <a:endParaRPr lang="en-GB" sz="32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95736" y="6520259"/>
            <a:ext cx="4752528" cy="365125"/>
          </a:xfrm>
        </p:spPr>
        <p:txBody>
          <a:bodyPr/>
          <a:lstStyle/>
          <a:p>
            <a:r>
              <a:rPr lang="it-IT" smtClean="0"/>
              <a:t>XII Torino Workshop – Budapest, July 1-5,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0293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8" name="Rectangle 6"/>
          <p:cNvSpPr>
            <a:spLocks noChangeArrowheads="1"/>
          </p:cNvSpPr>
          <p:nvPr/>
        </p:nvSpPr>
        <p:spPr bwMode="auto">
          <a:xfrm>
            <a:off x="6228184" y="1196752"/>
            <a:ext cx="2602523" cy="2423227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olidFill>
                  <a:srgbClr val="000000"/>
                </a:solidFill>
                <a:sym typeface="Symbol" pitchFamily="18" charset="2"/>
              </a:rPr>
              <a:t>54,56,57</a:t>
            </a:r>
            <a:r>
              <a:rPr lang="it-IT" sz="2400" dirty="0" smtClean="0">
                <a:solidFill>
                  <a:srgbClr val="000000"/>
                </a:solidFill>
                <a:sym typeface="Symbol" pitchFamily="18" charset="2"/>
              </a:rPr>
              <a:t>Fe</a:t>
            </a:r>
            <a:endParaRPr lang="it-IT" sz="2400" dirty="0">
              <a:solidFill>
                <a:srgbClr val="000000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ym typeface="Symbol" pitchFamily="18" charset="2"/>
              </a:rPr>
              <a:t>58,60,62</a:t>
            </a:r>
            <a:r>
              <a:rPr lang="it-IT" sz="2400" dirty="0" smtClean="0">
                <a:sym typeface="Symbol" pitchFamily="18" charset="2"/>
              </a:rPr>
              <a:t>Ni,</a:t>
            </a:r>
            <a:r>
              <a:rPr lang="it-IT" sz="2400" baseline="30000" dirty="0" smtClean="0">
                <a:solidFill>
                  <a:srgbClr val="FF0000"/>
                </a:solidFill>
                <a:sym typeface="Symbol" pitchFamily="18" charset="2"/>
                <a:hlinkClick r:id="rId2" action="ppaction://hlinksldjump"/>
              </a:rPr>
              <a:t>63</a:t>
            </a:r>
            <a:r>
              <a:rPr lang="it-IT" sz="2400" dirty="0" smtClean="0">
                <a:solidFill>
                  <a:srgbClr val="FF0000"/>
                </a:solidFill>
                <a:sym typeface="Symbol" pitchFamily="18" charset="2"/>
                <a:hlinkClick r:id="rId2" action="ppaction://hlinksldjump"/>
              </a:rPr>
              <a:t>Ni</a:t>
            </a:r>
            <a:endParaRPr lang="it-IT" sz="24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ym typeface="Symbol" pitchFamily="18" charset="2"/>
                <a:hlinkClick r:id="rId3" action="ppaction://hlinksldjump"/>
              </a:rPr>
              <a:t>25</a:t>
            </a:r>
            <a:r>
              <a:rPr lang="it-IT" sz="2400" dirty="0" smtClean="0">
                <a:sym typeface="Symbol" pitchFamily="18" charset="2"/>
                <a:hlinkClick r:id="rId3" action="ppaction://hlinksldjump"/>
              </a:rPr>
              <a:t>Mg</a:t>
            </a:r>
            <a:endParaRPr lang="it-IT" sz="2400" dirty="0"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olidFill>
                  <a:srgbClr val="FF0000"/>
                </a:solidFill>
                <a:sym typeface="Symbol" pitchFamily="18" charset="2"/>
              </a:rPr>
              <a:t>93</a:t>
            </a:r>
            <a:r>
              <a:rPr lang="it-IT" sz="2400" dirty="0" smtClean="0">
                <a:solidFill>
                  <a:srgbClr val="FF0000"/>
                </a:solidFill>
                <a:sym typeface="Symbol" pitchFamily="18" charset="2"/>
              </a:rPr>
              <a:t>Zr</a:t>
            </a:r>
            <a:endParaRPr lang="it-IT" sz="24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endParaRPr lang="it-IT" sz="1600" dirty="0">
              <a:solidFill>
                <a:srgbClr val="EC1A60"/>
              </a:solidFill>
              <a:sym typeface="Symbol" pitchFamily="18" charset="2"/>
            </a:endParaRPr>
          </a:p>
        </p:txBody>
      </p:sp>
      <p:sp>
        <p:nvSpPr>
          <p:cNvPr id="632840" name="Rectangle 8"/>
          <p:cNvSpPr>
            <a:spLocks noChangeArrowheads="1"/>
          </p:cNvSpPr>
          <p:nvPr/>
        </p:nvSpPr>
        <p:spPr bwMode="auto">
          <a:xfrm>
            <a:off x="323528" y="1844824"/>
            <a:ext cx="5518638" cy="650947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n"/>
            </a:pP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/>
              <a:t>ross sections relevant </a:t>
            </a:r>
            <a:r>
              <a:rPr lang="en-US" dirty="0" smtClean="0"/>
              <a:t>in Nuclear </a:t>
            </a:r>
            <a:r>
              <a:rPr lang="en-US" dirty="0"/>
              <a:t>Astrophysics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n"/>
            </a:pPr>
            <a:r>
              <a:rPr lang="it-IT" dirty="0" err="1"/>
              <a:t>s-process</a:t>
            </a:r>
            <a:r>
              <a:rPr lang="it-IT" dirty="0"/>
              <a:t>: </a:t>
            </a:r>
            <a:r>
              <a:rPr lang="it-IT" dirty="0" err="1" smtClean="0"/>
              <a:t>seeds</a:t>
            </a:r>
            <a:r>
              <a:rPr lang="it-IT" dirty="0" smtClean="0"/>
              <a:t> </a:t>
            </a:r>
            <a:r>
              <a:rPr lang="it-IT" dirty="0" err="1" smtClean="0"/>
              <a:t>isotopes</a:t>
            </a:r>
            <a:endParaRPr lang="it-IT" dirty="0"/>
          </a:p>
        </p:txBody>
      </p:sp>
      <p:sp>
        <p:nvSpPr>
          <p:cNvPr id="632841" name="Text Box 9"/>
          <p:cNvSpPr txBox="1">
            <a:spLocks noChangeArrowheads="1"/>
          </p:cNvSpPr>
          <p:nvPr/>
        </p:nvSpPr>
        <p:spPr bwMode="auto">
          <a:xfrm>
            <a:off x="2051720" y="4572001"/>
            <a:ext cx="5665477" cy="9122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80462" tIns="40231" rIns="80462" bIns="40231">
            <a:spAutoFit/>
          </a:bodyPr>
          <a:lstStyle/>
          <a:p>
            <a:pPr algn="just" defTabSz="804863" eaLnBrk="0" hangingPunct="0">
              <a:spcBef>
                <a:spcPct val="30000"/>
              </a:spcBef>
            </a:pP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In the period </a:t>
            </a:r>
            <a:r>
              <a:rPr lang="en-US" dirty="0" smtClean="0">
                <a:solidFill>
                  <a:srgbClr val="003399"/>
                </a:solidFill>
                <a:latin typeface="Times New Roman" pitchFamily="18" charset="0"/>
              </a:rPr>
              <a:t>2009-2012 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measured long-needed </a:t>
            </a:r>
            <a:r>
              <a:rPr lang="en-US" b="1" dirty="0">
                <a:solidFill>
                  <a:srgbClr val="003399"/>
                </a:solidFill>
                <a:latin typeface="Times New Roman" pitchFamily="18" charset="0"/>
              </a:rPr>
              <a:t>capture and fission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 cross-sections for </a:t>
            </a:r>
            <a:r>
              <a:rPr lang="en-US" b="1" dirty="0" smtClean="0">
                <a:solidFill>
                  <a:srgbClr val="003399"/>
                </a:solidFill>
                <a:latin typeface="Times New Roman" pitchFamily="18" charset="0"/>
              </a:rPr>
              <a:t>22 </a:t>
            </a:r>
            <a:r>
              <a:rPr lang="en-US" b="1" dirty="0">
                <a:solidFill>
                  <a:srgbClr val="003399"/>
                </a:solidFill>
                <a:latin typeface="Times New Roman" pitchFamily="18" charset="0"/>
              </a:rPr>
              <a:t>isotopes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, </a:t>
            </a:r>
            <a:r>
              <a:rPr lang="en-US" dirty="0" smtClean="0">
                <a:solidFill>
                  <a:srgbClr val="003399"/>
                </a:solidFill>
                <a:latin typeface="Times New Roman" pitchFamily="18" charset="0"/>
              </a:rPr>
              <a:t>14 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of which radioactive</a:t>
            </a:r>
            <a:r>
              <a:rPr lang="en-US" dirty="0" smtClean="0">
                <a:solidFill>
                  <a:srgbClr val="003399"/>
                </a:solidFill>
                <a:latin typeface="Times New Roman" pitchFamily="18" charset="0"/>
              </a:rPr>
              <a:t>.</a:t>
            </a:r>
            <a:endParaRPr lang="en-US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activity @ </a:t>
            </a:r>
            <a:r>
              <a:rPr lang="en-GB" sz="3200" b="1" dirty="0" err="1" smtClean="0"/>
              <a:t>n_TOF</a:t>
            </a:r>
            <a:r>
              <a:rPr lang="en-GB" sz="3200" b="1" dirty="0" smtClean="0"/>
              <a:t>: </a:t>
            </a:r>
            <a:r>
              <a:rPr lang="en-GB" sz="3200" b="1" dirty="0" err="1" smtClean="0"/>
              <a:t>Ph</a:t>
            </a:r>
            <a:r>
              <a:rPr lang="en-GB" sz="3200" b="1" dirty="0" smtClean="0"/>
              <a:t> II</a:t>
            </a:r>
            <a:endParaRPr lang="en-GB" sz="32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824536" cy="365125"/>
          </a:xfrm>
        </p:spPr>
        <p:txBody>
          <a:bodyPr/>
          <a:lstStyle/>
          <a:p>
            <a:r>
              <a:rPr lang="it-IT" dirty="0" smtClean="0"/>
              <a:t>XII Torino Workshop – Budapest, </a:t>
            </a:r>
            <a:r>
              <a:rPr lang="it-IT" dirty="0" err="1" smtClean="0"/>
              <a:t>July</a:t>
            </a:r>
            <a:r>
              <a:rPr lang="it-IT" dirty="0" smtClean="0"/>
              <a:t> 1-5,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726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767211"/>
              </p:ext>
            </p:extLst>
          </p:nvPr>
        </p:nvGraphicFramePr>
        <p:xfrm>
          <a:off x="2339752" y="3713976"/>
          <a:ext cx="4563971" cy="1803256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416405"/>
                <a:gridCol w="944270"/>
                <a:gridCol w="2203296"/>
              </a:tblGrid>
              <a:tr h="432048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Isot</a:t>
                      </a:r>
                      <a:r>
                        <a:rPr lang="en-GB" sz="1600" dirty="0" smtClean="0"/>
                        <a:t>.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Comments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20">
                <a:tc>
                  <a:txBody>
                    <a:bodyPr/>
                    <a:lstStyle/>
                    <a:p>
                      <a:r>
                        <a:rPr lang="en-GB" sz="1600" baseline="30000" dirty="0" smtClean="0"/>
                        <a:t>147</a:t>
                      </a:r>
                      <a:r>
                        <a:rPr lang="en-GB" sz="1600" dirty="0" smtClean="0"/>
                        <a:t>Pm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n,</a:t>
                      </a:r>
                      <a:r>
                        <a:rPr lang="en-GB" sz="1600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Branching</a:t>
                      </a:r>
                      <a:r>
                        <a:rPr lang="en-GB" sz="1600" baseline="0" dirty="0" smtClean="0"/>
                        <a:t> point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68">
                <a:tc>
                  <a:txBody>
                    <a:bodyPr/>
                    <a:lstStyle/>
                    <a:p>
                      <a:r>
                        <a:rPr lang="en-GB" sz="1600" baseline="30000" dirty="0" smtClean="0">
                          <a:hlinkClick r:id="rId2" action="ppaction://hlinksldjump"/>
                        </a:rPr>
                        <a:t>26</a:t>
                      </a:r>
                      <a:r>
                        <a:rPr lang="en-GB" sz="1600" dirty="0" smtClean="0">
                          <a:hlinkClick r:id="rId2" action="ppaction://hlinksldjump"/>
                        </a:rPr>
                        <a:t>Al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n,p</a:t>
                      </a:r>
                      <a:r>
                        <a:rPr lang="en-GB" sz="1600" dirty="0" smtClean="0"/>
                        <a:t>/</a:t>
                      </a:r>
                      <a:r>
                        <a:rPr lang="en-GB" sz="1600" dirty="0" smtClean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aseline="30000" dirty="0" smtClean="0"/>
                        <a:t>26</a:t>
                      </a:r>
                      <a:r>
                        <a:rPr lang="en-GB" sz="1600" dirty="0" smtClean="0"/>
                        <a:t>Al galactic abundance 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20">
                <a:tc>
                  <a:txBody>
                    <a:bodyPr/>
                    <a:lstStyle/>
                    <a:p>
                      <a:r>
                        <a:rPr lang="en-GB" sz="1600" baseline="30000" dirty="0" smtClean="0">
                          <a:hlinkClick r:id="rId3" action="ppaction://hlinksldjump"/>
                        </a:rPr>
                        <a:t>7</a:t>
                      </a:r>
                      <a:r>
                        <a:rPr lang="en-GB" sz="1600" dirty="0" smtClean="0">
                          <a:hlinkClick r:id="rId3" action="ppaction://hlinksldjump"/>
                        </a:rPr>
                        <a:t>Be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n,p</a:t>
                      </a:r>
                      <a:r>
                        <a:rPr lang="en-GB" sz="1600" dirty="0" smtClean="0"/>
                        <a:t>)(</a:t>
                      </a:r>
                      <a:r>
                        <a:rPr lang="en-GB" sz="1600" dirty="0" err="1" smtClean="0"/>
                        <a:t>n,</a:t>
                      </a:r>
                      <a:r>
                        <a:rPr lang="en-GB" sz="1600" dirty="0" err="1" smtClean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 capture in light nuclei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272181"/>
              </p:ext>
            </p:extLst>
          </p:nvPr>
        </p:nvGraphicFramePr>
        <p:xfrm>
          <a:off x="2699793" y="1639600"/>
          <a:ext cx="3744415" cy="16376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80120"/>
                <a:gridCol w="576064"/>
                <a:gridCol w="2088231"/>
              </a:tblGrid>
              <a:tr h="324832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Isot</a:t>
                      </a:r>
                      <a:r>
                        <a:rPr lang="en-GB" sz="1600" dirty="0" smtClean="0"/>
                        <a:t>.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Comments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aseline="30000" dirty="0" smtClean="0">
                          <a:hlinkClick r:id="rId4" action="ppaction://hlinksldjump"/>
                        </a:rPr>
                        <a:t>70,72,73</a:t>
                      </a:r>
                      <a:r>
                        <a:rPr lang="en-GB" sz="1600" dirty="0" smtClean="0">
                          <a:hlinkClick r:id="rId4" action="ppaction://hlinksldjump"/>
                        </a:rPr>
                        <a:t>Ge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n,</a:t>
                      </a:r>
                      <a:r>
                        <a:rPr lang="en-GB" sz="1600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s-process flow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2400">
                <a:tc>
                  <a:txBody>
                    <a:bodyPr/>
                    <a:lstStyle/>
                    <a:p>
                      <a:r>
                        <a:rPr lang="en-GB" sz="1600" baseline="30000" dirty="0" smtClean="0">
                          <a:hlinkClick r:id="rId5" action="ppaction://hlinksldjump"/>
                        </a:rPr>
                        <a:t>171</a:t>
                      </a:r>
                      <a:r>
                        <a:rPr lang="en-GB" sz="1600" dirty="0" smtClean="0">
                          <a:hlinkClick r:id="rId5" action="ppaction://hlinksldjump"/>
                        </a:rPr>
                        <a:t>Tm</a:t>
                      </a:r>
                      <a:r>
                        <a:rPr lang="en-GB" sz="1600" dirty="0" smtClean="0"/>
                        <a:t>,</a:t>
                      </a:r>
                      <a:r>
                        <a:rPr lang="en-GB" sz="1600" baseline="30000" dirty="0" smtClean="0"/>
                        <a:t>204</a:t>
                      </a:r>
                      <a:r>
                        <a:rPr lang="en-GB" sz="1600" dirty="0" smtClean="0"/>
                        <a:t>Tl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n,</a:t>
                      </a:r>
                      <a:r>
                        <a:rPr lang="en-GB" sz="1600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Branching points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2400">
                <a:tc>
                  <a:txBody>
                    <a:bodyPr/>
                    <a:lstStyle/>
                    <a:p>
                      <a:r>
                        <a:rPr lang="en-GB" sz="1600" baseline="30000" dirty="0" smtClean="0"/>
                        <a:t>88</a:t>
                      </a:r>
                      <a:r>
                        <a:rPr lang="en-GB" sz="1600" dirty="0" smtClean="0"/>
                        <a:t>Sr, </a:t>
                      </a:r>
                      <a:r>
                        <a:rPr lang="en-GB" sz="1600" baseline="30000" dirty="0" smtClean="0"/>
                        <a:t>89</a:t>
                      </a:r>
                      <a:r>
                        <a:rPr lang="en-GB" sz="1600" dirty="0" smtClean="0"/>
                        <a:t>Y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n,g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Neutron</a:t>
                      </a:r>
                      <a:r>
                        <a:rPr lang="en-GB" sz="1600" baseline="0" dirty="0" smtClean="0"/>
                        <a:t> Magic, 1</a:t>
                      </a:r>
                      <a:r>
                        <a:rPr lang="en-GB" sz="1600" baseline="30000" dirty="0" smtClean="0"/>
                        <a:t>st</a:t>
                      </a:r>
                      <a:r>
                        <a:rPr lang="en-GB" sz="1600" baseline="0" dirty="0" smtClean="0"/>
                        <a:t>  s-process peek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11560" y="-27384"/>
            <a:ext cx="8280920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err="1" smtClean="0"/>
              <a:t>AstroPhysics</a:t>
            </a:r>
            <a:r>
              <a:rPr lang="en-GB" sz="3200" b="1" dirty="0" smtClean="0"/>
              <a:t> program </a:t>
            </a:r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EAR I</a:t>
            </a:r>
            <a:r>
              <a:rPr lang="en-GB" sz="3200" b="1" dirty="0" smtClean="0"/>
              <a:t> &amp; 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EAR 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II</a:t>
            </a:r>
            <a:r>
              <a:rPr lang="en-GB" sz="3200" b="1" dirty="0" smtClean="0">
                <a:solidFill>
                  <a:schemeClr val="tx1"/>
                </a:solidFill>
              </a:rPr>
              <a:t>: Phase III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4824536" cy="365125"/>
          </a:xfrm>
        </p:spPr>
        <p:txBody>
          <a:bodyPr/>
          <a:lstStyle/>
          <a:p>
            <a:r>
              <a:rPr lang="it-IT" dirty="0" smtClean="0"/>
              <a:t>XII Torino Workshop – Budapest, </a:t>
            </a:r>
            <a:r>
              <a:rPr lang="it-IT" dirty="0" err="1" smtClean="0"/>
              <a:t>July</a:t>
            </a:r>
            <a:r>
              <a:rPr lang="it-IT" dirty="0" smtClean="0"/>
              <a:t> 1-5,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134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6096" y="1477808"/>
            <a:ext cx="7774336" cy="39087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8775" lvl="0" indent="-358775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</a:rPr>
              <a:t>There is need of </a:t>
            </a:r>
            <a:r>
              <a:rPr lang="en-GB" b="1" dirty="0" smtClean="0">
                <a:solidFill>
                  <a:srgbClr val="FF0000"/>
                </a:solidFill>
              </a:rPr>
              <a:t>accurate new data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on neutron cross-section for </a:t>
            </a:r>
            <a:r>
              <a:rPr lang="en-GB" b="1" dirty="0" smtClean="0">
                <a:solidFill>
                  <a:srgbClr val="FF0000"/>
                </a:solidFill>
              </a:rPr>
              <a:t>astrophysics.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Since 2001, </a:t>
            </a:r>
            <a:r>
              <a:rPr lang="en-US" b="1" dirty="0" err="1" smtClean="0">
                <a:solidFill>
                  <a:srgbClr val="FF0000"/>
                </a:solidFill>
              </a:rPr>
              <a:t>n_TOF@CERN</a:t>
            </a:r>
            <a:r>
              <a:rPr lang="en-US" dirty="0" smtClean="0">
                <a:solidFill>
                  <a:schemeClr val="tx1"/>
                </a:solidFill>
              </a:rPr>
              <a:t> has provided an important contribution to the field, with an intense activity on </a:t>
            </a:r>
            <a:r>
              <a:rPr lang="en-US" b="1" dirty="0" smtClean="0">
                <a:solidFill>
                  <a:srgbClr val="FF0000"/>
                </a:solidFill>
              </a:rPr>
              <a:t>capture and fission measurements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Several results of interest for </a:t>
            </a:r>
            <a:r>
              <a:rPr lang="en-US" b="1" dirty="0" smtClean="0">
                <a:solidFill>
                  <a:srgbClr val="FF0000"/>
                </a:solidFill>
              </a:rPr>
              <a:t>stellar </a:t>
            </a:r>
            <a:r>
              <a:rPr lang="en-US" b="1" dirty="0" err="1" smtClean="0">
                <a:solidFill>
                  <a:srgbClr val="FF0000"/>
                </a:solidFill>
              </a:rPr>
              <a:t>nucleosynthesis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Sm</a:t>
            </a:r>
            <a:r>
              <a:rPr lang="en-US" dirty="0" smtClean="0">
                <a:solidFill>
                  <a:schemeClr val="tx1"/>
                </a:solidFill>
              </a:rPr>
              <a:t>, Os, </a:t>
            </a:r>
            <a:r>
              <a:rPr lang="en-US" dirty="0" err="1" smtClean="0">
                <a:solidFill>
                  <a:schemeClr val="tx1"/>
                </a:solidFill>
              </a:rPr>
              <a:t>Zr</a:t>
            </a:r>
            <a:r>
              <a:rPr lang="en-US" dirty="0" smtClean="0">
                <a:solidFill>
                  <a:schemeClr val="tx1"/>
                </a:solidFill>
              </a:rPr>
              <a:t>, Ni, Fe, etc…).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To date, high resolution measurements performed in </a:t>
            </a:r>
            <a:r>
              <a:rPr lang="en-US" b="1" dirty="0" smtClean="0">
                <a:solidFill>
                  <a:srgbClr val="FF0000"/>
                </a:solidFill>
              </a:rPr>
              <a:t>EAR1</a:t>
            </a:r>
            <a:r>
              <a:rPr lang="en-US" dirty="0" smtClean="0">
                <a:solidFill>
                  <a:schemeClr val="tx1"/>
                </a:solidFill>
              </a:rPr>
              <a:t> in optimal conditions (borated water moderator, Class-A experimental area, etc…).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The EAR2 has opened </a:t>
            </a:r>
            <a:r>
              <a:rPr lang="en-US" b="1" dirty="0" smtClean="0">
                <a:solidFill>
                  <a:srgbClr val="FF0000"/>
                </a:solidFill>
              </a:rPr>
              <a:t>new perspectives</a:t>
            </a:r>
            <a:r>
              <a:rPr lang="en-US" dirty="0" smtClean="0">
                <a:solidFill>
                  <a:schemeClr val="tx1"/>
                </a:solidFill>
              </a:rPr>
              <a:t> for frontier measurements on short-lived radionuclides.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Segnaposto numero diapositiva 19"/>
          <p:cNvSpPr txBox="1">
            <a:spLocks/>
          </p:cNvSpPr>
          <p:nvPr/>
        </p:nvSpPr>
        <p:spPr>
          <a:xfrm>
            <a:off x="6553200" y="6429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79A30-F12D-44C9-A012-427D5C4D617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251520" y="1628800"/>
            <a:ext cx="288032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40126" y="-27384"/>
            <a:ext cx="710428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Conclusions</a:t>
            </a:r>
            <a:endParaRPr lang="en-GB" sz="32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4896544" cy="365125"/>
          </a:xfrm>
        </p:spPr>
        <p:txBody>
          <a:bodyPr/>
          <a:lstStyle/>
          <a:p>
            <a:r>
              <a:rPr lang="it-IT" dirty="0" smtClean="0"/>
              <a:t>XII Torino Workshop – Budapest, </a:t>
            </a:r>
            <a:r>
              <a:rPr lang="it-IT" dirty="0" err="1" smtClean="0"/>
              <a:t>July</a:t>
            </a:r>
            <a:r>
              <a:rPr lang="it-IT" dirty="0" smtClean="0"/>
              <a:t> 1-5,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71873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67345E-6 L 8.33333E-7 0.1049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0509 L 8.33333E-7 0.1995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953 L 8.33333E-7 0.3046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30462 L 8.33333E-7 0.3988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3" animBg="1"/>
      <p:bldP spid="12" grpId="4" animBg="1"/>
      <p:bldP spid="12" grpId="6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284984"/>
            <a:ext cx="655272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ttore 2 5"/>
          <p:cNvCxnSpPr/>
          <p:nvPr/>
        </p:nvCxnSpPr>
        <p:spPr>
          <a:xfrm>
            <a:off x="899592" y="6021288"/>
            <a:ext cx="720080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1763688" y="6021288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1691680" y="5301208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rot="10800000">
            <a:off x="1835696" y="5445224"/>
            <a:ext cx="720080" cy="576064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2483768" y="5301208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3923928" y="5299620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3203848" y="5301208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4644008" y="5301208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3995936" y="3717032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4716016" y="3717032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5436096" y="3717032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6156176" y="3717032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5436096" y="5299620"/>
            <a:ext cx="576064" cy="1588"/>
          </a:xfrm>
          <a:prstGeom prst="straightConnector1">
            <a:avLst/>
          </a:prstGeom>
          <a:ln w="635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rot="10800000">
            <a:off x="4716017" y="4581128"/>
            <a:ext cx="648075" cy="576064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rot="16200000" flipV="1">
            <a:off x="3923928" y="3789040"/>
            <a:ext cx="648072" cy="648072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rot="10800000">
            <a:off x="6084168" y="2996952"/>
            <a:ext cx="720080" cy="576064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>
            <a:off x="6228184" y="5301208"/>
            <a:ext cx="576064" cy="1588"/>
          </a:xfrm>
          <a:prstGeom prst="straightConnector1">
            <a:avLst/>
          </a:prstGeom>
          <a:ln w="635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 rot="10800000">
            <a:off x="5364088" y="3789042"/>
            <a:ext cx="648072" cy="648071"/>
          </a:xfrm>
          <a:prstGeom prst="straightConnector1">
            <a:avLst/>
          </a:prstGeom>
          <a:ln w="635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rot="10800000">
            <a:off x="6156176" y="4581128"/>
            <a:ext cx="648072" cy="576064"/>
          </a:xfrm>
          <a:prstGeom prst="straightConnector1">
            <a:avLst/>
          </a:prstGeom>
          <a:ln w="635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403648" y="188641"/>
            <a:ext cx="6267327" cy="2882251"/>
            <a:chOff x="144" y="2396"/>
            <a:chExt cx="2382" cy="1493"/>
          </a:xfrm>
        </p:grpSpPr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144" y="2396"/>
              <a:ext cx="2382" cy="1493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4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" y="2521"/>
              <a:ext cx="2195" cy="13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cxnSp>
        <p:nvCxnSpPr>
          <p:cNvPr id="51" name="Connettore 1 50"/>
          <p:cNvCxnSpPr/>
          <p:nvPr/>
        </p:nvCxnSpPr>
        <p:spPr>
          <a:xfrm>
            <a:off x="3635896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>
            <a:off x="3707904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>
            <a:off x="3779912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>
            <a:off x="3995936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/>
          <p:nvPr/>
        </p:nvCxnSpPr>
        <p:spPr>
          <a:xfrm>
            <a:off x="4084712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>
            <a:off x="4139952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/>
          <p:nvPr/>
        </p:nvCxnSpPr>
        <p:spPr>
          <a:xfrm>
            <a:off x="3851920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/>
          <p:nvPr/>
        </p:nvCxnSpPr>
        <p:spPr>
          <a:xfrm>
            <a:off x="4355976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>
            <a:off x="4237112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800" y="6448251"/>
            <a:ext cx="4032448" cy="365125"/>
          </a:xfrm>
        </p:spPr>
        <p:txBody>
          <a:bodyPr/>
          <a:lstStyle/>
          <a:p>
            <a:r>
              <a:rPr lang="it-IT" smtClean="0"/>
              <a:t>XII Torino Workshop – Budapest, July 1-5,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6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200827"/>
              </p:ext>
            </p:extLst>
          </p:nvPr>
        </p:nvGraphicFramePr>
        <p:xfrm>
          <a:off x="1271499" y="1268760"/>
          <a:ext cx="6684877" cy="3288975"/>
        </p:xfrm>
        <a:graphic>
          <a:graphicData uri="http://schemas.openxmlformats.org/drawingml/2006/table">
            <a:tbl>
              <a:tblPr/>
              <a:tblGrid>
                <a:gridCol w="1135755"/>
                <a:gridCol w="1858734"/>
                <a:gridCol w="1858734"/>
                <a:gridCol w="1831654"/>
              </a:tblGrid>
              <a:tr h="14601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Nucleus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baseline="-25000" dirty="0" err="1">
                          <a:latin typeface="Times New Roman"/>
                          <a:ea typeface="Calibri"/>
                          <a:cs typeface="Times New Roman"/>
                        </a:rPr>
                        <a:t>ʘ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Normalized to N(Si)=10</a:t>
                      </a:r>
                      <a:r>
                        <a:rPr lang="en-US" sz="1600" b="1" baseline="30000" dirty="0"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atoms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baseline="-25000" dirty="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baseline="-25000" dirty="0" err="1">
                          <a:latin typeface="Times New Roman"/>
                          <a:ea typeface="Calibri"/>
                          <a:cs typeface="Times New Roman"/>
                        </a:rPr>
                        <a:t>ʘ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 %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Old 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baseline="-25000" dirty="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baseline="-25000" dirty="0" err="1">
                          <a:latin typeface="Times New Roman"/>
                          <a:ea typeface="Calibri"/>
                          <a:cs typeface="Times New Roman"/>
                        </a:rPr>
                        <a:t>ʘ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 %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_TOF 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4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30000" dirty="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Zr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5.546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0.789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0.844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5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baseline="30000">
                          <a:latin typeface="Times New Roman"/>
                          <a:ea typeface="Calibri"/>
                          <a:cs typeface="Times New Roman"/>
                        </a:rPr>
                        <a:t>91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Zr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1.21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1.066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1.024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5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baseline="30000" dirty="0"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Zr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1.848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1.052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0.981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5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baseline="30000" dirty="0"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Zr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1.873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1.217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1.152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5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baseline="30000" dirty="0"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Zr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0.302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0.842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0.321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5302949"/>
            <a:ext cx="80836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800" dirty="0" smtClean="0"/>
              <a:t>The s-abundances, N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, are calculated using the TP stellar model for low mass AGB star (1.5 - 3 M</a:t>
            </a:r>
            <a:r>
              <a:rPr lang="en-US" sz="18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1800" dirty="0" smtClean="0"/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1892" y="4724400"/>
            <a:ext cx="6185708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/>
              <a:t>Solar abundances, N</a:t>
            </a:r>
            <a:r>
              <a:rPr lang="en-US" sz="18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1800" dirty="0" smtClean="0"/>
              <a:t>, from  </a:t>
            </a:r>
            <a:r>
              <a:rPr lang="en-US" sz="1800" dirty="0" err="1" smtClean="0"/>
              <a:t>Lodders</a:t>
            </a:r>
            <a:r>
              <a:rPr lang="en-US" sz="1800" dirty="0" smtClean="0"/>
              <a:t> 2009, accuracy 10%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195157" y="990600"/>
            <a:ext cx="3000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Courtesy </a:t>
            </a:r>
            <a:r>
              <a:rPr lang="en-US" sz="1400" dirty="0" smtClean="0"/>
              <a:t>of R. </a:t>
            </a:r>
            <a:r>
              <a:rPr lang="en-US" sz="1400" dirty="0" err="1" smtClean="0"/>
              <a:t>Gallino</a:t>
            </a:r>
            <a:r>
              <a:rPr lang="en-US" sz="1400" dirty="0" smtClean="0"/>
              <a:t> and S. </a:t>
            </a:r>
            <a:r>
              <a:rPr lang="en-US" sz="1400" dirty="0" err="1" smtClean="0"/>
              <a:t>Bisterzio</a:t>
            </a:r>
            <a:endParaRPr lang="en-US" sz="1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40126" y="4462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dirty="0" err="1" smtClean="0"/>
              <a:t>Zr</a:t>
            </a:r>
            <a:r>
              <a:rPr lang="en-GB" sz="3200" b="1" dirty="0" smtClean="0"/>
              <a:t> isotopes</a:t>
            </a:r>
            <a:endParaRPr lang="en-GB" sz="3200" b="1" dirty="0"/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8460432" y="6093296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16678">
            <a:off x="-65253" y="2028955"/>
            <a:ext cx="9144000" cy="335825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83768" y="6448251"/>
            <a:ext cx="4248472" cy="365125"/>
          </a:xfrm>
        </p:spPr>
        <p:txBody>
          <a:bodyPr/>
          <a:lstStyle/>
          <a:p>
            <a:r>
              <a:rPr lang="it-IT" smtClean="0"/>
              <a:t>XII Torino Workshop – Budapest, July 1-5,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777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t="72350" r="35750"/>
          <a:stretch>
            <a:fillRect/>
          </a:stretch>
        </p:blipFill>
        <p:spPr bwMode="auto">
          <a:xfrm>
            <a:off x="4285496" y="1003300"/>
            <a:ext cx="3639304" cy="221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t="72350" r="35750"/>
          <a:stretch>
            <a:fillRect/>
          </a:stretch>
        </p:blipFill>
        <p:spPr bwMode="auto">
          <a:xfrm>
            <a:off x="551696" y="1003300"/>
            <a:ext cx="3639304" cy="221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533400" y="4033837"/>
          <a:ext cx="353853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0" name="Equation" r:id="rId5" imgW="1803240" imgH="419040" progId="Equation.3">
                  <p:embed/>
                </p:oleObj>
              </mc:Choice>
              <mc:Fallback>
                <p:oleObj name="Equation" r:id="rId5" imgW="1803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33837"/>
                        <a:ext cx="3538538" cy="779463"/>
                      </a:xfrm>
                      <a:prstGeom prst="rect">
                        <a:avLst/>
                      </a:prstGeom>
                      <a:solidFill>
                        <a:srgbClr val="0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ED181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533400" y="5003800"/>
          <a:ext cx="351472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1" name="Formel" r:id="rId7" imgW="1333440" imgH="419040" progId="Equation.3">
                  <p:embed/>
                </p:oleObj>
              </mc:Choice>
              <mc:Fallback>
                <p:oleObj name="Formel" r:id="rId7" imgW="13334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003800"/>
                        <a:ext cx="3514725" cy="11049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ED181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3289300"/>
            <a:ext cx="4953000" cy="3035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186,187</a:t>
            </a:r>
            <a:r>
              <a:rPr lang="en-GB" sz="3200" b="1" dirty="0" smtClean="0"/>
              <a:t>Os</a:t>
            </a:r>
            <a:endParaRPr lang="en-GB" sz="32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XII Torino Workshop – Budapest, July 1-5, 2016 G. Tagliente – INFN Bari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285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ChangeArrowheads="1"/>
          </p:cNvSpPr>
          <p:nvPr/>
        </p:nvSpPr>
        <p:spPr bwMode="auto">
          <a:xfrm>
            <a:off x="2054225" y="29702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745150"/>
            <a:ext cx="7848872" cy="549216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0126" y="-27384"/>
            <a:ext cx="7104282" cy="57606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sz="3200" dirty="0" smtClean="0"/>
              <a:t>The </a:t>
            </a:r>
            <a:r>
              <a:rPr lang="en-US" sz="3200" dirty="0" err="1" smtClean="0"/>
              <a:t>n_TOF</a:t>
            </a:r>
            <a:r>
              <a:rPr lang="en-US" sz="3200" dirty="0"/>
              <a:t> </a:t>
            </a:r>
            <a:r>
              <a:rPr lang="en-US" sz="3200" dirty="0" smtClean="0"/>
              <a:t>Collaboration</a:t>
            </a:r>
            <a:endParaRPr lang="it-IT" sz="32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608512" cy="365125"/>
          </a:xfrm>
        </p:spPr>
        <p:txBody>
          <a:bodyPr/>
          <a:lstStyle/>
          <a:p>
            <a:r>
              <a:rPr lang="it-IT" dirty="0" smtClean="0"/>
              <a:t>XII Torino Workshop – Budapest, </a:t>
            </a:r>
            <a:r>
              <a:rPr lang="it-IT" dirty="0" err="1" smtClean="0"/>
              <a:t>July</a:t>
            </a:r>
            <a:r>
              <a:rPr lang="it-IT" dirty="0" smtClean="0"/>
              <a:t> 1-5,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822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040188" y="6059488"/>
            <a:ext cx="16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 sz="2400">
              <a:latin typeface="SimSun" pitchFamily="2" charset="-122"/>
            </a:endParaRP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280988" y="1692374"/>
            <a:ext cx="8510587" cy="3752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  <a:buFontTx/>
              <a:buChar char="•"/>
              <a:defRPr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Cosmological way</a:t>
            </a:r>
            <a:r>
              <a:rPr lang="en-US" sz="2400">
                <a:latin typeface="Arial" pitchFamily="34" charset="0"/>
                <a:cs typeface="Arial" pitchFamily="34" charset="0"/>
              </a:rPr>
              <a:t> </a:t>
            </a:r>
            <a:br>
              <a:rPr lang="en-US" sz="2400">
                <a:latin typeface="Arial" pitchFamily="34" charset="0"/>
                <a:cs typeface="Arial" pitchFamily="34" charset="0"/>
              </a:rPr>
            </a:br>
            <a:r>
              <a:rPr lang="en-US" sz="2400">
                <a:latin typeface="Arial" pitchFamily="34" charset="0"/>
                <a:cs typeface="Arial" pitchFamily="34" charset="0"/>
              </a:rPr>
              <a:t>	</a:t>
            </a:r>
            <a:br>
              <a:rPr lang="en-US" sz="2400">
                <a:latin typeface="Arial" pitchFamily="34" charset="0"/>
                <a:cs typeface="Arial" pitchFamily="34" charset="0"/>
              </a:rPr>
            </a:br>
            <a:endParaRPr lang="en-US" sz="240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>
                <a:latin typeface="Arial" pitchFamily="34" charset="0"/>
                <a:cs typeface="Arial" pitchFamily="34" charset="0"/>
              </a:rPr>
              <a:t>  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Astronomical way</a:t>
            </a:r>
            <a:r>
              <a:rPr lang="en-US" sz="2400">
                <a:latin typeface="Arial" pitchFamily="34" charset="0"/>
                <a:cs typeface="Arial" pitchFamily="34" charset="0"/>
              </a:rPr>
              <a:t/>
            </a:r>
            <a:br>
              <a:rPr lang="en-US" sz="2400">
                <a:latin typeface="Arial" pitchFamily="34" charset="0"/>
                <a:cs typeface="Arial" pitchFamily="34" charset="0"/>
              </a:rPr>
            </a:br>
            <a:endParaRPr lang="en-US" sz="240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>
                <a:latin typeface="Arial" pitchFamily="34" charset="0"/>
                <a:cs typeface="Arial" pitchFamily="34" charset="0"/>
              </a:rPr>
              <a:t>  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Nuclear way: Re/Os clock                 Th/U clock</a:t>
            </a:r>
            <a:r>
              <a:rPr lang="en-US" sz="2400">
                <a:latin typeface="Arial" pitchFamily="34" charset="0"/>
                <a:cs typeface="Arial" pitchFamily="34" charset="0"/>
              </a:rPr>
              <a:t>                  </a:t>
            </a:r>
          </a:p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617663" y="2286000"/>
            <a:ext cx="4783137" cy="508000"/>
          </a:xfrm>
          <a:prstGeom prst="rect">
            <a:avLst/>
          </a:prstGeom>
          <a:solidFill>
            <a:schemeClr val="bg2"/>
          </a:solidFill>
          <a:ln w="508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    </a:t>
            </a:r>
            <a:r>
              <a:rPr lang="en-US" sz="2400" b="1"/>
              <a:t>13.7 </a:t>
            </a:r>
            <a:r>
              <a:rPr lang="en-US" sz="2400" b="1">
                <a:sym typeface="Symbol" pitchFamily="18" charset="2"/>
              </a:rPr>
              <a:t></a:t>
            </a:r>
            <a:r>
              <a:rPr lang="en-US" sz="2400" b="1"/>
              <a:t> 0.2 Gyr</a:t>
            </a:r>
            <a:r>
              <a:rPr lang="en-US" sz="2400"/>
              <a:t>  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547813" y="3573463"/>
            <a:ext cx="4783137" cy="508000"/>
          </a:xfrm>
          <a:prstGeom prst="rect">
            <a:avLst/>
          </a:prstGeom>
          <a:solidFill>
            <a:schemeClr val="bg2"/>
          </a:solidFill>
          <a:ln w="508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    </a:t>
            </a:r>
            <a:r>
              <a:rPr lang="en-US" sz="2400" b="1"/>
              <a:t>14 </a:t>
            </a:r>
            <a:r>
              <a:rPr lang="en-US" sz="2400" b="1">
                <a:sym typeface="Symbol" pitchFamily="18" charset="2"/>
              </a:rPr>
              <a:t></a:t>
            </a:r>
            <a:r>
              <a:rPr lang="en-US" sz="2400" b="1"/>
              <a:t> 2 Gyr</a:t>
            </a:r>
            <a:r>
              <a:rPr lang="en-US" sz="2400"/>
              <a:t>  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619250" y="5157788"/>
            <a:ext cx="2592388" cy="508000"/>
          </a:xfrm>
          <a:prstGeom prst="rect">
            <a:avLst/>
          </a:prstGeom>
          <a:solidFill>
            <a:schemeClr val="bg2"/>
          </a:solidFill>
          <a:ln w="508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    </a:t>
            </a:r>
            <a:r>
              <a:rPr lang="en-US" sz="2400" b="1"/>
              <a:t>14.9 </a:t>
            </a:r>
            <a:r>
              <a:rPr lang="en-US" sz="2400" b="1">
                <a:sym typeface="Symbol" pitchFamily="18" charset="2"/>
              </a:rPr>
              <a:t> 2</a:t>
            </a:r>
            <a:r>
              <a:rPr lang="en-US" sz="2400" b="1"/>
              <a:t> Gyr(*)</a:t>
            </a:r>
            <a:r>
              <a:rPr lang="en-US" sz="2400"/>
              <a:t> 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69850" y="5949280"/>
            <a:ext cx="3866864" cy="318036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dirty="0"/>
              <a:t>(*) 0.4 </a:t>
            </a:r>
            <a:r>
              <a:rPr lang="en-US" sz="1600" dirty="0" err="1"/>
              <a:t>Gyr</a:t>
            </a:r>
            <a:r>
              <a:rPr lang="en-US" sz="1600" dirty="0"/>
              <a:t> uncertainty due to </a:t>
            </a:r>
            <a:r>
              <a:rPr lang="en-US" sz="1600" dirty="0" smtClean="0"/>
              <a:t>cross-</a:t>
            </a:r>
            <a:r>
              <a:rPr lang="en-US" sz="1600" dirty="0"/>
              <a:t>sections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5364163" y="5153025"/>
            <a:ext cx="2532062" cy="508000"/>
          </a:xfrm>
          <a:prstGeom prst="rect">
            <a:avLst/>
          </a:prstGeom>
          <a:solidFill>
            <a:schemeClr val="bg2"/>
          </a:solidFill>
          <a:ln w="508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14.5 </a:t>
            </a:r>
            <a:r>
              <a:rPr lang="en-US" sz="2400" b="1">
                <a:sym typeface="Symbol" pitchFamily="18" charset="2"/>
              </a:rPr>
              <a:t></a:t>
            </a:r>
            <a:r>
              <a:rPr lang="en-US" sz="2400" b="1"/>
              <a:t> 2.5 Gyr</a:t>
            </a:r>
            <a:r>
              <a:rPr lang="en-US" sz="2400"/>
              <a:t> 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40126" y="116632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186,187</a:t>
            </a:r>
            <a:r>
              <a:rPr lang="en-GB" sz="3200" b="1" dirty="0" smtClean="0"/>
              <a:t>Os</a:t>
            </a:r>
            <a:endParaRPr lang="en-GB" sz="3200" b="1" dirty="0"/>
          </a:p>
        </p:txBody>
      </p:sp>
      <p:sp>
        <p:nvSpPr>
          <p:cNvPr id="11" name="Right Arrow 10">
            <a:hlinkClick r:id="rId3" action="ppaction://hlinksldjump"/>
          </p:cNvPr>
          <p:cNvSpPr/>
          <p:nvPr/>
        </p:nvSpPr>
        <p:spPr>
          <a:xfrm>
            <a:off x="8460432" y="6093296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83768" y="6448251"/>
            <a:ext cx="4536504" cy="365125"/>
          </a:xfrm>
        </p:spPr>
        <p:txBody>
          <a:bodyPr/>
          <a:lstStyle/>
          <a:p>
            <a:pPr>
              <a:defRPr/>
            </a:pPr>
            <a:r>
              <a:rPr lang="it-IT" smtClean="0"/>
              <a:t>XII Torino Workshop – Budapest, July 1-5,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20577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3200400" y="228600"/>
            <a:ext cx="3313113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200400" y="228600"/>
            <a:ext cx="3313113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2089150" y="1476375"/>
            <a:ext cx="611188" cy="179388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135"/>
          <p:cNvSpPr>
            <a:spLocks noChangeShapeType="1"/>
          </p:cNvSpPr>
          <p:nvPr/>
        </p:nvSpPr>
        <p:spPr bwMode="auto">
          <a:xfrm flipH="1" flipV="1">
            <a:off x="5678488" y="3038475"/>
            <a:ext cx="571500" cy="357188"/>
          </a:xfrm>
          <a:prstGeom prst="line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04" name="Line 135"/>
          <p:cNvSpPr>
            <a:spLocks noChangeShapeType="1"/>
          </p:cNvSpPr>
          <p:nvPr/>
        </p:nvSpPr>
        <p:spPr bwMode="auto">
          <a:xfrm flipH="1" flipV="1">
            <a:off x="5678488" y="2252663"/>
            <a:ext cx="571500" cy="357187"/>
          </a:xfrm>
          <a:prstGeom prst="line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03" name="Line 135"/>
          <p:cNvSpPr>
            <a:spLocks noChangeShapeType="1"/>
          </p:cNvSpPr>
          <p:nvPr/>
        </p:nvSpPr>
        <p:spPr bwMode="auto">
          <a:xfrm flipH="1" flipV="1">
            <a:off x="3678238" y="3038475"/>
            <a:ext cx="571500" cy="357188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122"/>
          <p:cNvSpPr>
            <a:spLocks noChangeShapeType="1"/>
          </p:cNvSpPr>
          <p:nvPr/>
        </p:nvSpPr>
        <p:spPr bwMode="auto">
          <a:xfrm rot="300000" flipV="1">
            <a:off x="5607050" y="2824163"/>
            <a:ext cx="500063" cy="46037"/>
          </a:xfrm>
          <a:prstGeom prst="line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23" name="Line 119"/>
          <p:cNvSpPr>
            <a:spLocks noChangeShapeType="1"/>
          </p:cNvSpPr>
          <p:nvPr/>
        </p:nvSpPr>
        <p:spPr bwMode="auto">
          <a:xfrm rot="-240000">
            <a:off x="2392363" y="3494088"/>
            <a:ext cx="719137" cy="444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20"/>
          <p:cNvSpPr>
            <a:spLocks noChangeShapeType="1"/>
          </p:cNvSpPr>
          <p:nvPr/>
        </p:nvSpPr>
        <p:spPr bwMode="auto">
          <a:xfrm>
            <a:off x="3678238" y="3538538"/>
            <a:ext cx="360362" cy="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21"/>
          <p:cNvSpPr>
            <a:spLocks noChangeShapeType="1"/>
          </p:cNvSpPr>
          <p:nvPr/>
        </p:nvSpPr>
        <p:spPr bwMode="auto">
          <a:xfrm>
            <a:off x="4606925" y="3538538"/>
            <a:ext cx="433388" cy="0"/>
          </a:xfrm>
          <a:prstGeom prst="line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26" name="Line 122"/>
          <p:cNvSpPr>
            <a:spLocks noChangeShapeType="1"/>
          </p:cNvSpPr>
          <p:nvPr/>
        </p:nvSpPr>
        <p:spPr bwMode="auto">
          <a:xfrm>
            <a:off x="5530850" y="3538538"/>
            <a:ext cx="576263" cy="0"/>
          </a:xfrm>
          <a:prstGeom prst="line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23563" name="Line 135"/>
          <p:cNvSpPr>
            <a:spLocks noChangeShapeType="1"/>
          </p:cNvSpPr>
          <p:nvPr/>
        </p:nvSpPr>
        <p:spPr bwMode="auto">
          <a:xfrm flipH="1" flipV="1">
            <a:off x="3678238" y="2252663"/>
            <a:ext cx="571500" cy="357187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8" name="Text Box 142"/>
          <p:cNvSpPr txBox="1">
            <a:spLocks noChangeArrowheads="1"/>
          </p:cNvSpPr>
          <p:nvPr/>
        </p:nvSpPr>
        <p:spPr bwMode="auto">
          <a:xfrm>
            <a:off x="2168525" y="3090863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b="1">
                <a:latin typeface="Calibri" charset="0"/>
                <a:cs typeface="Arial" charset="0"/>
              </a:rPr>
              <a:t>s-Process</a:t>
            </a:r>
          </a:p>
        </p:txBody>
      </p:sp>
      <p:sp>
        <p:nvSpPr>
          <p:cNvPr id="97319" name="Rectangle 103"/>
          <p:cNvSpPr>
            <a:spLocks noChangeArrowheads="1"/>
          </p:cNvSpPr>
          <p:nvPr/>
        </p:nvSpPr>
        <p:spPr bwMode="auto">
          <a:xfrm>
            <a:off x="3106738" y="3324225"/>
            <a:ext cx="552450" cy="500063"/>
          </a:xfrm>
          <a:prstGeom prst="rect">
            <a:avLst/>
          </a:prstGeom>
          <a:solidFill>
            <a:srgbClr val="4F81BD">
              <a:alpha val="50195"/>
            </a:srgb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150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Sm </a:t>
            </a:r>
          </a:p>
        </p:txBody>
      </p:sp>
      <p:sp>
        <p:nvSpPr>
          <p:cNvPr id="97320" name="Rectangle 105"/>
          <p:cNvSpPr>
            <a:spLocks noChangeArrowheads="1"/>
          </p:cNvSpPr>
          <p:nvPr/>
        </p:nvSpPr>
        <p:spPr bwMode="auto">
          <a:xfrm>
            <a:off x="5081588" y="3322638"/>
            <a:ext cx="552450" cy="500062"/>
          </a:xfrm>
          <a:prstGeom prst="rect">
            <a:avLst/>
          </a:prstGeom>
          <a:solidFill>
            <a:srgbClr val="4F81BD">
              <a:alpha val="7097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152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Sm</a:t>
            </a:r>
          </a:p>
        </p:txBody>
      </p:sp>
      <p:sp>
        <p:nvSpPr>
          <p:cNvPr id="97321" name="Rectangle 107"/>
          <p:cNvSpPr>
            <a:spLocks noChangeArrowheads="1"/>
          </p:cNvSpPr>
          <p:nvPr/>
        </p:nvSpPr>
        <p:spPr bwMode="auto">
          <a:xfrm>
            <a:off x="3106738" y="2573338"/>
            <a:ext cx="552450" cy="500062"/>
          </a:xfrm>
          <a:prstGeom prst="rect">
            <a:avLst/>
          </a:prstGeom>
          <a:solidFill>
            <a:srgbClr val="800080">
              <a:alpha val="4901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151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Eu </a:t>
            </a:r>
          </a:p>
        </p:txBody>
      </p:sp>
      <p:sp>
        <p:nvSpPr>
          <p:cNvPr id="97322" name="Rectangle 109"/>
          <p:cNvSpPr>
            <a:spLocks noChangeArrowheads="1"/>
          </p:cNvSpPr>
          <p:nvPr/>
        </p:nvSpPr>
        <p:spPr bwMode="auto">
          <a:xfrm>
            <a:off x="5081588" y="2573338"/>
            <a:ext cx="552450" cy="500062"/>
          </a:xfrm>
          <a:prstGeom prst="rect">
            <a:avLst/>
          </a:prstGeom>
          <a:solidFill>
            <a:srgbClr val="800080">
              <a:alpha val="4901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153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Eu </a:t>
            </a:r>
          </a:p>
        </p:txBody>
      </p:sp>
      <p:sp>
        <p:nvSpPr>
          <p:cNvPr id="97323" name="Rectangle 112"/>
          <p:cNvSpPr>
            <a:spLocks noChangeArrowheads="1"/>
          </p:cNvSpPr>
          <p:nvPr/>
        </p:nvSpPr>
        <p:spPr bwMode="auto">
          <a:xfrm>
            <a:off x="3106738" y="1824038"/>
            <a:ext cx="552450" cy="500062"/>
          </a:xfrm>
          <a:prstGeom prst="rect">
            <a:avLst/>
          </a:prstGeom>
          <a:solidFill>
            <a:srgbClr val="FF66CC">
              <a:alpha val="49019"/>
            </a:srgb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152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Gd </a:t>
            </a:r>
          </a:p>
        </p:txBody>
      </p:sp>
      <p:sp>
        <p:nvSpPr>
          <p:cNvPr id="97324" name="Rectangle 114"/>
          <p:cNvSpPr>
            <a:spLocks noChangeArrowheads="1"/>
          </p:cNvSpPr>
          <p:nvPr/>
        </p:nvSpPr>
        <p:spPr bwMode="auto">
          <a:xfrm>
            <a:off x="5081588" y="1824038"/>
            <a:ext cx="552450" cy="500062"/>
          </a:xfrm>
          <a:prstGeom prst="rect">
            <a:avLst/>
          </a:prstGeom>
          <a:solidFill>
            <a:srgbClr val="FF66CC">
              <a:alpha val="49019"/>
            </a:srgb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154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Gd </a:t>
            </a:r>
          </a:p>
        </p:txBody>
      </p:sp>
      <p:sp>
        <p:nvSpPr>
          <p:cNvPr id="90" name="Line 120"/>
          <p:cNvSpPr>
            <a:spLocks noChangeShapeType="1"/>
          </p:cNvSpPr>
          <p:nvPr/>
        </p:nvSpPr>
        <p:spPr bwMode="auto">
          <a:xfrm>
            <a:off x="3678238" y="2824163"/>
            <a:ext cx="360362" cy="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6" name="CasellaDiTesto 98"/>
          <p:cNvSpPr txBox="1">
            <a:spLocks noChangeArrowheads="1"/>
          </p:cNvSpPr>
          <p:nvPr/>
        </p:nvSpPr>
        <p:spPr bwMode="auto">
          <a:xfrm>
            <a:off x="860425" y="4329113"/>
            <a:ext cx="4143375" cy="1692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60350" indent="-1714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sz="1800">
                <a:latin typeface="Calibri" charset="0"/>
                <a:cs typeface="Arial" charset="0"/>
              </a:rPr>
              <a:t>The branching ratio for </a:t>
            </a:r>
            <a:r>
              <a:rPr lang="it-IT" sz="1800" b="1" baseline="30000">
                <a:solidFill>
                  <a:srgbClr val="FF0000"/>
                </a:solidFill>
                <a:latin typeface="Calibri" charset="0"/>
                <a:cs typeface="Arial" charset="0"/>
              </a:rPr>
              <a:t>151</a:t>
            </a:r>
            <a:r>
              <a:rPr lang="it-IT" sz="1800" b="1">
                <a:solidFill>
                  <a:srgbClr val="FF0000"/>
                </a:solidFill>
                <a:latin typeface="Calibri" charset="0"/>
                <a:cs typeface="Arial" charset="0"/>
              </a:rPr>
              <a:t>Sm</a:t>
            </a:r>
            <a:r>
              <a:rPr lang="it-IT" sz="1800">
                <a:latin typeface="Calibri" charset="0"/>
                <a:cs typeface="Arial" charset="0"/>
              </a:rPr>
              <a:t> depends on: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•"/>
            </a:pPr>
            <a:r>
              <a:rPr lang="it-IT" sz="1600" b="1">
                <a:solidFill>
                  <a:srgbClr val="FF0000"/>
                </a:solidFill>
                <a:latin typeface="Calibri" charset="0"/>
                <a:cs typeface="Arial" charset="0"/>
              </a:rPr>
              <a:t>Termodynamical  condition</a:t>
            </a:r>
            <a:r>
              <a:rPr lang="it-IT" sz="1600" b="1">
                <a:latin typeface="Calibri" charset="0"/>
                <a:cs typeface="Arial" charset="0"/>
              </a:rPr>
              <a:t> </a:t>
            </a:r>
            <a:r>
              <a:rPr lang="it-IT" sz="1600">
                <a:latin typeface="Calibri" charset="0"/>
                <a:cs typeface="Arial" charset="0"/>
              </a:rPr>
              <a:t>of the stellar site (temperature, neutron density, etc…) </a:t>
            </a:r>
            <a:endParaRPr lang="it-IT" sz="1600" b="1">
              <a:latin typeface="Calibri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  <a:buFont typeface="Arial" charset="0"/>
              <a:buChar char="•"/>
            </a:pPr>
            <a:r>
              <a:rPr lang="it-IT" sz="1600">
                <a:latin typeface="Calibri" charset="0"/>
                <a:cs typeface="Arial" charset="0"/>
              </a:rPr>
              <a:t>Cross-section of </a:t>
            </a:r>
            <a:r>
              <a:rPr lang="it-IT" sz="1600" b="1" baseline="30000">
                <a:solidFill>
                  <a:srgbClr val="FF0000"/>
                </a:solidFill>
                <a:latin typeface="Calibri" charset="0"/>
                <a:cs typeface="Arial" charset="0"/>
              </a:rPr>
              <a:t>151</a:t>
            </a:r>
            <a:r>
              <a:rPr lang="it-IT" sz="1600" b="1">
                <a:solidFill>
                  <a:srgbClr val="FF0000"/>
                </a:solidFill>
                <a:latin typeface="Calibri" charset="0"/>
                <a:cs typeface="Arial" charset="0"/>
              </a:rPr>
              <a:t>Sm(n,</a:t>
            </a:r>
            <a:r>
              <a:rPr lang="it-IT" sz="1600" b="1">
                <a:solidFill>
                  <a:srgbClr val="FF0000"/>
                </a:solidFill>
                <a:latin typeface="Symbol" charset="0"/>
                <a:cs typeface="Arial" charset="0"/>
              </a:rPr>
              <a:t>g</a:t>
            </a:r>
            <a:r>
              <a:rPr lang="it-IT" sz="1600" b="1">
                <a:solidFill>
                  <a:srgbClr val="FF0000"/>
                </a:solidFill>
                <a:latin typeface="Calibri" charset="0"/>
                <a:cs typeface="Arial" charset="0"/>
              </a:rPr>
              <a:t>)</a:t>
            </a:r>
            <a:endParaRPr lang="it-IT" sz="1800" baseline="30000">
              <a:latin typeface="Calibri" charset="0"/>
              <a:cs typeface="Arial" charset="0"/>
            </a:endParaRPr>
          </a:p>
          <a:p>
            <a:pPr lvl="1" eaLnBrk="1" hangingPunct="1">
              <a:spcBef>
                <a:spcPts val="1200"/>
              </a:spcBef>
            </a:pPr>
            <a:r>
              <a:rPr lang="it-IT" sz="1800" baseline="30000">
                <a:latin typeface="Calibri" charset="0"/>
                <a:cs typeface="Arial" charset="0"/>
              </a:rPr>
              <a:t>151</a:t>
            </a:r>
            <a:r>
              <a:rPr lang="it-IT" sz="1800">
                <a:latin typeface="Calibri" charset="0"/>
                <a:cs typeface="Arial" charset="0"/>
              </a:rPr>
              <a:t>Sm used as </a:t>
            </a:r>
            <a:r>
              <a:rPr lang="it-IT" sz="1800" b="1">
                <a:solidFill>
                  <a:srgbClr val="FF0000"/>
                </a:solidFill>
                <a:latin typeface="Calibri" charset="0"/>
                <a:cs typeface="Arial" charset="0"/>
              </a:rPr>
              <a:t>stellar thermometer</a:t>
            </a:r>
            <a:r>
              <a:rPr lang="it-IT" sz="1800">
                <a:latin typeface="Calibri" charset="0"/>
                <a:cs typeface="Arial" charset="0"/>
              </a:rPr>
              <a:t> !!</a:t>
            </a:r>
          </a:p>
        </p:txBody>
      </p:sp>
      <p:sp>
        <p:nvSpPr>
          <p:cNvPr id="92" name="Ovale 91"/>
          <p:cNvSpPr/>
          <p:nvPr/>
        </p:nvSpPr>
        <p:spPr>
          <a:xfrm>
            <a:off x="3857625" y="3148013"/>
            <a:ext cx="928688" cy="85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97330" name="Rectangle 103"/>
          <p:cNvSpPr>
            <a:spLocks noChangeArrowheads="1"/>
          </p:cNvSpPr>
          <p:nvPr/>
        </p:nvSpPr>
        <p:spPr bwMode="auto">
          <a:xfrm>
            <a:off x="4054475" y="3362325"/>
            <a:ext cx="552450" cy="5000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5400" cmpd="thickThin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151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Sm </a:t>
            </a:r>
          </a:p>
        </p:txBody>
      </p:sp>
      <p:sp>
        <p:nvSpPr>
          <p:cNvPr id="97331" name="Rectangle 103"/>
          <p:cNvSpPr>
            <a:spLocks noChangeArrowheads="1"/>
          </p:cNvSpPr>
          <p:nvPr/>
        </p:nvSpPr>
        <p:spPr bwMode="auto">
          <a:xfrm>
            <a:off x="4035425" y="2576513"/>
            <a:ext cx="552450" cy="5000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 cmpd="thickThin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152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Eu</a:t>
            </a:r>
          </a:p>
        </p:txBody>
      </p:sp>
      <p:sp>
        <p:nvSpPr>
          <p:cNvPr id="97332" name="Rectangle 103"/>
          <p:cNvSpPr>
            <a:spLocks noChangeArrowheads="1"/>
          </p:cNvSpPr>
          <p:nvPr/>
        </p:nvSpPr>
        <p:spPr bwMode="auto">
          <a:xfrm>
            <a:off x="6054725" y="2576513"/>
            <a:ext cx="552450" cy="5000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 cmpd="thickThin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154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Eu</a:t>
            </a:r>
          </a:p>
        </p:txBody>
      </p:sp>
      <p:sp>
        <p:nvSpPr>
          <p:cNvPr id="97333" name="Rectangle 103"/>
          <p:cNvSpPr>
            <a:spLocks noChangeArrowheads="1"/>
          </p:cNvSpPr>
          <p:nvPr/>
        </p:nvSpPr>
        <p:spPr bwMode="auto">
          <a:xfrm>
            <a:off x="6107113" y="3290888"/>
            <a:ext cx="552450" cy="50006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5400" cmpd="thickThin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153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Sm </a:t>
            </a:r>
          </a:p>
        </p:txBody>
      </p:sp>
      <p:grpSp>
        <p:nvGrpSpPr>
          <p:cNvPr id="2" name="Group 982"/>
          <p:cNvGrpSpPr>
            <a:grpSpLocks/>
          </p:cNvGrpSpPr>
          <p:nvPr/>
        </p:nvGrpSpPr>
        <p:grpSpPr bwMode="auto">
          <a:xfrm>
            <a:off x="6300788" y="4437063"/>
            <a:ext cx="1492250" cy="1485900"/>
            <a:chOff x="4032" y="48"/>
            <a:chExt cx="1722" cy="1824"/>
          </a:xfrm>
        </p:grpSpPr>
        <p:pic>
          <p:nvPicPr>
            <p:cNvPr id="97335" name="Picture 983" descr="redgiant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01" b="7201"/>
            <a:stretch>
              <a:fillRect/>
            </a:stretch>
          </p:blipFill>
          <p:spPr bwMode="auto">
            <a:xfrm>
              <a:off x="4032" y="48"/>
              <a:ext cx="1722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7336" name="Object 984"/>
            <p:cNvGraphicFramePr>
              <a:graphicFrameLocks noChangeAspect="1"/>
            </p:cNvGraphicFramePr>
            <p:nvPr/>
          </p:nvGraphicFramePr>
          <p:xfrm>
            <a:off x="4992" y="48"/>
            <a:ext cx="676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44" name="Photo Editor Photo" r:id="rId8" imgW="819048" imgH="1104762" progId="">
                    <p:embed/>
                  </p:oleObj>
                </mc:Choice>
                <mc:Fallback>
                  <p:oleObj name="Photo Editor Photo" r:id="rId8" imgW="819048" imgH="110476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48"/>
                          <a:ext cx="676" cy="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Title 1"/>
          <p:cNvSpPr txBox="1">
            <a:spLocks/>
          </p:cNvSpPr>
          <p:nvPr/>
        </p:nvSpPr>
        <p:spPr>
          <a:xfrm>
            <a:off x="1140126" y="4462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151</a:t>
            </a:r>
            <a:r>
              <a:rPr lang="en-GB" sz="3200" b="1" dirty="0" smtClean="0"/>
              <a:t>Sm</a:t>
            </a:r>
            <a:endParaRPr lang="en-GB" sz="3200" b="1" dirty="0"/>
          </a:p>
        </p:txBody>
      </p:sp>
      <p:sp>
        <p:nvSpPr>
          <p:cNvPr id="40" name="Text Box 253"/>
          <p:cNvSpPr txBox="1">
            <a:spLocks noChangeArrowheads="1"/>
          </p:cNvSpPr>
          <p:nvPr/>
        </p:nvSpPr>
        <p:spPr bwMode="auto">
          <a:xfrm>
            <a:off x="5148064" y="980728"/>
            <a:ext cx="4104455" cy="646331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/>
              <a:t>Laboratory t</a:t>
            </a:r>
            <a:r>
              <a:rPr lang="de-DE" baseline="-25000" dirty="0"/>
              <a:t>1/2</a:t>
            </a:r>
            <a:r>
              <a:rPr lang="de-DE" dirty="0"/>
              <a:t> </a:t>
            </a:r>
            <a:r>
              <a:rPr lang="de-DE" dirty="0" smtClean="0"/>
              <a:t>= 93 </a:t>
            </a:r>
            <a:r>
              <a:rPr lang="de-DE" dirty="0"/>
              <a:t>yr</a:t>
            </a:r>
          </a:p>
          <a:p>
            <a:r>
              <a:rPr lang="de-DE" dirty="0"/>
              <a:t>reduced to  t</a:t>
            </a:r>
            <a:r>
              <a:rPr lang="de-DE" baseline="-25000" dirty="0"/>
              <a:t>1/2</a:t>
            </a:r>
            <a:r>
              <a:rPr lang="de-DE" dirty="0"/>
              <a:t> = 3 </a:t>
            </a:r>
            <a:r>
              <a:rPr lang="de-DE" dirty="0" err="1"/>
              <a:t>yr</a:t>
            </a:r>
            <a:r>
              <a:rPr lang="de-DE" dirty="0"/>
              <a:t> </a:t>
            </a:r>
            <a:r>
              <a:rPr lang="de-DE" dirty="0" smtClean="0"/>
              <a:t>@ </a:t>
            </a:r>
            <a:r>
              <a:rPr lang="de-DE" i="1" dirty="0"/>
              <a:t>s</a:t>
            </a:r>
            <a:r>
              <a:rPr lang="de-DE" dirty="0"/>
              <a:t>-process </a:t>
            </a:r>
            <a:r>
              <a:rPr lang="de-DE" dirty="0" smtClean="0"/>
              <a:t>site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11760" y="6448251"/>
            <a:ext cx="4896544" cy="365125"/>
          </a:xfrm>
        </p:spPr>
        <p:txBody>
          <a:bodyPr/>
          <a:lstStyle/>
          <a:p>
            <a:r>
              <a:rPr lang="it-IT" dirty="0" smtClean="0"/>
              <a:t>XII Torino Workshop – Budapest, </a:t>
            </a:r>
            <a:r>
              <a:rPr lang="it-IT" dirty="0" err="1" smtClean="0"/>
              <a:t>July</a:t>
            </a:r>
            <a:r>
              <a:rPr lang="it-IT" dirty="0" smtClean="0"/>
              <a:t> 1-5,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220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73"/>
          <p:cNvSpPr txBox="1">
            <a:spLocks noChangeArrowheads="1"/>
          </p:cNvSpPr>
          <p:nvPr/>
        </p:nvSpPr>
        <p:spPr bwMode="auto">
          <a:xfrm>
            <a:off x="785613" y="5027285"/>
            <a:ext cx="35226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>
              <a:latin typeface="Tahoma" pitchFamily="34" charset="0"/>
              <a:cs typeface="Arial" charset="0"/>
            </a:endParaRPr>
          </a:p>
        </p:txBody>
      </p:sp>
      <p:sp>
        <p:nvSpPr>
          <p:cNvPr id="6" name="Text Box 974"/>
          <p:cNvSpPr txBox="1">
            <a:spLocks noChangeArrowheads="1"/>
          </p:cNvSpPr>
          <p:nvPr/>
        </p:nvSpPr>
        <p:spPr bwMode="auto">
          <a:xfrm>
            <a:off x="4516238" y="3163341"/>
            <a:ext cx="448151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1200" dirty="0" smtClean="0">
                <a:latin typeface="Verdana" pitchFamily="34" charset="0"/>
                <a:cs typeface="Arial" charset="0"/>
              </a:rPr>
              <a:t>Measured </a:t>
            </a:r>
            <a:r>
              <a:rPr lang="en-US" sz="1200" dirty="0">
                <a:latin typeface="Verdana" pitchFamily="34" charset="0"/>
                <a:cs typeface="Arial" charset="0"/>
              </a:rPr>
              <a:t>for the first time at a time-of-flight facility </a:t>
            </a:r>
          </a:p>
          <a:p>
            <a:pPr algn="just" eaLnBrk="1" hangingPunct="1"/>
            <a:r>
              <a:rPr lang="en-US" sz="1200" dirty="0" smtClean="0">
                <a:latin typeface="Verdana" pitchFamily="34" charset="0"/>
                <a:cs typeface="Arial" charset="0"/>
              </a:rPr>
              <a:t>Resonance </a:t>
            </a:r>
            <a:r>
              <a:rPr lang="en-US" sz="1200" dirty="0">
                <a:latin typeface="Verdana" pitchFamily="34" charset="0"/>
                <a:cs typeface="Arial" charset="0"/>
              </a:rPr>
              <a:t>analysis with SAMMY </a:t>
            </a:r>
            <a:r>
              <a:rPr lang="en-US" sz="1200" dirty="0" smtClean="0">
                <a:latin typeface="Verdana" pitchFamily="34" charset="0"/>
                <a:cs typeface="Arial" charset="0"/>
              </a:rPr>
              <a:t>code</a:t>
            </a:r>
            <a:r>
              <a:rPr lang="en-US" sz="1200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.</a:t>
            </a:r>
            <a:endParaRPr lang="en-US" sz="1200" dirty="0">
              <a:latin typeface="Verdana" pitchFamily="34" charset="0"/>
              <a:cs typeface="Arial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6400" t="6485" r="3200"/>
          <a:stretch>
            <a:fillRect/>
          </a:stretch>
        </p:blipFill>
        <p:spPr bwMode="auto">
          <a:xfrm>
            <a:off x="912613" y="4463722"/>
            <a:ext cx="322738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73351" y="5714672"/>
            <a:ext cx="42672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200" b="1" dirty="0" err="1">
                <a:solidFill>
                  <a:srgbClr val="FF0000"/>
                </a:solidFill>
                <a:latin typeface="Verdana" pitchFamily="34" charset="0"/>
                <a:cs typeface="Arial" charset="0"/>
              </a:rPr>
              <a:t>Maxwellian</a:t>
            </a:r>
            <a:r>
              <a:rPr lang="en-US" sz="1200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 averaged (n,</a:t>
            </a:r>
            <a:r>
              <a:rPr lang="el-GR" sz="1200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γ</a:t>
            </a:r>
            <a:r>
              <a:rPr lang="en-US" sz="1200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) cross section of the </a:t>
            </a:r>
            <a:r>
              <a:rPr lang="en-US" sz="1200" b="1" baseline="30000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151</a:t>
            </a:r>
            <a:r>
              <a:rPr lang="en-US" sz="1200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Sm and previous calculation (symbol</a:t>
            </a:r>
            <a:r>
              <a:rPr lang="en-US" sz="1200" b="1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)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sz="1200" b="1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NO PREVIOUS MEASUREMENTS!</a:t>
            </a:r>
            <a:endParaRPr lang="en-US" sz="1200" b="1" dirty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44351" y="3823959"/>
            <a:ext cx="5562600" cy="6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Maxwellian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averaged cross-section experimentally determined for the first time</a:t>
            </a:r>
            <a:r>
              <a:rPr lang="it-IT" sz="2000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</a:t>
            </a:r>
          </a:p>
        </p:txBody>
      </p:sp>
      <p:sp>
        <p:nvSpPr>
          <p:cNvPr id="10" name="Text Box 177"/>
          <p:cNvSpPr txBox="1">
            <a:spLocks noChangeArrowheads="1"/>
          </p:cNvSpPr>
          <p:nvPr/>
        </p:nvSpPr>
        <p:spPr bwMode="auto">
          <a:xfrm>
            <a:off x="5789413" y="4571672"/>
            <a:ext cx="25225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cs typeface="Arial" charset="0"/>
              </a:rPr>
              <a:t>s-process in AGB stars produces 77% of </a:t>
            </a:r>
            <a:r>
              <a:rPr lang="en-US" b="1" baseline="30000" dirty="0">
                <a:cs typeface="Arial" charset="0"/>
              </a:rPr>
              <a:t>152</a:t>
            </a:r>
            <a:r>
              <a:rPr lang="en-US" b="1" dirty="0">
                <a:cs typeface="Arial" charset="0"/>
              </a:rPr>
              <a:t>Gd, 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cs typeface="Arial" charset="0"/>
              </a:rPr>
              <a:t>23% from p process</a:t>
            </a:r>
            <a:endParaRPr lang="it-IT" b="1" dirty="0">
              <a:cs typeface="Arial" charset="0"/>
            </a:endParaRPr>
          </a:p>
        </p:txBody>
      </p:sp>
      <p:sp>
        <p:nvSpPr>
          <p:cNvPr id="11" name="AutoShape 961"/>
          <p:cNvSpPr>
            <a:spLocks noChangeArrowheads="1"/>
          </p:cNvSpPr>
          <p:nvPr/>
        </p:nvSpPr>
        <p:spPr bwMode="auto">
          <a:xfrm>
            <a:off x="4584501" y="4876472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18859"/>
            <a:ext cx="3886200" cy="27308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151</a:t>
            </a:r>
            <a:r>
              <a:rPr lang="en-GB" sz="3200" b="1" dirty="0" smtClean="0"/>
              <a:t>Sm</a:t>
            </a:r>
            <a:endParaRPr lang="en-GB" sz="3200" b="1" dirty="0"/>
          </a:p>
        </p:txBody>
      </p:sp>
      <p:pic>
        <p:nvPicPr>
          <p:cNvPr id="14" name="Picture 3" descr="RES_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2430" y="980728"/>
            <a:ext cx="3231938" cy="2209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07704" y="2996952"/>
            <a:ext cx="1047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background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Right Arrow 2">
            <a:hlinkClick r:id="rId5" action="ppaction://hlinksldjump"/>
          </p:cNvPr>
          <p:cNvSpPr/>
          <p:nvPr/>
        </p:nvSpPr>
        <p:spPr>
          <a:xfrm>
            <a:off x="8460432" y="6093296"/>
            <a:ext cx="504056" cy="360040"/>
          </a:xfrm>
          <a:prstGeom prst="rightArrow">
            <a:avLst>
              <a:gd name="adj1" fmla="val 65677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54733">
            <a:off x="-268833" y="3198379"/>
            <a:ext cx="9144000" cy="1404503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1763688" y="6453336"/>
            <a:ext cx="4824536" cy="365125"/>
          </a:xfrm>
        </p:spPr>
        <p:txBody>
          <a:bodyPr/>
          <a:lstStyle/>
          <a:p>
            <a:r>
              <a:rPr lang="it-IT" dirty="0" smtClean="0"/>
              <a:t>XII Torino Workshop – Budapest, </a:t>
            </a:r>
            <a:r>
              <a:rPr lang="it-IT" dirty="0" err="1" smtClean="0"/>
              <a:t>July</a:t>
            </a:r>
            <a:r>
              <a:rPr lang="it-IT" dirty="0" smtClean="0"/>
              <a:t> 1-5,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942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4274" r="2362" b="8535"/>
          <a:stretch/>
        </p:blipFill>
        <p:spPr>
          <a:xfrm>
            <a:off x="2151026" y="1445467"/>
            <a:ext cx="6696000" cy="460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5496" y="1723261"/>
            <a:ext cx="2202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Scenarios</a:t>
            </a:r>
            <a:r>
              <a:rPr lang="it-IT" sz="2400" b="1" dirty="0" smtClean="0"/>
              <a:t> </a:t>
            </a:r>
          </a:p>
          <a:p>
            <a:r>
              <a:rPr lang="it-IT" sz="2400" b="1" dirty="0" smtClean="0"/>
              <a:t>in massive </a:t>
            </a:r>
            <a:r>
              <a:rPr lang="it-IT" sz="2400" b="1" dirty="0" err="1" smtClean="0"/>
              <a:t>stars</a:t>
            </a:r>
            <a:endParaRPr lang="it-IT" sz="2400" b="1" dirty="0" smtClean="0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1720104" y="1815855"/>
            <a:ext cx="442496" cy="115088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1730232" y="2083343"/>
            <a:ext cx="432368" cy="10158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63</a:t>
            </a:r>
            <a:r>
              <a:rPr lang="en-GB" sz="3200" b="1" dirty="0" smtClean="0"/>
              <a:t>Ni</a:t>
            </a:r>
            <a:endParaRPr lang="en-GB" sz="32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09320"/>
            <a:ext cx="4616152" cy="365125"/>
          </a:xfrm>
        </p:spPr>
        <p:txBody>
          <a:bodyPr/>
          <a:lstStyle/>
          <a:p>
            <a:r>
              <a:rPr lang="it-IT" dirty="0" smtClean="0"/>
              <a:t>XII Torino Workshop – Budapest, </a:t>
            </a:r>
            <a:r>
              <a:rPr lang="it-IT" dirty="0" err="1" smtClean="0"/>
              <a:t>July</a:t>
            </a:r>
            <a:r>
              <a:rPr lang="it-IT" dirty="0" smtClean="0"/>
              <a:t> 1-5,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390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3200400" y="228600"/>
            <a:ext cx="3313113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3200400" y="228600"/>
            <a:ext cx="3313113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179388" y="1008063"/>
            <a:ext cx="2160587" cy="252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35496" y="836712"/>
            <a:ext cx="4464496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en-GB" sz="1600" baseline="30000" dirty="0" smtClean="0"/>
              <a:t>63</a:t>
            </a:r>
            <a:r>
              <a:rPr lang="en-GB" sz="1600" dirty="0" smtClean="0"/>
              <a:t>Ni (t</a:t>
            </a:r>
            <a:r>
              <a:rPr lang="en-GB" sz="1600" baseline="-25000" dirty="0" smtClean="0"/>
              <a:t>1/2</a:t>
            </a:r>
            <a:r>
              <a:rPr lang="en-GB" sz="1600" dirty="0" smtClean="0"/>
              <a:t>=100 y) represents the </a:t>
            </a:r>
            <a:r>
              <a:rPr lang="en-GB" sz="1600" b="1" dirty="0" smtClean="0">
                <a:solidFill>
                  <a:srgbClr val="FF0000"/>
                </a:solidFill>
              </a:rPr>
              <a:t>first branching point</a:t>
            </a:r>
            <a:r>
              <a:rPr lang="en-GB" sz="1600" dirty="0" smtClean="0"/>
              <a:t> in the s-process, and determines the </a:t>
            </a:r>
            <a:r>
              <a:rPr lang="en-GB" sz="1600" b="1" dirty="0" smtClean="0">
                <a:solidFill>
                  <a:srgbClr val="FF0000"/>
                </a:solidFill>
              </a:rPr>
              <a:t>abundance</a:t>
            </a:r>
            <a:r>
              <a:rPr lang="en-GB" sz="1600" dirty="0" smtClean="0"/>
              <a:t> of </a:t>
            </a:r>
            <a:r>
              <a:rPr lang="en-GB" sz="1600" b="1" baseline="30000" dirty="0" smtClean="0">
                <a:solidFill>
                  <a:srgbClr val="FF0000"/>
                </a:solidFill>
              </a:rPr>
              <a:t>63,65</a:t>
            </a:r>
            <a:r>
              <a:rPr lang="en-GB" sz="1600" b="1" dirty="0" smtClean="0">
                <a:solidFill>
                  <a:srgbClr val="FF0000"/>
                </a:solidFill>
              </a:rPr>
              <a:t>Cu</a:t>
            </a:r>
            <a:endParaRPr lang="en-GB" sz="1600" dirty="0"/>
          </a:p>
        </p:txBody>
      </p:sp>
      <p:pic>
        <p:nvPicPr>
          <p:cNvPr id="21" name="Picture 9" descr="IMGP36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35"/>
          <a:stretch>
            <a:fillRect/>
          </a:stretch>
        </p:blipFill>
        <p:spPr bwMode="auto">
          <a:xfrm>
            <a:off x="179388" y="2564904"/>
            <a:ext cx="1441450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3"/>
          <p:cNvSpPr>
            <a:spLocks/>
          </p:cNvSpPr>
          <p:nvPr/>
        </p:nvSpPr>
        <p:spPr bwMode="auto">
          <a:xfrm>
            <a:off x="228600" y="5486400"/>
            <a:ext cx="4572000" cy="685800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1800" b="1" u="sng" dirty="0">
                <a:solidFill>
                  <a:srgbClr val="FF0000"/>
                </a:solidFill>
                <a:latin typeface="Calibri" charset="0"/>
              </a:rPr>
              <a:t>First</a:t>
            </a:r>
            <a:r>
              <a:rPr lang="en-GB" sz="1800" b="1" dirty="0">
                <a:solidFill>
                  <a:srgbClr val="FF0000"/>
                </a:solidFill>
                <a:latin typeface="Calibri" charset="0"/>
              </a:rPr>
              <a:t> high-resolution </a:t>
            </a:r>
            <a:r>
              <a:rPr lang="en-GB" sz="1800" dirty="0">
                <a:latin typeface="Calibri" charset="0"/>
              </a:rPr>
              <a:t>measurement of </a:t>
            </a:r>
            <a:r>
              <a:rPr lang="en-GB" sz="1800" baseline="30000" dirty="0">
                <a:latin typeface="Calibri" charset="0"/>
              </a:rPr>
              <a:t>63</a:t>
            </a:r>
            <a:r>
              <a:rPr lang="en-GB" sz="1800" dirty="0">
                <a:latin typeface="Calibri" charset="0"/>
              </a:rPr>
              <a:t>Ni(</a:t>
            </a:r>
            <a:r>
              <a:rPr lang="en-GB" sz="1800" dirty="0" err="1">
                <a:latin typeface="Calibri" charset="0"/>
              </a:rPr>
              <a:t>n,</a:t>
            </a:r>
            <a:r>
              <a:rPr lang="en-GB" sz="1800" dirty="0" err="1">
                <a:latin typeface="Symbol" charset="0"/>
              </a:rPr>
              <a:t>g</a:t>
            </a:r>
            <a:r>
              <a:rPr lang="en-GB" sz="1800" dirty="0">
                <a:latin typeface="Calibri" charset="0"/>
              </a:rPr>
              <a:t>) in the astrophysical energy range.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5497" y="1752600"/>
            <a:ext cx="4392487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25000"/>
              </a:spcBef>
              <a:buClr>
                <a:srgbClr val="000000"/>
              </a:buClr>
              <a:buSzPct val="100000"/>
            </a:pPr>
            <a:r>
              <a:rPr lang="de-DE" sz="1600" b="1" baseline="30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62</a:t>
            </a:r>
            <a:r>
              <a:rPr lang="de-DE" sz="1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Ni sample </a:t>
            </a:r>
            <a:r>
              <a:rPr lang="de-DE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(1g)</a:t>
            </a:r>
            <a:r>
              <a:rPr lang="de-DE" sz="1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irradiated</a:t>
            </a:r>
            <a:r>
              <a:rPr lang="de-DE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de-DE" sz="1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in thermal </a:t>
            </a:r>
            <a:r>
              <a:rPr lang="de-DE" sz="1600" b="1" dirty="0" err="1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reactor</a:t>
            </a:r>
            <a:r>
              <a:rPr lang="de-DE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 (1984 </a:t>
            </a:r>
            <a:r>
              <a:rPr lang="de-DE" sz="160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and</a:t>
            </a:r>
            <a:r>
              <a:rPr lang="de-DE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 1992), </a:t>
            </a:r>
            <a:r>
              <a:rPr lang="de-DE" sz="160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leading</a:t>
            </a:r>
            <a:r>
              <a:rPr lang="de-DE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to</a:t>
            </a:r>
            <a:r>
              <a:rPr lang="de-DE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enrichment</a:t>
            </a:r>
            <a:r>
              <a:rPr lang="de-DE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 in </a:t>
            </a:r>
            <a:r>
              <a:rPr lang="de-DE" sz="1600" b="1" baseline="30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63</a:t>
            </a:r>
            <a:r>
              <a:rPr lang="de-DE" sz="1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Ni </a:t>
            </a:r>
            <a:r>
              <a:rPr lang="de-DE" sz="160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of</a:t>
            </a:r>
            <a:r>
              <a:rPr lang="de-DE" sz="1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 ~13 % </a:t>
            </a:r>
            <a:r>
              <a:rPr lang="de-DE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(131 mg)</a:t>
            </a:r>
          </a:p>
        </p:txBody>
      </p:sp>
      <p:grpSp>
        <p:nvGrpSpPr>
          <p:cNvPr id="3" name="Gruppo 24"/>
          <p:cNvGrpSpPr>
            <a:grpSpLocks/>
          </p:cNvGrpSpPr>
          <p:nvPr/>
        </p:nvGrpSpPr>
        <p:grpSpPr bwMode="auto">
          <a:xfrm>
            <a:off x="4499992" y="908720"/>
            <a:ext cx="4608513" cy="2987675"/>
            <a:chOff x="4355977" y="2458063"/>
            <a:chExt cx="4608511" cy="2987161"/>
          </a:xfrm>
        </p:grpSpPr>
        <p:pic>
          <p:nvPicPr>
            <p:cNvPr id="10960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7" y="2458063"/>
              <a:ext cx="4608511" cy="2987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ttangolo 22"/>
            <p:cNvSpPr/>
            <p:nvPr/>
          </p:nvSpPr>
          <p:spPr>
            <a:xfrm>
              <a:off x="6876926" y="3069146"/>
              <a:ext cx="287338" cy="360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/>
            </a:p>
          </p:txBody>
        </p:sp>
      </p:grp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692275" y="2636912"/>
            <a:ext cx="2735263" cy="1647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de-DE" sz="1600" dirty="0"/>
              <a:t>In 2011 ~</a:t>
            </a:r>
            <a:r>
              <a:rPr lang="de-DE" sz="1600" b="1" dirty="0">
                <a:solidFill>
                  <a:srgbClr val="FF0000"/>
                </a:solidFill>
              </a:rPr>
              <a:t>15.4 mg </a:t>
            </a:r>
            <a:r>
              <a:rPr lang="de-DE" sz="1600" b="1" baseline="30000" dirty="0">
                <a:solidFill>
                  <a:srgbClr val="FF0000"/>
                </a:solidFill>
              </a:rPr>
              <a:t>63</a:t>
            </a:r>
            <a:r>
              <a:rPr lang="de-DE" sz="1600" b="1" dirty="0">
                <a:solidFill>
                  <a:srgbClr val="FF0000"/>
                </a:solidFill>
              </a:rPr>
              <a:t>Cu </a:t>
            </a:r>
            <a:r>
              <a:rPr lang="de-DE" sz="1600" dirty="0"/>
              <a:t>in </a:t>
            </a:r>
            <a:r>
              <a:rPr lang="de-DE" sz="1600" dirty="0" err="1"/>
              <a:t>the</a:t>
            </a:r>
            <a:r>
              <a:rPr lang="de-DE" sz="1600" dirty="0"/>
              <a:t> sample (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baseline="30000" dirty="0"/>
              <a:t>63</a:t>
            </a:r>
            <a:r>
              <a:rPr lang="de-DE" sz="1600" dirty="0"/>
              <a:t>Ni </a:t>
            </a:r>
            <a:r>
              <a:rPr lang="de-DE" sz="1600" dirty="0" err="1"/>
              <a:t>decay</a:t>
            </a:r>
            <a:r>
              <a:rPr lang="de-DE" sz="1600" dirty="0"/>
              <a:t>).  </a:t>
            </a:r>
            <a:endParaRPr lang="de-DE" sz="1600" b="1" dirty="0">
              <a:solidFill>
                <a:srgbClr val="FF0000"/>
              </a:solidFill>
              <a:sym typeface="Wingdings" charset="0"/>
            </a:endParaRPr>
          </a:p>
          <a:p>
            <a:pPr algn="just" eaLnBrk="0" hangingPunct="0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de-DE" sz="1600" dirty="0">
                <a:sym typeface="Wingdings" charset="0"/>
              </a:rPr>
              <a:t>After </a:t>
            </a:r>
            <a:r>
              <a:rPr lang="de-DE" sz="1600" b="1" dirty="0" err="1">
                <a:solidFill>
                  <a:srgbClr val="FF0000"/>
                </a:solidFill>
                <a:sym typeface="Wingdings" charset="0"/>
              </a:rPr>
              <a:t>chemical</a:t>
            </a:r>
            <a:r>
              <a:rPr lang="de-DE" sz="1600" b="1" dirty="0">
                <a:solidFill>
                  <a:srgbClr val="FF0000"/>
                </a:solidFill>
                <a:sym typeface="Wingdings" charset="0"/>
              </a:rPr>
              <a:t> </a:t>
            </a:r>
            <a:r>
              <a:rPr lang="de-DE" sz="1600" dirty="0" err="1">
                <a:sym typeface="Wingdings" charset="0"/>
              </a:rPr>
              <a:t>separation</a:t>
            </a:r>
            <a:r>
              <a:rPr lang="de-DE" sz="1600" dirty="0">
                <a:sym typeface="Wingdings" charset="0"/>
              </a:rPr>
              <a:t> </a:t>
            </a:r>
            <a:r>
              <a:rPr lang="de-DE" sz="1600" dirty="0" err="1">
                <a:sym typeface="Wingdings" charset="0"/>
              </a:rPr>
              <a:t>at</a:t>
            </a:r>
            <a:r>
              <a:rPr lang="de-DE" sz="1600" dirty="0">
                <a:sym typeface="Wingdings" charset="0"/>
              </a:rPr>
              <a:t> PSI, </a:t>
            </a:r>
            <a:r>
              <a:rPr lang="de-DE" sz="1600" b="1" baseline="30000" dirty="0">
                <a:solidFill>
                  <a:srgbClr val="FF0000"/>
                </a:solidFill>
                <a:sym typeface="Wingdings" charset="0"/>
              </a:rPr>
              <a:t>63</a:t>
            </a:r>
            <a:r>
              <a:rPr lang="de-DE" sz="1600" b="1" dirty="0">
                <a:solidFill>
                  <a:srgbClr val="FF0000"/>
                </a:solidFill>
                <a:sym typeface="Wingdings" charset="0"/>
              </a:rPr>
              <a:t>Cu</a:t>
            </a:r>
            <a:r>
              <a:rPr lang="de-DE" sz="1600" dirty="0">
                <a:sym typeface="Wingdings" charset="0"/>
              </a:rPr>
              <a:t> </a:t>
            </a:r>
            <a:r>
              <a:rPr lang="de-DE" sz="1600" dirty="0" err="1">
                <a:sym typeface="Wingdings" charset="0"/>
              </a:rPr>
              <a:t>contamination</a:t>
            </a:r>
            <a:r>
              <a:rPr lang="de-DE" sz="1600" dirty="0">
                <a:sym typeface="Wingdings" charset="0"/>
              </a:rPr>
              <a:t> &lt;</a:t>
            </a:r>
            <a:r>
              <a:rPr lang="de-DE" sz="1600" b="1" dirty="0">
                <a:solidFill>
                  <a:srgbClr val="FF0000"/>
                </a:solidFill>
                <a:sym typeface="Wingdings" charset="0"/>
              </a:rPr>
              <a:t>0.01 mg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63</a:t>
            </a:r>
            <a:r>
              <a:rPr lang="en-GB" sz="3200" b="1" dirty="0" smtClean="0"/>
              <a:t>Ni</a:t>
            </a:r>
            <a:endParaRPr lang="en-GB" sz="3200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4" r="2362" b="-7779"/>
          <a:stretch/>
        </p:blipFill>
        <p:spPr bwMode="auto">
          <a:xfrm>
            <a:off x="5148556" y="3861048"/>
            <a:ext cx="3887940" cy="317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605">
            <a:off x="4876800" y="5648325"/>
            <a:ext cx="4787900" cy="12858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ight Arrow 19">
            <a:hlinkClick r:id="rId7" action="ppaction://hlinksldjump"/>
          </p:cNvPr>
          <p:cNvSpPr/>
          <p:nvPr/>
        </p:nvSpPr>
        <p:spPr>
          <a:xfrm>
            <a:off x="4067944" y="6237312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672" y="6520259"/>
            <a:ext cx="4968552" cy="365125"/>
          </a:xfrm>
        </p:spPr>
        <p:txBody>
          <a:bodyPr/>
          <a:lstStyle/>
          <a:p>
            <a:r>
              <a:rPr lang="it-IT" dirty="0" smtClean="0"/>
              <a:t>XII Torino Workshop – Budapest, </a:t>
            </a:r>
            <a:r>
              <a:rPr lang="it-IT" dirty="0" err="1" smtClean="0"/>
              <a:t>July</a:t>
            </a:r>
            <a:r>
              <a:rPr lang="it-IT" dirty="0" smtClean="0"/>
              <a:t> 1-5,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564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8"/>
          <p:cNvSpPr/>
          <p:nvPr/>
        </p:nvSpPr>
        <p:spPr>
          <a:xfrm>
            <a:off x="4932040" y="1565498"/>
            <a:ext cx="4536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3366FF"/>
                </a:solidFill>
                <a:latin typeface="Calibri" panose="020F0502020204030204" pitchFamily="34" charset="0"/>
              </a:rPr>
              <a:t>Isotope production </a:t>
            </a:r>
            <a:r>
              <a:rPr lang="en-US" sz="2000" b="1" dirty="0" smtClean="0">
                <a:solidFill>
                  <a:srgbClr val="3366FF"/>
                </a:solidFill>
                <a:latin typeface="Calibri" panose="020F0502020204030204" pitchFamily="34" charset="0"/>
              </a:rPr>
              <a:t>@ILL</a:t>
            </a:r>
            <a:endParaRPr lang="en-US" sz="2000" b="1" dirty="0">
              <a:solidFill>
                <a:srgbClr val="3366FF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b="1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171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Tm: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170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Er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(n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</a:rPr>
              <a:t>γ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r>
              <a:rPr lang="en-GB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171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Er (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</a:rPr>
              <a:t>β</a:t>
            </a:r>
            <a:r>
              <a:rPr lang="en-GB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7.5h)</a:t>
            </a:r>
            <a:r>
              <a:rPr lang="en-US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171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Tm (enrichment 1.8%)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3.6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mg of </a:t>
            </a:r>
            <a:r>
              <a:rPr lang="en-US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171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Tm (1.9 y) [1.3x10</a:t>
            </a:r>
            <a:r>
              <a:rPr lang="en-US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19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atoms]</a:t>
            </a:r>
          </a:p>
          <a:p>
            <a:pPr>
              <a:defRPr/>
            </a:pPr>
            <a:endParaRPr lang="en-US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3366FF"/>
                </a:solidFill>
                <a:latin typeface="Calibri" panose="020F0502020204030204" pitchFamily="34" charset="0"/>
              </a:rPr>
              <a:t>Chemical separation </a:t>
            </a:r>
            <a:r>
              <a:rPr lang="en-US" sz="2000" b="1" dirty="0" smtClean="0">
                <a:solidFill>
                  <a:srgbClr val="3366FF"/>
                </a:solidFill>
                <a:latin typeface="Calibri" panose="020F0502020204030204" pitchFamily="34" charset="0"/>
              </a:rPr>
              <a:t>and sample preparation @PSI</a:t>
            </a:r>
            <a:endParaRPr lang="en-US" sz="2000" b="1" dirty="0">
              <a:solidFill>
                <a:srgbClr val="3366FF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b="1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171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Tm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(97.9%) + </a:t>
            </a:r>
            <a:r>
              <a:rPr lang="en-US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169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Tm (2.1%) + </a:t>
            </a:r>
            <a:r>
              <a:rPr lang="en-US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170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Tm(0.07%) </a:t>
            </a:r>
          </a:p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 bwMode="auto">
          <a:xfrm>
            <a:off x="4572000" y="5552979"/>
            <a:ext cx="4613026" cy="900357"/>
            <a:chOff x="1980204" y="2611593"/>
            <a:chExt cx="7238113" cy="1321364"/>
          </a:xfrm>
        </p:grpSpPr>
        <p:sp>
          <p:nvSpPr>
            <p:cNvPr id="22" name="TextBox 23"/>
            <p:cNvSpPr txBox="1">
              <a:spLocks noChangeArrowheads="1"/>
            </p:cNvSpPr>
            <p:nvPr/>
          </p:nvSpPr>
          <p:spPr bwMode="auto">
            <a:xfrm>
              <a:off x="5220071" y="2611593"/>
              <a:ext cx="3998246" cy="45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baseline="30000" dirty="0">
                  <a:solidFill>
                    <a:srgbClr val="000000"/>
                  </a:solidFill>
                  <a:latin typeface="Calibri" pitchFamily="34" charset="0"/>
                </a:rPr>
                <a:t>171</a:t>
              </a:r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Tm deposit (20 mm 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Calibri" pitchFamily="34" charset="0"/>
                </a:rPr>
                <a:t>diameter)</a:t>
              </a:r>
              <a:endParaRPr lang="es-ES_tradnl" altLang="en-US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1" name="Rectangle 11"/>
            <p:cNvSpPr/>
            <p:nvPr/>
          </p:nvSpPr>
          <p:spPr>
            <a:xfrm>
              <a:off x="1980204" y="3212170"/>
              <a:ext cx="287697" cy="14444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12" name="Rectangle 12"/>
            <p:cNvSpPr/>
            <p:nvPr/>
          </p:nvSpPr>
          <p:spPr>
            <a:xfrm>
              <a:off x="4571344" y="3212170"/>
              <a:ext cx="289564" cy="14444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cxnSp>
          <p:nvCxnSpPr>
            <p:cNvPr id="13" name="Straight Connector 13"/>
            <p:cNvCxnSpPr/>
            <p:nvPr/>
          </p:nvCxnSpPr>
          <p:spPr>
            <a:xfrm>
              <a:off x="2267901" y="3244788"/>
              <a:ext cx="2303443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4"/>
            <p:cNvSpPr/>
            <p:nvPr/>
          </p:nvSpPr>
          <p:spPr>
            <a:xfrm>
              <a:off x="2555598" y="3139945"/>
              <a:ext cx="1728050" cy="7222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15" name="Rectangle 15"/>
            <p:cNvSpPr/>
            <p:nvPr/>
          </p:nvSpPr>
          <p:spPr>
            <a:xfrm>
              <a:off x="2882527" y="3058403"/>
              <a:ext cx="1137710" cy="6989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16" name="TextBox 16"/>
            <p:cNvSpPr txBox="1">
              <a:spLocks noChangeArrowheads="1"/>
            </p:cNvSpPr>
            <p:nvPr/>
          </p:nvSpPr>
          <p:spPr bwMode="auto">
            <a:xfrm>
              <a:off x="5220072" y="3166287"/>
              <a:ext cx="3160566" cy="45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F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Calibri" pitchFamily="34" charset="0"/>
                </a:rPr>
                <a:t>rame </a:t>
              </a:r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(50 mm diameter)</a:t>
              </a:r>
              <a:endParaRPr lang="es-ES_tradnl" altLang="en-US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17" name="Straight Arrow Connector 18"/>
            <p:cNvCxnSpPr>
              <a:stCxn id="16" idx="1"/>
              <a:endCxn id="12" idx="3"/>
            </p:cNvCxnSpPr>
            <p:nvPr/>
          </p:nvCxnSpPr>
          <p:spPr>
            <a:xfrm flipH="1" flipV="1">
              <a:off x="4860908" y="3284395"/>
              <a:ext cx="359164" cy="10773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9"/>
            <p:cNvSpPr txBox="1">
              <a:spLocks noChangeArrowheads="1"/>
            </p:cNvSpPr>
            <p:nvPr/>
          </p:nvSpPr>
          <p:spPr bwMode="auto">
            <a:xfrm>
              <a:off x="5220072" y="3481263"/>
              <a:ext cx="1784237" cy="45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Mylar (5 </a:t>
              </a:r>
              <a:r>
                <a:rPr lang="en-US" altLang="en-US" sz="1400" dirty="0">
                  <a:solidFill>
                    <a:srgbClr val="000000"/>
                  </a:solidFill>
                  <a:latin typeface="Symbol" pitchFamily="18" charset="2"/>
                </a:rPr>
                <a:t>m</a:t>
              </a:r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m) </a:t>
              </a:r>
              <a:endParaRPr lang="es-ES_tradnl" altLang="en-US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19" name="Straight Arrow Connector 20"/>
            <p:cNvCxnSpPr>
              <a:stCxn id="18" idx="1"/>
            </p:cNvCxnSpPr>
            <p:nvPr/>
          </p:nvCxnSpPr>
          <p:spPr>
            <a:xfrm flipH="1" flipV="1">
              <a:off x="4283649" y="3284395"/>
              <a:ext cx="936423" cy="42271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21"/>
            <p:cNvSpPr txBox="1">
              <a:spLocks noChangeArrowheads="1"/>
            </p:cNvSpPr>
            <p:nvPr/>
          </p:nvSpPr>
          <p:spPr bwMode="auto">
            <a:xfrm>
              <a:off x="5220072" y="2852935"/>
              <a:ext cx="3243508" cy="45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Aluminum (7 </a:t>
              </a:r>
              <a:r>
                <a:rPr lang="en-US" altLang="en-US" sz="1400" dirty="0">
                  <a:solidFill>
                    <a:srgbClr val="000000"/>
                  </a:solidFill>
                  <a:latin typeface="Symbol" pitchFamily="18" charset="2"/>
                </a:rPr>
                <a:t>m</a:t>
              </a:r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m) backing</a:t>
              </a:r>
              <a:endParaRPr lang="es-ES_tradnl" altLang="en-US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21" name="Straight Arrow Connector 22"/>
            <p:cNvCxnSpPr>
              <a:stCxn id="20" idx="1"/>
              <a:endCxn id="14" idx="3"/>
            </p:cNvCxnSpPr>
            <p:nvPr/>
          </p:nvCxnSpPr>
          <p:spPr>
            <a:xfrm flipH="1">
              <a:off x="4283648" y="3078783"/>
              <a:ext cx="936424" cy="972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4"/>
            <p:cNvCxnSpPr>
              <a:stCxn id="22" idx="1"/>
              <a:endCxn id="15" idx="3"/>
            </p:cNvCxnSpPr>
            <p:nvPr/>
          </p:nvCxnSpPr>
          <p:spPr>
            <a:xfrm flipH="1">
              <a:off x="4020236" y="2837441"/>
              <a:ext cx="1199835" cy="25591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62"/>
          <p:cNvGrpSpPr>
            <a:grpSpLocks/>
          </p:cNvGrpSpPr>
          <p:nvPr/>
        </p:nvGrpSpPr>
        <p:grpSpPr bwMode="auto">
          <a:xfrm>
            <a:off x="-108520" y="1311152"/>
            <a:ext cx="5400600" cy="4577717"/>
            <a:chOff x="1074606" y="1092175"/>
            <a:chExt cx="7199921" cy="4578428"/>
          </a:xfrm>
        </p:grpSpPr>
        <p:sp>
          <p:nvSpPr>
            <p:cNvPr id="84" name="Rectangle 63"/>
            <p:cNvSpPr/>
            <p:nvPr/>
          </p:nvSpPr>
          <p:spPr>
            <a:xfrm>
              <a:off x="1829526" y="1524000"/>
              <a:ext cx="6019075" cy="358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85" name="Straight Connector 64"/>
            <p:cNvCxnSpPr/>
            <p:nvPr/>
          </p:nvCxnSpPr>
          <p:spPr>
            <a:xfrm>
              <a:off x="1829526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65"/>
            <p:cNvCxnSpPr/>
            <p:nvPr/>
          </p:nvCxnSpPr>
          <p:spPr>
            <a:xfrm>
              <a:off x="2591434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66"/>
            <p:cNvCxnSpPr/>
            <p:nvPr/>
          </p:nvCxnSpPr>
          <p:spPr>
            <a:xfrm>
              <a:off x="3353342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67"/>
            <p:cNvCxnSpPr/>
            <p:nvPr/>
          </p:nvCxnSpPr>
          <p:spPr>
            <a:xfrm>
              <a:off x="4115251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68"/>
            <p:cNvCxnSpPr/>
            <p:nvPr/>
          </p:nvCxnSpPr>
          <p:spPr>
            <a:xfrm>
              <a:off x="4877159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69"/>
            <p:cNvCxnSpPr/>
            <p:nvPr/>
          </p:nvCxnSpPr>
          <p:spPr>
            <a:xfrm>
              <a:off x="5639067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70"/>
            <p:cNvCxnSpPr/>
            <p:nvPr/>
          </p:nvCxnSpPr>
          <p:spPr>
            <a:xfrm>
              <a:off x="6400975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71"/>
            <p:cNvCxnSpPr/>
            <p:nvPr/>
          </p:nvCxnSpPr>
          <p:spPr>
            <a:xfrm>
              <a:off x="7162884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72"/>
            <p:cNvSpPr txBox="1">
              <a:spLocks noChangeArrowheads="1"/>
            </p:cNvSpPr>
            <p:nvPr/>
          </p:nvSpPr>
          <p:spPr bwMode="auto">
            <a:xfrm rot="16200000">
              <a:off x="2242066" y="5084443"/>
              <a:ext cx="762000" cy="41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1975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4" name="TextBox 73"/>
            <p:cNvSpPr txBox="1">
              <a:spLocks noChangeArrowheads="1"/>
            </p:cNvSpPr>
            <p:nvPr/>
          </p:nvSpPr>
          <p:spPr bwMode="auto">
            <a:xfrm rot="16200000">
              <a:off x="3015734" y="5084443"/>
              <a:ext cx="762000" cy="41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1980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5" name="TextBox 74"/>
            <p:cNvSpPr txBox="1">
              <a:spLocks noChangeArrowheads="1"/>
            </p:cNvSpPr>
            <p:nvPr/>
          </p:nvSpPr>
          <p:spPr bwMode="auto">
            <a:xfrm rot="16200000">
              <a:off x="3777733" y="5084443"/>
              <a:ext cx="762000" cy="41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1985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6" name="TextBox 75"/>
            <p:cNvSpPr txBox="1">
              <a:spLocks noChangeArrowheads="1"/>
            </p:cNvSpPr>
            <p:nvPr/>
          </p:nvSpPr>
          <p:spPr bwMode="auto">
            <a:xfrm rot="16200000">
              <a:off x="4539734" y="5084443"/>
              <a:ext cx="762000" cy="41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1990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Box 76"/>
            <p:cNvSpPr txBox="1">
              <a:spLocks noChangeArrowheads="1"/>
            </p:cNvSpPr>
            <p:nvPr/>
          </p:nvSpPr>
          <p:spPr bwMode="auto">
            <a:xfrm rot="16200000">
              <a:off x="5301734" y="5084443"/>
              <a:ext cx="762000" cy="41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1995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8" name="TextBox 77"/>
            <p:cNvSpPr txBox="1">
              <a:spLocks noChangeArrowheads="1"/>
            </p:cNvSpPr>
            <p:nvPr/>
          </p:nvSpPr>
          <p:spPr bwMode="auto">
            <a:xfrm rot="16200000">
              <a:off x="6063734" y="5084443"/>
              <a:ext cx="762000" cy="41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2000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9" name="TextBox 78"/>
            <p:cNvSpPr txBox="1">
              <a:spLocks noChangeArrowheads="1"/>
            </p:cNvSpPr>
            <p:nvPr/>
          </p:nvSpPr>
          <p:spPr bwMode="auto">
            <a:xfrm rot="16200000">
              <a:off x="6825733" y="5084443"/>
              <a:ext cx="762000" cy="41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2005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00" name="Straight Connector 79"/>
            <p:cNvCxnSpPr/>
            <p:nvPr/>
          </p:nvCxnSpPr>
          <p:spPr>
            <a:xfrm>
              <a:off x="1829526" y="5105956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80"/>
            <p:cNvCxnSpPr/>
            <p:nvPr/>
          </p:nvCxnSpPr>
          <p:spPr>
            <a:xfrm>
              <a:off x="1829526" y="4648685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81"/>
            <p:cNvCxnSpPr/>
            <p:nvPr/>
          </p:nvCxnSpPr>
          <p:spPr>
            <a:xfrm>
              <a:off x="1829526" y="4191414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82"/>
            <p:cNvCxnSpPr/>
            <p:nvPr/>
          </p:nvCxnSpPr>
          <p:spPr>
            <a:xfrm>
              <a:off x="1829526" y="3734143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83"/>
            <p:cNvCxnSpPr/>
            <p:nvPr/>
          </p:nvCxnSpPr>
          <p:spPr>
            <a:xfrm>
              <a:off x="1829526" y="3276872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84"/>
            <p:cNvCxnSpPr/>
            <p:nvPr/>
          </p:nvCxnSpPr>
          <p:spPr>
            <a:xfrm>
              <a:off x="1829526" y="2819601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85"/>
            <p:cNvCxnSpPr/>
            <p:nvPr/>
          </p:nvCxnSpPr>
          <p:spPr>
            <a:xfrm>
              <a:off x="1829526" y="2362330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86"/>
            <p:cNvCxnSpPr/>
            <p:nvPr/>
          </p:nvCxnSpPr>
          <p:spPr>
            <a:xfrm>
              <a:off x="1829526" y="1905059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87"/>
            <p:cNvSpPr txBox="1">
              <a:spLocks noChangeArrowheads="1"/>
            </p:cNvSpPr>
            <p:nvPr/>
          </p:nvSpPr>
          <p:spPr bwMode="auto">
            <a:xfrm>
              <a:off x="1170605" y="4486481"/>
              <a:ext cx="685800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200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09" name="TextBox 88"/>
            <p:cNvSpPr txBox="1">
              <a:spLocks noChangeArrowheads="1"/>
            </p:cNvSpPr>
            <p:nvPr/>
          </p:nvSpPr>
          <p:spPr bwMode="auto">
            <a:xfrm>
              <a:off x="1170605" y="4019550"/>
              <a:ext cx="685800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400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10" name="TextBox 89"/>
            <p:cNvSpPr txBox="1">
              <a:spLocks noChangeArrowheads="1"/>
            </p:cNvSpPr>
            <p:nvPr/>
          </p:nvSpPr>
          <p:spPr bwMode="auto">
            <a:xfrm>
              <a:off x="1170605" y="3582252"/>
              <a:ext cx="685800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600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11" name="TextBox 90"/>
            <p:cNvSpPr txBox="1">
              <a:spLocks noChangeArrowheads="1"/>
            </p:cNvSpPr>
            <p:nvPr/>
          </p:nvSpPr>
          <p:spPr bwMode="auto">
            <a:xfrm>
              <a:off x="1170605" y="3138332"/>
              <a:ext cx="685800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800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12" name="TextBox 91"/>
            <p:cNvSpPr txBox="1">
              <a:spLocks noChangeArrowheads="1"/>
            </p:cNvSpPr>
            <p:nvPr/>
          </p:nvSpPr>
          <p:spPr bwMode="auto">
            <a:xfrm>
              <a:off x="1074606" y="2656829"/>
              <a:ext cx="833374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1000</a:t>
              </a:r>
              <a:endParaRPr lang="en-GB" alt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13" name="TextBox 92"/>
            <p:cNvSpPr txBox="1">
              <a:spLocks noChangeArrowheads="1"/>
            </p:cNvSpPr>
            <p:nvPr/>
          </p:nvSpPr>
          <p:spPr bwMode="auto">
            <a:xfrm>
              <a:off x="1074606" y="2210652"/>
              <a:ext cx="958334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1200</a:t>
              </a:r>
              <a:endParaRPr lang="en-GB" alt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14" name="TextBox 93"/>
            <p:cNvSpPr txBox="1">
              <a:spLocks noChangeArrowheads="1"/>
            </p:cNvSpPr>
            <p:nvPr/>
          </p:nvSpPr>
          <p:spPr bwMode="auto">
            <a:xfrm>
              <a:off x="1074606" y="1752600"/>
              <a:ext cx="958334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1400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17" name="Oval 96"/>
            <p:cNvSpPr/>
            <p:nvPr/>
          </p:nvSpPr>
          <p:spPr>
            <a:xfrm>
              <a:off x="6324785" y="4102500"/>
              <a:ext cx="152382" cy="1651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8" name="Oval 97"/>
            <p:cNvSpPr/>
            <p:nvPr/>
          </p:nvSpPr>
          <p:spPr>
            <a:xfrm>
              <a:off x="6553357" y="4331136"/>
              <a:ext cx="152382" cy="1651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9" name="Oval 98"/>
            <p:cNvSpPr/>
            <p:nvPr/>
          </p:nvSpPr>
          <p:spPr>
            <a:xfrm>
              <a:off x="7086693" y="4454980"/>
              <a:ext cx="152382" cy="1651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20" name="Straight Connector 99"/>
            <p:cNvCxnSpPr/>
            <p:nvPr/>
          </p:nvCxnSpPr>
          <p:spPr>
            <a:xfrm flipV="1">
              <a:off x="1848574" y="3996122"/>
              <a:ext cx="5980980" cy="2381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00"/>
            <p:cNvSpPr txBox="1">
              <a:spLocks noChangeArrowheads="1"/>
            </p:cNvSpPr>
            <p:nvPr/>
          </p:nvSpPr>
          <p:spPr bwMode="auto">
            <a:xfrm>
              <a:off x="2127766" y="3200400"/>
              <a:ext cx="9583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3366CC"/>
                  </a:solidFill>
                </a:rPr>
                <a:t>637 </a:t>
              </a:r>
              <a:endParaRPr lang="en-GB" altLang="en-US">
                <a:solidFill>
                  <a:srgbClr val="3366CC"/>
                </a:solidFill>
              </a:endParaRPr>
            </a:p>
          </p:txBody>
        </p:sp>
        <p:sp>
          <p:nvSpPr>
            <p:cNvPr id="122" name="TextBox 101"/>
            <p:cNvSpPr txBox="1">
              <a:spLocks noChangeArrowheads="1"/>
            </p:cNvSpPr>
            <p:nvPr/>
          </p:nvSpPr>
          <p:spPr bwMode="auto">
            <a:xfrm>
              <a:off x="2773156" y="1771650"/>
              <a:ext cx="12009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3366CC"/>
                  </a:solidFill>
                </a:rPr>
                <a:t>1332</a:t>
              </a:r>
              <a:endParaRPr lang="en-GB" altLang="en-US">
                <a:solidFill>
                  <a:srgbClr val="3366CC"/>
                </a:solidFill>
              </a:endParaRPr>
            </a:p>
          </p:txBody>
        </p:sp>
        <p:sp>
          <p:nvSpPr>
            <p:cNvPr id="123" name="TextBox 102"/>
            <p:cNvSpPr txBox="1">
              <a:spLocks noChangeArrowheads="1"/>
            </p:cNvSpPr>
            <p:nvPr/>
          </p:nvSpPr>
          <p:spPr bwMode="auto">
            <a:xfrm>
              <a:off x="5586557" y="4012168"/>
              <a:ext cx="967143" cy="36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3366CC"/>
                  </a:solidFill>
                </a:rPr>
                <a:t>399</a:t>
              </a:r>
              <a:endParaRPr lang="en-GB" altLang="en-US" dirty="0">
                <a:solidFill>
                  <a:srgbClr val="3366CC"/>
                </a:solidFill>
              </a:endParaRPr>
            </a:p>
          </p:txBody>
        </p:sp>
        <p:sp>
          <p:nvSpPr>
            <p:cNvPr id="124" name="TextBox 103"/>
            <p:cNvSpPr txBox="1">
              <a:spLocks noChangeArrowheads="1"/>
            </p:cNvSpPr>
            <p:nvPr/>
          </p:nvSpPr>
          <p:spPr bwMode="auto">
            <a:xfrm>
              <a:off x="5970554" y="4410075"/>
              <a:ext cx="942456" cy="36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3366CC"/>
                  </a:solidFill>
                </a:rPr>
                <a:t>309</a:t>
              </a:r>
              <a:endParaRPr lang="en-GB" altLang="en-US" dirty="0">
                <a:solidFill>
                  <a:srgbClr val="3366CC"/>
                </a:solidFill>
              </a:endParaRPr>
            </a:p>
          </p:txBody>
        </p:sp>
        <p:sp>
          <p:nvSpPr>
            <p:cNvPr id="125" name="TextBox 104"/>
            <p:cNvSpPr txBox="1">
              <a:spLocks noChangeArrowheads="1"/>
            </p:cNvSpPr>
            <p:nvPr/>
          </p:nvSpPr>
          <p:spPr bwMode="auto">
            <a:xfrm>
              <a:off x="7204731" y="4362659"/>
              <a:ext cx="877798" cy="36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3366CC"/>
                  </a:solidFill>
                </a:rPr>
                <a:t>243</a:t>
              </a:r>
              <a:endParaRPr lang="en-GB" altLang="en-US" dirty="0">
                <a:solidFill>
                  <a:srgbClr val="3366CC"/>
                </a:solidFill>
              </a:endParaRPr>
            </a:p>
          </p:txBody>
        </p:sp>
        <p:sp>
          <p:nvSpPr>
            <p:cNvPr id="126" name="TextBox 105"/>
            <p:cNvSpPr txBox="1">
              <a:spLocks noChangeArrowheads="1"/>
            </p:cNvSpPr>
            <p:nvPr/>
          </p:nvSpPr>
          <p:spPr bwMode="auto">
            <a:xfrm>
              <a:off x="3581399" y="3669268"/>
              <a:ext cx="2485151" cy="36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 err="1">
                  <a:solidFill>
                    <a:srgbClr val="3366CC"/>
                  </a:solidFill>
                </a:rPr>
                <a:t>KADoNiS</a:t>
              </a:r>
              <a:r>
                <a:rPr lang="en-US" altLang="en-US" dirty="0">
                  <a:solidFill>
                    <a:srgbClr val="3366CC"/>
                  </a:solidFill>
                </a:rPr>
                <a:t> = 486</a:t>
              </a:r>
              <a:endParaRPr lang="en-GB" altLang="en-US" dirty="0">
                <a:solidFill>
                  <a:srgbClr val="3366CC"/>
                </a:solidFill>
              </a:endParaRPr>
            </a:p>
          </p:txBody>
        </p:sp>
        <p:sp>
          <p:nvSpPr>
            <p:cNvPr id="127" name="TextBox 106"/>
            <p:cNvSpPr txBox="1">
              <a:spLocks noChangeArrowheads="1"/>
            </p:cNvSpPr>
            <p:nvPr/>
          </p:nvSpPr>
          <p:spPr bwMode="auto">
            <a:xfrm>
              <a:off x="4277084" y="1092175"/>
              <a:ext cx="3709446" cy="46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latin typeface="+mn-lt"/>
                </a:rPr>
                <a:t>MACS @30 </a:t>
              </a:r>
              <a:r>
                <a:rPr lang="en-US" altLang="en-US" sz="2400" dirty="0" err="1">
                  <a:latin typeface="+mn-lt"/>
                </a:rPr>
                <a:t>keV</a:t>
              </a:r>
              <a:r>
                <a:rPr lang="en-US" altLang="en-US" sz="2400" dirty="0">
                  <a:latin typeface="+mn-lt"/>
                </a:rPr>
                <a:t> (</a:t>
              </a:r>
              <a:r>
                <a:rPr lang="en-US" altLang="en-US" sz="2400" dirty="0" err="1">
                  <a:latin typeface="+mn-lt"/>
                </a:rPr>
                <a:t>mb</a:t>
              </a:r>
              <a:r>
                <a:rPr lang="en-US" altLang="en-US" sz="2400" dirty="0">
                  <a:latin typeface="+mn-lt"/>
                </a:rPr>
                <a:t>)</a:t>
              </a:r>
              <a:endParaRPr lang="en-GB" altLang="en-US" sz="2400" dirty="0">
                <a:latin typeface="+mn-lt"/>
              </a:endParaRPr>
            </a:p>
          </p:txBody>
        </p:sp>
        <p:sp>
          <p:nvSpPr>
            <p:cNvPr id="128" name="TextBox 107"/>
            <p:cNvSpPr txBox="1">
              <a:spLocks noChangeArrowheads="1"/>
            </p:cNvSpPr>
            <p:nvPr/>
          </p:nvSpPr>
          <p:spPr bwMode="auto">
            <a:xfrm>
              <a:off x="7372112" y="5135122"/>
              <a:ext cx="902415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YEAR</a:t>
              </a:r>
              <a:endParaRPr lang="en-GB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32" name="Oval 97"/>
          <p:cNvSpPr/>
          <p:nvPr/>
        </p:nvSpPr>
        <p:spPr bwMode="auto">
          <a:xfrm>
            <a:off x="1577884" y="2304249"/>
            <a:ext cx="114301" cy="16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" name="Oval 97"/>
          <p:cNvSpPr/>
          <p:nvPr/>
        </p:nvSpPr>
        <p:spPr bwMode="auto">
          <a:xfrm>
            <a:off x="991144" y="3716489"/>
            <a:ext cx="114301" cy="16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>
                <a:solidFill>
                  <a:srgbClr val="000000"/>
                </a:solidFill>
              </a:rPr>
              <a:t>171</a:t>
            </a:r>
            <a:r>
              <a:rPr lang="en-GB" sz="3200" b="1" dirty="0">
                <a:solidFill>
                  <a:srgbClr val="000000"/>
                </a:solidFill>
              </a:rPr>
              <a:t>Tm(n, </a:t>
            </a:r>
            <a:r>
              <a:rPr lang="el-GR" sz="3200" b="1" dirty="0">
                <a:solidFill>
                  <a:srgbClr val="000000"/>
                </a:solidFill>
              </a:rPr>
              <a:t>γ</a:t>
            </a:r>
            <a:r>
              <a:rPr lang="en-GB" sz="3200" b="1" dirty="0" smtClean="0">
                <a:solidFill>
                  <a:srgbClr val="000000"/>
                </a:solidFill>
              </a:rPr>
              <a:t>)</a:t>
            </a:r>
            <a:endParaRPr lang="en-GB" sz="32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67744" y="6448251"/>
            <a:ext cx="4824536" cy="365125"/>
          </a:xfrm>
        </p:spPr>
        <p:txBody>
          <a:bodyPr/>
          <a:lstStyle/>
          <a:p>
            <a:r>
              <a:rPr lang="it-IT" dirty="0" smtClean="0"/>
              <a:t>XII Torino Workshop – Budapest, </a:t>
            </a:r>
            <a:r>
              <a:rPr lang="it-IT" dirty="0" err="1" smtClean="0"/>
              <a:t>July</a:t>
            </a:r>
            <a:r>
              <a:rPr lang="it-IT" dirty="0" smtClean="0"/>
              <a:t> 1-5,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005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8290" r="3881" b="3334"/>
          <a:stretch/>
        </p:blipFill>
        <p:spPr>
          <a:xfrm>
            <a:off x="395536" y="1484086"/>
            <a:ext cx="6272296" cy="499914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 rot="20492644">
            <a:off x="-338448" y="4754881"/>
            <a:ext cx="7534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srgbClr val="C00000"/>
                </a:solidFill>
              </a:rPr>
              <a:t>VERY PRELIMINARY RESULTS</a:t>
            </a:r>
            <a:endParaRPr lang="it-IT" sz="4800" b="1" dirty="0">
              <a:solidFill>
                <a:srgbClr val="C00000"/>
              </a:solidFill>
            </a:endParaRPr>
          </a:p>
        </p:txBody>
      </p:sp>
      <p:sp>
        <p:nvSpPr>
          <p:cNvPr id="10" name="Text Box 974"/>
          <p:cNvSpPr txBox="1">
            <a:spLocks noChangeArrowheads="1"/>
          </p:cNvSpPr>
          <p:nvPr/>
        </p:nvSpPr>
        <p:spPr bwMode="auto">
          <a:xfrm>
            <a:off x="6444208" y="3573016"/>
            <a:ext cx="2627784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3200" b="1" dirty="0">
                <a:latin typeface="Calibri" panose="020F0502020204030204" pitchFamily="34" charset="0"/>
                <a:cs typeface="Arial" charset="0"/>
              </a:rPr>
              <a:t>F</a:t>
            </a:r>
            <a:r>
              <a:rPr lang="en-US" sz="3200" b="1" dirty="0" smtClean="0">
                <a:latin typeface="Calibri" panose="020F0502020204030204" pitchFamily="34" charset="0"/>
                <a:cs typeface="Arial" charset="0"/>
              </a:rPr>
              <a:t>irst </a:t>
            </a:r>
          </a:p>
          <a:p>
            <a:pPr algn="just" eaLnBrk="1" hangingPunct="1"/>
            <a:r>
              <a:rPr lang="en-US" sz="3200" b="1" dirty="0" smtClean="0">
                <a:latin typeface="Calibri" panose="020F0502020204030204" pitchFamily="34" charset="0"/>
                <a:cs typeface="Arial" charset="0"/>
              </a:rPr>
              <a:t>experimental measurement</a:t>
            </a:r>
            <a:endParaRPr lang="en-US" sz="3200" b="1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>
                <a:solidFill>
                  <a:srgbClr val="000000"/>
                </a:solidFill>
              </a:rPr>
              <a:t>171</a:t>
            </a:r>
            <a:r>
              <a:rPr lang="en-GB" sz="3200" b="1" dirty="0">
                <a:solidFill>
                  <a:srgbClr val="000000"/>
                </a:solidFill>
              </a:rPr>
              <a:t>Tm(n, </a:t>
            </a:r>
            <a:r>
              <a:rPr lang="el-GR" sz="3200" b="1" dirty="0">
                <a:solidFill>
                  <a:srgbClr val="000000"/>
                </a:solidFill>
              </a:rPr>
              <a:t>γ</a:t>
            </a:r>
            <a:r>
              <a:rPr lang="en-GB" sz="3200" b="1" dirty="0" smtClean="0">
                <a:solidFill>
                  <a:srgbClr val="000000"/>
                </a:solidFill>
              </a:rPr>
              <a:t>)</a:t>
            </a:r>
            <a:endParaRPr lang="en-GB" sz="3200" b="1" dirty="0"/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>
            <a:off x="8460432" y="6093296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39752" y="6448251"/>
            <a:ext cx="5112568" cy="365125"/>
          </a:xfrm>
        </p:spPr>
        <p:txBody>
          <a:bodyPr/>
          <a:lstStyle/>
          <a:p>
            <a:r>
              <a:rPr lang="it-IT" dirty="0" smtClean="0"/>
              <a:t>XII Torino Workshop – Budapest, </a:t>
            </a:r>
            <a:r>
              <a:rPr lang="it-IT" dirty="0" err="1" smtClean="0"/>
              <a:t>July</a:t>
            </a:r>
            <a:r>
              <a:rPr lang="it-IT" dirty="0" smtClean="0"/>
              <a:t> 1-5, 2016 G. Tagliente – INFN Bari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5877272"/>
            <a:ext cx="230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data: J.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Lerendegui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7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67" y="948187"/>
            <a:ext cx="7325947" cy="519959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130562" y="4313206"/>
            <a:ext cx="3986187" cy="1200329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neutron capture cross </a:t>
            </a:r>
            <a:r>
              <a:rPr lang="en-US" dirty="0" smtClean="0"/>
              <a:t>section on Ge</a:t>
            </a:r>
          </a:p>
          <a:p>
            <a:r>
              <a:rPr lang="en-US" dirty="0" smtClean="0"/>
              <a:t>affects </a:t>
            </a:r>
            <a:r>
              <a:rPr lang="en-US" dirty="0"/>
              <a:t>the abundances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a number of heavier isotopes</a:t>
            </a:r>
          </a:p>
          <a:p>
            <a:r>
              <a:rPr lang="en-US" dirty="0"/>
              <a:t>up to a mass number of A = 90.</a:t>
            </a:r>
            <a:endParaRPr lang="it-IT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dirty="0" err="1" smtClean="0">
                <a:solidFill>
                  <a:srgbClr val="000000"/>
                </a:solidFill>
              </a:rPr>
              <a:t>Ge</a:t>
            </a:r>
            <a:r>
              <a:rPr lang="en-GB" sz="3200" b="1" dirty="0" smtClean="0">
                <a:solidFill>
                  <a:srgbClr val="000000"/>
                </a:solidFill>
              </a:rPr>
              <a:t>(</a:t>
            </a:r>
            <a:r>
              <a:rPr lang="en-GB" sz="3200" b="1" dirty="0">
                <a:solidFill>
                  <a:srgbClr val="000000"/>
                </a:solidFill>
              </a:rPr>
              <a:t>n, </a:t>
            </a:r>
            <a:r>
              <a:rPr lang="el-GR" sz="3200" b="1" dirty="0">
                <a:solidFill>
                  <a:srgbClr val="000000"/>
                </a:solidFill>
              </a:rPr>
              <a:t>γ</a:t>
            </a:r>
            <a:r>
              <a:rPr lang="en-GB" sz="3200" b="1" dirty="0" smtClean="0">
                <a:solidFill>
                  <a:srgbClr val="000000"/>
                </a:solidFill>
              </a:rPr>
              <a:t>)</a:t>
            </a:r>
            <a:endParaRPr lang="en-GB" sz="32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448251"/>
            <a:ext cx="4248472" cy="365125"/>
          </a:xfrm>
        </p:spPr>
        <p:txBody>
          <a:bodyPr/>
          <a:lstStyle/>
          <a:p>
            <a:r>
              <a:rPr lang="it-IT" smtClean="0"/>
              <a:t>XII Torino Workshop – Budapest, July 1-5,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4198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4644008" cy="304323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73</a:t>
            </a:r>
            <a:r>
              <a:rPr lang="en-GB" sz="3200" b="1" dirty="0" smtClean="0">
                <a:solidFill>
                  <a:srgbClr val="000000"/>
                </a:solidFill>
              </a:rPr>
              <a:t>Ge(</a:t>
            </a:r>
            <a:r>
              <a:rPr lang="en-GB" sz="3200" b="1" dirty="0">
                <a:solidFill>
                  <a:srgbClr val="000000"/>
                </a:solidFill>
              </a:rPr>
              <a:t>n, </a:t>
            </a:r>
            <a:r>
              <a:rPr lang="el-GR" sz="3200" b="1" dirty="0">
                <a:solidFill>
                  <a:srgbClr val="000000"/>
                </a:solidFill>
              </a:rPr>
              <a:t>γ</a:t>
            </a:r>
            <a:r>
              <a:rPr lang="en-GB" sz="3200" b="1" dirty="0" smtClean="0">
                <a:solidFill>
                  <a:srgbClr val="000000"/>
                </a:solidFill>
              </a:rPr>
              <a:t>)</a:t>
            </a:r>
            <a:endParaRPr lang="en-GB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3356992"/>
            <a:ext cx="4687574" cy="3068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3417722"/>
            <a:ext cx="4392488" cy="2963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1412776"/>
            <a:ext cx="4644008" cy="1104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9912" y="3573016"/>
            <a:ext cx="677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ENDF/B-VII</a:t>
            </a:r>
          </a:p>
          <a:p>
            <a:r>
              <a:rPr lang="en-US" sz="800" dirty="0" err="1" smtClean="0"/>
              <a:t>n_TOF</a:t>
            </a:r>
            <a:endParaRPr lang="en-US" sz="1100" dirty="0"/>
          </a:p>
        </p:txBody>
      </p:sp>
      <p:sp>
        <p:nvSpPr>
          <p:cNvPr id="9" name="Rectangle 8"/>
          <p:cNvSpPr/>
          <p:nvPr/>
        </p:nvSpPr>
        <p:spPr>
          <a:xfrm>
            <a:off x="8028384" y="3594502"/>
            <a:ext cx="792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ENDF/B-VII</a:t>
            </a:r>
          </a:p>
          <a:p>
            <a:r>
              <a:rPr lang="en-US" sz="800" dirty="0" err="1" smtClean="0"/>
              <a:t>n_TOF</a:t>
            </a:r>
            <a:endParaRPr lang="en-US" sz="800" dirty="0"/>
          </a:p>
        </p:txBody>
      </p:sp>
      <p:sp>
        <p:nvSpPr>
          <p:cNvPr id="10" name="CasellaDiTesto 8"/>
          <p:cNvSpPr txBox="1"/>
          <p:nvPr/>
        </p:nvSpPr>
        <p:spPr>
          <a:xfrm rot="20492644">
            <a:off x="-92389" y="4754881"/>
            <a:ext cx="7534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srgbClr val="C00000"/>
                </a:solidFill>
              </a:rPr>
              <a:t>VERY PRELIMINARY RESULTS</a:t>
            </a:r>
            <a:endParaRPr lang="it-IT" sz="4800" b="1" dirty="0">
              <a:solidFill>
                <a:srgbClr val="C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411760" y="6448251"/>
            <a:ext cx="4536504" cy="365125"/>
          </a:xfrm>
        </p:spPr>
        <p:txBody>
          <a:bodyPr/>
          <a:lstStyle/>
          <a:p>
            <a:r>
              <a:rPr lang="it-IT" smtClean="0"/>
              <a:t>XII Torino Workshop – Budapest, July 1-5, 2016 G. Tagliente – INFN Bari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614773" y="6156012"/>
            <a:ext cx="170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data: C.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Lederer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5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31" y="715516"/>
            <a:ext cx="4698701" cy="292950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70</a:t>
            </a:r>
            <a:r>
              <a:rPr lang="en-GB" sz="3200" b="1" dirty="0" smtClean="0">
                <a:solidFill>
                  <a:srgbClr val="000000"/>
                </a:solidFill>
              </a:rPr>
              <a:t>Ge(</a:t>
            </a:r>
            <a:r>
              <a:rPr lang="en-GB" sz="3200" b="1" dirty="0">
                <a:solidFill>
                  <a:srgbClr val="000000"/>
                </a:solidFill>
              </a:rPr>
              <a:t>n, </a:t>
            </a:r>
            <a:r>
              <a:rPr lang="el-GR" sz="3200" b="1" dirty="0">
                <a:solidFill>
                  <a:srgbClr val="000000"/>
                </a:solidFill>
              </a:rPr>
              <a:t>γ</a:t>
            </a:r>
            <a:r>
              <a:rPr lang="en-GB" sz="3200" b="1" dirty="0" smtClean="0">
                <a:solidFill>
                  <a:srgbClr val="000000"/>
                </a:solidFill>
              </a:rPr>
              <a:t>)</a:t>
            </a:r>
            <a:endParaRPr lang="en-GB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4570108" cy="3024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84784"/>
            <a:ext cx="4572000" cy="1028700"/>
          </a:xfrm>
          <a:prstGeom prst="rect">
            <a:avLst/>
          </a:prstGeom>
        </p:spPr>
      </p:pic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8676456" y="6541947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98167" y="854352"/>
            <a:ext cx="584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</a:t>
            </a:r>
            <a:r>
              <a:rPr lang="en-US" sz="1100" dirty="0" smtClean="0"/>
              <a:t>ounts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750272" y="836712"/>
            <a:ext cx="8217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ENDF/B-VII</a:t>
            </a:r>
          </a:p>
          <a:p>
            <a:r>
              <a:rPr lang="en-US" sz="1100" dirty="0" err="1">
                <a:solidFill>
                  <a:srgbClr val="0000CC"/>
                </a:solidFill>
              </a:rPr>
              <a:t>n</a:t>
            </a:r>
            <a:r>
              <a:rPr lang="en-US" sz="1100" dirty="0" err="1" smtClean="0">
                <a:solidFill>
                  <a:srgbClr val="0000CC"/>
                </a:solidFill>
              </a:rPr>
              <a:t>_TOF</a:t>
            </a:r>
            <a:endParaRPr lang="en-US" sz="1100" dirty="0">
              <a:solidFill>
                <a:srgbClr val="0000CC"/>
              </a:solidFill>
            </a:endParaRPr>
          </a:p>
        </p:txBody>
      </p:sp>
      <p:sp>
        <p:nvSpPr>
          <p:cNvPr id="10" name="CasellaDiTesto 8"/>
          <p:cNvSpPr txBox="1"/>
          <p:nvPr/>
        </p:nvSpPr>
        <p:spPr>
          <a:xfrm rot="20492644">
            <a:off x="-338448" y="4754881"/>
            <a:ext cx="7534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srgbClr val="C00000"/>
                </a:solidFill>
              </a:rPr>
              <a:t>VERY PRELIMINARY RESULTS</a:t>
            </a:r>
            <a:endParaRPr lang="it-IT" sz="4800" b="1" dirty="0">
              <a:solidFill>
                <a:srgbClr val="C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843808" y="6448251"/>
            <a:ext cx="4752528" cy="365125"/>
          </a:xfrm>
        </p:spPr>
        <p:txBody>
          <a:bodyPr/>
          <a:lstStyle/>
          <a:p>
            <a:r>
              <a:rPr lang="it-IT" dirty="0" smtClean="0"/>
              <a:t>XII Torino Workshop – Budapest, </a:t>
            </a:r>
            <a:r>
              <a:rPr lang="it-IT" dirty="0" err="1" smtClean="0"/>
              <a:t>July</a:t>
            </a:r>
            <a:r>
              <a:rPr lang="it-IT" dirty="0" smtClean="0"/>
              <a:t> 1-5, 2016 G. Tagliente – INFN Bari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614773" y="6156012"/>
            <a:ext cx="170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data: C.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Lederer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35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1835696" y="1124744"/>
            <a:ext cx="5976664" cy="517680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F7D68"/>
              </a:buClr>
            </a:pPr>
            <a:r>
              <a:rPr lang="en-US" i="1" dirty="0" smtClean="0">
                <a:latin typeface="Calibri" pitchFamily="34" charset="0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~</a:t>
            </a:r>
            <a:r>
              <a:rPr lang="en-US" i="1" dirty="0" smtClean="0">
                <a:latin typeface="Calibri" pitchFamily="34" charset="0"/>
              </a:rPr>
              <a:t>100 Researchers from 30 Institutes)</a:t>
            </a:r>
          </a:p>
          <a:p>
            <a:pPr>
              <a:spcBef>
                <a:spcPts val="1200"/>
              </a:spcBef>
              <a:buClr>
                <a:srgbClr val="0F7D68"/>
              </a:buClr>
            </a:pP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CERN</a:t>
            </a:r>
          </a:p>
          <a:p>
            <a:pPr eaLnBrk="0" hangingPunct="0">
              <a:spcBef>
                <a:spcPct val="40000"/>
              </a:spcBef>
            </a:pP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Technische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Universitat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 Wien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 			Austria</a:t>
            </a:r>
          </a:p>
          <a:p>
            <a:pPr eaLnBrk="0" hangingPunct="0">
              <a:spcBef>
                <a:spcPct val="40000"/>
              </a:spcBef>
            </a:pP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IRMM EC-Joint Research Center,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Geel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		Belgium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Charles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. (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Prague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)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Czech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 Republic</a:t>
            </a:r>
            <a:endParaRPr lang="it-IT" sz="1400" b="1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IN2P3-Orsay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, CEA-Saclay		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	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	France</a:t>
            </a: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KIT –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Karlsruhe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,</a:t>
            </a:r>
            <a:r>
              <a:rPr lang="it-IT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Goethe University, Frankfurt		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Germany</a:t>
            </a:r>
          </a:p>
          <a:p>
            <a:pPr eaLnBrk="0" hangingPunct="0">
              <a:spcBef>
                <a:spcPct val="40000"/>
              </a:spcBef>
            </a:pP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Univ. of Athens,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Ioannina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,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Demokritos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		Greece</a:t>
            </a: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INFN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 Bari,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 Bologna, LNL, LNS, Trieste, ENEA – Bologna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	Italy</a:t>
            </a:r>
          </a:p>
          <a:p>
            <a:pPr eaLnBrk="0" hangingPunct="0">
              <a:spcBef>
                <a:spcPct val="40000"/>
              </a:spcBef>
            </a:pP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.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of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 Tokio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Japan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. of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Lodz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Poland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ITN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Lisbon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	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Portugal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IFIN – Bucarest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Rumania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CIEMAT, Univ. of Valencia, Santiago de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Compostela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, </a:t>
            </a:r>
          </a:p>
          <a:p>
            <a:pPr eaLnBrk="0" hangingPunct="0"/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University of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Cataluna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,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Sevilla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	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		Spain</a:t>
            </a:r>
          </a:p>
          <a:p>
            <a:pPr eaLnBrk="0" hangingPunct="0">
              <a:spcBef>
                <a:spcPct val="40000"/>
              </a:spcBef>
            </a:pP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University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 of Basel, PSI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Switzerland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.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of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 Manchester,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. of York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			UK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0126" y="116632"/>
            <a:ext cx="7104282" cy="98360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sz="3200" dirty="0" smtClean="0"/>
              <a:t>The </a:t>
            </a:r>
            <a:r>
              <a:rPr lang="en-US" sz="3200" dirty="0" err="1" smtClean="0"/>
              <a:t>n_TOF</a:t>
            </a:r>
            <a:r>
              <a:rPr lang="en-US" sz="3200" dirty="0"/>
              <a:t> </a:t>
            </a:r>
            <a:r>
              <a:rPr lang="en-US" sz="3200" dirty="0" smtClean="0"/>
              <a:t>Collaboration</a:t>
            </a:r>
            <a:endParaRPr lang="it-IT" sz="3200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4608512" cy="365125"/>
          </a:xfrm>
        </p:spPr>
        <p:txBody>
          <a:bodyPr/>
          <a:lstStyle/>
          <a:p>
            <a:r>
              <a:rPr lang="it-IT" dirty="0" smtClean="0"/>
              <a:t>XII Torino Workshop – Budapest, </a:t>
            </a:r>
            <a:r>
              <a:rPr lang="it-IT" dirty="0" err="1" smtClean="0"/>
              <a:t>July</a:t>
            </a:r>
            <a:r>
              <a:rPr lang="it-IT" dirty="0" smtClean="0"/>
              <a:t> 1-5,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1377426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873" y="920567"/>
            <a:ext cx="5950715" cy="5592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179512" y="5434479"/>
            <a:ext cx="8310581" cy="1077218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Observation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of the cosmic 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ray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emitter </a:t>
            </a:r>
            <a:r>
              <a:rPr lang="en-US" sz="1200" i="1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26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Al is proof that nucleosynthesis 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is ongoing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in our galaxy. </a:t>
            </a:r>
            <a:endParaRPr lang="en-US" sz="1200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US" sz="1200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he neutron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destruction reactions </a:t>
            </a:r>
            <a:r>
              <a:rPr lang="en-US" sz="1200" i="1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26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Al(n,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p) and </a:t>
            </a:r>
            <a:r>
              <a:rPr lang="en-US" sz="1200" i="1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26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Al(n, </a:t>
            </a:r>
            <a:r>
              <a:rPr lang="el-GR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α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) are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main 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uncertainties to predict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galactic </a:t>
            </a:r>
            <a:r>
              <a:rPr lang="en-US" sz="1200" i="1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26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Al abundance. </a:t>
            </a:r>
            <a:endParaRPr lang="en-US" sz="1200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US" sz="1200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There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are only few experimental data on 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these reactions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and they exhibit severe discrepancies</a:t>
            </a:r>
            <a:r>
              <a:rPr lang="en-US" sz="16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  <a:endParaRPr lang="it-IT" sz="16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3200" b="1" baseline="30000" dirty="0">
                <a:solidFill>
                  <a:srgbClr val="000000"/>
                </a:solidFill>
              </a:rPr>
              <a:t>26</a:t>
            </a:r>
            <a:r>
              <a:rPr lang="en-GB" sz="3200" b="1" dirty="0">
                <a:solidFill>
                  <a:srgbClr val="000000"/>
                </a:solidFill>
              </a:rPr>
              <a:t>Al(n, p), (n, </a:t>
            </a:r>
            <a:r>
              <a:rPr lang="el-GR" sz="3200" b="1" dirty="0">
                <a:solidFill>
                  <a:srgbClr val="000000"/>
                </a:solidFill>
              </a:rPr>
              <a:t>α</a:t>
            </a:r>
            <a:r>
              <a:rPr lang="en-GB" sz="3200" b="1" dirty="0">
                <a:solidFill>
                  <a:srgbClr val="000000"/>
                </a:solidFill>
              </a:rPr>
              <a:t>)</a:t>
            </a:r>
            <a:endParaRPr lang="it-IT" sz="3200" b="1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4832176" cy="365125"/>
          </a:xfrm>
        </p:spPr>
        <p:txBody>
          <a:bodyPr/>
          <a:lstStyle/>
          <a:p>
            <a:r>
              <a:rPr lang="it-IT" dirty="0" smtClean="0"/>
              <a:t>XII Torino Workshop – Budapest, </a:t>
            </a:r>
            <a:r>
              <a:rPr lang="it-IT" dirty="0" err="1" smtClean="0"/>
              <a:t>July</a:t>
            </a:r>
            <a:r>
              <a:rPr lang="it-IT" dirty="0" smtClean="0"/>
              <a:t> 1-5,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792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708920"/>
            <a:ext cx="3065388" cy="310820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3200" b="1" baseline="30000" dirty="0">
                <a:solidFill>
                  <a:srgbClr val="000000"/>
                </a:solidFill>
              </a:rPr>
              <a:t>26</a:t>
            </a:r>
            <a:r>
              <a:rPr lang="en-GB" sz="3200" b="1" dirty="0">
                <a:solidFill>
                  <a:srgbClr val="000000"/>
                </a:solidFill>
              </a:rPr>
              <a:t>Al(n, p), (n, </a:t>
            </a:r>
            <a:r>
              <a:rPr lang="el-GR" sz="3200" b="1" dirty="0">
                <a:solidFill>
                  <a:srgbClr val="000000"/>
                </a:solidFill>
              </a:rPr>
              <a:t>α</a:t>
            </a:r>
            <a:r>
              <a:rPr lang="en-GB" sz="3200" b="1" dirty="0">
                <a:solidFill>
                  <a:srgbClr val="000000"/>
                </a:solidFill>
              </a:rPr>
              <a:t>)</a:t>
            </a:r>
            <a:endParaRPr lang="it-IT" sz="32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143" y="2339588"/>
            <a:ext cx="912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The p and </a:t>
            </a:r>
            <a:r>
              <a:rPr lang="en-US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rgbClr val="FF6600"/>
                </a:solidFill>
              </a:rPr>
              <a:t> will be detected by double sided silicon strip detectors arranged as E –</a:t>
            </a:r>
            <a:r>
              <a:rPr lang="en-US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D</a:t>
            </a:r>
            <a:r>
              <a:rPr lang="en-US" dirty="0" smtClean="0">
                <a:solidFill>
                  <a:srgbClr val="FF6600"/>
                </a:solidFill>
              </a:rPr>
              <a:t>E telescope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28800"/>
            <a:ext cx="630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The sample was produced by IRMM in collaboration with LANCSE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923764"/>
            <a:ext cx="5379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The neutron </a:t>
            </a:r>
            <a:r>
              <a:rPr lang="en-US" dirty="0" err="1" smtClean="0">
                <a:solidFill>
                  <a:srgbClr val="FF6600"/>
                </a:solidFill>
              </a:rPr>
              <a:t>fluence</a:t>
            </a:r>
            <a:r>
              <a:rPr lang="en-US" dirty="0" smtClean="0">
                <a:solidFill>
                  <a:srgbClr val="FF6600"/>
                </a:solidFill>
              </a:rPr>
              <a:t> will be monitored by a </a:t>
            </a:r>
            <a:r>
              <a:rPr lang="en-US" baseline="30000" dirty="0" smtClean="0">
                <a:solidFill>
                  <a:srgbClr val="FF6600"/>
                </a:solidFill>
              </a:rPr>
              <a:t>10</a:t>
            </a:r>
            <a:r>
              <a:rPr lang="en-US" dirty="0" smtClean="0">
                <a:solidFill>
                  <a:srgbClr val="FF6600"/>
                </a:solidFill>
              </a:rPr>
              <a:t>B sample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Right Arrow 7">
            <a:hlinkClick r:id="rId3" action="ppaction://hlinksldjump"/>
            <a:hlinkHover r:id="rId3" action="ppaction://hlinksldjump"/>
          </p:cNvPr>
          <p:cNvSpPr/>
          <p:nvPr/>
        </p:nvSpPr>
        <p:spPr>
          <a:xfrm>
            <a:off x="8676456" y="6541947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4608512" cy="365125"/>
          </a:xfrm>
        </p:spPr>
        <p:txBody>
          <a:bodyPr/>
          <a:lstStyle/>
          <a:p>
            <a:r>
              <a:rPr lang="it-IT" smtClean="0"/>
              <a:t>XII Torino Workshop – Budapest, July 1-5,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871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7"/>
          <p:cNvSpPr txBox="1">
            <a:spLocks noChangeArrowheads="1"/>
          </p:cNvSpPr>
          <p:nvPr/>
        </p:nvSpPr>
        <p:spPr bwMode="auto">
          <a:xfrm>
            <a:off x="985423" y="1510686"/>
            <a:ext cx="32497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 b="1" dirty="0">
                <a:latin typeface="+mn-lt"/>
                <a:cs typeface="Times New Roman" panose="02020603050405020304" pitchFamily="18" charset="0"/>
              </a:rPr>
              <a:t>BBN </a:t>
            </a:r>
            <a:r>
              <a:rPr lang="en-US" altLang="it-IT" sz="1800" dirty="0">
                <a:latin typeface="+mn-lt"/>
                <a:cs typeface="Times New Roman" panose="02020603050405020304" pitchFamily="18" charset="0"/>
              </a:rPr>
              <a:t>successfully predicts the abundances of primordial  elements such as </a:t>
            </a:r>
            <a:r>
              <a:rPr lang="en-US" altLang="it-IT" sz="1800" baseline="30000" dirty="0">
                <a:latin typeface="+mn-lt"/>
                <a:cs typeface="Times New Roman" panose="02020603050405020304" pitchFamily="18" charset="0"/>
              </a:rPr>
              <a:t>4</a:t>
            </a:r>
            <a:r>
              <a:rPr lang="en-US" altLang="it-IT" sz="1800" dirty="0">
                <a:latin typeface="+mn-lt"/>
                <a:cs typeface="Times New Roman" panose="02020603050405020304" pitchFamily="18" charset="0"/>
              </a:rPr>
              <a:t>He, D and </a:t>
            </a:r>
            <a:r>
              <a:rPr lang="en-US" altLang="it-IT" sz="1800" baseline="30000" dirty="0" smtClean="0">
                <a:latin typeface="+mn-lt"/>
                <a:cs typeface="Times New Roman" panose="02020603050405020304" pitchFamily="18" charset="0"/>
              </a:rPr>
              <a:t>3</a:t>
            </a:r>
            <a:r>
              <a:rPr lang="en-US" altLang="it-IT" sz="1800" dirty="0" smtClean="0">
                <a:latin typeface="+mn-lt"/>
                <a:cs typeface="Times New Roman" panose="02020603050405020304" pitchFamily="18" charset="0"/>
              </a:rPr>
              <a:t>He</a:t>
            </a:r>
            <a:endParaRPr lang="en-US" altLang="it-IT" sz="1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619" y="1282085"/>
            <a:ext cx="360045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22"/>
          <p:cNvSpPr txBox="1">
            <a:spLocks noChangeArrowheads="1"/>
          </p:cNvSpPr>
          <p:nvPr/>
        </p:nvSpPr>
        <p:spPr bwMode="auto">
          <a:xfrm>
            <a:off x="7750404" y="1317011"/>
            <a:ext cx="3167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/>
              <a:t>*</a:t>
            </a:r>
          </a:p>
        </p:txBody>
      </p:sp>
      <p:sp>
        <p:nvSpPr>
          <p:cNvPr id="5" name="CasellaDiTesto 17"/>
          <p:cNvSpPr txBox="1">
            <a:spLocks noChangeArrowheads="1"/>
          </p:cNvSpPr>
          <p:nvPr/>
        </p:nvSpPr>
        <p:spPr bwMode="auto">
          <a:xfrm>
            <a:off x="1005396" y="2731179"/>
            <a:ext cx="35355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 serious discrepancy  (factor  2-4)</a:t>
            </a:r>
            <a:r>
              <a:rPr lang="en-US" altLang="it-IT" sz="18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between the predicted abundance of  </a:t>
            </a:r>
            <a:r>
              <a:rPr lang="en-US" altLang="it-IT" sz="1800" b="1" baseline="30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7</a:t>
            </a:r>
            <a:r>
              <a:rPr lang="en-US" altLang="it-IT" sz="1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Li </a:t>
            </a:r>
            <a:r>
              <a:rPr lang="en-US" altLang="it-IT" sz="18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and the value inferred by </a:t>
            </a:r>
            <a:r>
              <a:rPr lang="en-US" altLang="it-IT" sz="18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measurements</a:t>
            </a:r>
            <a:endParaRPr lang="en-US" altLang="it-IT" sz="18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7265819" y="5396885"/>
            <a:ext cx="1143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pSp>
        <p:nvGrpSpPr>
          <p:cNvPr id="7" name="Gruppo 18"/>
          <p:cNvGrpSpPr>
            <a:grpSpLocks/>
          </p:cNvGrpSpPr>
          <p:nvPr/>
        </p:nvGrpSpPr>
        <p:grpSpPr bwMode="auto">
          <a:xfrm>
            <a:off x="983407" y="4101486"/>
            <a:ext cx="3326783" cy="1951911"/>
            <a:chOff x="-168510" y="3276600"/>
            <a:chExt cx="4435710" cy="1951911"/>
          </a:xfrm>
        </p:grpSpPr>
        <p:sp>
          <p:nvSpPr>
            <p:cNvPr id="8" name="Freccia in giù 7"/>
            <p:cNvSpPr/>
            <p:nvPr/>
          </p:nvSpPr>
          <p:spPr>
            <a:xfrm>
              <a:off x="1686468" y="3276600"/>
              <a:ext cx="457200" cy="99060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9" name="CasellaDiTesto 17"/>
            <p:cNvSpPr txBox="1">
              <a:spLocks noChangeArrowheads="1"/>
            </p:cNvSpPr>
            <p:nvPr/>
          </p:nvSpPr>
          <p:spPr bwMode="auto">
            <a:xfrm>
              <a:off x="-168510" y="4397514"/>
              <a:ext cx="443571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it-IT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Cosmological  Lithium  Problem </a:t>
              </a:r>
              <a:endParaRPr lang="en-US" altLang="it-IT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Ovale 9"/>
          <p:cNvSpPr>
            <a:spLocks noChangeAspect="1"/>
          </p:cNvSpPr>
          <p:nvPr/>
        </p:nvSpPr>
        <p:spPr bwMode="auto">
          <a:xfrm flipV="1">
            <a:off x="7300125" y="2054252"/>
            <a:ext cx="50006" cy="666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Ovale 10"/>
          <p:cNvSpPr>
            <a:spLocks/>
          </p:cNvSpPr>
          <p:nvPr/>
        </p:nvSpPr>
        <p:spPr bwMode="auto">
          <a:xfrm>
            <a:off x="7286059" y="3918277"/>
            <a:ext cx="75009" cy="984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Ovale 11"/>
          <p:cNvSpPr/>
          <p:nvPr/>
        </p:nvSpPr>
        <p:spPr bwMode="auto">
          <a:xfrm>
            <a:off x="7260573" y="4112596"/>
            <a:ext cx="126206" cy="1666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3200" b="1" baseline="30000" dirty="0">
                <a:solidFill>
                  <a:srgbClr val="000000"/>
                </a:solidFill>
              </a:rPr>
              <a:t>7</a:t>
            </a:r>
            <a:r>
              <a:rPr lang="en-GB" sz="3200" b="1" dirty="0">
                <a:solidFill>
                  <a:srgbClr val="000000"/>
                </a:solidFill>
              </a:rPr>
              <a:t>Be(n, p), (n, </a:t>
            </a:r>
            <a:r>
              <a:rPr lang="el-GR" sz="3200" b="1" dirty="0">
                <a:solidFill>
                  <a:srgbClr val="000000"/>
                </a:solidFill>
              </a:rPr>
              <a:t>α</a:t>
            </a:r>
            <a:r>
              <a:rPr lang="en-GB" sz="3200" b="1" dirty="0">
                <a:solidFill>
                  <a:srgbClr val="000000"/>
                </a:solidFill>
              </a:rPr>
              <a:t>)</a:t>
            </a:r>
            <a:endParaRPr lang="it-IT" sz="3200" b="1" dirty="0">
              <a:solidFill>
                <a:srgbClr val="00000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483768" y="6448251"/>
            <a:ext cx="5184576" cy="365125"/>
          </a:xfrm>
        </p:spPr>
        <p:txBody>
          <a:bodyPr/>
          <a:lstStyle/>
          <a:p>
            <a:r>
              <a:rPr lang="it-IT" dirty="0" smtClean="0"/>
              <a:t>XII Torino Workshop – Budapest, </a:t>
            </a:r>
            <a:r>
              <a:rPr lang="it-IT" dirty="0" err="1" smtClean="0"/>
              <a:t>July</a:t>
            </a:r>
            <a:r>
              <a:rPr lang="it-IT" dirty="0" smtClean="0"/>
              <a:t> 1-5,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71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453" y="3068960"/>
            <a:ext cx="4017749" cy="360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17"/>
          <p:cNvSpPr txBox="1">
            <a:spLocks noChangeArrowheads="1"/>
          </p:cNvSpPr>
          <p:nvPr/>
        </p:nvSpPr>
        <p:spPr bwMode="auto">
          <a:xfrm>
            <a:off x="57150" y="692696"/>
            <a:ext cx="9086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600" dirty="0">
                <a:latin typeface="+mn-lt"/>
                <a:cs typeface="Times New Roman" panose="02020603050405020304" pitchFamily="18" charset="0"/>
              </a:rPr>
              <a:t>Approximately  95% of primordial  </a:t>
            </a:r>
            <a:r>
              <a:rPr lang="en-US" altLang="it-IT" sz="1600" b="1" baseline="30000" dirty="0">
                <a:latin typeface="+mn-lt"/>
                <a:cs typeface="Times New Roman" panose="02020603050405020304" pitchFamily="18" charset="0"/>
              </a:rPr>
              <a:t>7</a:t>
            </a:r>
            <a:r>
              <a:rPr lang="en-US" altLang="it-IT" sz="1600" b="1" dirty="0">
                <a:latin typeface="+mn-lt"/>
                <a:cs typeface="Times New Roman" panose="02020603050405020304" pitchFamily="18" charset="0"/>
              </a:rPr>
              <a:t>Li</a:t>
            </a:r>
            <a:r>
              <a:rPr lang="en-US" altLang="it-IT" sz="1600" dirty="0">
                <a:latin typeface="+mn-lt"/>
                <a:cs typeface="Times New Roman" panose="02020603050405020304" pitchFamily="18" charset="0"/>
              </a:rPr>
              <a:t> is produced from the electron capture decay of  </a:t>
            </a:r>
            <a:r>
              <a:rPr lang="en-US" altLang="it-IT" sz="1600" b="1" baseline="30000" dirty="0">
                <a:latin typeface="+mn-lt"/>
                <a:cs typeface="Times New Roman" panose="02020603050405020304" pitchFamily="18" charset="0"/>
              </a:rPr>
              <a:t>7</a:t>
            </a:r>
            <a:r>
              <a:rPr lang="en-US" altLang="it-IT" sz="1600" b="1" dirty="0">
                <a:latin typeface="+mn-lt"/>
                <a:cs typeface="Times New Roman" panose="02020603050405020304" pitchFamily="18" charset="0"/>
              </a:rPr>
              <a:t>Be </a:t>
            </a:r>
            <a:r>
              <a:rPr lang="en-US" altLang="it-IT" sz="1600" dirty="0">
                <a:latin typeface="+mn-lt"/>
                <a:cs typeface="Times New Roman" panose="02020603050405020304" pitchFamily="18" charset="0"/>
              </a:rPr>
              <a:t>(T</a:t>
            </a:r>
            <a:r>
              <a:rPr lang="en-US" altLang="it-IT" sz="1600" baseline="-25000" dirty="0">
                <a:latin typeface="+mn-lt"/>
                <a:cs typeface="Times New Roman" panose="02020603050405020304" pitchFamily="18" charset="0"/>
              </a:rPr>
              <a:t>1/2</a:t>
            </a:r>
            <a:r>
              <a:rPr lang="en-US" altLang="it-IT" sz="1600" dirty="0">
                <a:latin typeface="+mn-lt"/>
                <a:cs typeface="Times New Roman" panose="02020603050405020304" pitchFamily="18" charset="0"/>
              </a:rPr>
              <a:t>=53.2 d</a:t>
            </a:r>
            <a:r>
              <a:rPr lang="en-US" altLang="it-IT" sz="1600" dirty="0" smtClean="0">
                <a:latin typeface="+mn-lt"/>
                <a:cs typeface="Times New Roman" panose="02020603050405020304" pitchFamily="18" charset="0"/>
              </a:rPr>
              <a:t>)</a:t>
            </a:r>
            <a:endParaRPr lang="en-US" altLang="it-IT" sz="1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61738" y="1340768"/>
            <a:ext cx="64579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it-IT" sz="1600" baseline="30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7</a:t>
            </a:r>
            <a:r>
              <a:rPr lang="en-US" altLang="it-IT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Be is destroyed via (</a:t>
            </a:r>
            <a:r>
              <a:rPr lang="en-US" altLang="it-IT" sz="16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n</a:t>
            </a:r>
            <a:r>
              <a:rPr lang="en-US" altLang="it-IT" sz="1600" dirty="0" err="1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,p</a:t>
            </a:r>
            <a:r>
              <a:rPr lang="en-US" altLang="it-IT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) </a:t>
            </a:r>
            <a:r>
              <a:rPr lang="en-US" altLang="it-IT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(≈97</a:t>
            </a:r>
            <a:r>
              <a:rPr lang="en-US" altLang="it-IT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%) and (</a:t>
            </a:r>
            <a:r>
              <a:rPr lang="en-US" altLang="it-IT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n, </a:t>
            </a:r>
            <a:r>
              <a:rPr lang="el-GR" altLang="it-IT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α</a:t>
            </a:r>
            <a:r>
              <a:rPr lang="en-US" altLang="it-IT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) (≈2.5</a:t>
            </a:r>
            <a:r>
              <a:rPr lang="en-US" altLang="it-IT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%) reactions </a:t>
            </a:r>
            <a:endParaRPr lang="it-IT" altLang="it-IT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CasellaDiTesto 8"/>
          <p:cNvSpPr txBox="1">
            <a:spLocks noChangeArrowheads="1"/>
          </p:cNvSpPr>
          <p:nvPr/>
        </p:nvSpPr>
        <p:spPr bwMode="auto">
          <a:xfrm>
            <a:off x="114300" y="2276872"/>
            <a:ext cx="9029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it-IT" sz="16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A higher destruction rate of  </a:t>
            </a:r>
            <a:r>
              <a:rPr lang="en-US" altLang="it-IT" sz="1600" baseline="30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7</a:t>
            </a:r>
            <a:r>
              <a:rPr lang="en-US" altLang="it-IT" sz="16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Be can solve or at least partially explain the  </a:t>
            </a:r>
            <a:r>
              <a:rPr lang="en-US" altLang="it-IT" sz="1600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Cosmological Lithium Problem</a:t>
            </a:r>
            <a:endParaRPr lang="en-US" altLang="it-IT" sz="16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Freccia curva 6"/>
          <p:cNvSpPr/>
          <p:nvPr/>
        </p:nvSpPr>
        <p:spPr>
          <a:xfrm rot="5400000">
            <a:off x="5207489" y="1601902"/>
            <a:ext cx="813816" cy="65151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8" name="Immagine 8" descr="enne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" y="2996952"/>
            <a:ext cx="40005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267744" y="4005064"/>
            <a:ext cx="1588264" cy="58477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GB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Be(n, </a:t>
            </a:r>
            <a:r>
              <a:rPr lang="en-GB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GB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it-IT" sz="3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494279" y="5772894"/>
            <a:ext cx="1886033" cy="58477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GB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Be(n, </a:t>
            </a:r>
            <a:r>
              <a:rPr lang="el-GR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α</a:t>
            </a:r>
            <a:r>
              <a:rPr lang="en-GB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it-IT" sz="3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5328957" y="4954429"/>
            <a:ext cx="1143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CasellaDiTesto 7"/>
          <p:cNvSpPr txBox="1">
            <a:spLocks noChangeArrowheads="1"/>
          </p:cNvSpPr>
          <p:nvPr/>
        </p:nvSpPr>
        <p:spPr bwMode="auto">
          <a:xfrm>
            <a:off x="4932040" y="2492896"/>
            <a:ext cx="4176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it-IT" sz="20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Only one </a:t>
            </a:r>
            <a:r>
              <a:rPr lang="en-US" altLang="it-IT" sz="2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direct measurement </a:t>
            </a:r>
            <a:endParaRPr lang="en-US" altLang="it-IT" sz="2000" dirty="0" smtClean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it-IT" sz="20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altLang="it-IT" sz="2000" dirty="0">
                <a:latin typeface="+mn-lt"/>
                <a:cs typeface="Times New Roman" panose="02020603050405020304" pitchFamily="18" charset="0"/>
              </a:rPr>
              <a:t>P. </a:t>
            </a:r>
            <a:r>
              <a:rPr lang="en-US" altLang="it-IT" sz="2000" dirty="0" err="1">
                <a:latin typeface="+mn-lt"/>
                <a:cs typeface="Times New Roman" panose="02020603050405020304" pitchFamily="18" charset="0"/>
              </a:rPr>
              <a:t>Bassi</a:t>
            </a:r>
            <a:r>
              <a:rPr lang="en-US" altLang="it-IT" sz="2000" dirty="0">
                <a:latin typeface="+mn-lt"/>
                <a:cs typeface="Times New Roman" panose="02020603050405020304" pitchFamily="18" charset="0"/>
              </a:rPr>
              <a:t> et al., 1963, </a:t>
            </a:r>
            <a:r>
              <a:rPr lang="en-US" altLang="it-IT" sz="2000" b="1" dirty="0">
                <a:latin typeface="+mn-lt"/>
                <a:cs typeface="Times New Roman" panose="02020603050405020304" pitchFamily="18" charset="0"/>
              </a:rPr>
              <a:t>@ </a:t>
            </a:r>
            <a:r>
              <a:rPr lang="en-US" altLang="it-IT" sz="2000" b="1" u="sng" dirty="0">
                <a:latin typeface="+mn-lt"/>
                <a:cs typeface="Times New Roman" panose="02020603050405020304" pitchFamily="18" charset="0"/>
              </a:rPr>
              <a:t>0.025 eV</a:t>
            </a:r>
            <a:r>
              <a:rPr lang="en-US" altLang="it-IT" sz="2000" dirty="0">
                <a:latin typeface="+mn-lt"/>
                <a:cs typeface="Times New Roman" panose="02020603050405020304" pitchFamily="18" charset="0"/>
              </a:rPr>
              <a:t>) </a:t>
            </a:r>
            <a:endParaRPr lang="en-US" altLang="it-IT" sz="2000" dirty="0" smtClean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3200" b="1" baseline="30000" dirty="0">
                <a:solidFill>
                  <a:srgbClr val="000000"/>
                </a:solidFill>
              </a:rPr>
              <a:t>7</a:t>
            </a:r>
            <a:r>
              <a:rPr lang="en-GB" sz="3200" b="1" dirty="0">
                <a:solidFill>
                  <a:srgbClr val="000000"/>
                </a:solidFill>
              </a:rPr>
              <a:t>Be(n, p), (n, </a:t>
            </a:r>
            <a:r>
              <a:rPr lang="el-GR" sz="3200" b="1" dirty="0">
                <a:solidFill>
                  <a:srgbClr val="000000"/>
                </a:solidFill>
              </a:rPr>
              <a:t>α</a:t>
            </a:r>
            <a:r>
              <a:rPr lang="en-GB" sz="3200" b="1" dirty="0">
                <a:solidFill>
                  <a:srgbClr val="000000"/>
                </a:solidFill>
              </a:rPr>
              <a:t>)</a:t>
            </a:r>
            <a:endParaRPr lang="it-IT" sz="3200" b="1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0" y="6520259"/>
            <a:ext cx="4608512" cy="365125"/>
          </a:xfrm>
        </p:spPr>
        <p:txBody>
          <a:bodyPr/>
          <a:lstStyle/>
          <a:p>
            <a:r>
              <a:rPr lang="it-IT" dirty="0" smtClean="0"/>
              <a:t>XII Torino Workshop – Budapest, </a:t>
            </a:r>
            <a:r>
              <a:rPr lang="it-IT" dirty="0" err="1" smtClean="0"/>
              <a:t>July</a:t>
            </a:r>
            <a:r>
              <a:rPr lang="it-IT" dirty="0" smtClean="0"/>
              <a:t> 1-5,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569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ma 4"/>
          <p:cNvSpPr>
            <a:spLocks noChangeArrowheads="1"/>
          </p:cNvSpPr>
          <p:nvPr/>
        </p:nvSpPr>
        <p:spPr bwMode="auto">
          <a:xfrm rot="16037329">
            <a:off x="5164609" y="2303441"/>
            <a:ext cx="1389063" cy="664369"/>
          </a:xfrm>
          <a:prstGeom prst="parallelogram">
            <a:avLst>
              <a:gd name="adj" fmla="val 40364"/>
            </a:avLst>
          </a:prstGeom>
          <a:solidFill>
            <a:srgbClr val="558ED5"/>
          </a:solidFill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arallelogramma 5"/>
          <p:cNvSpPr>
            <a:spLocks noChangeArrowheads="1"/>
          </p:cNvSpPr>
          <p:nvPr/>
        </p:nvSpPr>
        <p:spPr bwMode="auto">
          <a:xfrm rot="16037329">
            <a:off x="5277720" y="2424884"/>
            <a:ext cx="1136650" cy="531019"/>
          </a:xfrm>
          <a:prstGeom prst="parallelogram">
            <a:avLst>
              <a:gd name="adj" fmla="val 40476"/>
            </a:avLst>
          </a:prstGeom>
          <a:solidFill>
            <a:srgbClr val="FF0000"/>
          </a:solidFill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arallelogramma 6"/>
          <p:cNvSpPr>
            <a:spLocks noChangeArrowheads="1"/>
          </p:cNvSpPr>
          <p:nvPr/>
        </p:nvSpPr>
        <p:spPr bwMode="auto">
          <a:xfrm rot="16037329">
            <a:off x="5025704" y="2380434"/>
            <a:ext cx="1390650" cy="664369"/>
          </a:xfrm>
          <a:prstGeom prst="parallelogram">
            <a:avLst>
              <a:gd name="adj" fmla="val 40410"/>
            </a:avLst>
          </a:prstGeom>
          <a:solidFill>
            <a:srgbClr val="558ED5">
              <a:alpha val="75000"/>
            </a:srgbClr>
          </a:solidFill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4988794" y="2779293"/>
            <a:ext cx="857250" cy="6096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22"/>
          <p:cNvSpPr txBox="1">
            <a:spLocks noChangeArrowheads="1"/>
          </p:cNvSpPr>
          <p:nvPr/>
        </p:nvSpPr>
        <p:spPr bwMode="auto">
          <a:xfrm>
            <a:off x="3869456" y="2931694"/>
            <a:ext cx="14946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dirty="0" err="1"/>
              <a:t>neutrons</a:t>
            </a:r>
            <a:endParaRPr lang="it-IT" alt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139952" y="2371306"/>
            <a:ext cx="1248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Silicon</a:t>
            </a:r>
            <a:r>
              <a:rPr lang="it-IT" sz="1800" dirty="0">
                <a:solidFill>
                  <a:srgbClr val="0000FF"/>
                </a:solidFill>
                <a:latin typeface="Arial" charset="0"/>
                <a:cs typeface="Arial" charset="0"/>
              </a:rPr>
              <a:t> 1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246094" y="2980906"/>
            <a:ext cx="1062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Silicon</a:t>
            </a:r>
            <a:r>
              <a:rPr lang="it-IT" sz="1800" dirty="0">
                <a:solidFill>
                  <a:srgbClr val="0000FF"/>
                </a:solidFill>
                <a:latin typeface="Arial" charset="0"/>
                <a:cs typeface="Arial" charset="0"/>
              </a:rPr>
              <a:t> 2</a:t>
            </a:r>
          </a:p>
        </p:txBody>
      </p:sp>
      <p:sp>
        <p:nvSpPr>
          <p:cNvPr id="12" name="CasellaDiTesto 28"/>
          <p:cNvSpPr txBox="1">
            <a:spLocks noChangeArrowheads="1"/>
          </p:cNvSpPr>
          <p:nvPr/>
        </p:nvSpPr>
        <p:spPr bwMode="auto">
          <a:xfrm>
            <a:off x="6246094" y="2417344"/>
            <a:ext cx="12782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dirty="0">
                <a:solidFill>
                  <a:srgbClr val="FF0000"/>
                </a:solidFill>
              </a:rPr>
              <a:t>sample</a:t>
            </a:r>
          </a:p>
        </p:txBody>
      </p:sp>
      <p:sp>
        <p:nvSpPr>
          <p:cNvPr id="13" name="CasellaDiTesto 29"/>
          <p:cNvSpPr txBox="1">
            <a:spLocks noChangeArrowheads="1"/>
          </p:cNvSpPr>
          <p:nvPr/>
        </p:nvSpPr>
        <p:spPr bwMode="auto">
          <a:xfrm>
            <a:off x="531094" y="1102894"/>
            <a:ext cx="70652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2000" dirty="0">
                <a:solidFill>
                  <a:srgbClr val="FF0000"/>
                </a:solidFill>
                <a:latin typeface="+mn-lt"/>
              </a:rPr>
              <a:t>Sandwich of silicon  detectors </a:t>
            </a:r>
            <a:r>
              <a:rPr lang="en-US" altLang="it-IT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it-IT" sz="2000" b="1" u="sng" dirty="0">
                <a:solidFill>
                  <a:srgbClr val="FF0000"/>
                </a:solidFill>
                <a:latin typeface="+mn-lt"/>
              </a:rPr>
              <a:t>directly inserted in the </a:t>
            </a:r>
            <a:r>
              <a:rPr lang="en-US" altLang="it-IT" sz="2000" b="1" u="sng" dirty="0" smtClean="0">
                <a:solidFill>
                  <a:srgbClr val="FF0000"/>
                </a:solidFill>
                <a:latin typeface="+mn-lt"/>
              </a:rPr>
              <a:t>beam</a:t>
            </a:r>
            <a:endParaRPr lang="en-US" altLang="it-IT" sz="2000" b="1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endParaRPr lang="it-IT" altLang="it-IT" sz="2000" b="1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en-US" altLang="it-IT" sz="2000" dirty="0">
                <a:solidFill>
                  <a:srgbClr val="FF0000"/>
                </a:solidFill>
                <a:latin typeface="+mn-lt"/>
              </a:rPr>
              <a:t>Detection of both alpha particles  (</a:t>
            </a:r>
            <a:r>
              <a:rPr lang="en-US" altLang="it-IT" sz="2000" dirty="0" smtClean="0">
                <a:solidFill>
                  <a:srgbClr val="FF0000"/>
                </a:solidFill>
                <a:latin typeface="+mn-lt"/>
              </a:rPr>
              <a:t>E</a:t>
            </a:r>
            <a:r>
              <a:rPr lang="en-US" altLang="it-IT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≈</a:t>
            </a:r>
            <a:r>
              <a:rPr lang="en-US" altLang="it-IT" sz="2000" dirty="0" smtClean="0">
                <a:solidFill>
                  <a:srgbClr val="FF0000"/>
                </a:solidFill>
                <a:latin typeface="+mn-lt"/>
              </a:rPr>
              <a:t>9 </a:t>
            </a:r>
            <a:r>
              <a:rPr lang="en-US" altLang="it-IT" sz="2000" dirty="0">
                <a:solidFill>
                  <a:srgbClr val="FF0000"/>
                </a:solidFill>
                <a:latin typeface="+mn-lt"/>
              </a:rPr>
              <a:t>MeV)</a:t>
            </a:r>
            <a:r>
              <a:rPr lang="en-US" altLang="it-IT" sz="20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</a:t>
            </a:r>
            <a:endParaRPr lang="en-US" altLang="it-IT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Freccia in giù 13"/>
          <p:cNvSpPr/>
          <p:nvPr/>
        </p:nvSpPr>
        <p:spPr>
          <a:xfrm>
            <a:off x="2188444" y="2398293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CasellaDiTesto 33"/>
          <p:cNvSpPr txBox="1">
            <a:spLocks noChangeArrowheads="1"/>
          </p:cNvSpPr>
          <p:nvPr/>
        </p:nvSpPr>
        <p:spPr bwMode="auto">
          <a:xfrm>
            <a:off x="611560" y="2996952"/>
            <a:ext cx="32575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2000" dirty="0">
                <a:solidFill>
                  <a:srgbClr val="000000"/>
                </a:solidFill>
              </a:rPr>
              <a:t>Coincidence technique</a:t>
            </a:r>
            <a:r>
              <a:rPr lang="en-US" altLang="it-IT" sz="2000" dirty="0">
                <a:solidFill>
                  <a:schemeClr val="bg1">
                    <a:lumMod val="95000"/>
                  </a:schemeClr>
                </a:solidFill>
              </a:rPr>
              <a:t>:</a:t>
            </a:r>
          </a:p>
          <a:p>
            <a:pPr eaLnBrk="1" hangingPunct="1"/>
            <a:r>
              <a:rPr lang="en-US" altLang="it-IT" sz="2000" b="1" dirty="0">
                <a:solidFill>
                  <a:srgbClr val="0000FF"/>
                </a:solidFill>
              </a:rPr>
              <a:t>Strong rejection of background </a:t>
            </a:r>
          </a:p>
        </p:txBody>
      </p:sp>
      <p:sp>
        <p:nvSpPr>
          <p:cNvPr id="16" name="CasellaDiTesto 34"/>
          <p:cNvSpPr txBox="1">
            <a:spLocks noChangeArrowheads="1"/>
          </p:cNvSpPr>
          <p:nvPr/>
        </p:nvSpPr>
        <p:spPr bwMode="auto">
          <a:xfrm>
            <a:off x="179512" y="4125267"/>
            <a:ext cx="6912768" cy="2000548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dirty="0">
                <a:solidFill>
                  <a:srgbClr val="FF0000"/>
                </a:solidFill>
              </a:rPr>
              <a:t>Sample:</a:t>
            </a:r>
          </a:p>
          <a:p>
            <a:pPr eaLnBrk="1" hangingPunct="1"/>
            <a:endParaRPr lang="it-IT" altLang="it-IT" sz="20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/>
            <a:r>
              <a:rPr lang="it-IT" altLang="it-IT" sz="2000" dirty="0" smtClean="0">
                <a:solidFill>
                  <a:srgbClr val="000000"/>
                </a:solidFill>
              </a:rPr>
              <a:t>1-10 </a:t>
            </a:r>
            <a:r>
              <a:rPr lang="it-IT" altLang="it-IT" sz="2000" dirty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it-IT" altLang="it-IT" sz="2000" dirty="0">
                <a:solidFill>
                  <a:srgbClr val="000000"/>
                </a:solidFill>
              </a:rPr>
              <a:t>g of </a:t>
            </a:r>
            <a:r>
              <a:rPr lang="it-IT" altLang="it-IT" sz="2000" baseline="30000" dirty="0">
                <a:solidFill>
                  <a:srgbClr val="000000"/>
                </a:solidFill>
              </a:rPr>
              <a:t>7</a:t>
            </a:r>
            <a:r>
              <a:rPr lang="it-IT" altLang="it-IT" sz="2000" dirty="0">
                <a:solidFill>
                  <a:srgbClr val="000000"/>
                </a:solidFill>
              </a:rPr>
              <a:t>Be from water </a:t>
            </a:r>
            <a:r>
              <a:rPr lang="it-IT" altLang="it-IT" sz="2000" dirty="0" err="1">
                <a:solidFill>
                  <a:srgbClr val="000000"/>
                </a:solidFill>
              </a:rPr>
              <a:t>cooling</a:t>
            </a:r>
            <a:r>
              <a:rPr lang="it-IT" altLang="it-IT" sz="2000" dirty="0">
                <a:solidFill>
                  <a:srgbClr val="000000"/>
                </a:solidFill>
              </a:rPr>
              <a:t> of SINQ </a:t>
            </a:r>
            <a:r>
              <a:rPr lang="it-IT" altLang="it-IT" sz="2000" dirty="0" err="1">
                <a:solidFill>
                  <a:srgbClr val="000000"/>
                </a:solidFill>
              </a:rPr>
              <a:t>spallation</a:t>
            </a:r>
            <a:r>
              <a:rPr lang="it-IT" altLang="it-IT" sz="2000" dirty="0">
                <a:solidFill>
                  <a:srgbClr val="000000"/>
                </a:solidFill>
              </a:rPr>
              <a:t> target.</a:t>
            </a:r>
          </a:p>
          <a:p>
            <a:pPr eaLnBrk="1" hangingPunct="1"/>
            <a:r>
              <a:rPr lang="it-IT" altLang="it-IT" sz="2000" dirty="0" smtClean="0">
                <a:solidFill>
                  <a:srgbClr val="000000"/>
                </a:solidFill>
              </a:rPr>
              <a:t> (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activity</a:t>
            </a:r>
            <a:r>
              <a:rPr lang="it-IT" altLang="it-IT" sz="2000" dirty="0" smtClean="0">
                <a:solidFill>
                  <a:srgbClr val="000000"/>
                </a:solidFill>
              </a:rPr>
              <a:t> </a:t>
            </a:r>
            <a:r>
              <a:rPr lang="it-IT" altLang="it-IT" sz="2000" dirty="0">
                <a:solidFill>
                  <a:srgbClr val="000000"/>
                </a:solidFill>
              </a:rPr>
              <a:t>of 478 </a:t>
            </a:r>
            <a:r>
              <a:rPr lang="it-IT" altLang="it-IT" sz="2000" dirty="0" err="1">
                <a:solidFill>
                  <a:srgbClr val="000000"/>
                </a:solidFill>
              </a:rPr>
              <a:t>keV</a:t>
            </a:r>
            <a:r>
              <a:rPr lang="it-IT" altLang="it-IT" sz="2000" dirty="0">
                <a:solidFill>
                  <a:srgbClr val="000000"/>
                </a:solidFill>
              </a:rPr>
              <a:t> </a:t>
            </a:r>
            <a:r>
              <a:rPr lang="it-IT" altLang="it-IT" sz="2000" b="1" dirty="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r>
              <a:rPr lang="it-IT" altLang="it-IT" sz="2000" dirty="0">
                <a:solidFill>
                  <a:srgbClr val="000000"/>
                </a:solidFill>
              </a:rPr>
              <a:t>-</a:t>
            </a:r>
            <a:r>
              <a:rPr lang="it-IT" altLang="it-IT" sz="2000" dirty="0" err="1">
                <a:solidFill>
                  <a:srgbClr val="000000"/>
                </a:solidFill>
              </a:rPr>
              <a:t>rays</a:t>
            </a:r>
            <a:r>
              <a:rPr lang="it-IT" altLang="it-IT" dirty="0">
                <a:solidFill>
                  <a:srgbClr val="000000"/>
                </a:solidFill>
              </a:rPr>
              <a:t>   </a:t>
            </a:r>
            <a:r>
              <a:rPr lang="it-IT" altLang="it-IT" sz="2000" dirty="0">
                <a:solidFill>
                  <a:srgbClr val="000000"/>
                </a:solidFill>
              </a:rPr>
              <a:t> 1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GBq</a:t>
            </a:r>
            <a:r>
              <a:rPr lang="it-IT" altLang="it-IT" sz="2000" dirty="0" smtClean="0">
                <a:solidFill>
                  <a:srgbClr val="000000"/>
                </a:solidFill>
              </a:rPr>
              <a:t>/</a:t>
            </a:r>
            <a:r>
              <a:rPr lang="it-IT" altLang="it-IT" sz="2000" dirty="0" smtClean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it-IT" altLang="it-IT" sz="2000" dirty="0" smtClean="0">
                <a:solidFill>
                  <a:srgbClr val="000000"/>
                </a:solidFill>
              </a:rPr>
              <a:t>g)</a:t>
            </a:r>
            <a:endParaRPr lang="it-IT" altLang="it-IT" sz="2000" dirty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endParaRPr lang="it-IT" altLang="it-IT" sz="2000" dirty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z="2000" dirty="0" err="1" smtClean="0">
                <a:solidFill>
                  <a:srgbClr val="000000"/>
                </a:solidFill>
              </a:rPr>
              <a:t>Isotopic</a:t>
            </a:r>
            <a:r>
              <a:rPr lang="it-IT" altLang="it-IT" sz="2000" dirty="0" smtClean="0">
                <a:solidFill>
                  <a:srgbClr val="000000"/>
                </a:solidFill>
              </a:rPr>
              <a:t> </a:t>
            </a:r>
            <a:r>
              <a:rPr lang="it-IT" altLang="it-IT" sz="2000" dirty="0" err="1">
                <a:solidFill>
                  <a:srgbClr val="000000"/>
                </a:solidFill>
              </a:rPr>
              <a:t>composition</a:t>
            </a:r>
            <a:r>
              <a:rPr lang="it-IT" altLang="it-IT" sz="2000" dirty="0">
                <a:solidFill>
                  <a:srgbClr val="000000"/>
                </a:solidFill>
              </a:rPr>
              <a:t>:   	1:1  </a:t>
            </a:r>
            <a:r>
              <a:rPr lang="it-IT" altLang="it-IT" sz="2000" baseline="30000" dirty="0">
                <a:solidFill>
                  <a:srgbClr val="000000"/>
                </a:solidFill>
              </a:rPr>
              <a:t>7</a:t>
            </a:r>
            <a:r>
              <a:rPr lang="it-IT" altLang="it-IT" sz="2000" dirty="0">
                <a:solidFill>
                  <a:srgbClr val="000000"/>
                </a:solidFill>
              </a:rPr>
              <a:t>Be-</a:t>
            </a:r>
            <a:r>
              <a:rPr lang="it-IT" altLang="it-IT" sz="2000" baseline="30000" dirty="0">
                <a:solidFill>
                  <a:srgbClr val="000000"/>
                </a:solidFill>
              </a:rPr>
              <a:t>10</a:t>
            </a:r>
            <a:r>
              <a:rPr lang="it-IT" altLang="it-IT" sz="2000" dirty="0">
                <a:solidFill>
                  <a:srgbClr val="000000"/>
                </a:solidFill>
              </a:rPr>
              <a:t>Be	 1:5  </a:t>
            </a:r>
            <a:r>
              <a:rPr lang="it-IT" altLang="it-IT" sz="2000" baseline="30000" dirty="0" smtClean="0">
                <a:solidFill>
                  <a:srgbClr val="000000"/>
                </a:solidFill>
              </a:rPr>
              <a:t>7</a:t>
            </a:r>
            <a:r>
              <a:rPr lang="it-IT" altLang="it-IT" sz="2000" dirty="0" smtClean="0">
                <a:solidFill>
                  <a:srgbClr val="000000"/>
                </a:solidFill>
              </a:rPr>
              <a:t>Be-</a:t>
            </a:r>
            <a:r>
              <a:rPr lang="it-IT" altLang="it-IT" sz="2000" baseline="30000" dirty="0" smtClean="0">
                <a:solidFill>
                  <a:srgbClr val="000000"/>
                </a:solidFill>
              </a:rPr>
              <a:t>9</a:t>
            </a:r>
            <a:r>
              <a:rPr lang="it-IT" altLang="it-IT" sz="2000" dirty="0" smtClean="0">
                <a:solidFill>
                  <a:srgbClr val="000000"/>
                </a:solidFill>
              </a:rPr>
              <a:t>Be</a:t>
            </a:r>
            <a:endParaRPr lang="it-IT" altLang="it-IT" sz="2000" dirty="0">
              <a:solidFill>
                <a:srgbClr val="000000"/>
              </a:solidFill>
            </a:endParaRPr>
          </a:p>
        </p:txBody>
      </p:sp>
      <p:grpSp>
        <p:nvGrpSpPr>
          <p:cNvPr id="18" name="Group 28"/>
          <p:cNvGrpSpPr>
            <a:grpSpLocks/>
          </p:cNvGrpSpPr>
          <p:nvPr/>
        </p:nvGrpSpPr>
        <p:grpSpPr bwMode="auto">
          <a:xfrm rot="1494655">
            <a:off x="5617444" y="2550693"/>
            <a:ext cx="400050" cy="457200"/>
            <a:chOff x="4704" y="2064"/>
            <a:chExt cx="432" cy="336"/>
          </a:xfrm>
        </p:grpSpPr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V="1">
              <a:off x="4944" y="2064"/>
              <a:ext cx="192" cy="144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 flipH="1">
              <a:off x="4704" y="2256"/>
              <a:ext cx="192" cy="144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23" name="Immagin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85" y="3249426"/>
            <a:ext cx="1743727" cy="3099958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3200" b="1" baseline="30000" dirty="0">
                <a:solidFill>
                  <a:srgbClr val="000000"/>
                </a:solidFill>
              </a:rPr>
              <a:t>7</a:t>
            </a:r>
            <a:r>
              <a:rPr lang="en-GB" sz="3200" b="1" dirty="0">
                <a:solidFill>
                  <a:srgbClr val="000000"/>
                </a:solidFill>
              </a:rPr>
              <a:t>Be(n, p), (n, </a:t>
            </a:r>
            <a:r>
              <a:rPr lang="el-GR" sz="3200" b="1" dirty="0">
                <a:solidFill>
                  <a:srgbClr val="000000"/>
                </a:solidFill>
              </a:rPr>
              <a:t>α</a:t>
            </a:r>
            <a:r>
              <a:rPr lang="en-GB" sz="3200" b="1" dirty="0">
                <a:solidFill>
                  <a:srgbClr val="000000"/>
                </a:solidFill>
              </a:rPr>
              <a:t>)</a:t>
            </a:r>
            <a:endParaRPr lang="it-IT" sz="3200" b="1" dirty="0">
              <a:solidFill>
                <a:srgbClr val="000000"/>
              </a:solidFill>
            </a:endParaRPr>
          </a:p>
        </p:txBody>
      </p:sp>
      <p:sp>
        <p:nvSpPr>
          <p:cNvPr id="21" name="Right Arrow 20">
            <a:hlinkClick r:id="rId3" action="ppaction://hlinksldjump"/>
            <a:hlinkHover r:id="rId3" action="ppaction://hlinksldjump"/>
          </p:cNvPr>
          <p:cNvSpPr/>
          <p:nvPr/>
        </p:nvSpPr>
        <p:spPr>
          <a:xfrm>
            <a:off x="8676456" y="6541947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67744" y="6453336"/>
            <a:ext cx="4968552" cy="365125"/>
          </a:xfrm>
        </p:spPr>
        <p:txBody>
          <a:bodyPr/>
          <a:lstStyle/>
          <a:p>
            <a:r>
              <a:rPr lang="it-IT" dirty="0" smtClean="0"/>
              <a:t>XII Torino Workshop – Budapest, </a:t>
            </a:r>
            <a:r>
              <a:rPr lang="it-IT" dirty="0" err="1" smtClean="0"/>
              <a:t>July</a:t>
            </a:r>
            <a:r>
              <a:rPr lang="it-IT" dirty="0" smtClean="0"/>
              <a:t> 1-5,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951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agbev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89154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743200" y="4419600"/>
            <a:ext cx="10382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1800">
                <a:solidFill>
                  <a:srgbClr val="A31C08"/>
                </a:solidFill>
              </a:rPr>
              <a:t>proton diffusion</a:t>
            </a:r>
            <a:endParaRPr lang="en-GB" sz="1800">
              <a:solidFill>
                <a:srgbClr val="853182"/>
              </a:solidFill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V="1">
            <a:off x="2971800" y="4267200"/>
            <a:ext cx="63500" cy="3143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657600" y="4343400"/>
            <a:ext cx="173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baseline="30000">
                <a:solidFill>
                  <a:srgbClr val="CC0000"/>
                </a:solidFill>
              </a:rPr>
              <a:t>13</a:t>
            </a:r>
            <a:r>
              <a:rPr lang="en-GB">
                <a:solidFill>
                  <a:srgbClr val="CC0000"/>
                </a:solidFill>
              </a:rPr>
              <a:t>C</a:t>
            </a:r>
            <a:r>
              <a:rPr lang="en-GB">
                <a:solidFill>
                  <a:srgbClr val="CC0000"/>
                </a:solidFill>
                <a:latin typeface="Symbol" charset="2"/>
              </a:rPr>
              <a:t>(,</a:t>
            </a:r>
            <a:r>
              <a:rPr lang="en-GB">
                <a:solidFill>
                  <a:srgbClr val="CC0000"/>
                </a:solidFill>
              </a:rPr>
              <a:t>n)</a:t>
            </a:r>
            <a:r>
              <a:rPr lang="en-GB" baseline="30000">
                <a:solidFill>
                  <a:srgbClr val="CC0000"/>
                </a:solidFill>
              </a:rPr>
              <a:t>16</a:t>
            </a:r>
            <a:r>
              <a:rPr lang="en-GB">
                <a:solidFill>
                  <a:srgbClr val="CC0000"/>
                </a:solidFill>
              </a:rPr>
              <a:t>O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048000" y="4114800"/>
            <a:ext cx="71438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5791200" y="4524375"/>
            <a:ext cx="144463" cy="504825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5791200" y="4524375"/>
            <a:ext cx="144463" cy="504825"/>
          </a:xfrm>
          <a:prstGeom prst="ellipse">
            <a:avLst/>
          </a:prstGeom>
          <a:solidFill>
            <a:srgbClr val="2633F7"/>
          </a:solidFill>
          <a:ln w="38100">
            <a:solidFill>
              <a:srgbClr val="2633F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062663" y="5029200"/>
            <a:ext cx="2090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baseline="30000">
                <a:solidFill>
                  <a:srgbClr val="2633F7"/>
                </a:solidFill>
              </a:rPr>
              <a:t>22</a:t>
            </a:r>
            <a:r>
              <a:rPr lang="en-GB">
                <a:solidFill>
                  <a:srgbClr val="2633F7"/>
                </a:solidFill>
              </a:rPr>
              <a:t>Ne</a:t>
            </a:r>
            <a:r>
              <a:rPr lang="en-GB">
                <a:solidFill>
                  <a:srgbClr val="2633F7"/>
                </a:solidFill>
                <a:latin typeface="Symbol" charset="2"/>
              </a:rPr>
              <a:t>(,</a:t>
            </a:r>
            <a:r>
              <a:rPr lang="en-GB">
                <a:solidFill>
                  <a:srgbClr val="2633F7"/>
                </a:solidFill>
              </a:rPr>
              <a:t>n)</a:t>
            </a:r>
            <a:r>
              <a:rPr lang="en-GB" baseline="30000">
                <a:solidFill>
                  <a:srgbClr val="2633F7"/>
                </a:solidFill>
              </a:rPr>
              <a:t>25</a:t>
            </a:r>
            <a:r>
              <a:rPr lang="en-GB">
                <a:solidFill>
                  <a:srgbClr val="2633F7"/>
                </a:solidFill>
              </a:rPr>
              <a:t>Mg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3733800" y="4124325"/>
            <a:ext cx="1728788" cy="142875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3048000" y="4114800"/>
            <a:ext cx="2514600" cy="152400"/>
          </a:xfrm>
          <a:prstGeom prst="rect">
            <a:avLst/>
          </a:prstGeom>
          <a:noFill/>
          <a:ln w="28575">
            <a:solidFill>
              <a:srgbClr val="A31C0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9948" name="Freeform 12"/>
          <p:cNvSpPr>
            <a:spLocks/>
          </p:cNvSpPr>
          <p:nvPr/>
        </p:nvSpPr>
        <p:spPr bwMode="auto">
          <a:xfrm>
            <a:off x="3605213" y="935038"/>
            <a:ext cx="1728787" cy="588962"/>
          </a:xfrm>
          <a:custGeom>
            <a:avLst/>
            <a:gdLst>
              <a:gd name="T0" fmla="*/ 0 w 1089"/>
              <a:gd name="T1" fmla="*/ 2147483647 h 371"/>
              <a:gd name="T2" fmla="*/ 2147483647 w 1089"/>
              <a:gd name="T3" fmla="*/ 2147483647 h 371"/>
              <a:gd name="T4" fmla="*/ 2147483647 w 1089"/>
              <a:gd name="T5" fmla="*/ 2147483647 h 371"/>
              <a:gd name="T6" fmla="*/ 2147483647 w 1089"/>
              <a:gd name="T7" fmla="*/ 2147483647 h 371"/>
              <a:gd name="T8" fmla="*/ 2147483647 w 1089"/>
              <a:gd name="T9" fmla="*/ 2147483647 h 371"/>
              <a:gd name="T10" fmla="*/ 2147483647 w 1089"/>
              <a:gd name="T11" fmla="*/ 2147483647 h 371"/>
              <a:gd name="T12" fmla="*/ 2147483647 w 1089"/>
              <a:gd name="T13" fmla="*/ 2147483647 h 371"/>
              <a:gd name="T14" fmla="*/ 2147483647 w 1089"/>
              <a:gd name="T15" fmla="*/ 2147483647 h 37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89"/>
              <a:gd name="T25" fmla="*/ 0 h 371"/>
              <a:gd name="T26" fmla="*/ 1089 w 1089"/>
              <a:gd name="T27" fmla="*/ 371 h 37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89" h="371">
                <a:moveTo>
                  <a:pt x="0" y="371"/>
                </a:moveTo>
                <a:cubicBezTo>
                  <a:pt x="41" y="307"/>
                  <a:pt x="83" y="243"/>
                  <a:pt x="136" y="190"/>
                </a:cubicBezTo>
                <a:cubicBezTo>
                  <a:pt x="189" y="137"/>
                  <a:pt x="258" y="84"/>
                  <a:pt x="318" y="54"/>
                </a:cubicBezTo>
                <a:cubicBezTo>
                  <a:pt x="378" y="24"/>
                  <a:pt x="446" y="16"/>
                  <a:pt x="499" y="8"/>
                </a:cubicBezTo>
                <a:cubicBezTo>
                  <a:pt x="552" y="0"/>
                  <a:pt x="590" y="0"/>
                  <a:pt x="635" y="8"/>
                </a:cubicBezTo>
                <a:cubicBezTo>
                  <a:pt x="680" y="16"/>
                  <a:pt x="718" y="24"/>
                  <a:pt x="771" y="54"/>
                </a:cubicBezTo>
                <a:cubicBezTo>
                  <a:pt x="824" y="84"/>
                  <a:pt x="900" y="137"/>
                  <a:pt x="953" y="190"/>
                </a:cubicBezTo>
                <a:cubicBezTo>
                  <a:pt x="1006" y="243"/>
                  <a:pt x="1047" y="307"/>
                  <a:pt x="1089" y="371"/>
                </a:cubicBezTo>
              </a:path>
            </a:pathLst>
          </a:cu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 flipV="1">
            <a:off x="3581400" y="588963"/>
            <a:ext cx="0" cy="93503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3614738" y="1524000"/>
            <a:ext cx="1871662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9953" name="Freeform 17"/>
          <p:cNvSpPr>
            <a:spLocks/>
          </p:cNvSpPr>
          <p:nvPr/>
        </p:nvSpPr>
        <p:spPr bwMode="auto">
          <a:xfrm>
            <a:off x="7010400" y="857250"/>
            <a:ext cx="1008063" cy="1657350"/>
          </a:xfrm>
          <a:custGeom>
            <a:avLst/>
            <a:gdLst>
              <a:gd name="T0" fmla="*/ 0 w 635"/>
              <a:gd name="T1" fmla="*/ 2147483647 h 1044"/>
              <a:gd name="T2" fmla="*/ 2147483647 w 635"/>
              <a:gd name="T3" fmla="*/ 0 h 1044"/>
              <a:gd name="T4" fmla="*/ 2147483647 w 635"/>
              <a:gd name="T5" fmla="*/ 2147483647 h 1044"/>
              <a:gd name="T6" fmla="*/ 2147483647 w 635"/>
              <a:gd name="T7" fmla="*/ 2147483647 h 1044"/>
              <a:gd name="T8" fmla="*/ 2147483647 w 635"/>
              <a:gd name="T9" fmla="*/ 2147483647 h 1044"/>
              <a:gd name="T10" fmla="*/ 2147483647 w 635"/>
              <a:gd name="T11" fmla="*/ 2147483647 h 1044"/>
              <a:gd name="T12" fmla="*/ 2147483647 w 635"/>
              <a:gd name="T13" fmla="*/ 2147483647 h 1044"/>
              <a:gd name="T14" fmla="*/ 2147483647 w 635"/>
              <a:gd name="T15" fmla="*/ 2147483647 h 10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5"/>
              <a:gd name="T25" fmla="*/ 0 h 1044"/>
              <a:gd name="T26" fmla="*/ 635 w 635"/>
              <a:gd name="T27" fmla="*/ 1044 h 10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5" h="1044">
                <a:moveTo>
                  <a:pt x="0" y="1044"/>
                </a:moveTo>
                <a:lnTo>
                  <a:pt x="91" y="0"/>
                </a:lnTo>
                <a:lnTo>
                  <a:pt x="137" y="454"/>
                </a:lnTo>
                <a:lnTo>
                  <a:pt x="182" y="635"/>
                </a:lnTo>
                <a:lnTo>
                  <a:pt x="227" y="772"/>
                </a:lnTo>
                <a:lnTo>
                  <a:pt x="318" y="908"/>
                </a:lnTo>
                <a:lnTo>
                  <a:pt x="499" y="998"/>
                </a:lnTo>
                <a:lnTo>
                  <a:pt x="635" y="1044"/>
                </a:lnTo>
              </a:path>
            </a:pathLst>
          </a:custGeom>
          <a:solidFill>
            <a:srgbClr val="2633F7"/>
          </a:solidFill>
          <a:ln w="9525">
            <a:solidFill>
              <a:srgbClr val="2633F7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 flipV="1">
            <a:off x="7010400" y="498475"/>
            <a:ext cx="0" cy="2016125"/>
          </a:xfrm>
          <a:prstGeom prst="line">
            <a:avLst/>
          </a:prstGeom>
          <a:noFill/>
          <a:ln w="38100">
            <a:solidFill>
              <a:srgbClr val="2633F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7010400" y="2514600"/>
            <a:ext cx="1331913" cy="0"/>
          </a:xfrm>
          <a:prstGeom prst="line">
            <a:avLst/>
          </a:prstGeom>
          <a:noFill/>
          <a:ln w="38100">
            <a:solidFill>
              <a:srgbClr val="2633F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8146" name="Text Box 20"/>
          <p:cNvSpPr txBox="1">
            <a:spLocks noChangeArrowheads="1"/>
          </p:cNvSpPr>
          <p:nvPr/>
        </p:nvSpPr>
        <p:spPr bwMode="auto">
          <a:xfrm>
            <a:off x="1355725" y="4795838"/>
            <a:ext cx="5572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- C</a:t>
            </a:r>
            <a:endParaRPr lang="en-US"/>
          </a:p>
        </p:txBody>
      </p:sp>
      <p:sp>
        <p:nvSpPr>
          <p:cNvPr id="39960" name="TextBox 27"/>
          <p:cNvSpPr txBox="1">
            <a:spLocks noChangeArrowheads="1"/>
          </p:cNvSpPr>
          <p:nvPr/>
        </p:nvSpPr>
        <p:spPr bwMode="auto">
          <a:xfrm>
            <a:off x="304800" y="2162175"/>
            <a:ext cx="4921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dirty="0"/>
              <a:t>10</a:t>
            </a:r>
            <a:r>
              <a:rPr lang="en-AU" sz="1400" baseline="30000" dirty="0"/>
              <a:t>-4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 rot="-5400000">
            <a:off x="2640013" y="865187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>
                <a:solidFill>
                  <a:srgbClr val="FF0000"/>
                </a:solidFill>
              </a:rPr>
              <a:t>neutron density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181600" y="1524000"/>
            <a:ext cx="523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>
                <a:solidFill>
                  <a:srgbClr val="FF0000"/>
                </a:solidFill>
              </a:rPr>
              <a:t>time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 rot="-5400000">
            <a:off x="6065838" y="1106487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>
                <a:solidFill>
                  <a:srgbClr val="0000FF"/>
                </a:solidFill>
              </a:rPr>
              <a:t>neutron density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010525" y="2511425"/>
            <a:ext cx="523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>
                <a:solidFill>
                  <a:srgbClr val="0000FF"/>
                </a:solidFill>
              </a:rPr>
              <a:t>time</a:t>
            </a:r>
          </a:p>
        </p:txBody>
      </p:sp>
      <p:sp>
        <p:nvSpPr>
          <p:cNvPr id="2" name="Right Arrow 1">
            <a:hlinkHover r:id="rId4" action="ppaction://hlinksldjump"/>
          </p:cNvPr>
          <p:cNvSpPr/>
          <p:nvPr/>
        </p:nvSpPr>
        <p:spPr>
          <a:xfrm>
            <a:off x="7380312" y="6597352"/>
            <a:ext cx="216024" cy="2606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55776" y="6448251"/>
            <a:ext cx="4608512" cy="365125"/>
          </a:xfrm>
        </p:spPr>
        <p:txBody>
          <a:bodyPr/>
          <a:lstStyle/>
          <a:p>
            <a:r>
              <a:rPr lang="it-IT" dirty="0" smtClean="0"/>
              <a:t>XII Torino Workshop – Budapest, </a:t>
            </a:r>
            <a:r>
              <a:rPr lang="it-IT" dirty="0" err="1" smtClean="0"/>
              <a:t>July</a:t>
            </a:r>
            <a:r>
              <a:rPr lang="it-IT" dirty="0" smtClean="0"/>
              <a:t> 1-5,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933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 animBg="1"/>
      <p:bldP spid="39941" grpId="0"/>
      <p:bldP spid="39942" grpId="0" animBg="1"/>
      <p:bldP spid="39943" grpId="0" animBg="1"/>
      <p:bldP spid="39944" grpId="0" animBg="1"/>
      <p:bldP spid="39945" grpId="0"/>
      <p:bldP spid="39946" grpId="0" animBg="1"/>
      <p:bldP spid="39947" grpId="0" animBg="1"/>
      <p:bldP spid="39948" grpId="0" animBg="1"/>
      <p:bldP spid="39949" grpId="0" animBg="1"/>
      <p:bldP spid="39950" grpId="0" animBg="1"/>
      <p:bldP spid="39953" grpId="0" animBg="1"/>
      <p:bldP spid="39954" grpId="0" animBg="1"/>
      <p:bldP spid="39955" grpId="0" animBg="1"/>
      <p:bldP spid="39960" grpId="0"/>
      <p:bldP spid="34" grpId="0"/>
      <p:bldP spid="35" grpId="0"/>
      <p:bldP spid="36" grpId="0"/>
      <p:bldP spid="3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808134"/>
            <a:ext cx="3517921" cy="292512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678455" y="2983725"/>
            <a:ext cx="1764837" cy="1688037"/>
          </a:xfrm>
          <a:prstGeom prst="rightArrow">
            <a:avLst>
              <a:gd name="adj1" fmla="val 61494"/>
              <a:gd name="adj2" fmla="val 23565"/>
            </a:avLst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3319988"/>
            <a:ext cx="16169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0000"/>
                </a:solidFill>
              </a:rPr>
              <a:t>Spin assignment and constraints for </a:t>
            </a:r>
            <a:r>
              <a:rPr lang="en-US" sz="1500" b="1" baseline="30000" dirty="0">
                <a:solidFill>
                  <a:srgbClr val="000000"/>
                </a:solidFill>
              </a:rPr>
              <a:t>22</a:t>
            </a:r>
            <a:r>
              <a:rPr lang="en-US" sz="1500" b="1" dirty="0">
                <a:solidFill>
                  <a:srgbClr val="000000"/>
                </a:solidFill>
              </a:rPr>
              <a:t>Ne(</a:t>
            </a:r>
            <a:r>
              <a:rPr lang="en-US" sz="1500" b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sz="1500" b="1" dirty="0" err="1">
                <a:solidFill>
                  <a:srgbClr val="000000"/>
                </a:solidFill>
              </a:rPr>
              <a:t>,n</a:t>
            </a:r>
            <a:r>
              <a:rPr lang="en-US" sz="1500" b="1" dirty="0">
                <a:solidFill>
                  <a:srgbClr val="000000"/>
                </a:solidFill>
              </a:rPr>
              <a:t>)</a:t>
            </a:r>
            <a:r>
              <a:rPr lang="en-US" sz="1500" b="1" baseline="30000" dirty="0">
                <a:solidFill>
                  <a:srgbClr val="000000"/>
                </a:solidFill>
              </a:rPr>
              <a:t>25</a:t>
            </a:r>
            <a:r>
              <a:rPr lang="en-US" sz="1500" b="1" dirty="0">
                <a:solidFill>
                  <a:srgbClr val="000000"/>
                </a:solidFill>
              </a:rPr>
              <a:t>Mg</a:t>
            </a: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05"/>
            <a:ext cx="3455859" cy="244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2375946" y="5301208"/>
            <a:ext cx="1691998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u="none" dirty="0" smtClean="0">
                <a:solidFill>
                  <a:srgbClr val="FF0000"/>
                </a:solidFill>
                <a:latin typeface="+mn-lt"/>
              </a:rPr>
              <a:t>This work </a:t>
            </a:r>
            <a:endParaRPr lang="en-US" sz="1800" b="1" u="none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en-US" sz="1800" u="none" dirty="0">
                <a:latin typeface="+mn-lt"/>
              </a:rPr>
              <a:t>E</a:t>
            </a:r>
            <a:r>
              <a:rPr lang="en-US" sz="1800" u="none" baseline="-25000" dirty="0">
                <a:latin typeface="+mn-lt"/>
              </a:rPr>
              <a:t>R</a:t>
            </a:r>
            <a:r>
              <a:rPr lang="en-US" sz="1800" u="none" dirty="0">
                <a:latin typeface="+mn-lt"/>
              </a:rPr>
              <a:t>=72 keV, J</a:t>
            </a:r>
            <a:r>
              <a:rPr lang="en-US" sz="1800" u="none" baseline="30000" dirty="0">
                <a:latin typeface="+mn-lt"/>
              </a:rPr>
              <a:t>π</a:t>
            </a:r>
            <a:r>
              <a:rPr lang="en-US" sz="1800" u="none" dirty="0">
                <a:latin typeface="+mn-lt"/>
              </a:rPr>
              <a:t>=2</a:t>
            </a:r>
            <a:r>
              <a:rPr lang="en-US" sz="1800" u="none" baseline="30000" dirty="0">
                <a:latin typeface="+mn-lt"/>
              </a:rPr>
              <a:t>+</a:t>
            </a:r>
          </a:p>
          <a:p>
            <a:pPr eaLnBrk="1" hangingPunct="1"/>
            <a:r>
              <a:rPr lang="en-US" sz="1800" u="none" dirty="0">
                <a:latin typeface="+mn-lt"/>
              </a:rPr>
              <a:t>E</a:t>
            </a:r>
            <a:r>
              <a:rPr lang="en-US" sz="1800" u="none" baseline="-25000" dirty="0">
                <a:latin typeface="+mn-lt"/>
              </a:rPr>
              <a:t>R</a:t>
            </a:r>
            <a:r>
              <a:rPr lang="en-US" sz="1800" u="none" dirty="0">
                <a:latin typeface="+mn-lt"/>
              </a:rPr>
              <a:t>=79 keV, 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J</a:t>
            </a:r>
            <a:r>
              <a:rPr lang="en-US" sz="1800" b="1" baseline="30000" dirty="0">
                <a:solidFill>
                  <a:srgbClr val="FF0000"/>
                </a:solidFill>
                <a:latin typeface="+mn-lt"/>
              </a:rPr>
              <a:t>π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=3</a:t>
            </a:r>
            <a:r>
              <a:rPr lang="en-US" sz="1800" b="1" baseline="30000" dirty="0">
                <a:solidFill>
                  <a:srgbClr val="FF0000"/>
                </a:solidFill>
                <a:latin typeface="+mn-lt"/>
              </a:rPr>
              <a:t>-</a:t>
            </a:r>
            <a:r>
              <a:rPr lang="en-US" sz="1800" b="1" u="none" baseline="30000" dirty="0">
                <a:solidFill>
                  <a:srgbClr val="FF0000"/>
                </a:solidFill>
                <a:latin typeface="+mn-lt"/>
              </a:rPr>
              <a:t> </a:t>
            </a:r>
            <a:endParaRPr lang="en-US" sz="1800" b="1" u="none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395536" y="5301208"/>
            <a:ext cx="20880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u="none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Library</a:t>
            </a:r>
            <a:endParaRPr lang="en-US" sz="1800" b="1" u="none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eaLnBrk="1" hangingPunct="1"/>
            <a:r>
              <a:rPr lang="en-US" sz="1800" u="none" dirty="0">
                <a:latin typeface="+mn-lt"/>
              </a:rPr>
              <a:t>E</a:t>
            </a:r>
            <a:r>
              <a:rPr lang="en-US" sz="1800" u="none" baseline="-25000" dirty="0">
                <a:latin typeface="+mn-lt"/>
              </a:rPr>
              <a:t>R</a:t>
            </a:r>
            <a:r>
              <a:rPr lang="en-US" sz="1800" u="none" dirty="0">
                <a:latin typeface="+mn-lt"/>
              </a:rPr>
              <a:t>=72 keV, J</a:t>
            </a:r>
            <a:r>
              <a:rPr lang="en-US" sz="1800" u="none" baseline="30000" dirty="0">
                <a:latin typeface="+mn-lt"/>
              </a:rPr>
              <a:t>π</a:t>
            </a:r>
            <a:r>
              <a:rPr lang="en-US" sz="1800" u="none" dirty="0">
                <a:latin typeface="+mn-lt"/>
              </a:rPr>
              <a:t>=2</a:t>
            </a:r>
            <a:r>
              <a:rPr lang="en-US" sz="1800" u="none" baseline="30000" dirty="0">
                <a:latin typeface="+mn-lt"/>
              </a:rPr>
              <a:t>+</a:t>
            </a:r>
          </a:p>
          <a:p>
            <a:pPr eaLnBrk="1" hangingPunct="1"/>
            <a:r>
              <a:rPr lang="en-US" sz="1800" u="none" dirty="0">
                <a:latin typeface="+mn-lt"/>
              </a:rPr>
              <a:t>E</a:t>
            </a:r>
            <a:r>
              <a:rPr lang="en-US" sz="1800" u="none" baseline="-25000" dirty="0">
                <a:latin typeface="+mn-lt"/>
              </a:rPr>
              <a:t>R</a:t>
            </a:r>
            <a:r>
              <a:rPr lang="en-US" sz="1800" u="none" dirty="0">
                <a:latin typeface="+mn-lt"/>
              </a:rPr>
              <a:t>=79 keV, J</a:t>
            </a:r>
            <a:r>
              <a:rPr lang="en-US" sz="1800" u="none" baseline="30000" dirty="0">
                <a:latin typeface="+mn-lt"/>
              </a:rPr>
              <a:t>π</a:t>
            </a:r>
            <a:r>
              <a:rPr lang="en-US" sz="1800" u="none" dirty="0">
                <a:latin typeface="+mn-lt"/>
              </a:rPr>
              <a:t>=3</a:t>
            </a:r>
            <a:r>
              <a:rPr lang="en-US" sz="1800" u="none" baseline="30000" dirty="0" smtClean="0">
                <a:latin typeface="+mn-lt"/>
              </a:rPr>
              <a:t>+</a:t>
            </a:r>
            <a:endParaRPr lang="en-US" sz="1800" u="none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033" y="827420"/>
            <a:ext cx="808843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aseline="30000" dirty="0" smtClean="0"/>
              <a:t>25</a:t>
            </a:r>
            <a:r>
              <a:rPr lang="en-US" dirty="0" smtClean="0"/>
              <a:t>Mg is one of the most important </a:t>
            </a:r>
            <a:r>
              <a:rPr lang="en-US" b="1" dirty="0" smtClean="0"/>
              <a:t>neutron poison </a:t>
            </a:r>
            <a:r>
              <a:rPr lang="en-US" dirty="0" smtClean="0"/>
              <a:t>in the s-process </a:t>
            </a:r>
            <a:r>
              <a:rPr lang="en-US" dirty="0" smtClean="0"/>
              <a:t>path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240162" y="2267580"/>
            <a:ext cx="9228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Resonance Analysis: simultaneous analysis of transmission (GELINA) and capture data (</a:t>
            </a:r>
            <a:r>
              <a:rPr lang="en-US" dirty="0" err="1" smtClean="0"/>
              <a:t>n_TOF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25</a:t>
            </a:r>
            <a:r>
              <a:rPr lang="en-GB" sz="3200" b="1" dirty="0" smtClean="0">
                <a:solidFill>
                  <a:srgbClr val="000000"/>
                </a:solidFill>
              </a:rPr>
              <a:t>Mg(</a:t>
            </a:r>
            <a:r>
              <a:rPr lang="en-GB" sz="3200" b="1" dirty="0">
                <a:solidFill>
                  <a:srgbClr val="000000"/>
                </a:solidFill>
              </a:rPr>
              <a:t>n, </a:t>
            </a:r>
            <a:r>
              <a:rPr lang="el-GR" sz="3200" b="1" dirty="0">
                <a:solidFill>
                  <a:srgbClr val="000000"/>
                </a:solidFill>
              </a:rPr>
              <a:t>γ</a:t>
            </a:r>
            <a:r>
              <a:rPr lang="en-GB" sz="3200" b="1" dirty="0" smtClean="0">
                <a:solidFill>
                  <a:srgbClr val="000000"/>
                </a:solidFill>
              </a:rPr>
              <a:t>)</a:t>
            </a:r>
            <a:endParaRPr lang="en-GB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353542"/>
            <a:ext cx="8424936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 </a:t>
            </a:r>
            <a:r>
              <a:rPr lang="en-US" baseline="30000" dirty="0"/>
              <a:t>22</a:t>
            </a:r>
            <a:r>
              <a:rPr lang="en-US" dirty="0"/>
              <a:t>Ne(</a:t>
            </a:r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dirty="0" err="1"/>
              <a:t>,n</a:t>
            </a:r>
            <a:r>
              <a:rPr lang="en-US" dirty="0" smtClean="0"/>
              <a:t>) </a:t>
            </a:r>
            <a:r>
              <a:rPr lang="en-US" dirty="0" smtClean="0"/>
              <a:t>is one of the </a:t>
            </a:r>
            <a:r>
              <a:rPr lang="en-US" b="1" dirty="0">
                <a:solidFill>
                  <a:srgbClr val="000000"/>
                </a:solidFill>
                <a:cs typeface="Symbol" charset="0"/>
              </a:rPr>
              <a:t>m</a:t>
            </a:r>
            <a:r>
              <a:rPr lang="en-US" b="1" dirty="0" smtClean="0">
                <a:solidFill>
                  <a:srgbClr val="000000"/>
                </a:solidFill>
                <a:cs typeface="Symbol" charset="0"/>
              </a:rPr>
              <a:t>ain </a:t>
            </a:r>
            <a:r>
              <a:rPr lang="en-US" b="1" dirty="0">
                <a:solidFill>
                  <a:srgbClr val="000000"/>
                </a:solidFill>
                <a:cs typeface="Symbol" charset="0"/>
              </a:rPr>
              <a:t>source of neutrons</a:t>
            </a:r>
            <a:r>
              <a:rPr lang="en-US" dirty="0">
                <a:solidFill>
                  <a:srgbClr val="000000"/>
                </a:solidFill>
                <a:cs typeface="Symbol" charset="0"/>
              </a:rPr>
              <a:t> for the s-</a:t>
            </a:r>
            <a:r>
              <a:rPr lang="en-US" dirty="0" smtClean="0">
                <a:solidFill>
                  <a:srgbClr val="000000"/>
                </a:solidFill>
                <a:cs typeface="Symbol" charset="0"/>
              </a:rPr>
              <a:t>process. </a:t>
            </a:r>
            <a:r>
              <a:rPr lang="en-US" dirty="0">
                <a:solidFill>
                  <a:srgbClr val="000000"/>
                </a:solidFill>
                <a:cs typeface="Symbol" charset="0"/>
              </a:rPr>
              <a:t>Extremely difficult to measure </a:t>
            </a:r>
            <a:r>
              <a:rPr lang="en-US" dirty="0" smtClean="0">
                <a:solidFill>
                  <a:srgbClr val="000000"/>
                </a:solidFill>
                <a:cs typeface="Symbol" charset="0"/>
              </a:rPr>
              <a:t>(</a:t>
            </a:r>
            <a:r>
              <a:rPr lang="en-US" dirty="0">
                <a:solidFill>
                  <a:srgbClr val="000000"/>
                </a:solidFill>
                <a:cs typeface="Symbol" charset="0"/>
              </a:rPr>
              <a:t>very low cross section</a:t>
            </a:r>
            <a:r>
              <a:rPr lang="en-US" dirty="0" smtClean="0">
                <a:solidFill>
                  <a:srgbClr val="000000"/>
                </a:solidFill>
                <a:cs typeface="Symbol" charset="0"/>
              </a:rPr>
              <a:t>). </a:t>
            </a:r>
            <a:r>
              <a:rPr lang="en-US" b="1" dirty="0">
                <a:ea typeface="Symbol" charset="0"/>
                <a:cs typeface="Symbol" charset="0"/>
              </a:rPr>
              <a:t>Reaction rate</a:t>
            </a:r>
            <a:r>
              <a:rPr lang="en-US" dirty="0">
                <a:ea typeface="Symbol" charset="0"/>
                <a:cs typeface="Symbol" charset="0"/>
              </a:rPr>
              <a:t> very </a:t>
            </a:r>
            <a:r>
              <a:rPr lang="en-US" b="1" dirty="0">
                <a:ea typeface="Symbol" charset="0"/>
                <a:cs typeface="Symbol" charset="0"/>
              </a:rPr>
              <a:t>uncertain</a:t>
            </a:r>
            <a:r>
              <a:rPr lang="en-US" dirty="0">
                <a:ea typeface="Symbol" charset="0"/>
                <a:cs typeface="Symbol" charset="0"/>
              </a:rPr>
              <a:t> because of the </a:t>
            </a:r>
            <a:r>
              <a:rPr lang="en-US" b="1" dirty="0">
                <a:ea typeface="Symbol" charset="0"/>
                <a:cs typeface="Symbol" charset="0"/>
              </a:rPr>
              <a:t>poorly known property of the states in </a:t>
            </a:r>
            <a:r>
              <a:rPr lang="en-US" b="1" baseline="30000" dirty="0">
                <a:ea typeface="Symbol" charset="0"/>
                <a:cs typeface="Symbol" charset="0"/>
              </a:rPr>
              <a:t>26</a:t>
            </a:r>
            <a:r>
              <a:rPr lang="en-US" b="1" dirty="0">
                <a:ea typeface="Symbol" charset="0"/>
                <a:cs typeface="Symbol" charset="0"/>
              </a:rPr>
              <a:t>Mg</a:t>
            </a:r>
            <a:r>
              <a:rPr lang="en-US" dirty="0">
                <a:ea typeface="Symbol" charset="0"/>
                <a:cs typeface="Symbol" charset="0"/>
              </a:rPr>
              <a:t>. </a:t>
            </a:r>
            <a:endParaRPr lang="en-US" dirty="0">
              <a:solidFill>
                <a:srgbClr val="000000"/>
              </a:solidFill>
              <a:cs typeface="Symbol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4752528" cy="365125"/>
          </a:xfrm>
        </p:spPr>
        <p:txBody>
          <a:bodyPr/>
          <a:lstStyle/>
          <a:p>
            <a:r>
              <a:rPr lang="it-IT" dirty="0" smtClean="0"/>
              <a:t>XII Torino Workshop – Budapest, </a:t>
            </a:r>
            <a:r>
              <a:rPr lang="it-IT" dirty="0" err="1" smtClean="0"/>
              <a:t>July</a:t>
            </a:r>
            <a:r>
              <a:rPr lang="it-IT" dirty="0" smtClean="0"/>
              <a:t> 1-5, 2016 G. Tagliente – INFN Bari</a:t>
            </a:r>
            <a:endParaRPr lang="it-IT" dirty="0"/>
          </a:p>
        </p:txBody>
      </p:sp>
      <p:sp>
        <p:nvSpPr>
          <p:cNvPr id="29" name="Right Arrow 28">
            <a:hlinkClick r:id="rId4" action="ppaction://hlinksldjump"/>
          </p:cNvPr>
          <p:cNvSpPr/>
          <p:nvPr/>
        </p:nvSpPr>
        <p:spPr>
          <a:xfrm>
            <a:off x="8460432" y="6093296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6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2"/>
      <p:bldP spid="18" grpId="0" animBg="1"/>
      <p:bldP spid="19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3263" y="1905000"/>
            <a:ext cx="7772400" cy="4114800"/>
          </a:xfrm>
        </p:spPr>
        <p:txBody>
          <a:bodyPr/>
          <a:lstStyle/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it-IT" sz="2400" dirty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Neutron cross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sections relevant for Nuclear Astrophysics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Measurements of neutron cross sections relevant for Nuclear Waste Transmutation and related Nuclear Technologies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(ADS)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Neutrons as probes for fundamental Nuclear Physics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0126" y="548680"/>
            <a:ext cx="7104282" cy="98360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sz="3200" dirty="0" err="1" smtClean="0"/>
              <a:t>n_TOF</a:t>
            </a:r>
            <a:r>
              <a:rPr lang="en-US" sz="3200" dirty="0" smtClean="0"/>
              <a:t> Scientific Motivations</a:t>
            </a:r>
            <a:endParaRPr lang="it-IT" sz="3200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88160" cy="365125"/>
          </a:xfrm>
        </p:spPr>
        <p:txBody>
          <a:bodyPr/>
          <a:lstStyle/>
          <a:p>
            <a:r>
              <a:rPr lang="it-IT" dirty="0" smtClean="0"/>
              <a:t>XII Torino Workshop – Budapest, </a:t>
            </a:r>
            <a:r>
              <a:rPr lang="it-IT" dirty="0" err="1" smtClean="0"/>
              <a:t>July</a:t>
            </a:r>
            <a:r>
              <a:rPr lang="it-IT" dirty="0" smtClean="0"/>
              <a:t> 1-5,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497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68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8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68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8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16"/>
          <p:cNvSpPr txBox="1">
            <a:spLocks noChangeArrowheads="1"/>
          </p:cNvSpPr>
          <p:nvPr/>
        </p:nvSpPr>
        <p:spPr bwMode="auto">
          <a:xfrm>
            <a:off x="7339013" y="3236913"/>
            <a:ext cx="1641475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/>
            <a:r>
              <a:rPr lang="de-DE" sz="2000" b="1">
                <a:solidFill>
                  <a:schemeClr val="bg1"/>
                </a:solidFill>
                <a:latin typeface="Comic Sans MS" pitchFamily="66" charset="0"/>
              </a:rPr>
              <a:t>H   30 000</a:t>
            </a:r>
          </a:p>
          <a:p>
            <a:pPr defTabSz="762000" eaLnBrk="0" hangingPunct="0"/>
            <a:r>
              <a:rPr lang="de-DE" sz="2000" b="1">
                <a:solidFill>
                  <a:schemeClr val="bg1"/>
                </a:solidFill>
                <a:latin typeface="Comic Sans MS" pitchFamily="66" charset="0"/>
              </a:rPr>
              <a:t>C         10</a:t>
            </a:r>
          </a:p>
          <a:p>
            <a:pPr defTabSz="762000" eaLnBrk="0" hangingPunct="0"/>
            <a:r>
              <a:rPr lang="de-DE" sz="2000" b="1">
                <a:solidFill>
                  <a:schemeClr val="bg1"/>
                </a:solidFill>
                <a:latin typeface="Comic Sans MS" pitchFamily="66" charset="0"/>
              </a:rPr>
              <a:t>Fe         1</a:t>
            </a:r>
          </a:p>
          <a:p>
            <a:pPr defTabSz="762000" eaLnBrk="0" hangingPunct="0"/>
            <a:r>
              <a:rPr lang="de-DE" sz="2000" b="1">
                <a:solidFill>
                  <a:schemeClr val="bg1"/>
                </a:solidFill>
                <a:latin typeface="Comic Sans MS" pitchFamily="66" charset="0"/>
              </a:rPr>
              <a:t>Au   2 10</a:t>
            </a:r>
            <a:r>
              <a:rPr lang="de-DE" sz="2000" b="1" baseline="30000">
                <a:solidFill>
                  <a:schemeClr val="bg1"/>
                </a:solidFill>
                <a:latin typeface="Comic Sans MS" pitchFamily="66" charset="0"/>
              </a:rPr>
              <a:t>-7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1280120"/>
            <a:ext cx="9144000" cy="502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ine 116"/>
          <p:cNvSpPr>
            <a:spLocks noChangeShapeType="1"/>
          </p:cNvSpPr>
          <p:nvPr/>
        </p:nvSpPr>
        <p:spPr bwMode="auto">
          <a:xfrm flipH="1">
            <a:off x="7153274" y="3718520"/>
            <a:ext cx="9525" cy="12207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5" name="Picture 97" descr="solab_l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89720"/>
            <a:ext cx="8864600" cy="4368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7" name="Line 98"/>
          <p:cNvSpPr>
            <a:spLocks noChangeShapeType="1"/>
          </p:cNvSpPr>
          <p:nvPr/>
        </p:nvSpPr>
        <p:spPr bwMode="auto">
          <a:xfrm>
            <a:off x="1708150" y="1896070"/>
            <a:ext cx="0" cy="1384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99"/>
          <p:cNvSpPr txBox="1">
            <a:spLocks noChangeArrowheads="1"/>
          </p:cNvSpPr>
          <p:nvPr/>
        </p:nvSpPr>
        <p:spPr bwMode="auto">
          <a:xfrm>
            <a:off x="1065213" y="1365845"/>
            <a:ext cx="796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Gap</a:t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 err="1">
                <a:solidFill>
                  <a:srgbClr val="FF0000"/>
                </a:solidFill>
              </a:rPr>
              <a:t>B,Be,Li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9" name="Line 102"/>
          <p:cNvSpPr>
            <a:spLocks noChangeShapeType="1"/>
          </p:cNvSpPr>
          <p:nvPr/>
        </p:nvSpPr>
        <p:spPr bwMode="auto">
          <a:xfrm flipH="1">
            <a:off x="1820863" y="1740495"/>
            <a:ext cx="201612" cy="12493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103"/>
          <p:cNvSpPr>
            <a:spLocks noChangeShapeType="1"/>
          </p:cNvSpPr>
          <p:nvPr/>
        </p:nvSpPr>
        <p:spPr bwMode="auto">
          <a:xfrm flipH="1">
            <a:off x="1946275" y="1651595"/>
            <a:ext cx="349250" cy="12350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104"/>
          <p:cNvSpPr>
            <a:spLocks noChangeShapeType="1"/>
          </p:cNvSpPr>
          <p:nvPr/>
        </p:nvSpPr>
        <p:spPr bwMode="auto">
          <a:xfrm flipH="1">
            <a:off x="2057400" y="1697632"/>
            <a:ext cx="673100" cy="13414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105"/>
          <p:cNvSpPr>
            <a:spLocks noChangeShapeType="1"/>
          </p:cNvSpPr>
          <p:nvPr/>
        </p:nvSpPr>
        <p:spPr bwMode="auto">
          <a:xfrm flipH="1">
            <a:off x="2182813" y="1716682"/>
            <a:ext cx="955675" cy="14874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106"/>
          <p:cNvSpPr>
            <a:spLocks noChangeShapeType="1"/>
          </p:cNvSpPr>
          <p:nvPr/>
        </p:nvSpPr>
        <p:spPr bwMode="auto">
          <a:xfrm flipH="1">
            <a:off x="2605088" y="1748432"/>
            <a:ext cx="1263650" cy="18367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107"/>
          <p:cNvSpPr>
            <a:spLocks noChangeShapeType="1"/>
          </p:cNvSpPr>
          <p:nvPr/>
        </p:nvSpPr>
        <p:spPr bwMode="auto">
          <a:xfrm>
            <a:off x="3106738" y="4261445"/>
            <a:ext cx="0" cy="685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Text Box 108"/>
          <p:cNvSpPr txBox="1">
            <a:spLocks noChangeArrowheads="1"/>
          </p:cNvSpPr>
          <p:nvPr/>
        </p:nvSpPr>
        <p:spPr bwMode="auto">
          <a:xfrm>
            <a:off x="2700338" y="4912320"/>
            <a:ext cx="7543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9900"/>
                </a:solidFill>
              </a:rPr>
              <a:t>Fe </a:t>
            </a:r>
            <a:r>
              <a:rPr lang="en-US" sz="1400" b="1" dirty="0" smtClean="0">
                <a:solidFill>
                  <a:srgbClr val="009900"/>
                </a:solidFill>
              </a:rPr>
              <a:t>peak</a:t>
            </a:r>
            <a:endParaRPr lang="en-US" sz="1400" b="1" dirty="0">
              <a:solidFill>
                <a:srgbClr val="009900"/>
              </a:solidFill>
            </a:endParaRPr>
          </a:p>
        </p:txBody>
      </p:sp>
      <p:sp>
        <p:nvSpPr>
          <p:cNvPr id="36" name="Line 111"/>
          <p:cNvSpPr>
            <a:spLocks noChangeShapeType="1"/>
          </p:cNvSpPr>
          <p:nvPr/>
        </p:nvSpPr>
        <p:spPr bwMode="auto">
          <a:xfrm>
            <a:off x="4033838" y="4167782"/>
            <a:ext cx="0" cy="309563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112"/>
          <p:cNvSpPr>
            <a:spLocks noChangeShapeType="1"/>
          </p:cNvSpPr>
          <p:nvPr/>
        </p:nvSpPr>
        <p:spPr bwMode="auto">
          <a:xfrm>
            <a:off x="5540375" y="4153495"/>
            <a:ext cx="0" cy="525462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113"/>
          <p:cNvSpPr>
            <a:spLocks noChangeShapeType="1"/>
          </p:cNvSpPr>
          <p:nvPr/>
        </p:nvSpPr>
        <p:spPr bwMode="auto">
          <a:xfrm>
            <a:off x="7556500" y="4140795"/>
            <a:ext cx="0" cy="604837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115"/>
          <p:cNvSpPr>
            <a:spLocks noChangeShapeType="1"/>
          </p:cNvSpPr>
          <p:nvPr/>
        </p:nvSpPr>
        <p:spPr bwMode="auto">
          <a:xfrm flipH="1">
            <a:off x="5253038" y="3718520"/>
            <a:ext cx="4762" cy="10144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Text Box 114"/>
          <p:cNvSpPr txBox="1">
            <a:spLocks noChangeArrowheads="1"/>
          </p:cNvSpPr>
          <p:nvPr/>
        </p:nvSpPr>
        <p:spPr bwMode="auto">
          <a:xfrm>
            <a:off x="4089400" y="3855045"/>
            <a:ext cx="3613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9900FF"/>
                </a:solidFill>
              </a:rPr>
              <a:t>s-process peaks (nuclear shell closures)</a:t>
            </a:r>
          </a:p>
        </p:txBody>
      </p:sp>
      <p:sp>
        <p:nvSpPr>
          <p:cNvPr id="41" name="Line 109"/>
          <p:cNvSpPr>
            <a:spLocks noChangeShapeType="1"/>
          </p:cNvSpPr>
          <p:nvPr/>
        </p:nvSpPr>
        <p:spPr bwMode="auto">
          <a:xfrm>
            <a:off x="4033838" y="4166195"/>
            <a:ext cx="3535362" cy="0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117"/>
          <p:cNvSpPr>
            <a:spLocks noChangeShapeType="1"/>
          </p:cNvSpPr>
          <p:nvPr/>
        </p:nvSpPr>
        <p:spPr bwMode="auto">
          <a:xfrm>
            <a:off x="5245100" y="3718520"/>
            <a:ext cx="19081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Text Box 118"/>
          <p:cNvSpPr txBox="1">
            <a:spLocks noChangeArrowheads="1"/>
          </p:cNvSpPr>
          <p:nvPr/>
        </p:nvSpPr>
        <p:spPr bwMode="auto">
          <a:xfrm>
            <a:off x="4560888" y="3412232"/>
            <a:ext cx="3582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6600"/>
                </a:solidFill>
              </a:rPr>
              <a:t>r-process peaks (nuclear shell closures)</a:t>
            </a:r>
          </a:p>
        </p:txBody>
      </p:sp>
      <p:sp>
        <p:nvSpPr>
          <p:cNvPr id="44" name="Text Box 119"/>
          <p:cNvSpPr txBox="1">
            <a:spLocks noChangeArrowheads="1"/>
          </p:cNvSpPr>
          <p:nvPr/>
        </p:nvSpPr>
        <p:spPr bwMode="auto">
          <a:xfrm>
            <a:off x="7005638" y="5384120"/>
            <a:ext cx="420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Au</a:t>
            </a:r>
          </a:p>
        </p:txBody>
      </p:sp>
      <p:sp>
        <p:nvSpPr>
          <p:cNvPr id="45" name="Text Box 121"/>
          <p:cNvSpPr txBox="1">
            <a:spLocks noChangeArrowheads="1"/>
          </p:cNvSpPr>
          <p:nvPr/>
        </p:nvSpPr>
        <p:spPr bwMode="auto">
          <a:xfrm>
            <a:off x="7315200" y="5384120"/>
            <a:ext cx="41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Pb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6" name="Text Box 122"/>
          <p:cNvSpPr txBox="1">
            <a:spLocks noChangeArrowheads="1"/>
          </p:cNvSpPr>
          <p:nvPr/>
        </p:nvSpPr>
        <p:spPr bwMode="auto">
          <a:xfrm>
            <a:off x="7999413" y="4856757"/>
            <a:ext cx="6303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FF0066"/>
                </a:solidFill>
              </a:rPr>
              <a:t>Th</a:t>
            </a:r>
            <a:r>
              <a:rPr lang="en-US" sz="1600" b="1" dirty="0" smtClean="0">
                <a:solidFill>
                  <a:srgbClr val="FF0066"/>
                </a:solidFill>
              </a:rPr>
              <a:t>, U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47" name="Left-Right Arrow 46"/>
          <p:cNvSpPr/>
          <p:nvPr/>
        </p:nvSpPr>
        <p:spPr>
          <a:xfrm>
            <a:off x="3200400" y="3108920"/>
            <a:ext cx="4419600" cy="304800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Box 118"/>
          <p:cNvSpPr txBox="1">
            <a:spLocks noChangeArrowheads="1"/>
          </p:cNvSpPr>
          <p:nvPr/>
        </p:nvSpPr>
        <p:spPr bwMode="auto">
          <a:xfrm>
            <a:off x="4495800" y="2727920"/>
            <a:ext cx="16163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NEUTRONS</a:t>
            </a:r>
            <a:endParaRPr lang="en-US" sz="24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4114800" y="1889720"/>
            <a:ext cx="4953000" cy="6858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762000" eaLnBrk="1" hangingPunct="1"/>
            <a:r>
              <a:rPr lang="de-DE" sz="1600" b="1" dirty="0">
                <a:solidFill>
                  <a:srgbClr val="FFFF00"/>
                </a:solidFill>
                <a:latin typeface="Verdana" pitchFamily="34" charset="0"/>
              </a:rPr>
              <a:t>Elements heavier than </a:t>
            </a:r>
            <a:r>
              <a:rPr lang="de-DE" sz="1600" b="1" dirty="0" smtClean="0">
                <a:solidFill>
                  <a:srgbClr val="FFFF00"/>
                </a:solidFill>
                <a:latin typeface="Verdana" pitchFamily="34" charset="0"/>
              </a:rPr>
              <a:t>Fe are </a:t>
            </a:r>
            <a:r>
              <a:rPr lang="de-DE" sz="1600" b="1" dirty="0">
                <a:solidFill>
                  <a:srgbClr val="FFFF00"/>
                </a:solidFill>
                <a:latin typeface="Verdana" pitchFamily="34" charset="0"/>
              </a:rPr>
              <a:t>the result of </a:t>
            </a:r>
            <a:r>
              <a:rPr lang="de-DE" sz="1600" b="1" dirty="0" smtClean="0">
                <a:solidFill>
                  <a:srgbClr val="FFFF00"/>
                </a:solidFill>
                <a:latin typeface="Verdana" pitchFamily="34" charset="0"/>
              </a:rPr>
              <a:t>neutron capture </a:t>
            </a:r>
            <a:r>
              <a:rPr lang="de-DE" sz="1600" b="1" dirty="0">
                <a:solidFill>
                  <a:srgbClr val="FFFF00"/>
                </a:solidFill>
                <a:latin typeface="Verdana" pitchFamily="34" charset="0"/>
              </a:rPr>
              <a:t>processes</a:t>
            </a:r>
            <a:r>
              <a:rPr lang="de-DE" sz="2000" b="1" dirty="0">
                <a:solidFill>
                  <a:srgbClr val="FFFF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50" name="Text Box 101"/>
          <p:cNvSpPr txBox="1">
            <a:spLocks noChangeArrowheads="1"/>
          </p:cNvSpPr>
          <p:nvPr/>
        </p:nvSpPr>
        <p:spPr bwMode="auto">
          <a:xfrm>
            <a:off x="1891035" y="1183283"/>
            <a:ext cx="2320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Symbol" pitchFamily="18" charset="2"/>
              </a:rPr>
              <a:t>a</a:t>
            </a:r>
            <a:r>
              <a:rPr lang="en-US" sz="1400" b="1" dirty="0">
                <a:solidFill>
                  <a:schemeClr val="accent2"/>
                </a:solidFill>
              </a:rPr>
              <a:t>-nuclei</a:t>
            </a:r>
            <a:br>
              <a:rPr lang="en-US" sz="1400" b="1" dirty="0">
                <a:solidFill>
                  <a:schemeClr val="accent2"/>
                </a:solidFill>
              </a:rPr>
            </a:br>
            <a:r>
              <a:rPr lang="en-US" sz="1400" b="1" baseline="30000" dirty="0">
                <a:solidFill>
                  <a:schemeClr val="accent2"/>
                </a:solidFill>
              </a:rPr>
              <a:t>12</a:t>
            </a:r>
            <a:r>
              <a:rPr lang="en-US" sz="1400" b="1" dirty="0">
                <a:solidFill>
                  <a:schemeClr val="accent2"/>
                </a:solidFill>
              </a:rPr>
              <a:t>C,</a:t>
            </a:r>
            <a:r>
              <a:rPr lang="en-US" sz="1400" b="1" baseline="30000" dirty="0">
                <a:solidFill>
                  <a:schemeClr val="accent2"/>
                </a:solidFill>
              </a:rPr>
              <a:t>16</a:t>
            </a:r>
            <a:r>
              <a:rPr lang="en-US" sz="1400" b="1" dirty="0">
                <a:solidFill>
                  <a:schemeClr val="accent2"/>
                </a:solidFill>
              </a:rPr>
              <a:t>O,</a:t>
            </a:r>
            <a:r>
              <a:rPr lang="en-US" sz="1400" b="1" baseline="30000" dirty="0">
                <a:solidFill>
                  <a:schemeClr val="accent2"/>
                </a:solidFill>
              </a:rPr>
              <a:t>20</a:t>
            </a:r>
            <a:r>
              <a:rPr lang="en-US" sz="1400" b="1" dirty="0">
                <a:solidFill>
                  <a:schemeClr val="accent2"/>
                </a:solidFill>
              </a:rPr>
              <a:t>Ne,</a:t>
            </a:r>
            <a:r>
              <a:rPr lang="en-US" sz="1400" b="1" baseline="30000" dirty="0">
                <a:solidFill>
                  <a:schemeClr val="accent2"/>
                </a:solidFill>
              </a:rPr>
              <a:t>24</a:t>
            </a:r>
            <a:r>
              <a:rPr lang="en-US" sz="1400" b="1" dirty="0">
                <a:solidFill>
                  <a:schemeClr val="accent2"/>
                </a:solidFill>
              </a:rPr>
              <a:t>Mg, …. </a:t>
            </a:r>
            <a:r>
              <a:rPr lang="en-US" sz="1400" b="1" baseline="30000" dirty="0">
                <a:solidFill>
                  <a:schemeClr val="accent2"/>
                </a:solidFill>
              </a:rPr>
              <a:t>40</a:t>
            </a:r>
            <a:r>
              <a:rPr lang="en-US" sz="1400" b="1" dirty="0">
                <a:solidFill>
                  <a:schemeClr val="accent2"/>
                </a:solidFill>
              </a:rPr>
              <a:t>Ca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Abundances beyond Fe–ashes of  stellar burning</a:t>
            </a:r>
            <a:endParaRPr lang="en-GB" sz="32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968552" cy="365125"/>
          </a:xfrm>
        </p:spPr>
        <p:txBody>
          <a:bodyPr/>
          <a:lstStyle/>
          <a:p>
            <a:r>
              <a:rPr lang="it-IT" dirty="0" smtClean="0"/>
              <a:t>XII Torino Workshop – Budapest, </a:t>
            </a:r>
            <a:r>
              <a:rPr lang="it-IT" dirty="0" err="1" smtClean="0"/>
              <a:t>July</a:t>
            </a:r>
            <a:r>
              <a:rPr lang="it-IT" dirty="0" smtClean="0"/>
              <a:t> 1-5,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119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43" grpId="0"/>
      <p:bldP spid="47" grpId="0" animBg="1"/>
      <p:bldP spid="48" grpId="0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34006" y="-93646"/>
            <a:ext cx="4616285" cy="647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1600" y="44624"/>
            <a:ext cx="71287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sz="3200" b="1" dirty="0" err="1" smtClean="0">
                <a:latin typeface="Times New Roman" pitchFamily="18" charset="0"/>
                <a:cs typeface="Times New Roman" pitchFamily="18" charset="0"/>
              </a:rPr>
              <a:t>n_TOF</a:t>
            </a:r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 Goal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1403648" y="5369644"/>
            <a:ext cx="6751637" cy="11557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***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b="1">
                <a:solidFill>
                  <a:srgbClr val="008000"/>
                </a:solidFill>
                <a:latin typeface="Comic Sans MS" pitchFamily="66" charset="0"/>
              </a:rPr>
              <a:t>cross section uncertainties</a:t>
            </a:r>
            <a:r>
              <a:rPr lang="de-DE" sz="2000">
                <a:latin typeface="Comic Sans MS" pitchFamily="66" charset="0"/>
              </a:rPr>
              <a:t> </a:t>
            </a:r>
            <a:r>
              <a:rPr lang="de-DE" b="1">
                <a:solidFill>
                  <a:srgbClr val="FF0000"/>
                </a:solidFill>
                <a:latin typeface="Comic Sans MS" pitchFamily="66" charset="0"/>
              </a:rPr>
              <a:t>&lt;5%</a:t>
            </a:r>
          </a:p>
          <a:p>
            <a:endParaRPr lang="de-DE" sz="2000">
              <a:latin typeface="Comic Sans MS" pitchFamily="66" charset="0"/>
            </a:endParaRPr>
          </a:p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***</a:t>
            </a:r>
            <a:r>
              <a:rPr lang="de-DE">
                <a:latin typeface="Comic Sans MS" pitchFamily="66" charset="0"/>
              </a:rPr>
              <a:t> </a:t>
            </a:r>
            <a:r>
              <a:rPr lang="de-DE" b="1">
                <a:solidFill>
                  <a:srgbClr val="008000"/>
                </a:solidFill>
                <a:latin typeface="Comic Sans MS" pitchFamily="66" charset="0"/>
              </a:rPr>
              <a:t>safe control of systematic uncertainties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4400128" cy="365125"/>
          </a:xfrm>
        </p:spPr>
        <p:txBody>
          <a:bodyPr/>
          <a:lstStyle/>
          <a:p>
            <a:r>
              <a:rPr lang="it-IT" dirty="0" smtClean="0"/>
              <a:t>XII Torino Workshop – Budapest, </a:t>
            </a:r>
            <a:r>
              <a:rPr lang="it-IT" dirty="0" err="1" smtClean="0"/>
              <a:t>July</a:t>
            </a:r>
            <a:r>
              <a:rPr lang="it-IT" dirty="0" smtClean="0"/>
              <a:t> 1-5,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524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676"/>
          <a:stretch/>
        </p:blipFill>
        <p:spPr bwMode="auto">
          <a:xfrm>
            <a:off x="35427" y="846226"/>
            <a:ext cx="6398461" cy="4271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"/>
          <a:stretch/>
        </p:blipFill>
        <p:spPr bwMode="auto">
          <a:xfrm>
            <a:off x="2764018" y="1646632"/>
            <a:ext cx="6336940" cy="5178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ttangolo arrotondato 4"/>
          <p:cNvSpPr/>
          <p:nvPr/>
        </p:nvSpPr>
        <p:spPr>
          <a:xfrm>
            <a:off x="2764018" y="1966572"/>
            <a:ext cx="378677" cy="181825"/>
          </a:xfrm>
          <a:prstGeom prst="roundRect">
            <a:avLst/>
          </a:prstGeom>
          <a:noFill/>
          <a:ln w="38100">
            <a:solidFill>
              <a:srgbClr val="1CA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2771786" y="4063185"/>
            <a:ext cx="378677" cy="181825"/>
          </a:xfrm>
          <a:prstGeom prst="roundRect">
            <a:avLst/>
          </a:prstGeom>
          <a:noFill/>
          <a:ln w="38100">
            <a:solidFill>
              <a:srgbClr val="1CA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2772892" y="5849077"/>
            <a:ext cx="378677" cy="1818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2779550" y="6497147"/>
            <a:ext cx="378677" cy="181825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71600" y="44624"/>
            <a:ext cx="71287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sz="3200" b="1" dirty="0" err="1" smtClean="0">
                <a:latin typeface="Times New Roman" pitchFamily="18" charset="0"/>
                <a:cs typeface="Times New Roman" pitchFamily="18" charset="0"/>
              </a:rPr>
              <a:t>n_TOF</a:t>
            </a:r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 Goal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tangolo arrotondato 7"/>
          <p:cNvSpPr/>
          <p:nvPr/>
        </p:nvSpPr>
        <p:spPr>
          <a:xfrm>
            <a:off x="2771800" y="3751231"/>
            <a:ext cx="378677" cy="181825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XII Torino Workshop – Budapest, July 1-5, 2016 G. Tagliente – INFN Bari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021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paCE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052513"/>
            <a:ext cx="8066087" cy="55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6011863" y="5013325"/>
            <a:ext cx="1366837" cy="1322388"/>
          </a:xfrm>
          <a:prstGeom prst="ellipse">
            <a:avLst/>
          </a:prstGeom>
          <a:noFill/>
          <a:ln w="5715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727825" y="5853113"/>
            <a:ext cx="164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PS 20GeV</a:t>
            </a:r>
            <a:endParaRPr lang="fr-FR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112553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5651500" y="4941888"/>
            <a:ext cx="360363" cy="358775"/>
          </a:xfrm>
          <a:prstGeom prst="ellipse">
            <a:avLst/>
          </a:prstGeom>
          <a:noFill/>
          <a:ln w="57150" cap="rnd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V="1">
            <a:off x="5795963" y="5229225"/>
            <a:ext cx="173037" cy="863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4932363" y="5810250"/>
            <a:ext cx="1100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Linac</a:t>
            </a:r>
          </a:p>
          <a:p>
            <a:pPr eaLnBrk="0" hangingPunct="0">
              <a:defRPr/>
            </a:pP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50 MeV</a:t>
            </a:r>
            <a:endParaRPr lang="fr-FR" sz="20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5292725" y="4225925"/>
            <a:ext cx="1116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Booster</a:t>
            </a:r>
          </a:p>
          <a:p>
            <a:pPr eaLnBrk="0" hangingPunct="0">
              <a:defRPr/>
            </a:pP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1.4 GeV</a:t>
            </a:r>
            <a:endParaRPr lang="fr-FR" sz="20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3132138" y="2133600"/>
            <a:ext cx="1152525" cy="10080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4356100" y="3213100"/>
            <a:ext cx="1655763" cy="2736850"/>
          </a:xfrm>
          <a:prstGeom prst="line">
            <a:avLst/>
          </a:prstGeom>
          <a:noFill/>
          <a:ln w="57150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627313" y="2565400"/>
            <a:ext cx="1223962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FF0000"/>
                </a:solidFill>
                <a:latin typeface="Comic Sans MS" pitchFamily="66" charset="0"/>
              </a:rPr>
              <a:t>n_TOF 200m Tunnel</a:t>
            </a:r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4140200" y="2924175"/>
            <a:ext cx="360363" cy="504825"/>
          </a:xfrm>
          <a:prstGeom prst="irregularSeal2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5423" name="Rectangle 63"/>
          <p:cNvSpPr>
            <a:spLocks noChangeArrowheads="1"/>
          </p:cNvSpPr>
          <p:nvPr/>
        </p:nvSpPr>
        <p:spPr bwMode="auto">
          <a:xfrm>
            <a:off x="323850" y="4292600"/>
            <a:ext cx="3744913" cy="172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1187450" y="4221163"/>
            <a:ext cx="3743325" cy="1782762"/>
            <a:chOff x="1066" y="2341"/>
            <a:chExt cx="2358" cy="1123"/>
          </a:xfrm>
        </p:grpSpPr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1066" y="2341"/>
              <a:ext cx="2358" cy="1123"/>
              <a:chOff x="1882" y="2795"/>
              <a:chExt cx="2358" cy="1123"/>
            </a:xfrm>
          </p:grpSpPr>
          <p:sp>
            <p:nvSpPr>
              <p:cNvPr id="15436" name="Rectangle 66"/>
              <p:cNvSpPr>
                <a:spLocks noChangeArrowheads="1"/>
              </p:cNvSpPr>
              <p:nvPr/>
            </p:nvSpPr>
            <p:spPr bwMode="auto">
              <a:xfrm>
                <a:off x="1927" y="2795"/>
                <a:ext cx="2313" cy="1088"/>
              </a:xfrm>
              <a:prstGeom prst="rect">
                <a:avLst/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grpSp>
            <p:nvGrpSpPr>
              <p:cNvPr id="4" name="Group 67"/>
              <p:cNvGrpSpPr>
                <a:grpSpLocks/>
              </p:cNvGrpSpPr>
              <p:nvPr/>
            </p:nvGrpSpPr>
            <p:grpSpPr bwMode="auto">
              <a:xfrm>
                <a:off x="2154" y="3022"/>
                <a:ext cx="1856" cy="681"/>
                <a:chOff x="567" y="2840"/>
                <a:chExt cx="1856" cy="681"/>
              </a:xfrm>
            </p:grpSpPr>
            <p:sp>
              <p:nvSpPr>
                <p:cNvPr id="15441" name="Rectangle 68"/>
                <p:cNvSpPr>
                  <a:spLocks noChangeArrowheads="1"/>
                </p:cNvSpPr>
                <p:nvPr/>
              </p:nvSpPr>
              <p:spPr bwMode="auto">
                <a:xfrm>
                  <a:off x="1111" y="2840"/>
                  <a:ext cx="680" cy="681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5442" name="Rectangle 69"/>
                <p:cNvSpPr>
                  <a:spLocks noChangeArrowheads="1"/>
                </p:cNvSpPr>
                <p:nvPr/>
              </p:nvSpPr>
              <p:spPr bwMode="auto">
                <a:xfrm rot="360000">
                  <a:off x="1383" y="3113"/>
                  <a:ext cx="408" cy="136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it-IT"/>
                </a:p>
              </p:txBody>
            </p:sp>
            <p:grpSp>
              <p:nvGrpSpPr>
                <p:cNvPr id="5" name="Group 70"/>
                <p:cNvGrpSpPr>
                  <a:grpSpLocks/>
                </p:cNvGrpSpPr>
                <p:nvPr/>
              </p:nvGrpSpPr>
              <p:grpSpPr bwMode="auto">
                <a:xfrm>
                  <a:off x="1879" y="3202"/>
                  <a:ext cx="544" cy="98"/>
                  <a:chOff x="1879" y="3202"/>
                  <a:chExt cx="544" cy="98"/>
                </a:xfrm>
              </p:grpSpPr>
              <p:sp>
                <p:nvSpPr>
                  <p:cNvPr id="15448" name="Rectangle 71"/>
                  <p:cNvSpPr>
                    <a:spLocks noChangeArrowheads="1"/>
                  </p:cNvSpPr>
                  <p:nvPr/>
                </p:nvSpPr>
                <p:spPr bwMode="auto">
                  <a:xfrm rot="360000">
                    <a:off x="1879" y="3202"/>
                    <a:ext cx="544" cy="9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5449" name="Line 72"/>
                  <p:cNvSpPr>
                    <a:spLocks noChangeShapeType="1"/>
                  </p:cNvSpPr>
                  <p:nvPr/>
                </p:nvSpPr>
                <p:spPr bwMode="auto">
                  <a:xfrm rot="-180000" flipH="1" flipV="1">
                    <a:off x="1973" y="3225"/>
                    <a:ext cx="317" cy="46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sp>
              <p:nvSpPr>
                <p:cNvPr id="15444" name="Rectangle 73"/>
                <p:cNvSpPr>
                  <a:spLocks noChangeArrowheads="1"/>
                </p:cNvSpPr>
                <p:nvPr/>
              </p:nvSpPr>
              <p:spPr bwMode="auto">
                <a:xfrm>
                  <a:off x="1066" y="3067"/>
                  <a:ext cx="45" cy="227"/>
                </a:xfrm>
                <a:prstGeom prst="rect">
                  <a:avLst/>
                </a:prstGeom>
                <a:solidFill>
                  <a:schemeClr val="bg1"/>
                </a:solidFill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5445" name="Rectangle 74"/>
                <p:cNvSpPr>
                  <a:spLocks noChangeArrowheads="1"/>
                </p:cNvSpPr>
                <p:nvPr/>
              </p:nvSpPr>
              <p:spPr bwMode="auto">
                <a:xfrm>
                  <a:off x="567" y="3067"/>
                  <a:ext cx="499" cy="227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5446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567" y="3294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5447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657" y="3158"/>
                  <a:ext cx="363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15438" name="Text Box 77"/>
              <p:cNvSpPr txBox="1">
                <a:spLocks noChangeArrowheads="1"/>
              </p:cNvSpPr>
              <p:nvPr/>
            </p:nvSpPr>
            <p:spPr bwMode="auto">
              <a:xfrm>
                <a:off x="3469" y="2795"/>
                <a:ext cx="771" cy="51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 b="1">
                    <a:solidFill>
                      <a:schemeClr val="accent2"/>
                    </a:solidFill>
                    <a:latin typeface="Comic Sans MS" pitchFamily="66" charset="0"/>
                  </a:rPr>
                  <a:t>Proton Beam</a:t>
                </a:r>
              </a:p>
              <a:p>
                <a:pPr>
                  <a:spcBef>
                    <a:spcPct val="50000"/>
                  </a:spcBef>
                </a:pPr>
                <a:r>
                  <a:rPr lang="es-ES" sz="1200" b="1">
                    <a:solidFill>
                      <a:schemeClr val="accent2"/>
                    </a:solidFill>
                    <a:latin typeface="Comic Sans MS" pitchFamily="66" charset="0"/>
                  </a:rPr>
                  <a:t>20GeV/c</a:t>
                </a:r>
              </a:p>
              <a:p>
                <a:pPr>
                  <a:spcBef>
                    <a:spcPct val="50000"/>
                  </a:spcBef>
                </a:pPr>
                <a:r>
                  <a:rPr lang="es-ES" sz="1200" b="1">
                    <a:solidFill>
                      <a:schemeClr val="accent2"/>
                    </a:solidFill>
                    <a:latin typeface="Comic Sans MS" pitchFamily="66" charset="0"/>
                  </a:rPr>
                  <a:t>7x10</a:t>
                </a:r>
                <a:r>
                  <a:rPr lang="es-ES" sz="1200" b="1" baseline="30000">
                    <a:solidFill>
                      <a:schemeClr val="accent2"/>
                    </a:solidFill>
                    <a:latin typeface="Comic Sans MS" pitchFamily="66" charset="0"/>
                  </a:rPr>
                  <a:t>12</a:t>
                </a:r>
                <a:r>
                  <a:rPr lang="es-ES" sz="1200" b="1">
                    <a:solidFill>
                      <a:schemeClr val="accent2"/>
                    </a:solidFill>
                    <a:latin typeface="Comic Sans MS" pitchFamily="66" charset="0"/>
                  </a:rPr>
                  <a:t> ppp</a:t>
                </a:r>
              </a:p>
            </p:txBody>
          </p:sp>
          <p:sp>
            <p:nvSpPr>
              <p:cNvPr id="15439" name="Text Box 78"/>
              <p:cNvSpPr txBox="1">
                <a:spLocks noChangeArrowheads="1"/>
              </p:cNvSpPr>
              <p:nvPr/>
            </p:nvSpPr>
            <p:spPr bwMode="auto">
              <a:xfrm>
                <a:off x="2653" y="2840"/>
                <a:ext cx="1043" cy="3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600" b="1">
                    <a:latin typeface="Comic Sans MS" pitchFamily="66" charset="0"/>
                  </a:rPr>
                  <a:t>Pb Spallation Target</a:t>
                </a:r>
              </a:p>
            </p:txBody>
          </p:sp>
          <p:sp>
            <p:nvSpPr>
              <p:cNvPr id="15440" name="Text Box 79"/>
              <p:cNvSpPr txBox="1">
                <a:spLocks noChangeArrowheads="1"/>
              </p:cNvSpPr>
              <p:nvPr/>
            </p:nvSpPr>
            <p:spPr bwMode="auto">
              <a:xfrm>
                <a:off x="1882" y="3475"/>
                <a:ext cx="1134" cy="4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600" b="1">
                    <a:solidFill>
                      <a:srgbClr val="FF0000"/>
                    </a:solidFill>
                    <a:latin typeface="Comic Sans MS" pitchFamily="66" charset="0"/>
                  </a:rPr>
                  <a:t>Neutron Beam</a:t>
                </a:r>
              </a:p>
              <a:p>
                <a:pPr>
                  <a:spcBef>
                    <a:spcPct val="50000"/>
                  </a:spcBef>
                </a:pPr>
                <a:r>
                  <a:rPr lang="es-ES" sz="1600" b="1">
                    <a:solidFill>
                      <a:srgbClr val="FF0000"/>
                    </a:solidFill>
                    <a:latin typeface="Comic Sans MS" pitchFamily="66" charset="0"/>
                  </a:rPr>
                  <a:t>10</a:t>
                </a:r>
                <a:r>
                  <a:rPr lang="es-ES" sz="1600" b="1" baseline="30000">
                    <a:solidFill>
                      <a:srgbClr val="FF0000"/>
                    </a:solidFill>
                    <a:latin typeface="Comic Sans MS" pitchFamily="66" charset="0"/>
                  </a:rPr>
                  <a:t>o</a:t>
                </a:r>
                <a:r>
                  <a:rPr lang="es-ES" sz="1600" b="1">
                    <a:solidFill>
                      <a:srgbClr val="FF0000"/>
                    </a:solidFill>
                    <a:latin typeface="Comic Sans MS" pitchFamily="66" charset="0"/>
                  </a:rPr>
                  <a:t> prod. angle</a:t>
                </a:r>
              </a:p>
            </p:txBody>
          </p:sp>
        </p:grpSp>
        <p:sp>
          <p:nvSpPr>
            <p:cNvPr id="15435" name="Line 80"/>
            <p:cNvSpPr>
              <a:spLocks noChangeShapeType="1"/>
            </p:cNvSpPr>
            <p:nvPr/>
          </p:nvSpPr>
          <p:spPr bwMode="auto">
            <a:xfrm flipH="1">
              <a:off x="1338" y="2795"/>
              <a:ext cx="49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</p:grpSp>
      <p:grpSp>
        <p:nvGrpSpPr>
          <p:cNvPr id="7" name="Group 85"/>
          <p:cNvGrpSpPr>
            <a:grpSpLocks/>
          </p:cNvGrpSpPr>
          <p:nvPr/>
        </p:nvGrpSpPr>
        <p:grpSpPr bwMode="auto">
          <a:xfrm>
            <a:off x="684213" y="4005263"/>
            <a:ext cx="2016125" cy="936625"/>
            <a:chOff x="431" y="2523"/>
            <a:chExt cx="1270" cy="590"/>
          </a:xfrm>
        </p:grpSpPr>
        <p:sp>
          <p:nvSpPr>
            <p:cNvPr id="15429" name="Text Box 86"/>
            <p:cNvSpPr txBox="1">
              <a:spLocks noChangeArrowheads="1"/>
            </p:cNvSpPr>
            <p:nvPr/>
          </p:nvSpPr>
          <p:spPr bwMode="auto">
            <a:xfrm>
              <a:off x="431" y="2523"/>
              <a:ext cx="1270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400">
                  <a:solidFill>
                    <a:srgbClr val="FF0000"/>
                  </a:solidFill>
                  <a:latin typeface="Comic Sans MS" pitchFamily="66" charset="0"/>
                </a:rPr>
                <a:t>Sample</a:t>
              </a:r>
            </a:p>
          </p:txBody>
        </p:sp>
        <p:sp>
          <p:nvSpPr>
            <p:cNvPr id="15430" name="Line 87"/>
            <p:cNvSpPr>
              <a:spLocks noChangeShapeType="1"/>
            </p:cNvSpPr>
            <p:nvPr/>
          </p:nvSpPr>
          <p:spPr bwMode="auto">
            <a:xfrm>
              <a:off x="1383" y="2750"/>
              <a:ext cx="227" cy="3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15427" name="Rectangle 88"/>
          <p:cNvSpPr>
            <a:spLocks noChangeArrowheads="1"/>
          </p:cNvSpPr>
          <p:nvPr/>
        </p:nvSpPr>
        <p:spPr bwMode="auto">
          <a:xfrm>
            <a:off x="755576" y="188640"/>
            <a:ext cx="7992888" cy="5869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0000" tIns="46800" rIns="90000" bIns="46800" anchor="ctr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CERN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n_TOF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Facility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43808" y="6597352"/>
            <a:ext cx="4752528" cy="365125"/>
          </a:xfrm>
        </p:spPr>
        <p:txBody>
          <a:bodyPr/>
          <a:lstStyle/>
          <a:p>
            <a:r>
              <a:rPr lang="it-IT" dirty="0" smtClean="0"/>
              <a:t>XII Torino Workshop – Budapest, </a:t>
            </a:r>
            <a:r>
              <a:rPr lang="it-IT" dirty="0" err="1" smtClean="0"/>
              <a:t>July</a:t>
            </a:r>
            <a:r>
              <a:rPr lang="it-IT" dirty="0" smtClean="0"/>
              <a:t> 1-5,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1715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3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6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41987" grpId="1" animBg="1"/>
      <p:bldP spid="41988" grpId="0"/>
      <p:bldP spid="41988" grpId="1"/>
      <p:bldP spid="41990" grpId="0" animBg="1"/>
      <p:bldP spid="41990" grpId="1" animBg="1"/>
      <p:bldP spid="41991" grpId="0" animBg="1"/>
      <p:bldP spid="41992" grpId="0"/>
      <p:bldP spid="41992" grpId="1"/>
      <p:bldP spid="41993" grpId="0"/>
      <p:bldP spid="41993" grpId="1"/>
      <p:bldP spid="41994" grpId="0" animBg="1"/>
      <p:bldP spid="41995" grpId="0" animBg="1"/>
      <p:bldP spid="41996" grpId="0"/>
      <p:bldP spid="419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nTOF_BEamLine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7"/>
          <a:stretch/>
        </p:blipFill>
        <p:spPr>
          <a:xfrm>
            <a:off x="303316" y="3170412"/>
            <a:ext cx="8537368" cy="302909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5014" y="4105885"/>
            <a:ext cx="2048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EAR-1: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dirty="0" smtClean="0"/>
              <a:t>Horizontal flight path of </a:t>
            </a:r>
            <a:r>
              <a:rPr lang="en-US" b="1" dirty="0" smtClean="0">
                <a:solidFill>
                  <a:srgbClr val="0000FF"/>
                </a:solidFill>
              </a:rPr>
              <a:t>184.2 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3406" y="1457123"/>
            <a:ext cx="5655031" cy="171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b="1" dirty="0" smtClean="0">
                <a:solidFill>
                  <a:srgbClr val="FF0000"/>
                </a:solidFill>
              </a:rPr>
              <a:t>Both beam lines have: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collimator</a:t>
            </a:r>
            <a:r>
              <a:rPr lang="en-US" dirty="0"/>
              <a:t> </a:t>
            </a:r>
            <a:r>
              <a:rPr lang="en-US" dirty="0" smtClean="0"/>
              <a:t>for halo cleaning and first beam shaping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Filter station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Magnet to minimize the charged particle background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collimator for beam shaping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85431" y="3444955"/>
            <a:ext cx="1557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EAR-2:</a:t>
            </a:r>
          </a:p>
          <a:p>
            <a:r>
              <a:rPr lang="en-US" dirty="0" smtClean="0"/>
              <a:t>Vertical </a:t>
            </a:r>
            <a:r>
              <a:rPr lang="en-US" dirty="0"/>
              <a:t>flight </a:t>
            </a:r>
            <a:r>
              <a:rPr lang="en-US" dirty="0" smtClean="0"/>
              <a:t>path of </a:t>
            </a:r>
            <a:r>
              <a:rPr lang="en-US" b="1" dirty="0">
                <a:solidFill>
                  <a:srgbClr val="0000FF"/>
                </a:solidFill>
              </a:rPr>
              <a:t>18.2 </a:t>
            </a:r>
            <a:r>
              <a:rPr lang="en-US" b="1" dirty="0" smtClean="0">
                <a:solidFill>
                  <a:srgbClr val="0000FF"/>
                </a:solidFill>
              </a:rPr>
              <a:t>m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51720" y="6356350"/>
            <a:ext cx="5400600" cy="365125"/>
          </a:xfrm>
        </p:spPr>
        <p:txBody>
          <a:bodyPr/>
          <a:lstStyle/>
          <a:p>
            <a:r>
              <a:rPr lang="tr-TR" dirty="0" smtClean="0"/>
              <a:t>XII Torino Workshop – </a:t>
            </a:r>
            <a:r>
              <a:rPr lang="tr-TR" dirty="0" err="1" smtClean="0"/>
              <a:t>Budapest</a:t>
            </a:r>
            <a:r>
              <a:rPr lang="tr-TR" dirty="0" smtClean="0"/>
              <a:t>, </a:t>
            </a:r>
            <a:r>
              <a:rPr lang="tr-TR" dirty="0" err="1" smtClean="0"/>
              <a:t>July</a:t>
            </a:r>
            <a:r>
              <a:rPr lang="tr-TR" dirty="0" smtClean="0"/>
              <a:t> 1-5, 2016 G. Tagliente – INFN Bari</a:t>
            </a:r>
            <a:endParaRPr lang="it-IT" dirty="0"/>
          </a:p>
        </p:txBody>
      </p:sp>
      <p:sp>
        <p:nvSpPr>
          <p:cNvPr id="8" name="Rectangle 88"/>
          <p:cNvSpPr>
            <a:spLocks noChangeArrowheads="1"/>
          </p:cNvSpPr>
          <p:nvPr/>
        </p:nvSpPr>
        <p:spPr bwMode="auto">
          <a:xfrm>
            <a:off x="395536" y="188640"/>
            <a:ext cx="8352928" cy="5869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0000" tIns="46800" rIns="90000" bIns="46800" anchor="ctr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n_TOF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Facility: </a:t>
            </a:r>
            <a:r>
              <a:rPr lang="en-US" sz="3200" b="1" dirty="0" smtClean="0">
                <a:latin typeface="Times New Roman"/>
                <a:cs typeface="Times New Roman"/>
              </a:rPr>
              <a:t>Beam lines</a:t>
            </a:r>
            <a:endParaRPr lang="en-GB" sz="32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488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rgbClr val="77777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59941</TotalTime>
  <Words>2727</Words>
  <Application>Microsoft Macintosh PowerPoint</Application>
  <PresentationFormat>On-screen Show (4:3)</PresentationFormat>
  <Paragraphs>453</Paragraphs>
  <Slides>36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Tema di Office</vt:lpstr>
      <vt:lpstr>Equation</vt:lpstr>
      <vt:lpstr>Formel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Achivments</dc:title>
  <dc:creator>Nicola Colonna</dc:creator>
  <cp:lastModifiedBy>Giuseppe Tagliente</cp:lastModifiedBy>
  <cp:revision>574</cp:revision>
  <dcterms:created xsi:type="dcterms:W3CDTF">2008-03-10T15:09:25Z</dcterms:created>
  <dcterms:modified xsi:type="dcterms:W3CDTF">2016-08-03T09:14:20Z</dcterms:modified>
</cp:coreProperties>
</file>