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39"/>
  </p:notesMasterIdLst>
  <p:handoutMasterIdLst>
    <p:handoutMasterId r:id="rId40"/>
  </p:handoutMasterIdLst>
  <p:sldIdLst>
    <p:sldId id="855" r:id="rId2"/>
    <p:sldId id="898" r:id="rId3"/>
    <p:sldId id="828" r:id="rId4"/>
    <p:sldId id="800" r:id="rId5"/>
    <p:sldId id="845" r:id="rId6"/>
    <p:sldId id="878" r:id="rId7"/>
    <p:sldId id="881" r:id="rId8"/>
    <p:sldId id="889" r:id="rId9"/>
    <p:sldId id="890" r:id="rId10"/>
    <p:sldId id="891" r:id="rId11"/>
    <p:sldId id="892" r:id="rId12"/>
    <p:sldId id="813" r:id="rId13"/>
    <p:sldId id="819" r:id="rId14"/>
    <p:sldId id="872" r:id="rId15"/>
    <p:sldId id="877" r:id="rId16"/>
    <p:sldId id="839" r:id="rId17"/>
    <p:sldId id="844" r:id="rId18"/>
    <p:sldId id="852" r:id="rId19"/>
    <p:sldId id="853" r:id="rId20"/>
    <p:sldId id="850" r:id="rId21"/>
    <p:sldId id="851" r:id="rId22"/>
    <p:sldId id="861" r:id="rId23"/>
    <p:sldId id="846" r:id="rId24"/>
    <p:sldId id="871" r:id="rId25"/>
    <p:sldId id="869" r:id="rId26"/>
    <p:sldId id="862" r:id="rId27"/>
    <p:sldId id="874" r:id="rId28"/>
    <p:sldId id="875" r:id="rId29"/>
    <p:sldId id="863" r:id="rId30"/>
    <p:sldId id="879" r:id="rId31"/>
    <p:sldId id="865" r:id="rId32"/>
    <p:sldId id="866" r:id="rId33"/>
    <p:sldId id="867" r:id="rId34"/>
    <p:sldId id="897" r:id="rId35"/>
    <p:sldId id="899" r:id="rId36"/>
    <p:sldId id="880" r:id="rId37"/>
    <p:sldId id="893" r:id="rId3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1CAE2D"/>
    <a:srgbClr val="00FFFF"/>
    <a:srgbClr val="00CC66"/>
    <a:srgbClr val="66FF66"/>
    <a:srgbClr val="ACFF8B"/>
    <a:srgbClr val="A3FFA3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3590" autoAdjust="0"/>
  </p:normalViewPr>
  <p:slideViewPr>
    <p:cSldViewPr>
      <p:cViewPr>
        <p:scale>
          <a:sx n="90" d="100"/>
          <a:sy n="90" d="100"/>
        </p:scale>
        <p:origin x="-200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399332-4431-4429-9777-865B06EC758E}" type="datetimeFigureOut">
              <a:rPr lang="it-IT" smtClean="0"/>
              <a:pPr/>
              <a:t>12/09/16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2ED9D5-F5FC-4DF2-A653-1779E7C90EC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63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18333-FA3E-4395-B820-8A2D9D9845AF}" type="datetimeFigureOut">
              <a:rPr lang="it-IT" smtClean="0"/>
              <a:pPr/>
              <a:t>12/09/16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4285F9-C1EB-4C27-A116-3424729E824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19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3C5E-ED4B-DE4B-BEC9-8F6C95FF6BAF}" type="slidenum">
              <a:rPr lang="fr-FR"/>
              <a:pPr/>
              <a:t>2</a:t>
            </a:fld>
            <a:endParaRPr lang="fr-FR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C1A78-4B92-4B73-B5F9-60A168756DCD}" type="slidenum">
              <a:rPr lang="en-US"/>
              <a:pPr/>
              <a:t>36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44575" y="788988"/>
            <a:ext cx="5049838" cy="37877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007" y="4893424"/>
            <a:ext cx="5214371" cy="45789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000">
                <a:solidFill>
                  <a:srgbClr val="A31C08"/>
                </a:solidFill>
                <a:latin typeface="Arial" charset="0"/>
                <a:ea typeface="ＭＳ Ｐゴシック" charset="-128"/>
              </a:rPr>
              <a:t>Low mass AGBs</a:t>
            </a:r>
            <a:r>
              <a:rPr lang="en-US" sz="3000">
                <a:latin typeface="Arial" charset="0"/>
                <a:ea typeface="ＭＳ Ｐゴシック" charset="-128"/>
              </a:rPr>
              <a:t>                    </a:t>
            </a:r>
            <a:r>
              <a:rPr lang="en-US" sz="3000">
                <a:solidFill>
                  <a:srgbClr val="006600"/>
                </a:solidFill>
                <a:latin typeface="Arial" charset="0"/>
                <a:ea typeface="ＭＳ Ｐゴシック" charset="-128"/>
              </a:rPr>
              <a:t>Intermediate mass AGBs</a:t>
            </a:r>
            <a:endParaRPr lang="en-US" sz="3000">
              <a:latin typeface="Lucida Grande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  Lower temperature   ~4.5 M</a:t>
            </a:r>
            <a:r>
              <a:rPr lang="en-US" sz="3000" baseline="-25000">
                <a:latin typeface="Lucida Grande" charset="0"/>
                <a:ea typeface="ＭＳ Ｐゴシック" charset="-128"/>
                <a:sym typeface="Wingdings" charset="2"/>
              </a:rPr>
              <a:t></a:t>
            </a:r>
            <a:r>
              <a:rPr lang="en-US" sz="3000">
                <a:latin typeface="Arial" charset="0"/>
                <a:ea typeface="ＭＳ Ｐゴシック" charset="-128"/>
              </a:rPr>
              <a:t>      Higher temperature</a:t>
            </a: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Larger intershell mass                Smaller intershell mass </a:t>
            </a:r>
          </a:p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giuseppe.tagliente@ba.infn.it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B585-D63B-4014-9B8D-95BE373F787B}" type="slidenum">
              <a:rPr lang="it-IT" smtClean="0">
                <a:latin typeface="Arial" charset="0"/>
                <a:cs typeface="Arial" charset="0"/>
              </a:rPr>
              <a:pPr/>
              <a:t>7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93400" y="-7242175"/>
            <a:ext cx="21388388" cy="16041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1224" cy="4603800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6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Marco Calviani for the n_TOF Collaboration</a:t>
            </a:r>
          </a:p>
        </p:txBody>
      </p:sp>
      <p:sp>
        <p:nvSpPr>
          <p:cNvPr id="7987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AA0A8-6FD4-469A-82B2-913B2ECAEA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68DC-1E1F-4BA1-9A27-8245E0D310BE}" type="slidenum">
              <a:rPr lang="it-IT" smtClean="0">
                <a:latin typeface="Arial" charset="0"/>
                <a:cs typeface="Arial" charset="0"/>
              </a:rPr>
              <a:pPr/>
              <a:t>19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8100" cy="3838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3219"/>
            <a:ext cx="5209440" cy="460735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9508-9208-46AD-A832-F11A34ACE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6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wmf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Relationship Id="rId3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slide" Target="slide26.xml"/><Relationship Id="rId5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2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6.wmf"/><Relationship Id="rId9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hyperlink" Target="http://images.google.de/imgres?imgurl=www.br-online.de/wissen-bildung/thema/sonne/foto/redgiant.jpg&amp;imgrefurl=http://www.br-online.de/wissen-bildung/thema/sonne/riesen.shtml&amp;h=176&amp;w=132&amp;prev=/images?q=rote+riesen&amp;svnum=10&amp;hl=de&amp;lr=&amp;ie=UTF-8" TargetMode="External"/><Relationship Id="rId7" Type="http://schemas.openxmlformats.org/officeDocument/2006/relationships/image" Target="../media/image33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wmf"/><Relationship Id="rId5" Type="http://schemas.openxmlformats.org/officeDocument/2006/relationships/slide" Target="slide12.xml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Relationship Id="rId3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8.emf"/><Relationship Id="rId6" Type="http://schemas.openxmlformats.org/officeDocument/2006/relationships/slide" Target="slide14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slide" Target="slide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100" dirty="0" smtClean="0"/>
              <a:t>Recent results in Nuclear </a:t>
            </a:r>
            <a:r>
              <a:rPr lang="en-US" sz="3100" dirty="0"/>
              <a:t>Astrophysics @</a:t>
            </a:r>
            <a:r>
              <a:rPr lang="en-US" sz="3100" dirty="0" smtClean="0"/>
              <a:t> </a:t>
            </a:r>
            <a:r>
              <a:rPr lang="en-US" sz="3100" dirty="0" err="1"/>
              <a:t>n_TOF</a:t>
            </a:r>
            <a:r>
              <a:rPr lang="en-US" sz="3100" dirty="0"/>
              <a:t>, CERN</a:t>
            </a:r>
            <a:endParaRPr lang="it-IT" sz="3100" b="1" dirty="0" smtClean="0"/>
          </a:p>
        </p:txBody>
      </p:sp>
      <p:pic>
        <p:nvPicPr>
          <p:cNvPr id="7" name="Picture 1" descr="inf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905" y="4797152"/>
            <a:ext cx="1536559" cy="1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1"/>
          <p:cNvSpPr/>
          <p:nvPr/>
        </p:nvSpPr>
        <p:spPr>
          <a:xfrm>
            <a:off x="2500330" y="4941168"/>
            <a:ext cx="4572000" cy="1163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Tagliente Giuseppe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 err="1" smtClean="0"/>
              <a:t>Istituto</a:t>
            </a:r>
            <a:r>
              <a:rPr lang="en-US" b="1" i="1" dirty="0" smtClean="0"/>
              <a:t> </a:t>
            </a:r>
            <a:r>
              <a:rPr lang="en-US" b="1" i="1" dirty="0" err="1" smtClean="0"/>
              <a:t>Nazionale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Fisica</a:t>
            </a:r>
            <a:r>
              <a:rPr lang="en-US" b="1" i="1" dirty="0" smtClean="0"/>
              <a:t> </a:t>
            </a:r>
            <a:r>
              <a:rPr lang="en-US" b="1" i="1" dirty="0" err="1" smtClean="0"/>
              <a:t>Nucleare</a:t>
            </a:r>
            <a:r>
              <a:rPr lang="en-US" b="1" i="1" dirty="0" smtClean="0"/>
              <a:t>, </a:t>
            </a:r>
            <a:r>
              <a:rPr lang="en-US" b="1" i="1" dirty="0" err="1" smtClean="0"/>
              <a:t>Sez</a:t>
            </a:r>
            <a:r>
              <a:rPr lang="en-US" b="1" i="1" dirty="0" smtClean="0"/>
              <a:t>. di Bari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/>
              <a:t>(on behalf of the </a:t>
            </a:r>
            <a:r>
              <a:rPr lang="en-US" b="1" i="1" dirty="0" err="1"/>
              <a:t>n_TOF</a:t>
            </a:r>
            <a:r>
              <a:rPr lang="en-US" b="1" i="1" dirty="0"/>
              <a:t> collaboration)</a:t>
            </a:r>
            <a:endParaRPr lang="en-US" b="1" i="1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73385"/>
            <a:ext cx="2209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419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692696"/>
            <a:ext cx="6096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48655"/>
              </p:ext>
            </p:extLst>
          </p:nvPr>
        </p:nvGraphicFramePr>
        <p:xfrm>
          <a:off x="457200" y="1541463"/>
          <a:ext cx="822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EAR-2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Wide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energy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&lt;1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GeV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&lt;300 MeV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Extremely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high instantaneous neutron flux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5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6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Low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repetition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rate </a:t>
                      </a:r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&lt;0.8</a:t>
                      </a:r>
                      <a:r>
                        <a:rPr lang="en-US" sz="1800" baseline="0" dirty="0" smtClean="0"/>
                        <a:t> Hz (1 pulse/2.4 s maximum)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High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resolution in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E/E=10</a:t>
                      </a:r>
                      <a:r>
                        <a:rPr lang="en-GB" sz="1800" baseline="30000" dirty="0" smtClean="0"/>
                        <a:t>-4</a:t>
                      </a:r>
                      <a:r>
                        <a:rPr lang="en-GB" sz="1800" dirty="0" smtClean="0"/>
                        <a:t> (E</a:t>
                      </a:r>
                      <a:r>
                        <a:rPr lang="en-GB" sz="1800" baseline="-25000" dirty="0" smtClean="0"/>
                        <a:t>n</a:t>
                      </a:r>
                      <a:r>
                        <a:rPr lang="en-GB" sz="1800" dirty="0" smtClean="0"/>
                        <a:t> &lt; 10 keV)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E/E=10</a:t>
                      </a:r>
                      <a:r>
                        <a:rPr lang="en-GB" sz="1800" baseline="30000" dirty="0" smtClean="0"/>
                        <a:t>-3 </a:t>
                      </a:r>
                      <a:r>
                        <a:rPr lang="en-GB" sz="1800" dirty="0" smtClean="0"/>
                        <a:t>(E</a:t>
                      </a:r>
                      <a:r>
                        <a:rPr lang="en-GB" sz="1800" baseline="-25000" dirty="0" smtClean="0"/>
                        <a:t>n</a:t>
                      </a:r>
                      <a:r>
                        <a:rPr lang="en-GB" sz="1800" dirty="0" smtClean="0"/>
                        <a:t> &lt; 10 keV)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79" y="2983466"/>
            <a:ext cx="1664949" cy="1084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081" y="5002873"/>
            <a:ext cx="7019998" cy="1151999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Unique facility for measurements of </a:t>
            </a:r>
            <a:r>
              <a:rPr lang="en-GB" sz="2000" b="1" dirty="0" smtClean="0">
                <a:solidFill>
                  <a:schemeClr val="accent1"/>
                </a:solidFill>
              </a:rPr>
              <a:t>radioactive isotopes and low cross-sections:</a:t>
            </a:r>
            <a:r>
              <a:rPr lang="en-GB" sz="2000" b="1" dirty="0" smtClean="0"/>
              <a:t> </a:t>
            </a:r>
          </a:p>
          <a:p>
            <a:endParaRPr lang="en-GB" sz="2000" b="1" dirty="0"/>
          </a:p>
        </p:txBody>
      </p:sp>
      <p:sp>
        <p:nvSpPr>
          <p:cNvPr id="9" name="Bent-Up Arrow 8"/>
          <p:cNvSpPr/>
          <p:nvPr/>
        </p:nvSpPr>
        <p:spPr>
          <a:xfrm rot="5400000">
            <a:off x="762028" y="4995516"/>
            <a:ext cx="772801" cy="635302"/>
          </a:xfrm>
          <a:prstGeom prst="bentUp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653" y="5433020"/>
            <a:ext cx="456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195263" defTabSz="619125">
              <a:buFont typeface="Arial"/>
              <a:buChar char="•"/>
              <a:tabLst>
                <a:tab pos="180975" algn="l"/>
              </a:tabLst>
            </a:pPr>
            <a:r>
              <a:rPr lang="en-GB" sz="2000" dirty="0"/>
              <a:t>Branch point isotopes (astrophysics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5112568" cy="365125"/>
          </a:xfrm>
        </p:spPr>
        <p:txBody>
          <a:bodyPr/>
          <a:lstStyle/>
          <a:p>
            <a:r>
              <a:rPr lang="tr-TR" smtClean="0"/>
              <a:t>International Nuclear Physics Conference – Adelaide,  September 11-16, 2016 G. Tagliente – INFN Bari</a:t>
            </a:r>
            <a:endParaRPr lang="it-IT" dirty="0"/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Main features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1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71945" y="3398516"/>
            <a:ext cx="1641450" cy="2793895"/>
            <a:chOff x="517555" y="3628052"/>
            <a:chExt cx="1641920" cy="2958063"/>
          </a:xfrm>
        </p:grpSpPr>
        <p:sp>
          <p:nvSpPr>
            <p:cNvPr id="35" name="TextBox 14"/>
            <p:cNvSpPr txBox="1">
              <a:spLocks noChangeArrowheads="1"/>
            </p:cNvSpPr>
            <p:nvPr/>
          </p:nvSpPr>
          <p:spPr bwMode="auto">
            <a:xfrm>
              <a:off x="873591" y="5693381"/>
              <a:ext cx="1285884" cy="89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Concept</a:t>
              </a:r>
              <a:b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by </a:t>
              </a:r>
              <a:r>
                <a:rPr lang="en-US" sz="1400" dirty="0" err="1">
                  <a:solidFill>
                    <a:schemeClr val="tx2"/>
                  </a:solidFill>
                  <a:latin typeface="Calibri" pitchFamily="34" charset="0"/>
                </a:rPr>
                <a:t>C.Rubbia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Calibri" pitchFamily="34" charset="0"/>
                </a:rPr>
                <a:t>CERN/ET/Int. Note 97-19</a:t>
              </a:r>
              <a:endParaRPr lang="en-US" sz="1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36" name="Straight Connector 15"/>
            <p:cNvCxnSpPr>
              <a:cxnSpLocks noChangeShapeType="1"/>
            </p:cNvCxnSpPr>
            <p:nvPr/>
          </p:nvCxnSpPr>
          <p:spPr bwMode="auto">
            <a:xfrm>
              <a:off x="856361" y="3628052"/>
              <a:ext cx="335" cy="293488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 rot="16200000">
              <a:off x="386108" y="6096623"/>
              <a:ext cx="601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1997</a:t>
              </a: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631002" y="3550422"/>
            <a:ext cx="1584886" cy="1696725"/>
            <a:chOff x="907603" y="3780542"/>
            <a:chExt cx="1585252" cy="1695739"/>
          </a:xfrm>
        </p:grpSpPr>
        <p:sp>
          <p:nvSpPr>
            <p:cNvPr id="32" name="TextBox 22"/>
            <p:cNvSpPr txBox="1">
              <a:spLocks noChangeArrowheads="1"/>
            </p:cNvSpPr>
            <p:nvPr/>
          </p:nvSpPr>
          <p:spPr bwMode="auto">
            <a:xfrm>
              <a:off x="1206971" y="4923550"/>
              <a:ext cx="1285884" cy="52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Proposal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submitted</a:t>
              </a:r>
            </a:p>
          </p:txBody>
        </p:sp>
        <p:cxnSp>
          <p:nvCxnSpPr>
            <p:cNvPr id="33" name="Straight Connector 23"/>
            <p:cNvCxnSpPr>
              <a:cxnSpLocks noChangeShapeType="1"/>
            </p:cNvCxnSpPr>
            <p:nvPr/>
          </p:nvCxnSpPr>
          <p:spPr bwMode="auto">
            <a:xfrm rot="5400000">
              <a:off x="425201" y="4602078"/>
              <a:ext cx="1643072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 rot="16200000">
              <a:off x="586200" y="4816325"/>
              <a:ext cx="9813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Aug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1998</a:t>
              </a: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436096" y="3537724"/>
            <a:ext cx="1620179" cy="2698055"/>
            <a:chOff x="6500319" y="3780542"/>
            <a:chExt cx="1620189" cy="2807607"/>
          </a:xfrm>
        </p:grpSpPr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6834624" y="4727872"/>
              <a:ext cx="1285884" cy="116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Phase </a:t>
              </a:r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II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Isotopes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Capture: 14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Fission: 3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sz="1400" dirty="0" err="1" smtClean="0">
                  <a:solidFill>
                    <a:schemeClr val="tx2"/>
                  </a:solidFill>
                  <a:latin typeface="Calibri" pitchFamily="34" charset="0"/>
                </a:rPr>
                <a:t>n,cp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): 2</a:t>
              </a:r>
            </a:p>
          </p:txBody>
        </p:sp>
        <p:cxnSp>
          <p:nvCxnSpPr>
            <p:cNvPr id="30" name="Straight Connector 27"/>
            <p:cNvCxnSpPr>
              <a:cxnSpLocks noChangeShapeType="1"/>
            </p:cNvCxnSpPr>
            <p:nvPr/>
          </p:nvCxnSpPr>
          <p:spPr bwMode="auto">
            <a:xfrm>
              <a:off x="6839446" y="3780542"/>
              <a:ext cx="1608" cy="2700984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 rot="16200000">
              <a:off x="6082734" y="5832009"/>
              <a:ext cx="1173725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2009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- 2012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28471" y="1991801"/>
            <a:ext cx="1531328" cy="1260006"/>
            <a:chOff x="6822572" y="1955797"/>
            <a:chExt cx="1170431" cy="1260006"/>
          </a:xfrm>
        </p:grpSpPr>
        <p:cxnSp>
          <p:nvCxnSpPr>
            <p:cNvPr id="82" name="Straight Connector 45"/>
            <p:cNvCxnSpPr>
              <a:cxnSpLocks noChangeShapeType="1"/>
            </p:cNvCxnSpPr>
            <p:nvPr/>
          </p:nvCxnSpPr>
          <p:spPr bwMode="auto">
            <a:xfrm>
              <a:off x="7080350" y="2027806"/>
              <a:ext cx="1" cy="118799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7113633" y="2173470"/>
              <a:ext cx="8793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Upgrades: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Borated-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H</a:t>
              </a:r>
              <a:r>
                <a:rPr lang="en-US" sz="1400" baseline="-25000" dirty="0" smtClean="0">
                  <a:solidFill>
                    <a:schemeClr val="tx2"/>
                  </a:solidFill>
                  <a:latin typeface="Calibri" pitchFamily="34" charset="0"/>
                </a:rPr>
                <a:t>2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O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Class-A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Second 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Line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 rot="16200000">
              <a:off x="6691057" y="2087312"/>
              <a:ext cx="601595" cy="33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2010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106844" y="3407550"/>
            <a:ext cx="1638211" cy="1911352"/>
            <a:chOff x="1595092" y="3637666"/>
            <a:chExt cx="1638679" cy="1910276"/>
          </a:xfrm>
        </p:grpSpPr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1947887" y="3951641"/>
              <a:ext cx="1285884" cy="52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started</a:t>
              </a:r>
            </a:p>
          </p:txBody>
        </p:sp>
        <p:cxnSp>
          <p:nvCxnSpPr>
            <p:cNvPr id="23" name="Straight Connector 40"/>
            <p:cNvCxnSpPr>
              <a:cxnSpLocks noChangeShapeType="1"/>
            </p:cNvCxnSpPr>
            <p:nvPr/>
          </p:nvCxnSpPr>
          <p:spPr bwMode="auto">
            <a:xfrm rot="5400000">
              <a:off x="1520585" y="4051321"/>
              <a:ext cx="827310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4" name="TextBox 41"/>
            <p:cNvSpPr txBox="1">
              <a:spLocks noChangeArrowheads="1"/>
            </p:cNvSpPr>
            <p:nvPr/>
          </p:nvSpPr>
          <p:spPr bwMode="auto">
            <a:xfrm rot="16200000">
              <a:off x="1463645" y="4096359"/>
              <a:ext cx="6014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1999</a:t>
              </a:r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59143" t="7635" b="8070"/>
            <a:stretch>
              <a:fillRect/>
            </a:stretch>
          </p:blipFill>
          <p:spPr bwMode="auto">
            <a:xfrm>
              <a:off x="2387405" y="4451364"/>
              <a:ext cx="642942" cy="109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613327" y="3478983"/>
            <a:ext cx="1634637" cy="2756795"/>
            <a:chOff x="2771726" y="3709104"/>
            <a:chExt cx="1634920" cy="2857519"/>
          </a:xfrm>
        </p:grpSpPr>
        <p:sp>
          <p:nvSpPr>
            <p:cNvPr id="14" name="TextBox 54"/>
            <p:cNvSpPr txBox="1">
              <a:spLocks noChangeArrowheads="1"/>
            </p:cNvSpPr>
            <p:nvPr/>
          </p:nvSpPr>
          <p:spPr bwMode="auto">
            <a:xfrm rot="16200000">
              <a:off x="2400630" y="5856974"/>
              <a:ext cx="10807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2001-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2004</a:t>
              </a:r>
            </a:p>
          </p:txBody>
        </p:sp>
        <p:sp>
          <p:nvSpPr>
            <p:cNvPr id="15" name="TextBox 55"/>
            <p:cNvSpPr txBox="1">
              <a:spLocks noChangeArrowheads="1"/>
            </p:cNvSpPr>
            <p:nvPr/>
          </p:nvSpPr>
          <p:spPr bwMode="auto">
            <a:xfrm>
              <a:off x="3120762" y="4727872"/>
              <a:ext cx="1285884" cy="95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Phase I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Isotopes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Capture: 25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Fission: 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11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6" name="Straight Connector 56"/>
            <p:cNvCxnSpPr>
              <a:cxnSpLocks noChangeShapeType="1"/>
            </p:cNvCxnSpPr>
            <p:nvPr/>
          </p:nvCxnSpPr>
          <p:spPr bwMode="auto">
            <a:xfrm rot="5400000">
              <a:off x="1719546" y="5108428"/>
              <a:ext cx="2798650" cy="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2451" t="9453" r="4813" b="5922"/>
            <a:stretch>
              <a:fillRect/>
            </a:stretch>
          </p:blipFill>
          <p:spPr bwMode="auto">
            <a:xfrm>
              <a:off x="3118871" y="3851981"/>
              <a:ext cx="1214445" cy="85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56764" y="757013"/>
            <a:ext cx="1635280" cy="2707991"/>
            <a:chOff x="449358" y="858663"/>
            <a:chExt cx="1635291" cy="2707567"/>
          </a:xfrm>
        </p:grpSpPr>
        <p:pic>
          <p:nvPicPr>
            <p:cNvPr id="60" name="Picture 9" descr="lea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98" y="858663"/>
              <a:ext cx="1214446" cy="104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-71405" y="2708973"/>
              <a:ext cx="1714513" cy="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 rot="16200000">
              <a:off x="78262" y="2142198"/>
              <a:ext cx="10807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1995-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1997</a:t>
              </a:r>
            </a:p>
          </p:txBody>
        </p:sp>
        <p:sp>
          <p:nvSpPr>
            <p:cNvPr id="63" name="TextBox 12"/>
            <p:cNvSpPr txBox="1">
              <a:spLocks noChangeArrowheads="1"/>
            </p:cNvSpPr>
            <p:nvPr/>
          </p:nvSpPr>
          <p:spPr bwMode="auto">
            <a:xfrm>
              <a:off x="798765" y="1780278"/>
              <a:ext cx="1285884" cy="5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TARC </a:t>
              </a: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experiment</a:t>
              </a:r>
            </a:p>
          </p:txBody>
        </p:sp>
      </p:grpSp>
      <p:grpSp>
        <p:nvGrpSpPr>
          <p:cNvPr id="41" name="Group 63"/>
          <p:cNvGrpSpPr>
            <a:grpSpLocks/>
          </p:cNvGrpSpPr>
          <p:nvPr/>
        </p:nvGrpSpPr>
        <p:grpSpPr bwMode="auto">
          <a:xfrm>
            <a:off x="517162" y="2170887"/>
            <a:ext cx="1620181" cy="1236664"/>
            <a:chOff x="946187" y="2400828"/>
            <a:chExt cx="1620565" cy="1236839"/>
          </a:xfrm>
        </p:grpSpPr>
        <p:cxnSp>
          <p:nvCxnSpPr>
            <p:cNvPr id="5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740869" y="3095529"/>
              <a:ext cx="1071571" cy="12706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280868" y="2423220"/>
              <a:ext cx="1285884" cy="73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Feasibility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CERN/LHC/98-02+Add</a:t>
              </a:r>
            </a:p>
          </p:txBody>
        </p:sp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 rot="16200000">
              <a:off x="604202" y="2742813"/>
              <a:ext cx="10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May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1998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49803" y="1511449"/>
            <a:ext cx="1831937" cy="1861538"/>
            <a:chOff x="1897233" y="980325"/>
            <a:chExt cx="1831937" cy="2357645"/>
          </a:xfrm>
        </p:grpSpPr>
        <p:sp>
          <p:nvSpPr>
            <p:cNvPr id="53" name="TextBox 34"/>
            <p:cNvSpPr txBox="1">
              <a:spLocks noChangeArrowheads="1"/>
            </p:cNvSpPr>
            <p:nvPr/>
          </p:nvSpPr>
          <p:spPr bwMode="auto">
            <a:xfrm rot="16200000">
              <a:off x="1765721" y="1139880"/>
              <a:ext cx="601496" cy="33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2000</a:t>
              </a:r>
            </a:p>
          </p:txBody>
        </p:sp>
        <p:sp>
          <p:nvSpPr>
            <p:cNvPr id="54" name="TextBox 35"/>
            <p:cNvSpPr txBox="1">
              <a:spLocks noChangeArrowheads="1"/>
            </p:cNvSpPr>
            <p:nvPr/>
          </p:nvSpPr>
          <p:spPr bwMode="auto">
            <a:xfrm>
              <a:off x="2229335" y="1093930"/>
              <a:ext cx="14998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55" name="Straight Connector 36"/>
            <p:cNvCxnSpPr>
              <a:cxnSpLocks noChangeShapeType="1"/>
            </p:cNvCxnSpPr>
            <p:nvPr/>
          </p:nvCxnSpPr>
          <p:spPr bwMode="auto">
            <a:xfrm rot="5400000">
              <a:off x="1047888" y="2159147"/>
              <a:ext cx="2357645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5935" y="1468376"/>
              <a:ext cx="1161216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 92"/>
          <p:cNvGrpSpPr/>
          <p:nvPr/>
        </p:nvGrpSpPr>
        <p:grpSpPr>
          <a:xfrm>
            <a:off x="3317768" y="1772200"/>
            <a:ext cx="1634696" cy="1635346"/>
            <a:chOff x="3405356" y="1772200"/>
            <a:chExt cx="1634696" cy="1635346"/>
          </a:xfrm>
        </p:grpSpPr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3754175" y="1772816"/>
              <a:ext cx="12858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Problem</a:t>
              </a:r>
              <a:b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Investigation</a:t>
              </a:r>
            </a:p>
          </p:txBody>
        </p:sp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 rot="16200000">
              <a:off x="3034264" y="2143292"/>
              <a:ext cx="1080735" cy="3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2004-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2007</a:t>
              </a:r>
            </a:p>
          </p:txBody>
        </p:sp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5916" y="2336132"/>
              <a:ext cx="1082682" cy="74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5"/>
            <p:cNvCxnSpPr>
              <a:cxnSpLocks noChangeShapeType="1"/>
            </p:cNvCxnSpPr>
            <p:nvPr/>
          </p:nvCxnSpPr>
          <p:spPr bwMode="auto">
            <a:xfrm>
              <a:off x="3743908" y="1870884"/>
              <a:ext cx="1" cy="15366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</p:grpSp>
      <p:grpSp>
        <p:nvGrpSpPr>
          <p:cNvPr id="92" name="Group 91"/>
          <p:cNvGrpSpPr/>
          <p:nvPr/>
        </p:nvGrpSpPr>
        <p:grpSpPr>
          <a:xfrm>
            <a:off x="4031940" y="3550419"/>
            <a:ext cx="1667372" cy="1944122"/>
            <a:chOff x="4217468" y="3514415"/>
            <a:chExt cx="1667372" cy="1944122"/>
          </a:xfrm>
        </p:grpSpPr>
        <p:cxnSp>
          <p:nvCxnSpPr>
            <p:cNvPr id="19" name="Straight Connector 50"/>
            <p:cNvCxnSpPr>
              <a:cxnSpLocks noChangeShapeType="1"/>
            </p:cNvCxnSpPr>
            <p:nvPr/>
          </p:nvCxnSpPr>
          <p:spPr bwMode="auto">
            <a:xfrm>
              <a:off x="4562011" y="3514415"/>
              <a:ext cx="0" cy="191300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9" name="TextBox 44"/>
            <p:cNvSpPr txBox="1">
              <a:spLocks noChangeArrowheads="1"/>
            </p:cNvSpPr>
            <p:nvPr/>
          </p:nvSpPr>
          <p:spPr bwMode="auto">
            <a:xfrm>
              <a:off x="4598964" y="4839170"/>
              <a:ext cx="12858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New Target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 rot="16200000">
              <a:off x="4086022" y="4988540"/>
              <a:ext cx="601443" cy="3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2008</a:t>
              </a:r>
            </a:p>
          </p:txBody>
        </p:sp>
        <p:pic>
          <p:nvPicPr>
            <p:cNvPr id="52" name="Picture 6" descr="P1010732.JPG"/>
            <p:cNvPicPr>
              <a:picLocks noChangeAspect="1"/>
            </p:cNvPicPr>
            <p:nvPr/>
          </p:nvPicPr>
          <p:blipFill>
            <a:blip r:embed="rId7" cstate="print"/>
            <a:srcRect l="9644" r="11784" b="2698"/>
            <a:stretch>
              <a:fillRect/>
            </a:stretch>
          </p:blipFill>
          <p:spPr bwMode="auto">
            <a:xfrm>
              <a:off x="4678959" y="3999869"/>
              <a:ext cx="890609" cy="82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oup 84"/>
          <p:cNvGrpSpPr/>
          <p:nvPr/>
        </p:nvGrpSpPr>
        <p:grpSpPr>
          <a:xfrm>
            <a:off x="4727988" y="1518095"/>
            <a:ext cx="1849603" cy="1847129"/>
            <a:chOff x="5088029" y="935263"/>
            <a:chExt cx="1849603" cy="2357644"/>
          </a:xfrm>
        </p:grpSpPr>
        <p:pic>
          <p:nvPicPr>
            <p:cNvPr id="84" name="Content Placeholder 6" descr="Vergleich2009neu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4071" y="1393211"/>
              <a:ext cx="1302277" cy="849034"/>
            </a:xfrm>
            <a:prstGeom prst="rect">
              <a:avLst/>
            </a:prstGeom>
          </p:spPr>
        </p:pic>
        <p:cxnSp>
          <p:nvCxnSpPr>
            <p:cNvPr id="78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252465" y="2114084"/>
              <a:ext cx="2357644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6" name="TextBox 60"/>
            <p:cNvSpPr txBox="1">
              <a:spLocks noChangeArrowheads="1"/>
            </p:cNvSpPr>
            <p:nvPr/>
          </p:nvSpPr>
          <p:spPr bwMode="auto">
            <a:xfrm>
              <a:off x="5437434" y="1016732"/>
              <a:ext cx="1500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7" name="TextBox 61"/>
            <p:cNvSpPr txBox="1">
              <a:spLocks noChangeArrowheads="1"/>
            </p:cNvSpPr>
            <p:nvPr/>
          </p:nvSpPr>
          <p:spPr bwMode="auto">
            <a:xfrm rot="16200000">
              <a:off x="4723035" y="1431837"/>
              <a:ext cx="10685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May </a:t>
              </a:r>
              <a:r>
                <a:rPr lang="en-US" sz="1600" b="1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2009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7516539" y="1488544"/>
            <a:ext cx="1800199" cy="1944000"/>
            <a:chOff x="7560333" y="958953"/>
            <a:chExt cx="1800199" cy="2455577"/>
          </a:xfrm>
        </p:grpSpPr>
        <p:cxnSp>
          <p:nvCxnSpPr>
            <p:cNvPr id="8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6675805" y="2186741"/>
              <a:ext cx="2455577" cy="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88" name="TextBox 61"/>
            <p:cNvSpPr txBox="1">
              <a:spLocks noChangeArrowheads="1"/>
            </p:cNvSpPr>
            <p:nvPr/>
          </p:nvSpPr>
          <p:spPr bwMode="auto">
            <a:xfrm rot="16200000">
              <a:off x="7226106" y="1434584"/>
              <a:ext cx="10070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</a:t>
              </a:r>
              <a:r>
                <a:rPr lang="en-US" sz="1600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July 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2014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91" name="TextBox 60"/>
            <p:cNvSpPr txBox="1">
              <a:spLocks noChangeArrowheads="1"/>
            </p:cNvSpPr>
            <p:nvPr/>
          </p:nvSpPr>
          <p:spPr bwMode="auto">
            <a:xfrm>
              <a:off x="7860334" y="1052736"/>
              <a:ext cx="1500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Calibri" pitchFamily="34" charset="0"/>
                </a:rPr>
                <a:t>Commissioning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701160" y="3550413"/>
            <a:ext cx="1842359" cy="3013895"/>
            <a:chOff x="6861738" y="3550413"/>
            <a:chExt cx="1842359" cy="3013895"/>
          </a:xfrm>
        </p:grpSpPr>
        <p:cxnSp>
          <p:nvCxnSpPr>
            <p:cNvPr id="27" name="Straight Connector 31"/>
            <p:cNvCxnSpPr>
              <a:cxnSpLocks noChangeShapeType="1"/>
            </p:cNvCxnSpPr>
            <p:nvPr/>
          </p:nvCxnSpPr>
          <p:spPr bwMode="auto">
            <a:xfrm flipH="1">
              <a:off x="7186364" y="3550413"/>
              <a:ext cx="10126" cy="185526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TextBox 44"/>
            <p:cNvSpPr txBox="1">
              <a:spLocks noChangeArrowheads="1"/>
            </p:cNvSpPr>
            <p:nvPr/>
          </p:nvSpPr>
          <p:spPr bwMode="auto">
            <a:xfrm>
              <a:off x="7210560" y="4574685"/>
              <a:ext cx="12858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EAR2</a:t>
              </a:r>
              <a:endParaRPr lang="en-US" sz="14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Design and 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Construction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66" name="TextBox 46"/>
            <p:cNvSpPr txBox="1">
              <a:spLocks noChangeArrowheads="1"/>
            </p:cNvSpPr>
            <p:nvPr/>
          </p:nvSpPr>
          <p:spPr bwMode="auto">
            <a:xfrm rot="16200000">
              <a:off x="6730692" y="4984723"/>
              <a:ext cx="6006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2011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pic>
          <p:nvPicPr>
            <p:cNvPr id="67" name="Picture 66" descr="draft_proposal_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0292" y="3621857"/>
              <a:ext cx="1433805" cy="81348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2316" y="5445224"/>
              <a:ext cx="1492112" cy="111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6000" y="6356350"/>
            <a:ext cx="5040000" cy="365125"/>
          </a:xfrm>
        </p:spPr>
        <p:txBody>
          <a:bodyPr/>
          <a:lstStyle/>
          <a:p>
            <a:r>
              <a:rPr lang="tr-TR" dirty="0" smtClean="0"/>
              <a:t>International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Physics</a:t>
            </a:r>
            <a:r>
              <a:rPr lang="tr-TR" dirty="0" smtClean="0"/>
              <a:t> Conference – </a:t>
            </a:r>
            <a:r>
              <a:rPr lang="tr-TR" dirty="0" err="1" smtClean="0"/>
              <a:t>Adelaide</a:t>
            </a:r>
            <a:r>
              <a:rPr lang="tr-TR" dirty="0" smtClean="0"/>
              <a:t>,  </a:t>
            </a:r>
            <a:r>
              <a:rPr lang="tr-TR" dirty="0" err="1" smtClean="0"/>
              <a:t>September</a:t>
            </a:r>
            <a:r>
              <a:rPr lang="tr-TR" dirty="0" smtClean="0"/>
              <a:t> 11-16, 2016 G. Tagliente – INFN Bari</a:t>
            </a:r>
            <a:endParaRPr lang="it-IT" dirty="0"/>
          </a:p>
        </p:txBody>
      </p:sp>
      <p:grpSp>
        <p:nvGrpSpPr>
          <p:cNvPr id="79" name="Group 78"/>
          <p:cNvGrpSpPr/>
          <p:nvPr/>
        </p:nvGrpSpPr>
        <p:grpSpPr>
          <a:xfrm>
            <a:off x="8036247" y="2104857"/>
            <a:ext cx="1092001" cy="1293661"/>
            <a:chOff x="7560333" y="1010799"/>
            <a:chExt cx="1092001" cy="1634097"/>
          </a:xfrm>
        </p:grpSpPr>
        <p:cxnSp>
          <p:nvCxnSpPr>
            <p:cNvPr id="80" name="Straight Connector 36"/>
            <p:cNvCxnSpPr>
              <a:cxnSpLocks noChangeShapeType="1"/>
            </p:cNvCxnSpPr>
            <p:nvPr/>
          </p:nvCxnSpPr>
          <p:spPr bwMode="auto">
            <a:xfrm>
              <a:off x="7903595" y="1122489"/>
              <a:ext cx="0" cy="152240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81" name="TextBox 61"/>
            <p:cNvSpPr txBox="1">
              <a:spLocks noChangeArrowheads="1"/>
            </p:cNvSpPr>
            <p:nvPr/>
          </p:nvSpPr>
          <p:spPr bwMode="auto">
            <a:xfrm rot="16200000">
              <a:off x="7320958" y="1250174"/>
              <a:ext cx="8173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 </a:t>
              </a:r>
              <a:r>
                <a:rPr lang="en-US" sz="1600" b="1" dirty="0" smtClean="0">
                  <a:solidFill>
                    <a:srgbClr val="800000"/>
                  </a:solidFill>
                  <a:latin typeface="Calibri" pitchFamily="34" charset="0"/>
                  <a:cs typeface="Tahoma" pitchFamily="34" charset="0"/>
                </a:rPr>
                <a:t>2015</a:t>
              </a:r>
              <a:endParaRPr lang="en-US" sz="1600" b="1" dirty="0">
                <a:solidFill>
                  <a:srgbClr val="800000"/>
                </a:solidFill>
                <a:latin typeface="Calibri" pitchFamily="34" charset="0"/>
                <a:cs typeface="Tahoma" pitchFamily="34" charset="0"/>
              </a:endParaRPr>
            </a:p>
          </p:txBody>
        </p:sp>
        <p:sp>
          <p:nvSpPr>
            <p:cNvPr id="83" name="TextBox 60"/>
            <p:cNvSpPr txBox="1">
              <a:spLocks noChangeArrowheads="1"/>
            </p:cNvSpPr>
            <p:nvPr/>
          </p:nvSpPr>
          <p:spPr bwMode="auto">
            <a:xfrm>
              <a:off x="7860335" y="1237144"/>
              <a:ext cx="791999" cy="38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Phase-3</a:t>
              </a:r>
              <a:endParaRPr lang="en-US" sz="1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68" name="Group 49"/>
          <p:cNvGrpSpPr>
            <a:grpSpLocks/>
          </p:cNvGrpSpPr>
          <p:nvPr/>
        </p:nvGrpSpPr>
        <p:grpSpPr bwMode="auto">
          <a:xfrm>
            <a:off x="152400" y="3193233"/>
            <a:ext cx="8572500" cy="357188"/>
            <a:chOff x="285784" y="3423352"/>
            <a:chExt cx="8572496" cy="357190"/>
          </a:xfrm>
        </p:grpSpPr>
        <p:sp>
          <p:nvSpPr>
            <p:cNvPr id="69" name="Rounded Rectangle 68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8807" y="3423352"/>
              <a:ext cx="63991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1996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44393" y="3423352"/>
              <a:ext cx="600645" cy="338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2016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9" name="Title 1"/>
          <p:cNvSpPr txBox="1">
            <a:spLocks/>
          </p:cNvSpPr>
          <p:nvPr/>
        </p:nvSpPr>
        <p:spPr>
          <a:xfrm>
            <a:off x="1140126" y="-27384"/>
            <a:ext cx="7104282" cy="767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Time line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724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857909" y="980728"/>
            <a:ext cx="2602523" cy="345735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151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Sm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204,206,207,208</a:t>
            </a:r>
            <a:r>
              <a:rPr lang="it-IT" sz="2400" dirty="0" smtClean="0">
                <a:sym typeface="Symbol" pitchFamily="18" charset="2"/>
              </a:rPr>
              <a:t>Pb</a:t>
            </a:r>
            <a:r>
              <a:rPr lang="it-IT" sz="2400" baseline="30000" dirty="0" smtClean="0">
                <a:sym typeface="Symbol" pitchFamily="18" charset="2"/>
              </a:rPr>
              <a:t>,209</a:t>
            </a:r>
            <a:r>
              <a:rPr lang="it-IT" sz="2400" dirty="0" smtClean="0">
                <a:sym typeface="Symbol" pitchFamily="18" charset="2"/>
              </a:rPr>
              <a:t>Bi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24,25,26</a:t>
            </a:r>
            <a:r>
              <a:rPr lang="it-IT" sz="2400" dirty="0">
                <a:sym typeface="Symbol" pitchFamily="18" charset="2"/>
              </a:rPr>
              <a:t>Mg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3" action="ppaction://hlinksldjump"/>
              </a:rPr>
              <a:t>90,91,92,94,96</a:t>
            </a:r>
            <a:r>
              <a:rPr lang="it-IT" sz="2400" dirty="0">
                <a:sym typeface="Symbol" pitchFamily="18" charset="2"/>
                <a:hlinkClick r:id="rId3" action="ppaction://hlinksldjump"/>
              </a:rPr>
              <a:t>Zr,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 </a:t>
            </a:r>
            <a:r>
              <a:rPr lang="it-IT" sz="2400" baseline="300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93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Zr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139</a:t>
            </a:r>
            <a:r>
              <a:rPr lang="it-IT" sz="2400" dirty="0" smtClean="0">
                <a:sym typeface="Symbol" pitchFamily="18" charset="2"/>
              </a:rPr>
              <a:t>La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4" action="ppaction://hlinksldjump"/>
              </a:rPr>
              <a:t>186,187,188</a:t>
            </a:r>
            <a:r>
              <a:rPr lang="it-IT" sz="2400" dirty="0">
                <a:sym typeface="Symbol" pitchFamily="18" charset="2"/>
                <a:hlinkClick r:id="rId4" action="ppaction://hlinksldjump"/>
              </a:rPr>
              <a:t>Os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490" y="1475905"/>
            <a:ext cx="5518638" cy="22411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ED181E"/>
                </a:solidFill>
              </a:rPr>
              <a:t>C</a:t>
            </a:r>
            <a:r>
              <a:rPr lang="en-US" sz="2000" dirty="0"/>
              <a:t>ross sections relevant in</a:t>
            </a:r>
            <a:br>
              <a:rPr lang="en-US" sz="2000" dirty="0"/>
            </a:br>
            <a:r>
              <a:rPr lang="en-US" sz="2000" dirty="0"/>
              <a:t>Nuclear 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s-process</a:t>
            </a:r>
            <a:r>
              <a:rPr lang="it-IT" sz="2000" dirty="0"/>
              <a:t>: </a:t>
            </a:r>
            <a:r>
              <a:rPr lang="it-IT" sz="2000" dirty="0" err="1"/>
              <a:t>branchings</a:t>
            </a:r>
            <a:endParaRPr lang="it-IT" sz="20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abundancies</a:t>
            </a:r>
            <a:r>
              <a:rPr lang="it-IT" sz="2000" dirty="0"/>
              <a:t> in </a:t>
            </a:r>
            <a:r>
              <a:rPr lang="it-IT" sz="2000" dirty="0" err="1"/>
              <a:t>presolar</a:t>
            </a:r>
            <a:r>
              <a:rPr lang="it-IT" sz="2000" dirty="0"/>
              <a:t> </a:t>
            </a:r>
            <a:r>
              <a:rPr lang="it-IT" sz="2000" dirty="0" err="1" smtClean="0"/>
              <a:t>grains</a:t>
            </a:r>
            <a:endParaRPr lang="it-IT" sz="20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smtClean="0"/>
              <a:t>Magic nuclei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 smtClean="0"/>
              <a:t>Isotopes</a:t>
            </a:r>
            <a:r>
              <a:rPr lang="it-IT" sz="2000" dirty="0" smtClean="0"/>
              <a:t> of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1400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1331640" y="4494012"/>
            <a:ext cx="5644662" cy="210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2" tIns="40231" rIns="80462" bIns="40231">
            <a:spAutoFit/>
          </a:bodyPr>
          <a:lstStyle/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2002-2004 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36 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18 of which radioactive.</a:t>
            </a:r>
          </a:p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The unprecedented combination of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excellent resolution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unique brightness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low background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has allowed to collect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high-accuracy data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in some cases for the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first time ever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4462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at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 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5112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2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228184" y="1196752"/>
            <a:ext cx="2602523" cy="24232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000000"/>
                </a:solidFill>
                <a:sym typeface="Symbol" pitchFamily="18" charset="2"/>
              </a:rPr>
              <a:t>54,56,57</a:t>
            </a:r>
            <a:r>
              <a:rPr lang="it-IT" sz="2400" dirty="0" smtClean="0">
                <a:solidFill>
                  <a:srgbClr val="000000"/>
                </a:solidFill>
                <a:sym typeface="Symbol" pitchFamily="18" charset="2"/>
              </a:rPr>
              <a:t>Fe</a:t>
            </a:r>
            <a:endParaRPr lang="it-IT" sz="240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58,60,62</a:t>
            </a:r>
            <a:r>
              <a:rPr lang="it-IT" sz="2400" dirty="0" smtClean="0">
                <a:sym typeface="Symbol" pitchFamily="18" charset="2"/>
              </a:rPr>
              <a:t>Ni,</a:t>
            </a: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63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Ni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  <a:hlinkClick r:id="rId3" action="ppaction://hlinksldjump"/>
              </a:rPr>
              <a:t>25</a:t>
            </a:r>
            <a:r>
              <a:rPr lang="it-IT" sz="2400" dirty="0" smtClean="0">
                <a:sym typeface="Symbol" pitchFamily="18" charset="2"/>
                <a:hlinkClick r:id="rId3" action="ppaction://hlinksldjump"/>
              </a:rPr>
              <a:t>Mg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93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Zr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23528" y="1844824"/>
            <a:ext cx="5518638" cy="6509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/>
              <a:t>ross sections relevant </a:t>
            </a:r>
            <a:r>
              <a:rPr lang="en-US" dirty="0" smtClean="0"/>
              <a:t>in Nuclear </a:t>
            </a:r>
            <a:r>
              <a:rPr lang="en-US" dirty="0"/>
              <a:t>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dirty="0" err="1"/>
              <a:t>s-process</a:t>
            </a:r>
            <a:r>
              <a:rPr lang="it-IT" dirty="0"/>
              <a:t>: </a:t>
            </a:r>
            <a:r>
              <a:rPr lang="it-IT" dirty="0" err="1" smtClean="0"/>
              <a:t>seeds</a:t>
            </a:r>
            <a:r>
              <a:rPr lang="it-IT" dirty="0" smtClean="0"/>
              <a:t> </a:t>
            </a:r>
            <a:r>
              <a:rPr lang="it-IT" dirty="0" err="1" smtClean="0"/>
              <a:t>isotopes</a:t>
            </a:r>
            <a:endParaRPr lang="it-IT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051720" y="4572001"/>
            <a:ext cx="5665477" cy="912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2009-2012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</a:rPr>
              <a:t>22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14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of which radioactive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@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II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5040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2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04691"/>
              </p:ext>
            </p:extLst>
          </p:nvPr>
        </p:nvGraphicFramePr>
        <p:xfrm>
          <a:off x="2339752" y="3713976"/>
          <a:ext cx="4563971" cy="15961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16405"/>
                <a:gridCol w="944270"/>
                <a:gridCol w="2203296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147</a:t>
                      </a:r>
                      <a:r>
                        <a:rPr lang="en-GB" sz="1600" dirty="0" smtClean="0"/>
                        <a:t>Pm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</a:t>
                      </a:r>
                      <a:r>
                        <a:rPr lang="en-GB" sz="1600" baseline="0" dirty="0" smtClean="0"/>
                        <a:t>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8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2" action="ppaction://hlinksldjump"/>
                        </a:rPr>
                        <a:t>26</a:t>
                      </a:r>
                      <a:r>
                        <a:rPr lang="en-GB" sz="1600" dirty="0" smtClean="0">
                          <a:hlinkClick r:id="rId2" action="ppaction://hlinksldjump"/>
                        </a:rPr>
                        <a:t>Al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 galactic abundance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3" action="ppaction://hlinksldjump"/>
                        </a:rPr>
                        <a:t>7</a:t>
                      </a:r>
                      <a:r>
                        <a:rPr lang="en-GB" sz="1600" dirty="0" smtClean="0">
                          <a:hlinkClick r:id="rId3" action="ppaction://hlinksldjump"/>
                        </a:rPr>
                        <a:t>Be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/>
                        <a:t>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 capture in light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56881"/>
              </p:ext>
            </p:extLst>
          </p:nvPr>
        </p:nvGraphicFramePr>
        <p:xfrm>
          <a:off x="2699793" y="1639600"/>
          <a:ext cx="3744415" cy="1637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576064"/>
                <a:gridCol w="2088231"/>
              </a:tblGrid>
              <a:tr h="3248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4" action="ppaction://hlinksldjump"/>
                        </a:rPr>
                        <a:t>70,72,73</a:t>
                      </a:r>
                      <a:r>
                        <a:rPr lang="en-GB" sz="1600" dirty="0" smtClean="0">
                          <a:hlinkClick r:id="rId4" action="ppaction://hlinksldjump"/>
                        </a:rPr>
                        <a:t>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s-process flow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5" action="ppaction://hlinksldjump"/>
                        </a:rPr>
                        <a:t>171</a:t>
                      </a:r>
                      <a:r>
                        <a:rPr lang="en-GB" sz="1600" dirty="0" smtClean="0">
                          <a:hlinkClick r:id="rId5" action="ppaction://hlinksldjump"/>
                        </a:rPr>
                        <a:t>Tm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30000" dirty="0" smtClean="0"/>
                        <a:t>204</a:t>
                      </a:r>
                      <a:r>
                        <a:rPr lang="en-GB" sz="1600" dirty="0" smtClean="0"/>
                        <a:t>Tl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88</a:t>
                      </a:r>
                      <a:r>
                        <a:rPr lang="en-GB" sz="1600" dirty="0" smtClean="0"/>
                        <a:t>Sr, </a:t>
                      </a:r>
                      <a:r>
                        <a:rPr lang="en-GB" sz="1600" baseline="30000" dirty="0" smtClean="0"/>
                        <a:t>89</a:t>
                      </a:r>
                      <a:r>
                        <a:rPr lang="en-GB" sz="1600" dirty="0" smtClean="0"/>
                        <a:t>Y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Neutron</a:t>
                      </a:r>
                      <a:r>
                        <a:rPr lang="en-GB" sz="1600" baseline="0" dirty="0" smtClean="0"/>
                        <a:t> Magic, 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baseline="0" dirty="0" smtClean="0"/>
                        <a:t>  s-process peek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95536" y="44624"/>
            <a:ext cx="853244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AstroPhysics</a:t>
            </a:r>
            <a:r>
              <a:rPr lang="en-GB" sz="3200" b="1" dirty="0" smtClean="0"/>
              <a:t> program </a:t>
            </a:r>
            <a:r>
              <a:rPr lang="en-GB" sz="3200" b="1" dirty="0" smtClean="0"/>
              <a:t>@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GB" sz="3200" b="1" dirty="0" smtClean="0"/>
              <a:t> &amp;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 II</a:t>
            </a:r>
            <a:r>
              <a:rPr lang="en-GB" sz="3200" b="1" dirty="0" smtClean="0">
                <a:solidFill>
                  <a:schemeClr val="tx1"/>
                </a:solidFill>
              </a:rPr>
              <a:t>: Phase </a:t>
            </a:r>
            <a:r>
              <a:rPr lang="en-GB" sz="3200" b="1" dirty="0" smtClean="0">
                <a:solidFill>
                  <a:schemeClr val="tx1"/>
                </a:solidFill>
              </a:rPr>
              <a:t>III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5040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3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096" y="1477808"/>
            <a:ext cx="7774336" cy="3908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There is need of </a:t>
            </a:r>
            <a:r>
              <a:rPr lang="en-GB" b="1" dirty="0" smtClean="0">
                <a:solidFill>
                  <a:srgbClr val="FF0000"/>
                </a:solidFill>
              </a:rPr>
              <a:t>accurate new data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on neutron cross-section for </a:t>
            </a:r>
            <a:r>
              <a:rPr lang="en-GB" b="1" dirty="0" smtClean="0">
                <a:solidFill>
                  <a:srgbClr val="FF0000"/>
                </a:solidFill>
              </a:rPr>
              <a:t>astrophysics.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Since 2001, </a:t>
            </a:r>
            <a:r>
              <a:rPr lang="en-US" b="1" dirty="0" err="1" smtClean="0">
                <a:solidFill>
                  <a:srgbClr val="FF0000"/>
                </a:solidFill>
              </a:rPr>
              <a:t>n_TOF@CERN</a:t>
            </a:r>
            <a:r>
              <a:rPr lang="en-US" dirty="0" smtClean="0">
                <a:solidFill>
                  <a:schemeClr val="tx1"/>
                </a:solidFill>
              </a:rPr>
              <a:t> has provided an important contribution to the field, with an intense activity on </a:t>
            </a:r>
            <a:r>
              <a:rPr lang="en-US" b="1" dirty="0" smtClean="0">
                <a:solidFill>
                  <a:srgbClr val="FF0000"/>
                </a:solidFill>
              </a:rPr>
              <a:t>capture and fission measurements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Several results of interest for </a:t>
            </a:r>
            <a:r>
              <a:rPr lang="en-US" b="1" dirty="0" smtClean="0">
                <a:solidFill>
                  <a:srgbClr val="FF0000"/>
                </a:solidFill>
              </a:rPr>
              <a:t>stellar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Ni, 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Zr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Fe</a:t>
            </a:r>
            <a:r>
              <a:rPr lang="en-US" dirty="0" smtClean="0">
                <a:solidFill>
                  <a:schemeClr val="tx1"/>
                </a:solidFill>
              </a:rPr>
              <a:t>, Mg </a:t>
            </a:r>
            <a:r>
              <a:rPr lang="en-US" dirty="0" smtClean="0">
                <a:solidFill>
                  <a:schemeClr val="tx1"/>
                </a:solidFill>
              </a:rPr>
              <a:t>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igh resolution measurements performed in </a:t>
            </a:r>
            <a:r>
              <a:rPr lang="en-US" b="1" dirty="0" smtClean="0">
                <a:solidFill>
                  <a:srgbClr val="FF0000"/>
                </a:solidFill>
              </a:rPr>
              <a:t>EAR1</a:t>
            </a:r>
            <a:r>
              <a:rPr lang="en-US" dirty="0" smtClean="0">
                <a:solidFill>
                  <a:schemeClr val="tx1"/>
                </a:solidFill>
              </a:rPr>
              <a:t> in optimal conditions (borated water moderator, Class-A experimental area,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EAR2</a:t>
            </a:r>
            <a:r>
              <a:rPr lang="en-US" dirty="0" smtClean="0">
                <a:solidFill>
                  <a:schemeClr val="tx1"/>
                </a:solidFill>
              </a:rPr>
              <a:t> has opened </a:t>
            </a:r>
            <a:r>
              <a:rPr lang="en-US" b="1" dirty="0" smtClean="0">
                <a:solidFill>
                  <a:srgbClr val="FF0000"/>
                </a:solidFill>
              </a:rPr>
              <a:t>new perspectives</a:t>
            </a:r>
            <a:r>
              <a:rPr lang="en-US" dirty="0" smtClean="0">
                <a:solidFill>
                  <a:schemeClr val="tx1"/>
                </a:solidFill>
              </a:rPr>
              <a:t> for frontier measurements on short-lived radionuclides.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51520" y="162880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Conclusions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5040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1873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345E-6 L 8.33333E-7 0.104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509 L 8.33333E-7 0.199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953 L 8.33333E-7 0.304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0462 L 8.33333E-7 0.398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3" animBg="1"/>
      <p:bldP spid="12" grpId="4" animBg="1"/>
      <p:bldP spid="12" grpId="6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3648" y="188641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4032448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00827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2949"/>
            <a:ext cx="8083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The s-abundances,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are calculated using the TP stellar model for low mass AGB star (1.5 - 3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618570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Solar abundances,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from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95157" y="990600"/>
            <a:ext cx="30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Courtesy </a:t>
            </a:r>
            <a:r>
              <a:rPr lang="en-US" sz="1400" dirty="0" smtClean="0"/>
              <a:t>of R. </a:t>
            </a:r>
            <a:r>
              <a:rPr lang="en-US" sz="1400" dirty="0" err="1" smtClean="0"/>
              <a:t>Gallino</a:t>
            </a:r>
            <a:r>
              <a:rPr lang="en-US" sz="1400" dirty="0" smtClean="0"/>
              <a:t> and S. </a:t>
            </a:r>
            <a:r>
              <a:rPr lang="en-US" sz="1400" dirty="0" err="1" smtClean="0"/>
              <a:t>Bisterzio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/>
              <a:t>Zr</a:t>
            </a:r>
            <a:r>
              <a:rPr lang="en-GB" sz="3200" b="1" dirty="0" smtClean="0"/>
              <a:t> isotopes</a:t>
            </a:r>
            <a:endParaRPr lang="en-GB" sz="3200" b="1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6678">
            <a:off x="-65253" y="2028955"/>
            <a:ext cx="9144000" cy="33582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24847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7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42854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4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03800"/>
          <a:ext cx="35147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14725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89300"/>
            <a:ext cx="4953000" cy="303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40188" y="60594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SimSun" pitchFamily="2" charset="-122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0988" y="1692374"/>
            <a:ext cx="8510587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Cosmological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Astronomical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/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Nuclear way: Re/Os clock                 Th/U clock</a:t>
            </a:r>
            <a:r>
              <a:rPr lang="en-US" sz="240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7663" y="2286000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13.7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0.2 Gyr</a:t>
            </a:r>
            <a:r>
              <a:rPr lang="en-US" sz="2400"/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3573463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 Gyr</a:t>
            </a:r>
            <a:r>
              <a:rPr lang="en-US" sz="2400"/>
              <a:t>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2592388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14.9 </a:t>
            </a:r>
            <a:r>
              <a:rPr lang="en-US" sz="2400" b="1">
                <a:sym typeface="Symbol" pitchFamily="18" charset="2"/>
              </a:rPr>
              <a:t> 2</a:t>
            </a:r>
            <a:r>
              <a:rPr lang="en-US" sz="2400" b="1"/>
              <a:t> Gyr(*)</a:t>
            </a:r>
            <a:r>
              <a:rPr lang="en-US" sz="2400"/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850" y="5949280"/>
            <a:ext cx="3866864" cy="31803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/>
              <a:t>(*) 0.4 </a:t>
            </a:r>
            <a:r>
              <a:rPr lang="en-US" sz="1600" dirty="0" err="1"/>
              <a:t>Gyr</a:t>
            </a:r>
            <a:r>
              <a:rPr lang="en-US" sz="1600" dirty="0"/>
              <a:t> uncertainty due to </a:t>
            </a:r>
            <a:r>
              <a:rPr lang="en-US" sz="1600" dirty="0" smtClean="0"/>
              <a:t>cross-</a:t>
            </a:r>
            <a:r>
              <a:rPr lang="en-US" sz="1600" dirty="0"/>
              <a:t>sections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5153025"/>
            <a:ext cx="2532062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14.5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2.5 Gyr</a:t>
            </a:r>
            <a:r>
              <a:rPr lang="en-US" sz="2400"/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116632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05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2054225" y="297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5150"/>
            <a:ext cx="7848872" cy="54921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104282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112568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12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2089150" y="1476375"/>
            <a:ext cx="611188" cy="1793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 flipH="1" flipV="1">
            <a:off x="5678488" y="3038475"/>
            <a:ext cx="571500" cy="357188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flipH="1" flipV="1">
            <a:off x="5678488" y="2252663"/>
            <a:ext cx="571500" cy="35718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Line 135"/>
          <p:cNvSpPr>
            <a:spLocks noChangeShapeType="1"/>
          </p:cNvSpPr>
          <p:nvPr/>
        </p:nvSpPr>
        <p:spPr bwMode="auto">
          <a:xfrm flipH="1" flipV="1">
            <a:off x="3678238" y="3038475"/>
            <a:ext cx="571500" cy="3571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22"/>
          <p:cNvSpPr>
            <a:spLocks noChangeShapeType="1"/>
          </p:cNvSpPr>
          <p:nvPr/>
        </p:nvSpPr>
        <p:spPr bwMode="auto">
          <a:xfrm rot="300000" flipV="1">
            <a:off x="5607050" y="2824163"/>
            <a:ext cx="500063" cy="4603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rot="-240000">
            <a:off x="2392363" y="3494088"/>
            <a:ext cx="719137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3678238" y="3538538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1"/>
          <p:cNvSpPr>
            <a:spLocks noChangeShapeType="1"/>
          </p:cNvSpPr>
          <p:nvPr/>
        </p:nvSpPr>
        <p:spPr bwMode="auto">
          <a:xfrm>
            <a:off x="4606925" y="3538538"/>
            <a:ext cx="433388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122"/>
          <p:cNvSpPr>
            <a:spLocks noChangeShapeType="1"/>
          </p:cNvSpPr>
          <p:nvPr/>
        </p:nvSpPr>
        <p:spPr bwMode="auto">
          <a:xfrm>
            <a:off x="5530850" y="3538538"/>
            <a:ext cx="57626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563" name="Line 135"/>
          <p:cNvSpPr>
            <a:spLocks noChangeShapeType="1"/>
          </p:cNvSpPr>
          <p:nvPr/>
        </p:nvSpPr>
        <p:spPr bwMode="auto">
          <a:xfrm flipH="1" flipV="1">
            <a:off x="3678238" y="2252663"/>
            <a:ext cx="571500" cy="357187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Text Box 142"/>
          <p:cNvSpPr txBox="1">
            <a:spLocks noChangeArrowheads="1"/>
          </p:cNvSpPr>
          <p:nvPr/>
        </p:nvSpPr>
        <p:spPr bwMode="auto">
          <a:xfrm>
            <a:off x="2168525" y="30908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alibri" charset="0"/>
                <a:cs typeface="Arial" charset="0"/>
              </a:rPr>
              <a:t>s-Process</a:t>
            </a:r>
          </a:p>
        </p:txBody>
      </p:sp>
      <p:sp>
        <p:nvSpPr>
          <p:cNvPr id="97319" name="Rectangle 103"/>
          <p:cNvSpPr>
            <a:spLocks noChangeArrowheads="1"/>
          </p:cNvSpPr>
          <p:nvPr/>
        </p:nvSpPr>
        <p:spPr bwMode="auto">
          <a:xfrm>
            <a:off x="3106738" y="3324225"/>
            <a:ext cx="552450" cy="500063"/>
          </a:xfrm>
          <a:prstGeom prst="rect">
            <a:avLst/>
          </a:prstGeom>
          <a:solidFill>
            <a:srgbClr val="4F81BD">
              <a:alpha val="50195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150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20" name="Rectangle 105"/>
          <p:cNvSpPr>
            <a:spLocks noChangeArrowheads="1"/>
          </p:cNvSpPr>
          <p:nvPr/>
        </p:nvSpPr>
        <p:spPr bwMode="auto">
          <a:xfrm>
            <a:off x="5081588" y="3322638"/>
            <a:ext cx="552450" cy="500062"/>
          </a:xfrm>
          <a:prstGeom prst="rect">
            <a:avLst/>
          </a:prstGeom>
          <a:solidFill>
            <a:srgbClr val="4F81BD">
              <a:alpha val="7097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</a:t>
            </a:r>
          </a:p>
        </p:txBody>
      </p:sp>
      <p:sp>
        <p:nvSpPr>
          <p:cNvPr id="97321" name="Rectangle 107"/>
          <p:cNvSpPr>
            <a:spLocks noChangeArrowheads="1"/>
          </p:cNvSpPr>
          <p:nvPr/>
        </p:nvSpPr>
        <p:spPr bwMode="auto">
          <a:xfrm>
            <a:off x="310673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2" name="Rectangle 109"/>
          <p:cNvSpPr>
            <a:spLocks noChangeArrowheads="1"/>
          </p:cNvSpPr>
          <p:nvPr/>
        </p:nvSpPr>
        <p:spPr bwMode="auto">
          <a:xfrm>
            <a:off x="508158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3" name="Rectangle 112"/>
          <p:cNvSpPr>
            <a:spLocks noChangeArrowheads="1"/>
          </p:cNvSpPr>
          <p:nvPr/>
        </p:nvSpPr>
        <p:spPr bwMode="auto">
          <a:xfrm>
            <a:off x="310673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7324" name="Rectangle 114"/>
          <p:cNvSpPr>
            <a:spLocks noChangeArrowheads="1"/>
          </p:cNvSpPr>
          <p:nvPr/>
        </p:nvSpPr>
        <p:spPr bwMode="auto">
          <a:xfrm>
            <a:off x="508158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0" name="Line 120"/>
          <p:cNvSpPr>
            <a:spLocks noChangeShapeType="1"/>
          </p:cNvSpPr>
          <p:nvPr/>
        </p:nvSpPr>
        <p:spPr bwMode="auto">
          <a:xfrm>
            <a:off x="3678238" y="2824163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CasellaDiTesto 98"/>
          <p:cNvSpPr txBox="1">
            <a:spLocks noChangeArrowheads="1"/>
          </p:cNvSpPr>
          <p:nvPr/>
        </p:nvSpPr>
        <p:spPr bwMode="auto">
          <a:xfrm>
            <a:off x="860425" y="4329113"/>
            <a:ext cx="4143375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03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sz="1800">
                <a:latin typeface="Calibri" charset="0"/>
                <a:cs typeface="Arial" charset="0"/>
              </a:rPr>
              <a:t>The branching ratio for </a:t>
            </a:r>
            <a:r>
              <a:rPr lang="it-IT" sz="18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Sm</a:t>
            </a:r>
            <a:r>
              <a:rPr lang="it-IT" sz="1800">
                <a:latin typeface="Calibri" charset="0"/>
                <a:cs typeface="Arial" charset="0"/>
              </a:rPr>
              <a:t> depends on: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Termodynamical  condition</a:t>
            </a:r>
            <a:r>
              <a:rPr lang="it-IT" sz="1600" b="1">
                <a:latin typeface="Calibri" charset="0"/>
                <a:cs typeface="Arial" charset="0"/>
              </a:rPr>
              <a:t> </a:t>
            </a:r>
            <a:r>
              <a:rPr lang="it-IT" sz="1600">
                <a:latin typeface="Calibri" charset="0"/>
                <a:cs typeface="Arial" charset="0"/>
              </a:rPr>
              <a:t>of the stellar site (temperature, neutron density, etc…) </a:t>
            </a:r>
            <a:endParaRPr lang="it-IT" sz="1600" b="1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>
                <a:latin typeface="Calibri" charset="0"/>
                <a:cs typeface="Arial" charset="0"/>
              </a:rPr>
              <a:t>Cross-section of </a:t>
            </a:r>
            <a:r>
              <a:rPr lang="it-IT" sz="16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Sm(n,</a:t>
            </a:r>
            <a:r>
              <a:rPr lang="it-IT" sz="1600" b="1">
                <a:solidFill>
                  <a:srgbClr val="FF0000"/>
                </a:solidFill>
                <a:latin typeface="Symbol" charset="0"/>
                <a:cs typeface="Arial" charset="0"/>
              </a:rPr>
              <a:t>g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)</a:t>
            </a:r>
            <a:endParaRPr lang="it-IT" sz="1800" baseline="30000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it-IT" sz="1800" baseline="30000">
                <a:latin typeface="Calibri" charset="0"/>
                <a:cs typeface="Arial" charset="0"/>
              </a:rPr>
              <a:t>151</a:t>
            </a:r>
            <a:r>
              <a:rPr lang="it-IT" sz="1800">
                <a:latin typeface="Calibri" charset="0"/>
                <a:cs typeface="Arial" charset="0"/>
              </a:rPr>
              <a:t>Sm used as 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stellar thermometer</a:t>
            </a:r>
            <a:r>
              <a:rPr lang="it-IT" sz="1800">
                <a:latin typeface="Calibri" charset="0"/>
                <a:cs typeface="Arial" charset="0"/>
              </a:rPr>
              <a:t> !!</a:t>
            </a:r>
          </a:p>
        </p:txBody>
      </p:sp>
      <p:sp>
        <p:nvSpPr>
          <p:cNvPr id="92" name="Ovale 91"/>
          <p:cNvSpPr/>
          <p:nvPr/>
        </p:nvSpPr>
        <p:spPr>
          <a:xfrm>
            <a:off x="3857625" y="314801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97330" name="Rectangle 103"/>
          <p:cNvSpPr>
            <a:spLocks noChangeArrowheads="1"/>
          </p:cNvSpPr>
          <p:nvPr/>
        </p:nvSpPr>
        <p:spPr bwMode="auto">
          <a:xfrm>
            <a:off x="4054475" y="3362325"/>
            <a:ext cx="552450" cy="500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31" name="Rectangle 103"/>
          <p:cNvSpPr>
            <a:spLocks noChangeArrowheads="1"/>
          </p:cNvSpPr>
          <p:nvPr/>
        </p:nvSpPr>
        <p:spPr bwMode="auto">
          <a:xfrm>
            <a:off x="40354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2" name="Rectangle 103"/>
          <p:cNvSpPr>
            <a:spLocks noChangeArrowheads="1"/>
          </p:cNvSpPr>
          <p:nvPr/>
        </p:nvSpPr>
        <p:spPr bwMode="auto">
          <a:xfrm>
            <a:off x="60547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3" name="Rectangle 103"/>
          <p:cNvSpPr>
            <a:spLocks noChangeArrowheads="1"/>
          </p:cNvSpPr>
          <p:nvPr/>
        </p:nvSpPr>
        <p:spPr bwMode="auto">
          <a:xfrm>
            <a:off x="6107113" y="3290888"/>
            <a:ext cx="552450" cy="500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grpSp>
        <p:nvGrpSpPr>
          <p:cNvPr id="2" name="Group 982"/>
          <p:cNvGrpSpPr>
            <a:grpSpLocks/>
          </p:cNvGrpSpPr>
          <p:nvPr/>
        </p:nvGrpSpPr>
        <p:grpSpPr bwMode="auto">
          <a:xfrm>
            <a:off x="6300788" y="4437063"/>
            <a:ext cx="1492250" cy="1485900"/>
            <a:chOff x="4032" y="48"/>
            <a:chExt cx="1722" cy="1824"/>
          </a:xfrm>
        </p:grpSpPr>
        <p:pic>
          <p:nvPicPr>
            <p:cNvPr id="97335" name="Picture 983" descr="redgia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1" b="7201"/>
            <a:stretch>
              <a:fillRect/>
            </a:stretch>
          </p:blipFill>
          <p:spPr bwMode="auto">
            <a:xfrm>
              <a:off x="4032" y="48"/>
              <a:ext cx="172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7336" name="Object 984"/>
            <p:cNvGraphicFramePr>
              <a:graphicFrameLocks noChangeAspect="1"/>
            </p:cNvGraphicFramePr>
            <p:nvPr/>
          </p:nvGraphicFramePr>
          <p:xfrm>
            <a:off x="4992" y="48"/>
            <a:ext cx="67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8" name="Photo Editor Photo" r:id="rId8" imgW="819048" imgH="1104762" progId="">
                    <p:embed/>
                  </p:oleObj>
                </mc:Choice>
                <mc:Fallback>
                  <p:oleObj name="Photo Editor Photo" r:id="rId8" imgW="819048" imgH="11047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48"/>
                          <a:ext cx="67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sp>
        <p:nvSpPr>
          <p:cNvPr id="40" name="Text Box 253"/>
          <p:cNvSpPr txBox="1">
            <a:spLocks noChangeArrowheads="1"/>
          </p:cNvSpPr>
          <p:nvPr/>
        </p:nvSpPr>
        <p:spPr bwMode="auto">
          <a:xfrm>
            <a:off x="5148064" y="980728"/>
            <a:ext cx="4104455" cy="64633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Laboratory t</a:t>
            </a:r>
            <a:r>
              <a:rPr lang="de-DE" baseline="-25000" dirty="0"/>
              <a:t>1/2</a:t>
            </a:r>
            <a:r>
              <a:rPr lang="de-DE" dirty="0"/>
              <a:t> </a:t>
            </a:r>
            <a:r>
              <a:rPr lang="de-DE" dirty="0" smtClean="0"/>
              <a:t>= 93 </a:t>
            </a:r>
            <a:r>
              <a:rPr lang="de-DE" dirty="0"/>
              <a:t>yr</a:t>
            </a:r>
          </a:p>
          <a:p>
            <a:r>
              <a:rPr lang="de-DE" dirty="0"/>
              <a:t>reduced to  t</a:t>
            </a:r>
            <a:r>
              <a:rPr lang="de-DE" baseline="-25000" dirty="0"/>
              <a:t>1/2</a:t>
            </a:r>
            <a:r>
              <a:rPr lang="de-DE" dirty="0"/>
              <a:t> = 3 </a:t>
            </a:r>
            <a:r>
              <a:rPr lang="de-DE" dirty="0" err="1"/>
              <a:t>yr</a:t>
            </a:r>
            <a:r>
              <a:rPr lang="de-DE" dirty="0"/>
              <a:t> </a:t>
            </a:r>
            <a:r>
              <a:rPr lang="de-DE" dirty="0" smtClean="0"/>
              <a:t>@ </a:t>
            </a:r>
            <a:r>
              <a:rPr lang="de-DE" i="1" dirty="0"/>
              <a:t>s</a:t>
            </a:r>
            <a:r>
              <a:rPr lang="de-DE" dirty="0"/>
              <a:t>-process </a:t>
            </a:r>
            <a:r>
              <a:rPr lang="de-DE" dirty="0" smtClean="0"/>
              <a:t>site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896544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73"/>
          <p:cNvSpPr txBox="1">
            <a:spLocks noChangeArrowheads="1"/>
          </p:cNvSpPr>
          <p:nvPr/>
        </p:nvSpPr>
        <p:spPr bwMode="auto">
          <a:xfrm>
            <a:off x="785613" y="5027285"/>
            <a:ext cx="3522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6" name="Text Box 974"/>
          <p:cNvSpPr txBox="1">
            <a:spLocks noChangeArrowheads="1"/>
          </p:cNvSpPr>
          <p:nvPr/>
        </p:nvSpPr>
        <p:spPr bwMode="auto">
          <a:xfrm>
            <a:off x="4516238" y="3163341"/>
            <a:ext cx="44815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Measured </a:t>
            </a:r>
            <a:r>
              <a:rPr lang="en-US" sz="1200" dirty="0">
                <a:latin typeface="Verdana" pitchFamily="34" charset="0"/>
                <a:cs typeface="Arial" charset="0"/>
              </a:rPr>
              <a:t>for the first time at a time-of-flight facility </a:t>
            </a:r>
          </a:p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Resonance </a:t>
            </a:r>
            <a:r>
              <a:rPr lang="en-US" sz="1200" dirty="0">
                <a:latin typeface="Verdana" pitchFamily="34" charset="0"/>
                <a:cs typeface="Arial" charset="0"/>
              </a:rPr>
              <a:t>analysis with SAMMY 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code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400" t="6485" r="3200"/>
          <a:stretch>
            <a:fillRect/>
          </a:stretch>
        </p:blipFill>
        <p:spPr bwMode="auto">
          <a:xfrm>
            <a:off x="912613" y="4463722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3351" y="5714672"/>
            <a:ext cx="426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Maxwellian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averaged (n,</a:t>
            </a:r>
            <a:r>
              <a:rPr lang="el-GR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 cross section of the </a:t>
            </a:r>
            <a:r>
              <a:rPr lang="en-US" sz="1200" b="1" baseline="300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151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Sm and previous calculation (symbol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NO PREVIOUS MEASUREMENTS!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4351" y="3823959"/>
            <a:ext cx="55626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averaged cross-section experimentally determined for the first time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789413" y="4571672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s-process in AGB stars produces 77% of </a:t>
            </a:r>
            <a:r>
              <a:rPr lang="en-US" b="1" baseline="30000" dirty="0">
                <a:cs typeface="Arial" charset="0"/>
              </a:rPr>
              <a:t>152</a:t>
            </a:r>
            <a:r>
              <a:rPr lang="en-US" b="1" dirty="0"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23% from p process</a:t>
            </a:r>
            <a:endParaRPr lang="it-IT" b="1" dirty="0">
              <a:cs typeface="Arial" charset="0"/>
            </a:endParaRPr>
          </a:p>
        </p:txBody>
      </p:sp>
      <p:sp>
        <p:nvSpPr>
          <p:cNvPr id="11" name="AutoShape 961"/>
          <p:cNvSpPr>
            <a:spLocks noChangeArrowheads="1"/>
          </p:cNvSpPr>
          <p:nvPr/>
        </p:nvSpPr>
        <p:spPr bwMode="auto">
          <a:xfrm>
            <a:off x="4584501" y="487647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18859"/>
            <a:ext cx="3886200" cy="2730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pic>
        <p:nvPicPr>
          <p:cNvPr id="14" name="Picture 3" descr="RES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430" y="980728"/>
            <a:ext cx="3231938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996952"/>
            <a:ext cx="10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460432" y="6093296"/>
            <a:ext cx="504056" cy="360040"/>
          </a:xfrm>
          <a:prstGeom prst="rightArrow">
            <a:avLst>
              <a:gd name="adj1" fmla="val 6567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4733">
            <a:off x="-268833" y="3198379"/>
            <a:ext cx="9144000" cy="1404503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1763688" y="6453336"/>
            <a:ext cx="4824536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4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74" r="2362" b="8535"/>
          <a:stretch/>
        </p:blipFill>
        <p:spPr>
          <a:xfrm>
            <a:off x="2151026" y="1445467"/>
            <a:ext cx="6696000" cy="460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496" y="1723261"/>
            <a:ext cx="220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Scenarios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in massive </a:t>
            </a:r>
            <a:r>
              <a:rPr lang="it-IT" sz="2400" b="1" dirty="0" err="1" smtClean="0"/>
              <a:t>stars</a:t>
            </a:r>
            <a:endParaRPr lang="it-IT" sz="2400" b="1" dirty="0" smtClean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720104" y="1815855"/>
            <a:ext cx="442496" cy="115088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730232" y="2083343"/>
            <a:ext cx="432368" cy="1015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461615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9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388" y="1008063"/>
            <a:ext cx="2160587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5496" y="836712"/>
            <a:ext cx="44644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represents the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in the s-process, and determines the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pic>
        <p:nvPicPr>
          <p:cNvPr id="21" name="Picture 9" descr="IMGP3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5"/>
          <a:stretch>
            <a:fillRect/>
          </a:stretch>
        </p:blipFill>
        <p:spPr bwMode="auto">
          <a:xfrm>
            <a:off x="179388" y="2564904"/>
            <a:ext cx="14414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/>
          </p:cNvSpPr>
          <p:nvPr/>
        </p:nvSpPr>
        <p:spPr bwMode="auto">
          <a:xfrm>
            <a:off x="228600" y="5486400"/>
            <a:ext cx="4572000" cy="6858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800" b="1" u="sng" dirty="0">
                <a:solidFill>
                  <a:srgbClr val="FF0000"/>
                </a:solidFill>
                <a:latin typeface="Calibri" charset="0"/>
              </a:rPr>
              <a:t>First</a:t>
            </a:r>
            <a:r>
              <a:rPr lang="en-GB" sz="1800" b="1" dirty="0">
                <a:solidFill>
                  <a:srgbClr val="FF0000"/>
                </a:solidFill>
                <a:latin typeface="Calibri" charset="0"/>
              </a:rPr>
              <a:t> high-resolution </a:t>
            </a:r>
            <a:r>
              <a:rPr lang="en-GB" sz="1800" dirty="0">
                <a:latin typeface="Calibri" charset="0"/>
              </a:rPr>
              <a:t>measurement of </a:t>
            </a:r>
            <a:r>
              <a:rPr lang="en-GB" sz="1800" baseline="30000" dirty="0">
                <a:latin typeface="Calibri" charset="0"/>
              </a:rPr>
              <a:t>63</a:t>
            </a:r>
            <a:r>
              <a:rPr lang="en-GB" sz="1800" dirty="0">
                <a:latin typeface="Calibri" charset="0"/>
              </a:rPr>
              <a:t>Ni(</a:t>
            </a:r>
            <a:r>
              <a:rPr lang="en-GB" sz="1800" dirty="0" err="1">
                <a:latin typeface="Calibri" charset="0"/>
              </a:rPr>
              <a:t>n,</a:t>
            </a:r>
            <a:r>
              <a:rPr lang="en-GB" sz="1800" dirty="0" err="1">
                <a:latin typeface="Symbol" charset="0"/>
              </a:rPr>
              <a:t>g</a:t>
            </a:r>
            <a:r>
              <a:rPr lang="en-GB" sz="1800" dirty="0">
                <a:latin typeface="Calibri" charset="0"/>
              </a:rPr>
              <a:t>) in the astrophysical energy range.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497" y="1752600"/>
            <a:ext cx="439248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000000"/>
              </a:buClr>
              <a:buSzPct val="100000"/>
            </a:pP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62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sample </a:t>
            </a:r>
            <a:r>
              <a:rPr lang="de-DE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(1g)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irradiated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 thermal </a:t>
            </a:r>
            <a:r>
              <a:rPr lang="de-DE" sz="1600" b="1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reactor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(1984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1992),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leading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enrichment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</a:t>
            </a:r>
            <a:r>
              <a:rPr lang="de-DE" sz="16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of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~13 % 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(131 mg)</a:t>
            </a: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4499992" y="908720"/>
            <a:ext cx="4608513" cy="2987675"/>
            <a:chOff x="4355977" y="2458063"/>
            <a:chExt cx="4608511" cy="2987161"/>
          </a:xfrm>
        </p:grpSpPr>
        <p:pic>
          <p:nvPicPr>
            <p:cNvPr id="1096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92275" y="2636912"/>
            <a:ext cx="2735263" cy="164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/>
              <a:t>In 2011 ~</a:t>
            </a:r>
            <a:r>
              <a:rPr lang="de-DE" sz="1600" b="1" dirty="0">
                <a:solidFill>
                  <a:srgbClr val="FF0000"/>
                </a:solidFill>
              </a:rPr>
              <a:t>15.4 mg </a:t>
            </a:r>
            <a:r>
              <a:rPr lang="de-DE" sz="1600" b="1" baseline="30000" dirty="0">
                <a:solidFill>
                  <a:srgbClr val="FF0000"/>
                </a:solidFill>
              </a:rPr>
              <a:t>63</a:t>
            </a:r>
            <a:r>
              <a:rPr lang="de-DE" sz="1600" b="1" dirty="0">
                <a:solidFill>
                  <a:srgbClr val="FF0000"/>
                </a:solidFill>
              </a:rPr>
              <a:t>Cu </a:t>
            </a:r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sample (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aseline="30000" dirty="0"/>
              <a:t>63</a:t>
            </a:r>
            <a:r>
              <a:rPr lang="de-DE" sz="1600" dirty="0"/>
              <a:t>Ni </a:t>
            </a:r>
            <a:r>
              <a:rPr lang="de-DE" sz="1600" dirty="0" err="1"/>
              <a:t>decay</a:t>
            </a:r>
            <a:r>
              <a:rPr lang="de-DE" sz="1600" dirty="0"/>
              <a:t>).  </a:t>
            </a:r>
            <a:endParaRPr lang="de-DE" sz="1600" b="1" dirty="0">
              <a:solidFill>
                <a:srgbClr val="FF0000"/>
              </a:solidFill>
              <a:sym typeface="Wingdings" charset="0"/>
            </a:endParaRPr>
          </a:p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>
                <a:sym typeface="Wingdings" charset="0"/>
              </a:rPr>
              <a:t>After </a:t>
            </a:r>
            <a:r>
              <a:rPr lang="de-DE" sz="1600" b="1" dirty="0" err="1">
                <a:solidFill>
                  <a:srgbClr val="FF0000"/>
                </a:solidFill>
                <a:sym typeface="Wingdings" charset="0"/>
              </a:rPr>
              <a:t>chemical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separation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at</a:t>
            </a:r>
            <a:r>
              <a:rPr lang="de-DE" sz="1600" dirty="0">
                <a:sym typeface="Wingdings" charset="0"/>
              </a:rPr>
              <a:t> PSI, </a:t>
            </a:r>
            <a:r>
              <a:rPr lang="de-DE" sz="1600" b="1" baseline="30000" dirty="0">
                <a:solidFill>
                  <a:srgbClr val="FF0000"/>
                </a:solidFill>
                <a:sym typeface="Wingdings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Cu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contamination</a:t>
            </a:r>
            <a:r>
              <a:rPr lang="de-DE" sz="1600" dirty="0">
                <a:sym typeface="Wingdings" charset="0"/>
              </a:rPr>
              <a:t> &lt;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0.01 mg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5148556" y="3861048"/>
            <a:ext cx="3887940" cy="31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05">
            <a:off x="4876800" y="5648325"/>
            <a:ext cx="4787900" cy="1285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4067944" y="6237312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496855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64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/>
          <p:nvPr/>
        </p:nvSpPr>
        <p:spPr>
          <a:xfrm>
            <a:off x="4932040" y="156549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Isotope production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@ILL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(n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 (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7.5h)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Tm (enrichment 1.8%)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3.6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mg of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(1.9 y) [1.3x10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atoms]</a:t>
            </a:r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Chemical separation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and sample preparation @PSI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(97.9%)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169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(2.1%)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Tm(0.07%) 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572000" y="5552979"/>
            <a:ext cx="4613026" cy="900357"/>
            <a:chOff x="1980204" y="2611593"/>
            <a:chExt cx="7238113" cy="1321364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220071" y="2611593"/>
              <a:ext cx="399824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aseline="30000" dirty="0">
                  <a:solidFill>
                    <a:srgbClr val="000000"/>
                  </a:solidFill>
                  <a:latin typeface="Calibri" pitchFamily="34" charset="0"/>
                </a:rPr>
                <a:t>171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Tm deposit (20 mm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980204" y="3212170"/>
              <a:ext cx="287697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571344" y="3212170"/>
              <a:ext cx="289564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2267901" y="3244788"/>
              <a:ext cx="23034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4"/>
            <p:cNvSpPr/>
            <p:nvPr/>
          </p:nvSpPr>
          <p:spPr>
            <a:xfrm>
              <a:off x="2555598" y="3139945"/>
              <a:ext cx="1728050" cy="722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2882527" y="3058403"/>
              <a:ext cx="1137710" cy="698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20072" y="3166287"/>
              <a:ext cx="316056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rame 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(50 mm 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Arrow Connector 18"/>
            <p:cNvCxnSpPr>
              <a:stCxn id="16" idx="1"/>
              <a:endCxn id="12" idx="3"/>
            </p:cNvCxnSpPr>
            <p:nvPr/>
          </p:nvCxnSpPr>
          <p:spPr>
            <a:xfrm flipH="1" flipV="1">
              <a:off x="4860908" y="3284395"/>
              <a:ext cx="359164" cy="10773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220072" y="3481263"/>
              <a:ext cx="1784237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Mylar (5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20"/>
            <p:cNvCxnSpPr>
              <a:stCxn id="18" idx="1"/>
            </p:cNvCxnSpPr>
            <p:nvPr/>
          </p:nvCxnSpPr>
          <p:spPr>
            <a:xfrm flipH="1" flipV="1">
              <a:off x="4283649" y="3284395"/>
              <a:ext cx="936423" cy="42271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220072" y="2852935"/>
              <a:ext cx="3243508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Aluminum (7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backing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2"/>
            <p:cNvCxnSpPr>
              <a:stCxn id="20" idx="1"/>
              <a:endCxn id="14" idx="3"/>
            </p:cNvCxnSpPr>
            <p:nvPr/>
          </p:nvCxnSpPr>
          <p:spPr>
            <a:xfrm flipH="1">
              <a:off x="4283648" y="3078783"/>
              <a:ext cx="936424" cy="97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4"/>
            <p:cNvCxnSpPr>
              <a:stCxn id="22" idx="1"/>
              <a:endCxn id="15" idx="3"/>
            </p:cNvCxnSpPr>
            <p:nvPr/>
          </p:nvCxnSpPr>
          <p:spPr>
            <a:xfrm flipH="1">
              <a:off x="4020236" y="2837441"/>
              <a:ext cx="1199835" cy="255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-108520" y="1311152"/>
            <a:ext cx="5400600" cy="4577717"/>
            <a:chOff x="1074606" y="1092175"/>
            <a:chExt cx="7199921" cy="4578428"/>
          </a:xfrm>
        </p:grpSpPr>
        <p:sp>
          <p:nvSpPr>
            <p:cNvPr id="84" name="Rectangle 63"/>
            <p:cNvSpPr/>
            <p:nvPr/>
          </p:nvSpPr>
          <p:spPr>
            <a:xfrm>
              <a:off x="1829526" y="1524000"/>
              <a:ext cx="6019075" cy="358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>
              <a:off x="1829526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5"/>
            <p:cNvCxnSpPr/>
            <p:nvPr/>
          </p:nvCxnSpPr>
          <p:spPr>
            <a:xfrm>
              <a:off x="259143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6"/>
            <p:cNvCxnSpPr/>
            <p:nvPr/>
          </p:nvCxnSpPr>
          <p:spPr>
            <a:xfrm>
              <a:off x="3353342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7"/>
            <p:cNvCxnSpPr/>
            <p:nvPr/>
          </p:nvCxnSpPr>
          <p:spPr>
            <a:xfrm>
              <a:off x="4115251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8"/>
            <p:cNvCxnSpPr/>
            <p:nvPr/>
          </p:nvCxnSpPr>
          <p:spPr>
            <a:xfrm>
              <a:off x="4877159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9"/>
            <p:cNvCxnSpPr/>
            <p:nvPr/>
          </p:nvCxnSpPr>
          <p:spPr>
            <a:xfrm>
              <a:off x="5639067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0"/>
            <p:cNvCxnSpPr/>
            <p:nvPr/>
          </p:nvCxnSpPr>
          <p:spPr>
            <a:xfrm>
              <a:off x="6400975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1"/>
            <p:cNvCxnSpPr/>
            <p:nvPr/>
          </p:nvCxnSpPr>
          <p:spPr>
            <a:xfrm>
              <a:off x="716288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 rot="16200000">
              <a:off x="2242066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1975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73"/>
            <p:cNvSpPr txBox="1">
              <a:spLocks noChangeArrowheads="1"/>
            </p:cNvSpPr>
            <p:nvPr/>
          </p:nvSpPr>
          <p:spPr bwMode="auto">
            <a:xfrm rot="16200000">
              <a:off x="3015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 rot="16200000">
              <a:off x="3777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75"/>
            <p:cNvSpPr txBox="1">
              <a:spLocks noChangeArrowheads="1"/>
            </p:cNvSpPr>
            <p:nvPr/>
          </p:nvSpPr>
          <p:spPr bwMode="auto">
            <a:xfrm rot="16200000">
              <a:off x="4539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76"/>
            <p:cNvSpPr txBox="1">
              <a:spLocks noChangeArrowheads="1"/>
            </p:cNvSpPr>
            <p:nvPr/>
          </p:nvSpPr>
          <p:spPr bwMode="auto">
            <a:xfrm rot="16200000">
              <a:off x="5301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77"/>
            <p:cNvSpPr txBox="1">
              <a:spLocks noChangeArrowheads="1"/>
            </p:cNvSpPr>
            <p:nvPr/>
          </p:nvSpPr>
          <p:spPr bwMode="auto">
            <a:xfrm rot="16200000">
              <a:off x="6063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Box 78"/>
            <p:cNvSpPr txBox="1">
              <a:spLocks noChangeArrowheads="1"/>
            </p:cNvSpPr>
            <p:nvPr/>
          </p:nvSpPr>
          <p:spPr bwMode="auto">
            <a:xfrm rot="16200000">
              <a:off x="6825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79"/>
            <p:cNvCxnSpPr/>
            <p:nvPr/>
          </p:nvCxnSpPr>
          <p:spPr>
            <a:xfrm>
              <a:off x="1829526" y="5105956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0"/>
            <p:cNvCxnSpPr/>
            <p:nvPr/>
          </p:nvCxnSpPr>
          <p:spPr>
            <a:xfrm>
              <a:off x="1829526" y="4648685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1"/>
            <p:cNvCxnSpPr/>
            <p:nvPr/>
          </p:nvCxnSpPr>
          <p:spPr>
            <a:xfrm>
              <a:off x="1829526" y="4191414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2"/>
            <p:cNvCxnSpPr/>
            <p:nvPr/>
          </p:nvCxnSpPr>
          <p:spPr>
            <a:xfrm>
              <a:off x="1829526" y="3734143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3"/>
            <p:cNvCxnSpPr/>
            <p:nvPr/>
          </p:nvCxnSpPr>
          <p:spPr>
            <a:xfrm>
              <a:off x="1829526" y="3276872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4"/>
            <p:cNvCxnSpPr/>
            <p:nvPr/>
          </p:nvCxnSpPr>
          <p:spPr>
            <a:xfrm>
              <a:off x="1829526" y="2819601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5"/>
            <p:cNvCxnSpPr/>
            <p:nvPr/>
          </p:nvCxnSpPr>
          <p:spPr>
            <a:xfrm>
              <a:off x="1829526" y="2362330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6"/>
            <p:cNvCxnSpPr/>
            <p:nvPr/>
          </p:nvCxnSpPr>
          <p:spPr>
            <a:xfrm>
              <a:off x="1829526" y="1905059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87"/>
            <p:cNvSpPr txBox="1">
              <a:spLocks noChangeArrowheads="1"/>
            </p:cNvSpPr>
            <p:nvPr/>
          </p:nvSpPr>
          <p:spPr bwMode="auto">
            <a:xfrm>
              <a:off x="1170605" y="4486481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88"/>
            <p:cNvSpPr txBox="1">
              <a:spLocks noChangeArrowheads="1"/>
            </p:cNvSpPr>
            <p:nvPr/>
          </p:nvSpPr>
          <p:spPr bwMode="auto">
            <a:xfrm>
              <a:off x="1170605" y="401955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89"/>
            <p:cNvSpPr txBox="1">
              <a:spLocks noChangeArrowheads="1"/>
            </p:cNvSpPr>
            <p:nvPr/>
          </p:nvSpPr>
          <p:spPr bwMode="auto">
            <a:xfrm>
              <a:off x="1170605" y="358225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600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90"/>
            <p:cNvSpPr txBox="1">
              <a:spLocks noChangeArrowheads="1"/>
            </p:cNvSpPr>
            <p:nvPr/>
          </p:nvSpPr>
          <p:spPr bwMode="auto">
            <a:xfrm>
              <a:off x="1170605" y="313833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800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TextBox 91"/>
            <p:cNvSpPr txBox="1">
              <a:spLocks noChangeArrowheads="1"/>
            </p:cNvSpPr>
            <p:nvPr/>
          </p:nvSpPr>
          <p:spPr bwMode="auto">
            <a:xfrm>
              <a:off x="1074606" y="2656829"/>
              <a:ext cx="83337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1000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92"/>
            <p:cNvSpPr txBox="1">
              <a:spLocks noChangeArrowheads="1"/>
            </p:cNvSpPr>
            <p:nvPr/>
          </p:nvSpPr>
          <p:spPr bwMode="auto">
            <a:xfrm>
              <a:off x="1074606" y="2210652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1200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93"/>
            <p:cNvSpPr txBox="1">
              <a:spLocks noChangeArrowheads="1"/>
            </p:cNvSpPr>
            <p:nvPr/>
          </p:nvSpPr>
          <p:spPr bwMode="auto">
            <a:xfrm>
              <a:off x="1074606" y="1752600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Oval 96"/>
            <p:cNvSpPr/>
            <p:nvPr/>
          </p:nvSpPr>
          <p:spPr>
            <a:xfrm>
              <a:off x="6324785" y="410250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97"/>
            <p:cNvSpPr/>
            <p:nvPr/>
          </p:nvSpPr>
          <p:spPr>
            <a:xfrm>
              <a:off x="6553357" y="4331136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98"/>
            <p:cNvSpPr/>
            <p:nvPr/>
          </p:nvSpPr>
          <p:spPr>
            <a:xfrm>
              <a:off x="7086693" y="445498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0" name="Straight Connector 99"/>
            <p:cNvCxnSpPr/>
            <p:nvPr/>
          </p:nvCxnSpPr>
          <p:spPr>
            <a:xfrm flipV="1">
              <a:off x="1848574" y="3996122"/>
              <a:ext cx="5980980" cy="23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00"/>
            <p:cNvSpPr txBox="1">
              <a:spLocks noChangeArrowheads="1"/>
            </p:cNvSpPr>
            <p:nvPr/>
          </p:nvSpPr>
          <p:spPr bwMode="auto">
            <a:xfrm>
              <a:off x="2127766" y="3200400"/>
              <a:ext cx="958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637 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2" name="TextBox 101"/>
            <p:cNvSpPr txBox="1">
              <a:spLocks noChangeArrowheads="1"/>
            </p:cNvSpPr>
            <p:nvPr/>
          </p:nvSpPr>
          <p:spPr bwMode="auto">
            <a:xfrm>
              <a:off x="2773156" y="1771650"/>
              <a:ext cx="1200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1332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3" name="TextBox 102"/>
            <p:cNvSpPr txBox="1">
              <a:spLocks noChangeArrowheads="1"/>
            </p:cNvSpPr>
            <p:nvPr/>
          </p:nvSpPr>
          <p:spPr bwMode="auto">
            <a:xfrm>
              <a:off x="5586557" y="4012168"/>
              <a:ext cx="967143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399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4" name="TextBox 103"/>
            <p:cNvSpPr txBox="1">
              <a:spLocks noChangeArrowheads="1"/>
            </p:cNvSpPr>
            <p:nvPr/>
          </p:nvSpPr>
          <p:spPr bwMode="auto">
            <a:xfrm>
              <a:off x="5970554" y="4410075"/>
              <a:ext cx="942456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309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5" name="TextBox 104"/>
            <p:cNvSpPr txBox="1">
              <a:spLocks noChangeArrowheads="1"/>
            </p:cNvSpPr>
            <p:nvPr/>
          </p:nvSpPr>
          <p:spPr bwMode="auto">
            <a:xfrm>
              <a:off x="7204731" y="4362659"/>
              <a:ext cx="877798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243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6" name="TextBox 105"/>
            <p:cNvSpPr txBox="1">
              <a:spLocks noChangeArrowheads="1"/>
            </p:cNvSpPr>
            <p:nvPr/>
          </p:nvSpPr>
          <p:spPr bwMode="auto">
            <a:xfrm>
              <a:off x="3581399" y="3669268"/>
              <a:ext cx="2485151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3366CC"/>
                  </a:solidFill>
                </a:rPr>
                <a:t>KADoNiS</a:t>
              </a:r>
              <a:r>
                <a:rPr lang="en-US" altLang="en-US" dirty="0">
                  <a:solidFill>
                    <a:srgbClr val="3366CC"/>
                  </a:solidFill>
                </a:rPr>
                <a:t> = 486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7" name="TextBox 106"/>
            <p:cNvSpPr txBox="1">
              <a:spLocks noChangeArrowheads="1"/>
            </p:cNvSpPr>
            <p:nvPr/>
          </p:nvSpPr>
          <p:spPr bwMode="auto">
            <a:xfrm>
              <a:off x="4277084" y="1092175"/>
              <a:ext cx="3709446" cy="4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MACS @30 </a:t>
              </a:r>
              <a:r>
                <a:rPr lang="en-US" altLang="en-US" sz="2400" dirty="0" err="1">
                  <a:latin typeface="+mn-lt"/>
                </a:rPr>
                <a:t>keV</a:t>
              </a:r>
              <a:r>
                <a:rPr lang="en-US" altLang="en-US" sz="2400" dirty="0">
                  <a:latin typeface="+mn-lt"/>
                </a:rPr>
                <a:t> (</a:t>
              </a:r>
              <a:r>
                <a:rPr lang="en-US" altLang="en-US" sz="2400" dirty="0" err="1">
                  <a:latin typeface="+mn-lt"/>
                </a:rPr>
                <a:t>mb</a:t>
              </a:r>
              <a:r>
                <a:rPr lang="en-US" altLang="en-US" sz="2400" dirty="0">
                  <a:latin typeface="+mn-lt"/>
                </a:rPr>
                <a:t>)</a:t>
              </a:r>
              <a:endParaRPr lang="en-GB" altLang="en-US" sz="2400" dirty="0">
                <a:latin typeface="+mn-lt"/>
              </a:endParaRPr>
            </a:p>
          </p:txBody>
        </p:sp>
        <p:sp>
          <p:nvSpPr>
            <p:cNvPr id="128" name="TextBox 107"/>
            <p:cNvSpPr txBox="1">
              <a:spLocks noChangeArrowheads="1"/>
            </p:cNvSpPr>
            <p:nvPr/>
          </p:nvSpPr>
          <p:spPr bwMode="auto">
            <a:xfrm>
              <a:off x="7372112" y="5135122"/>
              <a:ext cx="90241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YEAR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2" name="Oval 97"/>
          <p:cNvSpPr/>
          <p:nvPr/>
        </p:nvSpPr>
        <p:spPr bwMode="auto">
          <a:xfrm>
            <a:off x="1577884" y="230424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Oval 97"/>
          <p:cNvSpPr/>
          <p:nvPr/>
        </p:nvSpPr>
        <p:spPr bwMode="auto">
          <a:xfrm>
            <a:off x="991144" y="371648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448251"/>
            <a:ext cx="4824536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290" r="3881" b="3334"/>
          <a:stretch/>
        </p:blipFill>
        <p:spPr>
          <a:xfrm>
            <a:off x="395536" y="1484086"/>
            <a:ext cx="6272296" cy="499914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0" name="Text Box 974"/>
          <p:cNvSpPr txBox="1">
            <a:spLocks noChangeArrowheads="1"/>
          </p:cNvSpPr>
          <p:nvPr/>
        </p:nvSpPr>
        <p:spPr bwMode="auto">
          <a:xfrm>
            <a:off x="6444208" y="3573016"/>
            <a:ext cx="26277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F</a:t>
            </a:r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irst </a:t>
            </a:r>
          </a:p>
          <a:p>
            <a:pPr algn="just" eaLnBrk="1" hangingPunct="1"/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experimental measurement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448251"/>
            <a:ext cx="5112568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J.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Lerendegui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7" y="948187"/>
            <a:ext cx="7325947" cy="5199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30562" y="4313206"/>
            <a:ext cx="3986187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neutron capture cross </a:t>
            </a:r>
            <a:r>
              <a:rPr lang="en-US" dirty="0" smtClean="0"/>
              <a:t>section on Ge</a:t>
            </a:r>
          </a:p>
          <a:p>
            <a:r>
              <a:rPr lang="en-US" dirty="0" smtClean="0"/>
              <a:t>affects </a:t>
            </a:r>
            <a:r>
              <a:rPr lang="en-US" dirty="0"/>
              <a:t>the abundances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number of heavier isotopes</a:t>
            </a:r>
          </a:p>
          <a:p>
            <a:r>
              <a:rPr lang="en-US" dirty="0"/>
              <a:t>up to a mass number of A = 90.</a:t>
            </a:r>
            <a:endParaRPr lang="it-IT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>
                <a:solidFill>
                  <a:srgbClr val="000000"/>
                </a:solidFill>
              </a:rPr>
              <a:t>Ge</a:t>
            </a:r>
            <a:r>
              <a:rPr lang="en-GB" sz="3200" b="1" dirty="0" smtClean="0">
                <a:solidFill>
                  <a:srgbClr val="000000"/>
                </a:solidFill>
              </a:rPr>
              <a:t>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24847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9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4644008" cy="30432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73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56992"/>
            <a:ext cx="4687574" cy="3068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17722"/>
            <a:ext cx="4392488" cy="296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644008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3573016"/>
            <a:ext cx="67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8028384" y="359450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800" dirty="0"/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92389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536504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" y="715516"/>
            <a:ext cx="4698701" cy="29295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70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0108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4784"/>
            <a:ext cx="4572000" cy="1028700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8167" y="854352"/>
            <a:ext cx="584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ounts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750272" y="836712"/>
            <a:ext cx="82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1100" dirty="0" err="1">
                <a:solidFill>
                  <a:srgbClr val="0000CC"/>
                </a:solidFill>
              </a:rPr>
              <a:t>n</a:t>
            </a:r>
            <a:r>
              <a:rPr lang="en-US" sz="1100" dirty="0" err="1" smtClean="0">
                <a:solidFill>
                  <a:srgbClr val="0000CC"/>
                </a:solidFill>
              </a:rPr>
              <a:t>_TOF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43808" y="6448251"/>
            <a:ext cx="4752528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73" y="920567"/>
            <a:ext cx="5950715" cy="55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434479"/>
            <a:ext cx="8310581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Observation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the cosmic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ray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emitter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is proof that nucleosynthesis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ongoing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our galaxy.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 neutron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destruction reactions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p) and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l-GR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are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main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uncertainties to predict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galactic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abundance.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only few experimental data on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these reactions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they exhibit severe discrepancies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it-IT" sz="1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4832176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92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116632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112568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37742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08920"/>
            <a:ext cx="3065388" cy="31082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143" y="2339588"/>
            <a:ext cx="91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p and 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 will be detected by double sided silicon strip detectors arranged as E –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E telescope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63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sample was produced by IRMM in collaboration with LANCSE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23764"/>
            <a:ext cx="53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neutron </a:t>
            </a:r>
            <a:r>
              <a:rPr lang="en-US" dirty="0" err="1" smtClean="0">
                <a:solidFill>
                  <a:srgbClr val="FF6600"/>
                </a:solidFill>
              </a:rPr>
              <a:t>fluence</a:t>
            </a:r>
            <a:r>
              <a:rPr lang="en-US" dirty="0" smtClean="0">
                <a:solidFill>
                  <a:srgbClr val="FF6600"/>
                </a:solidFill>
              </a:rPr>
              <a:t> will be monitored by a </a:t>
            </a:r>
            <a:r>
              <a:rPr lang="en-US" baseline="30000" dirty="0" smtClean="0">
                <a:solidFill>
                  <a:srgbClr val="FF6600"/>
                </a:solidFill>
              </a:rPr>
              <a:t>10</a:t>
            </a:r>
            <a:r>
              <a:rPr lang="en-US" dirty="0" smtClean="0">
                <a:solidFill>
                  <a:srgbClr val="FF6600"/>
                </a:solidFill>
              </a:rPr>
              <a:t>B sample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0851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71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315416"/>
            <a:ext cx="3953462" cy="6771673"/>
          </a:xfrm>
          <a:prstGeom prst="rect">
            <a:avLst/>
          </a:prstGeom>
        </p:spPr>
      </p:pic>
      <p:sp>
        <p:nvSpPr>
          <p:cNvPr id="2" name="CasellaDiTesto 17"/>
          <p:cNvSpPr txBox="1">
            <a:spLocks noChangeArrowheads="1"/>
          </p:cNvSpPr>
          <p:nvPr/>
        </p:nvSpPr>
        <p:spPr bwMode="auto">
          <a:xfrm>
            <a:off x="985423" y="1510686"/>
            <a:ext cx="3249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BBN 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successfully predicts the abundances of primordial  elements such as </a:t>
            </a:r>
            <a:r>
              <a:rPr lang="en-US" altLang="it-IT" sz="1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He, D and </a:t>
            </a:r>
            <a:r>
              <a:rPr lang="en-US" altLang="it-IT" sz="1800" baseline="30000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it-IT" sz="1800" dirty="0" smtClean="0">
                <a:latin typeface="+mn-lt"/>
                <a:cs typeface="Times New Roman" panose="02020603050405020304" pitchFamily="18" charset="0"/>
              </a:rPr>
              <a:t>He</a:t>
            </a:r>
            <a:endParaRPr lang="en-US" altLang="it-IT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1005396" y="2731179"/>
            <a:ext cx="353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serious discrepancy  (factor  2-4)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between the predicted abundance of  </a:t>
            </a:r>
            <a:r>
              <a:rPr lang="en-US" altLang="it-IT" sz="1800" b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Li 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and the value inferred by </a:t>
            </a:r>
            <a:r>
              <a:rPr lang="en-US" altLang="it-IT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endParaRPr lang="en-US" altLang="it-IT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7" name="Gruppo 18"/>
          <p:cNvGrpSpPr>
            <a:grpSpLocks/>
          </p:cNvGrpSpPr>
          <p:nvPr/>
        </p:nvGrpSpPr>
        <p:grpSpPr bwMode="auto">
          <a:xfrm>
            <a:off x="983407" y="4101486"/>
            <a:ext cx="3326783" cy="1951911"/>
            <a:chOff x="-168510" y="3276600"/>
            <a:chExt cx="4435710" cy="1951911"/>
          </a:xfrm>
        </p:grpSpPr>
        <p:sp>
          <p:nvSpPr>
            <p:cNvPr id="8" name="Freccia in giù 7"/>
            <p:cNvSpPr/>
            <p:nvPr/>
          </p:nvSpPr>
          <p:spPr>
            <a:xfrm>
              <a:off x="1686468" y="3276600"/>
              <a:ext cx="457200" cy="990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CasellaDiTesto 17"/>
            <p:cNvSpPr txBox="1">
              <a:spLocks noChangeArrowheads="1"/>
            </p:cNvSpPr>
            <p:nvPr/>
          </p:nvSpPr>
          <p:spPr bwMode="auto">
            <a:xfrm>
              <a:off x="-168510" y="4397514"/>
              <a:ext cx="4435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t-IT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Cosmological  Lithium  Problem </a:t>
              </a:r>
              <a:endParaRPr lang="en-US" altLang="it-IT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5184576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068960"/>
            <a:ext cx="4017749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57150" y="692696"/>
            <a:ext cx="908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1600" baseline="-25000" dirty="0"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1738" y="1340768"/>
            <a:ext cx="6457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 is destroyed via (</a:t>
            </a:r>
            <a:r>
              <a:rPr lang="en-US" altLang="it-IT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,p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14300" y="2276872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16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16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16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5207489" y="1601902"/>
            <a:ext cx="813816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" y="2996952"/>
            <a:ext cx="4000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4005064"/>
            <a:ext cx="1588264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4279" y="5772894"/>
            <a:ext cx="1886033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28957" y="4954429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4932040" y="2492896"/>
            <a:ext cx="4176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Only one </a:t>
            </a:r>
            <a:r>
              <a:rPr lang="en-US" altLang="it-IT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direct measurement </a:t>
            </a:r>
            <a:endParaRPr lang="en-US" altLang="it-IT" sz="2000" dirty="0" smtClean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P. </a:t>
            </a:r>
            <a:r>
              <a:rPr lang="en-US" altLang="it-IT" sz="2000" dirty="0" err="1">
                <a:latin typeface="+mn-lt"/>
                <a:cs typeface="Times New Roman" panose="02020603050405020304" pitchFamily="18" charset="0"/>
              </a:rPr>
              <a:t>Bassi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 et al., 1963, </a:t>
            </a:r>
            <a:r>
              <a:rPr lang="en-US" altLang="it-IT" sz="2000" b="1" dirty="0">
                <a:latin typeface="+mn-lt"/>
                <a:cs typeface="Times New Roman" panose="02020603050405020304" pitchFamily="18" charset="0"/>
              </a:rPr>
              <a:t>@ </a:t>
            </a:r>
            <a:r>
              <a:rPr lang="en-US" altLang="it-IT" sz="2000" b="1" u="sng" dirty="0">
                <a:latin typeface="+mn-lt"/>
                <a:cs typeface="Times New Roman" panose="02020603050405020304" pitchFamily="18" charset="0"/>
              </a:rPr>
              <a:t>0.025 eV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it-IT" sz="20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520259"/>
            <a:ext cx="460851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69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4876577" y="2957635"/>
            <a:ext cx="1389063" cy="664369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4989688" y="3079078"/>
            <a:ext cx="1136650" cy="531019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4737672" y="3034628"/>
            <a:ext cx="1390650" cy="664369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4700762" y="3433487"/>
            <a:ext cx="85725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3581424" y="3585888"/>
            <a:ext cx="149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 err="1"/>
              <a:t>neutrons</a:t>
            </a:r>
            <a:endParaRPr lang="it-IT" alt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51920" y="3025500"/>
            <a:ext cx="124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58062" y="3635100"/>
            <a:ext cx="106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5958062" y="3071538"/>
            <a:ext cx="127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531094" y="1929026"/>
            <a:ext cx="7065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Sandwich of silicon  detectors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2000" b="1" u="sng" dirty="0">
                <a:solidFill>
                  <a:srgbClr val="FF0000"/>
                </a:solidFill>
                <a:latin typeface="+mn-lt"/>
              </a:rPr>
              <a:t>directly inserted in the </a:t>
            </a:r>
            <a:r>
              <a:rPr lang="en-US" altLang="it-IT" sz="2000" b="1" u="sng" dirty="0" smtClean="0">
                <a:solidFill>
                  <a:srgbClr val="FF0000"/>
                </a:solidFill>
                <a:latin typeface="+mn-lt"/>
              </a:rPr>
              <a:t>beam</a:t>
            </a:r>
            <a:endParaRPr lang="en-US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Detection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of both alpha particles  (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9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88444" y="2636912"/>
            <a:ext cx="2233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3"/>
          <p:cNvSpPr txBox="1">
            <a:spLocks noChangeArrowheads="1"/>
          </p:cNvSpPr>
          <p:nvPr/>
        </p:nvSpPr>
        <p:spPr bwMode="auto">
          <a:xfrm>
            <a:off x="611560" y="2996952"/>
            <a:ext cx="325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0000"/>
                </a:solidFill>
              </a:rPr>
              <a:t>Coincidence technique</a:t>
            </a:r>
            <a:r>
              <a:rPr lang="en-US" altLang="it-IT" sz="20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it-IT" sz="2000" b="1" dirty="0">
                <a:solidFill>
                  <a:srgbClr val="0000FF"/>
                </a:solidFill>
              </a:rPr>
              <a:t>Strong rejection of background </a:t>
            </a:r>
          </a:p>
        </p:txBody>
      </p: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179512" y="4125267"/>
            <a:ext cx="6912768" cy="20005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Sample:</a:t>
            </a:r>
          </a:p>
          <a:p>
            <a:pPr eaLnBrk="1" hangingPunct="1"/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1.4 </a:t>
            </a:r>
            <a:r>
              <a:rPr lang="it-IT" altLang="it-IT" sz="2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>
                <a:solidFill>
                  <a:srgbClr val="000000"/>
                </a:solidFill>
              </a:rPr>
              <a:t>g of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 from water </a:t>
            </a:r>
            <a:r>
              <a:rPr lang="it-IT" altLang="it-IT" sz="2000" dirty="0" err="1">
                <a:solidFill>
                  <a:srgbClr val="000000"/>
                </a:solidFill>
              </a:rPr>
              <a:t>cooling</a:t>
            </a:r>
            <a:r>
              <a:rPr lang="it-IT" altLang="it-IT" sz="2000" dirty="0">
                <a:solidFill>
                  <a:srgbClr val="000000"/>
                </a:solidFill>
              </a:rPr>
              <a:t> of SINQ </a:t>
            </a:r>
            <a:r>
              <a:rPr lang="it-IT" altLang="it-IT" sz="2000" dirty="0" err="1">
                <a:solidFill>
                  <a:srgbClr val="000000"/>
                </a:solidFill>
              </a:rPr>
              <a:t>spallation</a:t>
            </a:r>
            <a:r>
              <a:rPr lang="it-IT" altLang="it-IT" sz="2000" dirty="0">
                <a:solidFill>
                  <a:srgbClr val="000000"/>
                </a:solidFill>
              </a:rPr>
              <a:t> target.</a:t>
            </a: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 (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activity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of 478 </a:t>
            </a:r>
            <a:r>
              <a:rPr lang="it-IT" altLang="it-IT" sz="2000" dirty="0" err="1">
                <a:solidFill>
                  <a:srgbClr val="000000"/>
                </a:solidFill>
              </a:rPr>
              <a:t>keV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-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rays</a:t>
            </a:r>
            <a:r>
              <a:rPr lang="it-IT" altLang="it-IT" sz="2000" dirty="0" smtClean="0">
                <a:solidFill>
                  <a:srgbClr val="000000"/>
                </a:solidFill>
              </a:rPr>
              <a:t>)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000000"/>
                </a:solidFill>
              </a:rPr>
              <a:t>Isotopic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</a:rPr>
              <a:t>composition</a:t>
            </a:r>
            <a:r>
              <a:rPr lang="it-IT" altLang="it-IT" sz="2000" dirty="0">
                <a:solidFill>
                  <a:srgbClr val="000000"/>
                </a:solidFill>
              </a:rPr>
              <a:t>:   	1:1 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>
                <a:solidFill>
                  <a:srgbClr val="000000"/>
                </a:solidFill>
              </a:rPr>
              <a:t>10</a:t>
            </a:r>
            <a:r>
              <a:rPr lang="it-IT" altLang="it-IT" sz="2000" dirty="0">
                <a:solidFill>
                  <a:srgbClr val="000000"/>
                </a:solidFill>
              </a:rPr>
              <a:t>Be	 1:5  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7</a:t>
            </a:r>
            <a:r>
              <a:rPr lang="it-IT" altLang="it-IT" sz="2000" dirty="0" smtClean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9</a:t>
            </a:r>
            <a:r>
              <a:rPr lang="it-IT" altLang="it-IT" sz="2000" dirty="0" smtClean="0">
                <a:solidFill>
                  <a:srgbClr val="000000"/>
                </a:solidFill>
              </a:rPr>
              <a:t>Be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 rot="1494655">
            <a:off x="5329412" y="3204887"/>
            <a:ext cx="40005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5" y="3249426"/>
            <a:ext cx="1743727" cy="309995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 smtClean="0">
                <a:solidFill>
                  <a:srgbClr val="000000"/>
                </a:solidFill>
              </a:rPr>
              <a:t>7</a:t>
            </a:r>
            <a:r>
              <a:rPr lang="en-GB" sz="3200" b="1" dirty="0" smtClean="0">
                <a:solidFill>
                  <a:srgbClr val="000000"/>
                </a:solidFill>
              </a:rPr>
              <a:t>Be(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r>
              <a:rPr lang="el-GR" sz="3200" b="1" dirty="0">
                <a:solidFill>
                  <a:srgbClr val="000000"/>
                </a:solidFill>
              </a:rPr>
              <a:t> </a:t>
            </a:r>
            <a:r>
              <a:rPr lang="it-IT" sz="3200" b="1" baseline="30000" dirty="0" smtClean="0">
                <a:solidFill>
                  <a:srgbClr val="000000"/>
                </a:solidFill>
              </a:rPr>
              <a:t>4</a:t>
            </a:r>
            <a:r>
              <a:rPr lang="it-IT" sz="3200" b="1" dirty="0" smtClean="0">
                <a:solidFill>
                  <a:srgbClr val="000000"/>
                </a:solidFill>
              </a:rPr>
              <a:t>He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4000" y="6453336"/>
            <a:ext cx="5040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396514"/>
            <a:ext cx="5214288" cy="32008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Intrinsic difficulty of the measurement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low cross section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xtremely high specific activity:</a:t>
            </a:r>
            <a:r>
              <a:rPr lang="it-IT" altLang="it-IT" sz="20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000" b="1" dirty="0">
                <a:solidFill>
                  <a:srgbClr val="FF0000"/>
                </a:solidFill>
              </a:rPr>
              <a:t>13 </a:t>
            </a:r>
            <a:r>
              <a:rPr lang="it-IT" altLang="it-IT" sz="2000" b="1" dirty="0" err="1">
                <a:solidFill>
                  <a:srgbClr val="FF0000"/>
                </a:solidFill>
              </a:rPr>
              <a:t>GBq</a:t>
            </a:r>
            <a:r>
              <a:rPr lang="it-IT" altLang="it-IT" sz="2000" b="1" dirty="0">
                <a:solidFill>
                  <a:srgbClr val="FF0000"/>
                </a:solidFill>
              </a:rPr>
              <a:t>/</a:t>
            </a:r>
            <a:r>
              <a:rPr lang="it-IT" altLang="it-IT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it-IT" altLang="it-IT" sz="2000" b="1" dirty="0" smtClean="0">
                <a:solidFill>
                  <a:srgbClr val="FF0000"/>
                </a:solidFill>
              </a:rPr>
              <a:t>g</a:t>
            </a:r>
          </a:p>
          <a:p>
            <a:endParaRPr lang="it-IT" altLang="it-IT" sz="2000" b="1" dirty="0" smtClean="0">
              <a:solidFill>
                <a:srgbClr val="FF0000"/>
              </a:solidFill>
            </a:endParaRPr>
          </a:p>
          <a:p>
            <a:r>
              <a:rPr lang="it-IT" sz="2000" b="1" dirty="0" err="1">
                <a:solidFill>
                  <a:srgbClr val="FF0000"/>
                </a:solidFill>
              </a:rPr>
              <a:t>a</a:t>
            </a:r>
            <a:r>
              <a:rPr lang="it-IT" sz="2000" b="1" dirty="0" err="1" smtClean="0">
                <a:solidFill>
                  <a:srgbClr val="FF0000"/>
                </a:solidFill>
              </a:rPr>
              <a:t>vailable</a:t>
            </a:r>
            <a:r>
              <a:rPr lang="it-IT" sz="2000" b="1" dirty="0" smtClean="0">
                <a:solidFill>
                  <a:srgbClr val="FF0000"/>
                </a:solidFill>
              </a:rPr>
              <a:t> in small </a:t>
            </a:r>
            <a:r>
              <a:rPr lang="it-IT" sz="2000" b="1" dirty="0" err="1" smtClean="0">
                <a:solidFill>
                  <a:srgbClr val="FF0000"/>
                </a:solidFill>
              </a:rPr>
              <a:t>quantity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s</a:t>
            </a:r>
            <a:r>
              <a:rPr lang="it-IT" sz="2000" b="1" dirty="0" smtClean="0">
                <a:solidFill>
                  <a:srgbClr val="FF0000"/>
                </a:solidFill>
              </a:rPr>
              <a:t>hort </a:t>
            </a:r>
            <a:r>
              <a:rPr lang="it-IT" sz="2000" b="1" dirty="0" err="1" smtClean="0">
                <a:solidFill>
                  <a:srgbClr val="FF0000"/>
                </a:solidFill>
              </a:rPr>
              <a:t>half</a:t>
            </a:r>
            <a:r>
              <a:rPr lang="it-IT" sz="2000" b="1" dirty="0">
                <a:solidFill>
                  <a:srgbClr val="FF0000"/>
                </a:solidFill>
              </a:rPr>
              <a:t>-</a:t>
            </a:r>
            <a:r>
              <a:rPr lang="it-IT" sz="2000" b="1" dirty="0" smtClean="0">
                <a:solidFill>
                  <a:srgbClr val="FF0000"/>
                </a:solidFill>
              </a:rPr>
              <a:t>life: 53.3 </a:t>
            </a:r>
            <a:r>
              <a:rPr lang="it-IT" sz="2000" b="1" dirty="0" err="1" smtClean="0">
                <a:solidFill>
                  <a:srgbClr val="FF0000"/>
                </a:solidFill>
              </a:rPr>
              <a:t>days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1" animBg="1"/>
      <p:bldP spid="2" grpId="0"/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74291"/>
              </p:ext>
            </p:extLst>
          </p:nvPr>
        </p:nvGraphicFramePr>
        <p:xfrm>
          <a:off x="755576" y="200143"/>
          <a:ext cx="8837862" cy="682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Acrobat Document" r:id="rId4" imgW="7543415" imgH="5828908" progId="Acrobat.Document.11">
                  <p:embed/>
                </p:oleObj>
              </mc:Choice>
              <mc:Fallback>
                <p:oleObj name="Acrobat Document" r:id="rId4" imgW="7543415" imgH="582890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00143"/>
                        <a:ext cx="8837862" cy="6829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4"/>
          <p:cNvSpPr/>
          <p:nvPr/>
        </p:nvSpPr>
        <p:spPr>
          <a:xfrm>
            <a:off x="1884033" y="76200"/>
            <a:ext cx="5486400" cy="533400"/>
          </a:xfrm>
          <a:prstGeom prst="roundRect">
            <a:avLst>
              <a:gd name="adj" fmla="val 11834"/>
            </a:avLst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600" b="1" baseline="30000" dirty="0">
                <a:solidFill>
                  <a:schemeClr val="tx1"/>
                </a:solidFill>
              </a:rPr>
              <a:t>7</a:t>
            </a:r>
            <a:r>
              <a:rPr lang="it-IT" sz="2600" b="1" dirty="0">
                <a:solidFill>
                  <a:schemeClr val="tx1"/>
                </a:solidFill>
              </a:rPr>
              <a:t>Be(n,</a:t>
            </a:r>
            <a:r>
              <a:rPr lang="it-IT" sz="2600" b="1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it-IT" sz="2600" b="1" dirty="0">
                <a:solidFill>
                  <a:schemeClr val="tx1"/>
                </a:solidFill>
              </a:rPr>
              <a:t>) cross-section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538913" y="3995738"/>
            <a:ext cx="46482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0978" y="5229200"/>
            <a:ext cx="89090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1/v behaviour of the </a:t>
            </a:r>
            <a:r>
              <a:rPr lang="en-GB" sz="1800" b="1" baseline="30000" dirty="0" smtClean="0">
                <a:latin typeface="+mj-lt"/>
                <a:ea typeface="ＭＳ Ｐゴシック" panose="020B0600070205080204" pitchFamily="34" charset="-128"/>
                <a:cs typeface="+mn-cs"/>
              </a:rPr>
              <a:t>7</a:t>
            </a: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Be(</a:t>
            </a:r>
            <a:r>
              <a:rPr lang="en-GB" sz="1800" b="1" dirty="0" err="1" smtClean="0">
                <a:latin typeface="+mj-lt"/>
                <a:ea typeface="ＭＳ Ｐゴシック" panose="020B0600070205080204" pitchFamily="34" charset="-128"/>
                <a:cs typeface="+mn-cs"/>
              </a:rPr>
              <a:t>n,</a:t>
            </a:r>
            <a:r>
              <a:rPr lang="en-GB" sz="1800" b="1" dirty="0" err="1" smtClean="0">
                <a:latin typeface="Symbol" panose="05050102010706020507" pitchFamily="18" charset="2"/>
                <a:ea typeface="ＭＳ Ｐゴシック" panose="020B0600070205080204" pitchFamily="34" charset="-128"/>
                <a:cs typeface="+mn-cs"/>
              </a:rPr>
              <a:t>a</a:t>
            </a: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)</a:t>
            </a:r>
            <a:r>
              <a:rPr lang="en-GB" sz="1800" b="1" baseline="30000" dirty="0" smtClean="0">
                <a:latin typeface="+mj-lt"/>
                <a:ea typeface="ＭＳ Ｐゴシック" panose="020B0600070205080204" pitchFamily="34" charset="-128"/>
                <a:cs typeface="+mn-cs"/>
              </a:rPr>
              <a:t>4</a:t>
            </a: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He reaction cross-section.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The only previous measurement (@0.025 </a:t>
            </a:r>
            <a:r>
              <a:rPr lang="en-GB" sz="1800" b="1" dirty="0" err="1" smtClean="0">
                <a:latin typeface="+mj-lt"/>
                <a:ea typeface="ＭＳ Ｐゴシック" panose="020B0600070205080204" pitchFamily="34" charset="-128"/>
                <a:cs typeface="+mn-cs"/>
              </a:rPr>
              <a:t>eV</a:t>
            </a:r>
            <a:r>
              <a:rPr lang="en-GB" sz="1800" b="1" dirty="0" smtClean="0">
                <a:latin typeface="+mj-lt"/>
                <a:ea typeface="ＭＳ Ｐゴシック" panose="020B0600070205080204" pitchFamily="34" charset="-128"/>
                <a:cs typeface="+mn-cs"/>
              </a:rPr>
              <a:t>) is in good agreement with new data</a:t>
            </a:r>
            <a:endParaRPr lang="en-GB" sz="1900" b="1" dirty="0"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4355" y="4923910"/>
            <a:ext cx="261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M. </a:t>
            </a:r>
            <a:r>
              <a:rPr lang="en-US" dirty="0" err="1" smtClean="0"/>
              <a:t>Barbagallo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4000" y="6356350"/>
            <a:ext cx="50544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  <p:sp>
        <p:nvSpPr>
          <p:cNvPr id="8" name="Right Arrow 7">
            <a:hlinkClick r:id="rId6" action="ppaction://hlinksldjump"/>
            <a:hlinkHover r:id="rId6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 rot="20492644">
            <a:off x="2214024" y="2304493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Accepted by PRL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531094" y="1102894"/>
            <a:ext cx="7065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Telescope of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silicon  detectors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(E – DE)</a:t>
            </a:r>
            <a:endParaRPr lang="it-IT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Detected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proton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it-IT" sz="2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1.6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</a:t>
            </a:r>
            <a:r>
              <a:rPr lang="en-GB" sz="3200" b="1" dirty="0" smtClean="0">
                <a:solidFill>
                  <a:srgbClr val="000000"/>
                </a:solidFill>
              </a:rPr>
              <a:t>p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4000" y="6453336"/>
            <a:ext cx="5040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  <p:pic>
        <p:nvPicPr>
          <p:cNvPr id="3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80728"/>
            <a:ext cx="2139825" cy="3170274"/>
          </a:xfrm>
          <a:prstGeom prst="rect">
            <a:avLst/>
          </a:prstGeom>
        </p:spPr>
      </p:pic>
      <p:pic>
        <p:nvPicPr>
          <p:cNvPr id="3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71200"/>
            <a:ext cx="6334813" cy="3306852"/>
          </a:xfrm>
          <a:prstGeom prst="rect">
            <a:avLst/>
          </a:prstGeom>
          <a:ln w="38100">
            <a:noFill/>
          </a:ln>
        </p:spPr>
      </p:pic>
      <p:sp>
        <p:nvSpPr>
          <p:cNvPr id="42" name="CasellaDiTesto 12"/>
          <p:cNvSpPr txBox="1"/>
          <p:nvPr/>
        </p:nvSpPr>
        <p:spPr>
          <a:xfrm>
            <a:off x="3624248" y="3275692"/>
            <a:ext cx="227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3"/>
              <p:cNvSpPr txBox="1"/>
              <p:nvPr/>
            </p:nvSpPr>
            <p:spPr>
              <a:xfrm>
                <a:off x="316758" y="5033907"/>
                <a:ext cx="225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                    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8" y="5033907"/>
                <a:ext cx="225716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9"/>
          <p:cNvSpPr txBox="1"/>
          <p:nvPr/>
        </p:nvSpPr>
        <p:spPr>
          <a:xfrm>
            <a:off x="4911767" y="5403239"/>
            <a:ext cx="15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endParaRPr lang="it-IT" dirty="0"/>
          </a:p>
        </p:txBody>
      </p:sp>
      <p:cxnSp>
        <p:nvCxnSpPr>
          <p:cNvPr id="26" name="Connettore 2 15"/>
          <p:cNvCxnSpPr/>
          <p:nvPr/>
        </p:nvCxnSpPr>
        <p:spPr>
          <a:xfrm flipV="1">
            <a:off x="5516654" y="4347325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7"/>
          <p:cNvCxnSpPr/>
          <p:nvPr/>
        </p:nvCxnSpPr>
        <p:spPr>
          <a:xfrm flipV="1">
            <a:off x="5364254" y="4336330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16"/>
          <p:cNvCxnSpPr/>
          <p:nvPr/>
        </p:nvCxnSpPr>
        <p:spPr>
          <a:xfrm flipV="1">
            <a:off x="5669054" y="4348900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18"/>
          <p:cNvCxnSpPr/>
          <p:nvPr/>
        </p:nvCxnSpPr>
        <p:spPr>
          <a:xfrm flipV="1">
            <a:off x="5940861" y="4347329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17"/>
          <p:cNvCxnSpPr/>
          <p:nvPr/>
        </p:nvCxnSpPr>
        <p:spPr>
          <a:xfrm flipV="1">
            <a:off x="5821454" y="4350469"/>
            <a:ext cx="0" cy="904973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36"/>
          <p:cNvSpPr txBox="1"/>
          <p:nvPr/>
        </p:nvSpPr>
        <p:spPr>
          <a:xfrm>
            <a:off x="107504" y="551723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High </a:t>
            </a:r>
            <a:r>
              <a:rPr lang="it-IT" b="1" i="1" dirty="0" err="1" smtClean="0"/>
              <a:t>purity</a:t>
            </a:r>
            <a:r>
              <a:rPr lang="it-IT" b="1" i="1" dirty="0" smtClean="0"/>
              <a:t> sample </a:t>
            </a:r>
            <a:r>
              <a:rPr lang="it-IT" b="1" i="1" dirty="0" err="1" smtClean="0"/>
              <a:t>needed</a:t>
            </a:r>
            <a:r>
              <a:rPr lang="it-IT" dirty="0" smtClean="0"/>
              <a:t>: </a:t>
            </a:r>
          </a:p>
          <a:p>
            <a:pPr algn="ctr"/>
            <a:r>
              <a:rPr lang="it-IT" b="1" dirty="0" smtClean="0">
                <a:solidFill>
                  <a:srgbClr val="FF00FF"/>
                </a:solidFill>
              </a:rPr>
              <a:t>PSI+ </a:t>
            </a:r>
            <a:r>
              <a:rPr lang="it-IT" b="1" dirty="0" smtClean="0">
                <a:solidFill>
                  <a:srgbClr val="FF00FF"/>
                </a:solidFill>
              </a:rPr>
              <a:t>ISOLDE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1.1 </a:t>
            </a:r>
            <a:r>
              <a:rPr lang="it-IT" b="1" dirty="0" err="1" smtClean="0">
                <a:solidFill>
                  <a:srgbClr val="FF0000"/>
                </a:solidFill>
              </a:rPr>
              <a:t>GBq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activity</a:t>
            </a:r>
            <a:r>
              <a:rPr lang="it-IT" b="1" dirty="0" smtClean="0">
                <a:solidFill>
                  <a:srgbClr val="FF0000"/>
                </a:solidFill>
              </a:rPr>
              <a:t> of the sample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4" name="Right Arrow 43">
            <a:hlinkClick r:id="rId5" action="ppaction://hlinksldjump"/>
            <a:hlinkHover r:id="rId5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1187624" y="2996952"/>
            <a:ext cx="410445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gbe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43200" y="4419600"/>
            <a:ext cx="1038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>
                <a:solidFill>
                  <a:srgbClr val="A31C08"/>
                </a:solidFill>
              </a:rPr>
              <a:t>proton diffusion</a:t>
            </a:r>
            <a:endParaRPr lang="en-GB" sz="1800">
              <a:solidFill>
                <a:srgbClr val="853182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71800" y="4267200"/>
            <a:ext cx="63500" cy="314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657600" y="43434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CC0000"/>
                </a:solidFill>
              </a:rPr>
              <a:t>13</a:t>
            </a:r>
            <a:r>
              <a:rPr lang="en-GB">
                <a:solidFill>
                  <a:srgbClr val="CC0000"/>
                </a:solidFill>
              </a:rPr>
              <a:t>C</a:t>
            </a:r>
            <a:r>
              <a:rPr lang="en-GB">
                <a:solidFill>
                  <a:srgbClr val="CC0000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CC0000"/>
                </a:solidFill>
              </a:rPr>
              <a:t>n)</a:t>
            </a:r>
            <a:r>
              <a:rPr lang="en-GB" baseline="30000">
                <a:solidFill>
                  <a:srgbClr val="CC0000"/>
                </a:solidFill>
              </a:rPr>
              <a:t>16</a:t>
            </a:r>
            <a:r>
              <a:rPr lang="en-GB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0" y="4114800"/>
            <a:ext cx="71438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2633F7"/>
          </a:solidFill>
          <a:ln w="38100">
            <a:solidFill>
              <a:srgbClr val="2633F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62663" y="5029200"/>
            <a:ext cx="209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2633F7"/>
                </a:solidFill>
              </a:rPr>
              <a:t>22</a:t>
            </a:r>
            <a:r>
              <a:rPr lang="en-GB">
                <a:solidFill>
                  <a:srgbClr val="2633F7"/>
                </a:solidFill>
              </a:rPr>
              <a:t>Ne</a:t>
            </a:r>
            <a:r>
              <a:rPr lang="en-GB">
                <a:solidFill>
                  <a:srgbClr val="2633F7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2633F7"/>
                </a:solidFill>
              </a:rPr>
              <a:t>n)</a:t>
            </a:r>
            <a:r>
              <a:rPr lang="en-GB" baseline="30000">
                <a:solidFill>
                  <a:srgbClr val="2633F7"/>
                </a:solidFill>
              </a:rPr>
              <a:t>25</a:t>
            </a:r>
            <a:r>
              <a:rPr lang="en-GB">
                <a:solidFill>
                  <a:srgbClr val="2633F7"/>
                </a:solidFill>
              </a:rPr>
              <a:t>Mg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4124325"/>
            <a:ext cx="1728788" cy="142875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48000" y="4114800"/>
            <a:ext cx="2514600" cy="152400"/>
          </a:xfrm>
          <a:prstGeom prst="rect">
            <a:avLst/>
          </a:prstGeom>
          <a:noFill/>
          <a:ln w="28575">
            <a:solidFill>
              <a:srgbClr val="A31C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3605213" y="935038"/>
            <a:ext cx="1728787" cy="588962"/>
          </a:xfrm>
          <a:custGeom>
            <a:avLst/>
            <a:gdLst>
              <a:gd name="T0" fmla="*/ 0 w 1089"/>
              <a:gd name="T1" fmla="*/ 2147483647 h 371"/>
              <a:gd name="T2" fmla="*/ 2147483647 w 1089"/>
              <a:gd name="T3" fmla="*/ 2147483647 h 371"/>
              <a:gd name="T4" fmla="*/ 2147483647 w 1089"/>
              <a:gd name="T5" fmla="*/ 2147483647 h 371"/>
              <a:gd name="T6" fmla="*/ 2147483647 w 1089"/>
              <a:gd name="T7" fmla="*/ 2147483647 h 371"/>
              <a:gd name="T8" fmla="*/ 2147483647 w 1089"/>
              <a:gd name="T9" fmla="*/ 2147483647 h 371"/>
              <a:gd name="T10" fmla="*/ 2147483647 w 1089"/>
              <a:gd name="T11" fmla="*/ 2147483647 h 371"/>
              <a:gd name="T12" fmla="*/ 2147483647 w 1089"/>
              <a:gd name="T13" fmla="*/ 2147483647 h 371"/>
              <a:gd name="T14" fmla="*/ 2147483647 w 1089"/>
              <a:gd name="T15" fmla="*/ 2147483647 h 3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89"/>
              <a:gd name="T25" fmla="*/ 0 h 371"/>
              <a:gd name="T26" fmla="*/ 1089 w 1089"/>
              <a:gd name="T27" fmla="*/ 371 h 3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9" h="371">
                <a:moveTo>
                  <a:pt x="0" y="371"/>
                </a:moveTo>
                <a:cubicBezTo>
                  <a:pt x="41" y="307"/>
                  <a:pt x="83" y="243"/>
                  <a:pt x="136" y="190"/>
                </a:cubicBezTo>
                <a:cubicBezTo>
                  <a:pt x="189" y="137"/>
                  <a:pt x="258" y="84"/>
                  <a:pt x="318" y="54"/>
                </a:cubicBezTo>
                <a:cubicBezTo>
                  <a:pt x="378" y="24"/>
                  <a:pt x="446" y="16"/>
                  <a:pt x="499" y="8"/>
                </a:cubicBezTo>
                <a:cubicBezTo>
                  <a:pt x="552" y="0"/>
                  <a:pt x="590" y="0"/>
                  <a:pt x="635" y="8"/>
                </a:cubicBezTo>
                <a:cubicBezTo>
                  <a:pt x="680" y="16"/>
                  <a:pt x="718" y="24"/>
                  <a:pt x="771" y="54"/>
                </a:cubicBezTo>
                <a:cubicBezTo>
                  <a:pt x="824" y="84"/>
                  <a:pt x="900" y="137"/>
                  <a:pt x="953" y="190"/>
                </a:cubicBezTo>
                <a:cubicBezTo>
                  <a:pt x="1006" y="243"/>
                  <a:pt x="1047" y="307"/>
                  <a:pt x="1089" y="371"/>
                </a:cubicBezTo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3581400" y="588963"/>
            <a:ext cx="0" cy="935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614738" y="1524000"/>
            <a:ext cx="187166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010400" y="857250"/>
            <a:ext cx="1008063" cy="1657350"/>
          </a:xfrm>
          <a:custGeom>
            <a:avLst/>
            <a:gdLst>
              <a:gd name="T0" fmla="*/ 0 w 635"/>
              <a:gd name="T1" fmla="*/ 2147483647 h 1044"/>
              <a:gd name="T2" fmla="*/ 2147483647 w 635"/>
              <a:gd name="T3" fmla="*/ 0 h 1044"/>
              <a:gd name="T4" fmla="*/ 2147483647 w 635"/>
              <a:gd name="T5" fmla="*/ 2147483647 h 1044"/>
              <a:gd name="T6" fmla="*/ 2147483647 w 635"/>
              <a:gd name="T7" fmla="*/ 2147483647 h 1044"/>
              <a:gd name="T8" fmla="*/ 2147483647 w 635"/>
              <a:gd name="T9" fmla="*/ 2147483647 h 1044"/>
              <a:gd name="T10" fmla="*/ 2147483647 w 635"/>
              <a:gd name="T11" fmla="*/ 2147483647 h 1044"/>
              <a:gd name="T12" fmla="*/ 2147483647 w 635"/>
              <a:gd name="T13" fmla="*/ 2147483647 h 1044"/>
              <a:gd name="T14" fmla="*/ 2147483647 w 635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044"/>
              <a:gd name="T26" fmla="*/ 635 w 635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044">
                <a:moveTo>
                  <a:pt x="0" y="1044"/>
                </a:moveTo>
                <a:lnTo>
                  <a:pt x="91" y="0"/>
                </a:lnTo>
                <a:lnTo>
                  <a:pt x="137" y="454"/>
                </a:lnTo>
                <a:lnTo>
                  <a:pt x="182" y="635"/>
                </a:lnTo>
                <a:lnTo>
                  <a:pt x="227" y="772"/>
                </a:lnTo>
                <a:lnTo>
                  <a:pt x="318" y="908"/>
                </a:lnTo>
                <a:lnTo>
                  <a:pt x="499" y="998"/>
                </a:lnTo>
                <a:lnTo>
                  <a:pt x="635" y="1044"/>
                </a:lnTo>
              </a:path>
            </a:pathLst>
          </a:custGeom>
          <a:solidFill>
            <a:srgbClr val="2633F7"/>
          </a:solidFill>
          <a:ln w="9525">
            <a:solidFill>
              <a:srgbClr val="2633F7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7010400" y="498475"/>
            <a:ext cx="0" cy="2016125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7010400" y="2514600"/>
            <a:ext cx="1331913" cy="0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1355725" y="4795838"/>
            <a:ext cx="557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- C</a:t>
            </a:r>
            <a:endParaRPr lang="en-US"/>
          </a:p>
        </p:txBody>
      </p:sp>
      <p:sp>
        <p:nvSpPr>
          <p:cNvPr id="39960" name="TextBox 27"/>
          <p:cNvSpPr txBox="1">
            <a:spLocks noChangeArrowheads="1"/>
          </p:cNvSpPr>
          <p:nvPr/>
        </p:nvSpPr>
        <p:spPr bwMode="auto">
          <a:xfrm>
            <a:off x="304800" y="2162175"/>
            <a:ext cx="492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dirty="0"/>
              <a:t>10</a:t>
            </a:r>
            <a:r>
              <a:rPr lang="en-AU" sz="1400" baseline="30000" dirty="0"/>
              <a:t>-4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5400000">
            <a:off x="2640013" y="8651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neutron density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81600" y="1524000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400000">
            <a:off x="6065838" y="11064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neutron density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10525" y="251142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" name="Right Arrow 1">
            <a:hlinkHover r:id="rId4" action="ppaction://hlinksldjump"/>
          </p:cNvPr>
          <p:cNvSpPr/>
          <p:nvPr/>
        </p:nvSpPr>
        <p:spPr>
          <a:xfrm>
            <a:off x="7380312" y="6597352"/>
            <a:ext cx="216024" cy="260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608512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3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  <p:bldP spid="39941" grpId="0"/>
      <p:bldP spid="39942" grpId="0" animBg="1"/>
      <p:bldP spid="39943" grpId="0" animBg="1"/>
      <p:bldP spid="39944" grpId="0" animBg="1"/>
      <p:bldP spid="39945" grpId="0"/>
      <p:bldP spid="39946" grpId="0" animBg="1"/>
      <p:bldP spid="39947" grpId="0" animBg="1"/>
      <p:bldP spid="39948" grpId="0" animBg="1"/>
      <p:bldP spid="39949" grpId="0" animBg="1"/>
      <p:bldP spid="39950" grpId="0" animBg="1"/>
      <p:bldP spid="39953" grpId="0" animBg="1"/>
      <p:bldP spid="39954" grpId="0" animBg="1"/>
      <p:bldP spid="39955" grpId="0" animBg="1"/>
      <p:bldP spid="39960" grpId="0"/>
      <p:bldP spid="34" grpId="0"/>
      <p:bldP spid="35" grpId="0"/>
      <p:bldP spid="36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08134"/>
            <a:ext cx="3517921" cy="29251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78455" y="2983725"/>
            <a:ext cx="1764837" cy="1688037"/>
          </a:xfrm>
          <a:prstGeom prst="rightArrow">
            <a:avLst>
              <a:gd name="adj1" fmla="val 61494"/>
              <a:gd name="adj2" fmla="val 23565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3319988"/>
            <a:ext cx="16169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</a:rPr>
              <a:t>Spin assignment and constraints for </a:t>
            </a:r>
            <a:r>
              <a:rPr lang="en-US" sz="1500" b="1" baseline="30000" dirty="0">
                <a:solidFill>
                  <a:srgbClr val="000000"/>
                </a:solidFill>
              </a:rPr>
              <a:t>22</a:t>
            </a:r>
            <a:r>
              <a:rPr lang="en-US" sz="1500" b="1" dirty="0">
                <a:solidFill>
                  <a:srgbClr val="000000"/>
                </a:solidFill>
              </a:rPr>
              <a:t>Ne(</a:t>
            </a:r>
            <a:r>
              <a:rPr lang="en-US" sz="15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500" b="1" dirty="0" err="1">
                <a:solidFill>
                  <a:srgbClr val="000000"/>
                </a:solidFill>
              </a:rPr>
              <a:t>,n</a:t>
            </a:r>
            <a:r>
              <a:rPr lang="en-US" sz="1500" b="1" dirty="0">
                <a:solidFill>
                  <a:srgbClr val="000000"/>
                </a:solidFill>
              </a:rPr>
              <a:t>)</a:t>
            </a:r>
            <a:r>
              <a:rPr lang="en-US" sz="1500" b="1" baseline="30000" dirty="0">
                <a:solidFill>
                  <a:srgbClr val="000000"/>
                </a:solidFill>
              </a:rPr>
              <a:t>25</a:t>
            </a:r>
            <a:r>
              <a:rPr lang="en-US" sz="1500" b="1" dirty="0">
                <a:solidFill>
                  <a:srgbClr val="000000"/>
                </a:solidFill>
              </a:rPr>
              <a:t>Mg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05"/>
            <a:ext cx="3455859" cy="24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375946" y="5301208"/>
            <a:ext cx="169199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 smtClean="0">
                <a:solidFill>
                  <a:srgbClr val="FF0000"/>
                </a:solidFill>
                <a:latin typeface="+mn-lt"/>
              </a:rPr>
              <a:t>This work </a:t>
            </a:r>
            <a:endParaRPr lang="en-US" sz="1800" b="1" u="none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=72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=2</a:t>
            </a:r>
            <a:r>
              <a:rPr lang="en-US" sz="1800" u="none" baseline="30000" dirty="0">
                <a:latin typeface="+mn-lt"/>
              </a:rPr>
              <a:t>+</a:t>
            </a: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=79 keV,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sz="1800" b="1" baseline="30000" dirty="0">
                <a:solidFill>
                  <a:srgbClr val="FF0000"/>
                </a:solidFill>
                <a:latin typeface="+mn-lt"/>
              </a:rPr>
              <a:t>π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=3</a:t>
            </a:r>
            <a:r>
              <a:rPr lang="en-US" sz="1800" b="1" baseline="30000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1800" b="1" u="none" baseline="30000" dirty="0">
                <a:solidFill>
                  <a:srgbClr val="FF0000"/>
                </a:solidFill>
                <a:latin typeface="+mn-lt"/>
              </a:rPr>
              <a:t> </a:t>
            </a:r>
            <a:endParaRPr lang="en-US" sz="1800" b="1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95536" y="5301208"/>
            <a:ext cx="2088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Library</a:t>
            </a:r>
            <a:endParaRPr lang="en-US" sz="1800" b="1" u="none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=72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=2</a:t>
            </a:r>
            <a:r>
              <a:rPr lang="en-US" sz="1800" u="none" baseline="30000" dirty="0">
                <a:latin typeface="+mn-lt"/>
              </a:rPr>
              <a:t>+</a:t>
            </a:r>
          </a:p>
          <a:p>
            <a:pPr eaLnBrk="1" hangingPunct="1"/>
            <a:r>
              <a:rPr lang="en-US" sz="1800" u="none" dirty="0">
                <a:latin typeface="+mn-lt"/>
              </a:rPr>
              <a:t>E</a:t>
            </a:r>
            <a:r>
              <a:rPr lang="en-US" sz="1800" u="none" baseline="-25000" dirty="0">
                <a:latin typeface="+mn-lt"/>
              </a:rPr>
              <a:t>R</a:t>
            </a:r>
            <a:r>
              <a:rPr lang="en-US" sz="1800" u="none" dirty="0">
                <a:latin typeface="+mn-lt"/>
              </a:rPr>
              <a:t>=79 keV, J</a:t>
            </a:r>
            <a:r>
              <a:rPr lang="en-US" sz="1800" u="none" baseline="30000" dirty="0">
                <a:latin typeface="+mn-lt"/>
              </a:rPr>
              <a:t>π</a:t>
            </a:r>
            <a:r>
              <a:rPr lang="en-US" sz="1800" u="none" dirty="0">
                <a:latin typeface="+mn-lt"/>
              </a:rPr>
              <a:t>=3</a:t>
            </a:r>
            <a:r>
              <a:rPr lang="en-US" sz="1800" u="none" baseline="30000" dirty="0" smtClean="0">
                <a:latin typeface="+mn-lt"/>
              </a:rPr>
              <a:t>+</a:t>
            </a:r>
            <a:endParaRPr lang="en-US" sz="1800" u="non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33" y="827420"/>
            <a:ext cx="80884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25</a:t>
            </a:r>
            <a:r>
              <a:rPr lang="en-US" dirty="0" smtClean="0"/>
              <a:t>Mg is one of the most important </a:t>
            </a:r>
            <a:r>
              <a:rPr lang="en-US" b="1" dirty="0" smtClean="0"/>
              <a:t>neutron poison </a:t>
            </a:r>
            <a:r>
              <a:rPr lang="en-US" dirty="0" smtClean="0"/>
              <a:t>in the s-process path.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162" y="2267580"/>
            <a:ext cx="922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Analysis: simultaneous analysis of transmission (GELINA) and capture data (</a:t>
            </a:r>
            <a:r>
              <a:rPr lang="en-US" dirty="0" err="1" smtClean="0"/>
              <a:t>n_TOF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25</a:t>
            </a:r>
            <a:r>
              <a:rPr lang="en-GB" sz="3200" b="1" dirty="0" smtClean="0">
                <a:solidFill>
                  <a:srgbClr val="000000"/>
                </a:solidFill>
              </a:rPr>
              <a:t>Mg(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53542"/>
            <a:ext cx="842493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 </a:t>
            </a:r>
            <a:r>
              <a:rPr lang="en-US" baseline="30000" dirty="0"/>
              <a:t>22</a:t>
            </a:r>
            <a:r>
              <a:rPr lang="en-US" dirty="0"/>
              <a:t>Ne(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 err="1"/>
              <a:t>,n</a:t>
            </a:r>
            <a:r>
              <a:rPr lang="en-US" dirty="0" smtClean="0"/>
              <a:t>) is one of the </a:t>
            </a:r>
            <a:r>
              <a:rPr lang="en-US" b="1" dirty="0">
                <a:solidFill>
                  <a:srgbClr val="000000"/>
                </a:solidFill>
                <a:cs typeface="Symbol" charset="0"/>
              </a:rPr>
              <a:t>m</a:t>
            </a:r>
            <a:r>
              <a:rPr lang="en-US" b="1" dirty="0" smtClean="0">
                <a:solidFill>
                  <a:srgbClr val="000000"/>
                </a:solidFill>
                <a:cs typeface="Symbol" charset="0"/>
              </a:rPr>
              <a:t>ain </a:t>
            </a:r>
            <a:r>
              <a:rPr lang="en-US" b="1" dirty="0">
                <a:solidFill>
                  <a:srgbClr val="000000"/>
                </a:solidFill>
                <a:cs typeface="Symbol" charset="0"/>
              </a:rPr>
              <a:t>source of neutrons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 for the s-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process. 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Extremely difficult to measure 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Symbol" charset="0"/>
              </a:rPr>
              <a:t>very low cross section</a:t>
            </a:r>
            <a:r>
              <a:rPr lang="en-US" dirty="0" smtClean="0">
                <a:solidFill>
                  <a:srgbClr val="000000"/>
                </a:solidFill>
                <a:cs typeface="Symbol" charset="0"/>
              </a:rPr>
              <a:t>). </a:t>
            </a:r>
            <a:r>
              <a:rPr lang="en-US" b="1" dirty="0">
                <a:ea typeface="Symbol" charset="0"/>
                <a:cs typeface="Symbol" charset="0"/>
              </a:rPr>
              <a:t>Reaction rate</a:t>
            </a:r>
            <a:r>
              <a:rPr lang="en-US" dirty="0">
                <a:ea typeface="Symbol" charset="0"/>
                <a:cs typeface="Symbol" charset="0"/>
              </a:rPr>
              <a:t> very </a:t>
            </a:r>
            <a:r>
              <a:rPr lang="en-US" b="1" dirty="0">
                <a:ea typeface="Symbol" charset="0"/>
                <a:cs typeface="Symbol" charset="0"/>
              </a:rPr>
              <a:t>uncertain</a:t>
            </a:r>
            <a:r>
              <a:rPr lang="en-US" dirty="0">
                <a:ea typeface="Symbol" charset="0"/>
                <a:cs typeface="Symbol" charset="0"/>
              </a:rPr>
              <a:t> because of the </a:t>
            </a:r>
            <a:r>
              <a:rPr lang="en-US" b="1" dirty="0">
                <a:ea typeface="Symbol" charset="0"/>
                <a:cs typeface="Symbol" charset="0"/>
              </a:rPr>
              <a:t>poorly known property of the states in </a:t>
            </a:r>
            <a:r>
              <a:rPr lang="en-US" b="1" baseline="30000" dirty="0">
                <a:ea typeface="Symbol" charset="0"/>
                <a:cs typeface="Symbol" charset="0"/>
              </a:rPr>
              <a:t>26</a:t>
            </a:r>
            <a:r>
              <a:rPr lang="en-US" b="1" dirty="0">
                <a:ea typeface="Symbol" charset="0"/>
                <a:cs typeface="Symbol" charset="0"/>
              </a:rPr>
              <a:t>Mg</a:t>
            </a:r>
            <a:r>
              <a:rPr lang="en-US" dirty="0">
                <a:ea typeface="Symbol" charset="0"/>
                <a:cs typeface="Symbol" charset="0"/>
              </a:rPr>
              <a:t>. </a:t>
            </a:r>
            <a:endParaRPr lang="en-US" dirty="0">
              <a:solidFill>
                <a:srgbClr val="000000"/>
              </a:solidFill>
              <a:cs typeface="Symbo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752528" cy="365125"/>
          </a:xfrm>
        </p:spPr>
        <p:txBody>
          <a:bodyPr/>
          <a:lstStyle/>
          <a:p>
            <a:r>
              <a:rPr lang="it-IT" smtClean="0"/>
              <a:t>International Nuclear Physics Conference – Adelaide,  September 11-16, 2016 G. Tagliente – INFN Bari</a:t>
            </a:r>
            <a:endParaRPr lang="it-IT" dirty="0"/>
          </a:p>
        </p:txBody>
      </p:sp>
      <p:sp>
        <p:nvSpPr>
          <p:cNvPr id="29" name="Right Arrow 28">
            <a:hlinkClick r:id="rId4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2"/>
      <p:bldP spid="18" grpId="0" animBg="1"/>
      <p:bldP spid="1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19050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 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sections relevant for Nuclear Astrophysics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 of neutron cross sections relevant for Nuclear Waste Transmutation and related Nuclear Technologies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(ADS)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Neutrons as probes for fundamental Nuclear Physics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126" y="54868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Scientific Motivations</a:t>
            </a:r>
            <a:endParaRPr lang="it-IT" sz="32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472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9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4006" y="-93646"/>
            <a:ext cx="461628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403648" y="5369644"/>
            <a:ext cx="6751637" cy="1155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cross section uncertainties</a:t>
            </a:r>
            <a:r>
              <a:rPr lang="de-DE" sz="2000">
                <a:latin typeface="Comic Sans MS" pitchFamily="66" charset="0"/>
              </a:rPr>
              <a:t> </a:t>
            </a:r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&lt;5%</a:t>
            </a:r>
          </a:p>
          <a:p>
            <a:endParaRPr lang="de-DE" sz="2000">
              <a:latin typeface="Comic Sans MS" pitchFamily="66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de-DE"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safe control of systematic uncertainties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75656" y="6525344"/>
            <a:ext cx="65592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2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35427" y="846226"/>
            <a:ext cx="639846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2764018" y="980728"/>
            <a:ext cx="6336940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64018" y="1300668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71786" y="3397281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779550" y="5831243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arrotondato 7"/>
          <p:cNvSpPr/>
          <p:nvPr/>
        </p:nvSpPr>
        <p:spPr>
          <a:xfrm>
            <a:off x="2771800" y="3085327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544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  <p:sp>
        <p:nvSpPr>
          <p:cNvPr id="12" name="Rettangolo arrotondato 7"/>
          <p:cNvSpPr/>
          <p:nvPr/>
        </p:nvSpPr>
        <p:spPr>
          <a:xfrm>
            <a:off x="2771800" y="5191391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a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80660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011863" y="5013325"/>
            <a:ext cx="1366837" cy="1322388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27825" y="5853113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PS 20GeV</a:t>
            </a:r>
            <a:endParaRPr lang="fr-F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255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5651500" y="4941888"/>
            <a:ext cx="360363" cy="358775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795963" y="5229225"/>
            <a:ext cx="173037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932363" y="5810250"/>
            <a:ext cx="110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Linac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50 MeV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92725" y="4225925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Booster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1.4 GeV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132138" y="2133600"/>
            <a:ext cx="11525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56100" y="3213100"/>
            <a:ext cx="1655763" cy="2736850"/>
          </a:xfrm>
          <a:prstGeom prst="line">
            <a:avLst/>
          </a:prstGeom>
          <a:noFill/>
          <a:ln w="571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12239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n_TOF 200m Tunnel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140200" y="2924175"/>
            <a:ext cx="360363" cy="504825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23850" y="4292600"/>
            <a:ext cx="3744913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187450" y="4221163"/>
            <a:ext cx="3743325" cy="1782762"/>
            <a:chOff x="1066" y="2341"/>
            <a:chExt cx="2358" cy="1123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1066" y="2341"/>
              <a:ext cx="2358" cy="1123"/>
              <a:chOff x="1882" y="2795"/>
              <a:chExt cx="2358" cy="1123"/>
            </a:xfrm>
          </p:grpSpPr>
          <p:sp>
            <p:nvSpPr>
              <p:cNvPr id="15436" name="Rectangle 66"/>
              <p:cNvSpPr>
                <a:spLocks noChangeArrowheads="1"/>
              </p:cNvSpPr>
              <p:nvPr/>
            </p:nvSpPr>
            <p:spPr bwMode="auto">
              <a:xfrm>
                <a:off x="1927" y="2795"/>
                <a:ext cx="2313" cy="108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2154" y="3022"/>
                <a:ext cx="1856" cy="681"/>
                <a:chOff x="567" y="2840"/>
                <a:chExt cx="1856" cy="681"/>
              </a:xfrm>
            </p:grpSpPr>
            <p:sp>
              <p:nvSpPr>
                <p:cNvPr id="1544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680" cy="681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2" name="Rectangle 69"/>
                <p:cNvSpPr>
                  <a:spLocks noChangeArrowheads="1"/>
                </p:cNvSpPr>
                <p:nvPr/>
              </p:nvSpPr>
              <p:spPr bwMode="auto">
                <a:xfrm rot="360000">
                  <a:off x="1383" y="3113"/>
                  <a:ext cx="408" cy="13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5" name="Group 70"/>
                <p:cNvGrpSpPr>
                  <a:grpSpLocks/>
                </p:cNvGrpSpPr>
                <p:nvPr/>
              </p:nvGrpSpPr>
              <p:grpSpPr bwMode="auto">
                <a:xfrm>
                  <a:off x="1879" y="3202"/>
                  <a:ext cx="544" cy="98"/>
                  <a:chOff x="1879" y="3202"/>
                  <a:chExt cx="544" cy="98"/>
                </a:xfrm>
              </p:grpSpPr>
              <p:sp>
                <p:nvSpPr>
                  <p:cNvPr id="15448" name="Rectangle 71"/>
                  <p:cNvSpPr>
                    <a:spLocks noChangeArrowheads="1"/>
                  </p:cNvSpPr>
                  <p:nvPr/>
                </p:nvSpPr>
                <p:spPr bwMode="auto">
                  <a:xfrm rot="360000">
                    <a:off x="1879" y="3202"/>
                    <a:ext cx="544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449" name="Line 72"/>
                  <p:cNvSpPr>
                    <a:spLocks noChangeShapeType="1"/>
                  </p:cNvSpPr>
                  <p:nvPr/>
                </p:nvSpPr>
                <p:spPr bwMode="auto">
                  <a:xfrm rot="-180000" flipH="1" flipV="1">
                    <a:off x="1973" y="3225"/>
                    <a:ext cx="317" cy="4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444" name="Rectangle 73"/>
                <p:cNvSpPr>
                  <a:spLocks noChangeArrowheads="1"/>
                </p:cNvSpPr>
                <p:nvPr/>
              </p:nvSpPr>
              <p:spPr bwMode="auto">
                <a:xfrm>
                  <a:off x="1066" y="3067"/>
                  <a:ext cx="45" cy="227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5" name="Rectangle 74"/>
                <p:cNvSpPr>
                  <a:spLocks noChangeArrowheads="1"/>
                </p:cNvSpPr>
                <p:nvPr/>
              </p:nvSpPr>
              <p:spPr bwMode="auto">
                <a:xfrm>
                  <a:off x="567" y="3067"/>
                  <a:ext cx="499" cy="2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67" y="3294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57" y="3158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5438" name="Text Box 77"/>
              <p:cNvSpPr txBox="1">
                <a:spLocks noChangeArrowheads="1"/>
              </p:cNvSpPr>
              <p:nvPr/>
            </p:nvSpPr>
            <p:spPr bwMode="auto">
              <a:xfrm>
                <a:off x="3469" y="2795"/>
                <a:ext cx="771" cy="5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Proton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20GeV/c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7x10</a:t>
                </a:r>
                <a:r>
                  <a:rPr lang="es-ES" sz="1200" b="1" baseline="30000">
                    <a:solidFill>
                      <a:schemeClr val="accent2"/>
                    </a:solidFill>
                    <a:latin typeface="Comic Sans MS" pitchFamily="66" charset="0"/>
                  </a:rPr>
                  <a:t>12</a:t>
                </a: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 ppp</a:t>
                </a:r>
              </a:p>
            </p:txBody>
          </p:sp>
          <p:sp>
            <p:nvSpPr>
              <p:cNvPr id="15439" name="Text Box 78"/>
              <p:cNvSpPr txBox="1">
                <a:spLocks noChangeArrowheads="1"/>
              </p:cNvSpPr>
              <p:nvPr/>
            </p:nvSpPr>
            <p:spPr bwMode="auto">
              <a:xfrm>
                <a:off x="2653" y="2840"/>
                <a:ext cx="1043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latin typeface="Comic Sans MS" pitchFamily="66" charset="0"/>
                  </a:rPr>
                  <a:t>Pb Spallation Target</a:t>
                </a:r>
              </a:p>
            </p:txBody>
          </p:sp>
          <p:sp>
            <p:nvSpPr>
              <p:cNvPr id="15440" name="Text Box 79"/>
              <p:cNvSpPr txBox="1">
                <a:spLocks noChangeArrowheads="1"/>
              </p:cNvSpPr>
              <p:nvPr/>
            </p:nvSpPr>
            <p:spPr bwMode="auto">
              <a:xfrm>
                <a:off x="1882" y="3475"/>
                <a:ext cx="1134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Neutron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10</a:t>
                </a:r>
                <a:r>
                  <a:rPr lang="es-ES" sz="1600" b="1" baseline="30000">
                    <a:solidFill>
                      <a:srgbClr val="FF0000"/>
                    </a:solidFill>
                    <a:latin typeface="Comic Sans MS" pitchFamily="66" charset="0"/>
                  </a:rPr>
                  <a:t>o</a:t>
                </a: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 prod. angle</a:t>
                </a:r>
              </a:p>
            </p:txBody>
          </p:sp>
        </p:grpSp>
        <p:sp>
          <p:nvSpPr>
            <p:cNvPr id="15435" name="Line 80"/>
            <p:cNvSpPr>
              <a:spLocks noChangeShapeType="1"/>
            </p:cNvSpPr>
            <p:nvPr/>
          </p:nvSpPr>
          <p:spPr bwMode="auto">
            <a:xfrm flipH="1">
              <a:off x="1338" y="2795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84213" y="4005263"/>
            <a:ext cx="2016125" cy="936625"/>
            <a:chOff x="431" y="2523"/>
            <a:chExt cx="1270" cy="590"/>
          </a:xfrm>
        </p:grpSpPr>
        <p:sp>
          <p:nvSpPr>
            <p:cNvPr id="15429" name="Text Box 86"/>
            <p:cNvSpPr txBox="1">
              <a:spLocks noChangeArrowheads="1"/>
            </p:cNvSpPr>
            <p:nvPr/>
          </p:nvSpPr>
          <p:spPr bwMode="auto">
            <a:xfrm>
              <a:off x="431" y="2523"/>
              <a:ext cx="127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>
                  <a:solidFill>
                    <a:srgbClr val="FF0000"/>
                  </a:solidFill>
                  <a:latin typeface="Comic Sans MS" pitchFamily="66" charset="0"/>
                </a:rPr>
                <a:t>Sample</a:t>
              </a:r>
            </a:p>
          </p:txBody>
        </p:sp>
        <p:sp>
          <p:nvSpPr>
            <p:cNvPr id="15430" name="Line 87"/>
            <p:cNvSpPr>
              <a:spLocks noChangeShapeType="1"/>
            </p:cNvSpPr>
            <p:nvPr/>
          </p:nvSpPr>
          <p:spPr bwMode="auto">
            <a:xfrm>
              <a:off x="1383" y="2750"/>
              <a:ext cx="22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5427" name="Rectangle 88"/>
          <p:cNvSpPr>
            <a:spLocks noChangeArrowheads="1"/>
          </p:cNvSpPr>
          <p:nvPr/>
        </p:nvSpPr>
        <p:spPr bwMode="auto">
          <a:xfrm>
            <a:off x="755576" y="188640"/>
            <a:ext cx="799288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CERN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Facility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4000" y="6597352"/>
            <a:ext cx="6552000" cy="365125"/>
          </a:xfrm>
        </p:spPr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Conference – Adelaide,  </a:t>
            </a:r>
            <a:r>
              <a:rPr lang="it-IT" dirty="0" err="1" smtClean="0"/>
              <a:t>September</a:t>
            </a:r>
            <a:r>
              <a:rPr lang="it-IT" dirty="0" smtClean="0"/>
              <a:t> 11-16, 2016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71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  <p:bldP spid="41988" grpId="0"/>
      <p:bldP spid="41988" grpId="1"/>
      <p:bldP spid="41990" grpId="0" animBg="1"/>
      <p:bldP spid="41990" grpId="1" animBg="1"/>
      <p:bldP spid="41991" grpId="0" animBg="1"/>
      <p:bldP spid="41992" grpId="0"/>
      <p:bldP spid="41992" grpId="1"/>
      <p:bldP spid="41993" grpId="0"/>
      <p:bldP spid="41993" grpId="1"/>
      <p:bldP spid="41994" grpId="0" animBg="1"/>
      <p:bldP spid="41995" grpId="0" animBg="1"/>
      <p:bldP spid="41996" grpId="0"/>
      <p:bldP spid="419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TOF_BEamLin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/>
          <a:stretch/>
        </p:blipFill>
        <p:spPr>
          <a:xfrm>
            <a:off x="303316" y="3170412"/>
            <a:ext cx="8537368" cy="30290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5014" y="4105885"/>
            <a:ext cx="204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EAR-1: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Horizontal flight path of </a:t>
            </a:r>
            <a:r>
              <a:rPr lang="en-US" b="1" dirty="0" smtClean="0">
                <a:solidFill>
                  <a:srgbClr val="0000FF"/>
                </a:solidFill>
              </a:rPr>
              <a:t>184.2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406" y="1457123"/>
            <a:ext cx="5655031" cy="171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Both beam lines have: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collimator</a:t>
            </a:r>
            <a:r>
              <a:rPr lang="en-US" dirty="0"/>
              <a:t> </a:t>
            </a:r>
            <a:r>
              <a:rPr lang="en-US" dirty="0" smtClean="0"/>
              <a:t>for halo cleaning and first beam shaping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Filter station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Magnet to minimize the charged particle background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collimator for beam shaping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5431" y="3444955"/>
            <a:ext cx="155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EAR-2:</a:t>
            </a:r>
          </a:p>
          <a:p>
            <a:r>
              <a:rPr lang="en-US" dirty="0" smtClean="0"/>
              <a:t>Vertical </a:t>
            </a:r>
            <a:r>
              <a:rPr lang="en-US" dirty="0"/>
              <a:t>flight </a:t>
            </a:r>
            <a:r>
              <a:rPr lang="en-US" dirty="0" smtClean="0"/>
              <a:t>path of </a:t>
            </a:r>
            <a:r>
              <a:rPr lang="en-US" b="1" dirty="0">
                <a:solidFill>
                  <a:srgbClr val="0000FF"/>
                </a:solidFill>
              </a:rPr>
              <a:t>18.2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040000" cy="365125"/>
          </a:xfrm>
        </p:spPr>
        <p:txBody>
          <a:bodyPr/>
          <a:lstStyle/>
          <a:p>
            <a:r>
              <a:rPr lang="tr-TR" dirty="0" smtClean="0"/>
              <a:t>International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Physics</a:t>
            </a:r>
            <a:r>
              <a:rPr lang="tr-TR" dirty="0" smtClean="0"/>
              <a:t> Conference – </a:t>
            </a:r>
            <a:r>
              <a:rPr lang="tr-TR" dirty="0" err="1" smtClean="0"/>
              <a:t>Adelaide</a:t>
            </a:r>
            <a:r>
              <a:rPr lang="tr-TR" dirty="0" smtClean="0"/>
              <a:t>,  </a:t>
            </a:r>
            <a:r>
              <a:rPr lang="tr-TR" dirty="0" err="1" smtClean="0"/>
              <a:t>September</a:t>
            </a:r>
            <a:r>
              <a:rPr lang="tr-TR" dirty="0" smtClean="0"/>
              <a:t> 11-16, 2016 G. Tagliente – INFN Bari</a:t>
            </a:r>
            <a:endParaRPr lang="it-IT" dirty="0"/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Beam lines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4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38197"/>
              </p:ext>
            </p:extLst>
          </p:nvPr>
        </p:nvGraphicFramePr>
        <p:xfrm>
          <a:off x="457200" y="1541463"/>
          <a:ext cx="8229600" cy="28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EAR-2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Wide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energy range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&lt;1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GeV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ym typeface="Wingdings" pitchFamily="2" charset="2"/>
                        </a:rPr>
                        <a:t>25 </a:t>
                      </a:r>
                      <a:r>
                        <a:rPr lang="en-GB" sz="1800" dirty="0" err="1" smtClean="0">
                          <a:sym typeface="Wingdings" pitchFamily="2" charset="2"/>
                        </a:rPr>
                        <a:t>meV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&lt;E</a:t>
                      </a:r>
                      <a:r>
                        <a:rPr lang="en-GB" sz="1800" baseline="-25000" dirty="0" smtClean="0">
                          <a:sym typeface="Wingdings" pitchFamily="2" charset="2"/>
                        </a:rPr>
                        <a:t>n</a:t>
                      </a:r>
                      <a:r>
                        <a:rPr lang="en-GB" sz="1800" dirty="0" smtClean="0">
                          <a:sym typeface="Wingdings" pitchFamily="2" charset="2"/>
                        </a:rPr>
                        <a:t>&lt;300 MeV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Extremely </a:t>
                      </a:r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high instantaneous neutron flux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5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10</a:t>
                      </a:r>
                      <a:r>
                        <a:rPr lang="en-GB" sz="1800" baseline="30000" dirty="0" smtClean="0"/>
                        <a:t>6</a:t>
                      </a:r>
                      <a:r>
                        <a:rPr lang="en-GB" sz="1800" dirty="0" smtClean="0"/>
                        <a:t> n/cm</a:t>
                      </a:r>
                      <a:r>
                        <a:rPr lang="en-GB" sz="1800" baseline="30000" dirty="0" smtClean="0"/>
                        <a:t>2</a:t>
                      </a:r>
                      <a:r>
                        <a:rPr lang="en-GB" sz="1800" dirty="0" smtClean="0"/>
                        <a:t>/pulse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9" y="3007447"/>
            <a:ext cx="4778501" cy="31123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040000" cy="365125"/>
          </a:xfrm>
        </p:spPr>
        <p:txBody>
          <a:bodyPr/>
          <a:lstStyle/>
          <a:p>
            <a:r>
              <a:rPr lang="tr-TR" dirty="0" smtClean="0"/>
              <a:t>International 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Physics</a:t>
            </a:r>
            <a:r>
              <a:rPr lang="tr-TR" dirty="0" smtClean="0"/>
              <a:t> Conference – </a:t>
            </a:r>
            <a:r>
              <a:rPr lang="tr-TR" dirty="0" err="1" smtClean="0"/>
              <a:t>Adelaide</a:t>
            </a:r>
            <a:r>
              <a:rPr lang="tr-TR" dirty="0" smtClean="0"/>
              <a:t>,  </a:t>
            </a:r>
            <a:r>
              <a:rPr lang="tr-TR" dirty="0" err="1" smtClean="0"/>
              <a:t>September</a:t>
            </a:r>
            <a:r>
              <a:rPr lang="tr-TR" dirty="0" smtClean="0"/>
              <a:t> 11-16, 2016 G. Tagliente – INFN Bari</a:t>
            </a:r>
            <a:endParaRPr lang="it-IT" dirty="0"/>
          </a:p>
        </p:txBody>
      </p:sp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395536" y="188640"/>
            <a:ext cx="835292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Facility: </a:t>
            </a:r>
            <a:r>
              <a:rPr lang="en-US" sz="3200" b="1" dirty="0" smtClean="0">
                <a:latin typeface="Times New Roman"/>
                <a:cs typeface="Times New Roman"/>
              </a:rPr>
              <a:t>Main features</a:t>
            </a:r>
            <a:endParaRPr lang="en-GB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14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7777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68933</TotalTime>
  <Words>2799</Words>
  <Application>Microsoft Macintosh PowerPoint</Application>
  <PresentationFormat>On-screen Show (4:3)</PresentationFormat>
  <Paragraphs>456</Paragraphs>
  <Slides>37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Tema di Office</vt:lpstr>
      <vt:lpstr>Equation</vt:lpstr>
      <vt:lpstr>Formel</vt:lpstr>
      <vt:lpstr>Photo Editor Photo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Achivments</dc:title>
  <dc:creator>Nicola Colonna</dc:creator>
  <cp:lastModifiedBy>Giuseppe Tagliente</cp:lastModifiedBy>
  <cp:revision>599</cp:revision>
  <dcterms:created xsi:type="dcterms:W3CDTF">2008-03-10T15:09:25Z</dcterms:created>
  <dcterms:modified xsi:type="dcterms:W3CDTF">2016-09-16T03:02:37Z</dcterms:modified>
</cp:coreProperties>
</file>