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8" r:id="rId9"/>
    <p:sldId id="269" r:id="rId10"/>
    <p:sldId id="267" r:id="rId11"/>
    <p:sldId id="282" r:id="rId12"/>
    <p:sldId id="283" r:id="rId13"/>
    <p:sldId id="262" r:id="rId14"/>
    <p:sldId id="284" r:id="rId15"/>
    <p:sldId id="260" r:id="rId16"/>
    <p:sldId id="285" r:id="rId17"/>
    <p:sldId id="292" r:id="rId18"/>
    <p:sldId id="287" r:id="rId19"/>
    <p:sldId id="261" r:id="rId20"/>
    <p:sldId id="270" r:id="rId21"/>
    <p:sldId id="273" r:id="rId22"/>
    <p:sldId id="271" r:id="rId23"/>
    <p:sldId id="289" r:id="rId24"/>
    <p:sldId id="275" r:id="rId25"/>
    <p:sldId id="290" r:id="rId26"/>
    <p:sldId id="291" r:id="rId27"/>
    <p:sldId id="280" r:id="rId28"/>
    <p:sldId id="281" r:id="rId29"/>
    <p:sldId id="288" r:id="rId30"/>
    <p:sldId id="276" r:id="rId31"/>
    <p:sldId id="277" r:id="rId32"/>
    <p:sldId id="278" r:id="rId33"/>
    <p:sldId id="27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48" autoAdjust="0"/>
  </p:normalViewPr>
  <p:slideViewPr>
    <p:cSldViewPr snapToGrid="0" snapToObjects="1">
      <p:cViewPr varScale="1">
        <p:scale>
          <a:sx n="84" d="100"/>
          <a:sy n="84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90155-5533-084E-B720-AF9C312010A4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C7D4F-44D8-3741-9052-F00FB60E1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821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F405-CC83-4747-97CB-5BA20A2769B7}" type="datetimeFigureOut">
              <a:rPr lang="en-US" smtClean="0"/>
              <a:t>15/10/15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95943-100D-EB49-995D-D3816C1E2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5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C799-2DBD-48A5-BFD5-C98A8CE67E29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870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6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12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17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13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47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1803"/>
            <a:ext cx="4038600" cy="45843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1804"/>
            <a:ext cx="4038600" cy="45843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14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6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27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56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37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1803"/>
            <a:ext cx="82296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FF9A-4B1D-CE45-B4F8-DB864CDBF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122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wmf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CERN n_TOF facility: a unique tool for nuclear data measurement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16337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Federica Mingrone</a:t>
            </a:r>
          </a:p>
          <a:p>
            <a:r>
              <a:rPr lang="en-US" i="1" dirty="0" smtClean="0"/>
              <a:t>on behalf of the n_TOF Collaboration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CNR*15 </a:t>
            </a:r>
            <a:r>
              <a:rPr lang="en-US" sz="2800" dirty="0" smtClean="0"/>
              <a:t>– Tokyo</a:t>
            </a:r>
            <a:r>
              <a:rPr lang="en-US" sz="2800" dirty="0"/>
              <a:t>,</a:t>
            </a:r>
            <a:r>
              <a:rPr lang="en-US" sz="2800" dirty="0" smtClean="0"/>
              <a:t> Tuesday 22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October 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485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Profiles\cguerrer\AppData\Local\Microsoft\Windows\Temporary Internet Files\Content.Outlook\BSCXCR2I\P1050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2160"/>
            <a:ext cx="4272644" cy="32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110503"/>
            <a:ext cx="4520815" cy="923330"/>
          </a:xfrm>
          <a:prstGeom prst="rect">
            <a:avLst/>
          </a:prstGeom>
          <a:solidFill>
            <a:srgbClr val="DCE6F2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Work Sector Type A: </a:t>
            </a:r>
            <a:r>
              <a:rPr lang="en-US" dirty="0" smtClean="0"/>
              <a:t>use of </a:t>
            </a:r>
            <a:r>
              <a:rPr lang="en-US" u="sng" dirty="0" smtClean="0">
                <a:solidFill>
                  <a:srgbClr val="FF0000"/>
                </a:solidFill>
              </a:rPr>
              <a:t>non-encapsulated radioactive samples</a:t>
            </a:r>
            <a:r>
              <a:rPr lang="en-US" dirty="0" smtClean="0"/>
              <a:t> allowed (since 2010 in EAR-1, since 2014 in EAR-2)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Class-A laboratories</a:t>
            </a:r>
            <a:endParaRPr lang="en-GB" sz="3600" dirty="0"/>
          </a:p>
        </p:txBody>
      </p:sp>
      <p:pic>
        <p:nvPicPr>
          <p:cNvPr id="11" name="Picture 10" descr="IMG_4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03" y="1602881"/>
            <a:ext cx="3500597" cy="44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fr-FR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/>
              <a:t>D</a:t>
            </a:r>
            <a:r>
              <a:rPr lang="en-US" sz="3600" dirty="0" smtClean="0"/>
              <a:t>etectors</a:t>
            </a:r>
            <a:endParaRPr lang="en-GB" sz="3600" dirty="0"/>
          </a:p>
        </p:txBody>
      </p:sp>
      <p:pic>
        <p:nvPicPr>
          <p:cNvPr id="2" name="Picture 1" descr="IMG_42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8"/>
          <a:stretch/>
        </p:blipFill>
        <p:spPr>
          <a:xfrm>
            <a:off x="219544" y="2394278"/>
            <a:ext cx="2507533" cy="2718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12" y="1591706"/>
            <a:ext cx="301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Total Absorption Calorimeter (TAC)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76746" y="1868705"/>
            <a:ext cx="127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cintillators</a:t>
            </a:r>
            <a:endParaRPr lang="en-US" dirty="0"/>
          </a:p>
        </p:txBody>
      </p:sp>
      <p:pic>
        <p:nvPicPr>
          <p:cNvPr id="4" name="Picture 3" descr="IMG_42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23329" r="13341" b="-1"/>
          <a:stretch/>
        </p:blipFill>
        <p:spPr>
          <a:xfrm>
            <a:off x="3124200" y="2394278"/>
            <a:ext cx="2160379" cy="2043895"/>
          </a:xfrm>
          <a:prstGeom prst="rect">
            <a:avLst/>
          </a:prstGeom>
        </p:spPr>
      </p:pic>
      <p:pic>
        <p:nvPicPr>
          <p:cNvPr id="6" name="Picture 5" descr="IMG_001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t="6036" r="22962"/>
          <a:stretch/>
        </p:blipFill>
        <p:spPr>
          <a:xfrm rot="16200000">
            <a:off x="3627828" y="4193682"/>
            <a:ext cx="1153123" cy="21603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78734" y="1591706"/>
            <a:ext cx="337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Parallel Plate Avalanche Chamber (PPAC)</a:t>
            </a:r>
            <a:endParaRPr lang="en-US" dirty="0"/>
          </a:p>
        </p:txBody>
      </p:sp>
      <p:pic>
        <p:nvPicPr>
          <p:cNvPr id="18" name="Picture 3" descr="ppac_dibujo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3856" r="1300" b="3172"/>
          <a:stretch>
            <a:fillRect/>
          </a:stretch>
        </p:blipFill>
        <p:spPr>
          <a:xfrm>
            <a:off x="6019800" y="2394278"/>
            <a:ext cx="2578587" cy="1425067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4" descr="detst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00194"/>
            <a:ext cx="2578587" cy="194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92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fr-FR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/>
              <a:t>D</a:t>
            </a:r>
            <a:r>
              <a:rPr lang="en-US" sz="3600" dirty="0" smtClean="0"/>
              <a:t>etectors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05514" y="1693204"/>
            <a:ext cx="153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MicroMegas</a:t>
            </a:r>
            <a:endParaRPr lang="en-US" dirty="0"/>
          </a:p>
        </p:txBody>
      </p:sp>
      <p:pic>
        <p:nvPicPr>
          <p:cNvPr id="13" name="Picture 12" descr="Silicon_sandwi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45" y="2321283"/>
            <a:ext cx="1972018" cy="153146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r="7508"/>
          <a:stretch/>
        </p:blipFill>
        <p:spPr bwMode="auto">
          <a:xfrm>
            <a:off x="3876634" y="2785945"/>
            <a:ext cx="1825642" cy="21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"/>
          <a:stretch/>
        </p:blipFill>
        <p:spPr bwMode="auto">
          <a:xfrm>
            <a:off x="6074077" y="4037418"/>
            <a:ext cx="2339186" cy="186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58439" y="1693204"/>
            <a:ext cx="172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sandwich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93909" y="5863882"/>
            <a:ext cx="2671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to Massimo </a:t>
            </a:r>
            <a:r>
              <a:rPr lang="en-US" sz="1400" dirty="0" err="1" smtClean="0"/>
              <a:t>Barbagallo</a:t>
            </a:r>
            <a:endParaRPr lang="en-US" sz="1400" dirty="0"/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1" y="2321282"/>
            <a:ext cx="2219092" cy="16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gas_fiss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1" y="4091888"/>
            <a:ext cx="2614242" cy="19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6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9901" y="1578380"/>
            <a:ext cx="4788365" cy="15388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NUCLEAR TECHNOLOGIES – ADS, Gen-IV and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/U fuel cycle: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Neutron capture and fission cross sections of Actinides in the thermal (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meV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, epithermal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(eV-keV) and fast (MeV) energy regions.</a:t>
            </a:r>
          </a:p>
        </p:txBody>
      </p:sp>
      <p:pic>
        <p:nvPicPr>
          <p:cNvPr id="3" name="Picture 2" descr="myrr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86" y="2786999"/>
            <a:ext cx="2173514" cy="1652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578380"/>
            <a:ext cx="3168653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The n_TOF Collaboration: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30 Research Institutions from Europe, Asia and USA</a:t>
            </a:r>
          </a:p>
        </p:txBody>
      </p:sp>
      <p:pic>
        <p:nvPicPr>
          <p:cNvPr id="7" name="Picture 6" descr="reactor_g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2600"/>
            <a:ext cx="4236598" cy="2262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578698"/>
            <a:ext cx="404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Source: Nuclear Energy Today © OECD/Nuclear </a:t>
            </a:r>
          </a:p>
          <a:p>
            <a:pPr indent="711200"/>
            <a:r>
              <a:rPr lang="en-US" sz="1400" dirty="0" smtClean="0">
                <a:latin typeface="Helvetica"/>
                <a:cs typeface="Helvetica"/>
              </a:rPr>
              <a:t>Energy Agency 2012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9" name="Picture 8" descr="radioto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62" y="4347722"/>
            <a:ext cx="3185732" cy="184589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Physics cases</a:t>
            </a:r>
            <a:endParaRPr lang="en-GB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13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1" y="1578380"/>
            <a:ext cx="81110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NUCLEAR TECHNOLOGIES – ADS, Gen-IV and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/U fuel cycle: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Important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Results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Physics cases</a:t>
            </a:r>
            <a:endParaRPr lang="en-GB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14" name="Content Placeholder 12"/>
          <p:cNvSpPr>
            <a:spLocks noGrp="1"/>
          </p:cNvSpPr>
          <p:nvPr>
            <p:ph idx="1"/>
          </p:nvPr>
        </p:nvSpPr>
        <p:spPr>
          <a:xfrm>
            <a:off x="398808" y="2087162"/>
            <a:ext cx="3761703" cy="954107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1400" dirty="0"/>
              <a:t>F. Mingrone et al., </a:t>
            </a:r>
            <a:r>
              <a:rPr lang="en-US" sz="1400" i="1" dirty="0"/>
              <a:t>Measurement of the </a:t>
            </a:r>
            <a:r>
              <a:rPr lang="en-US" sz="1400" i="1" baseline="30000" dirty="0"/>
              <a:t>238</a:t>
            </a:r>
            <a:r>
              <a:rPr lang="en-US" sz="1400" i="1" dirty="0"/>
              <a:t>U Radiative Capture Cross Section with C6D6 at the CERN n_TOF Facility</a:t>
            </a:r>
            <a:r>
              <a:rPr lang="en-US" sz="1400" dirty="0"/>
              <a:t>, Nuclear Data Sheets </a:t>
            </a:r>
            <a:r>
              <a:rPr lang="en-US" sz="1400" b="1" dirty="0"/>
              <a:t>119</a:t>
            </a:r>
            <a:r>
              <a:rPr lang="en-US" sz="1400" dirty="0"/>
              <a:t> (2014) 18-21</a:t>
            </a:r>
          </a:p>
        </p:txBody>
      </p:sp>
      <p:sp>
        <p:nvSpPr>
          <p:cNvPr id="23" name="Content Placeholder 12"/>
          <p:cNvSpPr txBox="1">
            <a:spLocks/>
          </p:cNvSpPr>
          <p:nvPr/>
        </p:nvSpPr>
        <p:spPr>
          <a:xfrm>
            <a:off x="398808" y="5015595"/>
            <a:ext cx="3761702" cy="954107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smtClean="0"/>
              <a:t>D. </a:t>
            </a:r>
            <a:r>
              <a:rPr lang="en-GB" sz="1400" dirty="0" err="1" smtClean="0"/>
              <a:t>Tarrio</a:t>
            </a:r>
            <a:r>
              <a:rPr lang="en-GB" sz="1400" dirty="0" smtClean="0"/>
              <a:t> et al., </a:t>
            </a:r>
            <a:r>
              <a:rPr lang="en-GB" sz="1400" i="1" dirty="0" smtClean="0"/>
              <a:t>Measurement of the angular distribution of  </a:t>
            </a:r>
            <a:r>
              <a:rPr lang="en-GB" sz="1400" i="1" dirty="0"/>
              <a:t>fission </a:t>
            </a:r>
            <a:r>
              <a:rPr lang="en-GB" sz="1400" i="1" dirty="0" smtClean="0"/>
              <a:t>fragments using </a:t>
            </a:r>
            <a:r>
              <a:rPr lang="en-GB" sz="1400" i="1" dirty="0"/>
              <a:t>a </a:t>
            </a:r>
            <a:r>
              <a:rPr lang="en-GB" sz="1400" i="1" dirty="0" smtClean="0"/>
              <a:t>PPAC assembly at CERN </a:t>
            </a:r>
            <a:r>
              <a:rPr lang="en-GB" sz="1400" i="1" dirty="0" err="1" smtClean="0"/>
              <a:t>n_TOF</a:t>
            </a:r>
            <a:r>
              <a:rPr lang="en-US" sz="1400" dirty="0" smtClean="0"/>
              <a:t>, NIMA 743, 79-85 (2014)</a:t>
            </a:r>
            <a:endParaRPr lang="en-US" sz="14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302" y="4744742"/>
            <a:ext cx="2012968" cy="1407796"/>
          </a:xfrm>
          <a:prstGeom prst="rect">
            <a:avLst/>
          </a:prstGeom>
          <a:noFill/>
        </p:spPr>
      </p:pic>
      <p:pic>
        <p:nvPicPr>
          <p:cNvPr id="25" name="Picture 24" descr="aniso_Th2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62" y="4749678"/>
            <a:ext cx="1853179" cy="133387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34009" y="5629192"/>
            <a:ext cx="1852791" cy="276999"/>
          </a:xfrm>
          <a:prstGeom prst="rect">
            <a:avLst/>
          </a:prstGeom>
          <a:solidFill>
            <a:schemeClr val="bg1">
              <a:lumMod val="75000"/>
              <a:alpha val="23000"/>
            </a:schemeClr>
          </a:solidFill>
        </p:spPr>
        <p:txBody>
          <a:bodyPr wrap="none">
            <a:spAutoFit/>
          </a:bodyPr>
          <a:lstStyle/>
          <a:p>
            <a:r>
              <a:rPr lang="en-GB" sz="1200" dirty="0"/>
              <a:t>L.S. </a:t>
            </a:r>
            <a:r>
              <a:rPr lang="en-GB" sz="1200" dirty="0" smtClean="0"/>
              <a:t>Leong, to be published</a:t>
            </a:r>
            <a:endParaRPr lang="en-GB" sz="1200" dirty="0"/>
          </a:p>
        </p:txBody>
      </p:sp>
      <p:sp>
        <p:nvSpPr>
          <p:cNvPr id="27" name="Content Placeholder 12"/>
          <p:cNvSpPr txBox="1">
            <a:spLocks/>
          </p:cNvSpPr>
          <p:nvPr/>
        </p:nvSpPr>
        <p:spPr>
          <a:xfrm>
            <a:off x="4518382" y="2087162"/>
            <a:ext cx="4254258" cy="738664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A. </a:t>
            </a:r>
            <a:r>
              <a:rPr lang="en-US" sz="1400" dirty="0" err="1" smtClean="0"/>
              <a:t>Tsinganis</a:t>
            </a:r>
            <a:r>
              <a:rPr lang="en-US" sz="1400" dirty="0" smtClean="0"/>
              <a:t> et al., </a:t>
            </a:r>
            <a:r>
              <a:rPr lang="en-GB" sz="1400" i="1" dirty="0"/>
              <a:t>Measurement of the 242Pu(</a:t>
            </a:r>
            <a:r>
              <a:rPr lang="en-GB" sz="1400" i="1" dirty="0" err="1"/>
              <a:t>n,f</a:t>
            </a:r>
            <a:r>
              <a:rPr lang="en-GB" sz="1400" i="1" dirty="0"/>
              <a:t>) Cross Section at the CERN n TOF </a:t>
            </a:r>
            <a:r>
              <a:rPr lang="en-GB" sz="1400" i="1" dirty="0" smtClean="0"/>
              <a:t>Facility</a:t>
            </a:r>
            <a:r>
              <a:rPr lang="en-GB" sz="1400" dirty="0" smtClean="0"/>
              <a:t>, </a:t>
            </a:r>
            <a:r>
              <a:rPr lang="en-US" sz="1400" dirty="0" smtClean="0"/>
              <a:t>Nuclear Data Conference, New York 2013</a:t>
            </a:r>
            <a:endParaRPr lang="en-US" sz="1400" dirty="0"/>
          </a:p>
        </p:txBody>
      </p:sp>
      <p:pic>
        <p:nvPicPr>
          <p:cNvPr id="28" name="Picture 27" descr="x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1924" y="2928019"/>
            <a:ext cx="2339074" cy="1454876"/>
          </a:xfrm>
          <a:prstGeom prst="rect">
            <a:avLst/>
          </a:prstGeom>
        </p:spPr>
      </p:pic>
      <p:pic>
        <p:nvPicPr>
          <p:cNvPr id="29" name="Image 8" descr="n_TOF_moni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7983" y="2982873"/>
            <a:ext cx="1718102" cy="121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6727689" y="3025720"/>
            <a:ext cx="1582484" cy="276999"/>
          </a:xfrm>
          <a:prstGeom prst="rect">
            <a:avLst/>
          </a:prstGeom>
          <a:solidFill>
            <a:schemeClr val="bg1">
              <a:lumMod val="75000"/>
              <a:alpha val="33000"/>
            </a:schemeClr>
          </a:solidFill>
        </p:spPr>
        <p:txBody>
          <a:bodyPr wrap="none">
            <a:spAutoFit/>
          </a:bodyPr>
          <a:lstStyle/>
          <a:p>
            <a:r>
              <a:rPr lang="en-GB" sz="1200" dirty="0" smtClean="0"/>
              <a:t>Data analysis </a:t>
            </a:r>
            <a:r>
              <a:rPr lang="en-GB" sz="1200" dirty="0" smtClean="0"/>
              <a:t>ongoing</a:t>
            </a:r>
            <a:endParaRPr lang="en-GB" sz="1200" dirty="0"/>
          </a:p>
        </p:txBody>
      </p:sp>
      <p:pic>
        <p:nvPicPr>
          <p:cNvPr id="6" name="Picture 5" descr="URR_exf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13" y="3188164"/>
            <a:ext cx="2214781" cy="1351801"/>
          </a:xfrm>
          <a:prstGeom prst="rect">
            <a:avLst/>
          </a:prstGeom>
        </p:spPr>
      </p:pic>
      <p:pic>
        <p:nvPicPr>
          <p:cNvPr id="31" name="Picture 30" descr="Y_measBkg_fz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3" y="3124889"/>
            <a:ext cx="1991249" cy="14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578380"/>
            <a:ext cx="3168653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The n_TOF Collaboration: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30 Research Institutions from Europe, Asia and 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01" y="1578380"/>
            <a:ext cx="4906899" cy="15388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NUCLEAR ASTROPHYSICS – stellar nucleosynthesis: </a:t>
            </a:r>
            <a:r>
              <a:rPr lang="en-US" dirty="0" smtClean="0">
                <a:solidFill>
                  <a:schemeClr val="tx2"/>
                </a:solidFill>
              </a:rPr>
              <a:t>Neutron capture and (</a:t>
            </a:r>
            <a:r>
              <a:rPr lang="en-US" dirty="0" err="1" smtClean="0">
                <a:solidFill>
                  <a:schemeClr val="tx2"/>
                </a:solidFill>
              </a:rPr>
              <a:t>n,</a:t>
            </a:r>
            <a:r>
              <a:rPr lang="en-US" dirty="0" err="1" smtClean="0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) cross sections of stable and unstable isotopes playing a role in the </a:t>
            </a:r>
            <a:r>
              <a:rPr lang="en-US" i="1" dirty="0" smtClean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- and </a:t>
            </a:r>
            <a:r>
              <a:rPr lang="en-US" i="1" dirty="0" smtClean="0">
                <a:solidFill>
                  <a:schemeClr val="tx2"/>
                </a:solidFill>
              </a:rPr>
              <a:t>r</a:t>
            </a:r>
            <a:r>
              <a:rPr lang="en-US" dirty="0" smtClean="0">
                <a:solidFill>
                  <a:schemeClr val="tx2"/>
                </a:solidFill>
              </a:rPr>
              <a:t>-processes and in the Big Bang nucleosynthesis (100 </a:t>
            </a:r>
            <a:r>
              <a:rPr lang="en-US" dirty="0">
                <a:solidFill>
                  <a:schemeClr val="tx2"/>
                </a:solidFill>
              </a:rPr>
              <a:t>eV </a:t>
            </a:r>
            <a:r>
              <a:rPr lang="en-US" dirty="0" smtClean="0">
                <a:solidFill>
                  <a:schemeClr val="tx2"/>
                </a:solidFill>
              </a:rPr>
              <a:t>to </a:t>
            </a:r>
            <a:r>
              <a:rPr lang="en-US" dirty="0">
                <a:solidFill>
                  <a:schemeClr val="tx2"/>
                </a:solidFill>
              </a:rPr>
              <a:t>500 keV) 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7" name="Picture 36" descr="Abund_Z-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0289" y="3222899"/>
            <a:ext cx="2760133" cy="29087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66" y="3222899"/>
            <a:ext cx="2718210" cy="290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19167" y="3489088"/>
            <a:ext cx="1188000" cy="323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none" dirty="0" smtClean="0"/>
              <a:t>Y=He/(</a:t>
            </a:r>
            <a:r>
              <a:rPr lang="en-US" sz="1400" u="none" dirty="0" err="1" smtClean="0"/>
              <a:t>H+He</a:t>
            </a:r>
            <a:r>
              <a:rPr lang="en-US" sz="1400" u="none" dirty="0" smtClean="0"/>
              <a:t>)</a:t>
            </a: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916" y="2681503"/>
            <a:ext cx="2157963" cy="33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5928" y="5681151"/>
            <a:ext cx="94199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HST/NASA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Physics cases</a:t>
            </a:r>
            <a:endParaRPr lang="en-GB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01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1" y="1578380"/>
            <a:ext cx="8229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NUCLEAR ASTROPHYSICS – stellar nucleosynthesis: </a:t>
            </a:r>
            <a:r>
              <a:rPr lang="en-US" dirty="0" smtClean="0">
                <a:solidFill>
                  <a:schemeClr val="tx2"/>
                </a:solidFill>
              </a:rPr>
              <a:t>Important Results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Physics cases</a:t>
            </a:r>
            <a:endParaRPr lang="en-GB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06564" y="2006108"/>
            <a:ext cx="8380236" cy="830997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Mosconi</a:t>
            </a:r>
            <a:r>
              <a:rPr lang="en-US" sz="1600" dirty="0"/>
              <a:t> et al.</a:t>
            </a:r>
            <a:r>
              <a:rPr lang="en-US" sz="1600" i="1" dirty="0"/>
              <a:t>, Neutron physics of the Re/</a:t>
            </a:r>
            <a:r>
              <a:rPr lang="en-US" sz="1600" i="1" dirty="0" err="1"/>
              <a:t>Os</a:t>
            </a:r>
            <a:r>
              <a:rPr lang="en-US" sz="1600" i="1" dirty="0"/>
              <a:t> clock. I. Measurement of the (</a:t>
            </a:r>
            <a:r>
              <a:rPr lang="en-US" sz="1600" i="1" dirty="0" err="1"/>
              <a:t>n</a:t>
            </a:r>
            <a:r>
              <a:rPr lang="en-US" sz="1600" i="1" dirty="0" err="1" smtClean="0"/>
              <a:t>,</a:t>
            </a:r>
            <a:r>
              <a:rPr lang="en-US" sz="1600" i="1" dirty="0" err="1">
                <a:latin typeface="Symbol" charset="2"/>
                <a:cs typeface="Symbol" charset="2"/>
              </a:rPr>
              <a:t>g</a:t>
            </a:r>
            <a:r>
              <a:rPr lang="en-US" sz="1600" i="1" dirty="0" smtClean="0"/>
              <a:t>) </a:t>
            </a:r>
            <a:r>
              <a:rPr lang="en-US" sz="1600" i="1" dirty="0"/>
              <a:t>cross </a:t>
            </a:r>
            <a:r>
              <a:rPr lang="en-US" sz="1600" i="1" dirty="0" smtClean="0"/>
              <a:t>sections </a:t>
            </a:r>
            <a:r>
              <a:rPr lang="en-US" sz="1600" i="1" dirty="0"/>
              <a:t>of </a:t>
            </a:r>
            <a:r>
              <a:rPr lang="en-US" sz="1600" i="1" baseline="30000" dirty="0" smtClean="0"/>
              <a:t>186,187,188</a:t>
            </a:r>
            <a:r>
              <a:rPr lang="en-US" sz="1600" i="1" dirty="0" smtClean="0"/>
              <a:t>Os </a:t>
            </a:r>
            <a:r>
              <a:rPr lang="en-US" sz="1600" i="1" dirty="0"/>
              <a:t>at the CERN </a:t>
            </a:r>
            <a:r>
              <a:rPr lang="en-US" sz="1600" i="1" dirty="0" smtClean="0"/>
              <a:t>n_TOF facility,</a:t>
            </a:r>
            <a:r>
              <a:rPr lang="en-US" sz="1600" dirty="0" smtClean="0"/>
              <a:t> </a:t>
            </a:r>
            <a:r>
              <a:rPr lang="en-US" sz="1600" dirty="0"/>
              <a:t>Phys. Rev. C 82 (2010) </a:t>
            </a:r>
            <a:r>
              <a:rPr lang="en-US" sz="1600" dirty="0" smtClean="0"/>
              <a:t>015802 (and the two subsequent publications)</a:t>
            </a:r>
            <a:endParaRPr lang="en-US" sz="1600" dirty="0"/>
          </a:p>
        </p:txBody>
      </p:sp>
      <p:pic>
        <p:nvPicPr>
          <p:cNvPr id="17" name="Picture 11" descr="Screen shot 2012-06-15 at 5.21.25 P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014" y="2979801"/>
            <a:ext cx="1477961" cy="31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832975" y="2979801"/>
            <a:ext cx="955299" cy="830997"/>
          </a:xfrm>
          <a:prstGeom prst="rect">
            <a:avLst/>
          </a:prstGeom>
          <a:noFill/>
          <a:ln w="25400">
            <a:solidFill>
              <a:srgbClr val="BB2D3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none" dirty="0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Resolved resonance region</a:t>
            </a:r>
          </a:p>
        </p:txBody>
      </p:sp>
      <p:pic>
        <p:nvPicPr>
          <p:cNvPr id="19" name="Picture 13" descr="Screen shot 2012-06-15 at 5.22.12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014" y="2979800"/>
            <a:ext cx="1643432" cy="31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665446" y="2979801"/>
            <a:ext cx="1042485" cy="830997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2D2D8A"/>
                </a:solidFill>
                <a:latin typeface="Arial Narrow" charset="0"/>
                <a:ea typeface="Arial Narrow" charset="0"/>
                <a:cs typeface="Arial Narrow" charset="0"/>
              </a:rPr>
              <a:t>Unresolved resonance region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7614" y="5038433"/>
            <a:ext cx="1629702" cy="108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016" y="3954836"/>
            <a:ext cx="1629702" cy="109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3016" y="2888026"/>
            <a:ext cx="1629702" cy="107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7547316" y="2979801"/>
            <a:ext cx="1343039" cy="1077218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u="none" dirty="0" err="1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Maxwellian</a:t>
            </a:r>
            <a:r>
              <a:rPr lang="en-US" sz="1600" u="none" dirty="0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 Average Cross Sections (MACS)</a:t>
            </a:r>
            <a:endParaRPr lang="en-US" sz="1600" u="none" dirty="0">
              <a:solidFill>
                <a:srgbClr val="00B05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6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1" y="1578380"/>
            <a:ext cx="8229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NUCLEAR ASTROPHYSICS – stellar nucleosynthesis: </a:t>
            </a:r>
            <a:r>
              <a:rPr lang="en-US" dirty="0" smtClean="0">
                <a:solidFill>
                  <a:schemeClr val="tx2"/>
                </a:solidFill>
              </a:rPr>
              <a:t>Important Results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Physics cases</a:t>
            </a:r>
            <a:endParaRPr lang="en-GB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06564" y="2006108"/>
            <a:ext cx="8380236" cy="830997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Mosconi</a:t>
            </a:r>
            <a:r>
              <a:rPr lang="en-US" sz="1600" dirty="0"/>
              <a:t> et al.</a:t>
            </a:r>
            <a:r>
              <a:rPr lang="en-US" sz="1600" i="1" dirty="0"/>
              <a:t>, Neutron physics of the Re/</a:t>
            </a:r>
            <a:r>
              <a:rPr lang="en-US" sz="1600" i="1" dirty="0" err="1"/>
              <a:t>Os</a:t>
            </a:r>
            <a:r>
              <a:rPr lang="en-US" sz="1600" i="1" dirty="0"/>
              <a:t> clock. I. Measurement of the (</a:t>
            </a:r>
            <a:r>
              <a:rPr lang="en-US" sz="1600" i="1" dirty="0" err="1"/>
              <a:t>n</a:t>
            </a:r>
            <a:r>
              <a:rPr lang="en-US" sz="1600" i="1" dirty="0" err="1" smtClean="0"/>
              <a:t>,</a:t>
            </a:r>
            <a:r>
              <a:rPr lang="en-US" sz="1600" i="1" dirty="0" err="1">
                <a:latin typeface="Symbol" charset="2"/>
                <a:cs typeface="Symbol" charset="2"/>
              </a:rPr>
              <a:t>g</a:t>
            </a:r>
            <a:r>
              <a:rPr lang="en-US" sz="1600" i="1" dirty="0" smtClean="0"/>
              <a:t>) </a:t>
            </a:r>
            <a:r>
              <a:rPr lang="en-US" sz="1600" i="1" dirty="0"/>
              <a:t>cross </a:t>
            </a:r>
            <a:r>
              <a:rPr lang="en-US" sz="1600" i="1" dirty="0" smtClean="0"/>
              <a:t>sections </a:t>
            </a:r>
            <a:r>
              <a:rPr lang="en-US" sz="1600" i="1" dirty="0"/>
              <a:t>of </a:t>
            </a:r>
            <a:r>
              <a:rPr lang="en-US" sz="1600" i="1" baseline="30000" dirty="0" smtClean="0"/>
              <a:t>186,187,188</a:t>
            </a:r>
            <a:r>
              <a:rPr lang="en-US" sz="1600" i="1" dirty="0" smtClean="0"/>
              <a:t>Os </a:t>
            </a:r>
            <a:r>
              <a:rPr lang="en-US" sz="1600" i="1" dirty="0"/>
              <a:t>at the CERN </a:t>
            </a:r>
            <a:r>
              <a:rPr lang="en-US" sz="1600" i="1" dirty="0" smtClean="0"/>
              <a:t>n_TOF facility,</a:t>
            </a:r>
            <a:r>
              <a:rPr lang="en-US" sz="1600" dirty="0" smtClean="0"/>
              <a:t> </a:t>
            </a:r>
            <a:r>
              <a:rPr lang="en-US" sz="1600" dirty="0"/>
              <a:t>Phys. Rev. C 82 (2010) </a:t>
            </a:r>
            <a:r>
              <a:rPr lang="en-US" sz="1600" dirty="0" smtClean="0"/>
              <a:t>015802 (and the two subsequent publications)</a:t>
            </a:r>
            <a:endParaRPr lang="en-US" sz="1600" dirty="0"/>
          </a:p>
        </p:txBody>
      </p:sp>
      <p:pic>
        <p:nvPicPr>
          <p:cNvPr id="17" name="Picture 11" descr="Screen shot 2012-06-15 at 5.21.25 P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014" y="2979801"/>
            <a:ext cx="1477961" cy="31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832975" y="2979801"/>
            <a:ext cx="955299" cy="830997"/>
          </a:xfrm>
          <a:prstGeom prst="rect">
            <a:avLst/>
          </a:prstGeom>
          <a:noFill/>
          <a:ln w="25400">
            <a:solidFill>
              <a:srgbClr val="BB2D3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none" dirty="0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Resolved resonance region</a:t>
            </a:r>
          </a:p>
        </p:txBody>
      </p:sp>
      <p:pic>
        <p:nvPicPr>
          <p:cNvPr id="19" name="Picture 13" descr="Screen shot 2012-06-15 at 5.22.12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014" y="2979800"/>
            <a:ext cx="1643432" cy="31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665446" y="2979801"/>
            <a:ext cx="1042485" cy="830997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2D2D8A"/>
                </a:solidFill>
                <a:latin typeface="Arial Narrow" charset="0"/>
                <a:ea typeface="Arial Narrow" charset="0"/>
                <a:cs typeface="Arial Narrow" charset="0"/>
              </a:rPr>
              <a:t>Unresolved resonance region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7614" y="5038433"/>
            <a:ext cx="1629702" cy="108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016" y="3954836"/>
            <a:ext cx="1629702" cy="109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3016" y="2888026"/>
            <a:ext cx="1629702" cy="107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7547316" y="2979801"/>
            <a:ext cx="1343039" cy="1077218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u="none" dirty="0" err="1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Maxwellian</a:t>
            </a:r>
            <a:r>
              <a:rPr lang="en-US" sz="1600" u="none" dirty="0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 Average Cross Sections (MACS)</a:t>
            </a:r>
            <a:endParaRPr lang="en-US" sz="1600" u="none" dirty="0">
              <a:solidFill>
                <a:srgbClr val="00B05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5" name="Gruppo 42"/>
          <p:cNvGrpSpPr/>
          <p:nvPr/>
        </p:nvGrpSpPr>
        <p:grpSpPr>
          <a:xfrm>
            <a:off x="1039110" y="3742188"/>
            <a:ext cx="7002916" cy="953453"/>
            <a:chOff x="1547664" y="3140969"/>
            <a:chExt cx="6697849" cy="687525"/>
          </a:xfrm>
          <a:effectLst/>
        </p:grpSpPr>
        <p:sp>
          <p:nvSpPr>
            <p:cNvPr id="26" name="CasellaDiTesto 39"/>
            <p:cNvSpPr txBox="1"/>
            <p:nvPr/>
          </p:nvSpPr>
          <p:spPr>
            <a:xfrm>
              <a:off x="1547664" y="3140969"/>
              <a:ext cx="6697849" cy="68752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Age of the Universe from nuclear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cosmocronometer</a:t>
              </a:r>
              <a:r>
                <a:rPr lang="en-US" b="1" dirty="0" smtClean="0">
                  <a:solidFill>
                    <a:srgbClr val="C00000"/>
                  </a:solidFill>
                </a:rPr>
                <a:t>: 14.9 ± </a:t>
              </a:r>
              <a:r>
                <a:rPr lang="en-US" b="1" dirty="0" smtClean="0">
                  <a:solidFill>
                    <a:srgbClr val="0000CC"/>
                  </a:solidFill>
                </a:rPr>
                <a:t>0.8 </a:t>
              </a:r>
              <a:r>
                <a:rPr lang="en-US" b="1" dirty="0" smtClean="0">
                  <a:solidFill>
                    <a:srgbClr val="C00000"/>
                  </a:solidFill>
                </a:rPr>
                <a:t>± 2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Gyr</a:t>
              </a:r>
              <a:endParaRPr lang="en-US" b="1" dirty="0" smtClean="0">
                <a:solidFill>
                  <a:srgbClr val="C00000"/>
                </a:solidFill>
              </a:endParaRPr>
            </a:p>
            <a:p>
              <a:pPr algn="ctr"/>
              <a:endParaRPr lang="en-US" sz="16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0000CC"/>
                  </a:solidFill>
                </a:rPr>
                <a:t>	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			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Reduced uncertainty due to nuclear data</a:t>
              </a:r>
              <a:endParaRPr lang="en-US" sz="1600" b="1" dirty="0" smtClean="0">
                <a:solidFill>
                  <a:srgbClr val="0000CC"/>
                </a:solidFill>
              </a:endParaRPr>
            </a:p>
          </p:txBody>
        </p:sp>
        <p:cxnSp>
          <p:nvCxnSpPr>
            <p:cNvPr id="27" name="Connettore 2 41"/>
            <p:cNvCxnSpPr/>
            <p:nvPr/>
          </p:nvCxnSpPr>
          <p:spPr>
            <a:xfrm flipV="1">
              <a:off x="6789787" y="3411595"/>
              <a:ext cx="432048" cy="277034"/>
            </a:xfrm>
            <a:prstGeom prst="straightConnector1">
              <a:avLst/>
            </a:prstGeom>
            <a:ln w="254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807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63Ni_cross_s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23" y="4311657"/>
            <a:ext cx="2279359" cy="1517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1578380"/>
            <a:ext cx="8229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NUCLEAR ASTROPHYSICS – stellar nucleosynthesis: </a:t>
            </a:r>
            <a:r>
              <a:rPr lang="en-US" dirty="0" smtClean="0">
                <a:solidFill>
                  <a:schemeClr val="tx2"/>
                </a:solidFill>
              </a:rPr>
              <a:t>Important Results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Physics cases</a:t>
            </a:r>
            <a:endParaRPr lang="en-GB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pic>
        <p:nvPicPr>
          <p:cNvPr id="6" name="Picture 5" descr="Os_chro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4" y="2898057"/>
            <a:ext cx="1557615" cy="10159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6565" y="4600421"/>
            <a:ext cx="3775916" cy="1077218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/>
              <a:t>C. </a:t>
            </a:r>
            <a:r>
              <a:rPr lang="en-US" sz="1600" dirty="0" err="1"/>
              <a:t>Lederer</a:t>
            </a:r>
            <a:r>
              <a:rPr lang="en-US" sz="1600" dirty="0"/>
              <a:t> et al., </a:t>
            </a:r>
            <a:r>
              <a:rPr lang="en-US" sz="1600" i="1" dirty="0"/>
              <a:t>Neutron Capture Cross Section of Unstable </a:t>
            </a:r>
            <a:r>
              <a:rPr lang="en-US" sz="1600" i="1" baseline="30000" dirty="0"/>
              <a:t>63</a:t>
            </a:r>
            <a:r>
              <a:rPr lang="en-US" sz="1600" i="1" dirty="0"/>
              <a:t>Ni: Implications for Stellar Nucleosynthesis</a:t>
            </a:r>
            <a:r>
              <a:rPr lang="en-US" sz="1600" dirty="0"/>
              <a:t>, Phys. Rev. </a:t>
            </a:r>
            <a:r>
              <a:rPr lang="en-US" sz="1600" dirty="0" err="1"/>
              <a:t>Lett</a:t>
            </a:r>
            <a:r>
              <a:rPr lang="en-US" sz="1600" dirty="0"/>
              <a:t>. </a:t>
            </a:r>
            <a:r>
              <a:rPr lang="en-US" sz="1600" b="1" dirty="0" smtClean="0"/>
              <a:t>110</a:t>
            </a:r>
            <a:r>
              <a:rPr lang="en-US" sz="1600" dirty="0"/>
              <a:t> </a:t>
            </a:r>
            <a:r>
              <a:rPr lang="en-US" sz="1600" dirty="0"/>
              <a:t>(2013)</a:t>
            </a:r>
            <a:r>
              <a:rPr lang="en-US" sz="1600" dirty="0" smtClean="0"/>
              <a:t> 022501</a:t>
            </a:r>
            <a:endParaRPr lang="en-US" sz="1600" dirty="0"/>
          </a:p>
        </p:txBody>
      </p:sp>
      <p:pic>
        <p:nvPicPr>
          <p:cNvPr id="14" name="Picture 13" descr="63Ni_abundanc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5" y="4224074"/>
            <a:ext cx="2216912" cy="1604747"/>
          </a:xfrm>
          <a:prstGeom prst="rect">
            <a:avLst/>
          </a:prstGeom>
        </p:spPr>
      </p:pic>
      <p:pic>
        <p:nvPicPr>
          <p:cNvPr id="16" name="Picture 15" descr="Os_MA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9" y="2885231"/>
            <a:ext cx="1616627" cy="1028763"/>
          </a:xfrm>
          <a:prstGeom prst="rect">
            <a:avLst/>
          </a:prstGeom>
        </p:spPr>
      </p:pic>
      <p:sp>
        <p:nvSpPr>
          <p:cNvPr id="17" name="CasellaDiTesto 39"/>
          <p:cNvSpPr txBox="1"/>
          <p:nvPr/>
        </p:nvSpPr>
        <p:spPr>
          <a:xfrm>
            <a:off x="3860328" y="2907235"/>
            <a:ext cx="3473016" cy="8853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</a:rPr>
              <a:t>Age of the </a:t>
            </a:r>
            <a:r>
              <a:rPr lang="it-IT" sz="1600" b="1" dirty="0" err="1">
                <a:solidFill>
                  <a:srgbClr val="C00000"/>
                </a:solidFill>
              </a:rPr>
              <a:t>Universe</a:t>
            </a:r>
            <a:r>
              <a:rPr lang="it-IT" sz="1600" b="1" dirty="0">
                <a:solidFill>
                  <a:srgbClr val="C00000"/>
                </a:solidFill>
              </a:rPr>
              <a:t> from </a:t>
            </a:r>
            <a:r>
              <a:rPr lang="it-IT" sz="1600" b="1" dirty="0" err="1">
                <a:solidFill>
                  <a:srgbClr val="C00000"/>
                </a:solidFill>
              </a:rPr>
              <a:t>nuclear</a:t>
            </a:r>
            <a:r>
              <a:rPr lang="it-IT" sz="1600" b="1" dirty="0">
                <a:solidFill>
                  <a:srgbClr val="C00000"/>
                </a:solidFill>
              </a:rPr>
              <a:t> </a:t>
            </a:r>
            <a:r>
              <a:rPr lang="it-IT" sz="1600" b="1" dirty="0" err="1">
                <a:solidFill>
                  <a:srgbClr val="C00000"/>
                </a:solidFill>
              </a:rPr>
              <a:t>cosmocronometer</a:t>
            </a:r>
            <a:r>
              <a:rPr lang="it-IT" sz="1600" b="1" dirty="0">
                <a:solidFill>
                  <a:srgbClr val="C00000"/>
                </a:solidFill>
              </a:rPr>
              <a:t>: 14.9±</a:t>
            </a:r>
            <a:r>
              <a:rPr lang="it-IT" sz="1600" b="1" dirty="0">
                <a:solidFill>
                  <a:srgbClr val="0000CC"/>
                </a:solidFill>
              </a:rPr>
              <a:t>0.8</a:t>
            </a:r>
            <a:r>
              <a:rPr lang="it-IT" sz="1600" b="1" dirty="0">
                <a:solidFill>
                  <a:srgbClr val="C00000"/>
                </a:solidFill>
              </a:rPr>
              <a:t>±2 </a:t>
            </a:r>
            <a:r>
              <a:rPr lang="it-IT" sz="1600" b="1" dirty="0" err="1" smtClean="0">
                <a:solidFill>
                  <a:srgbClr val="C00000"/>
                </a:solidFill>
              </a:rPr>
              <a:t>Gyr</a:t>
            </a:r>
            <a:endParaRPr lang="it-IT" sz="1600" b="1" dirty="0" smtClean="0">
              <a:solidFill>
                <a:srgbClr val="C00000"/>
              </a:solidFill>
            </a:endParaRPr>
          </a:p>
          <a:p>
            <a:r>
              <a:rPr lang="it-IT" sz="1400" b="1" dirty="0" err="1" smtClean="0">
                <a:solidFill>
                  <a:srgbClr val="0000CC"/>
                </a:solidFill>
              </a:rPr>
              <a:t>Reduced</a:t>
            </a:r>
            <a:r>
              <a:rPr lang="it-IT" sz="1400" b="1" dirty="0" smtClean="0">
                <a:solidFill>
                  <a:srgbClr val="0000CC"/>
                </a:solidFill>
              </a:rPr>
              <a:t> </a:t>
            </a:r>
            <a:r>
              <a:rPr lang="it-IT" sz="1400" b="1" dirty="0" err="1">
                <a:solidFill>
                  <a:srgbClr val="0000CC"/>
                </a:solidFill>
              </a:rPr>
              <a:t>uncertainty</a:t>
            </a:r>
            <a:r>
              <a:rPr lang="it-IT" sz="1400" b="1" dirty="0">
                <a:solidFill>
                  <a:srgbClr val="0000CC"/>
                </a:solidFill>
              </a:rPr>
              <a:t> due to </a:t>
            </a:r>
            <a:r>
              <a:rPr lang="it-IT" sz="1400" b="1" dirty="0" err="1">
                <a:solidFill>
                  <a:srgbClr val="0000CC"/>
                </a:solidFill>
              </a:rPr>
              <a:t>nuclear</a:t>
            </a:r>
            <a:r>
              <a:rPr lang="it-IT" sz="1400" b="1" dirty="0">
                <a:solidFill>
                  <a:srgbClr val="0000CC"/>
                </a:solidFill>
              </a:rPr>
              <a:t> </a:t>
            </a:r>
            <a:r>
              <a:rPr lang="it-IT" sz="1400" b="1" dirty="0" smtClean="0">
                <a:solidFill>
                  <a:srgbClr val="0000CC"/>
                </a:solidFill>
              </a:rPr>
              <a:t>data</a:t>
            </a:r>
            <a:endParaRPr lang="it-IT" sz="1400" b="1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564" y="2006108"/>
            <a:ext cx="8380236" cy="830997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Mosconi</a:t>
            </a:r>
            <a:r>
              <a:rPr lang="en-US" sz="1600" dirty="0"/>
              <a:t> et al.</a:t>
            </a:r>
            <a:r>
              <a:rPr lang="en-US" sz="1600" i="1" dirty="0"/>
              <a:t>, Neutron physics of the Re/</a:t>
            </a:r>
            <a:r>
              <a:rPr lang="en-US" sz="1600" i="1" dirty="0" err="1"/>
              <a:t>Os</a:t>
            </a:r>
            <a:r>
              <a:rPr lang="en-US" sz="1600" i="1" dirty="0"/>
              <a:t> clock. I. Measurement of the (</a:t>
            </a:r>
            <a:r>
              <a:rPr lang="en-US" sz="1600" i="1" dirty="0" err="1"/>
              <a:t>n</a:t>
            </a:r>
            <a:r>
              <a:rPr lang="en-US" sz="1600" i="1" dirty="0" err="1" smtClean="0"/>
              <a:t>,</a:t>
            </a:r>
            <a:r>
              <a:rPr lang="en-US" sz="1600" i="1" dirty="0" err="1">
                <a:latin typeface="Symbol" charset="2"/>
                <a:cs typeface="Symbol" charset="2"/>
              </a:rPr>
              <a:t>g</a:t>
            </a:r>
            <a:r>
              <a:rPr lang="en-US" sz="1600" i="1" dirty="0" smtClean="0"/>
              <a:t>) </a:t>
            </a:r>
            <a:r>
              <a:rPr lang="en-US" sz="1600" i="1" dirty="0"/>
              <a:t>cross </a:t>
            </a:r>
            <a:r>
              <a:rPr lang="en-US" sz="1600" i="1" dirty="0" smtClean="0"/>
              <a:t>sections </a:t>
            </a:r>
            <a:r>
              <a:rPr lang="en-US" sz="1600" i="1" dirty="0"/>
              <a:t>of </a:t>
            </a:r>
            <a:r>
              <a:rPr lang="en-US" sz="1600" i="1" baseline="30000" dirty="0" smtClean="0"/>
              <a:t>186,187,188</a:t>
            </a:r>
            <a:r>
              <a:rPr lang="en-US" sz="1600" i="1" dirty="0" smtClean="0"/>
              <a:t>Os </a:t>
            </a:r>
            <a:r>
              <a:rPr lang="en-US" sz="1600" i="1" dirty="0"/>
              <a:t>at the CERN </a:t>
            </a:r>
            <a:r>
              <a:rPr lang="en-US" sz="1600" i="1" dirty="0" smtClean="0"/>
              <a:t>n_TOF facility,</a:t>
            </a:r>
            <a:r>
              <a:rPr lang="en-US" sz="1600" dirty="0" smtClean="0"/>
              <a:t> </a:t>
            </a:r>
            <a:r>
              <a:rPr lang="en-US" sz="1600" dirty="0"/>
              <a:t>Phys. Rev. C 82 (2010) </a:t>
            </a:r>
            <a:r>
              <a:rPr lang="en-US" sz="1600" dirty="0" smtClean="0"/>
              <a:t>015802 (and the two subsequent publications)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390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22" y="3919061"/>
            <a:ext cx="1790110" cy="116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578380"/>
            <a:ext cx="3168653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The n_TOF Collaboration: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30 Research Institutions from Europe, Asia and 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01" y="1578380"/>
            <a:ext cx="4906899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000" b="1" dirty="0" smtClean="0">
                <a:solidFill>
                  <a:schemeClr val="accent2"/>
                </a:solidFill>
              </a:rPr>
              <a:t>BASIC NUCLEAR PHYSICS – levels densities, </a:t>
            </a:r>
            <a:r>
              <a:rPr lang="en-US" sz="2000" b="1" dirty="0" smtClean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US" sz="2000" b="1" dirty="0" smtClean="0">
                <a:solidFill>
                  <a:schemeClr val="accent2"/>
                </a:solidFill>
              </a:rPr>
              <a:t>-ray strength functions and angular </a:t>
            </a:r>
            <a:r>
              <a:rPr lang="en-US" sz="2000" b="1" dirty="0">
                <a:solidFill>
                  <a:schemeClr val="accent2"/>
                </a:solidFill>
              </a:rPr>
              <a:t>d</a:t>
            </a:r>
            <a:r>
              <a:rPr lang="en-US" sz="2000" b="1" dirty="0" smtClean="0">
                <a:solidFill>
                  <a:schemeClr val="accent2"/>
                </a:solidFill>
              </a:rPr>
              <a:t>istributions: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Time-of-Flight measurements with dedicated detectors providing valuable information on basic nuclear physics quantities.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Physics cases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36449" y="3200122"/>
            <a:ext cx="19982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(</a:t>
            </a:r>
            <a:r>
              <a:rPr lang="en-US" sz="2200" b="1" dirty="0" err="1" smtClean="0"/>
              <a:t>n,cp</a:t>
            </a:r>
            <a:r>
              <a:rPr lang="en-US" sz="2200" b="1" dirty="0" smtClean="0"/>
              <a:t>) reactions</a:t>
            </a:r>
          </a:p>
          <a:p>
            <a:r>
              <a:rPr lang="en-US" dirty="0" smtClean="0"/>
              <a:t>Silicon detectors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Megas</a:t>
            </a:r>
            <a:endParaRPr lang="en-US" dirty="0"/>
          </a:p>
        </p:txBody>
      </p:sp>
      <p:pic>
        <p:nvPicPr>
          <p:cNvPr id="8" name="Picture 7" descr="CN_sche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1009"/>
            <a:ext cx="2361164" cy="22410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963374"/>
            <a:ext cx="185178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cs typeface="Symbol" charset="2"/>
              </a:rPr>
              <a:t>(</a:t>
            </a:r>
            <a:r>
              <a:rPr lang="en-US" sz="2200" b="1" dirty="0" err="1" smtClean="0">
                <a:cs typeface="Symbol" charset="2"/>
              </a:rPr>
              <a:t>n</a:t>
            </a:r>
            <a:r>
              <a:rPr lang="en-US" sz="2200" b="1" dirty="0" err="1" smtClean="0">
                <a:latin typeface="Symbol" charset="2"/>
                <a:cs typeface="Symbol" charset="2"/>
              </a:rPr>
              <a:t>,g</a:t>
            </a:r>
            <a:r>
              <a:rPr lang="en-US" sz="2200" b="1" dirty="0" smtClean="0">
                <a:cs typeface="Symbol" charset="2"/>
              </a:rPr>
              <a:t>)</a:t>
            </a:r>
            <a:r>
              <a:rPr lang="en-US" sz="2200" b="1" dirty="0" smtClean="0"/>
              <a:t> reactions</a:t>
            </a:r>
          </a:p>
          <a:p>
            <a:r>
              <a:rPr lang="en-US" dirty="0" smtClean="0"/>
              <a:t>C6D6 scintillators</a:t>
            </a:r>
          </a:p>
          <a:p>
            <a:r>
              <a:rPr lang="en-US" dirty="0" smtClean="0"/>
              <a:t>TAC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/>
          <a:stretch/>
        </p:blipFill>
        <p:spPr bwMode="auto">
          <a:xfrm>
            <a:off x="2780117" y="5128538"/>
            <a:ext cx="2087447" cy="10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iss_frag_traj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93" y="3331513"/>
            <a:ext cx="1726729" cy="1502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6041" y="3623493"/>
            <a:ext cx="14690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(</a:t>
            </a:r>
            <a:r>
              <a:rPr lang="en-US" sz="2200" b="1" dirty="0" err="1" smtClean="0"/>
              <a:t>n,</a:t>
            </a:r>
            <a:r>
              <a:rPr lang="en-US" sz="2200" b="1" i="1" dirty="0" err="1" smtClean="0"/>
              <a:t>f</a:t>
            </a:r>
            <a:r>
              <a:rPr lang="en-US" sz="2200" b="1" dirty="0" smtClean="0"/>
              <a:t>) reactions</a:t>
            </a:r>
          </a:p>
          <a:p>
            <a:r>
              <a:rPr lang="en-US" dirty="0" smtClean="0"/>
              <a:t>PPAC</a:t>
            </a:r>
            <a:endParaRPr lang="en-US" dirty="0"/>
          </a:p>
        </p:txBody>
      </p:sp>
      <p:pic>
        <p:nvPicPr>
          <p:cNvPr id="11" name="Picture 10" descr="fiss_frag_a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74" y="4659874"/>
            <a:ext cx="1884233" cy="1523053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02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CERN accelerator complex</a:t>
            </a:r>
            <a:endParaRPr lang="en-US" dirty="0"/>
          </a:p>
        </p:txBody>
      </p:sp>
      <p:pic>
        <p:nvPicPr>
          <p:cNvPr id="6" name="Picture 5" descr="CERN's-accelerator-complex2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13922" r="16686" b="24009"/>
          <a:stretch/>
        </p:blipFill>
        <p:spPr>
          <a:xfrm>
            <a:off x="3354216" y="2105657"/>
            <a:ext cx="5779066" cy="3924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 noChangeAspect="1"/>
          </p:cNvSpPr>
          <p:nvPr>
            <p:ph idx="1"/>
          </p:nvPr>
        </p:nvSpPr>
        <p:spPr>
          <a:xfrm>
            <a:off x="390364" y="1600200"/>
            <a:ext cx="8599078" cy="2878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CERN: European </a:t>
            </a:r>
            <a:r>
              <a:rPr lang="en-US" sz="2200" b="1" dirty="0"/>
              <a:t>Organization for Nuclear </a:t>
            </a:r>
            <a:r>
              <a:rPr lang="en-US" sz="2200" b="1" dirty="0" smtClean="0"/>
              <a:t>Research</a:t>
            </a:r>
            <a:r>
              <a:rPr lang="en-US" sz="2200" dirty="0" smtClean="0"/>
              <a:t> </a:t>
            </a:r>
            <a:r>
              <a:rPr lang="en-US" sz="2000" dirty="0" smtClean="0"/>
              <a:t>(Geneva, Switzerland)</a:t>
            </a:r>
          </a:p>
          <a:p>
            <a:pPr marL="450850" indent="-266700"/>
            <a:r>
              <a:rPr lang="en-US" sz="2000" dirty="0" smtClean="0"/>
              <a:t>Since 1954</a:t>
            </a:r>
          </a:p>
          <a:p>
            <a:pPr marL="450850" indent="-266700"/>
            <a:r>
              <a:rPr lang="en-US" sz="2000" dirty="0" smtClean="0"/>
              <a:t>Various accelerator complex</a:t>
            </a:r>
          </a:p>
          <a:p>
            <a:pPr marL="450850" indent="-266700"/>
            <a:r>
              <a:rPr lang="en-US" sz="2000" dirty="0" smtClean="0"/>
              <a:t>Most recent discovery:</a:t>
            </a:r>
          </a:p>
          <a:p>
            <a:pPr marL="534988" indent="0">
              <a:buNone/>
            </a:pPr>
            <a:r>
              <a:rPr lang="en-US" sz="2000" dirty="0" smtClean="0"/>
              <a:t>2012 Higgs Boson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33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858" y="1541803"/>
            <a:ext cx="5630284" cy="516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n,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) measurements with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</a:rPr>
              <a:t>D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</a:rPr>
              <a:t> scintillators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7103" y="2121804"/>
            <a:ext cx="52875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lvl="1" indent="-196850" defTabSz="433388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Optimized for a low neutron sensitivity (i.e. sensitivity to background from scattered n)</a:t>
            </a:r>
          </a:p>
          <a:p>
            <a:pPr marL="196850" lvl="1" indent="-196850" defTabSz="433388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Only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one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ray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detected per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event</a:t>
            </a:r>
          </a:p>
          <a:p>
            <a:pPr marL="631825" lvl="2" indent="-285750" defTabSz="433388">
              <a:spcBef>
                <a:spcPts val="600"/>
              </a:spcBef>
              <a:buFont typeface="Wingdings" charset="2"/>
              <a:buChar char="Ø"/>
            </a:pPr>
            <a:r>
              <a:rPr lang="en-US" i="1" dirty="0" smtClean="0">
                <a:solidFill>
                  <a:srgbClr val="000000"/>
                </a:solidFill>
                <a:latin typeface="Helvetica"/>
                <a:cs typeface="Helvetica"/>
              </a:rPr>
              <a:t>Total </a:t>
            </a:r>
            <a:r>
              <a:rPr lang="en-US" i="1" dirty="0">
                <a:solidFill>
                  <a:srgbClr val="000000"/>
                </a:solidFill>
                <a:latin typeface="Helvetica"/>
                <a:cs typeface="Helvetica"/>
              </a:rPr>
              <a:t>Energy Detection Technique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with Pulse Height Weighting Technique (PHWT)</a:t>
            </a:r>
          </a:p>
        </p:txBody>
      </p:sp>
      <p:pic>
        <p:nvPicPr>
          <p:cNvPr id="13" name="Picture 12" descr="IMG_42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3" y="3925626"/>
            <a:ext cx="2972641" cy="2229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8485" y="3925626"/>
            <a:ext cx="8814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EAR-1</a:t>
            </a:r>
            <a:endParaRPr lang="en-US" sz="2200" b="1" dirty="0"/>
          </a:p>
        </p:txBody>
      </p:sp>
      <p:pic>
        <p:nvPicPr>
          <p:cNvPr id="15" name="Picture 14" descr="IMG_42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/>
          <a:stretch/>
        </p:blipFill>
        <p:spPr>
          <a:xfrm>
            <a:off x="370296" y="2275505"/>
            <a:ext cx="2578557" cy="30355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464" y="2272068"/>
            <a:ext cx="8814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EAR-2</a:t>
            </a:r>
            <a:endParaRPr lang="en-US" sz="2200" b="1" dirty="0"/>
          </a:p>
        </p:txBody>
      </p:sp>
      <p:graphicFrame>
        <p:nvGraphicFramePr>
          <p:cNvPr id="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124939"/>
              </p:ext>
            </p:extLst>
          </p:nvPr>
        </p:nvGraphicFramePr>
        <p:xfrm>
          <a:off x="6499609" y="3881878"/>
          <a:ext cx="1775065" cy="2255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r:id="rId5" imgW="4571429" imgH="6095238" progId="">
                  <p:embed/>
                </p:oleObj>
              </mc:Choice>
              <mc:Fallback>
                <p:oleObj r:id="rId5" imgW="4571429" imgH="60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609" y="3881878"/>
                        <a:ext cx="1775065" cy="22552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476502" y="3900857"/>
            <a:ext cx="1869998" cy="43088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EAR-1 Phase-2</a:t>
            </a:r>
            <a:endParaRPr lang="en-US" sz="2200" b="1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81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cs typeface="Symbol" charset="2"/>
              </a:rPr>
              <a:t>(</a:t>
            </a:r>
            <a:r>
              <a:rPr lang="en-US" dirty="0" err="1" smtClean="0">
                <a:latin typeface="+mn-lt"/>
                <a:cs typeface="Symbol" charset="2"/>
              </a:rPr>
              <a:t>n,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+mn-lt"/>
                <a:cs typeface="Symbol" charset="2"/>
              </a:rPr>
              <a:t>)</a:t>
            </a:r>
            <a:r>
              <a:rPr lang="en-US" dirty="0" smtClean="0"/>
              <a:t>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429" y="1541803"/>
            <a:ext cx="7387142" cy="516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n,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) measurements with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</a:rPr>
              <a:t>D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</a:rPr>
              <a:t> scintillators: 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25</a:t>
            </a:r>
            <a:r>
              <a:rPr lang="en-US" sz="2400" b="1" dirty="0" smtClean="0">
                <a:solidFill>
                  <a:srgbClr val="FF0000"/>
                </a:solidFill>
              </a:rPr>
              <a:t>Mg(</a:t>
            </a:r>
            <a:r>
              <a:rPr lang="en-US" sz="2400" b="1" dirty="0" err="1" smtClean="0">
                <a:solidFill>
                  <a:srgbClr val="FF0000"/>
                </a:solidFill>
              </a:rPr>
              <a:t>n,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039546"/>
            <a:ext cx="793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Shape Analysis: simultaneous analysis of transmission and capture data</a:t>
            </a:r>
            <a:endParaRPr lang="en-US" dirty="0"/>
          </a:p>
        </p:txBody>
      </p:sp>
      <p:pic>
        <p:nvPicPr>
          <p:cNvPr id="40" name="Picture 2" descr="40K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86" y="2511071"/>
            <a:ext cx="2561410" cy="182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98" y="2511071"/>
            <a:ext cx="2569664" cy="182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85" y="4331542"/>
            <a:ext cx="2561411" cy="180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98" y="4386786"/>
            <a:ext cx="2569664" cy="180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pic>
        <p:nvPicPr>
          <p:cNvPr id="40" name="Picture 2" descr="40K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3" y="2715461"/>
            <a:ext cx="1850773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2715460"/>
            <a:ext cx="1856736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2" y="4109406"/>
            <a:ext cx="1850773" cy="13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4109405"/>
            <a:ext cx="1856736" cy="13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029143" y="3401626"/>
            <a:ext cx="1445229" cy="1270135"/>
          </a:xfrm>
          <a:prstGeom prst="rightArrow">
            <a:avLst>
              <a:gd name="adj1" fmla="val 61494"/>
              <a:gd name="adj2" fmla="val 23565"/>
            </a:avLst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4545" y="3296626"/>
            <a:ext cx="1576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Spin assignment and constraints for </a:t>
            </a:r>
            <a:r>
              <a:rPr lang="en-US" b="1" baseline="30000" dirty="0" smtClean="0">
                <a:solidFill>
                  <a:srgbClr val="000000"/>
                </a:solidFill>
              </a:rPr>
              <a:t>22</a:t>
            </a:r>
            <a:r>
              <a:rPr lang="en-US" b="1" dirty="0" smtClean="0">
                <a:solidFill>
                  <a:srgbClr val="000000"/>
                </a:solidFill>
              </a:rPr>
              <a:t>Ne(</a:t>
            </a:r>
            <a:r>
              <a:rPr lang="en-US" b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>
                <a:solidFill>
                  <a:srgbClr val="000000"/>
                </a:solidFill>
              </a:rPr>
              <a:t>,n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</a:rPr>
              <a:t>25</a:t>
            </a:r>
            <a:r>
              <a:rPr lang="en-US" b="1" dirty="0" smtClean="0">
                <a:solidFill>
                  <a:srgbClr val="000000"/>
                </a:solidFill>
              </a:rPr>
              <a:t>Mg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2039546"/>
            <a:ext cx="793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Shape Analysis: simultaneous analysis of transmission and capture data</a:t>
            </a:r>
            <a:endParaRPr lang="en-US" dirty="0"/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5649028" y="2478296"/>
            <a:ext cx="3347548" cy="321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u="none" baseline="30000" dirty="0" smtClean="0">
                <a:solidFill>
                  <a:srgbClr val="000000"/>
                </a:solidFill>
              </a:rPr>
              <a:t>22</a:t>
            </a:r>
            <a:r>
              <a:rPr lang="en-US" u="none" dirty="0" smtClean="0">
                <a:solidFill>
                  <a:srgbClr val="000000"/>
                </a:solidFill>
              </a:rPr>
              <a:t>Ne</a:t>
            </a:r>
            <a:r>
              <a:rPr lang="en-US" u="none" dirty="0">
                <a:solidFill>
                  <a:srgbClr val="000000"/>
                </a:solidFill>
              </a:rPr>
              <a:t>(</a:t>
            </a:r>
            <a:r>
              <a:rPr lang="en-US" u="none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α</a:t>
            </a:r>
            <a:r>
              <a:rPr lang="en-US" u="none" dirty="0" smtClean="0">
                <a:solidFill>
                  <a:srgbClr val="000000"/>
                </a:solidFill>
                <a:cs typeface="Symbol" charset="0"/>
              </a:rPr>
              <a:t>,</a:t>
            </a:r>
            <a:r>
              <a:rPr lang="en-US" u="none" dirty="0">
                <a:solidFill>
                  <a:srgbClr val="000000"/>
                </a:solidFill>
                <a:cs typeface="Symbol" charset="0"/>
              </a:rPr>
              <a:t>n)</a:t>
            </a:r>
            <a:r>
              <a:rPr lang="en-US" u="none" baseline="30000" dirty="0">
                <a:solidFill>
                  <a:srgbClr val="000000"/>
                </a:solidFill>
                <a:cs typeface="Symbol" charset="0"/>
              </a:rPr>
              <a:t>25</a:t>
            </a:r>
            <a:r>
              <a:rPr lang="en-US" u="none" dirty="0">
                <a:solidFill>
                  <a:srgbClr val="000000"/>
                </a:solidFill>
                <a:cs typeface="Symbol" charset="0"/>
              </a:rPr>
              <a:t>Mg </a:t>
            </a:r>
            <a:r>
              <a:rPr lang="en-US" u="none" dirty="0" smtClean="0">
                <a:solidFill>
                  <a:srgbClr val="000000"/>
                </a:solidFill>
                <a:cs typeface="Symbol" charset="0"/>
              </a:rPr>
              <a:t>reaction:</a:t>
            </a:r>
          </a:p>
          <a:p>
            <a:pPr marL="180975" indent="-180975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cs typeface="Symbol" charset="0"/>
              </a:rPr>
              <a:t>Main source of neutrons</a:t>
            </a:r>
            <a:r>
              <a:rPr lang="en-US" dirty="0" smtClean="0">
                <a:solidFill>
                  <a:srgbClr val="000000"/>
                </a:solidFill>
                <a:cs typeface="Symbol" charset="0"/>
              </a:rPr>
              <a:t> for the s-process nucleosynthesis</a:t>
            </a:r>
          </a:p>
          <a:p>
            <a:pPr marL="180975" indent="-180975">
              <a:buFont typeface="Arial"/>
              <a:buChar char="•"/>
            </a:pPr>
            <a:r>
              <a:rPr lang="en-US" u="none" dirty="0" smtClean="0">
                <a:solidFill>
                  <a:srgbClr val="000000"/>
                </a:solidFill>
                <a:cs typeface="Symbol" charset="0"/>
              </a:rPr>
              <a:t>Extremely difficult to measure (very low cross section)</a:t>
            </a:r>
          </a:p>
          <a:p>
            <a:pPr marL="180975" indent="-180975">
              <a:buFont typeface="Arial"/>
              <a:buChar char="•"/>
            </a:pPr>
            <a:r>
              <a:rPr lang="en-US" b="1" dirty="0" smtClean="0">
                <a:ea typeface="Symbol" charset="0"/>
                <a:cs typeface="Symbol" charset="0"/>
              </a:rPr>
              <a:t>Reaction </a:t>
            </a:r>
            <a:r>
              <a:rPr lang="en-US" b="1" dirty="0">
                <a:ea typeface="Symbol" charset="0"/>
                <a:cs typeface="Symbol" charset="0"/>
              </a:rPr>
              <a:t>rate</a:t>
            </a: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dirty="0" smtClean="0">
                <a:ea typeface="Symbol" charset="0"/>
                <a:cs typeface="Symbol" charset="0"/>
              </a:rPr>
              <a:t>very </a:t>
            </a:r>
            <a:r>
              <a:rPr lang="en-US" b="1" dirty="0">
                <a:ea typeface="Symbol" charset="0"/>
                <a:cs typeface="Symbol" charset="0"/>
              </a:rPr>
              <a:t>uncertain</a:t>
            </a:r>
            <a:r>
              <a:rPr lang="en-US" dirty="0">
                <a:ea typeface="Symbol" charset="0"/>
                <a:cs typeface="Symbol" charset="0"/>
              </a:rPr>
              <a:t> because of the </a:t>
            </a:r>
            <a:r>
              <a:rPr lang="en-US" b="1" dirty="0">
                <a:ea typeface="Symbol" charset="0"/>
                <a:cs typeface="Symbol" charset="0"/>
              </a:rPr>
              <a:t>poorly known property of the states in </a:t>
            </a:r>
            <a:r>
              <a:rPr lang="en-US" b="1" baseline="30000" dirty="0">
                <a:ea typeface="Symbol" charset="0"/>
                <a:cs typeface="Symbol" charset="0"/>
              </a:rPr>
              <a:t>26</a:t>
            </a:r>
            <a:r>
              <a:rPr lang="en-US" b="1" dirty="0">
                <a:ea typeface="Symbol" charset="0"/>
                <a:cs typeface="Symbol" charset="0"/>
              </a:rPr>
              <a:t>Mg</a:t>
            </a:r>
            <a:r>
              <a:rPr lang="en-US" dirty="0">
                <a:ea typeface="Symbol" charset="0"/>
                <a:cs typeface="Symbol" charset="0"/>
              </a:rPr>
              <a:t>. From neutron measurements the </a:t>
            </a:r>
            <a:r>
              <a:rPr lang="en-US" b="1" dirty="0" smtClean="0">
                <a:ea typeface="Symbol" charset="0"/>
                <a:cs typeface="Symbol" charset="0"/>
              </a:rPr>
              <a:t>J</a:t>
            </a:r>
            <a:r>
              <a:rPr lang="en-US" baseline="30000" dirty="0"/>
              <a:t>π</a:t>
            </a:r>
            <a:r>
              <a:rPr lang="en-US" dirty="0" smtClean="0">
                <a:ea typeface="Symbol" charset="0"/>
                <a:cs typeface="Symbol" charset="0"/>
                <a:sym typeface="Symbol" charset="0"/>
              </a:rPr>
              <a:t> </a:t>
            </a:r>
            <a:r>
              <a:rPr lang="en-US" dirty="0">
                <a:ea typeface="Symbol" charset="0"/>
                <a:cs typeface="Symbol" charset="0"/>
                <a:sym typeface="Symbol" charset="0"/>
              </a:rPr>
              <a:t>of </a:t>
            </a:r>
            <a:r>
              <a:rPr lang="en-US" baseline="30000" dirty="0">
                <a:ea typeface="Symbol" charset="0"/>
                <a:cs typeface="Symbol" charset="0"/>
                <a:sym typeface="Symbol" charset="0"/>
              </a:rPr>
              <a:t>26</a:t>
            </a:r>
            <a:r>
              <a:rPr lang="en-US" dirty="0">
                <a:ea typeface="Symbol" charset="0"/>
                <a:cs typeface="Symbol" charset="0"/>
                <a:sym typeface="Symbol" charset="0"/>
              </a:rPr>
              <a:t>Mg states can be deduced</a:t>
            </a:r>
            <a:endParaRPr lang="en-US" u="none" dirty="0">
              <a:cs typeface="Symbol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878429" y="1541803"/>
            <a:ext cx="7387142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 measurements with C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D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 scintillators: </a:t>
            </a:r>
            <a:r>
              <a:rPr lang="en-US" sz="2400" b="1" baseline="30000" smtClean="0">
                <a:solidFill>
                  <a:srgbClr val="FF0000"/>
                </a:solidFill>
              </a:rPr>
              <a:t>25</a:t>
            </a:r>
            <a:r>
              <a:rPr lang="en-US" sz="2400" b="1" smtClean="0">
                <a:solidFill>
                  <a:srgbClr val="FF0000"/>
                </a:solidFill>
              </a:rPr>
              <a:t>Mg(n,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77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pic>
        <p:nvPicPr>
          <p:cNvPr id="40" name="Picture 2" descr="40K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3" y="2715461"/>
            <a:ext cx="1850773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2715460"/>
            <a:ext cx="1856736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2" y="4109406"/>
            <a:ext cx="1850773" cy="13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4109405"/>
            <a:ext cx="1856736" cy="13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029143" y="3401626"/>
            <a:ext cx="1445229" cy="1270135"/>
          </a:xfrm>
          <a:prstGeom prst="rightArrow">
            <a:avLst>
              <a:gd name="adj1" fmla="val 61494"/>
              <a:gd name="adj2" fmla="val 23565"/>
            </a:avLst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4545" y="3296626"/>
            <a:ext cx="1576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Spin assignment and constraints for </a:t>
            </a:r>
            <a:r>
              <a:rPr lang="en-US" b="1" baseline="30000" dirty="0" smtClean="0">
                <a:solidFill>
                  <a:srgbClr val="000000"/>
                </a:solidFill>
              </a:rPr>
              <a:t>22</a:t>
            </a:r>
            <a:r>
              <a:rPr lang="en-US" b="1" dirty="0" smtClean="0">
                <a:solidFill>
                  <a:srgbClr val="000000"/>
                </a:solidFill>
              </a:rPr>
              <a:t>Ne(</a:t>
            </a:r>
            <a:r>
              <a:rPr lang="en-US" b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>
                <a:solidFill>
                  <a:srgbClr val="000000"/>
                </a:solidFill>
              </a:rPr>
              <a:t>,n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</a:rPr>
              <a:t>25</a:t>
            </a:r>
            <a:r>
              <a:rPr lang="en-US" b="1" dirty="0" smtClean="0">
                <a:solidFill>
                  <a:srgbClr val="000000"/>
                </a:solidFill>
              </a:rPr>
              <a:t>Mg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2039546"/>
            <a:ext cx="793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Shape Analysis: simultaneous analysis of transmission and capture data</a:t>
            </a:r>
            <a:endParaRPr lang="en-US" dirty="0"/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5664148" y="2478296"/>
            <a:ext cx="31777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u="none" dirty="0">
                <a:solidFill>
                  <a:srgbClr val="000000"/>
                </a:solidFill>
              </a:rPr>
              <a:t>Only </a:t>
            </a:r>
            <a:r>
              <a:rPr lang="en-US" b="1" u="none" dirty="0">
                <a:solidFill>
                  <a:srgbClr val="000000"/>
                </a:solidFill>
              </a:rPr>
              <a:t>natural-parity states in </a:t>
            </a:r>
            <a:r>
              <a:rPr lang="en-US" b="1" u="none" baseline="30000" dirty="0">
                <a:solidFill>
                  <a:srgbClr val="000000"/>
                </a:solidFill>
              </a:rPr>
              <a:t>26</a:t>
            </a:r>
            <a:r>
              <a:rPr lang="en-US" b="1" u="none" dirty="0">
                <a:solidFill>
                  <a:srgbClr val="000000"/>
                </a:solidFill>
              </a:rPr>
              <a:t>Mg</a:t>
            </a:r>
            <a:r>
              <a:rPr lang="en-US" u="none" dirty="0">
                <a:solidFill>
                  <a:srgbClr val="000000"/>
                </a:solidFill>
              </a:rPr>
              <a:t> can participate in the </a:t>
            </a:r>
            <a:r>
              <a:rPr lang="en-US" u="none" baseline="30000" dirty="0">
                <a:solidFill>
                  <a:srgbClr val="000000"/>
                </a:solidFill>
              </a:rPr>
              <a:t>22</a:t>
            </a:r>
            <a:r>
              <a:rPr lang="en-US" u="none" dirty="0">
                <a:solidFill>
                  <a:srgbClr val="000000"/>
                </a:solidFill>
              </a:rPr>
              <a:t>Ne(</a:t>
            </a:r>
            <a:r>
              <a:rPr lang="en-US" u="none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α</a:t>
            </a:r>
            <a:r>
              <a:rPr lang="en-US" u="none" dirty="0" smtClean="0">
                <a:solidFill>
                  <a:srgbClr val="000000"/>
                </a:solidFill>
                <a:cs typeface="Symbol" charset="0"/>
              </a:rPr>
              <a:t>,</a:t>
            </a:r>
            <a:r>
              <a:rPr lang="en-US" u="none" dirty="0">
                <a:solidFill>
                  <a:srgbClr val="000000"/>
                </a:solidFill>
                <a:cs typeface="Symbol" charset="0"/>
              </a:rPr>
              <a:t>n)</a:t>
            </a:r>
            <a:r>
              <a:rPr lang="en-US" u="none" baseline="30000" dirty="0">
                <a:solidFill>
                  <a:srgbClr val="000000"/>
                </a:solidFill>
                <a:cs typeface="Symbol" charset="0"/>
              </a:rPr>
              <a:t>25</a:t>
            </a:r>
            <a:r>
              <a:rPr lang="en-US" u="none" dirty="0">
                <a:solidFill>
                  <a:srgbClr val="000000"/>
                </a:solidFill>
                <a:cs typeface="Symbol" charset="0"/>
              </a:rPr>
              <a:t>Mg reaction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878429" y="1541803"/>
            <a:ext cx="7387142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 measurements with C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D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 scintillators: </a:t>
            </a:r>
            <a:r>
              <a:rPr lang="en-US" sz="2400" b="1" baseline="30000" smtClean="0">
                <a:solidFill>
                  <a:srgbClr val="FF0000"/>
                </a:solidFill>
              </a:rPr>
              <a:t>25</a:t>
            </a:r>
            <a:r>
              <a:rPr lang="en-US" sz="2400" b="1" smtClean="0">
                <a:solidFill>
                  <a:srgbClr val="FF0000"/>
                </a:solidFill>
              </a:rPr>
              <a:t>Mg(n,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8" name="Content Placeholder 10" descr="Slid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 bwMode="auto">
          <a:xfrm>
            <a:off x="5312113" y="3708210"/>
            <a:ext cx="2180524" cy="244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649303"/>
              </p:ext>
            </p:extLst>
          </p:nvPr>
        </p:nvGraphicFramePr>
        <p:xfrm>
          <a:off x="7580225" y="3487731"/>
          <a:ext cx="139566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909"/>
                <a:gridCol w="4087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</a:t>
                      </a:r>
                      <a:r>
                        <a:rPr lang="en-US" sz="1800" u="none" baseline="30000" dirty="0" smtClean="0">
                          <a:latin typeface="+mn-lt"/>
                        </a:rPr>
                        <a:t>π</a:t>
                      </a:r>
                      <a:endParaRPr lang="en-US" baseline="30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22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+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/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7580225" y="4790256"/>
            <a:ext cx="1395661" cy="646331"/>
          </a:xfrm>
          <a:prstGeom prst="rect">
            <a:avLst/>
          </a:prstGeom>
          <a:ln w="38100">
            <a:solidFill>
              <a:srgbClr val="C8140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u="none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u="none" baseline="30000">
                <a:solidFill>
                  <a:srgbClr val="C8140F"/>
                </a:solidFill>
                <a:latin typeface="Symbol" charset="0"/>
                <a:ea typeface="ＭＳ Ｐゴシック" charset="0"/>
                <a:cs typeface="Symbol" charset="0"/>
              </a:rPr>
              <a:t>π </a:t>
            </a:r>
            <a:r>
              <a:rPr lang="en-US" u="none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= 0</a:t>
            </a:r>
            <a:r>
              <a:rPr lang="en-US" u="none" baseline="3000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+</a:t>
            </a:r>
            <a:r>
              <a:rPr lang="en-US" u="none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, 1</a:t>
            </a:r>
            <a:r>
              <a:rPr lang="en-US" u="none" baseline="3000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-</a:t>
            </a:r>
            <a:r>
              <a:rPr lang="en-US" u="none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, 2</a:t>
            </a:r>
            <a:r>
              <a:rPr lang="en-US" u="none" baseline="3000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+</a:t>
            </a:r>
            <a:r>
              <a:rPr lang="en-US" u="none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, 3</a:t>
            </a:r>
            <a:r>
              <a:rPr lang="en-US" u="none" baseline="3000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-</a:t>
            </a:r>
            <a:r>
              <a:rPr lang="en-US" u="none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, 4</a:t>
            </a:r>
            <a:r>
              <a:rPr lang="en-US" u="none" baseline="3000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+</a:t>
            </a:r>
            <a:r>
              <a:rPr lang="en-US" u="none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 …</a:t>
            </a:r>
            <a:endParaRPr lang="en-US">
              <a:solidFill>
                <a:srgbClr val="C8140F"/>
              </a:solidFill>
              <a:latin typeface="Arial" charset="0"/>
              <a:ea typeface="Symbol" charset="0"/>
              <a:cs typeface="Symbol" charset="0"/>
            </a:endParaRPr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08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8" descr="Slide1.pn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 bwMode="auto">
          <a:xfrm>
            <a:off x="5312113" y="3708210"/>
            <a:ext cx="2180523" cy="244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pic>
        <p:nvPicPr>
          <p:cNvPr id="40" name="Picture 2" descr="40K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3" y="2715461"/>
            <a:ext cx="1850773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2715460"/>
            <a:ext cx="1856736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2" y="4109406"/>
            <a:ext cx="1850773" cy="13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4109405"/>
            <a:ext cx="1856736" cy="13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029143" y="3401626"/>
            <a:ext cx="1445229" cy="1270135"/>
          </a:xfrm>
          <a:prstGeom prst="rightArrow">
            <a:avLst>
              <a:gd name="adj1" fmla="val 61494"/>
              <a:gd name="adj2" fmla="val 23565"/>
            </a:avLst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4545" y="3296626"/>
            <a:ext cx="1576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Spin assignment and constraints for </a:t>
            </a:r>
            <a:r>
              <a:rPr lang="en-US" b="1" baseline="30000" dirty="0" smtClean="0">
                <a:solidFill>
                  <a:srgbClr val="000000"/>
                </a:solidFill>
              </a:rPr>
              <a:t>22</a:t>
            </a:r>
            <a:r>
              <a:rPr lang="en-US" b="1" dirty="0" smtClean="0">
                <a:solidFill>
                  <a:srgbClr val="000000"/>
                </a:solidFill>
              </a:rPr>
              <a:t>Ne(</a:t>
            </a:r>
            <a:r>
              <a:rPr lang="en-US" b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>
                <a:solidFill>
                  <a:srgbClr val="000000"/>
                </a:solidFill>
              </a:rPr>
              <a:t>,n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</a:rPr>
              <a:t>25</a:t>
            </a:r>
            <a:r>
              <a:rPr lang="en-US" b="1" dirty="0" smtClean="0">
                <a:solidFill>
                  <a:srgbClr val="000000"/>
                </a:solidFill>
              </a:rPr>
              <a:t>Mg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2039546"/>
            <a:ext cx="793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Shape Analysis: simultaneous analysis of transmission and capture data</a:t>
            </a:r>
            <a:endParaRPr lang="en-US" dirty="0"/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5664148" y="2478296"/>
            <a:ext cx="31777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u="none" dirty="0">
                <a:solidFill>
                  <a:srgbClr val="000000"/>
                </a:solidFill>
              </a:rPr>
              <a:t>Only </a:t>
            </a:r>
            <a:r>
              <a:rPr lang="en-US" b="1" u="none" dirty="0">
                <a:solidFill>
                  <a:srgbClr val="000000"/>
                </a:solidFill>
              </a:rPr>
              <a:t>natural-parity states in </a:t>
            </a:r>
            <a:r>
              <a:rPr lang="en-US" b="1" u="none" baseline="30000" dirty="0">
                <a:solidFill>
                  <a:srgbClr val="000000"/>
                </a:solidFill>
              </a:rPr>
              <a:t>26</a:t>
            </a:r>
            <a:r>
              <a:rPr lang="en-US" b="1" u="none" dirty="0">
                <a:solidFill>
                  <a:srgbClr val="000000"/>
                </a:solidFill>
              </a:rPr>
              <a:t>Mg</a:t>
            </a:r>
            <a:r>
              <a:rPr lang="en-US" u="none" dirty="0">
                <a:solidFill>
                  <a:srgbClr val="000000"/>
                </a:solidFill>
              </a:rPr>
              <a:t> can participate in the </a:t>
            </a:r>
            <a:r>
              <a:rPr lang="en-US" u="none" baseline="30000" dirty="0">
                <a:solidFill>
                  <a:srgbClr val="000000"/>
                </a:solidFill>
              </a:rPr>
              <a:t>22</a:t>
            </a:r>
            <a:r>
              <a:rPr lang="en-US" u="none" dirty="0">
                <a:solidFill>
                  <a:srgbClr val="000000"/>
                </a:solidFill>
              </a:rPr>
              <a:t>Ne(</a:t>
            </a:r>
            <a:r>
              <a:rPr lang="en-US" u="none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α</a:t>
            </a:r>
            <a:r>
              <a:rPr lang="en-US" u="none" dirty="0" smtClean="0">
                <a:solidFill>
                  <a:srgbClr val="000000"/>
                </a:solidFill>
                <a:cs typeface="Symbol" charset="0"/>
              </a:rPr>
              <a:t>,</a:t>
            </a:r>
            <a:r>
              <a:rPr lang="en-US" u="none" dirty="0">
                <a:solidFill>
                  <a:srgbClr val="000000"/>
                </a:solidFill>
                <a:cs typeface="Symbol" charset="0"/>
              </a:rPr>
              <a:t>n)</a:t>
            </a:r>
            <a:r>
              <a:rPr lang="en-US" u="none" baseline="30000" dirty="0">
                <a:solidFill>
                  <a:srgbClr val="000000"/>
                </a:solidFill>
                <a:cs typeface="Symbol" charset="0"/>
              </a:rPr>
              <a:t>25</a:t>
            </a:r>
            <a:r>
              <a:rPr lang="en-US" u="none" dirty="0">
                <a:solidFill>
                  <a:srgbClr val="000000"/>
                </a:solidFill>
                <a:cs typeface="Symbol" charset="0"/>
              </a:rPr>
              <a:t>Mg reaction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878429" y="1541803"/>
            <a:ext cx="7387142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 measurements with C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D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 scintillators: </a:t>
            </a:r>
            <a:r>
              <a:rPr lang="en-US" sz="2400" b="1" baseline="30000" smtClean="0">
                <a:solidFill>
                  <a:srgbClr val="FF0000"/>
                </a:solidFill>
              </a:rPr>
              <a:t>25</a:t>
            </a:r>
            <a:r>
              <a:rPr lang="en-US" sz="2400" b="1" smtClean="0">
                <a:solidFill>
                  <a:srgbClr val="FF0000"/>
                </a:solidFill>
              </a:rPr>
              <a:t>Mg(n,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382846" y="3556275"/>
            <a:ext cx="176545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cs typeface="Symbol" charset="0"/>
              </a:rPr>
              <a:t>States in </a:t>
            </a:r>
            <a:r>
              <a:rPr lang="en-US" sz="1600" b="1" baseline="30000" dirty="0">
                <a:solidFill>
                  <a:srgbClr val="000000"/>
                </a:solidFill>
                <a:cs typeface="Symbol" charset="0"/>
              </a:rPr>
              <a:t>26</a:t>
            </a:r>
            <a:r>
              <a:rPr lang="en-US" sz="1600" b="1" dirty="0">
                <a:solidFill>
                  <a:srgbClr val="000000"/>
                </a:solidFill>
                <a:cs typeface="Symbol" charset="0"/>
              </a:rPr>
              <a:t>Mg populated by </a:t>
            </a:r>
            <a:r>
              <a:rPr lang="en-US" sz="1600" b="1" dirty="0" smtClean="0">
                <a:solidFill>
                  <a:srgbClr val="000000"/>
                </a:solidFill>
                <a:cs typeface="Symbol" charset="0"/>
              </a:rPr>
              <a:t> </a:t>
            </a:r>
            <a:r>
              <a:rPr lang="en-US" sz="1600" b="1" baseline="30000" dirty="0" smtClean="0">
                <a:solidFill>
                  <a:srgbClr val="000000"/>
                </a:solidFill>
                <a:cs typeface="Symbol" charset="0"/>
              </a:rPr>
              <a:t>25</a:t>
            </a:r>
            <a:r>
              <a:rPr lang="en-US" sz="1600" b="1" dirty="0" smtClean="0">
                <a:solidFill>
                  <a:srgbClr val="000000"/>
                </a:solidFill>
                <a:cs typeface="Symbol" charset="0"/>
              </a:rPr>
              <a:t>Mg+</a:t>
            </a:r>
            <a:r>
              <a:rPr lang="en-US" sz="1600" b="1" dirty="0">
                <a:solidFill>
                  <a:srgbClr val="000000"/>
                </a:solidFill>
                <a:cs typeface="Symbol" charset="0"/>
              </a:rPr>
              <a:t>n</a:t>
            </a:r>
            <a:r>
              <a:rPr lang="en-US" sz="1600" b="1" baseline="30000" dirty="0">
                <a:solidFill>
                  <a:srgbClr val="000000"/>
                </a:solidFill>
                <a:cs typeface="Symbol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cs typeface="Symbol" charset="0"/>
              </a:rPr>
              <a:t>reaction:</a:t>
            </a:r>
            <a:endParaRPr lang="en-US" sz="1600" b="1" u="none" dirty="0" smtClean="0">
              <a:solidFill>
                <a:srgbClr val="000000"/>
              </a:solidFill>
            </a:endParaRPr>
          </a:p>
          <a:p>
            <a:r>
              <a:rPr lang="en-US" sz="1600" u="none" dirty="0" smtClean="0">
                <a:solidFill>
                  <a:srgbClr val="000000"/>
                </a:solidFill>
              </a:rPr>
              <a:t>s</a:t>
            </a:r>
            <a:r>
              <a:rPr lang="en-US" sz="1600" u="none" dirty="0">
                <a:solidFill>
                  <a:srgbClr val="000000"/>
                </a:solidFill>
              </a:rPr>
              <a:t>-wave </a:t>
            </a:r>
            <a:r>
              <a:rPr lang="en-US" sz="1600" u="none" dirty="0">
                <a:solidFill>
                  <a:srgbClr val="000000"/>
                </a:solidFill>
                <a:sym typeface="Wingdings" charset="0"/>
              </a:rPr>
              <a:t></a:t>
            </a:r>
            <a:r>
              <a:rPr lang="en-US" sz="1600" u="none" dirty="0" smtClean="0">
                <a:solidFill>
                  <a:srgbClr val="000000"/>
                </a:solidFill>
              </a:rPr>
              <a:t>J</a:t>
            </a:r>
            <a:r>
              <a:rPr lang="en-US" sz="1600" baseline="30000" dirty="0"/>
              <a:t>π</a:t>
            </a:r>
            <a:r>
              <a:rPr lang="en-US" sz="1600" u="none" dirty="0" smtClean="0">
                <a:solidFill>
                  <a:srgbClr val="000000"/>
                </a:solidFill>
                <a:cs typeface="Symbol" charset="0"/>
              </a:rPr>
              <a:t>= </a:t>
            </a: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2</a:t>
            </a:r>
            <a:r>
              <a:rPr lang="en-US" sz="1600" b="1" baseline="30000" dirty="0">
                <a:solidFill>
                  <a:srgbClr val="FF0000"/>
                </a:solidFill>
                <a:cs typeface="Symbol" charset="0"/>
              </a:rPr>
              <a:t>+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 3</a:t>
            </a:r>
            <a:r>
              <a:rPr lang="en-US" sz="1600" u="none" baseline="30000" dirty="0">
                <a:solidFill>
                  <a:srgbClr val="000000"/>
                </a:solidFill>
                <a:cs typeface="Symbol" charset="0"/>
              </a:rPr>
              <a:t>+</a:t>
            </a:r>
          </a:p>
          <a:p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p-wave 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  <a:sym typeface="Wingdings" charset="0"/>
              </a:rPr>
              <a:t></a:t>
            </a:r>
            <a:r>
              <a:rPr lang="en-US" sz="1600" u="none" dirty="0" smtClean="0">
                <a:solidFill>
                  <a:srgbClr val="000000"/>
                </a:solidFill>
                <a:cs typeface="Symbol" charset="0"/>
              </a:rPr>
              <a:t>J</a:t>
            </a:r>
            <a:r>
              <a:rPr lang="en-US" sz="1600" baseline="30000" dirty="0"/>
              <a:t>π</a:t>
            </a:r>
            <a:r>
              <a:rPr lang="en-US" sz="1600" u="none" dirty="0" smtClean="0">
                <a:solidFill>
                  <a:srgbClr val="000000"/>
                </a:solidFill>
                <a:cs typeface="Symbol" charset="0"/>
              </a:rPr>
              <a:t>= </a:t>
            </a: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1</a:t>
            </a:r>
            <a:r>
              <a:rPr lang="en-US" sz="1600" b="1" baseline="30000" dirty="0">
                <a:solidFill>
                  <a:srgbClr val="FF0000"/>
                </a:solidFill>
                <a:cs typeface="Symbol" charset="0"/>
              </a:rPr>
              <a:t>-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 2</a:t>
            </a:r>
            <a:r>
              <a:rPr lang="en-US" sz="1600" u="none" baseline="30000" dirty="0" smtClean="0">
                <a:solidFill>
                  <a:srgbClr val="000000"/>
                </a:solidFill>
                <a:cs typeface="Symbol" charset="0"/>
              </a:rPr>
              <a:t>-</a:t>
            </a:r>
            <a:r>
              <a:rPr lang="en-US" sz="1600" u="none" dirty="0" smtClean="0">
                <a:solidFill>
                  <a:srgbClr val="000000"/>
                </a:solidFill>
                <a:cs typeface="Symbol" charset="0"/>
              </a:rPr>
              <a:t>,    </a:t>
            </a:r>
            <a:r>
              <a:rPr lang="en-US" sz="1600" b="1" dirty="0" smtClean="0">
                <a:solidFill>
                  <a:srgbClr val="FF0000"/>
                </a:solidFill>
                <a:cs typeface="Symbol" charset="0"/>
              </a:rPr>
              <a:t>3</a:t>
            </a:r>
            <a:r>
              <a:rPr lang="en-US" sz="1600" b="1" baseline="30000" dirty="0">
                <a:solidFill>
                  <a:srgbClr val="FF0000"/>
                </a:solidFill>
                <a:cs typeface="Symbol" charset="0"/>
              </a:rPr>
              <a:t>-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 4</a:t>
            </a:r>
            <a:r>
              <a:rPr lang="en-US" sz="1600" u="none" baseline="30000" dirty="0">
                <a:solidFill>
                  <a:srgbClr val="000000"/>
                </a:solidFill>
                <a:cs typeface="Symbol" charset="0"/>
              </a:rPr>
              <a:t>-</a:t>
            </a:r>
            <a:endParaRPr lang="en-US" sz="1600" u="none" dirty="0">
              <a:solidFill>
                <a:srgbClr val="000000"/>
              </a:solidFill>
              <a:cs typeface="Symbol" charset="0"/>
            </a:endParaRPr>
          </a:p>
          <a:p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d-wave 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  <a:sym typeface="Wingdings" charset="0"/>
              </a:rPr>
              <a:t></a:t>
            </a:r>
            <a:r>
              <a:rPr lang="en-US" sz="1600" u="none" dirty="0" smtClean="0">
                <a:solidFill>
                  <a:srgbClr val="000000"/>
                </a:solidFill>
                <a:cs typeface="Symbol" charset="0"/>
              </a:rPr>
              <a:t>J</a:t>
            </a:r>
            <a:r>
              <a:rPr lang="en-US" sz="1600" baseline="30000" dirty="0"/>
              <a:t>π</a:t>
            </a:r>
            <a:r>
              <a:rPr lang="en-US" sz="1600" u="none" baseline="30000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 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= </a:t>
            </a: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0</a:t>
            </a:r>
            <a:r>
              <a:rPr lang="en-US" sz="1600" b="1" baseline="30000" dirty="0">
                <a:solidFill>
                  <a:srgbClr val="FF0000"/>
                </a:solidFill>
                <a:cs typeface="Symbol" charset="0"/>
              </a:rPr>
              <a:t>+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 1</a:t>
            </a:r>
            <a:r>
              <a:rPr lang="en-US" sz="1600" u="none" baseline="30000" dirty="0">
                <a:solidFill>
                  <a:srgbClr val="000000"/>
                </a:solidFill>
                <a:cs typeface="Symbol" charset="0"/>
              </a:rPr>
              <a:t>+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</a:t>
            </a:r>
            <a:r>
              <a:rPr lang="en-US" sz="1600" b="1" u="none" dirty="0">
                <a:solidFill>
                  <a:srgbClr val="000000"/>
                </a:solidFill>
                <a:cs typeface="Symbol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2</a:t>
            </a:r>
            <a:r>
              <a:rPr lang="en-US" sz="1600" b="1" baseline="30000" dirty="0">
                <a:solidFill>
                  <a:srgbClr val="FF0000"/>
                </a:solidFill>
                <a:cs typeface="Symbol" charset="0"/>
              </a:rPr>
              <a:t>+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 3</a:t>
            </a:r>
            <a:r>
              <a:rPr lang="en-US" sz="1600" u="none" baseline="30000" dirty="0">
                <a:solidFill>
                  <a:srgbClr val="000000"/>
                </a:solidFill>
                <a:cs typeface="Symbol" charset="0"/>
              </a:rPr>
              <a:t>+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 </a:t>
            </a: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4</a:t>
            </a:r>
            <a:r>
              <a:rPr lang="en-US" sz="1600" b="1" baseline="30000" dirty="0">
                <a:solidFill>
                  <a:srgbClr val="FF0000"/>
                </a:solidFill>
                <a:cs typeface="Symbol" charset="0"/>
              </a:rPr>
              <a:t>+</a:t>
            </a:r>
            <a:r>
              <a:rPr lang="en-US" sz="1600" u="none" dirty="0">
                <a:solidFill>
                  <a:srgbClr val="000000"/>
                </a:solidFill>
                <a:cs typeface="Symbol" charset="0"/>
              </a:rPr>
              <a:t>, 5</a:t>
            </a:r>
            <a:r>
              <a:rPr lang="en-US" sz="1600" u="none" baseline="30000" dirty="0" smtClean="0">
                <a:solidFill>
                  <a:srgbClr val="000000"/>
                </a:solidFill>
                <a:cs typeface="Symbol" charset="0"/>
              </a:rPr>
              <a:t>+</a:t>
            </a:r>
            <a:endParaRPr lang="en-US" sz="1600" b="1" u="none" dirty="0">
              <a:solidFill>
                <a:srgbClr val="000000"/>
              </a:solidFill>
              <a:cs typeface="Symbo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50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pic>
        <p:nvPicPr>
          <p:cNvPr id="40" name="Picture 2" descr="40K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3" y="2715461"/>
            <a:ext cx="1850773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2715460"/>
            <a:ext cx="1856736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2" y="4109406"/>
            <a:ext cx="1850773" cy="13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4109405"/>
            <a:ext cx="1856736" cy="13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029143" y="3401626"/>
            <a:ext cx="1445229" cy="1270135"/>
          </a:xfrm>
          <a:prstGeom prst="rightArrow">
            <a:avLst>
              <a:gd name="adj1" fmla="val 61494"/>
              <a:gd name="adj2" fmla="val 23565"/>
            </a:avLst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4545" y="3296626"/>
            <a:ext cx="1576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Spin assignment and constraints for </a:t>
            </a:r>
            <a:r>
              <a:rPr lang="en-US" b="1" baseline="30000" dirty="0" smtClean="0">
                <a:solidFill>
                  <a:srgbClr val="000000"/>
                </a:solidFill>
              </a:rPr>
              <a:t>22</a:t>
            </a:r>
            <a:r>
              <a:rPr lang="en-US" b="1" dirty="0" smtClean="0">
                <a:solidFill>
                  <a:srgbClr val="000000"/>
                </a:solidFill>
              </a:rPr>
              <a:t>Ne(</a:t>
            </a:r>
            <a:r>
              <a:rPr lang="en-US" b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>
                <a:solidFill>
                  <a:srgbClr val="000000"/>
                </a:solidFill>
              </a:rPr>
              <a:t>,n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</a:rPr>
              <a:t>25</a:t>
            </a:r>
            <a:r>
              <a:rPr lang="en-US" b="1" dirty="0" smtClean="0">
                <a:solidFill>
                  <a:srgbClr val="000000"/>
                </a:solidFill>
              </a:rPr>
              <a:t>Mg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2039546"/>
            <a:ext cx="793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Shape Analysis: simultaneous analysis of transmission and capture data</a:t>
            </a:r>
            <a:endParaRPr lang="en-US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878429" y="1541803"/>
            <a:ext cx="7387142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 measurements with C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D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 scintillators: </a:t>
            </a:r>
            <a:r>
              <a:rPr lang="en-US" sz="2400" b="1" baseline="30000" smtClean="0">
                <a:solidFill>
                  <a:srgbClr val="FF0000"/>
                </a:solidFill>
              </a:rPr>
              <a:t>25</a:t>
            </a:r>
            <a:r>
              <a:rPr lang="en-US" sz="2400" b="1" smtClean="0">
                <a:solidFill>
                  <a:srgbClr val="FF0000"/>
                </a:solidFill>
              </a:rPr>
              <a:t>Mg(n,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8" y="2715461"/>
            <a:ext cx="3455859" cy="244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740379" y="5182512"/>
            <a:ext cx="20880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 dirty="0">
                <a:latin typeface="+mn-lt"/>
              </a:rPr>
              <a:t>Previous evaluation</a:t>
            </a:r>
          </a:p>
          <a:p>
            <a:pPr eaLnBrk="1" hangingPunct="1"/>
            <a:r>
              <a:rPr lang="en-US" sz="1800" u="none" dirty="0">
                <a:latin typeface="+mn-lt"/>
              </a:rPr>
              <a:t>E</a:t>
            </a:r>
            <a:r>
              <a:rPr lang="en-US" sz="1800" u="none" baseline="-25000" dirty="0">
                <a:latin typeface="+mn-lt"/>
              </a:rPr>
              <a:t>R</a:t>
            </a:r>
            <a:r>
              <a:rPr lang="en-US" sz="1800" u="none" dirty="0">
                <a:latin typeface="+mn-lt"/>
              </a:rPr>
              <a:t>=72 keV, J</a:t>
            </a:r>
            <a:r>
              <a:rPr lang="en-US" sz="1800" u="none" baseline="30000" dirty="0">
                <a:latin typeface="+mn-lt"/>
              </a:rPr>
              <a:t>π</a:t>
            </a:r>
            <a:r>
              <a:rPr lang="en-US" sz="1800" u="none" dirty="0">
                <a:latin typeface="+mn-lt"/>
              </a:rPr>
              <a:t>=2</a:t>
            </a:r>
            <a:r>
              <a:rPr lang="en-US" sz="1800" u="none" baseline="30000" dirty="0">
                <a:latin typeface="+mn-lt"/>
              </a:rPr>
              <a:t>+</a:t>
            </a:r>
          </a:p>
          <a:p>
            <a:pPr eaLnBrk="1" hangingPunct="1"/>
            <a:r>
              <a:rPr lang="en-US" sz="1800" u="none" dirty="0">
                <a:latin typeface="+mn-lt"/>
              </a:rPr>
              <a:t>E</a:t>
            </a:r>
            <a:r>
              <a:rPr lang="en-US" sz="1800" u="none" baseline="-25000" dirty="0">
                <a:latin typeface="+mn-lt"/>
              </a:rPr>
              <a:t>R</a:t>
            </a:r>
            <a:r>
              <a:rPr lang="en-US" sz="1800" u="none" dirty="0">
                <a:latin typeface="+mn-lt"/>
              </a:rPr>
              <a:t>=79 keV, J</a:t>
            </a:r>
            <a:r>
              <a:rPr lang="en-US" sz="1800" u="none" baseline="30000" dirty="0">
                <a:latin typeface="+mn-lt"/>
              </a:rPr>
              <a:t>π</a:t>
            </a:r>
            <a:r>
              <a:rPr lang="en-US" sz="1800" u="none" dirty="0">
                <a:latin typeface="+mn-lt"/>
              </a:rPr>
              <a:t>=3</a:t>
            </a:r>
            <a:r>
              <a:rPr lang="en-US" sz="1800" u="none" baseline="30000" dirty="0" smtClean="0">
                <a:latin typeface="+mn-lt"/>
              </a:rPr>
              <a:t>+</a:t>
            </a:r>
            <a:endParaRPr lang="en-US" sz="1800" u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259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pic>
        <p:nvPicPr>
          <p:cNvPr id="40" name="Picture 2" descr="40K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3" y="2715461"/>
            <a:ext cx="1850773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2715460"/>
            <a:ext cx="1856736" cy="13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2" y="4109406"/>
            <a:ext cx="1850773" cy="13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7" y="4109405"/>
            <a:ext cx="1856736" cy="13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029143" y="3401626"/>
            <a:ext cx="1445229" cy="1270135"/>
          </a:xfrm>
          <a:prstGeom prst="rightArrow">
            <a:avLst>
              <a:gd name="adj1" fmla="val 61494"/>
              <a:gd name="adj2" fmla="val 23565"/>
            </a:avLst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4545" y="3296626"/>
            <a:ext cx="1576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Spin assignment and constraints for </a:t>
            </a:r>
            <a:r>
              <a:rPr lang="en-US" b="1" baseline="30000" dirty="0" smtClean="0">
                <a:solidFill>
                  <a:srgbClr val="000000"/>
                </a:solidFill>
              </a:rPr>
              <a:t>22</a:t>
            </a:r>
            <a:r>
              <a:rPr lang="en-US" b="1" dirty="0" smtClean="0">
                <a:solidFill>
                  <a:srgbClr val="000000"/>
                </a:solidFill>
              </a:rPr>
              <a:t>Ne(</a:t>
            </a:r>
            <a:r>
              <a:rPr lang="en-US" b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>
                <a:solidFill>
                  <a:srgbClr val="000000"/>
                </a:solidFill>
              </a:rPr>
              <a:t>,n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</a:rPr>
              <a:t>25</a:t>
            </a:r>
            <a:r>
              <a:rPr lang="en-US" b="1" dirty="0" smtClean="0">
                <a:solidFill>
                  <a:srgbClr val="000000"/>
                </a:solidFill>
              </a:rPr>
              <a:t>Mg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2039546"/>
            <a:ext cx="793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Shape Analysis: simultaneous analysis of transmission and capture data</a:t>
            </a:r>
            <a:endParaRPr lang="en-US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878429" y="1541803"/>
            <a:ext cx="7387142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 measurements with C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D</a:t>
            </a:r>
            <a:r>
              <a:rPr lang="en-US" sz="2400" b="1" baseline="-25000" smtClean="0">
                <a:solidFill>
                  <a:srgbClr val="FF0000"/>
                </a:solidFill>
              </a:rPr>
              <a:t>6</a:t>
            </a:r>
            <a:r>
              <a:rPr lang="en-US" sz="2400" b="1" smtClean="0">
                <a:solidFill>
                  <a:srgbClr val="FF0000"/>
                </a:solidFill>
              </a:rPr>
              <a:t> scintillators: </a:t>
            </a:r>
            <a:r>
              <a:rPr lang="en-US" sz="2400" b="1" baseline="30000" smtClean="0">
                <a:solidFill>
                  <a:srgbClr val="FF0000"/>
                </a:solidFill>
              </a:rPr>
              <a:t>25</a:t>
            </a:r>
            <a:r>
              <a:rPr lang="en-US" sz="2400" b="1" smtClean="0">
                <a:solidFill>
                  <a:srgbClr val="FF0000"/>
                </a:solidFill>
              </a:rPr>
              <a:t>Mg(n,</a:t>
            </a:r>
            <a:r>
              <a:rPr lang="en-US" sz="2400" b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8" y="2715461"/>
            <a:ext cx="3455859" cy="244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111614" y="5190957"/>
            <a:ext cx="1691998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 dirty="0">
                <a:latin typeface="+mn-lt"/>
              </a:rPr>
              <a:t>This work</a:t>
            </a:r>
          </a:p>
          <a:p>
            <a:pPr eaLnBrk="1" hangingPunct="1"/>
            <a:r>
              <a:rPr lang="en-US" sz="1800" u="none" dirty="0">
                <a:latin typeface="+mn-lt"/>
              </a:rPr>
              <a:t>E</a:t>
            </a:r>
            <a:r>
              <a:rPr lang="en-US" sz="1800" u="none" baseline="-25000" dirty="0">
                <a:latin typeface="+mn-lt"/>
              </a:rPr>
              <a:t>R</a:t>
            </a:r>
            <a:r>
              <a:rPr lang="en-US" sz="1800" u="none" dirty="0">
                <a:latin typeface="+mn-lt"/>
              </a:rPr>
              <a:t>=72 keV, J</a:t>
            </a:r>
            <a:r>
              <a:rPr lang="en-US" sz="1800" u="none" baseline="30000" dirty="0">
                <a:latin typeface="+mn-lt"/>
              </a:rPr>
              <a:t>π</a:t>
            </a:r>
            <a:r>
              <a:rPr lang="en-US" sz="1800" u="none" dirty="0">
                <a:latin typeface="+mn-lt"/>
              </a:rPr>
              <a:t>=2</a:t>
            </a:r>
            <a:r>
              <a:rPr lang="en-US" sz="1800" u="none" baseline="30000" dirty="0">
                <a:latin typeface="+mn-lt"/>
              </a:rPr>
              <a:t>+</a:t>
            </a:r>
          </a:p>
          <a:p>
            <a:pPr eaLnBrk="1" hangingPunct="1"/>
            <a:r>
              <a:rPr lang="en-US" sz="1800" u="none" dirty="0">
                <a:latin typeface="+mn-lt"/>
              </a:rPr>
              <a:t>E</a:t>
            </a:r>
            <a:r>
              <a:rPr lang="en-US" sz="1800" u="none" baseline="-25000" dirty="0">
                <a:latin typeface="+mn-lt"/>
              </a:rPr>
              <a:t>R</a:t>
            </a:r>
            <a:r>
              <a:rPr lang="en-US" sz="1800" u="none" dirty="0">
                <a:latin typeface="+mn-lt"/>
              </a:rPr>
              <a:t>=79 keV,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J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</a:rPr>
              <a:t>π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=3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1800" b="1" u="none" baseline="30000" dirty="0">
                <a:solidFill>
                  <a:srgbClr val="FF0000"/>
                </a:solidFill>
                <a:latin typeface="+mn-lt"/>
              </a:rPr>
              <a:t> </a:t>
            </a:r>
            <a:endParaRPr lang="en-US" sz="1800" b="1" u="none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740379" y="5182512"/>
            <a:ext cx="20880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 dirty="0">
                <a:latin typeface="+mn-lt"/>
              </a:rPr>
              <a:t>Previous evaluation</a:t>
            </a:r>
          </a:p>
          <a:p>
            <a:pPr eaLnBrk="1" hangingPunct="1"/>
            <a:r>
              <a:rPr lang="en-US" sz="1800" u="none" dirty="0">
                <a:latin typeface="+mn-lt"/>
              </a:rPr>
              <a:t>E</a:t>
            </a:r>
            <a:r>
              <a:rPr lang="en-US" sz="1800" u="none" baseline="-25000" dirty="0">
                <a:latin typeface="+mn-lt"/>
              </a:rPr>
              <a:t>R</a:t>
            </a:r>
            <a:r>
              <a:rPr lang="en-US" sz="1800" u="none" dirty="0">
                <a:latin typeface="+mn-lt"/>
              </a:rPr>
              <a:t>=72 keV, J</a:t>
            </a:r>
            <a:r>
              <a:rPr lang="en-US" sz="1800" u="none" baseline="30000" dirty="0">
                <a:latin typeface="+mn-lt"/>
              </a:rPr>
              <a:t>π</a:t>
            </a:r>
            <a:r>
              <a:rPr lang="en-US" sz="1800" u="none" dirty="0">
                <a:latin typeface="+mn-lt"/>
              </a:rPr>
              <a:t>=2</a:t>
            </a:r>
            <a:r>
              <a:rPr lang="en-US" sz="1800" u="none" baseline="30000" dirty="0">
                <a:latin typeface="+mn-lt"/>
              </a:rPr>
              <a:t>+</a:t>
            </a:r>
          </a:p>
          <a:p>
            <a:pPr eaLnBrk="1" hangingPunct="1"/>
            <a:r>
              <a:rPr lang="en-US" sz="1800" u="none" dirty="0">
                <a:latin typeface="+mn-lt"/>
              </a:rPr>
              <a:t>E</a:t>
            </a:r>
            <a:r>
              <a:rPr lang="en-US" sz="1800" u="none" baseline="-25000" dirty="0">
                <a:latin typeface="+mn-lt"/>
              </a:rPr>
              <a:t>R</a:t>
            </a:r>
            <a:r>
              <a:rPr lang="en-US" sz="1800" u="none" dirty="0">
                <a:latin typeface="+mn-lt"/>
              </a:rPr>
              <a:t>=79 keV, J</a:t>
            </a:r>
            <a:r>
              <a:rPr lang="en-US" sz="1800" u="none" baseline="30000" dirty="0">
                <a:latin typeface="+mn-lt"/>
              </a:rPr>
              <a:t>π</a:t>
            </a:r>
            <a:r>
              <a:rPr lang="en-US" sz="1800" u="none" dirty="0">
                <a:latin typeface="+mn-lt"/>
              </a:rPr>
              <a:t>=3</a:t>
            </a:r>
            <a:r>
              <a:rPr lang="en-US" sz="1800" u="none" baseline="30000" dirty="0" smtClean="0">
                <a:latin typeface="+mn-lt"/>
              </a:rPr>
              <a:t>+</a:t>
            </a:r>
            <a:endParaRPr lang="en-US" sz="1800" u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96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500" dirty="0" smtClean="0"/>
              <a:t>The n_TOF facility at </a:t>
            </a:r>
            <a:r>
              <a:rPr lang="en-US" sz="2500" dirty="0"/>
              <a:t>CERN</a:t>
            </a:r>
            <a:r>
              <a:rPr lang="en-US" sz="2500" dirty="0" smtClean="0"/>
              <a:t> since 2001 is at the cutting edge for neutron induced reaction measurements</a:t>
            </a:r>
          </a:p>
          <a:p>
            <a:pPr>
              <a:spcBef>
                <a:spcPts val="1200"/>
              </a:spcBef>
            </a:pPr>
            <a:r>
              <a:rPr lang="en-US" sz="2500" dirty="0" smtClean="0"/>
              <a:t>Since July 2014 a second experimental area (EAR-2) with unique characteristics for high radioactive samples and low cross section measurements</a:t>
            </a:r>
          </a:p>
          <a:p>
            <a:pPr>
              <a:spcBef>
                <a:spcPts val="1200"/>
              </a:spcBef>
            </a:pPr>
            <a:r>
              <a:rPr lang="en-US" sz="2500" dirty="0" smtClean="0"/>
              <a:t>Several detection system available to investigate the compound nucleus studying (</a:t>
            </a:r>
            <a:r>
              <a:rPr lang="en-US" sz="2500" dirty="0" err="1" smtClean="0"/>
              <a:t>n,</a:t>
            </a:r>
            <a:r>
              <a:rPr lang="en-US" sz="2500" dirty="0" err="1" smtClean="0">
                <a:latin typeface="Symbol" charset="2"/>
                <a:cs typeface="Symbol" charset="2"/>
              </a:rPr>
              <a:t>g</a:t>
            </a:r>
            <a:r>
              <a:rPr lang="en-US" sz="2500" dirty="0" smtClean="0"/>
              <a:t>), (</a:t>
            </a:r>
            <a:r>
              <a:rPr lang="en-US" sz="2500" dirty="0" err="1" smtClean="0"/>
              <a:t>n,cp</a:t>
            </a:r>
            <a:r>
              <a:rPr lang="en-US" sz="2500" dirty="0" smtClean="0"/>
              <a:t>) and (</a:t>
            </a:r>
            <a:r>
              <a:rPr lang="en-US" sz="2500" dirty="0" err="1" smtClean="0"/>
              <a:t>n,</a:t>
            </a:r>
            <a:r>
              <a:rPr lang="en-US" sz="2500" i="1" dirty="0" err="1" smtClean="0"/>
              <a:t>f</a:t>
            </a:r>
            <a:r>
              <a:rPr lang="en-US" sz="2500" dirty="0" smtClean="0"/>
              <a:t>) reactions</a:t>
            </a:r>
          </a:p>
          <a:p>
            <a:pPr>
              <a:spcBef>
                <a:spcPts val="1200"/>
              </a:spcBef>
            </a:pPr>
            <a:r>
              <a:rPr lang="en-US" sz="2500" dirty="0" smtClean="0"/>
              <a:t>Important result assigning constraints on the levels of </a:t>
            </a:r>
            <a:r>
              <a:rPr lang="en-US" sz="2500" baseline="30000" dirty="0" smtClean="0"/>
              <a:t>26</a:t>
            </a:r>
            <a:r>
              <a:rPr lang="en-US" sz="2500" dirty="0" smtClean="0"/>
              <a:t>Mg that can be populated by </a:t>
            </a:r>
            <a:r>
              <a:rPr lang="en-US" sz="2500" baseline="30000" dirty="0" smtClean="0"/>
              <a:t>22</a:t>
            </a:r>
            <a:r>
              <a:rPr lang="en-US" sz="2500" dirty="0" smtClean="0"/>
              <a:t>Ne(</a:t>
            </a:r>
            <a:r>
              <a:rPr lang="en-US" sz="2500" dirty="0" err="1" smtClean="0">
                <a:latin typeface="Symbol" charset="2"/>
                <a:cs typeface="Symbol" charset="2"/>
              </a:rPr>
              <a:t>a</a:t>
            </a:r>
            <a:r>
              <a:rPr lang="en-US" sz="2500" dirty="0" err="1" smtClean="0"/>
              <a:t>,n</a:t>
            </a:r>
            <a:r>
              <a:rPr lang="en-US" sz="2500" dirty="0" smtClean="0"/>
              <a:t>)</a:t>
            </a:r>
            <a:r>
              <a:rPr lang="en-US" sz="2500" baseline="30000" dirty="0" smtClean="0"/>
              <a:t>26</a:t>
            </a:r>
            <a:r>
              <a:rPr lang="en-US" sz="2500" dirty="0" smtClean="0"/>
              <a:t>Mg reaction (s-process neutron source)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36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Federica Mingrone</a:t>
            </a:r>
          </a:p>
          <a:p>
            <a:endParaRPr lang="en-US" dirty="0"/>
          </a:p>
          <a:p>
            <a:r>
              <a:rPr lang="en-US" dirty="0" err="1" smtClean="0"/>
              <a:t>federica.mingrone@cern.ch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3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54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n_TOF facility @ CERN</a:t>
            </a:r>
            <a:endParaRPr lang="en-US" dirty="0"/>
          </a:p>
        </p:txBody>
      </p:sp>
      <p:pic>
        <p:nvPicPr>
          <p:cNvPr id="6" name="Picture 5" descr="CERN's-accelerator-complex2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13922" r="16686" b="24009"/>
          <a:stretch/>
        </p:blipFill>
        <p:spPr>
          <a:xfrm>
            <a:off x="3354216" y="2105657"/>
            <a:ext cx="5779066" cy="3924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 noChangeAspect="1"/>
          </p:cNvSpPr>
          <p:nvPr>
            <p:ph idx="1"/>
          </p:nvPr>
        </p:nvSpPr>
        <p:spPr>
          <a:xfrm>
            <a:off x="390364" y="1600200"/>
            <a:ext cx="8599078" cy="2878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CERN: European </a:t>
            </a:r>
            <a:r>
              <a:rPr lang="en-US" sz="2200" b="1" dirty="0"/>
              <a:t>Organization for Nuclear </a:t>
            </a:r>
            <a:r>
              <a:rPr lang="en-US" sz="2200" b="1" dirty="0" smtClean="0"/>
              <a:t>Research</a:t>
            </a:r>
            <a:r>
              <a:rPr lang="en-US" sz="2200" dirty="0" smtClean="0"/>
              <a:t> </a:t>
            </a:r>
            <a:r>
              <a:rPr lang="en-US" sz="2000" dirty="0" smtClean="0"/>
              <a:t>(Geneva, Switzerland)</a:t>
            </a:r>
          </a:p>
          <a:p>
            <a:pPr marL="450850" indent="-266700"/>
            <a:r>
              <a:rPr lang="en-US" sz="2000" dirty="0" smtClean="0"/>
              <a:t>Since 1954</a:t>
            </a:r>
          </a:p>
          <a:p>
            <a:pPr marL="450850" indent="-266700"/>
            <a:r>
              <a:rPr lang="en-US" sz="2000" dirty="0" smtClean="0"/>
              <a:t>Various accelerator complex</a:t>
            </a:r>
          </a:p>
          <a:p>
            <a:pPr marL="450850" indent="-266700"/>
            <a:r>
              <a:rPr lang="en-US" sz="2000" dirty="0" smtClean="0"/>
              <a:t>Most recent discovery:</a:t>
            </a:r>
          </a:p>
          <a:p>
            <a:pPr marL="534988" indent="0">
              <a:buNone/>
            </a:pPr>
            <a:r>
              <a:rPr lang="en-US" sz="2000" dirty="0" smtClean="0"/>
              <a:t>2012 Higgs Boson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Donut 2"/>
          <p:cNvSpPr/>
          <p:nvPr/>
        </p:nvSpPr>
        <p:spPr>
          <a:xfrm rot="19882921">
            <a:off x="4027145" y="4916947"/>
            <a:ext cx="1303936" cy="1041327"/>
          </a:xfrm>
          <a:prstGeom prst="donut">
            <a:avLst>
              <a:gd name="adj" fmla="val 1930"/>
            </a:avLst>
          </a:prstGeom>
          <a:solidFill>
            <a:schemeClr val="accent6"/>
          </a:solidFill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endCxn id="3" idx="1"/>
          </p:cNvCxnSpPr>
          <p:nvPr/>
        </p:nvCxnSpPr>
        <p:spPr>
          <a:xfrm>
            <a:off x="2623313" y="4846348"/>
            <a:ext cx="1474771" cy="488885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0364" y="4015351"/>
            <a:ext cx="2834473" cy="830997"/>
          </a:xfrm>
          <a:prstGeom prst="rect">
            <a:avLst/>
          </a:prstGeom>
          <a:noFill/>
          <a:ln w="28575" cmpd="sng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Netron</a:t>
            </a:r>
            <a:r>
              <a:rPr lang="en-US" sz="2400" dirty="0" smtClean="0"/>
              <a:t> Time </a:t>
            </a:r>
            <a:r>
              <a:rPr lang="en-US" sz="2400" dirty="0"/>
              <a:t>O</a:t>
            </a:r>
            <a:r>
              <a:rPr lang="en-US" sz="2400" dirty="0" smtClean="0"/>
              <a:t>f </a:t>
            </a:r>
            <a:r>
              <a:rPr lang="en-US" sz="2400" dirty="0"/>
              <a:t>F</a:t>
            </a:r>
            <a:r>
              <a:rPr lang="en-US" sz="2400" dirty="0" smtClean="0"/>
              <a:t>light facility: </a:t>
            </a:r>
            <a:r>
              <a:rPr lang="en-US" sz="2400" b="1" dirty="0"/>
              <a:t>n_TOF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22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749577" y="1541803"/>
            <a:ext cx="7644847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n,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) measurements with the Total Absorption Calorimeter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ta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2" y="2292083"/>
            <a:ext cx="2781159" cy="3708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4907" y="2058495"/>
            <a:ext cx="54218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1" indent="-16827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40 </a:t>
            </a:r>
            <a:r>
              <a:rPr lang="en-US" dirty="0">
                <a:latin typeface="Helvetica"/>
                <a:cs typeface="Helvetica"/>
              </a:rPr>
              <a:t>BaF</a:t>
            </a:r>
            <a:r>
              <a:rPr lang="en-US" baseline="-25000" dirty="0">
                <a:latin typeface="Helvetica"/>
                <a:cs typeface="Helvetica"/>
              </a:rPr>
              <a:t>2</a:t>
            </a:r>
            <a:r>
              <a:rPr lang="en-US" dirty="0">
                <a:latin typeface="Helvetica"/>
                <a:cs typeface="Helvetica"/>
              </a:rPr>
              <a:t> crystals in a 4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>
                <a:latin typeface="Helvetica"/>
                <a:cs typeface="Helvetica"/>
              </a:rPr>
              <a:t> geometry</a:t>
            </a:r>
          </a:p>
          <a:p>
            <a:pPr marL="174625" lvl="1" indent="-168275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Detects the entire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cascade </a:t>
            </a:r>
          </a:p>
          <a:p>
            <a:pPr marL="631825" lvl="2" indent="-285750">
              <a:spcAft>
                <a:spcPts val="600"/>
              </a:spcAft>
              <a:buFont typeface="Wingdings" charset="2"/>
              <a:buChar char="Ø"/>
            </a:pPr>
            <a:r>
              <a:rPr lang="en-US" i="1" dirty="0" smtClean="0">
                <a:latin typeface="Helvetica"/>
                <a:cs typeface="Helvetica"/>
              </a:rPr>
              <a:t>Total </a:t>
            </a:r>
            <a:r>
              <a:rPr lang="en-US" i="1" dirty="0">
                <a:latin typeface="Helvetica"/>
                <a:cs typeface="Helvetica"/>
              </a:rPr>
              <a:t>Absorption Detection </a:t>
            </a:r>
            <a:r>
              <a:rPr lang="en-US" i="1" dirty="0" smtClean="0">
                <a:latin typeface="Helvetica"/>
                <a:cs typeface="Helvetica"/>
              </a:rPr>
              <a:t>Technique</a:t>
            </a:r>
          </a:p>
          <a:p>
            <a:pPr marL="2857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To decrease the scattered neutron background: spherical neutron absorber around the sample</a:t>
            </a:r>
          </a:p>
        </p:txBody>
      </p:sp>
      <p:pic>
        <p:nvPicPr>
          <p:cNvPr id="8" name="Picture 7" descr="tac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61" y="3748107"/>
            <a:ext cx="3474393" cy="240972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69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749577" y="1541803"/>
            <a:ext cx="7644847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n,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) measurements with the Total Absorption Calorimeter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TAC_fiss_t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7" y="2827970"/>
            <a:ext cx="3951482" cy="2894128"/>
          </a:xfrm>
          <a:prstGeom prst="rect">
            <a:avLst/>
          </a:prstGeom>
        </p:spPr>
      </p:pic>
      <p:pic>
        <p:nvPicPr>
          <p:cNvPr id="9" name="Picture 8" descr="TAC_fiss_tag_meg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37" y="2668075"/>
            <a:ext cx="3248303" cy="293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1" y="203954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dirty="0">
                <a:cs typeface="Helvetica"/>
              </a:rPr>
              <a:t>To decrease the sensitivity to scattered neutrons: Fission Tagging Technique with </a:t>
            </a:r>
            <a:r>
              <a:rPr lang="en-US" dirty="0" err="1">
                <a:cs typeface="Symbol" charset="2"/>
              </a:rPr>
              <a:t>m</a:t>
            </a:r>
            <a:r>
              <a:rPr lang="en-US" dirty="0" err="1">
                <a:cs typeface="Helvetica"/>
              </a:rPr>
              <a:t>Megas</a:t>
            </a:r>
            <a:r>
              <a:rPr lang="en-US" dirty="0">
                <a:cs typeface="Helvetica"/>
              </a:rPr>
              <a:t> </a:t>
            </a:r>
            <a:r>
              <a:rPr lang="en-US" dirty="0" smtClean="0">
                <a:cs typeface="Helvetica"/>
              </a:rPr>
              <a:t>detector</a:t>
            </a:r>
            <a:endParaRPr lang="en-US" dirty="0">
              <a:cs typeface="Helvetica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35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C_fiss_tag_eff_a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86" y="2656679"/>
            <a:ext cx="4961112" cy="3208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749577" y="1541803"/>
            <a:ext cx="7644847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n,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) measurements with the Total Absorption Calorimeter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03954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dirty="0">
                <a:cs typeface="Helvetica"/>
              </a:rPr>
              <a:t>To decrease the sensitivity to scattered neutrons: Fission Tagging Technique with </a:t>
            </a:r>
            <a:r>
              <a:rPr lang="en-US" dirty="0" err="1">
                <a:cs typeface="Symbol" charset="2"/>
              </a:rPr>
              <a:t>m</a:t>
            </a:r>
            <a:r>
              <a:rPr lang="en-US" dirty="0" err="1">
                <a:cs typeface="Helvetica"/>
              </a:rPr>
              <a:t>Megas</a:t>
            </a:r>
            <a:r>
              <a:rPr lang="en-US" dirty="0">
                <a:cs typeface="Helvetica"/>
              </a:rPr>
              <a:t> </a:t>
            </a:r>
            <a:r>
              <a:rPr lang="en-US" dirty="0" smtClean="0">
                <a:cs typeface="Helvetica"/>
              </a:rPr>
              <a:t>detector: </a:t>
            </a:r>
            <a:r>
              <a:rPr lang="en-US" baseline="30000" dirty="0" smtClean="0">
                <a:cs typeface="Helvetica"/>
              </a:rPr>
              <a:t>235</a:t>
            </a:r>
            <a:r>
              <a:rPr lang="en-US" dirty="0" smtClean="0">
                <a:cs typeface="Helvetica"/>
              </a:rPr>
              <a:t>U(</a:t>
            </a:r>
            <a:r>
              <a:rPr lang="en-US" dirty="0" err="1" smtClean="0">
                <a:cs typeface="Helvetica"/>
              </a:rPr>
              <a:t>n,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Helvetica"/>
              </a:rPr>
              <a:t>)</a:t>
            </a:r>
            <a:endParaRPr lang="en-US" dirty="0"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2842503"/>
            <a:ext cx="256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Fission tagging efficiency: 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4" y="3258064"/>
            <a:ext cx="2394119" cy="675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980501"/>
            <a:ext cx="3588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alculated</a:t>
            </a:r>
            <a:r>
              <a:rPr lang="en-US" dirty="0"/>
              <a:t>: </a:t>
            </a:r>
            <a:endParaRPr lang="en-US" dirty="0"/>
          </a:p>
          <a:p>
            <a:pPr marL="263525" indent="-174625">
              <a:buFont typeface="Arial"/>
              <a:buChar char="•"/>
            </a:pPr>
            <a:r>
              <a:rPr lang="en-US" dirty="0" smtClean="0"/>
              <a:t>By </a:t>
            </a:r>
            <a:r>
              <a:rPr lang="en-US" dirty="0"/>
              <a:t>applying different conditions in deposited energy and </a:t>
            </a:r>
            <a:r>
              <a:rPr lang="en-US" dirty="0" smtClean="0"/>
              <a:t>multiplicity</a:t>
            </a:r>
          </a:p>
          <a:p>
            <a:pPr marL="263525" indent="-174625">
              <a:buFont typeface="Arial"/>
              <a:buChar char="•"/>
            </a:pPr>
            <a:r>
              <a:rPr lang="en-US" dirty="0"/>
              <a:t>In different </a:t>
            </a:r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61511" y="5801029"/>
            <a:ext cx="21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to Javier </a:t>
            </a:r>
            <a:r>
              <a:rPr lang="en-US" sz="1400" dirty="0" err="1" smtClean="0"/>
              <a:t>Balibrea</a:t>
            </a:r>
            <a:endParaRPr lang="en-US" sz="14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35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ymbol" charset="2"/>
              </a:rPr>
              <a:t>(</a:t>
            </a:r>
            <a:r>
              <a:rPr lang="en-US" dirty="0" err="1">
                <a:cs typeface="Symbol" charset="2"/>
              </a:rPr>
              <a:t>n,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)</a:t>
            </a:r>
            <a:r>
              <a:rPr lang="en-US" dirty="0"/>
              <a:t> reactions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749577" y="1541803"/>
            <a:ext cx="7644847" cy="5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n,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) measurements with the Total Absorption Calorimeter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03954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dirty="0">
                <a:cs typeface="Helvetica"/>
              </a:rPr>
              <a:t>To decrease the sensitivity to scattered neutrons: Fission Tagging Technique with </a:t>
            </a:r>
            <a:r>
              <a:rPr lang="en-US" dirty="0" err="1">
                <a:cs typeface="Symbol" charset="2"/>
              </a:rPr>
              <a:t>m</a:t>
            </a:r>
            <a:r>
              <a:rPr lang="en-US" dirty="0" err="1">
                <a:cs typeface="Helvetica"/>
              </a:rPr>
              <a:t>Megas</a:t>
            </a:r>
            <a:r>
              <a:rPr lang="en-US" dirty="0">
                <a:cs typeface="Helvetica"/>
              </a:rPr>
              <a:t> </a:t>
            </a:r>
            <a:r>
              <a:rPr lang="en-US" dirty="0" smtClean="0">
                <a:cs typeface="Helvetica"/>
              </a:rPr>
              <a:t>detector: </a:t>
            </a:r>
            <a:r>
              <a:rPr lang="en-US" baseline="30000" dirty="0" smtClean="0">
                <a:cs typeface="Helvetica"/>
              </a:rPr>
              <a:t>235</a:t>
            </a:r>
            <a:r>
              <a:rPr lang="en-US" dirty="0" smtClean="0">
                <a:cs typeface="Helvetica"/>
              </a:rPr>
              <a:t>U(</a:t>
            </a:r>
            <a:r>
              <a:rPr lang="en-US" dirty="0" err="1" smtClean="0">
                <a:cs typeface="Helvetica"/>
              </a:rPr>
              <a:t>n,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Helvetica"/>
              </a:rPr>
              <a:t>)</a:t>
            </a:r>
            <a:endParaRPr lang="en-US" dirty="0"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2842503"/>
            <a:ext cx="256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Fission tagging efficiency: 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4" y="3258064"/>
            <a:ext cx="2394119" cy="675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980501"/>
            <a:ext cx="3588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alculated</a:t>
            </a:r>
            <a:r>
              <a:rPr lang="en-US" dirty="0"/>
              <a:t>: </a:t>
            </a:r>
            <a:endParaRPr lang="en-US" dirty="0"/>
          </a:p>
          <a:p>
            <a:pPr marL="263525" indent="-174625">
              <a:buFont typeface="Arial"/>
              <a:buChar char="•"/>
            </a:pPr>
            <a:r>
              <a:rPr lang="en-US" dirty="0" smtClean="0"/>
              <a:t>By </a:t>
            </a:r>
            <a:r>
              <a:rPr lang="en-US" dirty="0"/>
              <a:t>applying different conditions in deposited energy and </a:t>
            </a:r>
            <a:r>
              <a:rPr lang="en-US" dirty="0" smtClean="0"/>
              <a:t>multiplicity</a:t>
            </a:r>
          </a:p>
          <a:p>
            <a:pPr marL="263525" indent="-174625">
              <a:buFont typeface="Arial"/>
              <a:buChar char="•"/>
            </a:pPr>
            <a:r>
              <a:rPr lang="en-US" dirty="0" smtClean="0"/>
              <a:t>In different resonances</a:t>
            </a:r>
            <a:endParaRPr lang="en-US" dirty="0"/>
          </a:p>
        </p:txBody>
      </p:sp>
      <p:pic>
        <p:nvPicPr>
          <p:cNvPr id="4" name="Picture 3" descr="TAC_fiss_tag_eff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89" y="2484420"/>
            <a:ext cx="4458841" cy="33698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1511" y="5801029"/>
            <a:ext cx="21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to Javier </a:t>
            </a:r>
            <a:r>
              <a:rPr lang="en-US" sz="1400" dirty="0" err="1" smtClean="0"/>
              <a:t>Balibrea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36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n_TOF facility @ CERN</a:t>
            </a:r>
            <a:endParaRPr lang="en-US" dirty="0"/>
          </a:p>
        </p:txBody>
      </p:sp>
      <p:pic>
        <p:nvPicPr>
          <p:cNvPr id="6" name="Picture 5" descr="CERN's-accelerator-complex2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13922" r="16686" b="24009"/>
          <a:stretch/>
        </p:blipFill>
        <p:spPr>
          <a:xfrm>
            <a:off x="3354216" y="2105657"/>
            <a:ext cx="5779066" cy="3924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 noChangeAspect="1"/>
          </p:cNvSpPr>
          <p:nvPr>
            <p:ph idx="1"/>
          </p:nvPr>
        </p:nvSpPr>
        <p:spPr>
          <a:xfrm>
            <a:off x="390364" y="1600200"/>
            <a:ext cx="8599078" cy="2878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CERN: European </a:t>
            </a:r>
            <a:r>
              <a:rPr lang="en-US" sz="2200" b="1" dirty="0"/>
              <a:t>Organization for Nuclear </a:t>
            </a:r>
            <a:r>
              <a:rPr lang="en-US" sz="2200" b="1" dirty="0" smtClean="0"/>
              <a:t>Research</a:t>
            </a:r>
            <a:r>
              <a:rPr lang="en-US" sz="2200" dirty="0" smtClean="0"/>
              <a:t> </a:t>
            </a:r>
            <a:r>
              <a:rPr lang="en-US" sz="2000" dirty="0" smtClean="0"/>
              <a:t>(Geneva, Switzerland)</a:t>
            </a:r>
          </a:p>
          <a:p>
            <a:pPr marL="450850" indent="-266700"/>
            <a:r>
              <a:rPr lang="en-US" sz="2000" dirty="0" smtClean="0"/>
              <a:t>Since 1954</a:t>
            </a:r>
          </a:p>
          <a:p>
            <a:pPr marL="450850" indent="-266700"/>
            <a:r>
              <a:rPr lang="en-US" sz="2000" dirty="0" smtClean="0"/>
              <a:t>Various accelerator complex</a:t>
            </a:r>
          </a:p>
          <a:p>
            <a:pPr marL="450850" indent="-266700"/>
            <a:r>
              <a:rPr lang="en-US" sz="2000" dirty="0" smtClean="0"/>
              <a:t>Most recent discovery:</a:t>
            </a:r>
          </a:p>
          <a:p>
            <a:pPr marL="534988" indent="0">
              <a:buNone/>
            </a:pPr>
            <a:r>
              <a:rPr lang="en-US" sz="2000" dirty="0" smtClean="0"/>
              <a:t>2012 Higgs Boson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Donut 2"/>
          <p:cNvSpPr/>
          <p:nvPr/>
        </p:nvSpPr>
        <p:spPr>
          <a:xfrm rot="19882921">
            <a:off x="4027145" y="4916947"/>
            <a:ext cx="1303936" cy="1041327"/>
          </a:xfrm>
          <a:prstGeom prst="donut">
            <a:avLst>
              <a:gd name="adj" fmla="val 1930"/>
            </a:avLst>
          </a:prstGeom>
          <a:solidFill>
            <a:schemeClr val="accent6"/>
          </a:solidFill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661" y="1499928"/>
            <a:ext cx="4859997" cy="33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TO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1" y="1455749"/>
            <a:ext cx="4859997" cy="3367557"/>
          </a:xfrm>
          <a:prstGeom prst="rect">
            <a:avLst/>
          </a:prstGeom>
          <a:ln w="28575" cmpd="sng">
            <a:solidFill>
              <a:schemeClr val="accent6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2623313" y="4846348"/>
            <a:ext cx="1474771" cy="488885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5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n_TOF Timeline</a:t>
            </a:r>
            <a:endParaRPr lang="en-GB" dirty="0"/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271945" y="3398516"/>
            <a:ext cx="1641450" cy="2793895"/>
            <a:chOff x="517555" y="3628052"/>
            <a:chExt cx="1641920" cy="2958063"/>
          </a:xfrm>
        </p:grpSpPr>
        <p:sp>
          <p:nvSpPr>
            <p:cNvPr id="35" name="TextBox 14"/>
            <p:cNvSpPr txBox="1">
              <a:spLocks noChangeArrowheads="1"/>
            </p:cNvSpPr>
            <p:nvPr/>
          </p:nvSpPr>
          <p:spPr bwMode="auto">
            <a:xfrm>
              <a:off x="873591" y="5693381"/>
              <a:ext cx="1285884" cy="89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Concept</a:t>
              </a:r>
              <a:b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</a:br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by </a:t>
              </a:r>
              <a:r>
                <a:rPr lang="en-US" sz="1400" dirty="0" err="1">
                  <a:solidFill>
                    <a:schemeClr val="tx2"/>
                  </a:solidFill>
                  <a:latin typeface="Calibri" pitchFamily="34" charset="0"/>
                </a:rPr>
                <a:t>C.Rubbia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  <a:p>
              <a:r>
                <a:rPr lang="en-US" sz="1200" dirty="0">
                  <a:solidFill>
                    <a:schemeClr val="tx2"/>
                  </a:solidFill>
                  <a:latin typeface="Calibri" pitchFamily="34" charset="0"/>
                </a:rPr>
                <a:t>CERN/ET/Int. Note 97-19</a:t>
              </a:r>
              <a:endParaRPr lang="en-US" sz="16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cxnSp>
          <p:nvCxnSpPr>
            <p:cNvPr id="36" name="Straight Connector 15"/>
            <p:cNvCxnSpPr>
              <a:cxnSpLocks noChangeShapeType="1"/>
            </p:cNvCxnSpPr>
            <p:nvPr/>
          </p:nvCxnSpPr>
          <p:spPr bwMode="auto">
            <a:xfrm>
              <a:off x="856361" y="3628052"/>
              <a:ext cx="335" cy="293488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37" name="TextBox 16"/>
            <p:cNvSpPr txBox="1">
              <a:spLocks noChangeArrowheads="1"/>
            </p:cNvSpPr>
            <p:nvPr/>
          </p:nvSpPr>
          <p:spPr bwMode="auto">
            <a:xfrm rot="16200000">
              <a:off x="386108" y="6096623"/>
              <a:ext cx="6014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1997</a:t>
              </a:r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631002" y="3550422"/>
            <a:ext cx="1584886" cy="1696725"/>
            <a:chOff x="907603" y="3780542"/>
            <a:chExt cx="1585252" cy="1695739"/>
          </a:xfrm>
        </p:grpSpPr>
        <p:sp>
          <p:nvSpPr>
            <p:cNvPr id="32" name="TextBox 22"/>
            <p:cNvSpPr txBox="1">
              <a:spLocks noChangeArrowheads="1"/>
            </p:cNvSpPr>
            <p:nvPr/>
          </p:nvSpPr>
          <p:spPr bwMode="auto">
            <a:xfrm>
              <a:off x="1206971" y="4923550"/>
              <a:ext cx="1285884" cy="52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Proposal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submitted</a:t>
              </a:r>
            </a:p>
          </p:txBody>
        </p:sp>
        <p:cxnSp>
          <p:nvCxnSpPr>
            <p:cNvPr id="33" name="Straight Connector 23"/>
            <p:cNvCxnSpPr>
              <a:cxnSpLocks noChangeShapeType="1"/>
            </p:cNvCxnSpPr>
            <p:nvPr/>
          </p:nvCxnSpPr>
          <p:spPr bwMode="auto">
            <a:xfrm rot="5400000">
              <a:off x="425201" y="4602078"/>
              <a:ext cx="1643072" cy="0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34" name="TextBox 24"/>
            <p:cNvSpPr txBox="1">
              <a:spLocks noChangeArrowheads="1"/>
            </p:cNvSpPr>
            <p:nvPr/>
          </p:nvSpPr>
          <p:spPr bwMode="auto">
            <a:xfrm rot="16200000">
              <a:off x="586200" y="4816325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Aug</a:t>
              </a:r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 1998</a:t>
              </a:r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5436096" y="3537724"/>
            <a:ext cx="1620179" cy="2698055"/>
            <a:chOff x="6500319" y="3780542"/>
            <a:chExt cx="1620189" cy="2807607"/>
          </a:xfrm>
        </p:grpSpPr>
        <p:sp>
          <p:nvSpPr>
            <p:cNvPr id="29" name="TextBox 26"/>
            <p:cNvSpPr txBox="1">
              <a:spLocks noChangeArrowheads="1"/>
            </p:cNvSpPr>
            <p:nvPr/>
          </p:nvSpPr>
          <p:spPr bwMode="auto">
            <a:xfrm>
              <a:off x="6834624" y="4727872"/>
              <a:ext cx="1285884" cy="1169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Phase </a:t>
              </a:r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II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Isotopes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Capture: 14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Fission: 3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(</a:t>
              </a:r>
              <a:r>
                <a:rPr lang="en-US" sz="1400" dirty="0" err="1" smtClean="0">
                  <a:solidFill>
                    <a:schemeClr val="tx2"/>
                  </a:solidFill>
                  <a:latin typeface="Calibri" pitchFamily="34" charset="0"/>
                </a:rPr>
                <a:t>n,cp</a:t>
              </a: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): 2</a:t>
              </a:r>
            </a:p>
          </p:txBody>
        </p:sp>
        <p:cxnSp>
          <p:nvCxnSpPr>
            <p:cNvPr id="30" name="Straight Connector 27"/>
            <p:cNvCxnSpPr>
              <a:cxnSpLocks noChangeShapeType="1"/>
            </p:cNvCxnSpPr>
            <p:nvPr/>
          </p:nvCxnSpPr>
          <p:spPr bwMode="auto">
            <a:xfrm>
              <a:off x="6839446" y="3780542"/>
              <a:ext cx="1608" cy="2700984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31" name="TextBox 28"/>
            <p:cNvSpPr txBox="1">
              <a:spLocks noChangeArrowheads="1"/>
            </p:cNvSpPr>
            <p:nvPr/>
          </p:nvSpPr>
          <p:spPr bwMode="auto">
            <a:xfrm rot="16200000">
              <a:off x="6082734" y="5832009"/>
              <a:ext cx="1173725" cy="338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2009</a:t>
              </a:r>
              <a:r>
                <a:rPr lang="en-US" sz="1600" b="1" dirty="0" smtClean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 - 2012</a:t>
              </a:r>
              <a:endParaRPr lang="en-US" sz="1600" b="1" dirty="0">
                <a:solidFill>
                  <a:srgbClr val="800000"/>
                </a:solidFill>
                <a:latin typeface="Calibri" pitchFamily="34" charset="0"/>
                <a:cs typeface="Tahoma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328471" y="1991801"/>
            <a:ext cx="1531328" cy="1260006"/>
            <a:chOff x="6822572" y="1955797"/>
            <a:chExt cx="1170431" cy="1260006"/>
          </a:xfrm>
        </p:grpSpPr>
        <p:cxnSp>
          <p:nvCxnSpPr>
            <p:cNvPr id="82" name="Straight Connector 45"/>
            <p:cNvCxnSpPr>
              <a:cxnSpLocks noChangeShapeType="1"/>
            </p:cNvCxnSpPr>
            <p:nvPr/>
          </p:nvCxnSpPr>
          <p:spPr bwMode="auto">
            <a:xfrm>
              <a:off x="7080350" y="2027806"/>
              <a:ext cx="1" cy="1187997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26" name="TextBox 30"/>
            <p:cNvSpPr txBox="1">
              <a:spLocks noChangeArrowheads="1"/>
            </p:cNvSpPr>
            <p:nvPr/>
          </p:nvSpPr>
          <p:spPr bwMode="auto">
            <a:xfrm>
              <a:off x="7113633" y="2173470"/>
              <a:ext cx="87937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Upgrades: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Borated-</a:t>
              </a: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H</a:t>
              </a:r>
              <a:r>
                <a:rPr lang="en-US" sz="1400" baseline="-25000" dirty="0" smtClean="0">
                  <a:solidFill>
                    <a:schemeClr val="tx2"/>
                  </a:solidFill>
                  <a:latin typeface="Calibri" pitchFamily="34" charset="0"/>
                </a:rPr>
                <a:t>2</a:t>
              </a: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O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Class</a:t>
              </a: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-</a:t>
              </a: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A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Second </a:t>
              </a: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Line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28" name="TextBox 32"/>
            <p:cNvSpPr txBox="1">
              <a:spLocks noChangeArrowheads="1"/>
            </p:cNvSpPr>
            <p:nvPr/>
          </p:nvSpPr>
          <p:spPr bwMode="auto">
            <a:xfrm rot="16200000">
              <a:off x="6691057" y="2087312"/>
              <a:ext cx="601595" cy="338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2010</a:t>
              </a:r>
            </a:p>
          </p:txBody>
        </p:sp>
      </p:grp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1106844" y="3407550"/>
            <a:ext cx="1638211" cy="1911352"/>
            <a:chOff x="1595092" y="3637666"/>
            <a:chExt cx="1638679" cy="1910276"/>
          </a:xfrm>
        </p:grpSpPr>
        <p:sp>
          <p:nvSpPr>
            <p:cNvPr id="22" name="TextBox 39"/>
            <p:cNvSpPr txBox="1">
              <a:spLocks noChangeArrowheads="1"/>
            </p:cNvSpPr>
            <p:nvPr/>
          </p:nvSpPr>
          <p:spPr bwMode="auto">
            <a:xfrm>
              <a:off x="1947887" y="3951641"/>
              <a:ext cx="1285884" cy="52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Construction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started</a:t>
              </a:r>
            </a:p>
          </p:txBody>
        </p:sp>
        <p:cxnSp>
          <p:nvCxnSpPr>
            <p:cNvPr id="23" name="Straight Connector 40"/>
            <p:cNvCxnSpPr>
              <a:cxnSpLocks noChangeShapeType="1"/>
            </p:cNvCxnSpPr>
            <p:nvPr/>
          </p:nvCxnSpPr>
          <p:spPr bwMode="auto">
            <a:xfrm rot="5400000">
              <a:off x="1520585" y="4051321"/>
              <a:ext cx="827310" cy="0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24" name="TextBox 41"/>
            <p:cNvSpPr txBox="1">
              <a:spLocks noChangeArrowheads="1"/>
            </p:cNvSpPr>
            <p:nvPr/>
          </p:nvSpPr>
          <p:spPr bwMode="auto">
            <a:xfrm rot="16200000">
              <a:off x="1463645" y="4096359"/>
              <a:ext cx="6014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1999</a:t>
              </a:r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l="59143" t="7635" b="8070"/>
            <a:stretch>
              <a:fillRect/>
            </a:stretch>
          </p:blipFill>
          <p:spPr bwMode="auto">
            <a:xfrm>
              <a:off x="2387405" y="4451364"/>
              <a:ext cx="642942" cy="1096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2613327" y="3478983"/>
            <a:ext cx="1634637" cy="2756795"/>
            <a:chOff x="2771726" y="3709104"/>
            <a:chExt cx="1634920" cy="2857519"/>
          </a:xfrm>
        </p:grpSpPr>
        <p:sp>
          <p:nvSpPr>
            <p:cNvPr id="14" name="TextBox 54"/>
            <p:cNvSpPr txBox="1">
              <a:spLocks noChangeArrowheads="1"/>
            </p:cNvSpPr>
            <p:nvPr/>
          </p:nvSpPr>
          <p:spPr bwMode="auto">
            <a:xfrm rot="16200000">
              <a:off x="2400630" y="5856974"/>
              <a:ext cx="10807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2001-</a:t>
              </a:r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2004</a:t>
              </a:r>
            </a:p>
          </p:txBody>
        </p:sp>
        <p:sp>
          <p:nvSpPr>
            <p:cNvPr id="15" name="TextBox 55"/>
            <p:cNvSpPr txBox="1">
              <a:spLocks noChangeArrowheads="1"/>
            </p:cNvSpPr>
            <p:nvPr/>
          </p:nvSpPr>
          <p:spPr bwMode="auto">
            <a:xfrm>
              <a:off x="3120762" y="4727872"/>
              <a:ext cx="1285884" cy="9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Phase I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Isotopes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Capture: 25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Fission: </a:t>
              </a: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11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cxnSp>
          <p:nvCxnSpPr>
            <p:cNvPr id="1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1719546" y="5108428"/>
              <a:ext cx="2798650" cy="1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2451" t="9453" r="4813" b="5922"/>
            <a:stretch>
              <a:fillRect/>
            </a:stretch>
          </p:blipFill>
          <p:spPr bwMode="auto">
            <a:xfrm>
              <a:off x="3118871" y="3851981"/>
              <a:ext cx="1214445" cy="851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oup 50"/>
          <p:cNvGrpSpPr>
            <a:grpSpLocks/>
          </p:cNvGrpSpPr>
          <p:nvPr/>
        </p:nvGrpSpPr>
        <p:grpSpPr bwMode="auto">
          <a:xfrm>
            <a:off x="56764" y="757013"/>
            <a:ext cx="1635280" cy="2707991"/>
            <a:chOff x="449358" y="858663"/>
            <a:chExt cx="1635291" cy="2707567"/>
          </a:xfrm>
        </p:grpSpPr>
        <p:pic>
          <p:nvPicPr>
            <p:cNvPr id="60" name="Picture 9" descr="lead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98" y="858663"/>
              <a:ext cx="1214446" cy="104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1" name="Straight Connector 10"/>
            <p:cNvCxnSpPr>
              <a:cxnSpLocks noChangeShapeType="1"/>
            </p:cNvCxnSpPr>
            <p:nvPr/>
          </p:nvCxnSpPr>
          <p:spPr bwMode="auto">
            <a:xfrm rot="5400000">
              <a:off x="-71405" y="2708973"/>
              <a:ext cx="1714513" cy="1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2" name="TextBox 11"/>
            <p:cNvSpPr txBox="1">
              <a:spLocks noChangeArrowheads="1"/>
            </p:cNvSpPr>
            <p:nvPr/>
          </p:nvSpPr>
          <p:spPr bwMode="auto">
            <a:xfrm rot="16200000">
              <a:off x="78262" y="2142198"/>
              <a:ext cx="10807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1995-</a:t>
              </a:r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1997</a:t>
              </a:r>
            </a:p>
          </p:txBody>
        </p:sp>
        <p:sp>
          <p:nvSpPr>
            <p:cNvPr id="63" name="TextBox 12"/>
            <p:cNvSpPr txBox="1">
              <a:spLocks noChangeArrowheads="1"/>
            </p:cNvSpPr>
            <p:nvPr/>
          </p:nvSpPr>
          <p:spPr bwMode="auto">
            <a:xfrm>
              <a:off x="798765" y="1780278"/>
              <a:ext cx="1285884" cy="52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TARC </a:t>
              </a:r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experiment</a:t>
              </a:r>
            </a:p>
          </p:txBody>
        </p:sp>
      </p:grpSp>
      <p:grpSp>
        <p:nvGrpSpPr>
          <p:cNvPr id="41" name="Group 63"/>
          <p:cNvGrpSpPr>
            <a:grpSpLocks/>
          </p:cNvGrpSpPr>
          <p:nvPr/>
        </p:nvGrpSpPr>
        <p:grpSpPr bwMode="auto">
          <a:xfrm>
            <a:off x="517162" y="2170887"/>
            <a:ext cx="1620181" cy="1236664"/>
            <a:chOff x="946187" y="2400828"/>
            <a:chExt cx="1620565" cy="1236839"/>
          </a:xfrm>
        </p:grpSpPr>
        <p:cxnSp>
          <p:nvCxnSpPr>
            <p:cNvPr id="5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740869" y="3095529"/>
              <a:ext cx="1071571" cy="12706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58" name="TextBox 19"/>
            <p:cNvSpPr txBox="1">
              <a:spLocks noChangeArrowheads="1"/>
            </p:cNvSpPr>
            <p:nvPr/>
          </p:nvSpPr>
          <p:spPr bwMode="auto">
            <a:xfrm>
              <a:off x="1280868" y="2423220"/>
              <a:ext cx="1285884" cy="738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Feasibility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CERN/LHC/98-02+Add</a:t>
              </a:r>
            </a:p>
          </p:txBody>
        </p:sp>
        <p:sp>
          <p:nvSpPr>
            <p:cNvPr id="59" name="TextBox 20"/>
            <p:cNvSpPr txBox="1">
              <a:spLocks noChangeArrowheads="1"/>
            </p:cNvSpPr>
            <p:nvPr/>
          </p:nvSpPr>
          <p:spPr bwMode="auto">
            <a:xfrm rot="16200000">
              <a:off x="604202" y="2742813"/>
              <a:ext cx="102252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May</a:t>
              </a:r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 1998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749803" y="1511449"/>
            <a:ext cx="1831937" cy="1861538"/>
            <a:chOff x="1897233" y="980325"/>
            <a:chExt cx="1831937" cy="2357645"/>
          </a:xfrm>
        </p:grpSpPr>
        <p:sp>
          <p:nvSpPr>
            <p:cNvPr id="53" name="TextBox 34"/>
            <p:cNvSpPr txBox="1">
              <a:spLocks noChangeArrowheads="1"/>
            </p:cNvSpPr>
            <p:nvPr/>
          </p:nvSpPr>
          <p:spPr bwMode="auto">
            <a:xfrm rot="16200000">
              <a:off x="1765721" y="1139880"/>
              <a:ext cx="601496" cy="33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2000</a:t>
              </a:r>
            </a:p>
          </p:txBody>
        </p:sp>
        <p:sp>
          <p:nvSpPr>
            <p:cNvPr id="54" name="TextBox 35"/>
            <p:cNvSpPr txBox="1">
              <a:spLocks noChangeArrowheads="1"/>
            </p:cNvSpPr>
            <p:nvPr/>
          </p:nvSpPr>
          <p:spPr bwMode="auto">
            <a:xfrm>
              <a:off x="2229335" y="1093930"/>
              <a:ext cx="14998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Commissioning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cxnSp>
          <p:nvCxnSpPr>
            <p:cNvPr id="55" name="Straight Connector 36"/>
            <p:cNvCxnSpPr>
              <a:cxnSpLocks noChangeShapeType="1"/>
            </p:cNvCxnSpPr>
            <p:nvPr/>
          </p:nvCxnSpPr>
          <p:spPr bwMode="auto">
            <a:xfrm rot="5400000">
              <a:off x="1047888" y="2159147"/>
              <a:ext cx="2357645" cy="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5935" y="1468376"/>
              <a:ext cx="1161216" cy="7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3" name="Group 92"/>
          <p:cNvGrpSpPr/>
          <p:nvPr/>
        </p:nvGrpSpPr>
        <p:grpSpPr>
          <a:xfrm>
            <a:off x="3317768" y="1772200"/>
            <a:ext cx="1634696" cy="1635346"/>
            <a:chOff x="3405356" y="1772200"/>
            <a:chExt cx="1634696" cy="1635346"/>
          </a:xfrm>
        </p:grpSpPr>
        <p:sp>
          <p:nvSpPr>
            <p:cNvPr id="18" name="TextBox 49"/>
            <p:cNvSpPr txBox="1">
              <a:spLocks noChangeArrowheads="1"/>
            </p:cNvSpPr>
            <p:nvPr/>
          </p:nvSpPr>
          <p:spPr bwMode="auto">
            <a:xfrm>
              <a:off x="3754175" y="1772816"/>
              <a:ext cx="12858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Problem</a:t>
              </a:r>
              <a:b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</a:br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Investigation</a:t>
              </a:r>
            </a:p>
          </p:txBody>
        </p:sp>
        <p:sp>
          <p:nvSpPr>
            <p:cNvPr id="20" name="TextBox 51"/>
            <p:cNvSpPr txBox="1">
              <a:spLocks noChangeArrowheads="1"/>
            </p:cNvSpPr>
            <p:nvPr/>
          </p:nvSpPr>
          <p:spPr bwMode="auto">
            <a:xfrm rot="16200000">
              <a:off x="3034264" y="2143292"/>
              <a:ext cx="1080735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2004-</a:t>
              </a:r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2007</a:t>
              </a:r>
            </a:p>
          </p:txBody>
        </p:sp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15916" y="2336132"/>
              <a:ext cx="1082682" cy="745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0" name="Straight Connector 45"/>
            <p:cNvCxnSpPr>
              <a:cxnSpLocks noChangeShapeType="1"/>
            </p:cNvCxnSpPr>
            <p:nvPr/>
          </p:nvCxnSpPr>
          <p:spPr bwMode="auto">
            <a:xfrm>
              <a:off x="3743908" y="1870884"/>
              <a:ext cx="1" cy="153666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</p:grpSp>
      <p:grpSp>
        <p:nvGrpSpPr>
          <p:cNvPr id="92" name="Group 91"/>
          <p:cNvGrpSpPr/>
          <p:nvPr/>
        </p:nvGrpSpPr>
        <p:grpSpPr>
          <a:xfrm>
            <a:off x="4031940" y="3550419"/>
            <a:ext cx="1667372" cy="1944122"/>
            <a:chOff x="4217468" y="3514415"/>
            <a:chExt cx="1667372" cy="1944122"/>
          </a:xfrm>
        </p:grpSpPr>
        <p:cxnSp>
          <p:nvCxnSpPr>
            <p:cNvPr id="19" name="Straight Connector 50"/>
            <p:cNvCxnSpPr>
              <a:cxnSpLocks noChangeShapeType="1"/>
            </p:cNvCxnSpPr>
            <p:nvPr/>
          </p:nvCxnSpPr>
          <p:spPr bwMode="auto">
            <a:xfrm>
              <a:off x="4562011" y="3514415"/>
              <a:ext cx="0" cy="1913003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49" name="TextBox 44"/>
            <p:cNvSpPr txBox="1">
              <a:spLocks noChangeArrowheads="1"/>
            </p:cNvSpPr>
            <p:nvPr/>
          </p:nvSpPr>
          <p:spPr bwMode="auto">
            <a:xfrm>
              <a:off x="4598964" y="4839170"/>
              <a:ext cx="128587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New Target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Calibri" pitchFamily="34" charset="0"/>
                </a:rPr>
                <a:t>construction</a:t>
              </a:r>
            </a:p>
          </p:txBody>
        </p:sp>
        <p:sp>
          <p:nvSpPr>
            <p:cNvPr id="51" name="TextBox 46"/>
            <p:cNvSpPr txBox="1">
              <a:spLocks noChangeArrowheads="1"/>
            </p:cNvSpPr>
            <p:nvPr/>
          </p:nvSpPr>
          <p:spPr bwMode="auto">
            <a:xfrm rot="16200000">
              <a:off x="4086022" y="4988540"/>
              <a:ext cx="601443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2008</a:t>
              </a:r>
            </a:p>
          </p:txBody>
        </p:sp>
        <p:pic>
          <p:nvPicPr>
            <p:cNvPr id="52" name="Picture 6" descr="P1010732.JPG"/>
            <p:cNvPicPr>
              <a:picLocks noChangeAspect="1"/>
            </p:cNvPicPr>
            <p:nvPr/>
          </p:nvPicPr>
          <p:blipFill>
            <a:blip r:embed="rId7" cstate="print"/>
            <a:srcRect l="9644" r="11784" b="2698"/>
            <a:stretch>
              <a:fillRect/>
            </a:stretch>
          </p:blipFill>
          <p:spPr bwMode="auto">
            <a:xfrm>
              <a:off x="4678959" y="3999869"/>
              <a:ext cx="890609" cy="82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5" name="Group 84"/>
          <p:cNvGrpSpPr/>
          <p:nvPr/>
        </p:nvGrpSpPr>
        <p:grpSpPr>
          <a:xfrm>
            <a:off x="4727988" y="1518095"/>
            <a:ext cx="1849603" cy="1847129"/>
            <a:chOff x="5088029" y="935263"/>
            <a:chExt cx="1849603" cy="2357644"/>
          </a:xfrm>
        </p:grpSpPr>
        <p:pic>
          <p:nvPicPr>
            <p:cNvPr id="84" name="Content Placeholder 6" descr="Vergleich2009neu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84071" y="1393211"/>
              <a:ext cx="1302277" cy="849034"/>
            </a:xfrm>
            <a:prstGeom prst="rect">
              <a:avLst/>
            </a:prstGeom>
          </p:spPr>
        </p:pic>
        <p:cxnSp>
          <p:nvCxnSpPr>
            <p:cNvPr id="78" name="Straight Connector 36"/>
            <p:cNvCxnSpPr>
              <a:cxnSpLocks noChangeShapeType="1"/>
            </p:cNvCxnSpPr>
            <p:nvPr/>
          </p:nvCxnSpPr>
          <p:spPr bwMode="auto">
            <a:xfrm rot="5400000">
              <a:off x="4252465" y="2114084"/>
              <a:ext cx="2357644" cy="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46" name="TextBox 60"/>
            <p:cNvSpPr txBox="1">
              <a:spLocks noChangeArrowheads="1"/>
            </p:cNvSpPr>
            <p:nvPr/>
          </p:nvSpPr>
          <p:spPr bwMode="auto">
            <a:xfrm>
              <a:off x="5437434" y="1016732"/>
              <a:ext cx="1500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Commissioning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47" name="TextBox 61"/>
            <p:cNvSpPr txBox="1">
              <a:spLocks noChangeArrowheads="1"/>
            </p:cNvSpPr>
            <p:nvPr/>
          </p:nvSpPr>
          <p:spPr bwMode="auto">
            <a:xfrm rot="16200000">
              <a:off x="4723035" y="1431837"/>
              <a:ext cx="10685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 May </a:t>
              </a:r>
              <a:r>
                <a:rPr lang="en-US" sz="1600" b="1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2009</a:t>
              </a: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7516539" y="1488544"/>
            <a:ext cx="1800199" cy="1944000"/>
            <a:chOff x="7560333" y="958953"/>
            <a:chExt cx="1800199" cy="2455577"/>
          </a:xfrm>
        </p:grpSpPr>
        <p:cxnSp>
          <p:nvCxnSpPr>
            <p:cNvPr id="87" name="Straight Connector 36"/>
            <p:cNvCxnSpPr>
              <a:cxnSpLocks noChangeShapeType="1"/>
            </p:cNvCxnSpPr>
            <p:nvPr/>
          </p:nvCxnSpPr>
          <p:spPr bwMode="auto">
            <a:xfrm rot="5400000">
              <a:off x="6675805" y="2186741"/>
              <a:ext cx="2455577" cy="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88" name="TextBox 61"/>
            <p:cNvSpPr txBox="1">
              <a:spLocks noChangeArrowheads="1"/>
            </p:cNvSpPr>
            <p:nvPr/>
          </p:nvSpPr>
          <p:spPr bwMode="auto">
            <a:xfrm rot="16200000">
              <a:off x="7226106" y="1434584"/>
              <a:ext cx="10070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 </a:t>
              </a:r>
              <a:r>
                <a:rPr lang="en-US" sz="1600" dirty="0" smtClean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July </a:t>
              </a:r>
              <a:r>
                <a:rPr lang="en-US" sz="1600" b="1" dirty="0" smtClean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2014</a:t>
              </a:r>
              <a:endParaRPr lang="en-US" sz="1600" b="1" dirty="0">
                <a:solidFill>
                  <a:srgbClr val="800000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91" name="TextBox 60"/>
            <p:cNvSpPr txBox="1">
              <a:spLocks noChangeArrowheads="1"/>
            </p:cNvSpPr>
            <p:nvPr/>
          </p:nvSpPr>
          <p:spPr bwMode="auto">
            <a:xfrm>
              <a:off x="7860334" y="1052736"/>
              <a:ext cx="1500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  <a:latin typeface="Calibri" pitchFamily="34" charset="0"/>
                </a:rPr>
                <a:t>Commissioning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701160" y="3550413"/>
            <a:ext cx="1842359" cy="3013895"/>
            <a:chOff x="6861738" y="3550413"/>
            <a:chExt cx="1842359" cy="3013895"/>
          </a:xfrm>
        </p:grpSpPr>
        <p:cxnSp>
          <p:nvCxnSpPr>
            <p:cNvPr id="27" name="Straight Connector 31"/>
            <p:cNvCxnSpPr>
              <a:cxnSpLocks noChangeShapeType="1"/>
            </p:cNvCxnSpPr>
            <p:nvPr/>
          </p:nvCxnSpPr>
          <p:spPr bwMode="auto">
            <a:xfrm flipH="1">
              <a:off x="7186364" y="3550413"/>
              <a:ext cx="10126" cy="1855265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4" name="TextBox 44"/>
            <p:cNvSpPr txBox="1">
              <a:spLocks noChangeArrowheads="1"/>
            </p:cNvSpPr>
            <p:nvPr/>
          </p:nvSpPr>
          <p:spPr bwMode="auto">
            <a:xfrm>
              <a:off x="7210560" y="4574685"/>
              <a:ext cx="128587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EAR2</a:t>
              </a:r>
              <a:endParaRPr lang="en-US" sz="1400" b="1" dirty="0">
                <a:solidFill>
                  <a:schemeClr val="tx2"/>
                </a:solidFill>
                <a:latin typeface="Calibri" pitchFamily="34" charset="0"/>
              </a:endParaRPr>
            </a:p>
            <a:p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Design and </a:t>
              </a:r>
            </a:p>
            <a:p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Construction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66" name="TextBox 46"/>
            <p:cNvSpPr txBox="1">
              <a:spLocks noChangeArrowheads="1"/>
            </p:cNvSpPr>
            <p:nvPr/>
          </p:nvSpPr>
          <p:spPr bwMode="auto">
            <a:xfrm rot="16200000">
              <a:off x="6730692" y="4984723"/>
              <a:ext cx="6006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2011</a:t>
              </a:r>
              <a:endParaRPr lang="en-US" sz="1600" b="1" dirty="0">
                <a:solidFill>
                  <a:srgbClr val="800000"/>
                </a:solidFill>
                <a:latin typeface="Calibri" pitchFamily="34" charset="0"/>
                <a:cs typeface="Tahoma" pitchFamily="34" charset="0"/>
              </a:endParaRPr>
            </a:p>
          </p:txBody>
        </p:sp>
        <p:pic>
          <p:nvPicPr>
            <p:cNvPr id="67" name="Picture 66" descr="draft_proposal_2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70292" y="3621857"/>
              <a:ext cx="1433805" cy="81348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32316" y="5445224"/>
              <a:ext cx="1492112" cy="1119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  <p:grpSp>
        <p:nvGrpSpPr>
          <p:cNvPr id="79" name="Group 78"/>
          <p:cNvGrpSpPr/>
          <p:nvPr/>
        </p:nvGrpSpPr>
        <p:grpSpPr>
          <a:xfrm>
            <a:off x="8036247" y="2104857"/>
            <a:ext cx="1092001" cy="1293661"/>
            <a:chOff x="7560333" y="1010799"/>
            <a:chExt cx="1092001" cy="1634097"/>
          </a:xfrm>
        </p:grpSpPr>
        <p:cxnSp>
          <p:nvCxnSpPr>
            <p:cNvPr id="80" name="Straight Connector 36"/>
            <p:cNvCxnSpPr>
              <a:cxnSpLocks noChangeShapeType="1"/>
            </p:cNvCxnSpPr>
            <p:nvPr/>
          </p:nvCxnSpPr>
          <p:spPr bwMode="auto">
            <a:xfrm>
              <a:off x="7903595" y="1122489"/>
              <a:ext cx="0" cy="1522407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81" name="TextBox 61"/>
            <p:cNvSpPr txBox="1">
              <a:spLocks noChangeArrowheads="1"/>
            </p:cNvSpPr>
            <p:nvPr/>
          </p:nvSpPr>
          <p:spPr bwMode="auto">
            <a:xfrm rot="16200000">
              <a:off x="7320958" y="1250174"/>
              <a:ext cx="81730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 </a:t>
              </a:r>
              <a:r>
                <a:rPr lang="en-US" sz="1600" b="1" dirty="0" smtClean="0">
                  <a:solidFill>
                    <a:srgbClr val="800000"/>
                  </a:solidFill>
                  <a:latin typeface="Calibri" pitchFamily="34" charset="0"/>
                  <a:cs typeface="Tahoma" pitchFamily="34" charset="0"/>
                </a:rPr>
                <a:t>2015</a:t>
              </a:r>
              <a:endParaRPr lang="en-US" sz="1600" b="1" dirty="0">
                <a:solidFill>
                  <a:srgbClr val="800000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83" name="TextBox 60"/>
            <p:cNvSpPr txBox="1">
              <a:spLocks noChangeArrowheads="1"/>
            </p:cNvSpPr>
            <p:nvPr/>
          </p:nvSpPr>
          <p:spPr bwMode="auto">
            <a:xfrm>
              <a:off x="7860335" y="1237144"/>
              <a:ext cx="791999" cy="388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  <a:latin typeface="Calibri" pitchFamily="34" charset="0"/>
                </a:rPr>
                <a:t>Phase-3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grpSp>
        <p:nvGrpSpPr>
          <p:cNvPr id="68" name="Group 49"/>
          <p:cNvGrpSpPr>
            <a:grpSpLocks/>
          </p:cNvGrpSpPr>
          <p:nvPr/>
        </p:nvGrpSpPr>
        <p:grpSpPr bwMode="auto">
          <a:xfrm>
            <a:off x="152400" y="3193233"/>
            <a:ext cx="8572500" cy="357188"/>
            <a:chOff x="285784" y="3423352"/>
            <a:chExt cx="8572496" cy="357190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285784" y="3423352"/>
              <a:ext cx="8572496" cy="357190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8807" y="3423352"/>
              <a:ext cx="63991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1996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244393" y="3423352"/>
              <a:ext cx="600645" cy="3385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2015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61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\\cern.ch\dfs\Services\MechanicalCAD\Catia\CERN\TOF\TOFLCT__\Images\TOFLCT__0007 2.jpg"/>
          <p:cNvPicPr>
            <a:picLocks noChangeAspect="1" noChangeArrowheads="1"/>
          </p:cNvPicPr>
          <p:nvPr/>
        </p:nvPicPr>
        <p:blipFill rotWithShape="1">
          <a:blip r:embed="rId3" cstate="print"/>
          <a:srcRect l="17248" t="14304" r="15903" b="7105"/>
          <a:stretch/>
        </p:blipFill>
        <p:spPr bwMode="auto">
          <a:xfrm rot="15787229">
            <a:off x="5258143" y="2755141"/>
            <a:ext cx="2495614" cy="20442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n_TOF </a:t>
            </a:r>
            <a:r>
              <a:rPr lang="en-US" sz="3600" dirty="0" smtClean="0"/>
              <a:t>facility: </a:t>
            </a:r>
            <a:br>
              <a:rPr lang="en-US" sz="3600" dirty="0" smtClean="0"/>
            </a:br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3600" dirty="0" err="1" smtClean="0"/>
              <a:t>Pb</a:t>
            </a:r>
            <a:r>
              <a:rPr lang="en-US" sz="3600" dirty="0" smtClean="0"/>
              <a:t> spallation target</a:t>
            </a:r>
            <a:endParaRPr lang="en-GB" sz="36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465936" y="3698382"/>
            <a:ext cx="1175022" cy="759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21396063">
            <a:off x="7353381" y="3343479"/>
            <a:ext cx="143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1"/>
                </a:solidFill>
              </a:rPr>
              <a:t>Proton beam</a:t>
            </a:r>
            <a:endParaRPr lang="de-DE" b="1" dirty="0">
              <a:solidFill>
                <a:schemeClr val="accent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6421820" y="2086982"/>
            <a:ext cx="23582" cy="8178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565836" y="215899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8000"/>
                </a:solidFill>
              </a:rPr>
              <a:t>Neutrons </a:t>
            </a:r>
            <a:r>
              <a:rPr lang="de-DE" b="1" dirty="0" err="1" smtClean="0">
                <a:solidFill>
                  <a:srgbClr val="008000"/>
                </a:solidFill>
              </a:rPr>
              <a:t>to</a:t>
            </a:r>
            <a:r>
              <a:rPr lang="de-DE" b="1" dirty="0" smtClean="0">
                <a:solidFill>
                  <a:srgbClr val="008000"/>
                </a:solidFill>
              </a:rPr>
              <a:t> EAR2</a:t>
            </a:r>
            <a:endParaRPr lang="de-DE" b="1" dirty="0">
              <a:solidFill>
                <a:srgbClr val="008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333588" y="3842398"/>
            <a:ext cx="1175592" cy="3600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583858" y="3167695"/>
            <a:ext cx="109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8000"/>
                </a:solidFill>
              </a:rPr>
              <a:t>Neutrons </a:t>
            </a:r>
            <a:r>
              <a:rPr lang="de-DE" b="1" dirty="0" err="1" smtClean="0">
                <a:solidFill>
                  <a:srgbClr val="008000"/>
                </a:solidFill>
              </a:rPr>
              <a:t>to</a:t>
            </a:r>
            <a:r>
              <a:rPr lang="de-DE" b="1" dirty="0" smtClean="0">
                <a:solidFill>
                  <a:srgbClr val="008000"/>
                </a:solidFill>
              </a:rPr>
              <a:t> EAR1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05796" y="3590370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Pb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75159" y="5183896"/>
            <a:ext cx="2087999" cy="39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“Moderator” (4 cm)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03223" y="4769210"/>
            <a:ext cx="168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Cooling (1 cm)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6162002" y="4355747"/>
            <a:ext cx="1141221" cy="59339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6147404" y="4598757"/>
            <a:ext cx="513157" cy="75310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21396063">
            <a:off x="7575296" y="3801164"/>
            <a:ext cx="106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1"/>
                </a:solidFill>
              </a:rPr>
              <a:t>20 </a:t>
            </a:r>
            <a:r>
              <a:rPr lang="de-DE" b="1" dirty="0" err="1" smtClean="0">
                <a:solidFill>
                  <a:schemeClr val="accent1"/>
                </a:solidFill>
              </a:rPr>
              <a:t>GeV</a:t>
            </a:r>
            <a:r>
              <a:rPr lang="de-DE" b="1" dirty="0" smtClean="0">
                <a:solidFill>
                  <a:schemeClr val="accent1"/>
                </a:solidFill>
              </a:rPr>
              <a:t>/c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875813"/>
            <a:ext cx="4126658" cy="39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Dimensions: d=60 cm, h=40 cm</a:t>
            </a:r>
          </a:p>
          <a:p>
            <a:pPr marL="263525" indent="-263525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Intensity in dedicated mode of 7×10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20 </a:t>
            </a:r>
            <a:r>
              <a:rPr lang="en-US" sz="2000" dirty="0" err="1" smtClean="0"/>
              <a:t>GeV</a:t>
            </a:r>
            <a:r>
              <a:rPr lang="en-US" sz="2000" dirty="0" smtClean="0"/>
              <a:t>/c protons/pulse</a:t>
            </a:r>
          </a:p>
          <a:p>
            <a:pPr marL="715963">
              <a:spcAft>
                <a:spcPts val="600"/>
              </a:spcAft>
              <a:tabLst>
                <a:tab pos="627063" algn="l"/>
              </a:tabLst>
            </a:pPr>
            <a:r>
              <a:rPr lang="en-US" sz="2000" dirty="0" smtClean="0"/>
              <a:t>~ </a:t>
            </a:r>
            <a:r>
              <a:rPr lang="en-US" sz="2000" dirty="0"/>
              <a:t>400 FAST (MeV-</a:t>
            </a:r>
            <a:r>
              <a:rPr lang="en-US" sz="2000" dirty="0" err="1"/>
              <a:t>GeV</a:t>
            </a:r>
            <a:r>
              <a:rPr lang="en-US" sz="2000" dirty="0"/>
              <a:t>) </a:t>
            </a:r>
            <a:r>
              <a:rPr lang="en-US" sz="2000" dirty="0" smtClean="0"/>
              <a:t>neutrons per proton @ target</a:t>
            </a:r>
          </a:p>
          <a:p>
            <a:pPr marL="263525" lvl="1" indent="-263525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Moderator layer of 5 cm (energy spectrum from </a:t>
            </a:r>
            <a:r>
              <a:rPr lang="en-US" sz="2000" dirty="0" err="1"/>
              <a:t>meV</a:t>
            </a:r>
            <a:r>
              <a:rPr lang="en-US" sz="2000" dirty="0"/>
              <a:t> to </a:t>
            </a:r>
            <a:r>
              <a:rPr lang="en-US" sz="2000" dirty="0" err="1" smtClean="0"/>
              <a:t>GeV</a:t>
            </a:r>
            <a:r>
              <a:rPr lang="en-US" sz="2000" dirty="0" smtClean="0"/>
              <a:t>):</a:t>
            </a:r>
          </a:p>
          <a:p>
            <a:pPr marL="715963" lvl="1" indent="-258763">
              <a:spcAft>
                <a:spcPts val="400"/>
              </a:spcAft>
              <a:buSzPct val="70000"/>
              <a:buFont typeface="Courier New"/>
              <a:buChar char="o"/>
            </a:pPr>
            <a:r>
              <a:rPr lang="en-US" sz="2000" b="1" dirty="0" smtClean="0"/>
              <a:t>EAR-1</a:t>
            </a:r>
            <a:r>
              <a:rPr lang="en-US" sz="2000" dirty="0" smtClean="0"/>
              <a:t>: 1 cm of normal water + 4 </a:t>
            </a:r>
            <a:r>
              <a:rPr lang="en-US" sz="2000" dirty="0" smtClean="0">
                <a:latin typeface="+mj-lt"/>
              </a:rPr>
              <a:t>cm </a:t>
            </a:r>
            <a:r>
              <a:rPr lang="en-US" sz="2000" baseline="30000" dirty="0" smtClean="0">
                <a:latin typeface="+mj-lt"/>
              </a:rPr>
              <a:t>10</a:t>
            </a:r>
            <a:r>
              <a:rPr lang="en-US" sz="2000" dirty="0" smtClean="0">
                <a:latin typeface="+mj-lt"/>
              </a:rPr>
              <a:t>B</a:t>
            </a:r>
            <a:r>
              <a:rPr lang="en-US" sz="2000" dirty="0">
                <a:latin typeface="+mj-lt"/>
              </a:rPr>
              <a:t>-</a:t>
            </a:r>
            <a:r>
              <a:rPr lang="en-US" sz="2000" dirty="0" smtClean="0">
                <a:latin typeface="+mj-lt"/>
              </a:rPr>
              <a:t>water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H</a:t>
            </a:r>
            <a:r>
              <a:rPr lang="en-US" sz="2000" baseline="-25000" dirty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O + 1.28% H</a:t>
            </a:r>
            <a:r>
              <a:rPr lang="en-US" sz="2000" baseline="-25000" dirty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BO</a:t>
            </a:r>
            <a:r>
              <a:rPr lang="en-US" sz="2000" baseline="-25000" dirty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DejaVu LGC Sans"/>
                <a:cs typeface="Helvetica"/>
              </a:rPr>
              <a:t>)</a:t>
            </a:r>
            <a:endParaRPr lang="en-US" sz="2000" dirty="0" smtClean="0">
              <a:latin typeface="+mj-lt"/>
            </a:endParaRPr>
          </a:p>
          <a:p>
            <a:pPr marL="715963" lvl="1" indent="-258763">
              <a:spcAft>
                <a:spcPts val="400"/>
              </a:spcAft>
              <a:buSzPct val="70000"/>
              <a:buFont typeface="Courier New"/>
              <a:buChar char="o"/>
            </a:pPr>
            <a:r>
              <a:rPr lang="en-US" sz="2000" b="1" dirty="0" smtClean="0"/>
              <a:t>EAR-2</a:t>
            </a:r>
            <a:r>
              <a:rPr lang="en-US" sz="2000" dirty="0" smtClean="0"/>
              <a:t>: 5 cm of normal water</a:t>
            </a:r>
            <a:endParaRPr lang="en-US" sz="2000" dirty="0"/>
          </a:p>
        </p:txBody>
      </p:sp>
      <p:sp>
        <p:nvSpPr>
          <p:cNvPr id="11" name="Right Arrow 10"/>
          <p:cNvSpPr/>
          <p:nvPr/>
        </p:nvSpPr>
        <p:spPr>
          <a:xfrm>
            <a:off x="846698" y="3167695"/>
            <a:ext cx="291966" cy="263130"/>
          </a:xfrm>
          <a:prstGeom prst="rightArrow">
            <a:avLst/>
          </a:prstGeom>
          <a:solidFill>
            <a:srgbClr val="FF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66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4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TOF_BEamLin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/>
          <a:stretch/>
        </p:blipFill>
        <p:spPr>
          <a:xfrm>
            <a:off x="303316" y="3170412"/>
            <a:ext cx="8537368" cy="30290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5014" y="4105885"/>
            <a:ext cx="2048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EAR-1: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 smtClean="0"/>
              <a:t>Horizontal flight path of </a:t>
            </a:r>
            <a:r>
              <a:rPr lang="en-US" b="1" dirty="0" smtClean="0">
                <a:solidFill>
                  <a:srgbClr val="0000FF"/>
                </a:solidFill>
              </a:rPr>
              <a:t>184.2 </a:t>
            </a:r>
            <a:r>
              <a:rPr lang="en-US" b="1" dirty="0" smtClean="0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406" y="1457123"/>
            <a:ext cx="5655031" cy="171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Both beam lines have:</a:t>
            </a:r>
          </a:p>
          <a:p>
            <a:pPr marL="174625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collimator</a:t>
            </a:r>
            <a:r>
              <a:rPr lang="en-US" dirty="0"/>
              <a:t> </a:t>
            </a:r>
            <a:r>
              <a:rPr lang="en-US" dirty="0" smtClean="0"/>
              <a:t>for halo cleaning and first beam shaping</a:t>
            </a:r>
          </a:p>
          <a:p>
            <a:pPr marL="174625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Filter station</a:t>
            </a:r>
          </a:p>
          <a:p>
            <a:pPr marL="174625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Magnet to minimize the charged particle background</a:t>
            </a:r>
          </a:p>
          <a:p>
            <a:pPr marL="174625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collimator for beam shaping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295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n_TOF facility: </a:t>
            </a:r>
            <a:br>
              <a:rPr lang="en-US" sz="3600" dirty="0" smtClean="0"/>
            </a:br>
            <a:r>
              <a:rPr lang="en-US" sz="3600" dirty="0" smtClean="0"/>
              <a:t>Beam lines</a:t>
            </a:r>
            <a:endParaRPr lang="en-GB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7085431" y="3444955"/>
            <a:ext cx="1557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EAR-2:</a:t>
            </a:r>
          </a:p>
          <a:p>
            <a:r>
              <a:rPr lang="en-US" dirty="0" smtClean="0"/>
              <a:t>Vertical </a:t>
            </a:r>
            <a:r>
              <a:rPr lang="en-US" dirty="0"/>
              <a:t>flight </a:t>
            </a:r>
            <a:r>
              <a:rPr lang="en-US" dirty="0" smtClean="0"/>
              <a:t>path of </a:t>
            </a:r>
            <a:r>
              <a:rPr lang="en-US" b="1" dirty="0">
                <a:solidFill>
                  <a:srgbClr val="0000FF"/>
                </a:solidFill>
              </a:rPr>
              <a:t>18.2 </a:t>
            </a:r>
            <a:r>
              <a:rPr lang="en-US" b="1" dirty="0" smtClean="0">
                <a:solidFill>
                  <a:srgbClr val="0000FF"/>
                </a:solidFill>
              </a:rPr>
              <a:t>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09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Main features</a:t>
            </a:r>
            <a:endParaRPr lang="en-GB" sz="36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052508"/>
              </p:ext>
            </p:extLst>
          </p:nvPr>
        </p:nvGraphicFramePr>
        <p:xfrm>
          <a:off x="457200" y="1541463"/>
          <a:ext cx="8229600" cy="284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EAR-1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EAR-2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ym typeface="Wingdings" pitchFamily="2" charset="2"/>
                        </a:rPr>
                        <a:t>Wide </a:t>
                      </a:r>
                      <a:r>
                        <a:rPr lang="en-GB" sz="1800" dirty="0" smtClean="0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energy range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ym typeface="Wingdings" pitchFamily="2" charset="2"/>
                        </a:rPr>
                        <a:t>25 </a:t>
                      </a:r>
                      <a:r>
                        <a:rPr lang="en-GB" sz="1800" dirty="0" err="1" smtClean="0">
                          <a:sym typeface="Wingdings" pitchFamily="2" charset="2"/>
                        </a:rPr>
                        <a:t>meV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&lt;E</a:t>
                      </a:r>
                      <a:r>
                        <a:rPr lang="en-GB" sz="1800" baseline="-25000" dirty="0" smtClean="0">
                          <a:sym typeface="Wingdings" pitchFamily="2" charset="2"/>
                        </a:rPr>
                        <a:t>n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&lt;1 </a:t>
                      </a:r>
                      <a:r>
                        <a:rPr lang="en-GB" sz="1800" dirty="0" err="1" smtClean="0">
                          <a:sym typeface="Wingdings" pitchFamily="2" charset="2"/>
                        </a:rPr>
                        <a:t>GeV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ym typeface="Wingdings" pitchFamily="2" charset="2"/>
                        </a:rPr>
                        <a:t>25 </a:t>
                      </a:r>
                      <a:r>
                        <a:rPr lang="en-GB" sz="1800" dirty="0" err="1" smtClean="0">
                          <a:sym typeface="Wingdings" pitchFamily="2" charset="2"/>
                        </a:rPr>
                        <a:t>meV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&lt;E</a:t>
                      </a:r>
                      <a:r>
                        <a:rPr lang="en-GB" sz="1800" baseline="-25000" dirty="0" smtClean="0">
                          <a:sym typeface="Wingdings" pitchFamily="2" charset="2"/>
                        </a:rPr>
                        <a:t>n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&lt;300 MeV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Extremely </a:t>
                      </a:r>
                      <a:r>
                        <a:rPr lang="en-GB" sz="1800" dirty="0" smtClean="0">
                          <a:solidFill>
                            <a:srgbClr val="0070C0"/>
                          </a:solidFill>
                        </a:rPr>
                        <a:t>high instantaneous neutron flux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10</a:t>
                      </a:r>
                      <a:r>
                        <a:rPr lang="en-GB" sz="1800" baseline="30000" dirty="0" smtClean="0"/>
                        <a:t>5</a:t>
                      </a:r>
                      <a:r>
                        <a:rPr lang="en-GB" sz="1800" dirty="0" smtClean="0"/>
                        <a:t> n/cm</a:t>
                      </a:r>
                      <a:r>
                        <a:rPr lang="en-GB" sz="1800" baseline="30000" dirty="0" smtClean="0"/>
                        <a:t>2</a:t>
                      </a:r>
                      <a:r>
                        <a:rPr lang="en-GB" sz="1800" dirty="0" smtClean="0"/>
                        <a:t>/pulse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10</a:t>
                      </a:r>
                      <a:r>
                        <a:rPr lang="en-GB" sz="1800" baseline="30000" dirty="0" smtClean="0"/>
                        <a:t>6</a:t>
                      </a:r>
                      <a:r>
                        <a:rPr lang="en-GB" sz="1800" dirty="0" smtClean="0"/>
                        <a:t> n/cm</a:t>
                      </a:r>
                      <a:r>
                        <a:rPr lang="en-GB" sz="1800" baseline="30000" dirty="0" smtClean="0"/>
                        <a:t>2</a:t>
                      </a:r>
                      <a:r>
                        <a:rPr lang="en-GB" sz="1800" dirty="0" smtClean="0"/>
                        <a:t>/pulse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59" y="3007447"/>
            <a:ext cx="4778501" cy="311237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72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n_TOF facility: </a:t>
            </a:r>
            <a:br>
              <a:rPr lang="en-US" sz="3600" dirty="0"/>
            </a:br>
            <a:r>
              <a:rPr lang="en-US" sz="3600" dirty="0" smtClean="0"/>
              <a:t>Main features</a:t>
            </a:r>
            <a:endParaRPr lang="en-GB" sz="36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652997"/>
              </p:ext>
            </p:extLst>
          </p:nvPr>
        </p:nvGraphicFramePr>
        <p:xfrm>
          <a:off x="457200" y="1541463"/>
          <a:ext cx="8229600" cy="331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EAR-1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EAR-2</a:t>
                      </a:r>
                      <a:endParaRPr lang="en-US" sz="1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ym typeface="Wingdings" pitchFamily="2" charset="2"/>
                        </a:rPr>
                        <a:t>Wide </a:t>
                      </a:r>
                      <a:r>
                        <a:rPr lang="en-GB" sz="1800" dirty="0" smtClean="0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energy range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ym typeface="Wingdings" pitchFamily="2" charset="2"/>
                        </a:rPr>
                        <a:t>25 </a:t>
                      </a:r>
                      <a:r>
                        <a:rPr lang="en-GB" sz="1800" dirty="0" err="1" smtClean="0">
                          <a:sym typeface="Wingdings" pitchFamily="2" charset="2"/>
                        </a:rPr>
                        <a:t>meV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&lt;E</a:t>
                      </a:r>
                      <a:r>
                        <a:rPr lang="en-GB" sz="1800" baseline="-25000" dirty="0" smtClean="0">
                          <a:sym typeface="Wingdings" pitchFamily="2" charset="2"/>
                        </a:rPr>
                        <a:t>n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&lt;1 </a:t>
                      </a:r>
                      <a:r>
                        <a:rPr lang="en-GB" sz="1800" dirty="0" err="1" smtClean="0">
                          <a:sym typeface="Wingdings" pitchFamily="2" charset="2"/>
                        </a:rPr>
                        <a:t>GeV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ym typeface="Wingdings" pitchFamily="2" charset="2"/>
                        </a:rPr>
                        <a:t>25 </a:t>
                      </a:r>
                      <a:r>
                        <a:rPr lang="en-GB" sz="1800" dirty="0" err="1" smtClean="0">
                          <a:sym typeface="Wingdings" pitchFamily="2" charset="2"/>
                        </a:rPr>
                        <a:t>meV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&lt;E</a:t>
                      </a:r>
                      <a:r>
                        <a:rPr lang="en-GB" sz="1800" baseline="-25000" dirty="0" smtClean="0">
                          <a:sym typeface="Wingdings" pitchFamily="2" charset="2"/>
                        </a:rPr>
                        <a:t>n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&lt;300 MeV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Extremely </a:t>
                      </a:r>
                      <a:r>
                        <a:rPr lang="en-GB" sz="1800" dirty="0" smtClean="0">
                          <a:solidFill>
                            <a:srgbClr val="0070C0"/>
                          </a:solidFill>
                        </a:rPr>
                        <a:t>high instantaneous neutron flux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10</a:t>
                      </a:r>
                      <a:r>
                        <a:rPr lang="en-GB" sz="1800" baseline="30000" dirty="0" smtClean="0"/>
                        <a:t>5</a:t>
                      </a:r>
                      <a:r>
                        <a:rPr lang="en-GB" sz="1800" dirty="0" smtClean="0"/>
                        <a:t> n/cm</a:t>
                      </a:r>
                      <a:r>
                        <a:rPr lang="en-GB" sz="1800" baseline="30000" dirty="0" smtClean="0"/>
                        <a:t>2</a:t>
                      </a:r>
                      <a:r>
                        <a:rPr lang="en-GB" sz="1800" dirty="0" smtClean="0"/>
                        <a:t>/pulse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10</a:t>
                      </a:r>
                      <a:r>
                        <a:rPr lang="en-GB" sz="1800" baseline="30000" dirty="0" smtClean="0"/>
                        <a:t>6</a:t>
                      </a:r>
                      <a:r>
                        <a:rPr lang="en-GB" sz="1800" dirty="0" smtClean="0"/>
                        <a:t> n/cm</a:t>
                      </a:r>
                      <a:r>
                        <a:rPr lang="en-GB" sz="1800" baseline="30000" dirty="0" smtClean="0"/>
                        <a:t>2</a:t>
                      </a:r>
                      <a:r>
                        <a:rPr lang="en-GB" sz="1800" dirty="0" smtClean="0"/>
                        <a:t>/pulse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ym typeface="Wingdings" pitchFamily="2" charset="2"/>
                        </a:rPr>
                        <a:t>Low </a:t>
                      </a:r>
                      <a:r>
                        <a:rPr lang="en-GB" sz="1800" dirty="0" smtClean="0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repetition</a:t>
                      </a:r>
                      <a:r>
                        <a:rPr lang="en-GB" sz="1800" dirty="0" smtClean="0">
                          <a:sym typeface="Wingdings" pitchFamily="2" charset="2"/>
                        </a:rPr>
                        <a:t> rate </a:t>
                      </a:r>
                      <a:endParaRPr 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&lt;0.8</a:t>
                      </a:r>
                      <a:r>
                        <a:rPr lang="en-US" sz="1800" baseline="0" dirty="0" smtClean="0"/>
                        <a:t> Hz (1 pulse/2.4 s maximum)</a:t>
                      </a:r>
                      <a:endParaRPr lang="en-US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High </a:t>
                      </a:r>
                      <a:r>
                        <a:rPr lang="en-GB" sz="1800" dirty="0" smtClean="0">
                          <a:solidFill>
                            <a:srgbClr val="0070C0"/>
                          </a:solidFill>
                        </a:rPr>
                        <a:t>resolution in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Symbol" pitchFamily="18" charset="2"/>
                        </a:rPr>
                        <a:t>D</a:t>
                      </a:r>
                      <a:r>
                        <a:rPr lang="en-GB" sz="1800" dirty="0" smtClean="0"/>
                        <a:t>E/E=10</a:t>
                      </a:r>
                      <a:r>
                        <a:rPr lang="en-GB" sz="1800" baseline="30000" dirty="0" smtClean="0"/>
                        <a:t>-4</a:t>
                      </a:r>
                      <a:r>
                        <a:rPr lang="en-GB" sz="1800" dirty="0" smtClean="0"/>
                        <a:t> (E</a:t>
                      </a:r>
                      <a:r>
                        <a:rPr lang="en-GB" sz="1800" baseline="-25000" dirty="0" smtClean="0"/>
                        <a:t>n</a:t>
                      </a:r>
                      <a:r>
                        <a:rPr lang="en-GB" sz="1800" dirty="0" smtClean="0"/>
                        <a:t> &lt; 10 keV)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Symbol" pitchFamily="18" charset="2"/>
                        </a:rPr>
                        <a:t>D</a:t>
                      </a:r>
                      <a:r>
                        <a:rPr lang="en-GB" sz="1800" dirty="0" smtClean="0"/>
                        <a:t>E/E=10</a:t>
                      </a:r>
                      <a:r>
                        <a:rPr lang="en-GB" sz="1800" baseline="30000" dirty="0" smtClean="0"/>
                        <a:t>-3 </a:t>
                      </a:r>
                      <a:r>
                        <a:rPr lang="en-GB" sz="1800" dirty="0" smtClean="0"/>
                        <a:t>(E</a:t>
                      </a:r>
                      <a:r>
                        <a:rPr lang="en-GB" sz="1800" baseline="-25000" dirty="0" smtClean="0"/>
                        <a:t>n</a:t>
                      </a:r>
                      <a:r>
                        <a:rPr lang="en-GB" sz="1800" dirty="0" smtClean="0"/>
                        <a:t> &lt; 10 keV)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79" y="2983466"/>
            <a:ext cx="1664949" cy="1084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081" y="5002873"/>
            <a:ext cx="7019998" cy="1151999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Unique facility for measurements of </a:t>
            </a:r>
            <a:r>
              <a:rPr lang="en-GB" sz="2000" b="1" dirty="0" smtClean="0">
                <a:solidFill>
                  <a:schemeClr val="accent1"/>
                </a:solidFill>
              </a:rPr>
              <a:t>radioactive isotopes and low cross-sections:</a:t>
            </a:r>
            <a:r>
              <a:rPr lang="en-GB" sz="2000" b="1" dirty="0" smtClean="0"/>
              <a:t> </a:t>
            </a:r>
          </a:p>
          <a:p>
            <a:endParaRPr lang="en-GB" sz="2000" b="1" dirty="0"/>
          </a:p>
        </p:txBody>
      </p:sp>
      <p:sp>
        <p:nvSpPr>
          <p:cNvPr id="9" name="Bent-Up Arrow 8"/>
          <p:cNvSpPr/>
          <p:nvPr/>
        </p:nvSpPr>
        <p:spPr>
          <a:xfrm rot="5400000">
            <a:off x="762028" y="4995516"/>
            <a:ext cx="772801" cy="635302"/>
          </a:xfrm>
          <a:prstGeom prst="bentUp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92653" y="5433020"/>
            <a:ext cx="456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195263" defTabSz="619125">
              <a:buFont typeface="Arial"/>
              <a:buChar char="•"/>
              <a:tabLst>
                <a:tab pos="180975" algn="l"/>
              </a:tabLst>
            </a:pPr>
            <a:r>
              <a:rPr lang="en-GB" sz="2000" dirty="0"/>
              <a:t>Branch point isotopes (astrophysics)</a:t>
            </a:r>
          </a:p>
          <a:p>
            <a:pPr marL="452438" indent="-195263" defTabSz="619125">
              <a:buFont typeface="Arial"/>
              <a:buChar char="•"/>
              <a:tabLst>
                <a:tab pos="180975" algn="l"/>
              </a:tabLst>
            </a:pPr>
            <a:r>
              <a:rPr lang="en-GB" sz="2000" dirty="0"/>
              <a:t>Actinides (nuclear technology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CNR*15 – Tokyo, 22.10.2015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19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_TOF_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n_TOF_new.thmx</Template>
  <TotalTime>16131</TotalTime>
  <Words>2327</Words>
  <Application>Microsoft Macintosh PowerPoint</Application>
  <PresentationFormat>On-screen Show (4:3)</PresentationFormat>
  <Paragraphs>314</Paragraphs>
  <Slides>33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n_TOF_new</vt:lpstr>
      <vt:lpstr>The CERN n_TOF facility: a unique tool for nuclear data measurement</vt:lpstr>
      <vt:lpstr>The CERN accelerator complex</vt:lpstr>
      <vt:lpstr>The n_TOF facility @ CERN</vt:lpstr>
      <vt:lpstr>The n_TOF facility @ CERN</vt:lpstr>
      <vt:lpstr>n_TOF Timeline</vt:lpstr>
      <vt:lpstr>The n_TOF facility:  The Pb spallation target</vt:lpstr>
      <vt:lpstr>The n_TOF facility:  Beam lines</vt:lpstr>
      <vt:lpstr>The n_TOF facility:  Main features</vt:lpstr>
      <vt:lpstr>The n_TOF facility:  Main features</vt:lpstr>
      <vt:lpstr>The n_TOF facility:  Class-A laboratories</vt:lpstr>
      <vt:lpstr>The n_TOF facility:  Detectors</vt:lpstr>
      <vt:lpstr>The n_TOF facility:  Detectors</vt:lpstr>
      <vt:lpstr>The n_TOF facility:  Physics cases</vt:lpstr>
      <vt:lpstr>The n_TOF facility:  Physics cases</vt:lpstr>
      <vt:lpstr>The n_TOF facility:  Physics cases</vt:lpstr>
      <vt:lpstr>The n_TOF facility:  Physics cases</vt:lpstr>
      <vt:lpstr>The n_TOF facility:  Physics cases</vt:lpstr>
      <vt:lpstr>The n_TOF facility:  Physics cases</vt:lpstr>
      <vt:lpstr>The n_TOF facility:  Physics cases</vt:lpstr>
      <vt:lpstr>(n,g) reactions</vt:lpstr>
      <vt:lpstr>(n,g) reactions</vt:lpstr>
      <vt:lpstr>(n,g) reactions</vt:lpstr>
      <vt:lpstr>(n,g) reactions</vt:lpstr>
      <vt:lpstr>(n,g) reactions</vt:lpstr>
      <vt:lpstr>(n,g) reactions</vt:lpstr>
      <vt:lpstr>(n,g) reactions</vt:lpstr>
      <vt:lpstr>Summary</vt:lpstr>
      <vt:lpstr>Thank you for your attention</vt:lpstr>
      <vt:lpstr>Backup</vt:lpstr>
      <vt:lpstr>(n,g) reactions</vt:lpstr>
      <vt:lpstr>(n,g) reactions</vt:lpstr>
      <vt:lpstr>(n,g) reactions</vt:lpstr>
      <vt:lpstr>(n,g) reactions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CERN n_TOF facility: a unique tool for nuclear data measurement</dc:title>
  <dc:creator>Microsoft Office User</dc:creator>
  <cp:lastModifiedBy>Microsoft Office User</cp:lastModifiedBy>
  <cp:revision>124</cp:revision>
  <cp:lastPrinted>2015-10-19T00:40:44Z</cp:lastPrinted>
  <dcterms:created xsi:type="dcterms:W3CDTF">2015-10-04T15:32:02Z</dcterms:created>
  <dcterms:modified xsi:type="dcterms:W3CDTF">2015-10-19T00:59:47Z</dcterms:modified>
</cp:coreProperties>
</file>