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3" r:id="rId27"/>
    <p:sldId id="294" r:id="rId28"/>
    <p:sldId id="295" r:id="rId29"/>
    <p:sldId id="296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313"/>
  </p:normalViewPr>
  <p:slideViewPr>
    <p:cSldViewPr snapToGrid="0" snapToObjects="1">
      <p:cViewPr varScale="1">
        <p:scale>
          <a:sx n="77" d="100"/>
          <a:sy n="77" d="100"/>
        </p:scale>
        <p:origin x="2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0C819-9525-2647-8782-5106FDB45E0A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20EAA-0270-7E4D-BE47-4E92C783FC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accurate study of the calibrations between the flash-ADC channels and the deposited energy was performed on a weekly basis using three standard sources: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 (661.7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(0.898 and 1.836 MeV) and Am/Be (4.44 MeV).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Comparing the different calibration spectra for each isotope, we notice that they are not stable, and for this reason we extracted six calibration lines from the different measurements made.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20EAA-0270-7E4D-BE47-4E92C783FC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0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accurate study of the calibrations between the flash-ADC channels and the deposited energy was performed on a weekly basis using three standard sources: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 (661.7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(0.898 and 1.836 MeV) and Am/Be (4.44 MeV).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Comparing the different calibration spectra for each isotope, we notice that they are not stable, and for this reason we extracted six calibration lines from the different measurements made.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20EAA-0270-7E4D-BE47-4E92C783FC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295400"/>
            <a:ext cx="10058400" cy="302971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12014"/>
            <a:ext cx="1169670" cy="1150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6" y="31429"/>
            <a:ext cx="1855889" cy="1311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8" y="6400619"/>
            <a:ext cx="698181" cy="493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5" y="6439091"/>
            <a:ext cx="405230" cy="398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8" y="6400619"/>
            <a:ext cx="698181" cy="493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5" y="6439091"/>
            <a:ext cx="405230" cy="398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8" y="6400619"/>
            <a:ext cx="698181" cy="493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5" y="6439091"/>
            <a:ext cx="405230" cy="398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21295"/>
            <a:ext cx="10058400" cy="3003816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37414"/>
            <a:ext cx="1169670" cy="11502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6" y="56829"/>
            <a:ext cx="1855889" cy="1311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8" y="6400619"/>
            <a:ext cx="698181" cy="493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5" y="6439091"/>
            <a:ext cx="405230" cy="398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8" y="6400619"/>
            <a:ext cx="698181" cy="493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5" y="6439091"/>
            <a:ext cx="405230" cy="398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8" y="6400619"/>
            <a:ext cx="698181" cy="493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5" y="6439091"/>
            <a:ext cx="405230" cy="398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8" y="6400619"/>
            <a:ext cx="698181" cy="493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5" y="6439091"/>
            <a:ext cx="405230" cy="398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5" y="41563"/>
            <a:ext cx="698181" cy="493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2" y="80035"/>
            <a:ext cx="405230" cy="398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5" y="6048395"/>
            <a:ext cx="1055586" cy="7459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0" y="5207000"/>
            <a:ext cx="762672" cy="75004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8" y="6400619"/>
            <a:ext cx="698181" cy="493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5" y="6439091"/>
            <a:ext cx="405230" cy="3985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599" y="5158050"/>
            <a:ext cx="9935929" cy="822960"/>
          </a:xfrm>
        </p:spPr>
        <p:txBody>
          <a:bodyPr/>
          <a:lstStyle/>
          <a:p>
            <a:r>
              <a:rPr lang="en-US" sz="3400" b="1" dirty="0"/>
              <a:t>High precision measurement of the radiative capture cross section of </a:t>
            </a:r>
            <a:r>
              <a:rPr lang="en-US" sz="3400" b="1" baseline="30000" dirty="0"/>
              <a:t>238</a:t>
            </a:r>
            <a:r>
              <a:rPr lang="en-US" sz="3400" b="1" dirty="0"/>
              <a:t>U at the n_TOF CERN </a:t>
            </a:r>
            <a:r>
              <a:rPr lang="en-US" sz="3400" b="1" dirty="0" smtClean="0"/>
              <a:t>facility</a:t>
            </a:r>
            <a:endParaRPr lang="en-US" sz="34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371599" y="6170268"/>
            <a:ext cx="9935930" cy="5943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F. </a:t>
            </a:r>
            <a:r>
              <a:rPr lang="en-US" sz="1800" dirty="0" err="1" smtClean="0"/>
              <a:t>Mingrone</a:t>
            </a:r>
            <a:r>
              <a:rPr lang="en-US" sz="1800" dirty="0" smtClean="0"/>
              <a:t> on behalf of the n_TOF Collaboration</a:t>
            </a:r>
            <a:endParaRPr lang="en-US" sz="1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25881"/>
          <a:stretch/>
        </p:blipFill>
        <p:spPr>
          <a:xfrm>
            <a:off x="15" y="6795"/>
            <a:ext cx="12191985" cy="4915076"/>
          </a:xfrm>
        </p:spPr>
      </p:pic>
    </p:spTree>
    <p:extLst>
      <p:ext uri="{BB962C8B-B14F-4D97-AF65-F5344CB8AC3E}">
        <p14:creationId xmlns:p14="http://schemas.microsoft.com/office/powerpoint/2010/main" val="2986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238</a:t>
            </a:r>
            <a:r>
              <a:rPr lang="en-US" dirty="0" smtClean="0"/>
              <a:t>U(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): Data reduction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0128" y="1810875"/>
            <a:ext cx="10058400" cy="4432762"/>
          </a:xfrm>
        </p:spPr>
        <p:txBody>
          <a:bodyPr>
            <a:normAutofit/>
          </a:bodyPr>
          <a:lstStyle/>
          <a:p>
            <a:pPr marL="190500" indent="0">
              <a:spcBef>
                <a:spcPts val="1272"/>
              </a:spcBef>
              <a:buNone/>
              <a:tabLst>
                <a:tab pos="627063" algn="l"/>
              </a:tabLst>
            </a:pPr>
            <a:r>
              <a:rPr lang="en-US" sz="2200" b="1" dirty="0">
                <a:solidFill>
                  <a:schemeClr val="tx1"/>
                </a:solidFill>
                <a:cs typeface="Helvetica"/>
              </a:rPr>
              <a:t>Analysis from raw data to experimental </a:t>
            </a:r>
            <a:r>
              <a:rPr lang="en-US" sz="2200" b="1" dirty="0" smtClean="0">
                <a:solidFill>
                  <a:schemeClr val="tx1"/>
                </a:solidFill>
                <a:cs typeface="Helvetica"/>
              </a:rPr>
              <a:t>yield</a:t>
            </a:r>
            <a:endParaRPr lang="en-US" sz="2200" dirty="0" smtClean="0">
              <a:solidFill>
                <a:schemeClr val="tx1"/>
              </a:solidFill>
              <a:cs typeface="Helvetica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627063" algn="l"/>
              </a:tabLst>
            </a:pPr>
            <a:r>
              <a:rPr lang="en-US" sz="1800" u="sng" dirty="0" smtClean="0">
                <a:solidFill>
                  <a:schemeClr val="accent1"/>
                </a:solidFill>
                <a:cs typeface="Helvetica"/>
              </a:rPr>
              <a:t>Stability of the detection system</a:t>
            </a:r>
            <a:r>
              <a:rPr lang="en-US" sz="1800" dirty="0">
                <a:solidFill>
                  <a:schemeClr val="accent1"/>
                </a:solidFill>
                <a:cs typeface="Helvetica"/>
              </a:rPr>
              <a:t>.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Helvetica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he stability has been checked both for neutron flux and for the scintillators. Runs which show a deviation of more than the 3.5% have been rejected.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627063" algn="l"/>
              </a:tabLst>
            </a:pPr>
            <a:r>
              <a:rPr lang="en-US" sz="1800" i="1" u="sng" dirty="0" smtClean="0">
                <a:solidFill>
                  <a:schemeClr val="accent1"/>
                </a:solidFill>
                <a:cs typeface="Helvetica"/>
              </a:rPr>
              <a:t>flash-</a:t>
            </a:r>
            <a:r>
              <a:rPr lang="en-US" sz="1800" u="sng" dirty="0" smtClean="0">
                <a:solidFill>
                  <a:schemeClr val="accent1"/>
                </a:solidFill>
                <a:cs typeface="Helvetica"/>
              </a:rPr>
              <a:t>ADC channels to energy calibration + energy resolution of C</a:t>
            </a:r>
            <a:r>
              <a:rPr lang="en-US" sz="1800" u="sng" baseline="-25000" dirty="0" smtClean="0">
                <a:solidFill>
                  <a:schemeClr val="accent1"/>
                </a:solidFill>
                <a:cs typeface="Helvetica"/>
              </a:rPr>
              <a:t>6</a:t>
            </a:r>
            <a:r>
              <a:rPr lang="en-US" sz="1800" u="sng" dirty="0" smtClean="0">
                <a:solidFill>
                  <a:schemeClr val="accent1"/>
                </a:solidFill>
                <a:cs typeface="Helvetica"/>
              </a:rPr>
              <a:t>D</a:t>
            </a:r>
            <a:r>
              <a:rPr lang="en-US" sz="1800" u="sng" baseline="-25000" dirty="0" smtClean="0">
                <a:solidFill>
                  <a:schemeClr val="accent1"/>
                </a:solidFill>
                <a:cs typeface="Helvetica"/>
              </a:rPr>
              <a:t>6</a:t>
            </a:r>
            <a:r>
              <a:rPr lang="en-US" sz="1800" dirty="0">
                <a:solidFill>
                  <a:schemeClr val="accent1"/>
                </a:solidFill>
                <a:cs typeface="Helvetica"/>
              </a:rPr>
              <a:t>.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 Weekly calibration measurements with </a:t>
            </a:r>
            <a:r>
              <a:rPr lang="en-US" sz="1800" baseline="30000" dirty="0">
                <a:solidFill>
                  <a:schemeClr val="tx1"/>
                </a:solidFill>
              </a:rPr>
              <a:t>137</a:t>
            </a:r>
            <a:r>
              <a:rPr lang="en-US" sz="1800" dirty="0">
                <a:solidFill>
                  <a:schemeClr val="tx1"/>
                </a:solidFill>
              </a:rPr>
              <a:t>Cs (661.7 </a:t>
            </a:r>
            <a:r>
              <a:rPr lang="en-US" sz="1800" dirty="0" err="1">
                <a:solidFill>
                  <a:schemeClr val="tx1"/>
                </a:solidFill>
              </a:rPr>
              <a:t>keV</a:t>
            </a:r>
            <a:r>
              <a:rPr lang="en-US" sz="1800" dirty="0">
                <a:solidFill>
                  <a:schemeClr val="tx1"/>
                </a:solidFill>
              </a:rPr>
              <a:t>), </a:t>
            </a:r>
            <a:r>
              <a:rPr lang="en-US" sz="1800" baseline="30000" dirty="0">
                <a:solidFill>
                  <a:schemeClr val="tx1"/>
                </a:solidFill>
              </a:rPr>
              <a:t>88</a:t>
            </a:r>
            <a:r>
              <a:rPr lang="en-US" sz="1800" dirty="0">
                <a:solidFill>
                  <a:schemeClr val="tx1"/>
                </a:solidFill>
              </a:rPr>
              <a:t>Y (0.898 and 1.836 MeV) and Am/Be (4.44 MeV). </a:t>
            </a:r>
            <a:r>
              <a:rPr lang="en-US" sz="1800" dirty="0" smtClean="0">
                <a:solidFill>
                  <a:schemeClr val="tx1"/>
                </a:solidFill>
              </a:rPr>
              <a:t>6 calibration lines have been extracted to take into account small gain changes in the scintillators.</a:t>
            </a:r>
            <a:endParaRPr lang="en-US" sz="1800" dirty="0" smtClean="0">
              <a:solidFill>
                <a:schemeClr val="tx1"/>
              </a:solidFill>
              <a:cs typeface="Helvetica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627063" algn="l"/>
              </a:tabLst>
            </a:pPr>
            <a:r>
              <a:rPr lang="en-US" sz="1800" u="sng" dirty="0" smtClean="0">
                <a:solidFill>
                  <a:schemeClr val="accent1"/>
                </a:solidFill>
                <a:cs typeface="Helvetica"/>
              </a:rPr>
              <a:t>Weighting functions</a:t>
            </a:r>
            <a:r>
              <a:rPr lang="en-US" sz="1800" dirty="0">
                <a:solidFill>
                  <a:schemeClr val="accent1"/>
                </a:solidFill>
                <a:cs typeface="Helvetica"/>
              </a:rPr>
              <a:t>.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Helvetica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he detector responses have been simulated with the GEANT4 toolkit, and convoluted with the experimental resolution. Two WF have been produced: one considering an homogenous z-emission, the other considering an exponential attenuation to take into account the the neutron transport within the sample.</a:t>
            </a:r>
            <a:endParaRPr lang="en-US" sz="1000" dirty="0" smtClean="0">
              <a:solidFill>
                <a:schemeClr val="tx1"/>
              </a:solidFill>
              <a:cs typeface="Helvetica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627063" algn="l"/>
              </a:tabLst>
            </a:pPr>
            <a:r>
              <a:rPr lang="en-US" sz="1800" u="sng" dirty="0" smtClean="0">
                <a:solidFill>
                  <a:schemeClr val="accent1"/>
                </a:solidFill>
                <a:cs typeface="Helvetica"/>
              </a:rPr>
              <a:t>Background subtraction.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627063" algn="l"/>
              </a:tabLst>
            </a:pPr>
            <a:r>
              <a:rPr lang="en-US" sz="1800" u="sng" dirty="0">
                <a:solidFill>
                  <a:schemeClr val="accent1"/>
                </a:solidFill>
                <a:cs typeface="Helvetica"/>
              </a:rPr>
              <a:t>Neutron flux evaluation.</a:t>
            </a:r>
            <a:r>
              <a:rPr lang="en-US" sz="1800" dirty="0">
                <a:solidFill>
                  <a:schemeClr val="tx1"/>
                </a:solidFill>
                <a:cs typeface="Helvetica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Helvetica"/>
              </a:rPr>
              <a:t>n_TOF evaluated flux (M. Barbagallo et al., The European Physics Journal A 49, 156 (2013))</a:t>
            </a:r>
            <a:endParaRPr lang="en-US" sz="1800" u="sng" dirty="0">
              <a:solidFill>
                <a:schemeClr val="bg1"/>
              </a:solidFill>
              <a:cs typeface="Helvetica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627063" algn="l"/>
              </a:tabLst>
            </a:pPr>
            <a:r>
              <a:rPr lang="en-US" sz="1800" u="sng" dirty="0" smtClean="0">
                <a:solidFill>
                  <a:schemeClr val="accent1"/>
                </a:solidFill>
                <a:cs typeface="Helvetica"/>
              </a:rPr>
              <a:t>Normalization.</a:t>
            </a:r>
          </a:p>
        </p:txBody>
      </p:sp>
      <p:sp>
        <p:nvSpPr>
          <p:cNvPr id="14" name="Frame 13"/>
          <p:cNvSpPr/>
          <p:nvPr/>
        </p:nvSpPr>
        <p:spPr>
          <a:xfrm>
            <a:off x="1416278" y="2107390"/>
            <a:ext cx="9792000" cy="2772000"/>
          </a:xfrm>
          <a:prstGeom prst="frame">
            <a:avLst>
              <a:gd name="adj1" fmla="val 1870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0885" y="5043308"/>
            <a:ext cx="6375070" cy="1200329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Helvetica"/>
              </a:rPr>
              <a:t>FOR DETAILS SEE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cs typeface="Helvetica"/>
              </a:rPr>
              <a:t>F. Mingrone et al</a:t>
            </a:r>
            <a:r>
              <a:rPr lang="en-US" dirty="0" smtClean="0">
                <a:cs typeface="Helvetica"/>
              </a:rPr>
              <a:t>., </a:t>
            </a:r>
            <a:r>
              <a:rPr lang="en-US" dirty="0">
                <a:cs typeface="Helvetica"/>
              </a:rPr>
              <a:t>Nuclear Data Sheets </a:t>
            </a:r>
            <a:r>
              <a:rPr lang="en-US" b="1" dirty="0">
                <a:cs typeface="Helvetica"/>
              </a:rPr>
              <a:t>119</a:t>
            </a:r>
            <a:r>
              <a:rPr lang="en-US" dirty="0">
                <a:cs typeface="Helvetica"/>
              </a:rPr>
              <a:t> (2014) 18-</a:t>
            </a:r>
            <a:r>
              <a:rPr lang="en-US" dirty="0" smtClean="0">
                <a:cs typeface="Helvetica"/>
              </a:rPr>
              <a:t>21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cs typeface="Helvetica"/>
              </a:rPr>
              <a:t>F</a:t>
            </a:r>
            <a:r>
              <a:rPr lang="en-US" dirty="0">
                <a:cs typeface="Helvetica"/>
              </a:rPr>
              <a:t>. Mingrone et al</a:t>
            </a:r>
            <a:r>
              <a:rPr lang="en-US" dirty="0" smtClean="0">
                <a:cs typeface="Helvetica"/>
              </a:rPr>
              <a:t>., </a:t>
            </a:r>
            <a:r>
              <a:rPr lang="en-US" dirty="0">
                <a:cs typeface="Helvetica"/>
              </a:rPr>
              <a:t>INPC 2013 -</a:t>
            </a:r>
            <a:r>
              <a:rPr lang="en-US" dirty="0" smtClean="0">
                <a:cs typeface="Helvetica"/>
              </a:rPr>
              <a:t> </a:t>
            </a:r>
            <a:r>
              <a:rPr lang="en-US" dirty="0">
                <a:cs typeface="Helvetica"/>
              </a:rPr>
              <a:t>VOL. 1 Book Series: EPJ Web of Conferences </a:t>
            </a:r>
            <a:r>
              <a:rPr lang="en-US" b="1" dirty="0">
                <a:cs typeface="Helvetica"/>
              </a:rPr>
              <a:t>66</a:t>
            </a:r>
            <a:r>
              <a:rPr lang="en-US" dirty="0">
                <a:cs typeface="Helvetica"/>
              </a:rPr>
              <a:t> (2014) 03061 </a:t>
            </a:r>
          </a:p>
        </p:txBody>
      </p:sp>
      <p:cxnSp>
        <p:nvCxnSpPr>
          <p:cNvPr id="16" name="Elbow Connector 15"/>
          <p:cNvCxnSpPr/>
          <p:nvPr/>
        </p:nvCxnSpPr>
        <p:spPr>
          <a:xfrm>
            <a:off x="4226943" y="4879390"/>
            <a:ext cx="1393942" cy="886534"/>
          </a:xfrm>
          <a:prstGeom prst="bentConnector3">
            <a:avLst>
              <a:gd name="adj1" fmla="val 492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238</a:t>
            </a:r>
            <a:r>
              <a:rPr lang="en-US" dirty="0" smtClean="0"/>
              <a:t>U(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): Data reduction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0128" y="1810875"/>
            <a:ext cx="10058400" cy="4432762"/>
          </a:xfrm>
        </p:spPr>
        <p:txBody>
          <a:bodyPr>
            <a:normAutofit/>
          </a:bodyPr>
          <a:lstStyle/>
          <a:p>
            <a:pPr marL="190500" indent="0">
              <a:spcBef>
                <a:spcPts val="1272"/>
              </a:spcBef>
              <a:buNone/>
              <a:tabLst>
                <a:tab pos="627063" algn="l"/>
              </a:tabLst>
            </a:pPr>
            <a:r>
              <a:rPr lang="en-US" sz="2200" b="1" dirty="0">
                <a:solidFill>
                  <a:schemeClr val="tx1"/>
                </a:solidFill>
                <a:cs typeface="Helvetica"/>
              </a:rPr>
              <a:t>Analysis from raw data to experimental </a:t>
            </a:r>
            <a:r>
              <a:rPr lang="en-US" sz="2200" b="1" dirty="0" smtClean="0">
                <a:solidFill>
                  <a:schemeClr val="tx1"/>
                </a:solidFill>
                <a:cs typeface="Helvetica"/>
              </a:rPr>
              <a:t>yield</a:t>
            </a:r>
            <a:endParaRPr lang="en-US" sz="2200" dirty="0" smtClean="0">
              <a:solidFill>
                <a:schemeClr val="tx1"/>
              </a:solidFill>
              <a:cs typeface="Helvetica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627063" algn="l"/>
              </a:tabLst>
            </a:pPr>
            <a:r>
              <a:rPr lang="en-US" sz="1800" u="sng" dirty="0" smtClean="0">
                <a:solidFill>
                  <a:schemeClr val="accent1"/>
                </a:solidFill>
                <a:cs typeface="Helvetica"/>
              </a:rPr>
              <a:t>Stability of the detection system</a:t>
            </a:r>
            <a:r>
              <a:rPr lang="en-US" sz="1800" dirty="0">
                <a:solidFill>
                  <a:schemeClr val="accent1"/>
                </a:solidFill>
                <a:cs typeface="Helvetica"/>
              </a:rPr>
              <a:t>.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Helvetica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he stability has been checked both for neutron flux and for the scintillators. Runs which show a deviation of more than the 3.5% have been rejected.</a:t>
            </a:r>
          </a:p>
          <a:p>
            <a:pPr marL="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627063" algn="l"/>
              </a:tabLst>
            </a:pPr>
            <a:r>
              <a:rPr lang="en-US" sz="1800" i="1" u="sng" dirty="0" smtClean="0">
                <a:solidFill>
                  <a:schemeClr val="accent1"/>
                </a:solidFill>
                <a:cs typeface="Helvetica"/>
              </a:rPr>
              <a:t>flash-</a:t>
            </a:r>
            <a:r>
              <a:rPr lang="en-US" sz="1800" u="sng" dirty="0" smtClean="0">
                <a:solidFill>
                  <a:schemeClr val="accent1"/>
                </a:solidFill>
                <a:cs typeface="Helvetica"/>
              </a:rPr>
              <a:t>ADC channels to energy calibration + energy resolution of C</a:t>
            </a:r>
            <a:r>
              <a:rPr lang="en-US" sz="1800" u="sng" baseline="-25000" dirty="0" smtClean="0">
                <a:solidFill>
                  <a:schemeClr val="accent1"/>
                </a:solidFill>
                <a:cs typeface="Helvetica"/>
              </a:rPr>
              <a:t>6</a:t>
            </a:r>
            <a:r>
              <a:rPr lang="en-US" sz="1800" u="sng" dirty="0" smtClean="0">
                <a:solidFill>
                  <a:schemeClr val="accent1"/>
                </a:solidFill>
                <a:cs typeface="Helvetica"/>
              </a:rPr>
              <a:t>D</a:t>
            </a:r>
            <a:r>
              <a:rPr lang="en-US" sz="1800" u="sng" baseline="-25000" dirty="0" smtClean="0">
                <a:solidFill>
                  <a:schemeClr val="accent1"/>
                </a:solidFill>
                <a:cs typeface="Helvetica"/>
              </a:rPr>
              <a:t>6</a:t>
            </a:r>
            <a:r>
              <a:rPr lang="en-US" sz="1800" dirty="0">
                <a:solidFill>
                  <a:schemeClr val="accent1"/>
                </a:solidFill>
                <a:cs typeface="Helvetica"/>
              </a:rPr>
              <a:t>.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 Weekly calibration measurements with </a:t>
            </a:r>
            <a:r>
              <a:rPr lang="en-US" sz="1800" baseline="30000" dirty="0">
                <a:solidFill>
                  <a:schemeClr val="tx1"/>
                </a:solidFill>
              </a:rPr>
              <a:t>137</a:t>
            </a:r>
            <a:r>
              <a:rPr lang="en-US" sz="1800" dirty="0">
                <a:solidFill>
                  <a:schemeClr val="tx1"/>
                </a:solidFill>
              </a:rPr>
              <a:t>Cs (661.7 </a:t>
            </a:r>
            <a:r>
              <a:rPr lang="en-US" sz="1800" dirty="0" err="1">
                <a:solidFill>
                  <a:schemeClr val="tx1"/>
                </a:solidFill>
              </a:rPr>
              <a:t>keV</a:t>
            </a:r>
            <a:r>
              <a:rPr lang="en-US" sz="1800" dirty="0">
                <a:solidFill>
                  <a:schemeClr val="tx1"/>
                </a:solidFill>
              </a:rPr>
              <a:t>), </a:t>
            </a:r>
            <a:r>
              <a:rPr lang="en-US" sz="1800" baseline="30000" dirty="0">
                <a:solidFill>
                  <a:schemeClr val="tx1"/>
                </a:solidFill>
              </a:rPr>
              <a:t>88</a:t>
            </a:r>
            <a:r>
              <a:rPr lang="en-US" sz="1800" dirty="0">
                <a:solidFill>
                  <a:schemeClr val="tx1"/>
                </a:solidFill>
              </a:rPr>
              <a:t>Y (0.898 and 1.836 MeV) and Am/Be (4.44 MeV). </a:t>
            </a:r>
            <a:r>
              <a:rPr lang="en-US" sz="1800" dirty="0" smtClean="0">
                <a:solidFill>
                  <a:schemeClr val="tx1"/>
                </a:solidFill>
              </a:rPr>
              <a:t>6 calibration lines have been extracted to take into account small gain changes in the scintillators.</a:t>
            </a:r>
            <a:endParaRPr lang="en-US" sz="1800" dirty="0" smtClean="0">
              <a:solidFill>
                <a:schemeClr val="tx1"/>
              </a:solidFill>
              <a:cs typeface="Helvetica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627063" algn="l"/>
              </a:tabLst>
            </a:pPr>
            <a:r>
              <a:rPr lang="en-US" sz="1800" u="sng" dirty="0" smtClean="0">
                <a:solidFill>
                  <a:schemeClr val="accent1"/>
                </a:solidFill>
                <a:cs typeface="Helvetica"/>
              </a:rPr>
              <a:t>Weighting functions</a:t>
            </a:r>
            <a:r>
              <a:rPr lang="en-US" sz="1800" dirty="0">
                <a:solidFill>
                  <a:schemeClr val="accent1"/>
                </a:solidFill>
                <a:cs typeface="Helvetica"/>
              </a:rPr>
              <a:t>.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Helvetica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he detector responses have been simulated with the GEANT4 toolkit, and convoluted with the experimental resolution. Two WF have been produced: one considering an homogenous z-emission, the other considering an exponential attenuation to take into account the the neutron transport within the sample.</a:t>
            </a:r>
            <a:endParaRPr lang="en-US" sz="1000" dirty="0" smtClean="0">
              <a:solidFill>
                <a:schemeClr val="tx1"/>
              </a:solidFill>
              <a:cs typeface="Helvetica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627063" algn="l"/>
              </a:tabLst>
            </a:pPr>
            <a:r>
              <a:rPr lang="en-US" sz="1800" u="sng" dirty="0" smtClean="0">
                <a:solidFill>
                  <a:schemeClr val="accent1"/>
                </a:solidFill>
                <a:cs typeface="Helvetica"/>
              </a:rPr>
              <a:t>Background subtraction.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 Validation of the background level through black-resonance filters.</a:t>
            </a:r>
            <a:endParaRPr lang="en-US" sz="1800" u="sng" dirty="0" smtClean="0">
              <a:solidFill>
                <a:schemeClr val="accent1"/>
              </a:solidFill>
              <a:cs typeface="Helvetica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627063" algn="l"/>
              </a:tabLst>
            </a:pPr>
            <a:r>
              <a:rPr lang="en-US" sz="1800" u="sng" dirty="0">
                <a:solidFill>
                  <a:schemeClr val="accent1"/>
                </a:solidFill>
                <a:cs typeface="Helvetica"/>
              </a:rPr>
              <a:t>Neutron flux evaluation.</a:t>
            </a:r>
            <a:r>
              <a:rPr lang="en-US" sz="1800" dirty="0">
                <a:solidFill>
                  <a:schemeClr val="tx1"/>
                </a:solidFill>
                <a:cs typeface="Helvetica"/>
              </a:rPr>
              <a:t> n_TOF evaluated flux (M. Barbagallo et al., The European Physics Journal A 49, </a:t>
            </a:r>
            <a:r>
              <a:rPr lang="en-US" sz="1800" b="1" dirty="0">
                <a:solidFill>
                  <a:schemeClr val="tx1"/>
                </a:solidFill>
                <a:cs typeface="Helvetica"/>
              </a:rPr>
              <a:t>156</a:t>
            </a:r>
            <a:r>
              <a:rPr lang="en-US" sz="1800" dirty="0">
                <a:solidFill>
                  <a:schemeClr val="tx1"/>
                </a:solidFill>
                <a:cs typeface="Helvetica"/>
              </a:rPr>
              <a:t> (2013)).</a:t>
            </a:r>
            <a:endParaRPr lang="en-US" sz="1800" u="sng" dirty="0">
              <a:solidFill>
                <a:schemeClr val="accent1"/>
              </a:solidFill>
              <a:cs typeface="Helvetica"/>
            </a:endParaRPr>
          </a:p>
          <a:p>
            <a:pPr marL="533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627063" algn="l"/>
              </a:tabLst>
            </a:pPr>
            <a:r>
              <a:rPr lang="en-US" sz="1800" u="sng" dirty="0" smtClean="0">
                <a:solidFill>
                  <a:schemeClr val="accent1"/>
                </a:solidFill>
                <a:cs typeface="Helvetica"/>
              </a:rPr>
              <a:t>Normalization.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 Saturated-resonance method.</a:t>
            </a:r>
            <a:endParaRPr lang="en-US" sz="1800" u="sng" dirty="0" smtClean="0">
              <a:solidFill>
                <a:schemeClr val="accent1"/>
              </a:solidFill>
              <a:cs typeface="Helvetica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363680" y="4829175"/>
            <a:ext cx="9792000" cy="1414462"/>
          </a:xfrm>
          <a:prstGeom prst="frame">
            <a:avLst>
              <a:gd name="adj1" fmla="val 2880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): </a:t>
            </a:r>
            <a:r>
              <a:rPr lang="en-US" dirty="0" smtClean="0"/>
              <a:t>Background subtraction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58" y="1782306"/>
            <a:ext cx="4968900" cy="45093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3029"/>
            <a:ext cx="5376690" cy="4432237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US" dirty="0" smtClean="0">
                <a:solidFill>
                  <a:schemeClr val="tx1"/>
                </a:solidFill>
              </a:rPr>
              <a:t>All the background components have been evaluated singularly:</a:t>
            </a:r>
          </a:p>
          <a:p>
            <a:pPr lvl="1"/>
            <a:r>
              <a:rPr lang="en-US" u="sng" dirty="0" smtClean="0">
                <a:solidFill>
                  <a:schemeClr val="bg2">
                    <a:lumMod val="75000"/>
                  </a:schemeClr>
                </a:solidFill>
              </a:rPr>
              <a:t>Beam off: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time independent, from natural and sample radioactivity and air activation</a:t>
            </a:r>
          </a:p>
          <a:p>
            <a:pPr lvl="1"/>
            <a:r>
              <a:rPr lang="en-US" u="sng" dirty="0" smtClean="0">
                <a:solidFill>
                  <a:srgbClr val="92D050"/>
                </a:solidFill>
              </a:rPr>
              <a:t>Sample out:</a:t>
            </a:r>
            <a:r>
              <a:rPr lang="en-US" dirty="0" smtClean="0">
                <a:solidFill>
                  <a:schemeClr val="tx1"/>
                </a:solidFill>
              </a:rPr>
              <a:t> main component of the beam-related background, evaluated without any sample in beam</a:t>
            </a:r>
          </a:p>
          <a:p>
            <a:pPr lvl="1"/>
            <a:r>
              <a:rPr lang="en-US" u="sng" dirty="0" smtClean="0">
                <a:solidFill>
                  <a:srgbClr val="0432FF"/>
                </a:solidFill>
              </a:rPr>
              <a:t>Scattered neutrons: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-rays coming from sample-scattered neutrons captured in the ambient material. Evaluated by GEANT4 simulations as in P. </a:t>
            </a:r>
            <a:r>
              <a:rPr lang="en-US" dirty="0" err="1" smtClean="0">
                <a:solidFill>
                  <a:schemeClr val="tx1"/>
                </a:solidFill>
              </a:rPr>
              <a:t>Zugec</a:t>
            </a:r>
            <a:r>
              <a:rPr lang="en-US" dirty="0" smtClean="0">
                <a:solidFill>
                  <a:schemeClr val="tx1"/>
                </a:solidFill>
              </a:rPr>
              <a:t> et al., NIM A 760, </a:t>
            </a:r>
            <a:r>
              <a:rPr lang="en-US" b="1" dirty="0" smtClean="0">
                <a:solidFill>
                  <a:schemeClr val="tx1"/>
                </a:solidFill>
              </a:rPr>
              <a:t>57</a:t>
            </a:r>
            <a:r>
              <a:rPr lang="en-US" dirty="0" smtClean="0">
                <a:solidFill>
                  <a:schemeClr val="tx1"/>
                </a:solidFill>
              </a:rPr>
              <a:t> (2014).</a:t>
            </a:r>
          </a:p>
          <a:p>
            <a:pPr lvl="1"/>
            <a:r>
              <a:rPr lang="en-US" u="sng" dirty="0" smtClean="0">
                <a:solidFill>
                  <a:srgbClr val="FF40FF"/>
                </a:solidFill>
              </a:rPr>
              <a:t>In-beam </a:t>
            </a:r>
            <a:r>
              <a:rPr lang="en-US" u="sng" dirty="0" smtClean="0">
                <a:solidFill>
                  <a:srgbClr val="FF40FF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u="sng" dirty="0" smtClean="0">
                <a:solidFill>
                  <a:srgbClr val="FF40FF"/>
                </a:solidFill>
              </a:rPr>
              <a:t> rays:</a:t>
            </a:r>
            <a:r>
              <a:rPr lang="en-US" dirty="0" smtClean="0">
                <a:solidFill>
                  <a:schemeClr val="tx1"/>
                </a:solidFill>
              </a:rPr>
              <a:t> very important in the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 energy region. Evaluated by means of a </a:t>
            </a:r>
            <a:r>
              <a:rPr lang="en-US" dirty="0" err="1" smtClean="0">
                <a:solidFill>
                  <a:schemeClr val="tx1"/>
                </a:solidFill>
              </a:rPr>
              <a:t>n+</a:t>
            </a:r>
            <a:r>
              <a:rPr lang="en-US" baseline="30000" dirty="0" err="1" smtClean="0">
                <a:solidFill>
                  <a:schemeClr val="tx1"/>
                </a:solidFill>
              </a:rPr>
              <a:t>nat</a:t>
            </a:r>
            <a:r>
              <a:rPr lang="en-US" dirty="0" err="1" smtClean="0">
                <a:solidFill>
                  <a:schemeClr val="tx1"/>
                </a:solidFill>
              </a:rPr>
              <a:t>Pb</a:t>
            </a:r>
            <a:r>
              <a:rPr lang="en-US" dirty="0" smtClean="0">
                <a:solidFill>
                  <a:schemeClr val="tx1"/>
                </a:solidFill>
              </a:rPr>
              <a:t> measurement. </a:t>
            </a:r>
          </a:p>
          <a:p>
            <a:pPr lvl="1"/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rays from fission events:</a:t>
            </a:r>
            <a:r>
              <a:rPr lang="en-US" dirty="0" smtClean="0">
                <a:solidFill>
                  <a:schemeClr val="tx1"/>
                </a:solidFill>
              </a:rPr>
              <a:t> prompt </a:t>
            </a:r>
            <a:r>
              <a:rPr lang="en-US" dirty="0" smtClean="0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-ray emission or from fission fragment decays. Evaluated with GEANT4 simulations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): </a:t>
            </a:r>
            <a:r>
              <a:rPr lang="en-US" dirty="0" smtClean="0"/>
              <a:t>Background subtraction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2" y="1845732"/>
            <a:ext cx="4769116" cy="44322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5376690" cy="4432237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dirty="0" smtClean="0">
                <a:solidFill>
                  <a:schemeClr val="tx1"/>
                </a:solidFill>
              </a:rPr>
              <a:t>The background level has been evaluated exploiting Ag, W, Co and Al black-resonance filters in beam.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resulting background has been properly scaled to take into </a:t>
            </a:r>
            <a:r>
              <a:rPr lang="en-US" dirty="0">
                <a:solidFill>
                  <a:schemeClr val="tx1"/>
                </a:solidFill>
              </a:rPr>
              <a:t>account the </a:t>
            </a:r>
            <a:r>
              <a:rPr lang="en-US" dirty="0" smtClean="0">
                <a:solidFill>
                  <a:schemeClr val="tx1"/>
                </a:solidFill>
              </a:rPr>
              <a:t>attenuation </a:t>
            </a:r>
            <a:r>
              <a:rPr lang="en-US" dirty="0">
                <a:solidFill>
                  <a:schemeClr val="tx1"/>
                </a:solidFill>
              </a:rPr>
              <a:t>of both </a:t>
            </a:r>
            <a:r>
              <a:rPr lang="en-US" dirty="0" smtClean="0">
                <a:solidFill>
                  <a:schemeClr val="tx1"/>
                </a:solidFill>
              </a:rPr>
              <a:t>the neutron beam and </a:t>
            </a:r>
            <a:r>
              <a:rPr lang="en-US" dirty="0">
                <a:solidFill>
                  <a:schemeClr val="tx1"/>
                </a:solidFill>
              </a:rPr>
              <a:t>the in-beam </a:t>
            </a:r>
            <a:r>
              <a:rPr lang="en-US" dirty="0" smtClean="0">
                <a:solidFill>
                  <a:schemeClr val="tx1"/>
                </a:solidFill>
              </a:rPr>
              <a:t>photons.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two background yields agree for 3 &lt;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baseline="-25000" dirty="0" err="1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&lt; 100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 within the 5% </a:t>
            </a:r>
          </a:p>
          <a:p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 th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 neighborhood of the Al resonances the estimation is not reliable because the </a:t>
            </a:r>
            <a:r>
              <a:rPr lang="en-US" dirty="0">
                <a:solidFill>
                  <a:schemeClr val="tx1"/>
                </a:solidFill>
              </a:rPr>
              <a:t>amount of aluminum in the windows of the beam line </a:t>
            </a:r>
            <a:r>
              <a:rPr lang="en-US" dirty="0" smtClean="0">
                <a:solidFill>
                  <a:schemeClr val="tx1"/>
                </a:solidFill>
              </a:rPr>
              <a:t>is not </a:t>
            </a:r>
            <a:r>
              <a:rPr lang="en-US" dirty="0">
                <a:solidFill>
                  <a:schemeClr val="tx1"/>
                </a:solidFill>
              </a:rPr>
              <a:t>precisely known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13158" y="2624667"/>
            <a:ext cx="324000" cy="216569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13158" y="5029200"/>
            <a:ext cx="324000" cy="755462"/>
          </a:xfrm>
          <a:prstGeom prst="rect">
            <a:avLst/>
          </a:prstGeom>
          <a:solidFill>
            <a:schemeClr val="accent1">
              <a:alpha val="40000"/>
            </a:schemeClr>
          </a:solidFill>
          <a:ln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61904" y="2624667"/>
            <a:ext cx="288000" cy="216569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61904" y="5029200"/>
            <a:ext cx="288000" cy="75546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): Yield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92499"/>
          </a:xfrm>
        </p:spPr>
        <p:txBody>
          <a:bodyPr/>
          <a:lstStyle/>
          <a:p>
            <a:r>
              <a:rPr lang="en-US" b="1" dirty="0">
                <a:cs typeface="Helvetica"/>
              </a:rPr>
              <a:t>Saturated resonance </a:t>
            </a:r>
            <a:r>
              <a:rPr lang="en-US" b="1" dirty="0" smtClean="0">
                <a:cs typeface="Helvetica"/>
              </a:rPr>
              <a:t>technique</a:t>
            </a:r>
            <a:r>
              <a:rPr lang="en-US" dirty="0" smtClean="0">
                <a:cs typeface="Helvetica"/>
              </a:rPr>
              <a:t> applied to the first </a:t>
            </a:r>
            <a:r>
              <a:rPr lang="en-US" dirty="0">
                <a:cs typeface="Helvetica"/>
              </a:rPr>
              <a:t>3 </a:t>
            </a:r>
            <a:r>
              <a:rPr lang="en-US" dirty="0" smtClean="0">
                <a:cs typeface="Helvetica"/>
              </a:rPr>
              <a:t>resonances</a:t>
            </a:r>
            <a:endParaRPr lang="en-US" dirty="0">
              <a:cs typeface="Helvetica"/>
            </a:endParaRPr>
          </a:p>
        </p:txBody>
      </p:sp>
      <p:pic>
        <p:nvPicPr>
          <p:cNvPr id="5" name="Picture 4" descr="norm_1st_b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69511"/>
            <a:ext cx="2546672" cy="1935931"/>
          </a:xfrm>
          <a:prstGeom prst="rect">
            <a:avLst/>
          </a:prstGeom>
        </p:spPr>
      </p:pic>
      <p:pic>
        <p:nvPicPr>
          <p:cNvPr id="6" name="Picture 5" descr="norm_2nd_b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41" y="3353211"/>
            <a:ext cx="2570252" cy="1967209"/>
          </a:xfrm>
          <a:prstGeom prst="rect">
            <a:avLst/>
          </a:prstGeom>
        </p:spPr>
      </p:pic>
      <p:pic>
        <p:nvPicPr>
          <p:cNvPr id="7" name="Picture 6" descr="norm_3rd_b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336816"/>
            <a:ext cx="2581961" cy="196720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89484"/>
              </p:ext>
            </p:extLst>
          </p:nvPr>
        </p:nvGraphicFramePr>
        <p:xfrm>
          <a:off x="6441746" y="2593075"/>
          <a:ext cx="5486398" cy="2838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875"/>
                <a:gridCol w="713805"/>
                <a:gridCol w="735667"/>
                <a:gridCol w="735666"/>
                <a:gridCol w="739872"/>
                <a:gridCol w="739871"/>
                <a:gridCol w="770642"/>
              </a:tblGrid>
              <a:tr h="54676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DETECTOR</a:t>
                      </a:r>
                      <a:endParaRPr lang="en-US" sz="1600" b="1" dirty="0">
                        <a:effectLst/>
                        <a:latin typeface="+mj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NORMALIZATION FACTOR</a:t>
                      </a:r>
                      <a:endParaRPr lang="en-US" sz="1600" dirty="0">
                        <a:effectLst/>
                        <a:latin typeface="+mj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PERCENTAGE DEVIATION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962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46800" marB="46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N</a:t>
                      </a:r>
                      <a:r>
                        <a:rPr lang="en-US" sz="1600" b="1" baseline="-250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1</a:t>
                      </a:r>
                      <a:endParaRPr lang="en-US" sz="1600" b="1" baseline="-250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N</a:t>
                      </a:r>
                      <a:r>
                        <a:rPr lang="en-US" sz="1600" b="1" baseline="-250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2</a:t>
                      </a:r>
                      <a:endParaRPr lang="en-US" sz="1600" b="1" baseline="-250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N</a:t>
                      </a:r>
                      <a:r>
                        <a:rPr lang="en-US" sz="1600" b="1" baseline="-250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3</a:t>
                      </a:r>
                      <a:endParaRPr lang="en-US" sz="1600" b="1" baseline="-250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N</a:t>
                      </a:r>
                      <a:r>
                        <a:rPr lang="en-US" sz="1600" b="1" baseline="-250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1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/N</a:t>
                      </a:r>
                      <a:r>
                        <a:rPr lang="en-US" sz="1600" b="1" baseline="-250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2</a:t>
                      </a:r>
                      <a:endParaRPr lang="en-US" sz="1600" b="1" baseline="-250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N</a:t>
                      </a:r>
                      <a:r>
                        <a:rPr lang="en-US" sz="1600" b="1" baseline="-250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2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/N</a:t>
                      </a:r>
                      <a:r>
                        <a:rPr lang="en-US" sz="1600" b="1" baseline="-250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3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N</a:t>
                      </a:r>
                      <a:r>
                        <a:rPr lang="en-US" sz="1600" b="1" baseline="-250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1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/N</a:t>
                      </a:r>
                      <a:r>
                        <a:rPr lang="en-US" sz="1600" b="1" baseline="-250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3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4437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BICRON</a:t>
                      </a:r>
                      <a:endParaRPr lang="en-US" sz="1600" b="1" dirty="0">
                        <a:effectLst/>
                        <a:latin typeface="+mj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0.842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0.843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0.850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0.03% 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0.9%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1%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</a:tr>
              <a:tr h="524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ＭＳ 明朝"/>
                          <a:cs typeface="Helvetica"/>
                        </a:rPr>
                        <a:t>N</a:t>
                      </a:r>
                      <a:r>
                        <a:rPr lang="en-US" sz="1600" baseline="-25000" dirty="0" err="1">
                          <a:effectLst/>
                          <a:latin typeface="+mn-lt"/>
                          <a:ea typeface="ＭＳ 明朝"/>
                          <a:cs typeface="Helvetica"/>
                        </a:rPr>
                        <a:t>bic</a:t>
                      </a: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Helvetica"/>
                        </a:rPr>
                        <a:t> =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0.845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 err="1" smtClean="0">
                          <a:effectLst/>
                          <a:latin typeface="Symbol" charset="2"/>
                          <a:ea typeface="Symbol" charset="2"/>
                          <a:cs typeface="Symbol" charset="2"/>
                        </a:rPr>
                        <a:t>D</a:t>
                      </a:r>
                      <a:r>
                        <a:rPr lang="en-US" sz="1600" baseline="0" dirty="0" err="1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N</a:t>
                      </a:r>
                      <a:r>
                        <a:rPr lang="en-US" sz="1600" baseline="-25000" dirty="0" err="1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bic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/</a:t>
                      </a:r>
                      <a:r>
                        <a:rPr lang="en-US" sz="1600" dirty="0" err="1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N</a:t>
                      </a:r>
                      <a:r>
                        <a:rPr lang="en-US" sz="1600" baseline="-25000" dirty="0" err="1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bic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Helvetica"/>
                        </a:rPr>
                        <a:t>= 1%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2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FZK</a:t>
                      </a:r>
                      <a:endParaRPr lang="en-US" sz="1600" b="1" dirty="0">
                        <a:effectLst/>
                        <a:latin typeface="+mj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1.008</a:t>
                      </a:r>
                      <a:endParaRPr lang="is-I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0.995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1.001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1% 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0.6%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0.6%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</a:tr>
              <a:tr h="45830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ＭＳ 明朝"/>
                          <a:cs typeface="Helvetica"/>
                        </a:rPr>
                        <a:t>N</a:t>
                      </a:r>
                      <a:r>
                        <a:rPr lang="en-US" sz="1600" baseline="-25000" dirty="0" err="1">
                          <a:effectLst/>
                          <a:latin typeface="+mn-lt"/>
                          <a:ea typeface="ＭＳ 明朝"/>
                          <a:cs typeface="Helvetica"/>
                        </a:rPr>
                        <a:t>fzk</a:t>
                      </a: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Helvetica"/>
                        </a:rPr>
                        <a:t> =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1.002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ymbol" charset="2"/>
                          <a:ea typeface="Symbol" charset="2"/>
                          <a:cs typeface="Symbol" charset="2"/>
                        </a:rPr>
                        <a:t>D</a:t>
                      </a:r>
                      <a:r>
                        <a:rPr lang="en-US" sz="1600" dirty="0" err="1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N</a:t>
                      </a:r>
                      <a:r>
                        <a:rPr lang="en-US" sz="1600" baseline="-25000" dirty="0" err="1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fzk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/</a:t>
                      </a:r>
                      <a:r>
                        <a:rPr lang="en-US" sz="1600" dirty="0" err="1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N</a:t>
                      </a:r>
                      <a:r>
                        <a:rPr lang="en-US" sz="1600" baseline="-25000" dirty="0" err="1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fzk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Helvetica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+mn-lt"/>
                          <a:ea typeface="ＭＳ 明朝"/>
                          <a:cs typeface="Helvetica"/>
                        </a:rPr>
                        <a:t>= 1%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2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): Correlated uncertainties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81801"/>
              </p:ext>
            </p:extLst>
          </p:nvPr>
        </p:nvGraphicFramePr>
        <p:xfrm>
          <a:off x="1626131" y="1871060"/>
          <a:ext cx="8760882" cy="420358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080616"/>
                <a:gridCol w="2364064"/>
                <a:gridCol w="3316202"/>
              </a:tblGrid>
              <a:tr h="4247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SOURCE OF UNCERTAINTY</a:t>
                      </a:r>
                      <a:endParaRPr lang="en-US" sz="2000" b="1" dirty="0">
                        <a:effectLst/>
                        <a:latin typeface="+mj-lt"/>
                        <a:ea typeface="ＭＳ 明朝"/>
                        <a:cs typeface="Helvetica"/>
                      </a:endParaRPr>
                    </a:p>
                  </a:txBody>
                  <a:tcPr marL="68580" marR="68580" marT="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UNCERTAINTY RRR</a:t>
                      </a:r>
                      <a:endParaRPr lang="en-US" sz="2000" b="1" dirty="0">
                        <a:effectLst/>
                        <a:latin typeface="+mj-lt"/>
                        <a:ea typeface="ＭＳ 明朝"/>
                        <a:cs typeface="Helvetica"/>
                      </a:endParaRPr>
                    </a:p>
                  </a:txBody>
                  <a:tcPr marL="68580" marR="68580" marT="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UNCERTAINTY URR</a:t>
                      </a:r>
                      <a:endParaRPr lang="en-US" sz="2000" b="1" dirty="0">
                        <a:effectLst/>
                        <a:latin typeface="+mj-lt"/>
                        <a:ea typeface="ＭＳ 明朝"/>
                        <a:cs typeface="Helvetica"/>
                      </a:endParaRPr>
                    </a:p>
                  </a:txBody>
                  <a:tcPr marL="68580" marR="68580" marT="0" marB="36000"/>
                </a:tc>
              </a:tr>
              <a:tr h="4350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ＭＳ 明朝"/>
                          <a:cs typeface="Helvetica"/>
                        </a:rPr>
                        <a:t>Sample mass</a:t>
                      </a:r>
                    </a:p>
                  </a:txBody>
                  <a:tcPr marL="180000" marR="68580" marT="0" marB="46800" anchor="ctr"/>
                </a:tc>
                <a:tc>
                  <a:txBody>
                    <a:bodyPr/>
                    <a:lstStyle/>
                    <a:p>
                      <a:pPr marL="1412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0.1% 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Helvetica"/>
                      </a:endParaRPr>
                    </a:p>
                  </a:txBody>
                  <a:tcPr marL="68580" marR="68580" marT="0" marB="46800" anchor="ctr"/>
                </a:tc>
                <a:tc>
                  <a:txBody>
                    <a:bodyPr/>
                    <a:lstStyle/>
                    <a:p>
                      <a:pPr marL="18415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0.1%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Helvetica"/>
                      </a:endParaRPr>
                    </a:p>
                  </a:txBody>
                  <a:tcPr marL="68580" marR="68580" marT="0" marB="46800" anchor="ctr"/>
                </a:tc>
              </a:tr>
              <a:tr h="8705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ＭＳ 明朝"/>
                          <a:cs typeface="Helvetica"/>
                        </a:rPr>
                        <a:t>Neutron flux </a:t>
                      </a:r>
                      <a:r>
                        <a:rPr lang="en-US" sz="2000" b="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– shape*</a:t>
                      </a:r>
                      <a:endParaRPr lang="en-US" sz="2000" b="0" dirty="0">
                        <a:effectLst/>
                        <a:latin typeface="+mj-lt"/>
                        <a:ea typeface="ＭＳ 明朝"/>
                        <a:cs typeface="Helvetica"/>
                      </a:endParaRPr>
                    </a:p>
                  </a:txBody>
                  <a:tcPr marL="180000" marR="68580" marT="0" marB="46800" anchor="ctr"/>
                </a:tc>
                <a:tc>
                  <a:txBody>
                    <a:bodyPr/>
                    <a:lstStyle/>
                    <a:p>
                      <a:pPr marL="1412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1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-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j-lt"/>
                          <a:ea typeface="ＭＳ 明朝"/>
                          <a:cs typeface="Helvetica"/>
                        </a:rPr>
                        <a:t>%</a:t>
                      </a:r>
                    </a:p>
                  </a:txBody>
                  <a:tcPr marL="68580" marR="68580" marT="0" marB="46800" anchor="ctr"/>
                </a:tc>
                <a:tc>
                  <a:txBody>
                    <a:bodyPr/>
                    <a:lstStyle/>
                    <a:p>
                      <a:pPr marL="18415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3 &lt; E</a:t>
                      </a:r>
                      <a:r>
                        <a:rPr lang="en-US" sz="1800" baseline="-250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n 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&lt; 100 </a:t>
                      </a:r>
                      <a:r>
                        <a:rPr lang="en-US" sz="1800" dirty="0">
                          <a:effectLst/>
                          <a:latin typeface="+mj-lt"/>
                          <a:ea typeface="ＭＳ 明朝"/>
                          <a:cs typeface="Helvetica"/>
                        </a:rPr>
                        <a:t>keV: 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4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-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5% </a:t>
                      </a:r>
                    </a:p>
                    <a:p>
                      <a:pPr marL="269875" indent="-8572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100 &lt; E</a:t>
                      </a:r>
                      <a:r>
                        <a:rPr lang="en-US" sz="1800" baseline="-250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n 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&lt; 480 </a:t>
                      </a:r>
                      <a:r>
                        <a:rPr lang="en-US" sz="1800" dirty="0">
                          <a:effectLst/>
                          <a:latin typeface="+mj-lt"/>
                          <a:ea typeface="ＭＳ 明朝"/>
                          <a:cs typeface="Helvetica"/>
                        </a:rPr>
                        <a:t>keV: 2%</a:t>
                      </a:r>
                    </a:p>
                  </a:txBody>
                  <a:tcPr marL="68580" marR="68580" marT="0" marB="46800" anchor="ctr"/>
                </a:tc>
              </a:tr>
              <a:tr h="4350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ＭＳ 明朝"/>
                          <a:cs typeface="Helvetica"/>
                        </a:rPr>
                        <a:t>Normalization</a:t>
                      </a:r>
                    </a:p>
                  </a:txBody>
                  <a:tcPr marL="180000" marR="68580" marT="0" marB="46800" anchor="ctr"/>
                </a:tc>
                <a:tc>
                  <a:txBody>
                    <a:bodyPr/>
                    <a:lstStyle/>
                    <a:p>
                      <a:pPr marL="1412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dirty="0">
                          <a:effectLst/>
                          <a:latin typeface="+mj-lt"/>
                          <a:ea typeface="ＭＳ 明朝"/>
                          <a:cs typeface="Helvetica"/>
                        </a:rPr>
                        <a:t>1%</a:t>
                      </a:r>
                    </a:p>
                  </a:txBody>
                  <a:tcPr marL="68580" marR="68580" marT="0" marB="46800" anchor="ctr"/>
                </a:tc>
                <a:tc>
                  <a:txBody>
                    <a:bodyPr/>
                    <a:lstStyle/>
                    <a:p>
                      <a:pPr marL="18415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dirty="0">
                          <a:effectLst/>
                          <a:latin typeface="+mj-lt"/>
                          <a:ea typeface="ＭＳ 明朝"/>
                          <a:cs typeface="Helvetica"/>
                        </a:rPr>
                        <a:t>1%</a:t>
                      </a:r>
                    </a:p>
                  </a:txBody>
                  <a:tcPr marL="68580" marR="68580" marT="0" marB="46800" anchor="ctr"/>
                </a:tc>
              </a:tr>
              <a:tr h="8705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ＭＳ 明朝"/>
                          <a:cs typeface="Helvetica"/>
                        </a:rPr>
                        <a:t>Background subtraction</a:t>
                      </a:r>
                    </a:p>
                  </a:txBody>
                  <a:tcPr marL="180000" marR="68580" marT="0" marB="46800" anchor="ctr"/>
                </a:tc>
                <a:tc>
                  <a:txBody>
                    <a:bodyPr/>
                    <a:lstStyle/>
                    <a:p>
                      <a:pPr marL="1412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1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-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j-lt"/>
                          <a:ea typeface="ＭＳ 明朝"/>
                          <a:cs typeface="Helvetica"/>
                        </a:rPr>
                        <a:t>%</a:t>
                      </a:r>
                    </a:p>
                  </a:txBody>
                  <a:tcPr marL="68580" marR="68580" marT="0" marB="46800" anchor="ctr"/>
                </a:tc>
                <a:tc>
                  <a:txBody>
                    <a:bodyPr/>
                    <a:lstStyle/>
                    <a:p>
                      <a:pPr marL="18415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3 &lt; E</a:t>
                      </a:r>
                      <a:r>
                        <a:rPr lang="en-US" sz="1800" baseline="-250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n 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&lt; 100 </a:t>
                      </a:r>
                      <a:r>
                        <a:rPr lang="en-US" sz="1800" dirty="0">
                          <a:effectLst/>
                          <a:latin typeface="+mj-lt"/>
                          <a:ea typeface="ＭＳ 明朝"/>
                          <a:cs typeface="Helvetica"/>
                        </a:rPr>
                        <a:t>keV: 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3%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Helvetica"/>
                      </a:endParaRPr>
                    </a:p>
                    <a:p>
                      <a:pPr marL="18415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100 &lt; E</a:t>
                      </a:r>
                      <a:r>
                        <a:rPr lang="en-US" sz="1800" baseline="-250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n 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&lt; 480 </a:t>
                      </a:r>
                      <a:r>
                        <a:rPr lang="en-US" sz="1800" dirty="0">
                          <a:effectLst/>
                          <a:latin typeface="+mj-lt"/>
                          <a:ea typeface="ＭＳ 明朝"/>
                          <a:cs typeface="Helvetica"/>
                        </a:rPr>
                        <a:t>keV: 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ＭＳ 明朝"/>
                          <a:cs typeface="Helvetica"/>
                        </a:rPr>
                        <a:t>7%</a:t>
                      </a:r>
                      <a:endParaRPr lang="en-US" sz="1800" dirty="0">
                        <a:effectLst/>
                        <a:latin typeface="+mj-lt"/>
                        <a:ea typeface="ＭＳ 明朝"/>
                        <a:cs typeface="Helvetica"/>
                      </a:endParaRPr>
                    </a:p>
                  </a:txBody>
                  <a:tcPr marL="68580" marR="68580" marT="0" marB="46800" anchor="ctr"/>
                </a:tc>
              </a:tr>
              <a:tr h="8705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Total</a:t>
                      </a:r>
                    </a:p>
                  </a:txBody>
                  <a:tcPr marL="180000" marR="68580" marT="0" marB="46800" anchor="ctr"/>
                </a:tc>
                <a:tc>
                  <a:txBody>
                    <a:bodyPr/>
                    <a:lstStyle/>
                    <a:p>
                      <a:pPr marL="14128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2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-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%</a:t>
                      </a:r>
                    </a:p>
                  </a:txBody>
                  <a:tcPr marL="68580" marR="68580" marT="0" marB="46800" anchor="ctr"/>
                </a:tc>
                <a:tc>
                  <a:txBody>
                    <a:bodyPr/>
                    <a:lstStyle/>
                    <a:p>
                      <a:pPr marL="18415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97013" algn="l"/>
                        </a:tabLst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3 &lt; E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n 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&lt; 100 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keV: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5-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6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%</a:t>
                      </a:r>
                    </a:p>
                    <a:p>
                      <a:pPr marL="18415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97013" algn="l"/>
                        </a:tabLst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100 &lt; E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n 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&lt; 480 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keV: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8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ＭＳ 明朝"/>
                          <a:cs typeface="Helvetica"/>
                        </a:rPr>
                        <a:t>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+mj-lt"/>
                        <a:ea typeface="ＭＳ 明朝"/>
                        <a:cs typeface="Helvetica"/>
                      </a:endParaRPr>
                    </a:p>
                  </a:txBody>
                  <a:tcPr marL="68580" marR="68580" marT="0" marB="4680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01302" y="6022153"/>
            <a:ext cx="51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Helvetica"/>
              </a:rPr>
              <a:t>*M</a:t>
            </a:r>
            <a:r>
              <a:rPr lang="en-US" sz="1400" dirty="0">
                <a:cs typeface="Helvetica"/>
              </a:rPr>
              <a:t>. Barbagallo et al., The European Physics Journal A 49, 156 (2013)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7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): Capture yield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36" y="1784588"/>
            <a:ext cx="7116687" cy="4516104"/>
          </a:xfrm>
        </p:spPr>
      </p:pic>
    </p:spTree>
    <p:extLst>
      <p:ext uri="{BB962C8B-B14F-4D97-AF65-F5344CB8AC3E}">
        <p14:creationId xmlns:p14="http://schemas.microsoft.com/office/powerpoint/2010/main" val="14616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): Capture yield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10" y="4032666"/>
            <a:ext cx="3848023" cy="2236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62" y="4035319"/>
            <a:ext cx="3769314" cy="2233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64" y="1868605"/>
            <a:ext cx="3769312" cy="2164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10" y="1868605"/>
            <a:ext cx="3848023" cy="216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): Resonance Shape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43" y="1902886"/>
            <a:ext cx="4546283" cy="4023360"/>
          </a:xfrm>
        </p:spPr>
        <p:txBody>
          <a:bodyPr/>
          <a:lstStyle/>
          <a:p>
            <a:pPr lvl="1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RSA can be performed only up to 3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 due to the degradation of the signal-to-background ratio with the neutron energy</a:t>
            </a:r>
          </a:p>
          <a:p>
            <a:pPr lvl="1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The multilevel multichannel R-matrix code SAMMY has been used to fit the resonances, starting from the parameters of JEFF-3.2.</a:t>
            </a:r>
          </a:p>
          <a:p>
            <a:pPr lvl="1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The resonance kernel has been used in the comparison with the evaluated libraries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stat_1_3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63" y="3374090"/>
            <a:ext cx="3017311" cy="2917600"/>
          </a:xfrm>
          <a:prstGeom prst="rect">
            <a:avLst/>
          </a:prstGeom>
        </p:spPr>
      </p:pic>
      <p:pic>
        <p:nvPicPr>
          <p:cNvPr id="4" name="Picture 3" descr="k_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64" y="1802869"/>
            <a:ext cx="3786182" cy="239765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550256"/>
            <a:ext cx="4149725" cy="7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): Unresolved Resonance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5" y="1936949"/>
            <a:ext cx="4798575" cy="435474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8643" y="1902886"/>
            <a:ext cx="4546283" cy="44888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tx1"/>
                </a:solidFill>
              </a:rPr>
              <a:t>The sample-related </a:t>
            </a:r>
            <a:r>
              <a:rPr lang="en-US" dirty="0" smtClean="0">
                <a:solidFill>
                  <a:schemeClr val="tx1"/>
                </a:solidFill>
              </a:rPr>
              <a:t>effects</a:t>
            </a:r>
            <a:r>
              <a:rPr lang="en-US" dirty="0">
                <a:solidFill>
                  <a:schemeClr val="tx1"/>
                </a:solidFill>
              </a:rPr>
              <a:t>, i.e. self-shielding and </a:t>
            </a:r>
            <a:r>
              <a:rPr lang="en-US" dirty="0" smtClean="0">
                <a:solidFill>
                  <a:schemeClr val="tx1"/>
                </a:solidFill>
              </a:rPr>
              <a:t>multiple </a:t>
            </a:r>
            <a:r>
              <a:rPr lang="en-US" dirty="0">
                <a:solidFill>
                  <a:schemeClr val="tx1"/>
                </a:solidFill>
              </a:rPr>
              <a:t>scattering followed by capture, are taken into </a:t>
            </a:r>
            <a:r>
              <a:rPr lang="en-US" dirty="0" smtClean="0">
                <a:solidFill>
                  <a:schemeClr val="tx1"/>
                </a:solidFill>
              </a:rPr>
              <a:t>account </a:t>
            </a:r>
            <a:r>
              <a:rPr lang="en-US" dirty="0">
                <a:solidFill>
                  <a:schemeClr val="tx1"/>
                </a:solidFill>
              </a:rPr>
              <a:t>applying a correction factor </a:t>
            </a:r>
            <a:r>
              <a:rPr lang="en-US" dirty="0" smtClean="0">
                <a:solidFill>
                  <a:schemeClr val="tx1"/>
                </a:solidFill>
              </a:rPr>
              <a:t>obtained from MCNP6 simulations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819" y="3012234"/>
            <a:ext cx="1461929" cy="6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Motivations: Nuclear Reactors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3" y="1856184"/>
            <a:ext cx="6444048" cy="4448568"/>
          </a:xfrm>
        </p:spPr>
      </p:pic>
      <p:sp>
        <p:nvSpPr>
          <p:cNvPr id="5" name="TextBox 4"/>
          <p:cNvSpPr txBox="1"/>
          <p:nvPr/>
        </p:nvSpPr>
        <p:spPr>
          <a:xfrm>
            <a:off x="6690717" y="184200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ADS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53949" y="2040850"/>
            <a:ext cx="44332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Advanced design of existing reactors to improve the safety standard and the efficiency.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Benefit of the new reactor concepts: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Fast reactors and ADS:</a:t>
            </a:r>
            <a:r>
              <a:rPr lang="en-US" sz="1600" dirty="0" smtClean="0"/>
              <a:t> </a:t>
            </a:r>
            <a:r>
              <a:rPr lang="en-US" sz="1600" dirty="0" err="1" smtClean="0"/>
              <a:t>multirecycling</a:t>
            </a:r>
            <a:r>
              <a:rPr lang="en-US" sz="1600" dirty="0" smtClean="0"/>
              <a:t> of the fuel, which leads to</a:t>
            </a:r>
            <a:endParaRPr lang="en-US" sz="1600" dirty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better use of the fuel (the energy production can be up to 60 times more efficient)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Improving the waste management (reduction of the </a:t>
            </a:r>
            <a:r>
              <a:rPr lang="en-US" sz="1600" dirty="0"/>
              <a:t>long-term radiotoxicity of the ultimate </a:t>
            </a:r>
            <a:r>
              <a:rPr lang="en-US" sz="1600" dirty="0" smtClean="0"/>
              <a:t>waste)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VHTRs</a:t>
            </a:r>
            <a:r>
              <a:rPr lang="en-US" sz="1600" b="1" dirty="0"/>
              <a:t>:</a:t>
            </a:r>
            <a:r>
              <a:rPr lang="en-US" sz="1600" dirty="0"/>
              <a:t> passive safety features and the ability to provide very-high-temperature process heat (used ad example in the massive production of hydrogen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93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): Unresolved Resonance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70597"/>
            <a:ext cx="4983480" cy="424033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8643" y="1902886"/>
            <a:ext cx="4546283" cy="44888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tx1"/>
                </a:solidFill>
              </a:rPr>
              <a:t>The sample-related </a:t>
            </a:r>
            <a:r>
              <a:rPr lang="en-US" dirty="0" smtClean="0">
                <a:solidFill>
                  <a:schemeClr val="tx1"/>
                </a:solidFill>
              </a:rPr>
              <a:t>effects</a:t>
            </a:r>
            <a:r>
              <a:rPr lang="en-US" dirty="0">
                <a:solidFill>
                  <a:schemeClr val="tx1"/>
                </a:solidFill>
              </a:rPr>
              <a:t>, i.e. self-shielding and </a:t>
            </a:r>
            <a:r>
              <a:rPr lang="en-US" dirty="0" smtClean="0">
                <a:solidFill>
                  <a:schemeClr val="tx1"/>
                </a:solidFill>
              </a:rPr>
              <a:t>multiple </a:t>
            </a:r>
            <a:r>
              <a:rPr lang="en-US" dirty="0">
                <a:solidFill>
                  <a:schemeClr val="tx1"/>
                </a:solidFill>
              </a:rPr>
              <a:t>scattering followed by capture, are taken into </a:t>
            </a:r>
            <a:r>
              <a:rPr lang="en-US" dirty="0" smtClean="0">
                <a:solidFill>
                  <a:schemeClr val="tx1"/>
                </a:solidFill>
              </a:rPr>
              <a:t>account </a:t>
            </a:r>
            <a:r>
              <a:rPr lang="en-US" dirty="0">
                <a:solidFill>
                  <a:schemeClr val="tx1"/>
                </a:solidFill>
              </a:rPr>
              <a:t>applying a correction factor </a:t>
            </a:r>
            <a:r>
              <a:rPr lang="en-US" dirty="0" smtClean="0">
                <a:solidFill>
                  <a:schemeClr val="tx1"/>
                </a:solidFill>
              </a:rPr>
              <a:t>obtained from MCNP6 simulations.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 &lt;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baseline="-25000" dirty="0" err="1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&lt; 20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: fair agreement with libraries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819" y="3012234"/>
            <a:ext cx="1461929" cy="655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99864" y="5942148"/>
            <a:ext cx="20971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50 bin/decade, </a:t>
            </a:r>
            <a:r>
              <a:rPr lang="en-US" sz="1500" dirty="0" err="1" smtClean="0"/>
              <a:t>dE</a:t>
            </a:r>
            <a:r>
              <a:rPr lang="en-US" sz="1500" dirty="0" smtClean="0"/>
              <a:t>/E~2%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702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): Unresolved Resonance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70597"/>
            <a:ext cx="4983480" cy="428731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8643" y="1902886"/>
            <a:ext cx="4546283" cy="44888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tx1"/>
                </a:solidFill>
              </a:rPr>
              <a:t>The sample-related </a:t>
            </a:r>
            <a:r>
              <a:rPr lang="en-US" dirty="0" smtClean="0">
                <a:solidFill>
                  <a:schemeClr val="tx1"/>
                </a:solidFill>
              </a:rPr>
              <a:t>effects</a:t>
            </a:r>
            <a:r>
              <a:rPr lang="en-US" dirty="0">
                <a:solidFill>
                  <a:schemeClr val="tx1"/>
                </a:solidFill>
              </a:rPr>
              <a:t>, i.e. self-shielding and </a:t>
            </a:r>
            <a:r>
              <a:rPr lang="en-US" dirty="0" smtClean="0">
                <a:solidFill>
                  <a:schemeClr val="tx1"/>
                </a:solidFill>
              </a:rPr>
              <a:t>multiple </a:t>
            </a:r>
            <a:r>
              <a:rPr lang="en-US" dirty="0">
                <a:solidFill>
                  <a:schemeClr val="tx1"/>
                </a:solidFill>
              </a:rPr>
              <a:t>scattering followed by capture, are taken into </a:t>
            </a:r>
            <a:r>
              <a:rPr lang="en-US" dirty="0" smtClean="0">
                <a:solidFill>
                  <a:schemeClr val="tx1"/>
                </a:solidFill>
              </a:rPr>
              <a:t>account </a:t>
            </a:r>
            <a:r>
              <a:rPr lang="en-US" dirty="0">
                <a:solidFill>
                  <a:schemeClr val="tx1"/>
                </a:solidFill>
              </a:rPr>
              <a:t>applying a correction factor </a:t>
            </a:r>
            <a:r>
              <a:rPr lang="en-US" dirty="0" smtClean="0">
                <a:solidFill>
                  <a:schemeClr val="tx1"/>
                </a:solidFill>
              </a:rPr>
              <a:t>obtained from MCNP6 simulations.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 &lt;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baseline="-25000" dirty="0" err="1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&lt; 20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: fair agreement with libraries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0 &lt;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baseline="-25000" dirty="0" err="1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&lt; 80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: CS slightly below evaluated libraries and other measurements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80 &lt;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baseline="-25000" dirty="0" err="1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&lt; 700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: CS 15 to 25% higher </a:t>
            </a:r>
            <a:r>
              <a:rPr lang="en-US" dirty="0">
                <a:solidFill>
                  <a:schemeClr val="tx1"/>
                </a:solidFill>
              </a:rPr>
              <a:t>than the ENDF/B-VII.1 evaluation</a:t>
            </a:r>
            <a:r>
              <a:rPr lang="en-US" dirty="0" smtClean="0">
                <a:solidFill>
                  <a:schemeClr val="tx1"/>
                </a:solidFill>
              </a:rPr>
              <a:t>, and </a:t>
            </a:r>
            <a:r>
              <a:rPr lang="en-US" dirty="0">
                <a:solidFill>
                  <a:schemeClr val="tx1"/>
                </a:solidFill>
              </a:rPr>
              <a:t>21 to 32% higher than the JEFF-3.2 </a:t>
            </a:r>
            <a:r>
              <a:rPr lang="en-US" dirty="0" smtClean="0">
                <a:solidFill>
                  <a:schemeClr val="tx1"/>
                </a:solidFill>
              </a:rPr>
              <a:t>evaluation.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819" y="3012234"/>
            <a:ext cx="1461929" cy="655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99864" y="5942148"/>
            <a:ext cx="20971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50 bin/decade, </a:t>
            </a:r>
            <a:r>
              <a:rPr lang="en-US" sz="1500" dirty="0" err="1" smtClean="0"/>
              <a:t>dE</a:t>
            </a:r>
            <a:r>
              <a:rPr lang="en-US" sz="1500" dirty="0" smtClean="0"/>
              <a:t>/E~2%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632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216000" anchor="t"/>
          <a:lstStyle/>
          <a:p>
            <a:r>
              <a:rPr lang="en-US" dirty="0" smtClean="0">
                <a:solidFill>
                  <a:schemeClr val="tx1"/>
                </a:solidFill>
              </a:rPr>
              <a:t>The radiative capture cross-section of </a:t>
            </a:r>
            <a:r>
              <a:rPr lang="en-US" baseline="30000" dirty="0" smtClean="0">
                <a:solidFill>
                  <a:schemeClr val="tx1"/>
                </a:solidFill>
              </a:rPr>
              <a:t>238</a:t>
            </a:r>
            <a:r>
              <a:rPr lang="en-US" dirty="0" smtClean="0">
                <a:solidFill>
                  <a:schemeClr val="tx1"/>
                </a:solidFill>
              </a:rPr>
              <a:t>U has been measured at the n_TOF facility using an array of two deuterated benzene scintillators.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capture yield has been extracted with very low correlated uncertainties, which goes from 2-3% in the RRR to 5-8% in the URR, depending on the energy range.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RSA has been performed up to 3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, showing a fair agreement with the evaluated libraries apart from few resonances.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the URR the cross section has been extracted up to 700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. Results from this work are in fair agreement with evaluated libraries up to 20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, show minor differences from 20 to 80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, and yield to about a 20% increase in the cross section from 80 to 700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YOU ATTENTION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r="39321"/>
          <a:stretch/>
        </p:blipFill>
        <p:spPr>
          <a:xfrm>
            <a:off x="0" y="0"/>
            <a:ext cx="12191985" cy="4915076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804328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Federica </a:t>
            </a:r>
            <a:r>
              <a:rPr lang="en-US" sz="1800" dirty="0" err="1" smtClean="0"/>
              <a:t>Mingrone</a:t>
            </a:r>
            <a:endParaRPr lang="en-US" sz="1800" dirty="0" smtClean="0"/>
          </a:p>
          <a:p>
            <a:pPr algn="ctr"/>
            <a:r>
              <a:rPr lang="en-US" sz="1800" dirty="0" err="1" smtClean="0"/>
              <a:t>federica.mingrone@cern.ch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97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Motivations: World energy outlook</a:t>
            </a:r>
            <a:endParaRPr lang="en-US" dirty="0"/>
          </a:p>
        </p:txBody>
      </p:sp>
      <p:pic>
        <p:nvPicPr>
          <p:cNvPr id="4" name="Picture 3" descr="energy_sour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8" y="1801862"/>
            <a:ext cx="3920008" cy="3400903"/>
          </a:xfrm>
          <a:prstGeom prst="rect">
            <a:avLst/>
          </a:prstGeom>
        </p:spPr>
      </p:pic>
      <p:pic>
        <p:nvPicPr>
          <p:cNvPr id="5" name="Picture 4" descr="GHG_emiss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56" y="4626345"/>
            <a:ext cx="2939833" cy="1669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5161199"/>
            <a:ext cx="251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Helvetica"/>
              </a:rPr>
              <a:t>Total Primary Energy Supply by resource</a:t>
            </a:r>
            <a:endParaRPr lang="en-US" b="1" dirty="0"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6907" y="5755658"/>
            <a:ext cx="315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World Energy Council, World Energy Resources, 2013 Survey, London, 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7625" y="4918464"/>
            <a:ext cx="318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Helvetica"/>
              </a:rPr>
              <a:t>Shares of global anthropogenic greenhouse-gas</a:t>
            </a:r>
            <a:endParaRPr lang="en-US" b="1" dirty="0"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5029" y="5540214"/>
            <a:ext cx="3546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International Energy Agency, CO2 Emissions from Fuel Combustion - Highlights,</a:t>
            </a:r>
          </a:p>
          <a:p>
            <a:r>
              <a:rPr lang="fr-FR" sz="1400" dirty="0"/>
              <a:t>Paris, </a:t>
            </a:r>
            <a:r>
              <a:rPr lang="fr-FR" sz="1400" dirty="0" smtClean="0"/>
              <a:t>2014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15" y="1789742"/>
            <a:ext cx="4102454" cy="28124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65793" y="1861368"/>
            <a:ext cx="1722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IEA Energy Atlas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65793" y="224467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from IAEA, latest </a:t>
            </a:r>
            <a:r>
              <a:rPr lang="en-US" sz="1400" smtClean="0"/>
              <a:t>data available </a:t>
            </a:r>
            <a:r>
              <a:rPr lang="en-US" sz="1400" dirty="0" smtClean="0"/>
              <a:t>from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45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Motivations: Nuclear Reactors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3" y="1856184"/>
            <a:ext cx="6444048" cy="4448568"/>
          </a:xfrm>
        </p:spPr>
      </p:pic>
      <p:sp>
        <p:nvSpPr>
          <p:cNvPr id="5" name="TextBox 4"/>
          <p:cNvSpPr txBox="1"/>
          <p:nvPr/>
        </p:nvSpPr>
        <p:spPr>
          <a:xfrm>
            <a:off x="6636125" y="184200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ADS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53949" y="2040850"/>
            <a:ext cx="44332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Benefit of the new reactor concepts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Fast reactors and ADS:</a:t>
            </a:r>
            <a:r>
              <a:rPr lang="en-US" sz="1600" dirty="0" smtClean="0"/>
              <a:t> </a:t>
            </a:r>
            <a:r>
              <a:rPr lang="en-US" sz="1600" dirty="0" err="1" smtClean="0"/>
              <a:t>multirecycling</a:t>
            </a:r>
            <a:r>
              <a:rPr lang="en-US" sz="1600" dirty="0" smtClean="0"/>
              <a:t> of the fuel, which leads to</a:t>
            </a:r>
            <a:endParaRPr lang="en-US" sz="1600" dirty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better use of the fuel (the energy production can be up to 60 times more efficient)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Improving the waste </a:t>
            </a:r>
            <a:r>
              <a:rPr lang="en-US" sz="1600" dirty="0" err="1" smtClean="0"/>
              <a:t>meanagement</a:t>
            </a:r>
            <a:r>
              <a:rPr lang="en-US" sz="1600" dirty="0" smtClean="0"/>
              <a:t> (reduction of the </a:t>
            </a:r>
            <a:r>
              <a:rPr lang="en-US" sz="1600" dirty="0"/>
              <a:t>long-term radiotoxicity of the ultimate </a:t>
            </a:r>
            <a:r>
              <a:rPr lang="en-US" sz="1600" dirty="0" smtClean="0"/>
              <a:t>waste)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SCWR:</a:t>
            </a:r>
            <a:r>
              <a:rPr lang="en-US" sz="1600" dirty="0" smtClean="0"/>
              <a:t> higher efficiency </a:t>
            </a:r>
            <a:r>
              <a:rPr lang="en-US" sz="1600" dirty="0"/>
              <a:t>and plant </a:t>
            </a:r>
            <a:r>
              <a:rPr lang="en-US" sz="1600" dirty="0" smtClean="0"/>
              <a:t>simplification, which lead to an improved economics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VHTRs:</a:t>
            </a:r>
            <a:r>
              <a:rPr lang="en-US" sz="1600" dirty="0" smtClean="0"/>
              <a:t> passive safety features and </a:t>
            </a:r>
            <a:r>
              <a:rPr lang="en-US" sz="1600" dirty="0"/>
              <a:t>the ability to provide very-high-temperature process heat </a:t>
            </a:r>
            <a:r>
              <a:rPr lang="en-US" sz="1600" dirty="0" smtClean="0"/>
              <a:t>(used ad example in </a:t>
            </a:r>
            <a:r>
              <a:rPr lang="en-US" sz="1600" dirty="0"/>
              <a:t>the massive production of </a:t>
            </a:r>
            <a:r>
              <a:rPr lang="en-US" sz="1600" dirty="0" smtClean="0"/>
              <a:t>hydrogen)</a:t>
            </a:r>
          </a:p>
        </p:txBody>
      </p:sp>
    </p:spTree>
    <p:extLst>
      <p:ext uri="{BB962C8B-B14F-4D97-AF65-F5344CB8AC3E}">
        <p14:creationId xmlns:p14="http://schemas.microsoft.com/office/powerpoint/2010/main" val="14418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Motivations: Nuclear Reactors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3" y="1856184"/>
            <a:ext cx="6444048" cy="4448568"/>
          </a:xfrm>
        </p:spPr>
      </p:pic>
      <p:sp>
        <p:nvSpPr>
          <p:cNvPr id="5" name="TextBox 4"/>
          <p:cNvSpPr txBox="1"/>
          <p:nvPr/>
        </p:nvSpPr>
        <p:spPr>
          <a:xfrm>
            <a:off x="6636125" y="184200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ADS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95513" y="2290712"/>
            <a:ext cx="44332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buFont typeface="Arial" charset="0"/>
              <a:buChar char="•"/>
            </a:pPr>
            <a:r>
              <a:rPr lang="en-US" sz="1600" dirty="0" smtClean="0"/>
              <a:t>Deployment of Gen IV reactors: not before 2030</a:t>
            </a:r>
          </a:p>
          <a:p>
            <a:pPr marL="284400" indent="-285750">
              <a:buFont typeface="Arial" charset="0"/>
              <a:buChar char="•"/>
            </a:pPr>
            <a:r>
              <a:rPr lang="en-US" sz="1600" dirty="0" smtClean="0"/>
              <a:t>For many decades they will be deployed alongside Gen III+</a:t>
            </a:r>
          </a:p>
          <a:p>
            <a:pPr marL="284400" indent="-285750">
              <a:buFont typeface="Arial" charset="0"/>
              <a:buChar char="•"/>
            </a:pPr>
            <a:r>
              <a:rPr lang="en-US" sz="1600" dirty="0" smtClean="0"/>
              <a:t>R&amp;D and demonstration projects needed to</a:t>
            </a:r>
            <a:r>
              <a:rPr lang="en-US" sz="1600" dirty="0"/>
              <a:t> bring concepts towards </a:t>
            </a:r>
            <a:r>
              <a:rPr lang="en-US" sz="1600" dirty="0" smtClean="0"/>
              <a:t>commercialization, in particular in the areas of fuels and materials that can </a:t>
            </a:r>
            <a:r>
              <a:rPr lang="en-US" sz="1600" dirty="0"/>
              <a:t>withstand higher temperatures, higher neutron fluxes or more corrosive </a:t>
            </a:r>
            <a:r>
              <a:rPr lang="en-US" sz="1600" dirty="0" smtClean="0"/>
              <a:t>environments.</a:t>
            </a:r>
          </a:p>
          <a:p>
            <a:pPr marL="284400" indent="-285750">
              <a:buFont typeface="Arial" charset="0"/>
              <a:buChar char="•"/>
            </a:pPr>
            <a:r>
              <a:rPr lang="en-US" sz="1600" dirty="0" smtClean="0"/>
              <a:t>Construction and operation of Gen IV prototypes in the period 2020-2030. </a:t>
            </a:r>
            <a:r>
              <a:rPr lang="en-US" sz="1600" dirty="0"/>
              <a:t>Prototype development and testing is seen as particularly </a:t>
            </a:r>
            <a:r>
              <a:rPr lang="en-US" sz="1600" dirty="0" smtClean="0"/>
              <a:t>important.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24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n_TOF CERN facility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2535" y="3237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097281" y="1935833"/>
          <a:ext cx="7270864" cy="3993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686"/>
                <a:gridCol w="2368578"/>
                <a:gridCol w="2857600"/>
              </a:tblGrid>
              <a:tr h="33009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EAR-1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EAR-2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33009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Energy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range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  <a:sym typeface="Wingdings" pitchFamily="2" charset="2"/>
                        </a:rPr>
                        <a:t>Thermal</a:t>
                      </a:r>
                      <a:r>
                        <a:rPr lang="en-GB" sz="1800" baseline="0" dirty="0" smtClean="0">
                          <a:latin typeface="+mj-lt"/>
                          <a:sym typeface="Wingdings" pitchFamily="2" charset="2"/>
                        </a:rPr>
                        <a:t> </a:t>
                      </a:r>
                      <a:r>
                        <a:rPr lang="en-GB" sz="1800" dirty="0" smtClean="0">
                          <a:latin typeface="+mj-lt"/>
                          <a:sym typeface="Wingdings" pitchFamily="2" charset="2"/>
                        </a:rPr>
                        <a:t>&lt; </a:t>
                      </a:r>
                      <a:r>
                        <a:rPr lang="en-GB" sz="1800" dirty="0" err="1" smtClean="0">
                          <a:latin typeface="+mj-lt"/>
                          <a:sym typeface="Wingdings" pitchFamily="2" charset="2"/>
                        </a:rPr>
                        <a:t>E</a:t>
                      </a:r>
                      <a:r>
                        <a:rPr lang="en-GB" sz="1800" baseline="-25000" dirty="0" err="1" smtClean="0">
                          <a:latin typeface="+mj-lt"/>
                          <a:sym typeface="Wingdings" pitchFamily="2" charset="2"/>
                        </a:rPr>
                        <a:t>n</a:t>
                      </a:r>
                      <a:r>
                        <a:rPr lang="en-GB" sz="1800" baseline="-25000" dirty="0" smtClean="0">
                          <a:latin typeface="+mj-lt"/>
                          <a:sym typeface="Wingdings" pitchFamily="2" charset="2"/>
                        </a:rPr>
                        <a:t> </a:t>
                      </a:r>
                      <a:r>
                        <a:rPr lang="en-GB" sz="1800" dirty="0" smtClean="0">
                          <a:latin typeface="+mj-lt"/>
                          <a:sym typeface="Wingdings" pitchFamily="2" charset="2"/>
                        </a:rPr>
                        <a:t>&lt; 1 GeV 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+mj-lt"/>
                          <a:sym typeface="Wingdings" pitchFamily="2" charset="2"/>
                        </a:rPr>
                        <a:t>Thermal &lt; </a:t>
                      </a:r>
                      <a:r>
                        <a:rPr lang="en-GB" sz="1800" dirty="0" err="1" smtClean="0">
                          <a:latin typeface="+mj-lt"/>
                          <a:sym typeface="Wingdings" pitchFamily="2" charset="2"/>
                        </a:rPr>
                        <a:t>E</a:t>
                      </a:r>
                      <a:r>
                        <a:rPr lang="en-GB" sz="1800" baseline="-25000" dirty="0" err="1" smtClean="0">
                          <a:latin typeface="+mj-lt"/>
                          <a:sym typeface="Wingdings" pitchFamily="2" charset="2"/>
                        </a:rPr>
                        <a:t>n</a:t>
                      </a:r>
                      <a:r>
                        <a:rPr lang="en-GB" sz="1800" baseline="-25000" dirty="0" smtClean="0">
                          <a:latin typeface="+mj-lt"/>
                          <a:sym typeface="Wingdings" pitchFamily="2" charset="2"/>
                        </a:rPr>
                        <a:t> </a:t>
                      </a:r>
                      <a:r>
                        <a:rPr lang="en-GB" sz="1800" dirty="0" smtClean="0">
                          <a:latin typeface="+mj-lt"/>
                          <a:sym typeface="Wingdings" pitchFamily="2" charset="2"/>
                        </a:rPr>
                        <a:t>&lt; 300 MeV</a:t>
                      </a:r>
                    </a:p>
                  </a:txBody>
                  <a:tcPr anchor="ctr"/>
                </a:tc>
              </a:tr>
              <a:tr h="569745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Instantaneous neutron flux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+mj-lt"/>
                        </a:rPr>
                        <a:t>10</a:t>
                      </a:r>
                      <a:r>
                        <a:rPr lang="en-GB" sz="1800" baseline="30000" dirty="0" smtClean="0">
                          <a:latin typeface="+mj-lt"/>
                        </a:rPr>
                        <a:t>5</a:t>
                      </a:r>
                      <a:r>
                        <a:rPr lang="en-GB" sz="1800" dirty="0" smtClean="0">
                          <a:latin typeface="+mj-lt"/>
                        </a:rPr>
                        <a:t> n/cm</a:t>
                      </a:r>
                      <a:r>
                        <a:rPr lang="en-GB" sz="1800" baseline="30000" dirty="0" smtClean="0">
                          <a:latin typeface="+mj-lt"/>
                        </a:rPr>
                        <a:t>2</a:t>
                      </a:r>
                      <a:r>
                        <a:rPr lang="en-GB" sz="1800" dirty="0" smtClean="0">
                          <a:latin typeface="+mj-lt"/>
                        </a:rPr>
                        <a:t>/pulse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+mj-lt"/>
                        </a:rPr>
                        <a:t>10</a:t>
                      </a:r>
                      <a:r>
                        <a:rPr lang="en-GB" sz="1800" baseline="30000" dirty="0" smtClean="0">
                          <a:latin typeface="+mj-lt"/>
                        </a:rPr>
                        <a:t>6</a:t>
                      </a:r>
                      <a:r>
                        <a:rPr lang="en-GB" sz="1800" dirty="0" smtClean="0">
                          <a:latin typeface="+mj-lt"/>
                        </a:rPr>
                        <a:t> n/cm</a:t>
                      </a:r>
                      <a:r>
                        <a:rPr lang="en-GB" sz="1800" baseline="30000" dirty="0" smtClean="0">
                          <a:latin typeface="+mj-lt"/>
                        </a:rPr>
                        <a:t>2</a:t>
                      </a:r>
                      <a:r>
                        <a:rPr lang="en-GB" sz="1800" dirty="0" smtClean="0">
                          <a:latin typeface="+mj-lt"/>
                        </a:rPr>
                        <a:t>/pulse</a:t>
                      </a:r>
                    </a:p>
                  </a:txBody>
                  <a:tcPr anchor="ctr"/>
                </a:tc>
              </a:tr>
              <a:tr h="547888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Repetition rate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&lt;0.8</a:t>
                      </a:r>
                      <a:r>
                        <a:rPr lang="en-US" sz="1800" baseline="0" dirty="0" smtClean="0">
                          <a:latin typeface="+mj-lt"/>
                        </a:rPr>
                        <a:t> Hz (1 pulse/2.4 s maximum)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8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Proton pulse width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7 ns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85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Cooling and moderation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j-lt"/>
                        </a:rPr>
                        <a:t>1 cm</a:t>
                      </a:r>
                      <a:r>
                        <a:rPr lang="en-US" sz="1800" baseline="0" dirty="0" smtClean="0">
                          <a:latin typeface="+mj-lt"/>
                        </a:rPr>
                        <a:t> water (cooling) + </a:t>
                      </a:r>
                    </a:p>
                    <a:p>
                      <a:pPr algn="l"/>
                      <a:r>
                        <a:rPr lang="en-US" sz="1800" baseline="0" dirty="0" smtClean="0">
                          <a:latin typeface="+mj-lt"/>
                        </a:rPr>
                        <a:t>4 cm borated water (moderator)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5 cm water (cooling and moderator)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6120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Energy 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DE/E=10</a:t>
                      </a:r>
                      <a:r>
                        <a:rPr lang="en-GB" sz="1800" baseline="30000" dirty="0" smtClean="0">
                          <a:latin typeface="+mj-lt"/>
                        </a:rPr>
                        <a:t>-4</a:t>
                      </a:r>
                      <a:r>
                        <a:rPr lang="en-GB" sz="1800" dirty="0" smtClean="0">
                          <a:latin typeface="+mj-lt"/>
                        </a:rPr>
                        <a:t> (E</a:t>
                      </a:r>
                      <a:r>
                        <a:rPr lang="en-GB" sz="1800" baseline="-25000" dirty="0" smtClean="0">
                          <a:latin typeface="+mj-lt"/>
                        </a:rPr>
                        <a:t>n</a:t>
                      </a:r>
                      <a:r>
                        <a:rPr lang="en-GB" sz="1800" dirty="0" smtClean="0">
                          <a:latin typeface="+mj-lt"/>
                        </a:rPr>
                        <a:t> &lt; 10 keV)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DE/E=10</a:t>
                      </a:r>
                      <a:r>
                        <a:rPr lang="en-GB" sz="1800" baseline="30000" dirty="0" smtClean="0">
                          <a:latin typeface="+mj-lt"/>
                        </a:rPr>
                        <a:t>-3  </a:t>
                      </a:r>
                      <a:r>
                        <a:rPr lang="en-GB" sz="1800" dirty="0" smtClean="0">
                          <a:latin typeface="+mj-lt"/>
                        </a:rPr>
                        <a:t>(</a:t>
                      </a:r>
                      <a:r>
                        <a:rPr lang="en-GB" sz="1800" dirty="0" err="1" smtClean="0">
                          <a:latin typeface="+mj-lt"/>
                        </a:rPr>
                        <a:t>E</a:t>
                      </a:r>
                      <a:r>
                        <a:rPr lang="en-GB" sz="1800" baseline="-25000" dirty="0" err="1" smtClean="0">
                          <a:latin typeface="+mj-lt"/>
                        </a:rPr>
                        <a:t>n</a:t>
                      </a:r>
                      <a:r>
                        <a:rPr lang="en-GB" sz="1800" dirty="0" smtClean="0">
                          <a:latin typeface="+mj-lt"/>
                        </a:rPr>
                        <a:t> &lt; 10 keV)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4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n_TOF CERN facility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2535" y="3237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097281" y="1935833"/>
          <a:ext cx="7270864" cy="3993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686"/>
                <a:gridCol w="2368578"/>
                <a:gridCol w="2857600"/>
              </a:tblGrid>
              <a:tr h="33009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EAR-1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EAR-2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33009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Energy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range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  <a:sym typeface="Wingdings" pitchFamily="2" charset="2"/>
                        </a:rPr>
                        <a:t>Thermal</a:t>
                      </a:r>
                      <a:r>
                        <a:rPr lang="en-GB" sz="1800" baseline="0" dirty="0" smtClean="0">
                          <a:latin typeface="+mj-lt"/>
                          <a:sym typeface="Wingdings" pitchFamily="2" charset="2"/>
                        </a:rPr>
                        <a:t> </a:t>
                      </a:r>
                      <a:r>
                        <a:rPr lang="en-GB" sz="1800" dirty="0" smtClean="0">
                          <a:latin typeface="+mj-lt"/>
                          <a:sym typeface="Wingdings" pitchFamily="2" charset="2"/>
                        </a:rPr>
                        <a:t>&lt; </a:t>
                      </a:r>
                      <a:r>
                        <a:rPr lang="en-GB" sz="1800" dirty="0" err="1" smtClean="0">
                          <a:latin typeface="+mj-lt"/>
                          <a:sym typeface="Wingdings" pitchFamily="2" charset="2"/>
                        </a:rPr>
                        <a:t>E</a:t>
                      </a:r>
                      <a:r>
                        <a:rPr lang="en-GB" sz="1800" baseline="-25000" dirty="0" err="1" smtClean="0">
                          <a:latin typeface="+mj-lt"/>
                          <a:sym typeface="Wingdings" pitchFamily="2" charset="2"/>
                        </a:rPr>
                        <a:t>n</a:t>
                      </a:r>
                      <a:r>
                        <a:rPr lang="en-GB" sz="1800" baseline="-25000" dirty="0" smtClean="0">
                          <a:latin typeface="+mj-lt"/>
                          <a:sym typeface="Wingdings" pitchFamily="2" charset="2"/>
                        </a:rPr>
                        <a:t> </a:t>
                      </a:r>
                      <a:r>
                        <a:rPr lang="en-GB" sz="1800" dirty="0" smtClean="0">
                          <a:latin typeface="+mj-lt"/>
                          <a:sym typeface="Wingdings" pitchFamily="2" charset="2"/>
                        </a:rPr>
                        <a:t>&lt; 1 GeV 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+mj-lt"/>
                          <a:sym typeface="Wingdings" pitchFamily="2" charset="2"/>
                        </a:rPr>
                        <a:t>Thermal &lt; </a:t>
                      </a:r>
                      <a:r>
                        <a:rPr lang="en-GB" sz="1800" dirty="0" err="1" smtClean="0">
                          <a:latin typeface="+mj-lt"/>
                          <a:sym typeface="Wingdings" pitchFamily="2" charset="2"/>
                        </a:rPr>
                        <a:t>E</a:t>
                      </a:r>
                      <a:r>
                        <a:rPr lang="en-GB" sz="1800" baseline="-25000" dirty="0" err="1" smtClean="0">
                          <a:latin typeface="+mj-lt"/>
                          <a:sym typeface="Wingdings" pitchFamily="2" charset="2"/>
                        </a:rPr>
                        <a:t>n</a:t>
                      </a:r>
                      <a:r>
                        <a:rPr lang="en-GB" sz="1800" baseline="-25000" dirty="0" smtClean="0">
                          <a:latin typeface="+mj-lt"/>
                          <a:sym typeface="Wingdings" pitchFamily="2" charset="2"/>
                        </a:rPr>
                        <a:t> </a:t>
                      </a:r>
                      <a:r>
                        <a:rPr lang="en-GB" sz="1800" dirty="0" smtClean="0">
                          <a:latin typeface="+mj-lt"/>
                          <a:sym typeface="Wingdings" pitchFamily="2" charset="2"/>
                        </a:rPr>
                        <a:t>&lt; 300 MeV</a:t>
                      </a:r>
                    </a:p>
                  </a:txBody>
                  <a:tcPr anchor="ctr"/>
                </a:tc>
              </a:tr>
              <a:tr h="569745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Instantaneous neutron flux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+mj-lt"/>
                        </a:rPr>
                        <a:t>10</a:t>
                      </a:r>
                      <a:r>
                        <a:rPr lang="en-GB" sz="1800" baseline="30000" dirty="0" smtClean="0">
                          <a:latin typeface="+mj-lt"/>
                        </a:rPr>
                        <a:t>5</a:t>
                      </a:r>
                      <a:r>
                        <a:rPr lang="en-GB" sz="1800" dirty="0" smtClean="0">
                          <a:latin typeface="+mj-lt"/>
                        </a:rPr>
                        <a:t> n/cm</a:t>
                      </a:r>
                      <a:r>
                        <a:rPr lang="en-GB" sz="1800" baseline="30000" dirty="0" smtClean="0">
                          <a:latin typeface="+mj-lt"/>
                        </a:rPr>
                        <a:t>2</a:t>
                      </a:r>
                      <a:r>
                        <a:rPr lang="en-GB" sz="1800" dirty="0" smtClean="0">
                          <a:latin typeface="+mj-lt"/>
                        </a:rPr>
                        <a:t>/pulse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+mj-lt"/>
                        </a:rPr>
                        <a:t>10</a:t>
                      </a:r>
                      <a:r>
                        <a:rPr lang="en-GB" sz="1800" baseline="30000" dirty="0" smtClean="0">
                          <a:latin typeface="+mj-lt"/>
                        </a:rPr>
                        <a:t>6</a:t>
                      </a:r>
                      <a:r>
                        <a:rPr lang="en-GB" sz="1800" dirty="0" smtClean="0">
                          <a:latin typeface="+mj-lt"/>
                        </a:rPr>
                        <a:t> n/cm</a:t>
                      </a:r>
                      <a:r>
                        <a:rPr lang="en-GB" sz="1800" baseline="30000" dirty="0" smtClean="0">
                          <a:latin typeface="+mj-lt"/>
                        </a:rPr>
                        <a:t>2</a:t>
                      </a:r>
                      <a:r>
                        <a:rPr lang="en-GB" sz="1800" dirty="0" smtClean="0">
                          <a:latin typeface="+mj-lt"/>
                        </a:rPr>
                        <a:t>/pulse</a:t>
                      </a:r>
                    </a:p>
                  </a:txBody>
                  <a:tcPr anchor="ctr"/>
                </a:tc>
              </a:tr>
              <a:tr h="547888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  <a:sym typeface="Wingdings" pitchFamily="2" charset="2"/>
                        </a:rPr>
                        <a:t>Repetition rate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&lt;0.8</a:t>
                      </a:r>
                      <a:r>
                        <a:rPr lang="en-US" sz="1800" baseline="0" dirty="0" smtClean="0">
                          <a:latin typeface="+mj-lt"/>
                        </a:rPr>
                        <a:t> Hz (1 pulse/2.4 s maximum)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8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Proton pulse width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7 ns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85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Cooling and moderation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j-lt"/>
                        </a:rPr>
                        <a:t>1 cm</a:t>
                      </a:r>
                      <a:r>
                        <a:rPr lang="en-US" sz="1800" baseline="0" dirty="0" smtClean="0">
                          <a:latin typeface="+mj-lt"/>
                        </a:rPr>
                        <a:t> water (cooling) + </a:t>
                      </a:r>
                    </a:p>
                    <a:p>
                      <a:pPr algn="l"/>
                      <a:r>
                        <a:rPr lang="en-US" sz="1800" baseline="0" dirty="0" smtClean="0">
                          <a:latin typeface="+mj-lt"/>
                        </a:rPr>
                        <a:t>4 cm borated water (moderator)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5 cm water (cooling and moderator)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6120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Energy 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DE/E=10</a:t>
                      </a:r>
                      <a:r>
                        <a:rPr lang="en-GB" sz="1800" baseline="30000" dirty="0" smtClean="0">
                          <a:latin typeface="+mj-lt"/>
                        </a:rPr>
                        <a:t>-4</a:t>
                      </a:r>
                      <a:r>
                        <a:rPr lang="en-GB" sz="1800" dirty="0" smtClean="0">
                          <a:latin typeface="+mj-lt"/>
                        </a:rPr>
                        <a:t> (E</a:t>
                      </a:r>
                      <a:r>
                        <a:rPr lang="en-GB" sz="1800" baseline="-25000" dirty="0" smtClean="0">
                          <a:latin typeface="+mj-lt"/>
                        </a:rPr>
                        <a:t>n</a:t>
                      </a:r>
                      <a:r>
                        <a:rPr lang="en-GB" sz="1800" dirty="0" smtClean="0">
                          <a:latin typeface="+mj-lt"/>
                        </a:rPr>
                        <a:t> &lt; 10 keV)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j-lt"/>
                        </a:rPr>
                        <a:t>DE/E=10</a:t>
                      </a:r>
                      <a:r>
                        <a:rPr lang="en-GB" sz="1800" baseline="30000" dirty="0" smtClean="0">
                          <a:latin typeface="+mj-lt"/>
                        </a:rPr>
                        <a:t>-3  </a:t>
                      </a:r>
                      <a:r>
                        <a:rPr lang="en-GB" sz="1800" dirty="0" smtClean="0">
                          <a:latin typeface="+mj-lt"/>
                        </a:rPr>
                        <a:t>(</a:t>
                      </a:r>
                      <a:r>
                        <a:rPr lang="en-GB" sz="1800" dirty="0" err="1" smtClean="0">
                          <a:latin typeface="+mj-lt"/>
                        </a:rPr>
                        <a:t>E</a:t>
                      </a:r>
                      <a:r>
                        <a:rPr lang="en-GB" sz="1800" baseline="-25000" dirty="0" err="1" smtClean="0">
                          <a:latin typeface="+mj-lt"/>
                        </a:rPr>
                        <a:t>n</a:t>
                      </a:r>
                      <a:r>
                        <a:rPr lang="en-GB" sz="1800" dirty="0" smtClean="0">
                          <a:latin typeface="+mj-lt"/>
                        </a:rPr>
                        <a:t> &lt; 10 keV)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7" y="2698691"/>
            <a:ext cx="3320473" cy="3055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61498" y="2406537"/>
            <a:ext cx="1897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Data from </a:t>
            </a:r>
            <a:r>
              <a:rPr lang="en-US" sz="1400"/>
              <a:t>ENDF/B-VII.1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987885" y="3949839"/>
            <a:ext cx="0" cy="2010928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84871" y="5929740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~15 </a:t>
            </a:r>
            <a:r>
              <a:rPr lang="en-US" b="1" dirty="0" err="1" smtClean="0">
                <a:solidFill>
                  <a:schemeClr val="accent1"/>
                </a:solidFill>
              </a:rPr>
              <a:t>keV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080027" y="5313872"/>
            <a:ext cx="7270865" cy="615752"/>
          </a:xfrm>
          <a:prstGeom prst="frame">
            <a:avLst>
              <a:gd name="adj1" fmla="val 40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Motivations: Role of the radiative capture of </a:t>
            </a:r>
            <a:r>
              <a:rPr lang="en-US" baseline="30000" dirty="0" smtClean="0"/>
              <a:t>238</a:t>
            </a:r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7099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Helvetica"/>
              </a:rPr>
              <a:t>Fast and thermal reactor systems: uncertainties (%) due to </a:t>
            </a:r>
            <a:r>
              <a:rPr lang="en-US" baseline="30000" dirty="0">
                <a:solidFill>
                  <a:schemeClr val="tx1"/>
                </a:solidFill>
                <a:cs typeface="Helvetica"/>
              </a:rPr>
              <a:t>238</a:t>
            </a:r>
            <a:r>
              <a:rPr lang="en-US" dirty="0">
                <a:solidFill>
                  <a:schemeClr val="tx1"/>
                </a:solidFill>
                <a:cs typeface="Helvetica"/>
              </a:rPr>
              <a:t>U capture cross </a:t>
            </a:r>
            <a:r>
              <a:rPr lang="en-US" dirty="0" smtClean="0">
                <a:solidFill>
                  <a:schemeClr val="tx1"/>
                </a:solidFill>
                <a:cs typeface="Helvetica"/>
              </a:rPr>
              <a:t>section</a:t>
            </a:r>
            <a:endParaRPr lang="en-US" dirty="0">
              <a:solidFill>
                <a:schemeClr val="tx1"/>
              </a:solidFill>
              <a:cs typeface="Helvetic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8548"/>
              </p:ext>
            </p:extLst>
          </p:nvPr>
        </p:nvGraphicFramePr>
        <p:xfrm>
          <a:off x="1652532" y="2325101"/>
          <a:ext cx="6919590" cy="3248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918"/>
                <a:gridCol w="1383918"/>
                <a:gridCol w="1275890"/>
                <a:gridCol w="1491946"/>
                <a:gridCol w="1383918"/>
              </a:tblGrid>
              <a:tr h="736768">
                <a:tc>
                  <a:txBody>
                    <a:bodyPr/>
                    <a:lstStyle/>
                    <a:p>
                      <a:pPr algn="ctr"/>
                      <a:endParaRPr lang="en-US" sz="2200" b="0" noProof="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Helvetica"/>
                        </a:rPr>
                        <a:t>Reactor</a:t>
                      </a:r>
                      <a:endParaRPr lang="en-US" sz="2200" b="0" noProof="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u="none" strike="noStrike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Helvetica"/>
                        </a:rPr>
                        <a:t>k</a:t>
                      </a:r>
                      <a:r>
                        <a:rPr lang="en-US" sz="2200" b="0" i="0" u="none" strike="noStrike" kern="1200" baseline="-2500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Helvetica"/>
                        </a:rPr>
                        <a:t>eff</a:t>
                      </a:r>
                      <a:r>
                        <a:rPr lang="en-US" sz="2200" b="0" i="0" u="none" strike="noStrike" kern="1200" baseline="-250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Helvetica"/>
                        </a:rPr>
                        <a:t> </a:t>
                      </a:r>
                      <a:r>
                        <a:rPr lang="en-US" sz="2200" b="0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Helvetica"/>
                        </a:rPr>
                        <a:t>(%)</a:t>
                      </a:r>
                      <a:endParaRPr lang="en-US" sz="2200" b="0" baseline="-25000" noProof="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noProof="0" dirty="0" smtClean="0">
                          <a:latin typeface="+mn-lt"/>
                          <a:cs typeface="Helvetica"/>
                        </a:rPr>
                        <a:t>Reactivity (%)</a:t>
                      </a:r>
                      <a:endParaRPr lang="en-US" sz="2200" b="0" noProof="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Helvetica"/>
                        </a:rPr>
                        <a:t>Power Peak (%)</a:t>
                      </a:r>
                      <a:endParaRPr lang="en-US" sz="2200" b="0" noProof="0" dirty="0" smtClean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</a:tr>
              <a:tr h="358561">
                <a:tc rowSpan="4">
                  <a:txBody>
                    <a:bodyPr/>
                    <a:lstStyle/>
                    <a:p>
                      <a:pPr marL="174625" indent="0" algn="l"/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Fast nuclear</a:t>
                      </a:r>
                      <a:r>
                        <a:rPr lang="en-US" baseline="0" noProof="0" dirty="0" smtClean="0">
                          <a:latin typeface="+mn-lt"/>
                          <a:cs typeface="Helvetica"/>
                        </a:rPr>
                        <a:t> </a:t>
                      </a:r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reactors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Helvetica"/>
                        </a:rPr>
                        <a:t>ABTR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Helvetica"/>
                        </a:rPr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–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–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</a:tr>
              <a:tr h="3585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Helvetica"/>
                        </a:rPr>
                        <a:t>SFR 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Helvetica"/>
                        </a:rPr>
                        <a:t>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+mn-lt"/>
                          <a:cs typeface="Helvetica"/>
                        </a:rPr>
                        <a:t>1.24</a:t>
                      </a:r>
                      <a:endParaRPr lang="en-US" noProof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–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</a:tr>
              <a:tr h="3585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Helvetica"/>
                        </a:rPr>
                        <a:t>GFR 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Helvetica"/>
                        </a:rPr>
                        <a:t>0.41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+mn-lt"/>
                          <a:cs typeface="Helvetica"/>
                        </a:rPr>
                        <a:t>0.30</a:t>
                      </a:r>
                      <a:endParaRPr lang="en-US" noProof="0">
                        <a:latin typeface="+mn-lt"/>
                        <a:cs typeface="Helvetica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  <a:tr h="4222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Helvetica"/>
                        </a:rPr>
                        <a:t>LFR 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Helvetica"/>
                        </a:rPr>
                        <a:t>0.25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–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–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798">
                <a:tc rowSpan="2">
                  <a:txBody>
                    <a:bodyPr/>
                    <a:lstStyle/>
                    <a:p>
                      <a:pPr marL="174625" indent="0" algn="l"/>
                      <a:r>
                        <a:rPr lang="en-US" noProof="0" smtClean="0">
                          <a:latin typeface="+mn-lt"/>
                          <a:cs typeface="Helvetica"/>
                        </a:rPr>
                        <a:t>Thermal nuclear reactors</a:t>
                      </a:r>
                      <a:endParaRPr lang="en-US" noProof="0">
                        <a:latin typeface="+mn-lt"/>
                        <a:cs typeface="Helvetic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+mn-lt"/>
                          <a:cs typeface="Helvetica"/>
                        </a:rPr>
                        <a:t>PWR</a:t>
                      </a:r>
                      <a:endParaRPr lang="en-US" noProof="0">
                        <a:latin typeface="+mn-lt"/>
                        <a:cs typeface="Helvetic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+mn-lt"/>
                          <a:cs typeface="Helvetica"/>
                        </a:rPr>
                        <a:t>0.26</a:t>
                      </a:r>
                      <a:endParaRPr lang="en-US" noProof="0">
                        <a:latin typeface="+mn-lt"/>
                        <a:cs typeface="Helvetic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–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–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22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+mn-lt"/>
                          <a:cs typeface="Helvetica"/>
                        </a:rPr>
                        <a:t>VHTR</a:t>
                      </a:r>
                      <a:endParaRPr lang="en-US" noProof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+mn-lt"/>
                          <a:cs typeface="Helvetica"/>
                        </a:rPr>
                        <a:t>0.19</a:t>
                      </a:r>
                      <a:endParaRPr lang="en-US" noProof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–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–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52533" y="5683780"/>
            <a:ext cx="6919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alibri"/>
              </a:rPr>
              <a:t>Source: Final Report – Subgroup 26 of Organization for Economic Co-operation and Development (OECD) and Nuclear Energy Agency (NEA)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12339" y="2994222"/>
            <a:ext cx="23377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Uncertainty </a:t>
            </a:r>
            <a:r>
              <a:rPr lang="en-US" dirty="0"/>
              <a:t>on Pu isotope density at the end of the fuel </a:t>
            </a:r>
            <a:r>
              <a:rPr lang="en-US" dirty="0" smtClean="0"/>
              <a:t>cycle: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1.1</a:t>
            </a:r>
            <a:r>
              <a:rPr lang="en-US" dirty="0"/>
              <a:t>% for </a:t>
            </a:r>
            <a:r>
              <a:rPr lang="en-US" baseline="30000" dirty="0" smtClean="0"/>
              <a:t>239</a:t>
            </a:r>
            <a:r>
              <a:rPr lang="en-US" dirty="0" smtClean="0"/>
              <a:t>Pu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0.2</a:t>
            </a:r>
            <a:r>
              <a:rPr lang="en-US" dirty="0"/>
              <a:t>% for </a:t>
            </a:r>
            <a:r>
              <a:rPr lang="en-US" baseline="30000" dirty="0" smtClean="0"/>
              <a:t>240</a:t>
            </a:r>
            <a:r>
              <a:rPr lang="en-US" dirty="0" smtClean="0"/>
              <a:t>Pu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0.1</a:t>
            </a:r>
            <a:r>
              <a:rPr lang="en-US" dirty="0"/>
              <a:t>% for </a:t>
            </a:r>
            <a:r>
              <a:rPr lang="en-US" baseline="30000" dirty="0"/>
              <a:t>241</a:t>
            </a:r>
            <a:r>
              <a:rPr lang="en-US" dirty="0"/>
              <a:t>Pu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ross 7"/>
          <p:cNvSpPr/>
          <p:nvPr/>
        </p:nvSpPr>
        <p:spPr>
          <a:xfrm>
            <a:off x="8745297" y="3768329"/>
            <a:ext cx="360000" cy="360000"/>
          </a:xfrm>
          <a:prstGeom prst="plus">
            <a:avLst>
              <a:gd name="adj" fmla="val 41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n_TOF neutron flux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4" y="1873839"/>
            <a:ext cx="7287905" cy="4464007"/>
          </a:xfrm>
        </p:spPr>
      </p:pic>
      <p:sp>
        <p:nvSpPr>
          <p:cNvPr id="6" name="TextBox 5"/>
          <p:cNvSpPr txBox="1"/>
          <p:nvPr/>
        </p:nvSpPr>
        <p:spPr>
          <a:xfrm>
            <a:off x="8230510" y="1978925"/>
            <a:ext cx="33291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50 bin decade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Constant ratio @ 1.128 from 0.1 eV to 100 </a:t>
            </a:r>
            <a:r>
              <a:rPr lang="en-US" dirty="0" err="1" smtClean="0"/>
              <a:t>keV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Difference in the thermal region due to a change on the </a:t>
            </a:r>
            <a:r>
              <a:rPr lang="en-US" baseline="30000" dirty="0" smtClean="0"/>
              <a:t>10</a:t>
            </a:r>
            <a:r>
              <a:rPr lang="en-US" dirty="0" smtClean="0"/>
              <a:t>B density in the moderator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): Resonance Shape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43" y="1902886"/>
            <a:ext cx="4546283" cy="448882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RSA can be performed only up to 3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 due to the degradation of the signal-to-background ratio with the neutron energy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multilevel multichannel R-matrix code SAMMY has been used to fit the resonances, starting from the parameters of JEFF-3.2.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resonance kernel has been used in the comparison with the evaluated libraries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baseline="-25000" dirty="0" err="1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&gt;2.2keV kernel from this work are systematically higher than the ones reported in the evaluated libraries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64" y="3374090"/>
            <a:ext cx="3017309" cy="2917600"/>
          </a:xfrm>
          <a:prstGeom prst="rect">
            <a:avLst/>
          </a:prstGeom>
        </p:spPr>
      </p:pic>
      <p:pic>
        <p:nvPicPr>
          <p:cNvPr id="4" name="Picture 3" descr="k_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64" y="1802869"/>
            <a:ext cx="3786182" cy="239765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3" y="4163771"/>
            <a:ext cx="3466675" cy="66686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191500" y="2603500"/>
            <a:ext cx="0" cy="1597024"/>
          </a:xfrm>
          <a:prstGeom prst="straightConnector1">
            <a:avLst/>
          </a:prstGeom>
          <a:ln w="22225" cap="flat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24800" y="4191000"/>
            <a:ext cx="720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2.2 </a:t>
            </a:r>
            <a:r>
              <a:rPr lang="en-US" sz="1400" dirty="0" err="1" smtClean="0">
                <a:solidFill>
                  <a:schemeClr val="accent1"/>
                </a:solidFill>
              </a:rPr>
              <a:t>keV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): Resonance Shape Analysis</a:t>
            </a:r>
            <a:endParaRPr lang="en-US" dirty="0"/>
          </a:p>
        </p:txBody>
      </p:sp>
      <p:pic>
        <p:nvPicPr>
          <p:cNvPr id="4" name="Picture 3" descr="k_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64" y="1802869"/>
            <a:ext cx="3786182" cy="239765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3" y="4163771"/>
            <a:ext cx="3466675" cy="666864"/>
          </a:xfrm>
          <a:prstGeom prst="rect">
            <a:avLst/>
          </a:prstGeom>
        </p:spPr>
      </p:pic>
      <p:sp>
        <p:nvSpPr>
          <p:cNvPr id="8" name="Donut 7"/>
          <p:cNvSpPr>
            <a:spLocks noChangeAspect="1"/>
          </p:cNvSpPr>
          <p:nvPr/>
        </p:nvSpPr>
        <p:spPr>
          <a:xfrm>
            <a:off x="7087050" y="1901938"/>
            <a:ext cx="180000" cy="180000"/>
          </a:xfrm>
          <a:prstGeom prst="donut">
            <a:avLst>
              <a:gd name="adj" fmla="val 7223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>
            <a:spLocks noChangeAspect="1"/>
          </p:cNvSpPr>
          <p:nvPr/>
        </p:nvSpPr>
        <p:spPr>
          <a:xfrm>
            <a:off x="6567851" y="2514125"/>
            <a:ext cx="180000" cy="180000"/>
          </a:xfrm>
          <a:prstGeom prst="donut">
            <a:avLst>
              <a:gd name="adj" fmla="val 7223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>
            <a:spLocks noChangeAspect="1"/>
          </p:cNvSpPr>
          <p:nvPr/>
        </p:nvSpPr>
        <p:spPr>
          <a:xfrm>
            <a:off x="7464169" y="2519291"/>
            <a:ext cx="180000" cy="180000"/>
          </a:xfrm>
          <a:prstGeom prst="donut">
            <a:avLst>
              <a:gd name="adj" fmla="val 7223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68643" y="1902886"/>
            <a:ext cx="4546283" cy="448882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RSA can be performed only up to 3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 due to the degradation of the signal-to-background ratio with the neutron energy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multilevel multichannel R-matrix code SAMMY has been used to fit the resonances, starting from the parameters of JEFF-3.2.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resonance kernel has been used in the comparison with the evaluated libraries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resonances below 2.2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 which differs from the evaluated libraries for more than 20%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191500" y="2603500"/>
            <a:ext cx="0" cy="1597024"/>
          </a:xfrm>
          <a:prstGeom prst="straightConnector1">
            <a:avLst/>
          </a:prstGeom>
          <a:ln w="22225" cap="flat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24800" y="4191000"/>
            <a:ext cx="720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2.2 </a:t>
            </a:r>
            <a:r>
              <a:rPr lang="en-US" sz="1400" dirty="0" err="1" smtClean="0">
                <a:solidFill>
                  <a:schemeClr val="accent1"/>
                </a:solidFill>
              </a:rPr>
              <a:t>keV</a:t>
            </a:r>
            <a:endParaRPr lang="en-US" sz="1400" dirty="0">
              <a:solidFill>
                <a:schemeClr val="accent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5788010" y="4495469"/>
          <a:ext cx="5715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/>
                <a:gridCol w="1028700"/>
                <a:gridCol w="1079500"/>
                <a:gridCol w="1422400"/>
                <a:gridCol w="1219200"/>
              </a:tblGrid>
              <a:tr h="28540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This work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ENDF/B-VII.1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JEFF-3.2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28540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j-lt"/>
                        </a:rPr>
                        <a:t>E</a:t>
                      </a:r>
                      <a:r>
                        <a:rPr lang="en-US" baseline="-25000" dirty="0" err="1" smtClean="0">
                          <a:latin typeface="+mj-lt"/>
                        </a:rPr>
                        <a:t>r</a:t>
                      </a:r>
                      <a:r>
                        <a:rPr lang="en-US" dirty="0" smtClean="0">
                          <a:latin typeface="+mj-lt"/>
                        </a:rPr>
                        <a:t> (eV)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ea typeface="Symbol" charset="2"/>
                          <a:cs typeface="Symbol" charset="2"/>
                        </a:rPr>
                        <a:t>k</a:t>
                      </a:r>
                      <a:r>
                        <a:rPr lang="en-US" dirty="0" smtClean="0">
                          <a:latin typeface="+mj-lt"/>
                        </a:rPr>
                        <a:t>(</a:t>
                      </a:r>
                      <a:r>
                        <a:rPr lang="en-US" dirty="0" err="1" smtClean="0">
                          <a:latin typeface="+mj-lt"/>
                        </a:rPr>
                        <a:t>meV</a:t>
                      </a:r>
                      <a:r>
                        <a:rPr lang="en-US" dirty="0" smtClean="0">
                          <a:latin typeface="+mj-lt"/>
                        </a:rPr>
                        <a:t>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charset="2"/>
                          <a:ea typeface="Symbol" charset="2"/>
                          <a:cs typeface="Symbol" charset="2"/>
                        </a:rPr>
                        <a:t>Dk</a:t>
                      </a:r>
                      <a:r>
                        <a:rPr lang="en-US" dirty="0" smtClean="0">
                          <a:latin typeface="Symbol" charset="2"/>
                          <a:ea typeface="Symbol" charset="2"/>
                          <a:cs typeface="Symbol" charset="2"/>
                        </a:rPr>
                        <a:t>/k</a:t>
                      </a:r>
                      <a:r>
                        <a:rPr lang="en-US" dirty="0" smtClean="0">
                          <a:latin typeface="+mj-lt"/>
                        </a:rPr>
                        <a:t> (%)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ea typeface="Symbol" charset="2"/>
                          <a:cs typeface="Symbol" charset="2"/>
                        </a:rPr>
                        <a:t>k</a:t>
                      </a:r>
                      <a:r>
                        <a:rPr lang="en-US" dirty="0" smtClean="0">
                          <a:latin typeface="+mj-lt"/>
                        </a:rPr>
                        <a:t> (</a:t>
                      </a:r>
                      <a:r>
                        <a:rPr lang="en-US" dirty="0" err="1" smtClean="0">
                          <a:latin typeface="+mj-lt"/>
                        </a:rPr>
                        <a:t>meV</a:t>
                      </a:r>
                      <a:r>
                        <a:rPr lang="en-US" dirty="0" smtClean="0">
                          <a:latin typeface="+mj-lt"/>
                        </a:rPr>
                        <a:t>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ea typeface="Symbol" charset="2"/>
                          <a:cs typeface="Symbol" charset="2"/>
                        </a:rPr>
                        <a:t>k</a:t>
                      </a:r>
                      <a:r>
                        <a:rPr lang="en-US" dirty="0" smtClean="0">
                          <a:latin typeface="+mj-lt"/>
                        </a:rPr>
                        <a:t> (</a:t>
                      </a:r>
                      <a:r>
                        <a:rPr lang="en-US" dirty="0" err="1" smtClean="0">
                          <a:latin typeface="+mj-lt"/>
                        </a:rPr>
                        <a:t>meV</a:t>
                      </a:r>
                      <a:r>
                        <a:rPr lang="en-US" dirty="0" smtClean="0">
                          <a:latin typeface="+mj-lt"/>
                        </a:rPr>
                        <a:t>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261618">
                <a:tc>
                  <a:txBody>
                    <a:bodyPr/>
                    <a:lstStyle/>
                    <a:p>
                      <a:pPr algn="l"/>
                      <a:r>
                        <a:rPr lang="sk-SK" sz="1600" b="0" i="0" u="none" strike="noStrike" baseline="0" dirty="0" smtClean="0">
                          <a:latin typeface="+mj-lt"/>
                        </a:rPr>
                        <a:t>721.68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b="0" i="0" u="none" strike="noStrike" baseline="0" dirty="0" smtClean="0">
                          <a:latin typeface="+mj-lt"/>
                        </a:rPr>
                        <a:t>1.45 0.09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b="0" i="0" u="none" strike="noStrike" baseline="0" dirty="0" smtClean="0">
                          <a:latin typeface="+mj-lt"/>
                        </a:rPr>
                        <a:t>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b="0" i="0" u="none" strike="noStrike" baseline="0" dirty="0" smtClean="0">
                          <a:latin typeface="+mj-lt"/>
                        </a:rPr>
                        <a:t>1.12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b="0" i="0" u="none" strike="noStrike" baseline="0" dirty="0" smtClean="0">
                          <a:latin typeface="+mj-lt"/>
                        </a:rPr>
                        <a:t>1.36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261618">
                <a:tc>
                  <a:txBody>
                    <a:bodyPr/>
                    <a:lstStyle/>
                    <a:p>
                      <a:pPr algn="l"/>
                      <a:r>
                        <a:rPr lang="sk-SK" sz="1600" b="0" i="0" u="none" strike="noStrike" baseline="0" dirty="0" smtClean="0">
                          <a:latin typeface="+mj-lt"/>
                        </a:rPr>
                        <a:t>1211.32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b="0" i="0" u="none" strike="noStrike" baseline="0" dirty="0" smtClean="0">
                          <a:latin typeface="+mj-lt"/>
                        </a:rPr>
                        <a:t>6.5 4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b="0" i="0" u="none" strike="noStrike" baseline="0" dirty="0" smtClean="0">
                          <a:latin typeface="+mj-lt"/>
                        </a:rPr>
                        <a:t>61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b="0" i="0" u="none" strike="noStrike" baseline="0" dirty="0" smtClean="0">
                          <a:latin typeface="+mj-lt"/>
                        </a:rPr>
                        <a:t>4.01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600" b="0" i="0" u="none" strike="noStrike" baseline="0" dirty="0" smtClean="0">
                          <a:latin typeface="+mj-lt"/>
                        </a:rPr>
                        <a:t>6.54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261618">
                <a:tc>
                  <a:txBody>
                    <a:bodyPr/>
                    <a:lstStyle/>
                    <a:p>
                      <a:pPr algn="l"/>
                      <a:r>
                        <a:rPr lang="pl-PL" sz="1600" b="0" i="0" u="none" strike="noStrike" baseline="0" dirty="0" smtClean="0">
                          <a:latin typeface="+mj-lt"/>
                        </a:rPr>
                        <a:t>1565.54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0" i="0" u="none" strike="noStrike" baseline="0" dirty="0" smtClean="0">
                          <a:latin typeface="+mj-lt"/>
                        </a:rPr>
                        <a:t>6.1 0.7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0" i="0" u="none" strike="noStrike" baseline="0" dirty="0" smtClean="0">
                          <a:latin typeface="+mj-lt"/>
                        </a:rPr>
                        <a:t>12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0" i="0" u="none" strike="noStrike" baseline="0" dirty="0" smtClean="0">
                          <a:latin typeface="+mj-lt"/>
                        </a:rPr>
                        <a:t>4.71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0" i="0" u="none" strike="noStrike" baseline="0" dirty="0" smtClean="0">
                          <a:latin typeface="+mj-lt"/>
                        </a:rPr>
                        <a:t>4.71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0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Motivations: Role of the radiative capture of </a:t>
            </a:r>
            <a:r>
              <a:rPr lang="en-US" baseline="30000" dirty="0" smtClean="0"/>
              <a:t>238</a:t>
            </a:r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" name="Segnaposto contenuto 5"/>
          <p:cNvSpPr>
            <a:spLocks noGrp="1"/>
          </p:cNvSpPr>
          <p:nvPr>
            <p:ph idx="1"/>
          </p:nvPr>
        </p:nvSpPr>
        <p:spPr>
          <a:xfrm>
            <a:off x="997527" y="1794047"/>
            <a:ext cx="10158153" cy="1360952"/>
          </a:xfrm>
        </p:spPr>
        <p:txBody>
          <a:bodyPr>
            <a:noAutofit/>
          </a:bodyPr>
          <a:lstStyle/>
          <a:p>
            <a:pPr algn="just" defTabSz="914400" fontAlgn="base"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chemeClr val="tx1"/>
                </a:solidFill>
                <a:ea typeface="ＭＳ Ｐゴシック" charset="-128"/>
                <a:cs typeface="Helvetica"/>
              </a:rPr>
              <a:t>EXFOR DATABASE:</a:t>
            </a:r>
            <a:r>
              <a:rPr lang="en-US" sz="2000" kern="0" dirty="0" smtClean="0">
                <a:solidFill>
                  <a:schemeClr val="tx1"/>
                </a:solidFill>
                <a:ea typeface="ＭＳ Ｐゴシック" charset="-128"/>
                <a:cs typeface="Helvetica"/>
              </a:rPr>
              <a:t> more than 25 datasets in the resolved resonance region and a few less in the unresolved BUT still inconsistencies for the capture cross section up to 15%</a:t>
            </a:r>
          </a:p>
          <a:p>
            <a:pPr algn="just" defTabSz="914400" fontAlgn="base"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cs typeface="Helvetica"/>
              </a:rPr>
              <a:t>ENDF/B-VII evaluation: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some small (but higher than the uncertainty) modifications to the standards capture result in the high energy region</a:t>
            </a:r>
            <a:endParaRPr lang="en-US" sz="2000" kern="0" dirty="0">
              <a:solidFill>
                <a:schemeClr val="tx1"/>
              </a:solidFill>
              <a:ea typeface="ＭＳ Ｐゴシック" charset="-128"/>
              <a:cs typeface="Helvetica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23502" y="3376768"/>
            <a:ext cx="40845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cs typeface="Helvetica"/>
              </a:rPr>
              <a:t>NEA High Priority Request List</a:t>
            </a:r>
          </a:p>
          <a:p>
            <a:r>
              <a:rPr lang="en-US" sz="2400" b="1" dirty="0">
                <a:solidFill>
                  <a:schemeClr val="accent1"/>
                </a:solidFill>
                <a:cs typeface="Helvetica"/>
              </a:rPr>
              <a:t>UNCERTAINTY IN THE CROSS SECTION </a:t>
            </a:r>
            <a:r>
              <a:rPr lang="en-US" sz="2400" b="1" dirty="0" smtClean="0">
                <a:solidFill>
                  <a:schemeClr val="accent1"/>
                </a:solidFill>
                <a:cs typeface="Helvetica"/>
              </a:rPr>
              <a:t>DOWN TO 1-5%</a:t>
            </a:r>
            <a:endParaRPr lang="en-US" sz="2400" b="1" dirty="0">
              <a:solidFill>
                <a:schemeClr val="accent1"/>
              </a:solidFill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7817" y="4994263"/>
            <a:ext cx="6511521" cy="13234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4150" indent="-1841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Helvetica"/>
              </a:rPr>
              <a:t>EC-JRC </a:t>
            </a:r>
            <a:r>
              <a:rPr lang="en-US" dirty="0" err="1" smtClean="0">
                <a:cs typeface="Helvetica"/>
              </a:rPr>
              <a:t>Gelina</a:t>
            </a:r>
            <a:r>
              <a:rPr lang="en-US" dirty="0" smtClean="0">
                <a:cs typeface="Helvetica"/>
              </a:rPr>
              <a:t> </a:t>
            </a:r>
            <a:r>
              <a:rPr lang="en-US" dirty="0">
                <a:cs typeface="Helvetica"/>
              </a:rPr>
              <a:t>with C</a:t>
            </a:r>
            <a:r>
              <a:rPr lang="en-US" baseline="-25000" dirty="0">
                <a:cs typeface="Helvetica"/>
              </a:rPr>
              <a:t>6</a:t>
            </a:r>
            <a:r>
              <a:rPr lang="en-US" dirty="0">
                <a:cs typeface="Helvetica"/>
              </a:rPr>
              <a:t>D</a:t>
            </a:r>
            <a:r>
              <a:rPr lang="en-US" baseline="-25000" dirty="0">
                <a:cs typeface="Helvetica"/>
              </a:rPr>
              <a:t>6</a:t>
            </a:r>
            <a:r>
              <a:rPr lang="en-US" dirty="0">
                <a:cs typeface="Helvetica"/>
              </a:rPr>
              <a:t> detection </a:t>
            </a:r>
            <a:r>
              <a:rPr lang="en-US" dirty="0" smtClean="0">
                <a:cs typeface="Helvetica"/>
              </a:rPr>
              <a:t>system 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(25 </a:t>
            </a:r>
            <a:r>
              <a:rPr lang="en-US" dirty="0" err="1" smtClean="0">
                <a:solidFill>
                  <a:schemeClr val="accent1"/>
                </a:solidFill>
                <a:cs typeface="Helvetica"/>
              </a:rPr>
              <a:t>meV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 &lt; E</a:t>
            </a:r>
            <a:r>
              <a:rPr lang="en-US" baseline="-25000" dirty="0" smtClean="0">
                <a:solidFill>
                  <a:schemeClr val="accent1"/>
                </a:solidFill>
                <a:cs typeface="Helvetica"/>
              </a:rPr>
              <a:t>n 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&lt; 80 </a:t>
            </a:r>
            <a:r>
              <a:rPr lang="en-US" dirty="0" err="1" smtClean="0">
                <a:solidFill>
                  <a:schemeClr val="accent1"/>
                </a:solidFill>
                <a:cs typeface="Helvetica"/>
              </a:rPr>
              <a:t>keV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) </a:t>
            </a:r>
            <a:r>
              <a:rPr lang="nb-NO" sz="1600" dirty="0" smtClean="0"/>
              <a:t>Kim</a:t>
            </a:r>
            <a:r>
              <a:rPr lang="nb-NO" sz="1600" dirty="0"/>
              <a:t>, H. I. et al., Eur. </a:t>
            </a:r>
            <a:r>
              <a:rPr lang="nb-NO" sz="1600" dirty="0" err="1"/>
              <a:t>Phys</a:t>
            </a:r>
            <a:r>
              <a:rPr lang="nb-NO" sz="1600" dirty="0"/>
              <a:t>. J. A 52, 170 (2016</a:t>
            </a:r>
            <a:r>
              <a:rPr lang="nb-NO" sz="1600" dirty="0" smtClean="0"/>
              <a:t>)</a:t>
            </a:r>
            <a:endParaRPr lang="en-US" sz="1600" dirty="0" smtClean="0">
              <a:solidFill>
                <a:srgbClr val="0F58C4"/>
              </a:solidFill>
              <a:cs typeface="Helvetica"/>
            </a:endParaRPr>
          </a:p>
          <a:p>
            <a:pPr marL="184150" indent="-184150">
              <a:spcAft>
                <a:spcPts val="600"/>
              </a:spcAft>
              <a:buFont typeface="Arial"/>
              <a:buChar char="•"/>
            </a:pPr>
            <a:r>
              <a:rPr lang="en-US" dirty="0">
                <a:cs typeface="Helvetica"/>
              </a:rPr>
              <a:t>n_TOF with TAC detection </a:t>
            </a:r>
            <a:r>
              <a:rPr lang="en-US" dirty="0" smtClean="0">
                <a:cs typeface="Helvetica"/>
              </a:rPr>
              <a:t>system 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(1 eV &lt; E</a:t>
            </a:r>
            <a:r>
              <a:rPr lang="en-US" baseline="-25000" dirty="0" smtClean="0">
                <a:solidFill>
                  <a:schemeClr val="accent1"/>
                </a:solidFill>
                <a:cs typeface="Helvetica"/>
              </a:rPr>
              <a:t>n 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&lt; 90 keV)</a:t>
            </a:r>
          </a:p>
          <a:p>
            <a:pPr marL="184150" indent="-184150">
              <a:spcAft>
                <a:spcPts val="600"/>
              </a:spcAft>
              <a:buFont typeface="Arial"/>
              <a:buChar char="•"/>
            </a:pPr>
            <a:r>
              <a:rPr lang="en-US" dirty="0">
                <a:cs typeface="Helvetica"/>
              </a:rPr>
              <a:t>n_TOF with C</a:t>
            </a:r>
            <a:r>
              <a:rPr lang="en-US" baseline="-25000" dirty="0">
                <a:cs typeface="Helvetica"/>
              </a:rPr>
              <a:t>6</a:t>
            </a:r>
            <a:r>
              <a:rPr lang="en-US" dirty="0">
                <a:cs typeface="Helvetica"/>
              </a:rPr>
              <a:t>D</a:t>
            </a:r>
            <a:r>
              <a:rPr lang="en-US" baseline="-25000" dirty="0">
                <a:cs typeface="Helvetica"/>
              </a:rPr>
              <a:t>6</a:t>
            </a:r>
            <a:r>
              <a:rPr lang="en-US" dirty="0">
                <a:cs typeface="Helvetica"/>
              </a:rPr>
              <a:t> detection </a:t>
            </a:r>
            <a:r>
              <a:rPr lang="en-US" dirty="0" smtClean="0">
                <a:cs typeface="Helvetica"/>
              </a:rPr>
              <a:t>system 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(1 eV &lt; E</a:t>
            </a:r>
            <a:r>
              <a:rPr lang="en-US" baseline="-25000" dirty="0" smtClean="0">
                <a:solidFill>
                  <a:schemeClr val="accent1"/>
                </a:solidFill>
                <a:cs typeface="Helvetica"/>
              </a:rPr>
              <a:t>n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 &lt; 700 keV)</a:t>
            </a:r>
            <a:endParaRPr lang="en-US" dirty="0">
              <a:solidFill>
                <a:schemeClr val="accent1"/>
              </a:solidFill>
              <a:cs typeface="Helvetica"/>
            </a:endParaRPr>
          </a:p>
        </p:txBody>
      </p:sp>
      <p:sp>
        <p:nvSpPr>
          <p:cNvPr id="13" name="Bent Arrow 12"/>
          <p:cNvSpPr/>
          <p:nvPr/>
        </p:nvSpPr>
        <p:spPr>
          <a:xfrm flipV="1">
            <a:off x="1147391" y="3164114"/>
            <a:ext cx="379126" cy="786106"/>
          </a:xfrm>
          <a:prstGeom prst="bentArrow">
            <a:avLst>
              <a:gd name="adj1" fmla="val 16795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Helvetica"/>
              <a:cs typeface="Helvetica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5203"/>
              </p:ext>
            </p:extLst>
          </p:nvPr>
        </p:nvGraphicFramePr>
        <p:xfrm>
          <a:off x="6124401" y="3200263"/>
          <a:ext cx="5658379" cy="168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555"/>
                <a:gridCol w="1642353"/>
                <a:gridCol w="1361404"/>
                <a:gridCol w="1294067"/>
              </a:tblGrid>
              <a:tr h="54930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Neutron energy range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Current Accuracy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Target Accuracy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</a:tr>
              <a:tr h="3180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PWR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22.6 – 454</a:t>
                      </a:r>
                      <a:r>
                        <a:rPr lang="en-US" sz="1600" baseline="0" dirty="0" smtClean="0">
                          <a:latin typeface="+mn-lt"/>
                          <a:cs typeface="Helvetica"/>
                        </a:rPr>
                        <a:t> eV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2%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1%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</a:tr>
              <a:tr h="3180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9.12 – 24.8 keV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9%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5%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Fast reactors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2.04 – 24.8 keV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3</a:t>
                      </a:r>
                      <a:r>
                        <a:rPr lang="en-US" sz="1600" baseline="0" dirty="0" smtClean="0">
                          <a:latin typeface="+mn-lt"/>
                          <a:cs typeface="Helvetica"/>
                        </a:rPr>
                        <a:t>-</a:t>
                      </a:r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9%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1.5-2%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84210" y="5378983"/>
            <a:ext cx="180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Helvetica"/>
              </a:rPr>
              <a:t>EC-FP7 </a:t>
            </a:r>
            <a:endParaRPr lang="en-US" b="1" dirty="0" smtClean="0">
              <a:cs typeface="Helvetica"/>
            </a:endParaRPr>
          </a:p>
          <a:p>
            <a:r>
              <a:rPr lang="en-US" b="1" dirty="0" smtClean="0">
                <a:cs typeface="Helvetica"/>
              </a:rPr>
              <a:t>PROJECT </a:t>
            </a:r>
            <a:r>
              <a:rPr lang="en-US" b="1" dirty="0">
                <a:cs typeface="Helvetica"/>
              </a:rPr>
              <a:t>ANDES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Motivations: Role of the radiative capture of </a:t>
            </a:r>
            <a:r>
              <a:rPr lang="en-US" baseline="30000" dirty="0" smtClean="0"/>
              <a:t>238</a:t>
            </a:r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" name="Segnaposto contenuto 5"/>
          <p:cNvSpPr>
            <a:spLocks noGrp="1"/>
          </p:cNvSpPr>
          <p:nvPr>
            <p:ph idx="1"/>
          </p:nvPr>
        </p:nvSpPr>
        <p:spPr>
          <a:xfrm>
            <a:off x="997527" y="1794047"/>
            <a:ext cx="10158153" cy="1360952"/>
          </a:xfrm>
        </p:spPr>
        <p:txBody>
          <a:bodyPr>
            <a:noAutofit/>
          </a:bodyPr>
          <a:lstStyle/>
          <a:p>
            <a:pPr algn="just" defTabSz="914400" fontAlgn="base"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chemeClr val="tx1"/>
                </a:solidFill>
                <a:ea typeface="ＭＳ Ｐゴシック" charset="-128"/>
                <a:cs typeface="Helvetica"/>
              </a:rPr>
              <a:t>EXFOR DATABASE:</a:t>
            </a:r>
            <a:r>
              <a:rPr lang="en-US" sz="2000" kern="0" dirty="0" smtClean="0">
                <a:solidFill>
                  <a:schemeClr val="tx1"/>
                </a:solidFill>
                <a:ea typeface="ＭＳ Ｐゴシック" charset="-128"/>
                <a:cs typeface="Helvetica"/>
              </a:rPr>
              <a:t> more than 25 datasets in the resolved resonance region and a few less in the unresolved BUT still inconsistencies for the capture cross section up to 15%</a:t>
            </a:r>
          </a:p>
          <a:p>
            <a:pPr algn="just" defTabSz="914400" fontAlgn="base"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cs typeface="Helvetica"/>
              </a:rPr>
              <a:t>ENDF/B-VII evaluation: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some small (but higher than the uncertainty) modifications to the standards capture result in the high energy region</a:t>
            </a:r>
            <a:endParaRPr lang="en-US" sz="2000" kern="0" dirty="0">
              <a:solidFill>
                <a:schemeClr val="tx1"/>
              </a:solidFill>
              <a:ea typeface="ＭＳ Ｐゴシック" charset="-128"/>
              <a:cs typeface="Helvetica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23502" y="3376768"/>
            <a:ext cx="40845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cs typeface="Helvetica"/>
              </a:rPr>
              <a:t>NEA High Priority Request List</a:t>
            </a:r>
          </a:p>
          <a:p>
            <a:r>
              <a:rPr lang="en-US" sz="2400" b="1" dirty="0">
                <a:solidFill>
                  <a:schemeClr val="accent1"/>
                </a:solidFill>
                <a:cs typeface="Helvetica"/>
              </a:rPr>
              <a:t>UNCERTAINTY IN THE CROSS SECTION </a:t>
            </a:r>
            <a:r>
              <a:rPr lang="en-US" sz="2400" b="1" dirty="0" smtClean="0">
                <a:solidFill>
                  <a:schemeClr val="accent1"/>
                </a:solidFill>
                <a:cs typeface="Helvetica"/>
              </a:rPr>
              <a:t>DOWN TO 1-5%</a:t>
            </a:r>
            <a:endParaRPr lang="en-US" sz="2400" b="1" dirty="0">
              <a:solidFill>
                <a:schemeClr val="accent1"/>
              </a:solidFill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7817" y="4994263"/>
            <a:ext cx="6511521" cy="13234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4150" indent="-1841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Helvetica"/>
              </a:rPr>
              <a:t>EC-JRC </a:t>
            </a:r>
            <a:r>
              <a:rPr lang="en-US" dirty="0" err="1" smtClean="0">
                <a:cs typeface="Helvetica"/>
              </a:rPr>
              <a:t>Gelina</a:t>
            </a:r>
            <a:r>
              <a:rPr lang="en-US" dirty="0" smtClean="0">
                <a:cs typeface="Helvetica"/>
              </a:rPr>
              <a:t> </a:t>
            </a:r>
            <a:r>
              <a:rPr lang="en-US" dirty="0">
                <a:cs typeface="Helvetica"/>
              </a:rPr>
              <a:t>with C</a:t>
            </a:r>
            <a:r>
              <a:rPr lang="en-US" baseline="-25000" dirty="0">
                <a:cs typeface="Helvetica"/>
              </a:rPr>
              <a:t>6</a:t>
            </a:r>
            <a:r>
              <a:rPr lang="en-US" dirty="0">
                <a:cs typeface="Helvetica"/>
              </a:rPr>
              <a:t>D</a:t>
            </a:r>
            <a:r>
              <a:rPr lang="en-US" baseline="-25000" dirty="0">
                <a:cs typeface="Helvetica"/>
              </a:rPr>
              <a:t>6</a:t>
            </a:r>
            <a:r>
              <a:rPr lang="en-US" dirty="0">
                <a:cs typeface="Helvetica"/>
              </a:rPr>
              <a:t> detection </a:t>
            </a:r>
            <a:r>
              <a:rPr lang="en-US" dirty="0" smtClean="0">
                <a:cs typeface="Helvetica"/>
              </a:rPr>
              <a:t>system 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(25 </a:t>
            </a:r>
            <a:r>
              <a:rPr lang="en-US" dirty="0" err="1" smtClean="0">
                <a:solidFill>
                  <a:schemeClr val="accent1"/>
                </a:solidFill>
                <a:cs typeface="Helvetica"/>
              </a:rPr>
              <a:t>meV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 &lt; E</a:t>
            </a:r>
            <a:r>
              <a:rPr lang="en-US" baseline="-25000" dirty="0" smtClean="0">
                <a:solidFill>
                  <a:schemeClr val="accent1"/>
                </a:solidFill>
                <a:cs typeface="Helvetica"/>
              </a:rPr>
              <a:t>n 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&lt; 80 </a:t>
            </a:r>
            <a:r>
              <a:rPr lang="en-US" dirty="0" err="1" smtClean="0">
                <a:solidFill>
                  <a:schemeClr val="accent1"/>
                </a:solidFill>
                <a:cs typeface="Helvetica"/>
              </a:rPr>
              <a:t>keV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) </a:t>
            </a:r>
            <a:r>
              <a:rPr lang="nb-NO" sz="1600" dirty="0" smtClean="0"/>
              <a:t>Kim</a:t>
            </a:r>
            <a:r>
              <a:rPr lang="nb-NO" sz="1600" dirty="0"/>
              <a:t>, H. I. et al., Eur. </a:t>
            </a:r>
            <a:r>
              <a:rPr lang="nb-NO" sz="1600" dirty="0" err="1"/>
              <a:t>Phys</a:t>
            </a:r>
            <a:r>
              <a:rPr lang="nb-NO" sz="1600" dirty="0"/>
              <a:t>. J. A 52, 170 (2016</a:t>
            </a:r>
            <a:r>
              <a:rPr lang="nb-NO" sz="1600" dirty="0" smtClean="0"/>
              <a:t>)</a:t>
            </a:r>
            <a:endParaRPr lang="en-US" sz="1600" dirty="0" smtClean="0">
              <a:solidFill>
                <a:srgbClr val="0F58C4"/>
              </a:solidFill>
              <a:cs typeface="Helvetica"/>
            </a:endParaRPr>
          </a:p>
          <a:p>
            <a:pPr marL="184150" indent="-184150">
              <a:spcAft>
                <a:spcPts val="600"/>
              </a:spcAft>
              <a:buFont typeface="Arial"/>
              <a:buChar char="•"/>
            </a:pPr>
            <a:r>
              <a:rPr lang="en-US" dirty="0">
                <a:cs typeface="Helvetica"/>
              </a:rPr>
              <a:t>n_TOF with TAC detection </a:t>
            </a:r>
            <a:r>
              <a:rPr lang="en-US" dirty="0" smtClean="0">
                <a:cs typeface="Helvetica"/>
              </a:rPr>
              <a:t>system 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(1 eV &lt; E</a:t>
            </a:r>
            <a:r>
              <a:rPr lang="en-US" baseline="-25000" dirty="0" smtClean="0">
                <a:solidFill>
                  <a:schemeClr val="accent1"/>
                </a:solidFill>
                <a:cs typeface="Helvetica"/>
              </a:rPr>
              <a:t>n 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&lt; 90 keV)</a:t>
            </a:r>
          </a:p>
          <a:p>
            <a:pPr marL="184150" indent="-184150">
              <a:spcAft>
                <a:spcPts val="600"/>
              </a:spcAft>
              <a:buFont typeface="Arial"/>
              <a:buChar char="•"/>
            </a:pPr>
            <a:r>
              <a:rPr lang="en-US" dirty="0">
                <a:cs typeface="Helvetica"/>
              </a:rPr>
              <a:t>n_TOF with C</a:t>
            </a:r>
            <a:r>
              <a:rPr lang="en-US" baseline="-25000" dirty="0">
                <a:cs typeface="Helvetica"/>
              </a:rPr>
              <a:t>6</a:t>
            </a:r>
            <a:r>
              <a:rPr lang="en-US" dirty="0">
                <a:cs typeface="Helvetica"/>
              </a:rPr>
              <a:t>D</a:t>
            </a:r>
            <a:r>
              <a:rPr lang="en-US" baseline="-25000" dirty="0">
                <a:cs typeface="Helvetica"/>
              </a:rPr>
              <a:t>6</a:t>
            </a:r>
            <a:r>
              <a:rPr lang="en-US" dirty="0">
                <a:cs typeface="Helvetica"/>
              </a:rPr>
              <a:t> detection </a:t>
            </a:r>
            <a:r>
              <a:rPr lang="en-US" dirty="0" smtClean="0">
                <a:cs typeface="Helvetica"/>
              </a:rPr>
              <a:t>system 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(1 eV &lt; E</a:t>
            </a:r>
            <a:r>
              <a:rPr lang="en-US" baseline="-25000" dirty="0" smtClean="0">
                <a:solidFill>
                  <a:schemeClr val="accent1"/>
                </a:solidFill>
                <a:cs typeface="Helvetica"/>
              </a:rPr>
              <a:t>n</a:t>
            </a:r>
            <a:r>
              <a:rPr lang="en-US" dirty="0" smtClean="0">
                <a:solidFill>
                  <a:schemeClr val="accent1"/>
                </a:solidFill>
                <a:cs typeface="Helvetica"/>
              </a:rPr>
              <a:t> &lt; 700 keV)</a:t>
            </a:r>
            <a:endParaRPr lang="en-US" dirty="0">
              <a:solidFill>
                <a:schemeClr val="accent1"/>
              </a:solidFill>
              <a:cs typeface="Helvetica"/>
            </a:endParaRPr>
          </a:p>
        </p:txBody>
      </p:sp>
      <p:sp>
        <p:nvSpPr>
          <p:cNvPr id="13" name="Bent Arrow 12"/>
          <p:cNvSpPr/>
          <p:nvPr/>
        </p:nvSpPr>
        <p:spPr>
          <a:xfrm flipV="1">
            <a:off x="1147391" y="3164114"/>
            <a:ext cx="379126" cy="786106"/>
          </a:xfrm>
          <a:prstGeom prst="bentArrow">
            <a:avLst>
              <a:gd name="adj1" fmla="val 16795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Helvetica"/>
              <a:cs typeface="Helvetica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124401" y="3200263"/>
          <a:ext cx="5658379" cy="168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555"/>
                <a:gridCol w="1642353"/>
                <a:gridCol w="1361404"/>
                <a:gridCol w="1294067"/>
              </a:tblGrid>
              <a:tr h="54930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Neutron energy range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Current Accuracy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Target Accuracy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</a:tr>
              <a:tr h="3180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PWR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22.6 – 454</a:t>
                      </a:r>
                      <a:r>
                        <a:rPr lang="en-US" sz="1600" baseline="0" dirty="0" smtClean="0">
                          <a:latin typeface="+mn-lt"/>
                          <a:cs typeface="Helvetica"/>
                        </a:rPr>
                        <a:t> eV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2%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1%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/>
                </a:tc>
              </a:tr>
              <a:tr h="3180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9.12 – 24.8 keV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9%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5%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Fast reactors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2.04 – 24.8 keV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3</a:t>
                      </a:r>
                      <a:r>
                        <a:rPr lang="en-US" sz="1600" baseline="0" dirty="0" smtClean="0">
                          <a:latin typeface="+mn-lt"/>
                          <a:cs typeface="Helvetica"/>
                        </a:rPr>
                        <a:t>-</a:t>
                      </a:r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9%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Helvetica"/>
                        </a:rPr>
                        <a:t>1.5-2%</a:t>
                      </a:r>
                      <a:endParaRPr lang="en-US" sz="1600" dirty="0">
                        <a:latin typeface="+mn-lt"/>
                        <a:cs typeface="Helvetic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A8EF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84210" y="5378983"/>
            <a:ext cx="180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Helvetica"/>
              </a:rPr>
              <a:t>EC-FP7 </a:t>
            </a:r>
            <a:endParaRPr lang="en-US" b="1" dirty="0" smtClean="0">
              <a:cs typeface="Helvetica"/>
            </a:endParaRPr>
          </a:p>
          <a:p>
            <a:r>
              <a:rPr lang="en-US" b="1" dirty="0" smtClean="0">
                <a:cs typeface="Helvetica"/>
              </a:rPr>
              <a:t>PROJECT </a:t>
            </a:r>
            <a:r>
              <a:rPr lang="en-US" b="1" dirty="0">
                <a:cs typeface="Helvetica"/>
              </a:rPr>
              <a:t>ANDES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39310" y="5957582"/>
            <a:ext cx="5389418" cy="324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n_TOF CERN facility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44932" y="4013195"/>
            <a:ext cx="7112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ERN's-accelerator-complex20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2" t="13922" r="16686" b="24009"/>
          <a:stretch/>
        </p:blipFill>
        <p:spPr>
          <a:xfrm>
            <a:off x="5149146" y="1828800"/>
            <a:ext cx="6560885" cy="4454857"/>
          </a:xfrm>
          <a:prstGeom prst="rect">
            <a:avLst/>
          </a:prstGeom>
        </p:spPr>
      </p:pic>
      <p:sp>
        <p:nvSpPr>
          <p:cNvPr id="12" name="Donut 11"/>
          <p:cNvSpPr/>
          <p:nvPr/>
        </p:nvSpPr>
        <p:spPr>
          <a:xfrm rot="19882921">
            <a:off x="6025279" y="5044465"/>
            <a:ext cx="1303936" cy="1041327"/>
          </a:xfrm>
          <a:prstGeom prst="donut">
            <a:avLst>
              <a:gd name="adj" fmla="val 1930"/>
            </a:avLst>
          </a:prstGeom>
          <a:solidFill>
            <a:schemeClr val="accent1"/>
          </a:solidFill>
          <a:ln w="127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nTO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0" y="1879082"/>
            <a:ext cx="4859997" cy="3367557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  <p:cxnSp>
        <p:nvCxnSpPr>
          <p:cNvPr id="16" name="Curved Connector 15"/>
          <p:cNvCxnSpPr/>
          <p:nvPr/>
        </p:nvCxnSpPr>
        <p:spPr>
          <a:xfrm>
            <a:off x="4284131" y="5263572"/>
            <a:ext cx="1811867" cy="561494"/>
          </a:xfrm>
          <a:prstGeom prst="curvedConnector3">
            <a:avLst>
              <a:gd name="adj1" fmla="val -1822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pic>
        <p:nvPicPr>
          <p:cNvPr id="4" name="Picture 3" descr="CN_sche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44" y="2670245"/>
            <a:ext cx="3453429" cy="3277752"/>
          </a:xfrm>
          <a:prstGeom prst="rect">
            <a:avLst/>
          </a:prstGeom>
        </p:spPr>
      </p:pic>
      <p:sp>
        <p:nvSpPr>
          <p:cNvPr id="5" name="Text Box 1054"/>
          <p:cNvSpPr txBox="1">
            <a:spLocks noChangeArrowheads="1"/>
          </p:cNvSpPr>
          <p:nvPr/>
        </p:nvSpPr>
        <p:spPr bwMode="auto">
          <a:xfrm>
            <a:off x="1097280" y="1811437"/>
            <a:ext cx="1005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dirty="0" smtClean="0">
                <a:cs typeface="Helvetica"/>
              </a:rPr>
              <a:t>Using a Time of Flight (TOF) technique, capture cross section is determined through the measurement of </a:t>
            </a:r>
            <a:r>
              <a:rPr lang="en-US" sz="2000" b="1" dirty="0" smtClean="0">
                <a:cs typeface="Helvetica"/>
              </a:rPr>
              <a:t>the reaction yield Y</a:t>
            </a:r>
            <a:r>
              <a:rPr lang="en-US" sz="2000" b="1" baseline="-25000" dirty="0" smtClean="0">
                <a:cs typeface="Helvetica"/>
              </a:rPr>
              <a:t>R</a:t>
            </a:r>
            <a:r>
              <a:rPr lang="en-US" sz="2000" b="1" dirty="0" smtClean="0">
                <a:cs typeface="Helvetica"/>
              </a:rPr>
              <a:t>(E</a:t>
            </a:r>
            <a:r>
              <a:rPr lang="en-US" sz="2000" b="1" baseline="-25000" dirty="0" smtClean="0">
                <a:cs typeface="Helvetica"/>
              </a:rPr>
              <a:t>n</a:t>
            </a:r>
            <a:r>
              <a:rPr lang="en-US" sz="2000" b="1" dirty="0" smtClean="0">
                <a:cs typeface="Helvetica"/>
              </a:rPr>
              <a:t>)</a:t>
            </a:r>
            <a:r>
              <a:rPr lang="en-US" sz="2000" dirty="0" smtClean="0">
                <a:cs typeface="Helvetica"/>
              </a:rPr>
              <a:t>:</a:t>
            </a:r>
            <a:endParaRPr lang="en-US" sz="2000" dirty="0"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7154" y="4009005"/>
            <a:ext cx="3695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2000" b="1" dirty="0" smtClean="0">
                <a:solidFill>
                  <a:srgbClr val="FF0000"/>
                </a:solidFill>
                <a:cs typeface="Times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cs typeface="Helvetica"/>
              </a:rPr>
              <a:t>:</a:t>
            </a:r>
            <a:r>
              <a:rPr lang="en-US" sz="2000" b="1" i="1" dirty="0" smtClean="0">
                <a:solidFill>
                  <a:srgbClr val="DC2003"/>
                </a:solidFill>
                <a:cs typeface="Helvetica"/>
              </a:rPr>
              <a:t>  </a:t>
            </a:r>
            <a:r>
              <a:rPr lang="en-US" sz="2000" dirty="0" smtClean="0">
                <a:cs typeface="Helvetica"/>
              </a:rPr>
              <a:t>normalization factor </a:t>
            </a:r>
          </a:p>
          <a:p>
            <a:pPr marL="365125" indent="-365125"/>
            <a:r>
              <a:rPr lang="en-US" sz="2000" b="1" dirty="0" smtClean="0">
                <a:solidFill>
                  <a:srgbClr val="FF0000"/>
                </a:solidFill>
                <a:cs typeface="Times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cs typeface="Helvetica"/>
              </a:rPr>
              <a:t>:</a:t>
            </a:r>
            <a:r>
              <a:rPr lang="en-US" sz="2000" dirty="0" smtClean="0">
                <a:solidFill>
                  <a:srgbClr val="FF0000"/>
                </a:solidFill>
                <a:cs typeface="Helvetica"/>
              </a:rPr>
              <a:t>  </a:t>
            </a:r>
            <a:r>
              <a:rPr lang="en-US" sz="2000" dirty="0" smtClean="0">
                <a:cs typeface="Helvetica"/>
              </a:rPr>
              <a:t>capture counts </a:t>
            </a:r>
          </a:p>
          <a:p>
            <a:pPr marL="450850" indent="-450850"/>
            <a:r>
              <a:rPr lang="en-US" sz="2000" b="1" dirty="0" smtClean="0">
                <a:solidFill>
                  <a:srgbClr val="FF0000"/>
                </a:solidFill>
                <a:cs typeface="Times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cs typeface="Helvetica"/>
              </a:rPr>
              <a:t>:</a:t>
            </a:r>
            <a:r>
              <a:rPr lang="en-US" sz="2000" b="1" i="1" dirty="0" smtClean="0">
                <a:solidFill>
                  <a:srgbClr val="FF0000"/>
                </a:solidFill>
                <a:cs typeface="Helvetica"/>
              </a:rPr>
              <a:t>  </a:t>
            </a:r>
            <a:r>
              <a:rPr lang="en-US" sz="2000" dirty="0" smtClean="0">
                <a:cs typeface="Helvetica"/>
              </a:rPr>
              <a:t>background counts</a:t>
            </a:r>
          </a:p>
          <a:p>
            <a:pPr marL="450850" indent="-450850"/>
            <a:r>
              <a:rPr lang="en-US" sz="2000" b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  <a:ea typeface="Lucida Grande"/>
                <a:cs typeface="Helvetica"/>
              </a:rPr>
              <a:t>:</a:t>
            </a:r>
            <a:r>
              <a:rPr lang="en-US" sz="2000" dirty="0" smtClean="0">
                <a:solidFill>
                  <a:srgbClr val="FF0000"/>
                </a:solidFill>
                <a:cs typeface="Helvetica"/>
              </a:rPr>
              <a:t>  </a:t>
            </a:r>
            <a:r>
              <a:rPr lang="en-US" sz="2000" dirty="0" smtClean="0">
                <a:cs typeface="Helvetica"/>
              </a:rPr>
              <a:t>incident neutron fluence</a:t>
            </a:r>
          </a:p>
          <a:p>
            <a:pPr marL="1079500" indent="-1079500"/>
            <a:r>
              <a:rPr lang="en-US" sz="2000" b="1" dirty="0" smtClean="0">
                <a:solidFill>
                  <a:srgbClr val="FF0000"/>
                </a:solidFill>
                <a:cs typeface="Calibri"/>
              </a:rPr>
              <a:t>ε </a:t>
            </a:r>
            <a:r>
              <a:rPr lang="en-US" sz="2000" b="1" dirty="0" smtClean="0">
                <a:solidFill>
                  <a:srgbClr val="FF0000"/>
                </a:solidFill>
                <a:cs typeface="Helvetica"/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cs typeface="Times"/>
              </a:rPr>
              <a:t>k</a:t>
            </a:r>
            <a:r>
              <a:rPr lang="en-US" sz="2000" b="1" dirty="0" smtClean="0">
                <a:solidFill>
                  <a:srgbClr val="FF0000"/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cs typeface="Helvetica"/>
              </a:rPr>
              <a:t>×</a:t>
            </a:r>
            <a:r>
              <a:rPr lang="en-US" sz="2000" b="1" dirty="0" smtClean="0">
                <a:solidFill>
                  <a:srgbClr val="FF0000"/>
                </a:solidFill>
                <a:cs typeface="Helvetica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cs typeface="Times"/>
              </a:rPr>
              <a:t>E</a:t>
            </a:r>
            <a:r>
              <a:rPr lang="en-US" sz="2000" b="1" baseline="-25000" dirty="0" err="1" smtClean="0">
                <a:solidFill>
                  <a:srgbClr val="FF0000"/>
                </a:solidFill>
                <a:cs typeface="Times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cs typeface="Helvetica"/>
              </a:rPr>
              <a:t>:</a:t>
            </a:r>
            <a:r>
              <a:rPr lang="en-US" sz="2000" dirty="0">
                <a:solidFill>
                  <a:srgbClr val="FF0000"/>
                </a:solidFill>
                <a:cs typeface="Helvetica"/>
              </a:rPr>
              <a:t> </a:t>
            </a:r>
            <a:r>
              <a:rPr lang="en-US" sz="2000" dirty="0" smtClean="0">
                <a:cs typeface="Helvetica"/>
              </a:rPr>
              <a:t>detection efficiency</a:t>
            </a:r>
          </a:p>
          <a:p>
            <a:pPr marL="1079500" indent="-1079500"/>
            <a:r>
              <a:rPr lang="en-US" sz="2000" b="1" dirty="0" smtClean="0">
                <a:solidFill>
                  <a:srgbClr val="FF0000"/>
                </a:solidFill>
                <a:cs typeface="Times"/>
              </a:rPr>
              <a:t>A: </a:t>
            </a:r>
            <a:r>
              <a:rPr lang="en-US" sz="2000" dirty="0" smtClean="0">
                <a:cs typeface="Helvetica"/>
              </a:rPr>
              <a:t>area of the sample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54" y="2858634"/>
            <a:ext cx="4562784" cy="899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3725" y="3308634"/>
            <a:ext cx="5565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cs typeface="Helvetica"/>
              </a:rPr>
              <a:t>D ~ eV</a:t>
            </a:r>
            <a:endParaRPr lang="en-US" sz="1100" dirty="0">
              <a:cs typeface="Helvetica"/>
            </a:endParaRPr>
          </a:p>
        </p:txBody>
      </p:sp>
      <p:sp>
        <p:nvSpPr>
          <p:cNvPr id="9" name="Donut 8"/>
          <p:cNvSpPr>
            <a:spLocks noChangeAspect="1"/>
          </p:cNvSpPr>
          <p:nvPr/>
        </p:nvSpPr>
        <p:spPr>
          <a:xfrm>
            <a:off x="1920876" y="3374212"/>
            <a:ext cx="145541" cy="143999"/>
          </a:xfrm>
          <a:prstGeom prst="donut">
            <a:avLst>
              <a:gd name="adj" fmla="val 0"/>
            </a:avLst>
          </a:prstGeom>
          <a:solidFill>
            <a:srgbClr val="FF0000">
              <a:alpha val="54000"/>
            </a:srgbClr>
          </a:solidFill>
          <a:ln w="0">
            <a:solidFill>
              <a:srgbClr val="FF4C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63751" y="3448289"/>
            <a:ext cx="213748" cy="0"/>
          </a:xfrm>
          <a:prstGeom prst="straightConnector1">
            <a:avLst/>
          </a:prstGeom>
          <a:ln w="0" cmpd="sng">
            <a:solidFill>
              <a:srgbClr val="FF4C5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8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238</a:t>
            </a:r>
            <a:r>
              <a:rPr lang="en-US" dirty="0" smtClean="0"/>
              <a:t>U(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): Experimental setup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073175" y="1962149"/>
            <a:ext cx="5065883" cy="4162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latin typeface="+mj-lt"/>
                <a:cs typeface="Helvetica"/>
              </a:rPr>
              <a:t>2 different setups for capture measurements:</a:t>
            </a:r>
          </a:p>
          <a:p>
            <a:pPr marL="266700" indent="-266700">
              <a:spcBef>
                <a:spcPts val="1600"/>
              </a:spcBef>
            </a:pPr>
            <a:r>
              <a:rPr lang="en-US" sz="2000" b="1" dirty="0" smtClean="0">
                <a:solidFill>
                  <a:srgbClr val="0F58C4"/>
                </a:solidFill>
                <a:cs typeface="Helvetica"/>
              </a:rPr>
              <a:t>Total Absorption Calorimeter (TAC)</a:t>
            </a:r>
          </a:p>
          <a:p>
            <a:pPr marL="633413" lvl="1"/>
            <a:r>
              <a:rPr lang="en-US" sz="1800" dirty="0" smtClean="0">
                <a:solidFill>
                  <a:schemeClr val="tx1"/>
                </a:solidFill>
                <a:cs typeface="Helvetica"/>
              </a:rPr>
              <a:t>40 BaF</a:t>
            </a:r>
            <a:r>
              <a:rPr lang="en-US" sz="1800" baseline="-25000" dirty="0" smtClean="0">
                <a:solidFill>
                  <a:schemeClr val="tx1"/>
                </a:solidFill>
                <a:cs typeface="Helvetica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 crystals in a 4</a:t>
            </a:r>
            <a:r>
              <a:rPr lang="en-US" sz="1800" dirty="0" smtClean="0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 geometry</a:t>
            </a:r>
          </a:p>
          <a:p>
            <a:pPr marL="633413" lvl="1"/>
            <a:r>
              <a:rPr lang="en-US" sz="1800" dirty="0" smtClean="0">
                <a:solidFill>
                  <a:schemeClr val="tx1"/>
                </a:solidFill>
                <a:cs typeface="Helvetica"/>
              </a:rPr>
              <a:t>Detects the entire </a:t>
            </a:r>
            <a:r>
              <a:rPr lang="en-US" sz="1800" dirty="0" smtClean="0">
                <a:solidFill>
                  <a:schemeClr val="tx1"/>
                </a:solidFill>
                <a:cs typeface="Symbol" charset="2"/>
              </a:rPr>
              <a:t>g</a:t>
            </a:r>
            <a:r>
              <a:rPr lang="en-US" sz="1800" dirty="0" smtClean="0">
                <a:solidFill>
                  <a:schemeClr val="tx1"/>
                </a:solidFill>
                <a:cs typeface="Helvetica"/>
              </a:rPr>
              <a:t> cascade</a:t>
            </a:r>
          </a:p>
          <a:p>
            <a:pPr marL="633413" lvl="1">
              <a:buFont typeface="Lucida Grande"/>
              <a:buChar char="➤"/>
            </a:pPr>
            <a:r>
              <a:rPr lang="en-US" sz="1800" i="1" dirty="0" smtClean="0">
                <a:solidFill>
                  <a:schemeClr val="tx1"/>
                </a:solidFill>
                <a:cs typeface="Helvetica"/>
              </a:rPr>
              <a:t>Total Absorption Detection Technique</a:t>
            </a:r>
            <a:endParaRPr lang="en-US" sz="1800" i="1" dirty="0">
              <a:solidFill>
                <a:schemeClr val="tx1"/>
              </a:solidFill>
              <a:cs typeface="Helvetica"/>
            </a:endParaRPr>
          </a:p>
          <a:p>
            <a:pPr marL="266700" indent="-266700">
              <a:spcBef>
                <a:spcPts val="1600"/>
              </a:spcBef>
            </a:pPr>
            <a:r>
              <a:rPr lang="en-US" sz="2000" b="1" dirty="0" smtClean="0">
                <a:solidFill>
                  <a:srgbClr val="0F58C4"/>
                </a:solidFill>
                <a:cs typeface="Helvetica"/>
              </a:rPr>
              <a:t>Two C6D6 scintillation detectors</a:t>
            </a:r>
          </a:p>
          <a:p>
            <a:pPr marL="633413" lvl="1"/>
            <a:r>
              <a:rPr lang="en-US" sz="1800" dirty="0" smtClean="0">
                <a:solidFill>
                  <a:srgbClr val="000000"/>
                </a:solidFill>
                <a:cs typeface="Helvetica"/>
              </a:rPr>
              <a:t>Optimized for a low neutron sensitivity (i.e. sensitivity to background from scattered n)</a:t>
            </a:r>
          </a:p>
          <a:p>
            <a:pPr marL="633413" lvl="1"/>
            <a:r>
              <a:rPr lang="en-US" sz="1800" dirty="0" smtClean="0">
                <a:solidFill>
                  <a:srgbClr val="000000"/>
                </a:solidFill>
                <a:cs typeface="Helvetica"/>
              </a:rPr>
              <a:t>Only one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1800" dirty="0" smtClean="0">
                <a:solidFill>
                  <a:srgbClr val="000000"/>
                </a:solidFill>
                <a:cs typeface="Helvetica"/>
              </a:rPr>
              <a:t>-ray detected per event</a:t>
            </a:r>
          </a:p>
          <a:p>
            <a:pPr marL="633413" lvl="1">
              <a:buFont typeface="Arial"/>
              <a:buChar char="➤"/>
            </a:pPr>
            <a:r>
              <a:rPr lang="en-US" sz="1800" i="1" dirty="0">
                <a:solidFill>
                  <a:srgbClr val="000000"/>
                </a:solidFill>
                <a:cs typeface="Helvetica"/>
              </a:rPr>
              <a:t>T</a:t>
            </a:r>
            <a:r>
              <a:rPr lang="en-US" sz="1800" i="1" dirty="0" smtClean="0">
                <a:solidFill>
                  <a:srgbClr val="000000"/>
                </a:solidFill>
                <a:cs typeface="Helvetica"/>
              </a:rPr>
              <a:t>otal Energy Detection Technique </a:t>
            </a:r>
            <a:r>
              <a:rPr lang="en-US" sz="1800" dirty="0" smtClean="0">
                <a:solidFill>
                  <a:srgbClr val="000000"/>
                </a:solidFill>
                <a:cs typeface="Helvetica"/>
              </a:rPr>
              <a:t>with Pulse Height Weighting Technique (PHWT)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94" y="1962149"/>
            <a:ext cx="4536027" cy="4136425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2120455" y="4004162"/>
            <a:ext cx="1371600" cy="463550"/>
          </a:xfrm>
          <a:prstGeom prst="line">
            <a:avLst/>
          </a:prstGeom>
          <a:noFill/>
          <a:ln w="5715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>
              <a:latin typeface="Helvetica"/>
              <a:cs typeface="Helvetica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479970" y="4357248"/>
            <a:ext cx="12192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defTabSz="449263" eaLnBrk="0" hangingPunct="0">
              <a:spcBef>
                <a:spcPts val="10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1600" b="1" dirty="0" smtClean="0">
                <a:solidFill>
                  <a:schemeClr val="bg1"/>
                </a:solidFill>
                <a:cs typeface="Helvetica"/>
              </a:rPr>
              <a:t>N</a:t>
            </a:r>
            <a:r>
              <a:rPr lang="de-AT" sz="1600" b="1" baseline="0" dirty="0" smtClean="0">
                <a:solidFill>
                  <a:schemeClr val="bg1"/>
                </a:solidFill>
                <a:cs typeface="Helvetica"/>
              </a:rPr>
              <a:t>EUTRON</a:t>
            </a:r>
            <a:r>
              <a:rPr lang="de-AT" sz="1600" b="1" dirty="0" smtClean="0">
                <a:solidFill>
                  <a:schemeClr val="bg1"/>
                </a:solidFill>
                <a:cs typeface="Helvetica"/>
              </a:rPr>
              <a:t> BEAM</a:t>
            </a:r>
            <a:endParaRPr lang="de-AT" sz="1600" b="1" baseline="0" dirty="0">
              <a:solidFill>
                <a:schemeClr val="bg1"/>
              </a:solidFill>
              <a:cs typeface="Helvetica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239491" y="383078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AT" b="1" baseline="0" dirty="0">
                <a:solidFill>
                  <a:schemeClr val="bg1"/>
                </a:solidFill>
                <a:cs typeface="Helvetica"/>
              </a:rPr>
              <a:t>C</a:t>
            </a:r>
            <a:r>
              <a:rPr lang="de-AT" b="1" baseline="-25000" dirty="0">
                <a:solidFill>
                  <a:schemeClr val="bg1"/>
                </a:solidFill>
                <a:cs typeface="Helvetica"/>
              </a:rPr>
              <a:t>6</a:t>
            </a:r>
            <a:r>
              <a:rPr lang="de-AT" b="1" baseline="0" dirty="0">
                <a:solidFill>
                  <a:schemeClr val="bg1"/>
                </a:solidFill>
                <a:cs typeface="Helvetica"/>
              </a:rPr>
              <a:t>D</a:t>
            </a:r>
            <a:r>
              <a:rPr lang="de-AT" b="1" baseline="-25000" dirty="0">
                <a:solidFill>
                  <a:schemeClr val="bg1"/>
                </a:solidFill>
                <a:cs typeface="Helvetica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986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238</a:t>
            </a:r>
            <a:r>
              <a:rPr lang="en-US" dirty="0" smtClean="0"/>
              <a:t>U(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): Sample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05871" y="1881906"/>
            <a:ext cx="994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Helvetica"/>
              </a:rPr>
              <a:t>Enriched metallic uranium rectangular plate (</a:t>
            </a:r>
            <a:r>
              <a:rPr lang="de-DE" dirty="0" smtClean="0"/>
              <a:t>53.825 x 30.12</a:t>
            </a:r>
            <a:r>
              <a:rPr lang="en-US" dirty="0" smtClean="0">
                <a:cs typeface="Helvetica"/>
              </a:rPr>
              <a:t>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smtClean="0">
                <a:cs typeface="Helvetica"/>
              </a:rPr>
              <a:t>m</a:t>
            </a:r>
            <a:r>
              <a:rPr lang="en-US" baseline="30000" dirty="0" smtClean="0">
                <a:cs typeface="Helvetica"/>
              </a:rPr>
              <a:t>2</a:t>
            </a:r>
            <a:r>
              <a:rPr lang="en-US" dirty="0" smtClean="0">
                <a:cs typeface="Helvetica"/>
              </a:rPr>
              <a:t>,</a:t>
            </a:r>
            <a:r>
              <a:rPr lang="en-US" baseline="30000" dirty="0" smtClean="0">
                <a:cs typeface="Helvetica"/>
              </a:rPr>
              <a:t> </a:t>
            </a:r>
            <a:r>
              <a:rPr lang="en-US" dirty="0" smtClean="0">
                <a:cs typeface="Helvetica"/>
              </a:rPr>
              <a:t>235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smtClean="0">
                <a:cs typeface="Helvetica"/>
              </a:rPr>
              <a:t>m thick) enveloped inside a 20 </a:t>
            </a:r>
            <a:r>
              <a:rPr lang="en-US" dirty="0" smtClean="0">
                <a:cs typeface="Symbol" charset="2"/>
              </a:rPr>
              <a:t>m</a:t>
            </a:r>
            <a:r>
              <a:rPr lang="en-US" dirty="0" smtClean="0">
                <a:cs typeface="Helvetica"/>
              </a:rPr>
              <a:t>m aluminum and a 25 </a:t>
            </a:r>
            <a:r>
              <a:rPr lang="en-US" dirty="0">
                <a:cs typeface="Symbol" charset="2"/>
              </a:rPr>
              <a:t>m</a:t>
            </a:r>
            <a:r>
              <a:rPr lang="en-US" dirty="0" smtClean="0">
                <a:cs typeface="Helvetica"/>
              </a:rPr>
              <a:t>m </a:t>
            </a:r>
            <a:r>
              <a:rPr lang="en-US" dirty="0" err="1" smtClean="0">
                <a:cs typeface="Helvetica"/>
              </a:rPr>
              <a:t>kapton</a:t>
            </a:r>
            <a:r>
              <a:rPr lang="en-US" dirty="0" smtClean="0">
                <a:cs typeface="Helvetica"/>
              </a:rPr>
              <a:t> thick foils.</a:t>
            </a:r>
          </a:p>
        </p:txBody>
      </p:sp>
      <p:pic>
        <p:nvPicPr>
          <p:cNvPr id="5" name="Picture 4" descr="u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4" y="2736029"/>
            <a:ext cx="3205641" cy="3312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7854" y="2723866"/>
            <a:ext cx="3205641" cy="353943"/>
          </a:xfrm>
          <a:prstGeom prst="rect">
            <a:avLst/>
          </a:prstGeom>
          <a:solidFill>
            <a:srgbClr val="FFFFFF">
              <a:alpha val="67000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700" b="1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Helvetica"/>
                <a:cs typeface="Helvetica"/>
              </a:rPr>
              <a:t>Provided by the </a:t>
            </a:r>
            <a:r>
              <a:rPr lang="en-US" sz="17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latin typeface="Helvetica"/>
                <a:cs typeface="Helvetica"/>
              </a:rPr>
              <a:t>EC-JRC </a:t>
            </a:r>
            <a:r>
              <a:rPr lang="en-US" sz="1700" b="1" dirty="0" err="1" smtClean="0">
                <a:ln w="12700">
                  <a:noFill/>
                  <a:prstDash val="solid"/>
                </a:ln>
                <a:solidFill>
                  <a:srgbClr val="0000FF"/>
                </a:solidFill>
                <a:latin typeface="Helvetica"/>
                <a:cs typeface="Helvetica"/>
              </a:rPr>
              <a:t>Geel</a:t>
            </a:r>
            <a:endParaRPr lang="en-US" sz="1700" b="1" dirty="0">
              <a:ln w="12700">
                <a:noFill/>
                <a:prstDash val="solid"/>
              </a:ln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887" y="5679442"/>
            <a:ext cx="4784190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cs typeface="Helvetica"/>
              </a:rPr>
              <a:t>I</a:t>
            </a:r>
            <a:r>
              <a:rPr lang="en-US" dirty="0" smtClean="0">
                <a:cs typeface="Helvetica"/>
              </a:rPr>
              <a:t>sotopic and physical analysis done @ EC-JRC </a:t>
            </a:r>
            <a:r>
              <a:rPr lang="en-US" dirty="0" err="1" smtClean="0">
                <a:cs typeface="Helvetica"/>
              </a:rPr>
              <a:t>Geel</a:t>
            </a:r>
            <a:r>
              <a:rPr lang="en-US" dirty="0" smtClean="0">
                <a:cs typeface="Helvetica"/>
              </a:rPr>
              <a:t> in </a:t>
            </a:r>
            <a:r>
              <a:rPr lang="en-US" dirty="0">
                <a:cs typeface="Helvetica"/>
              </a:rPr>
              <a:t>1984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66211"/>
              </p:ext>
            </p:extLst>
          </p:nvPr>
        </p:nvGraphicFramePr>
        <p:xfrm>
          <a:off x="5417887" y="2732241"/>
          <a:ext cx="4784190" cy="27355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3016"/>
                <a:gridCol w="2661174"/>
              </a:tblGrid>
              <a:tr h="675675"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Mass</a:t>
                      </a:r>
                      <a:endParaRPr lang="en-US" b="1" noProof="0" dirty="0">
                        <a:latin typeface="+mn-lt"/>
                        <a:cs typeface="Helvetica"/>
                      </a:endParaRPr>
                    </a:p>
                  </a:txBody>
                  <a:tcPr marL="32400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kern="1200" noProof="0" dirty="0" smtClean="0">
                          <a:latin typeface="+mn-lt"/>
                          <a:cs typeface="Helvetica"/>
                        </a:rPr>
                        <a:t>6.125 ± 0.002 g</a:t>
                      </a:r>
                    </a:p>
                    <a:p>
                      <a:pPr algn="l"/>
                      <a:r>
                        <a:rPr lang="en-US" sz="1800" kern="1200" noProof="0" dirty="0" smtClean="0">
                          <a:latin typeface="+mn-lt"/>
                          <a:cs typeface="Helvetica"/>
                        </a:rPr>
                        <a:t>9.56×10</a:t>
                      </a:r>
                      <a:r>
                        <a:rPr lang="en-US" sz="1800" kern="1200" baseline="30000" noProof="0" dirty="0" smtClean="0">
                          <a:latin typeface="+mn-lt"/>
                          <a:cs typeface="Helvetica"/>
                        </a:rPr>
                        <a:t>-4</a:t>
                      </a:r>
                      <a:r>
                        <a:rPr lang="en-US" sz="1800" kern="1200" baseline="0" noProof="0" dirty="0" smtClean="0">
                          <a:latin typeface="+mn-lt"/>
                          <a:cs typeface="Helvetica"/>
                        </a:rPr>
                        <a:t> atoms/barn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marL="252000" anchor="ctr"/>
                </a:tc>
              </a:tr>
              <a:tr h="420151">
                <a:tc>
                  <a:txBody>
                    <a:bodyPr/>
                    <a:lstStyle/>
                    <a:p>
                      <a:pPr algn="l"/>
                      <a:r>
                        <a:rPr lang="en-US" noProof="0" smtClean="0">
                          <a:latin typeface="+mn-lt"/>
                          <a:cs typeface="Helvetica"/>
                        </a:rPr>
                        <a:t>% </a:t>
                      </a:r>
                      <a:r>
                        <a:rPr lang="en-US" baseline="30000" noProof="0" smtClean="0">
                          <a:latin typeface="+mn-lt"/>
                          <a:cs typeface="Helvetica"/>
                        </a:rPr>
                        <a:t>238</a:t>
                      </a:r>
                      <a:r>
                        <a:rPr lang="en-US" noProof="0" smtClean="0">
                          <a:latin typeface="+mn-lt"/>
                          <a:cs typeface="Helvetica"/>
                        </a:rPr>
                        <a:t>U</a:t>
                      </a:r>
                      <a:endParaRPr lang="en-US" b="1" noProof="0">
                        <a:latin typeface="+mn-lt"/>
                        <a:cs typeface="Helvetica"/>
                      </a:endParaRPr>
                    </a:p>
                  </a:txBody>
                  <a:tcPr marL="324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noProof="0" smtClean="0">
                          <a:latin typeface="+mn-lt"/>
                          <a:cs typeface="Helvetica"/>
                        </a:rPr>
                        <a:t>99.99 %</a:t>
                      </a:r>
                      <a:endParaRPr lang="en-US" noProof="0">
                        <a:latin typeface="+mn-lt"/>
                        <a:cs typeface="Helvetica"/>
                      </a:endParaRPr>
                    </a:p>
                  </a:txBody>
                  <a:tcPr marL="252000" anchor="ctr"/>
                </a:tc>
              </a:tr>
              <a:tr h="400853"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% </a:t>
                      </a:r>
                      <a:r>
                        <a:rPr lang="en-US" baseline="30000" noProof="0" dirty="0" smtClean="0">
                          <a:latin typeface="+mn-lt"/>
                          <a:cs typeface="Helvetica"/>
                        </a:rPr>
                        <a:t>235</a:t>
                      </a:r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U</a:t>
                      </a:r>
                      <a:endParaRPr lang="en-US" b="1" noProof="0" dirty="0">
                        <a:latin typeface="+mn-lt"/>
                        <a:cs typeface="Helvetica"/>
                      </a:endParaRPr>
                    </a:p>
                  </a:txBody>
                  <a:tcPr marL="324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noProof="0" smtClean="0">
                          <a:latin typeface="+mn-lt"/>
                          <a:cs typeface="Helvetica"/>
                        </a:rPr>
                        <a:t>&lt; 11 ppm</a:t>
                      </a:r>
                      <a:endParaRPr lang="en-US" noProof="0">
                        <a:latin typeface="+mn-lt"/>
                        <a:cs typeface="Helvetica"/>
                      </a:endParaRPr>
                    </a:p>
                  </a:txBody>
                  <a:tcPr marL="252000" anchor="ctr"/>
                </a:tc>
              </a:tr>
              <a:tr h="422869">
                <a:tc>
                  <a:txBody>
                    <a:bodyPr/>
                    <a:lstStyle/>
                    <a:p>
                      <a:pPr algn="l"/>
                      <a:r>
                        <a:rPr lang="en-US" noProof="0" smtClean="0">
                          <a:latin typeface="+mn-lt"/>
                          <a:cs typeface="Helvetica"/>
                        </a:rPr>
                        <a:t>% </a:t>
                      </a:r>
                      <a:r>
                        <a:rPr lang="en-US" baseline="30000" noProof="0" smtClean="0">
                          <a:latin typeface="+mn-lt"/>
                          <a:cs typeface="Helvetica"/>
                        </a:rPr>
                        <a:t>233-234-236</a:t>
                      </a:r>
                      <a:r>
                        <a:rPr lang="en-US" noProof="0" smtClean="0">
                          <a:latin typeface="+mn-lt"/>
                          <a:cs typeface="Helvetica"/>
                        </a:rPr>
                        <a:t>U</a:t>
                      </a:r>
                      <a:endParaRPr lang="en-US" b="1" noProof="0">
                        <a:latin typeface="+mn-lt"/>
                        <a:cs typeface="Helvetica"/>
                      </a:endParaRPr>
                    </a:p>
                  </a:txBody>
                  <a:tcPr marL="324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noProof="0" dirty="0" smtClean="0">
                          <a:latin typeface="+mn-lt"/>
                          <a:cs typeface="Helvetica"/>
                        </a:rPr>
                        <a:t>&lt; 1 ppm each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marL="252000" anchor="ctr"/>
                </a:tc>
              </a:tr>
              <a:tr h="775405"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Radioactivity</a:t>
                      </a:r>
                      <a:endParaRPr lang="en-US" b="1" noProof="0" dirty="0">
                        <a:latin typeface="+mn-lt"/>
                        <a:cs typeface="Helvetica"/>
                      </a:endParaRPr>
                    </a:p>
                  </a:txBody>
                  <a:tcPr marL="324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12.4 </a:t>
                      </a:r>
                      <a:r>
                        <a:rPr lang="en-US" noProof="0" dirty="0" err="1" smtClean="0">
                          <a:latin typeface="+mn-lt"/>
                          <a:cs typeface="Helvetica"/>
                        </a:rPr>
                        <a:t>kBq</a:t>
                      </a:r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/g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(76 </a:t>
                      </a:r>
                      <a:r>
                        <a:rPr lang="en-US" noProof="0" dirty="0" err="1" smtClean="0">
                          <a:latin typeface="+mn-lt"/>
                          <a:cs typeface="Helvetica"/>
                        </a:rPr>
                        <a:t>kBq</a:t>
                      </a:r>
                      <a:r>
                        <a:rPr lang="en-US" noProof="0" dirty="0" smtClean="0">
                          <a:latin typeface="+mn-lt"/>
                          <a:cs typeface="Helvetica"/>
                        </a:rPr>
                        <a:t>)</a:t>
                      </a:r>
                      <a:endParaRPr lang="en-US" noProof="0" dirty="0">
                        <a:latin typeface="+mn-lt"/>
                        <a:cs typeface="Helvetica"/>
                      </a:endParaRPr>
                    </a:p>
                  </a:txBody>
                  <a:tcPr marL="252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_nTOF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8381</TotalTime>
  <Words>2750</Words>
  <Application>Microsoft Office PowerPoint</Application>
  <PresentationFormat>Widescreen</PresentationFormat>
  <Paragraphs>365</Paragraphs>
  <Slides>32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Helvetica</vt:lpstr>
      <vt:lpstr>Lucida Grande</vt:lpstr>
      <vt:lpstr>ＭＳ 明朝</vt:lpstr>
      <vt:lpstr>Symbol</vt:lpstr>
      <vt:lpstr>Times</vt:lpstr>
      <vt:lpstr>Wingdings</vt:lpstr>
      <vt:lpstr>Retrospect_nTOF</vt:lpstr>
      <vt:lpstr>High precision measurement of the radiative capture cross section of 238U at the n_TOF CERN facility</vt:lpstr>
      <vt:lpstr>Motivations: Nuclear Reactors</vt:lpstr>
      <vt:lpstr>Motivations: Role of the radiative capture of 238U</vt:lpstr>
      <vt:lpstr>Motivations: Role of the radiative capture of 238U</vt:lpstr>
      <vt:lpstr>Motivations: Role of the radiative capture of 238U</vt:lpstr>
      <vt:lpstr>The n_TOF CERN facility</vt:lpstr>
      <vt:lpstr>Experimental technique</vt:lpstr>
      <vt:lpstr>238U(n,g): Experimental setup</vt:lpstr>
      <vt:lpstr>238U(n,g): Sample</vt:lpstr>
      <vt:lpstr>238U(n,g): Data reduction</vt:lpstr>
      <vt:lpstr>238U(n,g): Data reduction</vt:lpstr>
      <vt:lpstr>238U(n,g): Background subtraction</vt:lpstr>
      <vt:lpstr>238U(n,g): Background subtraction</vt:lpstr>
      <vt:lpstr>238U(n,g): Yield normalization</vt:lpstr>
      <vt:lpstr>238U(n,g): Correlated uncertainties</vt:lpstr>
      <vt:lpstr>238U(n,g): Capture yield</vt:lpstr>
      <vt:lpstr>238U(n,g): Capture yield</vt:lpstr>
      <vt:lpstr>238U(n,g): Resonance Shape Analysis</vt:lpstr>
      <vt:lpstr>238U(n,g): Unresolved Resonance Region</vt:lpstr>
      <vt:lpstr>238U(n,g): Unresolved Resonance Region</vt:lpstr>
      <vt:lpstr>238U(n,g): Unresolved Resonance Region</vt:lpstr>
      <vt:lpstr>Summary and conclusions</vt:lpstr>
      <vt:lpstr>THANK YOU FOR YOU ATTENTION</vt:lpstr>
      <vt:lpstr>BACKUP SLIDES</vt:lpstr>
      <vt:lpstr>Motivations: World energy outlook</vt:lpstr>
      <vt:lpstr>Motivations: Nuclear Reactors</vt:lpstr>
      <vt:lpstr>Motivations: Nuclear Reactors</vt:lpstr>
      <vt:lpstr>The n_TOF CERN facility</vt:lpstr>
      <vt:lpstr>The n_TOF CERN facility</vt:lpstr>
      <vt:lpstr>n_TOF neutron flux</vt:lpstr>
      <vt:lpstr>238U(n,g): Resonance Shape Analysis</vt:lpstr>
      <vt:lpstr>238U(n,g): Resonance Shape Analysis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Paolo Maria Milazzo</cp:lastModifiedBy>
  <cp:revision>177</cp:revision>
  <cp:lastPrinted>2016-09-13T10:34:19Z</cp:lastPrinted>
  <dcterms:created xsi:type="dcterms:W3CDTF">2016-09-04T15:40:49Z</dcterms:created>
  <dcterms:modified xsi:type="dcterms:W3CDTF">2016-10-07T11:33:52Z</dcterms:modified>
</cp:coreProperties>
</file>