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624" r:id="rId4"/>
  </p:sldMasterIdLst>
  <p:notesMasterIdLst>
    <p:notesMasterId r:id="rId24"/>
  </p:notesMasterIdLst>
  <p:handoutMasterIdLst>
    <p:handoutMasterId r:id="rId25"/>
  </p:handoutMasterIdLst>
  <p:sldIdLst>
    <p:sldId id="689" r:id="rId5"/>
    <p:sldId id="771" r:id="rId6"/>
    <p:sldId id="770" r:id="rId7"/>
    <p:sldId id="772" r:id="rId8"/>
    <p:sldId id="769" r:id="rId9"/>
    <p:sldId id="775" r:id="rId10"/>
    <p:sldId id="776" r:id="rId11"/>
    <p:sldId id="778" r:id="rId12"/>
    <p:sldId id="779" r:id="rId13"/>
    <p:sldId id="780" r:id="rId14"/>
    <p:sldId id="777" r:id="rId15"/>
    <p:sldId id="781" r:id="rId16"/>
    <p:sldId id="782" r:id="rId17"/>
    <p:sldId id="783" r:id="rId18"/>
    <p:sldId id="784" r:id="rId19"/>
    <p:sldId id="785" r:id="rId20"/>
    <p:sldId id="786" r:id="rId21"/>
    <p:sldId id="787" r:id="rId22"/>
    <p:sldId id="78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D"/>
    <a:srgbClr val="000080"/>
    <a:srgbClr val="CA4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51" autoAdjust="0"/>
    <p:restoredTop sz="95566" autoAdjust="0"/>
  </p:normalViewPr>
  <p:slideViewPr>
    <p:cSldViewPr snapToGrid="0" snapToObjects="1">
      <p:cViewPr>
        <p:scale>
          <a:sx n="109" d="100"/>
          <a:sy n="109" d="100"/>
        </p:scale>
        <p:origin x="1576" y="936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-318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4340-A823-F847-9A64-5CE827D27A95}" type="datetime1">
              <a:rPr lang="fr-CH" smtClean="0"/>
              <a:t>11.10.16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88BA4-820C-1F41-B1C6-33FCFCE270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277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0894D-6BA4-834C-9315-28D496F075A1}" type="datetime1">
              <a:rPr lang="fr-CH" smtClean="0"/>
              <a:t>11.10.16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179DC-8756-8245-8B47-59551A7A4C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25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7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596368" y="31887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00" b="1" cap="all"/>
            </a:lvl1pPr>
          </a:lstStyle>
          <a:p>
            <a:r>
              <a:rPr lang="fr-CH" dirty="0" smtClean="0"/>
              <a:t>YOUR TITLE</a:t>
            </a:r>
            <a:br>
              <a:rPr lang="fr-CH" dirty="0" smtClean="0"/>
            </a:br>
            <a:r>
              <a:rPr lang="fr-CH" dirty="0" smtClean="0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69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227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85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503"/>
            <a:ext cx="8229600" cy="5192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07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9504"/>
            <a:ext cx="4038600" cy="510665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504"/>
            <a:ext cx="4038600" cy="510666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05/09/2106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218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0014"/>
            <a:ext cx="4040188" cy="11448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30014"/>
            <a:ext cx="4041775" cy="11448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05/09/2106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666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Y:\home\ken\Desktop\2012-Jul-04-4_Color_Logo_CB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297" y="91795"/>
            <a:ext cx="643005" cy="869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9854" y="526577"/>
            <a:ext cx="1521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 Large Ion Collider Experiment</a:t>
            </a:r>
            <a:endParaRPr lang="en-GB" sz="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99240" y="530915"/>
            <a:ext cx="7755467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6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6" r:id="rId1"/>
    <p:sldLayoutId id="2147493630" r:id="rId2"/>
    <p:sldLayoutId id="2147493625" r:id="rId3"/>
    <p:sldLayoutId id="2147493626" r:id="rId4"/>
    <p:sldLayoutId id="2147493628" r:id="rId5"/>
    <p:sldLayoutId id="2147493629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107" y="3729491"/>
            <a:ext cx="3183113" cy="284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107" y="5299739"/>
            <a:ext cx="8785295" cy="1007561"/>
          </a:xfrm>
        </p:spPr>
        <p:txBody>
          <a:bodyPr>
            <a:noAutofit/>
          </a:bodyPr>
          <a:lstStyle/>
          <a:p>
            <a:pPr algn="r"/>
            <a:r>
              <a:rPr lang="en-US" sz="2600" b="1" i="1" dirty="0" smtClean="0">
                <a:solidFill>
                  <a:srgbClr val="002060"/>
                </a:solidFill>
              </a:rPr>
              <a:t>Federico Ronchetti, </a:t>
            </a:r>
            <a:br>
              <a:rPr lang="en-US" sz="2600" b="1" i="1" dirty="0" smtClean="0">
                <a:solidFill>
                  <a:srgbClr val="002060"/>
                </a:solidFill>
              </a:rPr>
            </a:br>
            <a:r>
              <a:rPr lang="en-US" sz="2600" i="1" dirty="0" smtClean="0">
                <a:solidFill>
                  <a:srgbClr val="002060"/>
                </a:solidFill>
              </a:rPr>
              <a:t>INFN-LNF </a:t>
            </a:r>
          </a:p>
          <a:p>
            <a:pPr algn="r"/>
            <a:r>
              <a:rPr lang="en-US" sz="2600" i="1" dirty="0" smtClean="0">
                <a:solidFill>
                  <a:srgbClr val="002060"/>
                </a:solidFill>
              </a:rPr>
              <a:t>ALICE ITS Meeting </a:t>
            </a:r>
            <a:r>
              <a:rPr lang="en-US" sz="2600" i="1" dirty="0" smtClean="0">
                <a:solidFill>
                  <a:srgbClr val="002060"/>
                </a:solidFill>
              </a:rPr>
              <a:t>11</a:t>
            </a:r>
            <a:r>
              <a:rPr lang="en-US" sz="2600" i="1" dirty="0" smtClean="0">
                <a:solidFill>
                  <a:srgbClr val="002060"/>
                </a:solidFill>
              </a:rPr>
              <a:t>/00/2016</a:t>
            </a:r>
            <a:endParaRPr lang="en-US" sz="2600" i="1" dirty="0" smtClean="0">
              <a:solidFill>
                <a:srgbClr val="002060"/>
              </a:solidFill>
            </a:endParaRPr>
          </a:p>
        </p:txBody>
      </p:sp>
      <p:pic>
        <p:nvPicPr>
          <p:cNvPr id="9" name="Picture 8" descr="Untitled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15" y="53344"/>
            <a:ext cx="5496703" cy="3693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8020" y="1459460"/>
            <a:ext cx="5602182" cy="256000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5000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Status Report </a:t>
            </a:r>
            <a:br>
              <a:rPr lang="en-US" sz="5000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5000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ALICE ITS @ LNF</a:t>
            </a:r>
            <a:r>
              <a:rPr lang="en-US" sz="5000" b="1" dirty="0" smtClean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/>
            </a:r>
            <a:br>
              <a:rPr lang="en-US" sz="5000" b="1" dirty="0" smtClean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</a:br>
            <a:r>
              <a:rPr lang="en-US" sz="5000" b="1" dirty="0" smtClean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</a:t>
            </a:r>
            <a:endParaRPr lang="en-US" sz="5000" b="1" dirty="0">
              <a:ln w="19050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3887" y="3029750"/>
            <a:ext cx="27972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OB HIC  Recap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FPC Recap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OB </a:t>
            </a:r>
            <a:r>
              <a:rPr lang="en-US" sz="2200" b="1" dirty="0" smtClean="0">
                <a:solidFill>
                  <a:srgbClr val="002060"/>
                </a:solidFill>
              </a:rPr>
              <a:t>Assembly Status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Quark Matter 2018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US" sz="2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41400"/>
            <a:ext cx="4249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Solder Mask:</a:t>
            </a:r>
          </a:p>
          <a:p>
            <a:r>
              <a:rPr lang="en-US" sz="2000" dirty="0" smtClean="0">
                <a:latin typeface="+mj-lt"/>
              </a:rPr>
              <a:t>30um on top of Cu</a:t>
            </a:r>
          </a:p>
          <a:p>
            <a:r>
              <a:rPr lang="en-US" sz="2000" dirty="0" smtClean="0">
                <a:latin typeface="+mj-lt"/>
              </a:rPr>
              <a:t>Main requirement: </a:t>
            </a:r>
            <a:r>
              <a:rPr lang="en-US" sz="2000" b="1" dirty="0" smtClean="0">
                <a:solidFill>
                  <a:srgbClr val="C2280E"/>
                </a:solidFill>
                <a:latin typeface="+mj-lt"/>
              </a:rPr>
              <a:t>flatness</a:t>
            </a:r>
          </a:p>
          <a:p>
            <a:endParaRPr lang="en-US" sz="2000" dirty="0" smtClean="0">
              <a:solidFill>
                <a:srgbClr val="32EE32"/>
              </a:solidFill>
            </a:endParaRPr>
          </a:p>
          <a:p>
            <a:r>
              <a:rPr lang="en-US" sz="2000" dirty="0" smtClean="0">
                <a:solidFill>
                  <a:srgbClr val="32EE32"/>
                </a:solidFill>
              </a:rPr>
              <a:t>S.P.,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Eltos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u.ev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.), </a:t>
            </a:r>
            <a:r>
              <a:rPr lang="en-US" sz="2000" dirty="0" err="1" smtClean="0">
                <a:solidFill>
                  <a:srgbClr val="FF0000"/>
                </a:solidFill>
              </a:rPr>
              <a:t>Contag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latin typeface="+mj-lt"/>
            </a:endParaRPr>
          </a:p>
        </p:txBody>
      </p:sp>
      <p:pic>
        <p:nvPicPr>
          <p:cNvPr id="10" name="image2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352799" y="941400"/>
            <a:ext cx="5964399" cy="2659428"/>
          </a:xfrm>
          <a:prstGeom prst="rect">
            <a:avLst/>
          </a:prstGeom>
          <a:ln/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2841" y="3920637"/>
          <a:ext cx="5585959" cy="2033274"/>
        </p:xfrm>
        <a:graphic>
          <a:graphicData uri="http://schemas.openxmlformats.org/drawingml/2006/table">
            <a:tbl>
              <a:tblPr/>
              <a:tblGrid>
                <a:gridCol w="1629383"/>
                <a:gridCol w="2278299"/>
                <a:gridCol w="1678277"/>
              </a:tblGrid>
              <a:tr h="36389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Layer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Thickness 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Tolerance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429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Dielectric substrate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</a:t>
                      </a: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±10 %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1526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Copper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(final)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except around </a:t>
                      </a:r>
                      <a:r>
                        <a:rPr lang="en-GB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holes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 2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355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Solder mask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513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 5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513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FPC Stack-up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979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645" y="3704492"/>
            <a:ext cx="824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Technical specifications frozen.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Layout minor </a:t>
            </a:r>
            <a:r>
              <a:rPr lang="en-US" sz="2400" dirty="0"/>
              <a:t>modifications possible until contract </a:t>
            </a:r>
            <a:r>
              <a:rPr lang="en-US" sz="2400" dirty="0" smtClean="0"/>
              <a:t>signature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Tendering procedures </a:t>
            </a:r>
            <a:r>
              <a:rPr lang="en-US" sz="2400" dirty="0" smtClean="0"/>
              <a:t>started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Approval for tendering expected mid of October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74733" y="1100475"/>
            <a:ext cx="83642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ELTOS – Quality of this batch far from the previous productions </a:t>
            </a:r>
          </a:p>
          <a:p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Contag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– Cu and Solder Mask very thick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Swiss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PCB – Cu thickness not uniform </a:t>
            </a:r>
          </a:p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4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Results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based on 1 FPC per manufacturer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4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4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Testing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more FPCs to have statistics </a:t>
            </a:r>
            <a:endParaRPr lang="en-US" sz="2400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FPC Stack-up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1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46" y="1835638"/>
            <a:ext cx="6502400" cy="3632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OB Assembly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8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679450"/>
            <a:ext cx="8521700" cy="5499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OB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79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38603"/>
            <a:ext cx="8763000" cy="54483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OB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614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23" y="992928"/>
            <a:ext cx="8798169" cy="56066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OB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01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45" y="1125416"/>
            <a:ext cx="8242300" cy="5334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OB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0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OB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289050"/>
            <a:ext cx="83439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14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OB Assembly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25" y="727802"/>
            <a:ext cx="8204500" cy="61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4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Quark Matter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684" y="844062"/>
            <a:ext cx="7831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Quark Matter 2018 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svolgerà</a:t>
            </a:r>
            <a:r>
              <a:rPr lang="en-US" dirty="0"/>
              <a:t> al Lido di </a:t>
            </a:r>
            <a:r>
              <a:rPr lang="en-US" dirty="0" err="1"/>
              <a:t>Venezia</a:t>
            </a:r>
            <a:r>
              <a:rPr lang="en-US" dirty="0"/>
              <a:t>. Le date </a:t>
            </a:r>
            <a:r>
              <a:rPr lang="en-US" dirty="0" err="1"/>
              <a:t>sono</a:t>
            </a:r>
            <a:r>
              <a:rPr lang="en-US" dirty="0"/>
              <a:t> 13-19 </a:t>
            </a:r>
            <a:r>
              <a:rPr lang="en-US" dirty="0" err="1"/>
              <a:t>maggio</a:t>
            </a:r>
            <a:r>
              <a:rPr lang="en-US" dirty="0"/>
              <a:t> </a:t>
            </a:r>
            <a:r>
              <a:rPr lang="en-US" dirty="0" smtClean="0"/>
              <a:t>2018. Il </a:t>
            </a:r>
            <a:r>
              <a:rPr lang="en-US" dirty="0" err="1"/>
              <a:t>Comitato</a:t>
            </a:r>
            <a:r>
              <a:rPr lang="en-US" dirty="0"/>
              <a:t> </a:t>
            </a:r>
            <a:r>
              <a:rPr lang="en-US" dirty="0" err="1"/>
              <a:t>Organizzatore</a:t>
            </a:r>
            <a:r>
              <a:rPr lang="en-US" dirty="0"/>
              <a:t> (OC) </a:t>
            </a:r>
            <a:r>
              <a:rPr lang="en-US" dirty="0" err="1"/>
              <a:t>sara</a:t>
            </a:r>
            <a:r>
              <a:rPr lang="en-US" dirty="0"/>
              <a:t>’ </a:t>
            </a:r>
            <a:r>
              <a:rPr lang="en-US" dirty="0" err="1"/>
              <a:t>formato</a:t>
            </a:r>
            <a:r>
              <a:rPr lang="en-US" dirty="0"/>
              <a:t> da </a:t>
            </a:r>
            <a:r>
              <a:rPr lang="en-US" dirty="0" err="1"/>
              <a:t>persone</a:t>
            </a:r>
            <a:r>
              <a:rPr lang="en-US" dirty="0"/>
              <a:t> di </a:t>
            </a:r>
            <a:r>
              <a:rPr lang="en-US" dirty="0" err="1"/>
              <a:t>tutti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gruppi</a:t>
            </a:r>
            <a:r>
              <a:rPr lang="en-US" dirty="0"/>
              <a:t> </a:t>
            </a:r>
            <a:r>
              <a:rPr lang="en-US" dirty="0" err="1"/>
              <a:t>italiani</a:t>
            </a:r>
            <a:r>
              <a:rPr lang="en-US" dirty="0"/>
              <a:t> </a:t>
            </a:r>
            <a:r>
              <a:rPr lang="en-US" dirty="0" err="1"/>
              <a:t>legati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fisica</a:t>
            </a:r>
            <a:r>
              <a:rPr lang="en-US" dirty="0"/>
              <a:t> di QM,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50" y="1895231"/>
            <a:ext cx="8432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1414"/>
            <a:ext cx="7109039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OB HIC: First assembly tests at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285860"/>
            <a:ext cx="4071396" cy="9910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After the good results obtained at CERN with the assembly of 2 IB modules equipped with working chips (0 chips in short out of 18), we decided to change our plans and try the assembly of an OB module with the ALICIA machine.</a:t>
            </a:r>
          </a:p>
          <a:p>
            <a:pPr marL="0" indent="0" algn="just">
              <a:buNone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just">
              <a:buNone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17373"/>
            <a:ext cx="3960440" cy="528058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644008" y="3717032"/>
            <a:ext cx="3960440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First action: replacing the IB assembly table with the last version of the OB table (produced by AMC).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cxnSp>
        <p:nvCxnSpPr>
          <p:cNvPr id="10" name="Connettore 2 21"/>
          <p:cNvCxnSpPr/>
          <p:nvPr/>
        </p:nvCxnSpPr>
        <p:spPr>
          <a:xfrm flipH="1">
            <a:off x="2123728" y="4077072"/>
            <a:ext cx="2520280" cy="1584176"/>
          </a:xfrm>
          <a:prstGeom prst="straightConnector1">
            <a:avLst/>
          </a:prstGeom>
          <a:ln w="19050">
            <a:solidFill>
              <a:srgbClr val="FFFF00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6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1414"/>
            <a:ext cx="7109039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OB HIC: First assembly tests at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8215370" cy="27192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Three weeks ago we aligned the first OB module using the ALICIA machine.</a:t>
            </a:r>
          </a:p>
          <a:p>
            <a:pPr marL="0" indent="0" algn="just">
              <a:buNone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We started with a dummy module in order to check the tooling and to confirm the procedure developed in Bari.</a:t>
            </a:r>
          </a:p>
          <a:p>
            <a:pPr marL="0" indent="0" algn="just">
              <a:buNone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just">
              <a:buNone/>
            </a:pPr>
            <a:endParaRPr lang="en-US" sz="1800" dirty="0" smtClean="0">
              <a:latin typeface="Calibri" charset="0"/>
              <a:ea typeface="Calibri" charset="0"/>
              <a:cs typeface="Calibri" charset="0"/>
            </a:endParaRPr>
          </a:p>
          <a:p>
            <a:pPr marL="0" indent="0" algn="just">
              <a:buNone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just">
              <a:buNone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517391" y="6524493"/>
            <a:ext cx="542900" cy="365125"/>
          </a:xfrm>
          <a:prstGeom prst="rect">
            <a:avLst/>
          </a:prstGeom>
        </p:spPr>
        <p:txBody>
          <a:bodyPr/>
          <a:lstStyle/>
          <a:p>
            <a:fld id="{A125CD2F-19FF-4C8C-8205-D1573BF8620F}" type="slidenum">
              <a:rPr lang="it-IT" smtClean="0">
                <a:latin typeface="Calibri" charset="0"/>
                <a:ea typeface="Calibri" charset="0"/>
                <a:cs typeface="Calibri" charset="0"/>
              </a:rPr>
              <a:pPr/>
              <a:t>3</a:t>
            </a:fld>
            <a:endParaRPr lang="it-IT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221" y="2450966"/>
            <a:ext cx="5172067" cy="38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1414"/>
            <a:ext cx="7109039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OB HIC: Status and Plans</a:t>
            </a:r>
            <a:endParaRPr lang="en-GB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6250" y="1139290"/>
            <a:ext cx="8215370" cy="257518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Produced module equipped with ALPIDE chips the past week</a:t>
            </a:r>
          </a:p>
          <a:p>
            <a:pPr>
              <a:buFont typeface="Wingdings" charset="2"/>
              <a:buChar char="Ø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Continue the production of dummy modules in Bari with our current procedure and with the ALICIA-3 machine starting from the last week of October</a:t>
            </a:r>
          </a:p>
          <a:p>
            <a:pPr>
              <a:buFont typeface="Wingdings" charset="2"/>
              <a:buChar char="Ø"/>
            </a:pP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723900">
              <a:buFont typeface="Wingdings" charset="2"/>
              <a:buChar char="²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4 dummy modules are now available and can be shipped to different labs </a:t>
            </a:r>
            <a:br>
              <a:rPr lang="en-US" sz="22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(3 available in Bari and 1 at CERN)</a:t>
            </a:r>
          </a:p>
          <a:p>
            <a:pPr>
              <a:buFont typeface="Wingdings" charset="2"/>
              <a:buChar char="Ø"/>
            </a:pP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</p:spPr>
        <p:txBody>
          <a:bodyPr/>
          <a:lstStyle/>
          <a:p>
            <a:r>
              <a:rPr lang="en-US" dirty="0" smtClean="0"/>
              <a:t>FPC Tests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922"/>
            <a:ext cx="9144000" cy="46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6229" y="4465759"/>
            <a:ext cx="2627133" cy="11685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>
                <a:sym typeface="Wingdings" panose="05000000000000000000" pitchFamily="2" charset="2"/>
              </a:rPr>
              <a:t></a:t>
            </a:r>
            <a:r>
              <a:rPr lang="en-GB" b="1" dirty="0"/>
              <a:t>Stack-up of the OB FPC (not in scale) </a:t>
            </a:r>
          </a:p>
        </p:txBody>
      </p:sp>
      <p:pic>
        <p:nvPicPr>
          <p:cNvPr id="6" name="image27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96355" y="1633942"/>
            <a:ext cx="7190295" cy="2184453"/>
          </a:xfrm>
          <a:prstGeom prst="rect">
            <a:avLst/>
          </a:prstGeom>
          <a:ln/>
        </p:spPr>
      </p:pic>
      <p:pic>
        <p:nvPicPr>
          <p:cNvPr id="7" name="image3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419682"/>
            <a:ext cx="6521581" cy="1290102"/>
          </a:xfrm>
          <a:prstGeom prst="rect">
            <a:avLst/>
          </a:prstGeom>
          <a:ln/>
        </p:spPr>
      </p:pic>
      <p:sp>
        <p:nvSpPr>
          <p:cNvPr id="8" name="TextBox 7"/>
          <p:cNvSpPr txBox="1"/>
          <p:nvPr/>
        </p:nvSpPr>
        <p:spPr>
          <a:xfrm>
            <a:off x="4800601" y="2935860"/>
            <a:ext cx="144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Reference point: dowel pin hole </a:t>
            </a:r>
            <a:r>
              <a:rPr lang="en-GB" sz="900" dirty="0" err="1">
                <a:solidFill>
                  <a:schemeClr val="bg1"/>
                </a:solidFill>
              </a:rPr>
              <a:t>center</a:t>
            </a:r>
            <a:endParaRPr lang="en-GB" sz="9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4572000" y="3034844"/>
            <a:ext cx="228601" cy="856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24636" y="1669294"/>
            <a:ext cx="552057" cy="170491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9017" y="3378829"/>
            <a:ext cx="189713" cy="16738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4557" y="3446087"/>
            <a:ext cx="1449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Reference bridges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547924" y="1605544"/>
            <a:ext cx="1695059" cy="16920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b="1" dirty="0">
                <a:sym typeface="Wingdings" panose="05000000000000000000" pitchFamily="2" charset="2"/>
              </a:rPr>
              <a:t>General structure of the OB FPC.</a:t>
            </a:r>
            <a:endParaRPr lang="en-GB" sz="2100" b="1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FPC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2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848293"/>
            <a:ext cx="7886700" cy="994172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Vis. Insp: via metallization/metal “wall” quality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674391"/>
            <a:ext cx="7886700" cy="355886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Pictures by </a:t>
            </a:r>
            <a:r>
              <a:rPr lang="en-GB" dirty="0" err="1"/>
              <a:t>Miljenko</a:t>
            </a:r>
            <a:r>
              <a:rPr lang="en-GB" dirty="0"/>
              <a:t> </a:t>
            </a:r>
            <a:r>
              <a:rPr lang="en-GB" dirty="0" err="1"/>
              <a:t>Šuljić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887" r="13499" b="3479"/>
          <a:stretch/>
        </p:blipFill>
        <p:spPr>
          <a:xfrm rot="5400000">
            <a:off x="2412385" y="492589"/>
            <a:ext cx="1293227" cy="4517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964" y="3101925"/>
            <a:ext cx="10180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Swiss-PCB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3582" r="14889" b="2861"/>
          <a:stretch/>
        </p:blipFill>
        <p:spPr>
          <a:xfrm rot="5400000">
            <a:off x="2422399" y="1821194"/>
            <a:ext cx="1273198" cy="4517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2440" y="4422857"/>
            <a:ext cx="5927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Eltos</a:t>
            </a:r>
            <a:endParaRPr lang="en-GB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1651" r="7708" b="2319"/>
          <a:stretch/>
        </p:blipFill>
        <p:spPr>
          <a:xfrm rot="5400000">
            <a:off x="2524283" y="3031454"/>
            <a:ext cx="1069429" cy="45177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9448" y="5569396"/>
            <a:ext cx="6622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Contag</a:t>
            </a:r>
            <a:endParaRPr lang="en-GB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5371032" y="2100273"/>
            <a:ext cx="3615069" cy="66590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>
                <a:solidFill>
                  <a:srgbClr val="FF0000"/>
                </a:solidFill>
              </a:rPr>
              <a:t>Swiss</a:t>
            </a:r>
            <a:r>
              <a:rPr lang="en-GB" sz="2100" dirty="0"/>
              <a:t>: very good quality and planarity of the nickel-gold plating</a:t>
            </a:r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5371032" y="3443492"/>
            <a:ext cx="3615069" cy="10477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 err="1">
                <a:solidFill>
                  <a:srgbClr val="FF0000"/>
                </a:solidFill>
              </a:rPr>
              <a:t>Eltos</a:t>
            </a:r>
            <a:r>
              <a:rPr lang="en-GB" sz="2100" dirty="0"/>
              <a:t>: bad quality of the nickel-gold plating that is missing in certain areas</a:t>
            </a:r>
          </a:p>
        </p:txBody>
      </p:sp>
      <p:sp>
        <p:nvSpPr>
          <p:cNvPr id="16" name="Content Placeholder 6"/>
          <p:cNvSpPr txBox="1">
            <a:spLocks/>
          </p:cNvSpPr>
          <p:nvPr/>
        </p:nvSpPr>
        <p:spPr>
          <a:xfrm>
            <a:off x="5371032" y="4715977"/>
            <a:ext cx="3615069" cy="10477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 err="1">
                <a:solidFill>
                  <a:srgbClr val="FF0000"/>
                </a:solidFill>
              </a:rPr>
              <a:t>Contag</a:t>
            </a:r>
            <a:r>
              <a:rPr lang="en-GB" sz="2100" dirty="0"/>
              <a:t>: very good quality and planarity of the plating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FPC Tests: Visual Inspection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6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53910"/>
            <a:ext cx="4249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Materials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:  </a:t>
            </a:r>
          </a:p>
          <a:p>
            <a:endParaRPr lang="en-U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+mj-lt"/>
                <a:ea typeface="Simsun (Founder Extended)"/>
              </a:rPr>
              <a:t>Pyralux</a:t>
            </a:r>
            <a:r>
              <a:rPr lang="en-US" sz="2000" dirty="0" smtClean="0">
                <a:latin typeface="+mj-lt"/>
                <a:ea typeface="Simsun (Founder Extended)"/>
              </a:rPr>
              <a:t> (</a:t>
            </a:r>
            <a:r>
              <a:rPr lang="en-US" sz="2000" dirty="0">
                <a:ea typeface="Simsun (Founder Extended)"/>
              </a:rPr>
              <a:t>polyimide core 75 </a:t>
            </a:r>
            <a:r>
              <a:rPr lang="en-US" sz="2000" dirty="0" smtClean="0">
                <a:ea typeface="Simsun (Founder Extended)"/>
              </a:rPr>
              <a:t>um, double-sided</a:t>
            </a:r>
            <a:r>
              <a:rPr lang="en-US" sz="2000" dirty="0">
                <a:ea typeface="Simsun (Founder Extended)"/>
              </a:rPr>
              <a:t>, copper-clad laminate, Cu  thickness 18 </a:t>
            </a:r>
            <a:r>
              <a:rPr lang="en-US" sz="2000" dirty="0" smtClean="0">
                <a:ea typeface="Simsun (Founder Extended)"/>
              </a:rPr>
              <a:t>um</a:t>
            </a:r>
            <a:r>
              <a:rPr lang="en-US" sz="2000" dirty="0" smtClean="0">
                <a:latin typeface="+mj-lt"/>
                <a:ea typeface="Simsun (Founder Extended)"/>
              </a:rPr>
              <a:t>) or similar </a:t>
            </a:r>
            <a:br>
              <a:rPr lang="en-US" sz="2000" dirty="0" smtClean="0">
                <a:latin typeface="+mj-lt"/>
                <a:ea typeface="Simsun (Founder Extended)"/>
              </a:rPr>
            </a:br>
            <a:r>
              <a:rPr lang="en-US" sz="2000" dirty="0" smtClean="0">
                <a:latin typeface="+mj-lt"/>
                <a:ea typeface="Simsun (Founder Extended)"/>
              </a:rPr>
              <a:t>(</a:t>
            </a:r>
            <a:r>
              <a:rPr lang="en-US" sz="2000" dirty="0" err="1" smtClean="0">
                <a:solidFill>
                  <a:srgbClr val="32EE32"/>
                </a:solidFill>
                <a:latin typeface="+mj-lt"/>
                <a:ea typeface="Simsun (Founder Extended)"/>
              </a:rPr>
              <a:t>Swiss&amp;Eltos</a:t>
            </a:r>
            <a:r>
              <a:rPr lang="en-US" sz="2000" dirty="0" smtClean="0">
                <a:solidFill>
                  <a:srgbClr val="32EE32"/>
                </a:solidFill>
                <a:latin typeface="+mj-lt"/>
                <a:ea typeface="Simsun (Founder Extended)"/>
              </a:rPr>
              <a:t>, ~</a:t>
            </a:r>
            <a:r>
              <a:rPr lang="en-US" sz="2000" dirty="0" err="1" smtClean="0">
                <a:solidFill>
                  <a:srgbClr val="32EE32"/>
                </a:solidFill>
                <a:latin typeface="+mj-lt"/>
                <a:ea typeface="Simsun (Founder Extended)"/>
              </a:rPr>
              <a:t>Contag</a:t>
            </a:r>
            <a:r>
              <a:rPr lang="en-US" sz="2000" dirty="0" smtClean="0">
                <a:latin typeface="+mj-lt"/>
                <a:ea typeface="Simsun (Founder Extended)"/>
              </a:rPr>
              <a:t>)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2841" y="3920637"/>
          <a:ext cx="5585959" cy="2033274"/>
        </p:xfrm>
        <a:graphic>
          <a:graphicData uri="http://schemas.openxmlformats.org/drawingml/2006/table">
            <a:tbl>
              <a:tblPr/>
              <a:tblGrid>
                <a:gridCol w="1629383"/>
                <a:gridCol w="2278299"/>
                <a:gridCol w="1678277"/>
              </a:tblGrid>
              <a:tr h="36389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Layer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Thickness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Tolerance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429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Dielectric substrate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513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</a:t>
                      </a: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513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±10 %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513"/>
                    </a:solidFill>
                  </a:tcPr>
                </a:tc>
              </a:tr>
              <a:tr h="641526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Copper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(final)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except around </a:t>
                      </a:r>
                      <a:r>
                        <a:rPr lang="en-GB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holes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 2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355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Solder mask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 5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image2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352799" y="941400"/>
            <a:ext cx="5964399" cy="2659428"/>
          </a:xfrm>
          <a:prstGeom prst="rect">
            <a:avLst/>
          </a:prstGeom>
          <a:ln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FPC Stack-up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472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652" y="770147"/>
            <a:ext cx="3581400" cy="28315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Copper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:</a:t>
            </a:r>
          </a:p>
          <a:p>
            <a:endParaRPr lang="en-US" sz="2000" dirty="0" smtClean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 +- 2um final (except @ holes)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 dirty="0" err="1" smtClean="0">
                <a:solidFill>
                  <a:srgbClr val="32EE32"/>
                </a:solidFill>
                <a:latin typeface="+mj-lt"/>
              </a:rPr>
              <a:t>Eltos</a:t>
            </a:r>
            <a:r>
              <a:rPr lang="en-US" sz="2000" dirty="0" smtClean="0">
                <a:solidFill>
                  <a:srgbClr val="32EE32"/>
                </a:solidFill>
                <a:latin typeface="+mj-lt"/>
              </a:rPr>
              <a:t>,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rgbClr val="FFC000"/>
                </a:solidFill>
                <a:latin typeface="+mj-lt"/>
              </a:rPr>
              <a:t>S.P.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Contag</a:t>
            </a:r>
            <a:endParaRPr lang="en-US" sz="20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b="1" dirty="0" smtClean="0">
                <a:latin typeface="+mj-lt"/>
              </a:rPr>
              <a:t>Still Under evaluation (more tests needed! To understand if fluctuations or syst. )</a:t>
            </a:r>
          </a:p>
        </p:txBody>
      </p:sp>
      <p:sp>
        <p:nvSpPr>
          <p:cNvPr id="9" name="Rectangle 8"/>
          <p:cNvSpPr/>
          <p:nvPr/>
        </p:nvSpPr>
        <p:spPr>
          <a:xfrm>
            <a:off x="5817322" y="3810000"/>
            <a:ext cx="3073653" cy="2706895"/>
          </a:xfrm>
          <a:prstGeom prst="rect">
            <a:avLst/>
          </a:prstGeom>
          <a:ln>
            <a:solidFill>
              <a:srgbClr val="D34A13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 smtClean="0">
                <a:solidFill>
                  <a:srgbClr val="C2280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Finishing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ENIG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(Wire Bonding, soldering, </a:t>
            </a:r>
            <a:r>
              <a:rPr lang="en-GB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smd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mounting)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 layer: 3-5 um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 layer: of  60-100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nm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32EE3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n-GB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GB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Eltos</a:t>
            </a:r>
            <a:r>
              <a:rPr lang="en-GB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(strong quality </a:t>
            </a:r>
            <a:r>
              <a:rPr lang="en-GB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fluctions</a:t>
            </a:r>
            <a:r>
              <a:rPr lang="en-GB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GB" sz="1600" dirty="0" err="1" smtClean="0">
                <a:solidFill>
                  <a:srgbClr val="32EE3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Contag</a:t>
            </a:r>
            <a:endParaRPr lang="en-GB" dirty="0">
              <a:solidFill>
                <a:srgbClr val="32EE3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age2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352799" y="941400"/>
            <a:ext cx="5964399" cy="2659428"/>
          </a:xfrm>
          <a:prstGeom prst="rect">
            <a:avLst/>
          </a:prstGeom>
          <a:ln/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52841" y="3920637"/>
          <a:ext cx="5585959" cy="2033274"/>
        </p:xfrm>
        <a:graphic>
          <a:graphicData uri="http://schemas.openxmlformats.org/drawingml/2006/table">
            <a:tbl>
              <a:tblPr/>
              <a:tblGrid>
                <a:gridCol w="1629383"/>
                <a:gridCol w="2278299"/>
                <a:gridCol w="1678277"/>
              </a:tblGrid>
              <a:tr h="36389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Layer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Thickness 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Tolerance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429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Dielectric substrate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</a:t>
                      </a: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±10 %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1526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Copper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513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(final)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except around </a:t>
                      </a:r>
                      <a:r>
                        <a:rPr lang="en-GB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holes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513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 2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513"/>
                    </a:solidFill>
                  </a:tcPr>
                </a:tc>
              </a:tr>
              <a:tr h="38355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Solder mask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 5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Noto Sans Symbols"/>
                          <a:ea typeface="Noto Sans Symbols"/>
                          <a:cs typeface="Noto Sans Symbols"/>
                        </a:rPr>
                        <a:t>μ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FPC Stack-up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859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37557</TotalTime>
  <Words>544</Words>
  <Application>Microsoft Macintosh PowerPoint</Application>
  <PresentationFormat>On-screen Show (4:3)</PresentationFormat>
  <Paragraphs>127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Noto Sans Symbols</vt:lpstr>
      <vt:lpstr>Simsun (Founder Extended)</vt:lpstr>
      <vt:lpstr>Symbol</vt:lpstr>
      <vt:lpstr>Times New Roman</vt:lpstr>
      <vt:lpstr>Wingdings</vt:lpstr>
      <vt:lpstr>Arial</vt:lpstr>
      <vt:lpstr>2_Office Theme</vt:lpstr>
      <vt:lpstr>Status Report  ALICE ITS @ LNF  </vt:lpstr>
      <vt:lpstr>OB HIC: First assembly tests at CERN</vt:lpstr>
      <vt:lpstr>OB HIC: First assembly tests at CERN</vt:lpstr>
      <vt:lpstr>OB HIC: Status and Plans</vt:lpstr>
      <vt:lpstr>FPC Tests</vt:lpstr>
      <vt:lpstr>FPC Production</vt:lpstr>
      <vt:lpstr>Vis. Insp: via metallization/metal “wall” 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Federico Ronchetti</cp:lastModifiedBy>
  <cp:revision>1581</cp:revision>
  <cp:lastPrinted>2016-09-05T08:21:38Z</cp:lastPrinted>
  <dcterms:created xsi:type="dcterms:W3CDTF">2010-04-12T23:12:02Z</dcterms:created>
  <dcterms:modified xsi:type="dcterms:W3CDTF">2016-10-11T07:57:58Z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