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6"/>
  </p:notesMasterIdLst>
  <p:handoutMasterIdLst>
    <p:handoutMasterId r:id="rId7"/>
  </p:handoutMasterIdLst>
  <p:sldIdLst>
    <p:sldId id="282" r:id="rId2"/>
    <p:sldId id="286" r:id="rId3"/>
    <p:sldId id="310" r:id="rId4"/>
    <p:sldId id="30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934FF"/>
    <a:srgbClr val="C6C06E"/>
    <a:srgbClr val="63B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780" autoAdjust="0"/>
  </p:normalViewPr>
  <p:slideViewPr>
    <p:cSldViewPr snapToGrid="0" snapToObjects="1">
      <p:cViewPr>
        <p:scale>
          <a:sx n="100" d="100"/>
          <a:sy n="100" d="100"/>
        </p:scale>
        <p:origin x="-760" y="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8A20B-6C6A-BA46-A0AA-EEADCA994C39}" type="datetimeFigureOut">
              <a:rPr lang="en-US" smtClean="0"/>
              <a:t>05/10/16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6803F-59D6-D642-913A-F56CE84BE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89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E7C06-C901-6243-851B-3245FB3E000A}" type="datetimeFigureOut">
              <a:rPr lang="en-US" smtClean="0"/>
              <a:t>05/10/16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B9806-40AA-D246-B7E4-998DCECB38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326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8172-3067-0B4F-93F2-5835092CE734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4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50ED-CC85-AF4A-8E6B-BBEF297FC1BC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7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7C3A-1FC6-D148-B94A-879C1ADCBE2C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2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508C-E3FB-314A-AC33-84FA3D84D334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8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F19-2386-B64D-B7B8-ED3F41BF87BA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0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F066-8C85-CB46-AE3F-6BFD4A53C03F}" type="datetime1">
              <a:rPr lang="it-IT" smtClean="0"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1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B584-5863-7647-A2FA-636E69B541D1}" type="datetime1">
              <a:rPr lang="it-IT" smtClean="0"/>
              <a:t>05/10/16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8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F747-ED28-6941-ABD3-251FEED0B507}" type="datetime1">
              <a:rPr lang="it-IT" smtClean="0"/>
              <a:t>05/10/16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2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7F16-B694-C648-84F5-C60CB4E2D97C}" type="datetime1">
              <a:rPr lang="it-IT" smtClean="0"/>
              <a:t>05/10/16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9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6A7F-5337-E046-AD3C-9674DCC52529}" type="datetime1">
              <a:rPr lang="it-IT" smtClean="0"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7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0842-E4B5-4545-AB41-AF51DFA17F84}" type="datetime1">
              <a:rPr lang="it-IT" smtClean="0"/>
              <a:t>05/10/16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3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D622D-C876-7340-831E-7067DC84B586}" type="datetime1">
              <a:rPr lang="it-IT" smtClean="0"/>
              <a:t>05/10/16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2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gi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500" y="1825625"/>
            <a:ext cx="7772400" cy="1470025"/>
          </a:xfrm>
        </p:spPr>
        <p:txBody>
          <a:bodyPr/>
          <a:lstStyle/>
          <a:p>
            <a:r>
              <a:rPr lang="en-US" b="1" dirty="0" smtClean="0"/>
              <a:t>RPC </a:t>
            </a:r>
            <a:r>
              <a:rPr lang="en-US" b="1" dirty="0" smtClean="0"/>
              <a:t>RD_FASE2</a:t>
            </a:r>
            <a:br>
              <a:rPr lang="en-US" b="1" dirty="0" smtClean="0"/>
            </a:br>
            <a:r>
              <a:rPr lang="en-US" sz="3600" b="1" i="1" dirty="0" err="1" smtClean="0"/>
              <a:t>assegnazioni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5969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D. Boscherini (Bologna),  D. Piccolo (LNF)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1</a:t>
            </a:fld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082800" y="5810250"/>
            <a:ext cx="4927600" cy="59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8000"/>
                </a:solidFill>
              </a:rPr>
              <a:t>RD_FASE2 Referees   -   Roma, 08/09/2017</a:t>
            </a:r>
          </a:p>
        </p:txBody>
      </p:sp>
      <p:pic>
        <p:nvPicPr>
          <p:cNvPr id="6" name="Picture 17" descr="logo_c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416" y="1"/>
            <a:ext cx="863999" cy="86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 r="83582"/>
          <a:stretch>
            <a:fillRect/>
          </a:stretch>
        </p:blipFill>
        <p:spPr bwMode="auto">
          <a:xfrm>
            <a:off x="16404" y="44624"/>
            <a:ext cx="899592" cy="9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tlas-logo-0803011_05_clea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1"/>
            <a:ext cx="944104" cy="89999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22727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RD_FASE2 - RPC </a:t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sz="3200" b="1" dirty="0" err="1" smtClean="0">
                <a:solidFill>
                  <a:srgbClr val="000000"/>
                </a:solidFill>
              </a:rPr>
              <a:t>Assegnazioni</a:t>
            </a:r>
            <a:r>
              <a:rPr lang="en-US" sz="3200" b="1" dirty="0" smtClean="0">
                <a:solidFill>
                  <a:srgbClr val="000000"/>
                </a:solidFill>
              </a:rPr>
              <a:t>/</a:t>
            </a:r>
            <a:r>
              <a:rPr lang="en-US" sz="3200" b="1" dirty="0" err="1" smtClean="0">
                <a:solidFill>
                  <a:srgbClr val="000000"/>
                </a:solidFill>
              </a:rPr>
              <a:t>preventivi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115068"/>
              </p:ext>
            </p:extLst>
          </p:nvPr>
        </p:nvGraphicFramePr>
        <p:xfrm>
          <a:off x="547035" y="2575546"/>
          <a:ext cx="7693025" cy="1964645"/>
        </p:xfrm>
        <a:graphic>
          <a:graphicData uri="http://schemas.openxmlformats.org/drawingml/2006/table">
            <a:tbl>
              <a:tblPr/>
              <a:tblGrid>
                <a:gridCol w="1147883"/>
                <a:gridCol w="717427"/>
                <a:gridCol w="717427"/>
                <a:gridCol w="717427"/>
                <a:gridCol w="805726"/>
                <a:gridCol w="717427"/>
                <a:gridCol w="717427"/>
                <a:gridCol w="717427"/>
                <a:gridCol w="717427"/>
                <a:gridCol w="717427"/>
              </a:tblGrid>
              <a:tr h="286971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6971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</a:t>
                      </a:r>
                      <a:endParaRPr lang="en-US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75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ELETTRODI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</a:tr>
              <a:tr h="275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PROTOTIPI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</a:tr>
              <a:tr h="275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FRONT-END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</a:tr>
              <a:tr h="275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ECO-GAS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</a:tr>
              <a:tr h="286971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GIF++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 + 10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2B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66514" y="5359400"/>
            <a:ext cx="3160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Totale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richieste</a:t>
            </a:r>
            <a:r>
              <a:rPr lang="en-US" dirty="0" smtClean="0">
                <a:solidFill>
                  <a:srgbClr val="FF0000"/>
                </a:solidFill>
              </a:rPr>
              <a:t> 2017 : </a:t>
            </a:r>
            <a:r>
              <a:rPr lang="en-US" b="1" dirty="0" smtClean="0">
                <a:solidFill>
                  <a:srgbClr val="0000FF"/>
                </a:solidFill>
              </a:rPr>
              <a:t>36 </a:t>
            </a:r>
            <a:r>
              <a:rPr lang="en-US" b="1" dirty="0" err="1" smtClean="0">
                <a:solidFill>
                  <a:srgbClr val="0000FF"/>
                </a:solidFill>
              </a:rPr>
              <a:t>Keuro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14815" y="5347732"/>
            <a:ext cx="3303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Totale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assegnato</a:t>
            </a:r>
            <a:r>
              <a:rPr lang="en-US" dirty="0" smtClean="0">
                <a:solidFill>
                  <a:srgbClr val="FF0000"/>
                </a:solidFill>
              </a:rPr>
              <a:t> 2017 : </a:t>
            </a:r>
            <a:r>
              <a:rPr lang="en-US" b="1" dirty="0" smtClean="0">
                <a:solidFill>
                  <a:srgbClr val="0000FF"/>
                </a:solidFill>
              </a:rPr>
              <a:t>32 </a:t>
            </a:r>
            <a:r>
              <a:rPr lang="en-US" b="1" dirty="0" err="1" smtClean="0">
                <a:solidFill>
                  <a:srgbClr val="0000FF"/>
                </a:solidFill>
              </a:rPr>
              <a:t>Keuro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26641" y="5583198"/>
            <a:ext cx="959936" cy="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3657600"/>
            <a:ext cx="495300" cy="406400"/>
          </a:xfrm>
          <a:prstGeom prst="ellipse">
            <a:avLst/>
          </a:prstGeom>
          <a:noFill/>
          <a:ln w="1905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176129" y="2006600"/>
            <a:ext cx="2559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3366FF"/>
                </a:solidFill>
              </a:rPr>
              <a:t>Elettronica</a:t>
            </a:r>
            <a:r>
              <a:rPr lang="en-US" b="1" dirty="0" smtClean="0">
                <a:solidFill>
                  <a:srgbClr val="3366FF"/>
                </a:solidFill>
              </a:rPr>
              <a:t> trigger ATLAS</a:t>
            </a:r>
            <a:endParaRPr lang="en-US" b="1" dirty="0">
              <a:solidFill>
                <a:srgbClr val="3366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7239000" y="2375932"/>
            <a:ext cx="190500" cy="1281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66514" y="5962134"/>
            <a:ext cx="5974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r>
              <a:rPr lang="en-US" b="1" dirty="0" smtClean="0"/>
              <a:t> </a:t>
            </a:r>
            <a:r>
              <a:rPr lang="en-US" b="1" dirty="0" err="1" smtClean="0"/>
              <a:t>Keuro</a:t>
            </a:r>
            <a:r>
              <a:rPr lang="en-US" b="1" dirty="0" smtClean="0"/>
              <a:t> in </a:t>
            </a:r>
            <a:r>
              <a:rPr lang="en-US" b="1" dirty="0" err="1" smtClean="0"/>
              <a:t>meno</a:t>
            </a:r>
            <a:r>
              <a:rPr lang="en-US" b="1" dirty="0" smtClean="0"/>
              <a:t> </a:t>
            </a:r>
            <a:r>
              <a:rPr lang="en-US" b="1" dirty="0" err="1" smtClean="0"/>
              <a:t>saranno</a:t>
            </a:r>
            <a:r>
              <a:rPr lang="en-US" b="1" dirty="0" smtClean="0"/>
              <a:t> </a:t>
            </a:r>
            <a:r>
              <a:rPr lang="en-US" b="1" dirty="0" err="1" smtClean="0"/>
              <a:t>riorganizzati</a:t>
            </a:r>
            <a:r>
              <a:rPr lang="en-US" b="1" dirty="0" smtClean="0"/>
              <a:t> in </a:t>
            </a:r>
            <a:r>
              <a:rPr lang="en-US" b="1" dirty="0" err="1" smtClean="0"/>
              <a:t>maniera</a:t>
            </a:r>
            <a:r>
              <a:rPr lang="en-US" b="1" dirty="0" smtClean="0"/>
              <a:t> </a:t>
            </a:r>
            <a:r>
              <a:rPr lang="en-US" b="1" dirty="0" err="1" smtClean="0"/>
              <a:t>opportuna</a:t>
            </a:r>
            <a:endParaRPr lang="en-US" b="1" dirty="0"/>
          </a:p>
        </p:txBody>
      </p:sp>
      <p:pic>
        <p:nvPicPr>
          <p:cNvPr id="18" name="Picture 17" descr="logo_c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416" y="1"/>
            <a:ext cx="863999" cy="86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/>
          <a:srcRect r="83582"/>
          <a:stretch>
            <a:fillRect/>
          </a:stretch>
        </p:blipFill>
        <p:spPr bwMode="auto">
          <a:xfrm>
            <a:off x="16404" y="44624"/>
            <a:ext cx="899592" cy="9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atlas-logo-0803011_05_clea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1"/>
            <a:ext cx="944104" cy="89999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1" name="Oval 20"/>
          <p:cNvSpPr/>
          <p:nvPr/>
        </p:nvSpPr>
        <p:spPr>
          <a:xfrm>
            <a:off x="7581900" y="3429000"/>
            <a:ext cx="495300" cy="406400"/>
          </a:xfrm>
          <a:prstGeom prst="ellipse">
            <a:avLst/>
          </a:prstGeom>
          <a:noFill/>
          <a:ln w="1905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934200" y="4711700"/>
            <a:ext cx="1521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Mock-up CMS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874000" y="3873500"/>
            <a:ext cx="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399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6776" y="139130"/>
            <a:ext cx="3816424" cy="77809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RPC </a:t>
            </a:r>
            <a:r>
              <a:rPr lang="en-US" sz="3600" b="1" dirty="0" err="1" smtClean="0"/>
              <a:t>rd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fase</a:t>
            </a:r>
            <a:r>
              <a:rPr lang="en-US" sz="3600" b="1" dirty="0" smtClean="0"/>
              <a:t> 2 FTEs</a:t>
            </a: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7984" y="1061492"/>
            <a:ext cx="3390171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cs typeface="Arial"/>
              </a:rPr>
              <a:t>ATLAS </a:t>
            </a:r>
            <a:r>
              <a:rPr lang="en-US" sz="2400" b="1" dirty="0">
                <a:solidFill>
                  <a:srgbClr val="0000FF"/>
                </a:solidFill>
                <a:cs typeface="Arial"/>
              </a:rPr>
              <a:t>RPC  ….       </a:t>
            </a:r>
            <a:r>
              <a:rPr lang="en-US" sz="2400" b="1" dirty="0" smtClean="0">
                <a:solidFill>
                  <a:srgbClr val="0000FF"/>
                </a:solidFill>
                <a:cs typeface="Arial"/>
              </a:rPr>
              <a:t>4.0 </a:t>
            </a:r>
            <a:r>
              <a:rPr lang="en-US" sz="2400" b="1" dirty="0">
                <a:solidFill>
                  <a:srgbClr val="0000FF"/>
                </a:solidFill>
                <a:cs typeface="Arial"/>
              </a:rPr>
              <a:t>FTE</a:t>
            </a:r>
          </a:p>
          <a:p>
            <a:r>
              <a:rPr lang="en-US" sz="2400" dirty="0">
                <a:cs typeface="Arial"/>
              </a:rPr>
              <a:t>Bologna      …….     </a:t>
            </a:r>
            <a:r>
              <a:rPr lang="en-US" sz="2400" dirty="0" smtClean="0">
                <a:cs typeface="Arial"/>
              </a:rPr>
              <a:t>1.7</a:t>
            </a:r>
          </a:p>
          <a:p>
            <a:r>
              <a:rPr lang="en-US" sz="2400" dirty="0" smtClean="0">
                <a:cs typeface="Arial"/>
              </a:rPr>
              <a:t>Pavia           …..       0.2</a:t>
            </a:r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Roma 1       …….     0.6</a:t>
            </a:r>
          </a:p>
          <a:p>
            <a:r>
              <a:rPr lang="en-US" sz="2400" dirty="0">
                <a:cs typeface="Arial"/>
              </a:rPr>
              <a:t>Roma 2       …….     </a:t>
            </a:r>
            <a:r>
              <a:rPr lang="en-US" sz="2400" dirty="0" smtClean="0">
                <a:cs typeface="Arial"/>
              </a:rPr>
              <a:t>1.0</a:t>
            </a:r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Napoli         …….     </a:t>
            </a:r>
            <a:r>
              <a:rPr lang="en-US" sz="2400" dirty="0" smtClean="0">
                <a:cs typeface="Arial"/>
              </a:rPr>
              <a:t>0.5</a:t>
            </a:r>
            <a:endParaRPr lang="en-US" sz="2400" dirty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6127" y="1057796"/>
            <a:ext cx="3467716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CMS </a:t>
            </a:r>
            <a:r>
              <a:rPr lang="en-US" sz="2400" b="1" dirty="0">
                <a:solidFill>
                  <a:srgbClr val="0000FF"/>
                </a:solidFill>
              </a:rPr>
              <a:t>RPC </a:t>
            </a:r>
            <a:r>
              <a:rPr lang="en-US" sz="2400" b="1" dirty="0" smtClean="0">
                <a:solidFill>
                  <a:srgbClr val="0000FF"/>
                </a:solidFill>
              </a:rPr>
              <a:t>……</a:t>
            </a:r>
            <a:r>
              <a:rPr lang="en-US" sz="2400" b="1" dirty="0">
                <a:solidFill>
                  <a:srgbClr val="0000FF"/>
                </a:solidFill>
              </a:rPr>
              <a:t>..      </a:t>
            </a:r>
            <a:r>
              <a:rPr lang="en-US" sz="2400" b="1" dirty="0" smtClean="0">
                <a:solidFill>
                  <a:srgbClr val="0000FF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5</a:t>
            </a:r>
            <a:r>
              <a:rPr lang="en-US" sz="2400" b="1" dirty="0" smtClean="0">
                <a:solidFill>
                  <a:srgbClr val="0000FF"/>
                </a:solidFill>
              </a:rPr>
              <a:t>.4 FTE</a:t>
            </a:r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400" dirty="0"/>
              <a:t>Bari   </a:t>
            </a:r>
            <a:r>
              <a:rPr lang="en-US" sz="2400" dirty="0" smtClean="0"/>
              <a:t>   …....              1.4</a:t>
            </a:r>
            <a:endParaRPr lang="en-US" sz="2400" dirty="0"/>
          </a:p>
          <a:p>
            <a:r>
              <a:rPr lang="en-US" sz="2400" dirty="0" err="1"/>
              <a:t>Frascati</a:t>
            </a:r>
            <a:r>
              <a:rPr lang="en-US" sz="2400" dirty="0"/>
              <a:t>   </a:t>
            </a:r>
            <a:r>
              <a:rPr lang="en-US" sz="2400" dirty="0" smtClean="0"/>
              <a:t>  .....          1.0</a:t>
            </a:r>
            <a:endParaRPr lang="en-US" sz="2400" dirty="0"/>
          </a:p>
          <a:p>
            <a:r>
              <a:rPr lang="en-US" sz="2400" dirty="0"/>
              <a:t>Napoli     …... </a:t>
            </a:r>
            <a:r>
              <a:rPr lang="en-US" sz="2400" dirty="0" smtClean="0"/>
              <a:t>          2.1</a:t>
            </a:r>
            <a:endParaRPr lang="en-US" sz="2400" dirty="0"/>
          </a:p>
          <a:p>
            <a:r>
              <a:rPr lang="en-US" sz="2400" dirty="0"/>
              <a:t>Pavia     </a:t>
            </a:r>
            <a:r>
              <a:rPr lang="en-US" sz="2400" dirty="0" smtClean="0"/>
              <a:t>.…...            0.9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" y="1061492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2016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284" y="4122192"/>
            <a:ext cx="3390171" cy="2308324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cs typeface="Arial"/>
              </a:rPr>
              <a:t>ATLAS </a:t>
            </a:r>
            <a:r>
              <a:rPr lang="en-US" sz="2400" b="1" dirty="0">
                <a:solidFill>
                  <a:srgbClr val="0000FF"/>
                </a:solidFill>
                <a:cs typeface="Arial"/>
              </a:rPr>
              <a:t>RPC  ….       </a:t>
            </a:r>
            <a:r>
              <a:rPr lang="en-US" sz="2400" b="1" dirty="0" smtClean="0">
                <a:solidFill>
                  <a:srgbClr val="0000FF"/>
                </a:solidFill>
                <a:cs typeface="Arial"/>
              </a:rPr>
              <a:t>5.7 </a:t>
            </a:r>
            <a:r>
              <a:rPr lang="en-US" sz="2400" b="1" dirty="0">
                <a:solidFill>
                  <a:srgbClr val="0000FF"/>
                </a:solidFill>
                <a:cs typeface="Arial"/>
              </a:rPr>
              <a:t>FTE</a:t>
            </a:r>
          </a:p>
          <a:p>
            <a:r>
              <a:rPr lang="en-US" sz="2400" dirty="0">
                <a:cs typeface="Arial"/>
              </a:rPr>
              <a:t>Bologna      …….     </a:t>
            </a:r>
            <a:r>
              <a:rPr lang="en-US" sz="2400" dirty="0" smtClean="0">
                <a:cs typeface="Arial"/>
              </a:rPr>
              <a:t>1.9</a:t>
            </a:r>
          </a:p>
          <a:p>
            <a:r>
              <a:rPr lang="en-US" sz="2400" dirty="0" smtClean="0">
                <a:cs typeface="Arial"/>
              </a:rPr>
              <a:t>Pavia           …..       0.2</a:t>
            </a:r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Roma 1       …….     0.6</a:t>
            </a:r>
          </a:p>
          <a:p>
            <a:r>
              <a:rPr lang="en-US" sz="2400" dirty="0">
                <a:cs typeface="Arial"/>
              </a:rPr>
              <a:t>Roma 2       …….     </a:t>
            </a:r>
            <a:r>
              <a:rPr lang="en-US" sz="2400" dirty="0" smtClean="0">
                <a:cs typeface="Arial"/>
              </a:rPr>
              <a:t>2.5</a:t>
            </a:r>
            <a:endParaRPr lang="en-US" sz="2400" dirty="0">
              <a:cs typeface="Arial"/>
            </a:endParaRPr>
          </a:p>
          <a:p>
            <a:r>
              <a:rPr lang="en-US" sz="2400" dirty="0">
                <a:cs typeface="Arial"/>
              </a:rPr>
              <a:t>Napoli         …….     </a:t>
            </a:r>
            <a:r>
              <a:rPr lang="en-US" sz="2400" dirty="0" smtClean="0">
                <a:cs typeface="Arial"/>
              </a:rPr>
              <a:t>0.5</a:t>
            </a:r>
            <a:endParaRPr lang="en-US" sz="2400" dirty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3427" y="4118496"/>
            <a:ext cx="3398136" cy="193899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CMS </a:t>
            </a:r>
            <a:r>
              <a:rPr lang="en-US" sz="2400" b="1" dirty="0">
                <a:solidFill>
                  <a:srgbClr val="0000FF"/>
                </a:solidFill>
              </a:rPr>
              <a:t>RPC </a:t>
            </a:r>
            <a:r>
              <a:rPr lang="en-US" sz="2400" b="1" dirty="0" smtClean="0">
                <a:solidFill>
                  <a:srgbClr val="0000FF"/>
                </a:solidFill>
              </a:rPr>
              <a:t>……</a:t>
            </a:r>
            <a:r>
              <a:rPr lang="en-US" sz="2400" b="1" dirty="0">
                <a:solidFill>
                  <a:srgbClr val="0000FF"/>
                </a:solidFill>
              </a:rPr>
              <a:t>..      </a:t>
            </a:r>
            <a:r>
              <a:rPr lang="en-US" sz="2400" b="1" dirty="0" smtClean="0">
                <a:solidFill>
                  <a:srgbClr val="0000FF"/>
                </a:solidFill>
              </a:rPr>
              <a:t> 3.9 FTE</a:t>
            </a:r>
            <a:endParaRPr lang="en-US" sz="2400" b="1" dirty="0">
              <a:solidFill>
                <a:srgbClr val="0000FF"/>
              </a:solidFill>
            </a:endParaRPr>
          </a:p>
          <a:p>
            <a:r>
              <a:rPr lang="en-US" sz="2400" dirty="0"/>
              <a:t>Bari   </a:t>
            </a:r>
            <a:r>
              <a:rPr lang="en-US" sz="2400" dirty="0" smtClean="0"/>
              <a:t>   …....              1.3</a:t>
            </a:r>
            <a:endParaRPr lang="en-US" sz="2400" dirty="0"/>
          </a:p>
          <a:p>
            <a:r>
              <a:rPr lang="en-US" sz="2400" dirty="0" err="1"/>
              <a:t>Frascati</a:t>
            </a:r>
            <a:r>
              <a:rPr lang="en-US" sz="2400" dirty="0"/>
              <a:t>   </a:t>
            </a:r>
            <a:r>
              <a:rPr lang="en-US" sz="2400" dirty="0" smtClean="0"/>
              <a:t>  .....          1.0 </a:t>
            </a:r>
            <a:endParaRPr lang="en-US" sz="2400" dirty="0"/>
          </a:p>
          <a:p>
            <a:r>
              <a:rPr lang="en-US" sz="2400" dirty="0"/>
              <a:t>Napoli     …... </a:t>
            </a:r>
            <a:r>
              <a:rPr lang="en-US" sz="2400" dirty="0" smtClean="0"/>
              <a:t>          0.7</a:t>
            </a:r>
            <a:endParaRPr lang="en-US" sz="2400" dirty="0"/>
          </a:p>
          <a:p>
            <a:r>
              <a:rPr lang="en-US" sz="2400" dirty="0"/>
              <a:t>Pavia     </a:t>
            </a:r>
            <a:r>
              <a:rPr lang="en-US" sz="2400" dirty="0" smtClean="0"/>
              <a:t>.…...            0.9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77800" y="4122192"/>
            <a:ext cx="808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2017</a:t>
            </a:r>
            <a:endParaRPr lang="en-US" sz="2400" b="1" dirty="0">
              <a:solidFill>
                <a:srgbClr val="008000"/>
              </a:solidFill>
            </a:endParaRPr>
          </a:p>
        </p:txBody>
      </p:sp>
      <p:pic>
        <p:nvPicPr>
          <p:cNvPr id="11" name="Picture 17" descr="logo_c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416" y="1"/>
            <a:ext cx="863999" cy="86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/>
          <a:srcRect r="83582"/>
          <a:stretch>
            <a:fillRect/>
          </a:stretch>
        </p:blipFill>
        <p:spPr bwMode="auto">
          <a:xfrm>
            <a:off x="16404" y="44624"/>
            <a:ext cx="899592" cy="9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atlas-logo-0803011_05_clea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1"/>
            <a:ext cx="944104" cy="89999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77878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97669"/>
            <a:ext cx="6624736" cy="70609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RD_FASE2 RPC:</a:t>
            </a:r>
            <a:br>
              <a:rPr lang="en-US" sz="3600" b="1" dirty="0" smtClean="0"/>
            </a:br>
            <a:r>
              <a:rPr lang="en-US" sz="3600" b="1" dirty="0" smtClean="0"/>
              <a:t>milestones </a:t>
            </a:r>
            <a:r>
              <a:rPr lang="en-US" sz="3600" b="1" dirty="0" smtClean="0"/>
              <a:t>2017</a:t>
            </a: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676239"/>
              </p:ext>
            </p:extLst>
          </p:nvPr>
        </p:nvGraphicFramePr>
        <p:xfrm>
          <a:off x="1187624" y="2204864"/>
          <a:ext cx="6984776" cy="2987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515981"/>
                <a:gridCol w="5468795"/>
              </a:tblGrid>
              <a:tr h="241300"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Milestones</a:t>
                      </a:r>
                      <a:r>
                        <a:rPr lang="en-US" sz="2000" baseline="0" dirty="0" smtClean="0"/>
                        <a:t> 2017</a:t>
                      </a:r>
                      <a:endParaRPr lang="en-US" sz="2000" dirty="0"/>
                    </a:p>
                  </a:txBody>
                  <a:tcPr anchor="ctr" anchorCtr="1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 anchorCtr="1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Data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Risultato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30/11/2017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Produzione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due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schede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prototipo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(DCT board on-detector)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31/12/2017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Risultati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test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GIF++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prototipi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RPC (con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carica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integrata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equivalente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circa 3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anni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HL_LHC)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0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31/12/2017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Individuazione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miscela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totalmente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eco-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compatibile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 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impatto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ecologico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minore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grado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funzionare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piena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efficienza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sulle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camere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nuova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generazione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 ad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efficienza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ridotta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(&gt;=80%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sulla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singola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gap)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sulle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camere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attualmente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operanti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ATLAS (e CMS)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17" descr="logo_c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6416" y="1"/>
            <a:ext cx="863999" cy="86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 r="83582"/>
          <a:stretch>
            <a:fillRect/>
          </a:stretch>
        </p:blipFill>
        <p:spPr bwMode="auto">
          <a:xfrm>
            <a:off x="16404" y="44624"/>
            <a:ext cx="899592" cy="9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tlas-logo-0803011_05_clea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1"/>
            <a:ext cx="944104" cy="89999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0479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18590</TotalTime>
  <Words>352</Words>
  <Application>Microsoft Macintosh PowerPoint</Application>
  <PresentationFormat>On-screen Show (4:3)</PresentationFormat>
  <Paragraphs>112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RPC RD_FASE2 assegnazioni</vt:lpstr>
      <vt:lpstr>RD_FASE2 - RPC  Assegnazioni/preventivi</vt:lpstr>
      <vt:lpstr>RPC rd fase 2 FTEs</vt:lpstr>
      <vt:lpstr>RD_FASE2 RPC: milestones 2017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RPC CMS status</dc:title>
  <dc:creator>davidepiccolo</dc:creator>
  <cp:lastModifiedBy>davidepiccolo</cp:lastModifiedBy>
  <cp:revision>185</cp:revision>
  <cp:lastPrinted>2016-08-31T09:24:16Z</cp:lastPrinted>
  <dcterms:created xsi:type="dcterms:W3CDTF">2016-06-01T08:23:43Z</dcterms:created>
  <dcterms:modified xsi:type="dcterms:W3CDTF">2016-10-05T09:47:01Z</dcterms:modified>
</cp:coreProperties>
</file>