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73" r:id="rId4"/>
    <p:sldId id="258" r:id="rId5"/>
    <p:sldId id="259" r:id="rId6"/>
    <p:sldId id="260" r:id="rId7"/>
    <p:sldId id="262" r:id="rId8"/>
    <p:sldId id="263" r:id="rId9"/>
    <p:sldId id="266" r:id="rId10"/>
    <p:sldId id="267" r:id="rId11"/>
    <p:sldId id="268" r:id="rId12"/>
    <p:sldId id="269" r:id="rId13"/>
    <p:sldId id="270" r:id="rId14"/>
    <p:sldId id="271" r:id="rId15"/>
    <p:sldId id="265" r:id="rId16"/>
    <p:sldId id="27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1" autoAdjust="0"/>
    <p:restoredTop sz="94660"/>
  </p:normalViewPr>
  <p:slideViewPr>
    <p:cSldViewPr snapToGrid="0">
      <p:cViewPr varScale="1">
        <p:scale>
          <a:sx n="90" d="100"/>
          <a:sy n="90" d="100"/>
        </p:scale>
        <p:origin x="-160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69E3DE-DCBB-4AF4-84E2-C06BCEE3D2CE}" type="datetimeFigureOut">
              <a:rPr lang="it-IT" smtClean="0"/>
              <a:t>01/12/16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51E288-019D-4C7A-959B-A06248A4E0B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8732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51E288-019D-4C7A-959B-A06248A4E0BE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1018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827C5-6695-4704-B353-E34AB6A3458C}" type="datetime1">
              <a:rPr lang="en-US" smtClean="0"/>
              <a:t>01/12/16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LNL - Riunione Rapp.ti del personale R.TTA  del 1/12/2016            Michela Pischedda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AAE59-0454-495F-A8E4-E9F55B164803}" type="datetime1">
              <a:rPr lang="en-US" smtClean="0"/>
              <a:t>01/12/16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LNL - Riunione Rapp.ti del personale R.TTA  del 1/12/2016            Michela Pischedda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389A-71BF-451A-976C-84F52840CAB2}" type="datetime1">
              <a:rPr lang="en-US" smtClean="0"/>
              <a:t>01/12/16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LNL - Riunione Rapp.ti del personale R.TTA  del 1/12/2016            Michela Pischedda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CF78E-12BF-46E8-B516-51F64DD932AB}" type="datetime1">
              <a:rPr lang="en-US" smtClean="0"/>
              <a:t>01/12/16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LNL - Riunione Rapp.ti del personale R.TTA  del 1/12/2016            Michela Pischedda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8D6F7-BC2E-4B02-891C-7D0646ED8BB0}" type="datetime1">
              <a:rPr lang="en-US" smtClean="0"/>
              <a:t>01/12/16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LNL - Riunione Rapp.ti del personale R.TTA  del 1/12/2016            Michela Pischedda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83D52-1100-41FE-BD34-81B3E47A1559}" type="datetime1">
              <a:rPr lang="en-US" smtClean="0"/>
              <a:t>01/12/16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LNL - Riunione Rapp.ti del personale R.TTA  del 1/12/2016            Michela Pischedda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D8F81-9267-477E-B4F8-5AB32FD1294D}" type="datetime1">
              <a:rPr lang="en-US" smtClean="0"/>
              <a:t>01/12/16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LNL - Riunione Rapp.ti del personale R.TTA  del 1/12/2016            Michela Pischedda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ABA2B-07A4-4D2E-AFED-DB2C20C46415}" type="datetime1">
              <a:rPr lang="en-US" smtClean="0"/>
              <a:t>01/12/16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LNL - Riunione Rapp.ti del personale R.TTA  del 1/12/2016            Michela Pischedda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6AF33-DF3A-41A1-B965-2FAC41C9BE33}" type="datetime1">
              <a:rPr lang="en-US" smtClean="0"/>
              <a:t>01/12/16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LNL - Riunione Rapp.ti del personale R.TTA  del 1/12/2016            Michela Pischedda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5692-BE87-4682-894F-06BE13C1594F}" type="datetime1">
              <a:rPr lang="en-US" smtClean="0"/>
              <a:t>01/12/16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LNL - Riunione Rapp.ti del personale R.TTA  del 1/12/2016            Michela Pischedda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D02B9-BC46-4539-BCED-D1AD3055BDD3}" type="datetime1">
              <a:rPr lang="en-US" smtClean="0"/>
              <a:t>01/12/16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LNL - Riunione Rapp.ti del personale R.TTA  del 1/12/2016            Michela Pischedda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F5709-155C-4F31-9DD2-A1C7CE7D07C5}" type="datetime1">
              <a:rPr lang="en-US" smtClean="0"/>
              <a:t>01/12/16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LNL - Riunione Rapp.ti del personale R.TTA  del 1/12/2016            Michela Pischedda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AD3E-A018-4A0D-A781-02CAA114C6FF}" type="datetime1">
              <a:rPr lang="en-US" smtClean="0"/>
              <a:t>01/12/16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LNL - Riunione Rapp.ti del personale R.TTA  del 1/12/2016            Michela Pischedda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24238-49C0-4E5B-A53B-37CD5E11ADA0}" type="datetime1">
              <a:rPr lang="en-US" smtClean="0"/>
              <a:t>01/12/16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LNL - Riunione Rapp.ti del personale R.TTA  del 1/12/2016            Michela Pischedda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1B4BE-53C3-4048-BED9-3E0DCD351D57}" type="datetime1">
              <a:rPr lang="en-US" smtClean="0"/>
              <a:t>01/12/16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LNL - Riunione Rapp.ti del personale R.TTA  del 1/12/2016            Michela Pischedda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E6E23-4822-4A49-AF22-EA9BF1758B1E}" type="datetime1">
              <a:rPr lang="en-US" smtClean="0"/>
              <a:t>01/12/16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LNL - Riunione Rapp.ti del personale R.TTA  del 1/12/2016            Michela Pischedda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F1381-2A7E-4231-A838-4015DA006D38}" type="datetime1">
              <a:rPr lang="en-US" smtClean="0"/>
              <a:t>01/12/16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LNL - Riunione Rapp.ti del personale R.TTA  del 1/12/2016            Michela Pischedda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Agenzia Viaggi Nazionale per INFN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Novità e benefici per il triennio 2017-2019</a:t>
            </a:r>
          </a:p>
          <a:p>
            <a:endParaRPr lang="it-IT" sz="1600" dirty="0" smtClean="0"/>
          </a:p>
          <a:p>
            <a:r>
              <a:rPr lang="it-IT" sz="1600" dirty="0" smtClean="0"/>
              <a:t>Michela </a:t>
            </a:r>
            <a:r>
              <a:rPr lang="it-IT" sz="1600" dirty="0" err="1" smtClean="0"/>
              <a:t>Pischedda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37740700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84682"/>
          </a:xfrm>
        </p:spPr>
        <p:txBody>
          <a:bodyPr>
            <a:normAutofit/>
          </a:bodyPr>
          <a:lstStyle/>
          <a:p>
            <a:pPr algn="r"/>
            <a:r>
              <a:rPr lang="it-IT" sz="2400" dirty="0" smtClean="0"/>
              <a:t>Continua 2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1199213"/>
            <a:ext cx="8596668" cy="4842149"/>
          </a:xfrm>
        </p:spPr>
        <p:txBody>
          <a:bodyPr>
            <a:noAutofit/>
          </a:bodyPr>
          <a:lstStyle/>
          <a:p>
            <a:r>
              <a:rPr lang="it-IT" sz="2800" dirty="0"/>
              <a:t>Si entra nel nostro portale </a:t>
            </a:r>
            <a:r>
              <a:rPr lang="it-IT" sz="2800" dirty="0" smtClean="0"/>
              <a:t>missioni </a:t>
            </a:r>
            <a:r>
              <a:rPr lang="it-IT" sz="2800" dirty="0"/>
              <a:t>e </a:t>
            </a:r>
            <a:r>
              <a:rPr lang="it-IT" sz="2800" dirty="0" smtClean="0"/>
              <a:t>si apre la </a:t>
            </a:r>
            <a:r>
              <a:rPr lang="it-IT" sz="2800" dirty="0"/>
              <a:t>missione con l’inserimento automatico della proposta dell’agenzia,  </a:t>
            </a:r>
            <a:r>
              <a:rPr lang="it-IT" sz="2800" dirty="0" smtClean="0"/>
              <a:t>si completa </a:t>
            </a:r>
            <a:r>
              <a:rPr lang="it-IT" sz="2800" dirty="0"/>
              <a:t>la richiesta con le informazioni mancanti (pasti, taxi, riferimenti contabili etc..) e </a:t>
            </a:r>
            <a:r>
              <a:rPr lang="it-IT" sz="2800" dirty="0" smtClean="0"/>
              <a:t>si sottomette </a:t>
            </a:r>
            <a:r>
              <a:rPr lang="it-IT" sz="2800" dirty="0"/>
              <a:t>per ottenere il numero di </a:t>
            </a:r>
            <a:r>
              <a:rPr lang="it-IT" sz="2800" dirty="0" smtClean="0"/>
              <a:t>missione</a:t>
            </a:r>
          </a:p>
          <a:p>
            <a:r>
              <a:rPr lang="it-IT" sz="2800" dirty="0" smtClean="0"/>
              <a:t>Il numero di missione verrà automaticamente passato alla proposta dell’agenzia che a quel punto aspetta soltanto il vostro comando di «COMPRA»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LNL - Riunione Rapp.ti del personale R.TTA  del 1/12/2016            Michela Pischedda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591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54702"/>
          </a:xfrm>
        </p:spPr>
        <p:txBody>
          <a:bodyPr>
            <a:normAutofit fontScale="90000"/>
          </a:bodyPr>
          <a:lstStyle/>
          <a:p>
            <a:pPr algn="r"/>
            <a:r>
              <a:rPr lang="it-IT" sz="2400" dirty="0" smtClean="0"/>
              <a:t>Continua 3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1064303"/>
            <a:ext cx="8596668" cy="5636300"/>
          </a:xfrm>
        </p:spPr>
        <p:txBody>
          <a:bodyPr>
            <a:normAutofit/>
          </a:bodyPr>
          <a:lstStyle/>
          <a:p>
            <a:r>
              <a:rPr lang="it-IT" sz="2800" dirty="0"/>
              <a:t>I titoli di viaggio arrivano </a:t>
            </a:r>
            <a:r>
              <a:rPr lang="it-IT" sz="2800" b="1" dirty="0"/>
              <a:t>immediatamente</a:t>
            </a:r>
            <a:r>
              <a:rPr lang="it-IT" sz="2800" dirty="0"/>
              <a:t> e </a:t>
            </a:r>
            <a:r>
              <a:rPr lang="it-IT" sz="2800" b="1" dirty="0"/>
              <a:t>direttamente</a:t>
            </a:r>
            <a:r>
              <a:rPr lang="it-IT" sz="2800" dirty="0"/>
              <a:t> </a:t>
            </a:r>
            <a:r>
              <a:rPr lang="it-IT" sz="2800" b="1" dirty="0"/>
              <a:t>dal fornitore </a:t>
            </a:r>
            <a:r>
              <a:rPr lang="it-IT" sz="2800" dirty="0"/>
              <a:t>sulla vostra mail </a:t>
            </a:r>
          </a:p>
          <a:p>
            <a:r>
              <a:rPr lang="it-IT" sz="2800" dirty="0"/>
              <a:t>Sul </a:t>
            </a:r>
            <a:r>
              <a:rPr lang="it-IT" sz="2800" dirty="0" err="1"/>
              <a:t>tool</a:t>
            </a:r>
            <a:r>
              <a:rPr lang="it-IT" sz="2800" dirty="0"/>
              <a:t> dell’agenzia avrete la visibilità delle vostre richieste ed acquisti con il riepilogo del </a:t>
            </a:r>
            <a:r>
              <a:rPr lang="it-IT" sz="2800" dirty="0" smtClean="0"/>
              <a:t>viaggio</a:t>
            </a:r>
          </a:p>
          <a:p>
            <a:r>
              <a:rPr lang="it-IT" sz="2800" dirty="0" smtClean="0"/>
              <a:t>In </a:t>
            </a:r>
            <a:r>
              <a:rPr lang="it-IT" sz="2800" dirty="0"/>
              <a:t>caso di annullamenti e cambi di viaggi già acquistati si procederà come di consueto tramite il </a:t>
            </a:r>
            <a:r>
              <a:rPr lang="it-IT" sz="2800" dirty="0" err="1"/>
              <a:t>Tool</a:t>
            </a:r>
            <a:r>
              <a:rPr lang="it-IT" sz="2800" dirty="0"/>
              <a:t> ASSISTITO e </a:t>
            </a:r>
            <a:r>
              <a:rPr lang="it-IT" sz="2800" dirty="0" smtClean="0"/>
              <a:t>ovviamente sul </a:t>
            </a:r>
            <a:r>
              <a:rPr lang="it-IT" sz="2800" dirty="0"/>
              <a:t>portale INFN </a:t>
            </a:r>
            <a:r>
              <a:rPr lang="it-IT" sz="2800" dirty="0" smtClean="0"/>
              <a:t>per le REVISIONI.</a:t>
            </a:r>
            <a:endParaRPr lang="it-IT" sz="2800" dirty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LNL - Riunione Rapp.ti del personale R.TTA  del 1/12/2016            Michela Pischedda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425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69692"/>
          </a:xfrm>
        </p:spPr>
        <p:txBody>
          <a:bodyPr>
            <a:normAutofit/>
          </a:bodyPr>
          <a:lstStyle/>
          <a:p>
            <a:pPr algn="r"/>
            <a:r>
              <a:rPr lang="it-IT" sz="2000" dirty="0" smtClean="0"/>
              <a:t>Continua 4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1319135"/>
            <a:ext cx="8596668" cy="5156616"/>
          </a:xfrm>
        </p:spPr>
        <p:txBody>
          <a:bodyPr>
            <a:normAutofit lnSpcReduction="10000"/>
          </a:bodyPr>
          <a:lstStyle/>
          <a:p>
            <a:r>
              <a:rPr lang="it-IT" sz="2800" dirty="0"/>
              <a:t>Gli estratti conto e le fatture </a:t>
            </a:r>
            <a:r>
              <a:rPr lang="it-IT" sz="2800" dirty="0" smtClean="0"/>
              <a:t>una volta emessi saranno </a:t>
            </a:r>
            <a:r>
              <a:rPr lang="it-IT" sz="2800" dirty="0"/>
              <a:t>caricati </a:t>
            </a:r>
            <a:r>
              <a:rPr lang="it-IT" sz="2800" dirty="0" smtClean="0"/>
              <a:t> </a:t>
            </a:r>
            <a:r>
              <a:rPr lang="it-IT" sz="2800" dirty="0"/>
              <a:t>in maniera automatica nella contabilità INFN</a:t>
            </a:r>
          </a:p>
          <a:p>
            <a:r>
              <a:rPr lang="it-IT" sz="2800" dirty="0"/>
              <a:t>Gli addetti ai lavori effettueranno </a:t>
            </a:r>
            <a:r>
              <a:rPr lang="it-IT" sz="2800" dirty="0" smtClean="0"/>
              <a:t>«soltanto» le </a:t>
            </a:r>
            <a:r>
              <a:rPr lang="it-IT" sz="2800" dirty="0"/>
              <a:t>dovute operazioni di controllo finale per le liquidazioni </a:t>
            </a:r>
          </a:p>
          <a:p>
            <a:r>
              <a:rPr lang="it-IT" sz="2800" dirty="0"/>
              <a:t>NON </a:t>
            </a:r>
            <a:r>
              <a:rPr lang="it-IT" sz="2800" dirty="0" smtClean="0"/>
              <a:t>saranno più </a:t>
            </a:r>
            <a:r>
              <a:rPr lang="it-IT" sz="2800" dirty="0"/>
              <a:t>necessari anticipi da versare agli utenti</a:t>
            </a:r>
          </a:p>
          <a:p>
            <a:r>
              <a:rPr lang="it-IT" sz="2800" dirty="0"/>
              <a:t>Per eventuali ulteriori spese (pasti, taxi) si rimanda alla </a:t>
            </a:r>
            <a:r>
              <a:rPr lang="it-IT" sz="2800" dirty="0" err="1"/>
              <a:t>C.C.Corporate</a:t>
            </a:r>
            <a:r>
              <a:rPr lang="it-IT" sz="2800" dirty="0"/>
              <a:t> per i viaggi di lavoro </a:t>
            </a:r>
          </a:p>
          <a:p>
            <a:pPr marL="0" indent="0">
              <a:buNone/>
            </a:pPr>
            <a:r>
              <a:rPr lang="it-IT" sz="2400" dirty="0"/>
              <a:t> 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LNL - Riunione Rapp.ti del personale R.TTA  del 1/12/2016            Michela Pischedda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059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28315"/>
            <a:ext cx="8596668" cy="691213"/>
          </a:xfrm>
        </p:spPr>
        <p:txBody>
          <a:bodyPr/>
          <a:lstStyle/>
          <a:p>
            <a:r>
              <a:rPr lang="it-IT" dirty="0" smtClean="0"/>
              <a:t>GESTIONE OSPITI occasionali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719528"/>
            <a:ext cx="8596668" cy="5846163"/>
          </a:xfrm>
        </p:spPr>
        <p:txBody>
          <a:bodyPr>
            <a:noAutofit/>
          </a:bodyPr>
          <a:lstStyle/>
          <a:p>
            <a:r>
              <a:rPr lang="it-IT" sz="2800" dirty="0" smtClean="0"/>
              <a:t>I vari Travel </a:t>
            </a:r>
            <a:r>
              <a:rPr lang="it-IT" sz="2800" dirty="0" err="1" smtClean="0"/>
              <a:t>Arranger</a:t>
            </a:r>
            <a:r>
              <a:rPr lang="it-IT" sz="2800" dirty="0" smtClean="0"/>
              <a:t> (</a:t>
            </a:r>
            <a:r>
              <a:rPr lang="it-IT" sz="2800" b="1" dirty="0" smtClean="0"/>
              <a:t>TA</a:t>
            </a:r>
            <a:r>
              <a:rPr lang="it-IT" sz="2800" dirty="0" smtClean="0"/>
              <a:t>)  di ogni sede INFN cioè le persone autorizzate a prenotare ed acquistare per altre persone avranno la possibilità di scegliere tra:</a:t>
            </a:r>
          </a:p>
          <a:p>
            <a:pPr marL="0" indent="0" algn="ctr">
              <a:buNone/>
            </a:pPr>
            <a:r>
              <a:rPr lang="it-IT" sz="2800" b="1" dirty="0" smtClean="0"/>
              <a:t>SE STESSI</a:t>
            </a:r>
            <a:r>
              <a:rPr lang="it-IT" sz="2800" dirty="0"/>
              <a:t> </a:t>
            </a:r>
            <a:endParaRPr lang="it-IT" sz="2800" dirty="0" smtClean="0"/>
          </a:p>
          <a:p>
            <a:pPr marL="0" indent="0" algn="ctr">
              <a:buNone/>
            </a:pPr>
            <a:r>
              <a:rPr lang="it-IT" sz="2800" b="1" dirty="0" smtClean="0"/>
              <a:t>ALTRI DIP.TI DELLA PROPRIA SEDE </a:t>
            </a:r>
          </a:p>
          <a:p>
            <a:pPr marL="0" indent="0" algn="ctr">
              <a:buNone/>
            </a:pPr>
            <a:r>
              <a:rPr lang="it-IT" sz="2800" b="1" dirty="0" smtClean="0"/>
              <a:t>OSPITI</a:t>
            </a:r>
            <a:endParaRPr lang="it-IT" sz="2800" dirty="0"/>
          </a:p>
          <a:p>
            <a:r>
              <a:rPr lang="it-IT" sz="2800" dirty="0" smtClean="0"/>
              <a:t>Possono quindi acquistare biglietti per il prof. PIPPO che deve venire a fare il seminario  XY  anche se non ancora </a:t>
            </a:r>
            <a:r>
              <a:rPr lang="it-IT" sz="2800" dirty="0" err="1" smtClean="0"/>
              <a:t>anagrafato</a:t>
            </a:r>
            <a:r>
              <a:rPr lang="it-IT" sz="2800" dirty="0" smtClean="0"/>
              <a:t> in contabilità (ovviamente a </a:t>
            </a:r>
            <a:r>
              <a:rPr lang="it-IT" sz="2800" smtClean="0"/>
              <a:t>seminario autorizzato)</a:t>
            </a:r>
            <a:endParaRPr lang="it-IT" sz="2800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677334" y="6406488"/>
            <a:ext cx="6297612" cy="451512"/>
          </a:xfrm>
        </p:spPr>
        <p:txBody>
          <a:bodyPr/>
          <a:lstStyle/>
          <a:p>
            <a:r>
              <a:rPr lang="it-IT" dirty="0" smtClean="0"/>
              <a:t>LNL - Riunione </a:t>
            </a:r>
            <a:r>
              <a:rPr lang="it-IT" dirty="0" err="1" smtClean="0"/>
              <a:t>Rapp.ti</a:t>
            </a:r>
            <a:r>
              <a:rPr lang="it-IT" dirty="0" smtClean="0"/>
              <a:t> del personale R.TTA  del 1/12/2016            Michela </a:t>
            </a:r>
            <a:r>
              <a:rPr lang="it-IT" dirty="0" err="1" smtClean="0"/>
              <a:t>Pischedda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437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54702"/>
          </a:xfrm>
        </p:spPr>
        <p:txBody>
          <a:bodyPr>
            <a:normAutofit/>
          </a:bodyPr>
          <a:lstStyle/>
          <a:p>
            <a:pPr algn="r"/>
            <a:r>
              <a:rPr lang="it-IT" sz="1800" dirty="0" smtClean="0"/>
              <a:t>Continua 2</a:t>
            </a:r>
            <a:endParaRPr lang="it-IT" sz="1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1319135"/>
            <a:ext cx="8596668" cy="4722228"/>
          </a:xfrm>
        </p:spPr>
        <p:txBody>
          <a:bodyPr/>
          <a:lstStyle/>
          <a:p>
            <a:r>
              <a:rPr lang="it-IT" sz="2800" dirty="0"/>
              <a:t>Una volta definita l’anagrafica tale persona sarà ritrovabile nell’elenco degli utenti di quella sede</a:t>
            </a:r>
          </a:p>
          <a:p>
            <a:r>
              <a:rPr lang="it-IT" sz="2800" dirty="0"/>
              <a:t>In questi casi sarà il TA di sede a completare a mano la proposta dell’agenzia con il numero di SM-123  (seminario  n. 123) oppure la CS-123 (collaborazione scientifica 123) oppure …GE-123 (impegno generico 123</a:t>
            </a:r>
            <a:r>
              <a:rPr lang="it-IT" sz="2800" dirty="0" smtClean="0"/>
              <a:t>) non avendo il portale INFN di inserimento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LNL - Riunione Rapp.ti del personale R.TTA  del 1/12/2016            Michela Pischedda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597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164893"/>
            <a:ext cx="8596668" cy="719528"/>
          </a:xfrm>
        </p:spPr>
        <p:txBody>
          <a:bodyPr/>
          <a:lstStyle/>
          <a:p>
            <a:pPr algn="ctr"/>
            <a:r>
              <a:rPr lang="it-IT" dirty="0" smtClean="0"/>
              <a:t>FASI DELL’IMPLEMENTAZIONE 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75745" y="884422"/>
            <a:ext cx="4185623" cy="509663"/>
          </a:xfrm>
        </p:spPr>
        <p:txBody>
          <a:bodyPr/>
          <a:lstStyle/>
          <a:p>
            <a:r>
              <a:rPr lang="it-IT" dirty="0" smtClean="0"/>
              <a:t>TEST FUNZIONALI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75745" y="1394086"/>
            <a:ext cx="4185623" cy="2158584"/>
          </a:xfrm>
        </p:spPr>
        <p:txBody>
          <a:bodyPr>
            <a:normAutofit/>
          </a:bodyPr>
          <a:lstStyle/>
          <a:p>
            <a:r>
              <a:rPr lang="it-IT" sz="2000" dirty="0" smtClean="0"/>
              <a:t>CISALPINA </a:t>
            </a:r>
            <a:r>
              <a:rPr lang="it-IT" sz="2000" dirty="0"/>
              <a:t>Rilascia ambiente test  funzionali  </a:t>
            </a:r>
            <a:r>
              <a:rPr lang="it-IT" sz="2000" b="1" dirty="0"/>
              <a:t>19 dicembre 2016 </a:t>
            </a:r>
            <a:endParaRPr lang="it-IT" sz="2000" dirty="0"/>
          </a:p>
          <a:p>
            <a:r>
              <a:rPr lang="it-IT" sz="2000" dirty="0"/>
              <a:t>GRUPPO INFN (</a:t>
            </a:r>
            <a:r>
              <a:rPr lang="it-IT" sz="2000" dirty="0">
                <a:solidFill>
                  <a:srgbClr val="FF0000"/>
                </a:solidFill>
              </a:rPr>
              <a:t>BO-LNF-FE-GE-LNS </a:t>
            </a:r>
            <a:r>
              <a:rPr lang="it-IT" sz="2000" dirty="0" smtClean="0">
                <a:solidFill>
                  <a:srgbClr val="FF0000"/>
                </a:solidFill>
              </a:rPr>
              <a:t>...altri eventuali</a:t>
            </a:r>
            <a:r>
              <a:rPr lang="it-IT" sz="2000" dirty="0" smtClean="0"/>
              <a:t>)</a:t>
            </a:r>
            <a:r>
              <a:rPr lang="it-IT" sz="2000" dirty="0"/>
              <a:t>  comincia i test dal </a:t>
            </a:r>
            <a:r>
              <a:rPr lang="it-IT" sz="2000" b="1" u="sng" dirty="0"/>
              <a:t>19 dicembre 2016</a:t>
            </a:r>
            <a:endParaRPr lang="it-IT" sz="2000" u="sng" dirty="0"/>
          </a:p>
          <a:p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088383" y="2533339"/>
            <a:ext cx="4185618" cy="569626"/>
          </a:xfrm>
        </p:spPr>
        <p:txBody>
          <a:bodyPr/>
          <a:lstStyle/>
          <a:p>
            <a:r>
              <a:rPr lang="it-IT" dirty="0" smtClean="0"/>
              <a:t>MESSA IN PRODUZIONE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188405" y="3162925"/>
            <a:ext cx="4185617" cy="36201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dirty="0" smtClean="0"/>
              <a:t>inizio </a:t>
            </a:r>
            <a:r>
              <a:rPr lang="it-IT" sz="2000" dirty="0"/>
              <a:t>attività in produzione </a:t>
            </a:r>
            <a:endParaRPr lang="it-IT" sz="2000" dirty="0" smtClean="0"/>
          </a:p>
          <a:p>
            <a:r>
              <a:rPr lang="it-IT" sz="2000" dirty="0" smtClean="0">
                <a:solidFill>
                  <a:srgbClr val="FF0000"/>
                </a:solidFill>
              </a:rPr>
              <a:t>1 </a:t>
            </a:r>
            <a:r>
              <a:rPr lang="it-IT" sz="2000" dirty="0" err="1">
                <a:solidFill>
                  <a:srgbClr val="FF0000"/>
                </a:solidFill>
              </a:rPr>
              <a:t>step</a:t>
            </a:r>
            <a:r>
              <a:rPr lang="it-IT" sz="2000" dirty="0">
                <a:solidFill>
                  <a:srgbClr val="FF0000"/>
                </a:solidFill>
              </a:rPr>
              <a:t>:  </a:t>
            </a:r>
            <a:r>
              <a:rPr lang="it-IT" sz="2000" b="1" dirty="0">
                <a:solidFill>
                  <a:srgbClr val="FF0000"/>
                </a:solidFill>
              </a:rPr>
              <a:t>10 GENNAIO 2017 </a:t>
            </a:r>
            <a:r>
              <a:rPr lang="it-IT" sz="2000" dirty="0"/>
              <a:t>(apertura bilancio 2017) soltanto con la modalità </a:t>
            </a:r>
            <a:r>
              <a:rPr lang="it-IT" sz="2000" dirty="0" smtClean="0"/>
              <a:t>ASSISTITA </a:t>
            </a:r>
            <a:r>
              <a:rPr lang="it-IT" sz="2000" dirty="0"/>
              <a:t>tramite </a:t>
            </a:r>
            <a:r>
              <a:rPr lang="it-IT" sz="2000" dirty="0" err="1"/>
              <a:t>tool</a:t>
            </a:r>
            <a:r>
              <a:rPr lang="it-IT" sz="2000" dirty="0"/>
              <a:t> integrato e/o </a:t>
            </a:r>
            <a:r>
              <a:rPr lang="it-IT" sz="2000" dirty="0" err="1" smtClean="0"/>
              <a:t>OFF-Line</a:t>
            </a:r>
            <a:endParaRPr lang="it-IT" sz="2000" dirty="0"/>
          </a:p>
          <a:p>
            <a:r>
              <a:rPr lang="it-IT" sz="2000" dirty="0"/>
              <a:t>	</a:t>
            </a:r>
            <a:r>
              <a:rPr lang="it-IT" sz="2000" dirty="0">
                <a:solidFill>
                  <a:srgbClr val="FF0000"/>
                </a:solidFill>
              </a:rPr>
              <a:t>2 </a:t>
            </a:r>
            <a:r>
              <a:rPr lang="it-IT" sz="2000" dirty="0" err="1">
                <a:solidFill>
                  <a:srgbClr val="FF0000"/>
                </a:solidFill>
              </a:rPr>
              <a:t>step</a:t>
            </a:r>
            <a:r>
              <a:rPr lang="it-IT" sz="2000" dirty="0">
                <a:solidFill>
                  <a:srgbClr val="FF0000"/>
                </a:solidFill>
              </a:rPr>
              <a:t>:  </a:t>
            </a:r>
            <a:r>
              <a:rPr lang="it-IT" sz="2000" b="1" dirty="0">
                <a:solidFill>
                  <a:srgbClr val="FF0000"/>
                </a:solidFill>
              </a:rPr>
              <a:t>13 FEBBRAIO 2017 </a:t>
            </a:r>
            <a:r>
              <a:rPr lang="it-IT" sz="2000" dirty="0"/>
              <a:t>anche con la modalità SELF-SERVICE tramite </a:t>
            </a:r>
            <a:r>
              <a:rPr lang="it-IT" sz="2000" dirty="0" err="1"/>
              <a:t>tool</a:t>
            </a:r>
            <a:r>
              <a:rPr lang="it-IT" sz="2000" dirty="0"/>
              <a:t> integrato</a:t>
            </a: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LNL - Riunione Rapp.ti del personale R.TTA  del 1/12/2016            Michela Pischedda</a:t>
            </a:r>
            <a:endParaRPr lang="en-US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062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Dovunque tu vada, vacci con il tuo cuore</a:t>
            </a:r>
            <a:endParaRPr lang="it-IT" i="1" dirty="0">
              <a:latin typeface="Bauhaus 93" panose="04030905020B02020C02" pitchFamily="82" charset="0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r"/>
            <a:r>
              <a:rPr lang="it-IT" dirty="0" smtClean="0"/>
              <a:t>Confucio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dirty="0" smtClean="0"/>
              <a:t>…..ma ricordati di utilizzare l’agenzia         !!!!              GRAZIE</a:t>
            </a:r>
            <a:endParaRPr lang="it-IT" sz="400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LNL - Riunione Rapp.ti del personale R.TTA  del 1/12/2016            Michela Pischedda</a:t>
            </a:r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9351" y="5255881"/>
            <a:ext cx="733577" cy="733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978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3" y="584200"/>
            <a:ext cx="8596668" cy="1320800"/>
          </a:xfrm>
        </p:spPr>
        <p:txBody>
          <a:bodyPr>
            <a:normAutofit/>
          </a:bodyPr>
          <a:lstStyle/>
          <a:p>
            <a:r>
              <a:rPr lang="it-IT" dirty="0" smtClean="0"/>
              <a:t>ADVANCE BOOKING determina la FEE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75745" y="1528997"/>
            <a:ext cx="4185623" cy="843123"/>
          </a:xfrm>
        </p:spPr>
        <p:txBody>
          <a:bodyPr/>
          <a:lstStyle/>
          <a:p>
            <a:r>
              <a:rPr lang="it-IT" sz="2800" dirty="0" smtClean="0">
                <a:solidFill>
                  <a:srgbClr val="FF0000"/>
                </a:solidFill>
              </a:rPr>
              <a:t>OLD - </a:t>
            </a:r>
            <a:r>
              <a:rPr lang="it-IT" sz="2800" dirty="0" err="1" smtClean="0">
                <a:solidFill>
                  <a:srgbClr val="FF0000"/>
                </a:solidFill>
              </a:rPr>
              <a:t>cwt</a:t>
            </a:r>
            <a:endParaRPr lang="it-IT" sz="2800" dirty="0">
              <a:solidFill>
                <a:srgbClr val="FF0000"/>
              </a:solidFill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75745" y="2533339"/>
            <a:ext cx="4185623" cy="3508024"/>
          </a:xfrm>
        </p:spPr>
        <p:txBody>
          <a:bodyPr/>
          <a:lstStyle/>
          <a:p>
            <a:r>
              <a:rPr lang="it-IT" sz="2400" dirty="0" smtClean="0"/>
              <a:t>STANDARD ≥ 6 gg Lavorativi</a:t>
            </a:r>
          </a:p>
          <a:p>
            <a:endParaRPr lang="it-IT" sz="2400" dirty="0" smtClean="0"/>
          </a:p>
          <a:p>
            <a:r>
              <a:rPr lang="it-IT" sz="2400" dirty="0" smtClean="0"/>
              <a:t>URGENTE &lt;6 gg ≥ 5 ore lav.</a:t>
            </a:r>
          </a:p>
          <a:p>
            <a:pPr marL="0" indent="0">
              <a:buNone/>
            </a:pPr>
            <a:endParaRPr lang="it-IT" sz="2400" dirty="0" smtClean="0"/>
          </a:p>
          <a:p>
            <a:r>
              <a:rPr lang="it-IT" sz="2400" dirty="0" smtClean="0"/>
              <a:t>EMERGENZA ≤ 5 ore lav. 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088383" y="1528997"/>
            <a:ext cx="4185618" cy="843123"/>
          </a:xfrm>
        </p:spPr>
        <p:txBody>
          <a:bodyPr/>
          <a:lstStyle/>
          <a:p>
            <a:r>
              <a:rPr lang="it-IT" sz="2800" dirty="0" smtClean="0">
                <a:solidFill>
                  <a:srgbClr val="FF0000"/>
                </a:solidFill>
              </a:rPr>
              <a:t>NEW - Cisalpina</a:t>
            </a:r>
            <a:endParaRPr lang="it-IT" sz="2800" dirty="0">
              <a:solidFill>
                <a:srgbClr val="FF0000"/>
              </a:solidFill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088384" y="2533339"/>
            <a:ext cx="4185617" cy="3508023"/>
          </a:xfrm>
        </p:spPr>
        <p:txBody>
          <a:bodyPr/>
          <a:lstStyle/>
          <a:p>
            <a:r>
              <a:rPr lang="it-IT" sz="2400" dirty="0"/>
              <a:t>STANDARD ≥ </a:t>
            </a:r>
            <a:r>
              <a:rPr lang="it-IT" sz="2400" b="1" dirty="0" smtClean="0"/>
              <a:t>2 </a:t>
            </a:r>
            <a:r>
              <a:rPr lang="it-IT" sz="2400" b="1" dirty="0"/>
              <a:t>gg </a:t>
            </a:r>
            <a:r>
              <a:rPr lang="it-IT" sz="2400" dirty="0" smtClean="0"/>
              <a:t>Lavorativi</a:t>
            </a:r>
          </a:p>
          <a:p>
            <a:pPr marL="0" indent="0">
              <a:buNone/>
            </a:pPr>
            <a:endParaRPr lang="it-IT" sz="2400" dirty="0"/>
          </a:p>
          <a:p>
            <a:r>
              <a:rPr lang="it-IT" sz="2400" dirty="0"/>
              <a:t>URGENTE </a:t>
            </a:r>
            <a:r>
              <a:rPr lang="it-IT" sz="2400" dirty="0" smtClean="0"/>
              <a:t>&lt;</a:t>
            </a:r>
            <a:r>
              <a:rPr lang="it-IT" sz="2400" b="1" dirty="0" smtClean="0"/>
              <a:t>2 </a:t>
            </a:r>
            <a:r>
              <a:rPr lang="it-IT" sz="2400" b="1" dirty="0"/>
              <a:t>gg ≥ </a:t>
            </a:r>
            <a:r>
              <a:rPr lang="it-IT" sz="2400" b="1" dirty="0" smtClean="0"/>
              <a:t>6 </a:t>
            </a:r>
            <a:r>
              <a:rPr lang="it-IT" sz="2400" b="1" dirty="0"/>
              <a:t>ore lav</a:t>
            </a:r>
            <a:r>
              <a:rPr lang="it-IT" sz="2400" b="1" dirty="0" smtClean="0"/>
              <a:t>.</a:t>
            </a:r>
          </a:p>
          <a:p>
            <a:pPr marL="0" indent="0">
              <a:buNone/>
            </a:pPr>
            <a:endParaRPr lang="it-IT" sz="2400" dirty="0" smtClean="0"/>
          </a:p>
          <a:p>
            <a:r>
              <a:rPr lang="it-IT" sz="2400" dirty="0" smtClean="0"/>
              <a:t>EMERGENZA </a:t>
            </a:r>
            <a:r>
              <a:rPr lang="it-IT" sz="2400" dirty="0"/>
              <a:t>≤ </a:t>
            </a:r>
            <a:r>
              <a:rPr lang="it-IT" sz="2400" b="1" dirty="0" smtClean="0"/>
              <a:t>6 ore </a:t>
            </a:r>
            <a:r>
              <a:rPr lang="it-IT" sz="2400" b="1" dirty="0"/>
              <a:t>lav</a:t>
            </a:r>
            <a:r>
              <a:rPr lang="it-IT" sz="2400" dirty="0"/>
              <a:t>. 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LNL - Riunione Rapp.ti del personale R.TTA  del 1/12/2016            Michela Pischedda</a:t>
            </a:r>
            <a:endParaRPr lang="en-US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51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Tempi max. ricevimento                      PROPOSTA DI AGENZIA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2800" dirty="0" smtClean="0"/>
              <a:t>    TIPO        </a:t>
            </a:r>
            <a:r>
              <a:rPr lang="it-IT" sz="2800" dirty="0" err="1" smtClean="0"/>
              <a:t>Adv.booking</a:t>
            </a:r>
            <a:r>
              <a:rPr lang="it-IT" sz="2800" dirty="0" smtClean="0"/>
              <a:t>         Tempo </a:t>
            </a:r>
            <a:r>
              <a:rPr lang="it-IT" sz="2800" dirty="0" err="1" smtClean="0"/>
              <a:t>Ricev</a:t>
            </a:r>
            <a:r>
              <a:rPr lang="it-IT" sz="2800" dirty="0" smtClean="0"/>
              <a:t>. Proposta</a:t>
            </a:r>
          </a:p>
          <a:p>
            <a:r>
              <a:rPr lang="it-IT" sz="2400" dirty="0" smtClean="0"/>
              <a:t>STANDARD (≥ </a:t>
            </a:r>
            <a:r>
              <a:rPr lang="it-IT" sz="2400" dirty="0"/>
              <a:t>2 gg </a:t>
            </a:r>
            <a:r>
              <a:rPr lang="it-IT" sz="2400" dirty="0" smtClean="0"/>
              <a:t>Lavorativi)                    </a:t>
            </a:r>
            <a:r>
              <a:rPr lang="it-IT" sz="2800" b="1" dirty="0" smtClean="0"/>
              <a:t>4      ore</a:t>
            </a:r>
            <a:endParaRPr lang="it-IT" sz="2800" b="1" dirty="0"/>
          </a:p>
          <a:p>
            <a:pPr marL="0" indent="0">
              <a:buNone/>
            </a:pPr>
            <a:endParaRPr lang="it-IT" dirty="0"/>
          </a:p>
          <a:p>
            <a:r>
              <a:rPr lang="it-IT" sz="2400" dirty="0"/>
              <a:t>URGENTE </a:t>
            </a:r>
            <a:r>
              <a:rPr lang="it-IT" sz="2400" dirty="0" smtClean="0"/>
              <a:t> (&lt;</a:t>
            </a:r>
            <a:r>
              <a:rPr lang="it-IT" sz="2400" dirty="0"/>
              <a:t>2 gg ≥ 6 ore lav</a:t>
            </a:r>
            <a:r>
              <a:rPr lang="it-IT" sz="2400" dirty="0" smtClean="0"/>
              <a:t>.)                    </a:t>
            </a:r>
            <a:r>
              <a:rPr lang="it-IT" sz="2800" b="1" dirty="0" smtClean="0"/>
              <a:t>1,30 ora</a:t>
            </a:r>
            <a:r>
              <a:rPr lang="it-IT" sz="2800" dirty="0" smtClean="0"/>
              <a:t> </a:t>
            </a:r>
            <a:endParaRPr lang="it-IT" sz="2800" dirty="0"/>
          </a:p>
          <a:p>
            <a:pPr marL="0" indent="0">
              <a:buNone/>
            </a:pPr>
            <a:endParaRPr lang="it-IT" dirty="0"/>
          </a:p>
          <a:p>
            <a:r>
              <a:rPr lang="it-IT" sz="2400" dirty="0"/>
              <a:t>EMERGENZA </a:t>
            </a:r>
            <a:r>
              <a:rPr lang="it-IT" sz="2400" dirty="0" smtClean="0"/>
              <a:t>( ≤ </a:t>
            </a:r>
            <a:r>
              <a:rPr lang="it-IT" sz="2400" dirty="0"/>
              <a:t>6 ore lav</a:t>
            </a:r>
            <a:r>
              <a:rPr lang="it-IT" sz="2400" dirty="0" smtClean="0"/>
              <a:t>.)                </a:t>
            </a:r>
            <a:r>
              <a:rPr lang="it-IT" sz="2800" b="1" dirty="0" smtClean="0"/>
              <a:t>Immediatamente</a:t>
            </a:r>
            <a:endParaRPr lang="it-IT" sz="2800" b="1" dirty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LNL - Riunione Rapp.ti del personale R.TTA  del 1/12/2016            Michela Pischedda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950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ACCESSIBILITA’ AL SISTEMA DI BOOKING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82265" y="1485900"/>
            <a:ext cx="8596668" cy="5372099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sz="2900" dirty="0" smtClean="0">
                <a:solidFill>
                  <a:srgbClr val="FF0000"/>
                </a:solidFill>
              </a:rPr>
              <a:t>Modalità SELF-SERVICE:  </a:t>
            </a:r>
            <a:r>
              <a:rPr lang="it-IT" sz="4000" dirty="0" smtClean="0">
                <a:solidFill>
                  <a:schemeClr val="tx1"/>
                </a:solidFill>
              </a:rPr>
              <a:t>365 gg   H24 </a:t>
            </a:r>
          </a:p>
          <a:p>
            <a:pPr marL="0" indent="0">
              <a:buNone/>
            </a:pPr>
            <a:r>
              <a:rPr lang="it-IT" sz="2900" dirty="0" smtClean="0"/>
              <a:t>           </a:t>
            </a:r>
            <a:r>
              <a:rPr lang="it-IT" sz="2900" i="1" dirty="0" smtClean="0"/>
              <a:t>(solo in caso di malfunzionamenti tecnici l’intervento avverrà in </a:t>
            </a:r>
          </a:p>
          <a:p>
            <a:pPr marL="0" indent="0">
              <a:buNone/>
            </a:pPr>
            <a:r>
              <a:rPr lang="it-IT" sz="2900" i="1" dirty="0"/>
              <a:t> </a:t>
            </a:r>
            <a:r>
              <a:rPr lang="it-IT" sz="2900" i="1" dirty="0" smtClean="0"/>
              <a:t>            orario di apertura gg lavorativi 8:00-21:00)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900" dirty="0" smtClean="0">
                <a:solidFill>
                  <a:srgbClr val="FF0000"/>
                </a:solidFill>
              </a:rPr>
              <a:t>Modalità ASSISTITA</a:t>
            </a:r>
            <a:r>
              <a:rPr lang="it-IT" sz="2900" dirty="0" smtClean="0"/>
              <a:t>:</a:t>
            </a:r>
          </a:p>
          <a:p>
            <a:pPr>
              <a:buFont typeface="+mj-lt"/>
              <a:buAutoNum type="arabicPeriod"/>
            </a:pPr>
            <a:r>
              <a:rPr lang="it-IT" sz="2900" dirty="0"/>
              <a:t>	</a:t>
            </a:r>
            <a:r>
              <a:rPr lang="it-IT" sz="2900" b="1" u="sng" dirty="0" smtClean="0"/>
              <a:t>Standard/Urgente</a:t>
            </a:r>
            <a:r>
              <a:rPr lang="it-IT" sz="2900" dirty="0" smtClean="0"/>
              <a:t>: </a:t>
            </a:r>
            <a:r>
              <a:rPr lang="it-IT" sz="2900" dirty="0"/>
              <a:t>dalle ore </a:t>
            </a:r>
            <a:r>
              <a:rPr lang="it-IT" sz="4000" dirty="0"/>
              <a:t>8:00 alle 21:00</a:t>
            </a:r>
          </a:p>
          <a:p>
            <a:pPr marL="0" indent="0">
              <a:buNone/>
            </a:pPr>
            <a:r>
              <a:rPr lang="it-IT" sz="2900" dirty="0" smtClean="0"/>
              <a:t>              sia con il TOOL Agenzia (BBE) sia </a:t>
            </a:r>
            <a:r>
              <a:rPr lang="it-IT" sz="2900" dirty="0" err="1" smtClean="0"/>
              <a:t>OFF-Line</a:t>
            </a:r>
            <a:r>
              <a:rPr lang="it-IT" sz="2900" dirty="0" smtClean="0"/>
              <a:t> (telefono- Mail) </a:t>
            </a:r>
          </a:p>
          <a:p>
            <a:pPr>
              <a:buFont typeface="+mj-lt"/>
              <a:buAutoNum type="arabicPeriod" startAt="2"/>
            </a:pPr>
            <a:r>
              <a:rPr lang="it-IT" sz="2900" dirty="0" smtClean="0"/>
              <a:t> </a:t>
            </a:r>
            <a:r>
              <a:rPr lang="it-IT" sz="2900" b="1" u="sng" dirty="0" smtClean="0"/>
              <a:t>Emergenza</a:t>
            </a:r>
            <a:r>
              <a:rPr lang="it-IT" sz="2900" dirty="0" smtClean="0"/>
              <a:t>:</a:t>
            </a:r>
          </a:p>
          <a:p>
            <a:pPr marL="0" indent="0">
              <a:buNone/>
            </a:pPr>
            <a:r>
              <a:rPr lang="it-IT" sz="2900" dirty="0"/>
              <a:t>	 </a:t>
            </a:r>
            <a:r>
              <a:rPr lang="it-IT" sz="2900" dirty="0" smtClean="0"/>
              <a:t>  Utente Semplice </a:t>
            </a:r>
            <a:r>
              <a:rPr lang="it-IT" sz="2900" dirty="0"/>
              <a:t>	 </a:t>
            </a:r>
            <a:r>
              <a:rPr lang="it-IT" sz="2900" dirty="0" smtClean="0"/>
              <a:t>    </a:t>
            </a:r>
            <a:r>
              <a:rPr lang="it-IT" sz="2900" dirty="0" err="1" smtClean="0"/>
              <a:t>OFF-Line</a:t>
            </a:r>
            <a:r>
              <a:rPr lang="it-IT" sz="2900" dirty="0" smtClean="0"/>
              <a:t>  </a:t>
            </a:r>
            <a:r>
              <a:rPr lang="it-IT" sz="2900" dirty="0" err="1" smtClean="0"/>
              <a:t>qualasiasi</a:t>
            </a:r>
            <a:r>
              <a:rPr lang="it-IT" sz="2900" dirty="0" smtClean="0"/>
              <a:t> Giorno ed orario di                                 </a:t>
            </a:r>
          </a:p>
          <a:p>
            <a:pPr marL="0" indent="0">
              <a:buNone/>
            </a:pPr>
            <a:r>
              <a:rPr lang="it-IT" sz="2900" dirty="0"/>
              <a:t> </a:t>
            </a:r>
            <a:r>
              <a:rPr lang="it-IT" sz="2900" dirty="0" smtClean="0"/>
              <a:t>                                               chiusura (</a:t>
            </a:r>
            <a:r>
              <a:rPr lang="it-IT" sz="2900" dirty="0" err="1" smtClean="0">
                <a:solidFill>
                  <a:srgbClr val="FF0000"/>
                </a:solidFill>
              </a:rPr>
              <a:t>Telef</a:t>
            </a:r>
            <a:r>
              <a:rPr lang="it-IT" sz="2900" dirty="0" smtClean="0">
                <a:solidFill>
                  <a:srgbClr val="FF0000"/>
                </a:solidFill>
              </a:rPr>
              <a:t>. SERVIZIO H24 solo  </a:t>
            </a:r>
          </a:p>
          <a:p>
            <a:pPr marL="0" indent="0">
              <a:buNone/>
            </a:pPr>
            <a:r>
              <a:rPr lang="it-IT" sz="2900" dirty="0">
                <a:solidFill>
                  <a:srgbClr val="FF0000"/>
                </a:solidFill>
              </a:rPr>
              <a:t> </a:t>
            </a:r>
            <a:r>
              <a:rPr lang="it-IT" sz="2900" dirty="0" smtClean="0">
                <a:solidFill>
                  <a:srgbClr val="FF0000"/>
                </a:solidFill>
              </a:rPr>
              <a:t>                                                modifiche titoli di viaggio già emessi</a:t>
            </a:r>
            <a:r>
              <a:rPr lang="it-IT" sz="2900" dirty="0" smtClean="0"/>
              <a:t>)</a:t>
            </a:r>
          </a:p>
          <a:p>
            <a:pPr marL="0" indent="0">
              <a:buNone/>
            </a:pPr>
            <a:r>
              <a:rPr lang="it-IT" sz="2900" dirty="0" smtClean="0"/>
              <a:t>          Utente TOP</a:t>
            </a:r>
            <a:r>
              <a:rPr lang="it-IT" sz="2900" dirty="0"/>
              <a:t>	  </a:t>
            </a:r>
            <a:r>
              <a:rPr lang="it-IT" sz="2900" dirty="0" smtClean="0"/>
              <a:t>  </a:t>
            </a:r>
            <a:r>
              <a:rPr lang="it-IT" sz="2900" dirty="0"/>
              <a:t> </a:t>
            </a:r>
            <a:r>
              <a:rPr lang="it-IT" sz="2900" dirty="0" smtClean="0"/>
              <a:t>      </a:t>
            </a:r>
            <a:r>
              <a:rPr lang="it-IT" sz="2900" dirty="0" err="1" smtClean="0"/>
              <a:t>OFF-line</a:t>
            </a:r>
            <a:r>
              <a:rPr lang="it-IT" sz="2900" dirty="0" smtClean="0"/>
              <a:t> Giorno ed orario </a:t>
            </a:r>
            <a:r>
              <a:rPr lang="it-IT" sz="2900" dirty="0"/>
              <a:t>di </a:t>
            </a:r>
            <a:r>
              <a:rPr lang="it-IT" sz="2900" dirty="0" smtClean="0"/>
              <a:t> chiusura</a:t>
            </a:r>
            <a:r>
              <a:rPr lang="it-IT" sz="2900" dirty="0"/>
              <a:t> </a:t>
            </a:r>
            <a:endParaRPr lang="it-IT" sz="2900" dirty="0" smtClean="0"/>
          </a:p>
          <a:p>
            <a:pPr marL="0" indent="0">
              <a:buNone/>
            </a:pPr>
            <a:r>
              <a:rPr lang="it-IT" sz="2900" dirty="0" smtClean="0"/>
              <a:t>                                                (</a:t>
            </a:r>
            <a:r>
              <a:rPr lang="it-IT" sz="2900" dirty="0" err="1">
                <a:solidFill>
                  <a:srgbClr val="FF0000"/>
                </a:solidFill>
              </a:rPr>
              <a:t>Telef</a:t>
            </a:r>
            <a:r>
              <a:rPr lang="it-IT" sz="2900" dirty="0">
                <a:solidFill>
                  <a:srgbClr val="FF0000"/>
                </a:solidFill>
              </a:rPr>
              <a:t>. SERVIZIO </a:t>
            </a:r>
            <a:r>
              <a:rPr lang="it-IT" sz="2900" dirty="0" smtClean="0">
                <a:solidFill>
                  <a:srgbClr val="FF0000"/>
                </a:solidFill>
              </a:rPr>
              <a:t>H24 </a:t>
            </a:r>
            <a:r>
              <a:rPr lang="it-IT" sz="2900" u="sng" dirty="0" smtClean="0">
                <a:solidFill>
                  <a:srgbClr val="FF0000"/>
                </a:solidFill>
              </a:rPr>
              <a:t>anche</a:t>
            </a:r>
            <a:r>
              <a:rPr lang="it-IT" sz="2900" dirty="0" smtClean="0">
                <a:solidFill>
                  <a:srgbClr val="FF0000"/>
                </a:solidFill>
              </a:rPr>
              <a:t> per nuove </a:t>
            </a:r>
          </a:p>
          <a:p>
            <a:pPr marL="0" indent="0">
              <a:buNone/>
            </a:pPr>
            <a:r>
              <a:rPr lang="it-IT" sz="2900" dirty="0">
                <a:solidFill>
                  <a:srgbClr val="FF0000"/>
                </a:solidFill>
              </a:rPr>
              <a:t> </a:t>
            </a:r>
            <a:r>
              <a:rPr lang="it-IT" sz="2900" dirty="0" smtClean="0">
                <a:solidFill>
                  <a:srgbClr val="FF0000"/>
                </a:solidFill>
              </a:rPr>
              <a:t>                                                richieste</a:t>
            </a:r>
            <a:r>
              <a:rPr lang="it-IT" sz="2900" dirty="0" smtClean="0"/>
              <a:t>  </a:t>
            </a:r>
            <a:r>
              <a:rPr lang="it-IT" sz="2600" dirty="0" smtClean="0"/>
              <a:t>oltre a </a:t>
            </a:r>
            <a:r>
              <a:rPr lang="it-IT" sz="2600" dirty="0" smtClean="0">
                <a:solidFill>
                  <a:srgbClr val="FF0000"/>
                </a:solidFill>
              </a:rPr>
              <a:t>NUMERO VERDE GRATUITO </a:t>
            </a:r>
          </a:p>
          <a:p>
            <a:pPr marL="0" indent="0">
              <a:buNone/>
            </a:pPr>
            <a:r>
              <a:rPr lang="it-IT" sz="2600" dirty="0">
                <a:solidFill>
                  <a:srgbClr val="FF0000"/>
                </a:solidFill>
              </a:rPr>
              <a:t> </a:t>
            </a:r>
            <a:r>
              <a:rPr lang="it-IT" sz="2600" dirty="0" smtClean="0">
                <a:solidFill>
                  <a:srgbClr val="FF0000"/>
                </a:solidFill>
              </a:rPr>
              <a:t>                                                     DEDICATO  </a:t>
            </a:r>
            <a:r>
              <a:rPr lang="it-IT" sz="2600" dirty="0" smtClean="0"/>
              <a:t>in caso di emergenza </a:t>
            </a:r>
            <a:r>
              <a:rPr lang="it-IT" sz="2600" u="sng" dirty="0" smtClean="0"/>
              <a:t>anche </a:t>
            </a:r>
            <a:r>
              <a:rPr lang="it-IT" sz="2600" dirty="0" smtClean="0"/>
              <a:t> all’estero)</a:t>
            </a:r>
          </a:p>
        </p:txBody>
      </p:sp>
      <p:sp>
        <p:nvSpPr>
          <p:cNvPr id="4" name="Freccia a destra 3"/>
          <p:cNvSpPr/>
          <p:nvPr/>
        </p:nvSpPr>
        <p:spPr>
          <a:xfrm flipV="1">
            <a:off x="3392974" y="3878691"/>
            <a:ext cx="433166" cy="5865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a destra 4"/>
          <p:cNvSpPr/>
          <p:nvPr/>
        </p:nvSpPr>
        <p:spPr>
          <a:xfrm flipV="1">
            <a:off x="3173218" y="4937100"/>
            <a:ext cx="433166" cy="540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677334" y="6580682"/>
            <a:ext cx="6297612" cy="277317"/>
          </a:xfrm>
        </p:spPr>
        <p:txBody>
          <a:bodyPr/>
          <a:lstStyle/>
          <a:p>
            <a:r>
              <a:rPr lang="it-IT" dirty="0" smtClean="0"/>
              <a:t>  LNL - Riunione </a:t>
            </a:r>
            <a:r>
              <a:rPr lang="it-IT" dirty="0" err="1" smtClean="0"/>
              <a:t>Rapp.ti</a:t>
            </a:r>
            <a:r>
              <a:rPr lang="it-IT" dirty="0" smtClean="0"/>
              <a:t> del personale R.TTA  del 1/12/2016            Michela Pischedda</a:t>
            </a:r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058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6969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EMISSIONE TITOLI DI VIAGGIO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1214203"/>
            <a:ext cx="8596668" cy="5192284"/>
          </a:xfrm>
        </p:spPr>
        <p:txBody>
          <a:bodyPr>
            <a:normAutofit fontScale="70000" lnSpcReduction="20000"/>
          </a:bodyPr>
          <a:lstStyle/>
          <a:p>
            <a:r>
              <a:rPr lang="it-IT" sz="4000" dirty="0" smtClean="0">
                <a:solidFill>
                  <a:srgbClr val="FF0000"/>
                </a:solidFill>
              </a:rPr>
              <a:t>SELF SERVICE</a:t>
            </a:r>
            <a:r>
              <a:rPr lang="it-IT" sz="4000" dirty="0" smtClean="0"/>
              <a:t>:    immediata come un qualsiasi motore di ricerca utilizzabile su web.  Il biglietto/</a:t>
            </a:r>
            <a:r>
              <a:rPr lang="it-IT" sz="4000" dirty="0" err="1" smtClean="0"/>
              <a:t>voucer</a:t>
            </a:r>
            <a:r>
              <a:rPr lang="it-IT" sz="4000" dirty="0" smtClean="0"/>
              <a:t> </a:t>
            </a:r>
            <a:r>
              <a:rPr lang="it-IT" sz="4000" dirty="0" err="1" smtClean="0"/>
              <a:t>etc</a:t>
            </a:r>
            <a:r>
              <a:rPr lang="it-IT" sz="4000" dirty="0" smtClean="0"/>
              <a:t>… arriveranno alla mail del richiedente e in caso di TA arriva al viaggiatore.</a:t>
            </a:r>
            <a:r>
              <a:rPr lang="it-IT" sz="4000" dirty="0"/>
              <a:t> </a:t>
            </a:r>
            <a:r>
              <a:rPr lang="it-IT" sz="4000" dirty="0" smtClean="0"/>
              <a:t>I riepiloghi del viaggio saranno consultabili sul </a:t>
            </a:r>
            <a:r>
              <a:rPr lang="it-IT" sz="4000" dirty="0" err="1" smtClean="0"/>
              <a:t>tool</a:t>
            </a:r>
            <a:r>
              <a:rPr lang="it-IT" sz="4000" dirty="0" smtClean="0"/>
              <a:t>. </a:t>
            </a:r>
            <a:endParaRPr lang="it-IT" sz="2400" dirty="0" smtClean="0"/>
          </a:p>
          <a:p>
            <a:r>
              <a:rPr lang="it-IT" sz="4000" dirty="0" smtClean="0">
                <a:solidFill>
                  <a:srgbClr val="FF0000"/>
                </a:solidFill>
              </a:rPr>
              <a:t>ASSISTITA</a:t>
            </a:r>
            <a:r>
              <a:rPr lang="it-IT" sz="4000" dirty="0" smtClean="0"/>
              <a:t>:  entro i tempi previsti (richiesta di tipo standard, urgente o in emergenza) il </a:t>
            </a:r>
            <a:r>
              <a:rPr lang="it-IT" sz="4000" dirty="0" err="1" smtClean="0"/>
              <a:t>Tool</a:t>
            </a:r>
            <a:r>
              <a:rPr lang="it-IT" sz="4000" dirty="0" smtClean="0"/>
              <a:t> o l’operatore di agenzia fornisce la proposta l’emissione del titolo di viaggio è successiva all’approvazione della </a:t>
            </a:r>
            <a:r>
              <a:rPr lang="it-IT" sz="4000" dirty="0" err="1" smtClean="0"/>
              <a:t>proprosta</a:t>
            </a:r>
            <a:r>
              <a:rPr lang="it-IT" sz="4000" dirty="0" smtClean="0"/>
              <a:t>. I biglietti verranno mandati sia al viaggiatore che all’eventuale TA.</a:t>
            </a:r>
          </a:p>
          <a:p>
            <a:endParaRPr lang="it-IT" sz="3000" dirty="0"/>
          </a:p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677334" y="6541398"/>
            <a:ext cx="6297612" cy="316602"/>
          </a:xfrm>
        </p:spPr>
        <p:txBody>
          <a:bodyPr/>
          <a:lstStyle/>
          <a:p>
            <a:r>
              <a:rPr lang="it-IT" dirty="0" smtClean="0"/>
              <a:t>LNL - Riunione </a:t>
            </a:r>
            <a:r>
              <a:rPr lang="it-IT" dirty="0" err="1" smtClean="0"/>
              <a:t>Rapp.ti</a:t>
            </a:r>
            <a:r>
              <a:rPr lang="it-IT" dirty="0" smtClean="0"/>
              <a:t> del personale R.TTA  del 1/12/2016            Michela Pischedda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252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269824"/>
            <a:ext cx="8596668" cy="524656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>HOTEL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794480"/>
            <a:ext cx="8596668" cy="5531369"/>
          </a:xfrm>
        </p:spPr>
        <p:txBody>
          <a:bodyPr>
            <a:noAutofit/>
          </a:bodyPr>
          <a:lstStyle/>
          <a:p>
            <a:r>
              <a:rPr lang="it-IT" sz="2800" dirty="0" smtClean="0"/>
              <a:t>Saranno ritrovabili tutti gli hotel indicati da INFN come quelli più utilizzati dalle nostre sedi, oltre ovviamente a tanti altri che l’agenzia ci metterà a disposizione</a:t>
            </a:r>
          </a:p>
          <a:p>
            <a:r>
              <a:rPr lang="it-IT" sz="2800" dirty="0" smtClean="0"/>
              <a:t>Troveremo le nostre convenzioni e le condizioni a noi riservate sul </a:t>
            </a:r>
            <a:r>
              <a:rPr lang="it-IT" sz="2800" dirty="0" err="1" smtClean="0"/>
              <a:t>Tool</a:t>
            </a:r>
            <a:r>
              <a:rPr lang="it-IT" sz="2800" dirty="0" smtClean="0"/>
              <a:t> di prenotazione</a:t>
            </a:r>
          </a:p>
          <a:p>
            <a:r>
              <a:rPr lang="it-IT" sz="2800" dirty="0" smtClean="0"/>
              <a:t>Potremo prenotare l’hotel </a:t>
            </a:r>
            <a:r>
              <a:rPr lang="it-IT" sz="2800" dirty="0" smtClean="0">
                <a:solidFill>
                  <a:srgbClr val="FF0000"/>
                </a:solidFill>
              </a:rPr>
              <a:t>SENZA DARE LA NOSTRA CARTA DI CREDITO PERSONALE</a:t>
            </a:r>
            <a:r>
              <a:rPr lang="it-IT" sz="2800" dirty="0" smtClean="0"/>
              <a:t>, il pagamento sarà centrale come per i voli e tutti gli altri servizi.</a:t>
            </a:r>
          </a:p>
          <a:p>
            <a:r>
              <a:rPr lang="it-IT" sz="2800" dirty="0" smtClean="0"/>
              <a:t>Potremo utilizzare il sistema per mandare tutti i nostri utenti in uno o più hotel di nostro interesse in caso di convegni organizzati da noi.</a:t>
            </a:r>
            <a:endParaRPr lang="it-IT" sz="28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677334" y="6406486"/>
            <a:ext cx="6297612" cy="339087"/>
          </a:xfrm>
        </p:spPr>
        <p:txBody>
          <a:bodyPr/>
          <a:lstStyle/>
          <a:p>
            <a:r>
              <a:rPr lang="it-IT" dirty="0" smtClean="0"/>
              <a:t>LNL - Riunione </a:t>
            </a:r>
            <a:r>
              <a:rPr lang="it-IT" dirty="0" err="1" smtClean="0"/>
              <a:t>Rapp.ti</a:t>
            </a:r>
            <a:r>
              <a:rPr lang="it-IT" dirty="0" smtClean="0"/>
              <a:t> del personale R.TTA  del 1/12/2016            Michela </a:t>
            </a:r>
            <a:r>
              <a:rPr lang="it-IT" dirty="0" err="1" smtClean="0"/>
              <a:t>Pischedda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6193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 smtClean="0"/>
              <a:t> costo FEE </a:t>
            </a:r>
            <a:r>
              <a:rPr lang="it-IT" sz="2700" dirty="0" smtClean="0"/>
              <a:t>(per tipologia di servizio per trasferta)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in funzione della modalità di pagamento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/>
              <a:t>Pagamento BONIFICO/MANDATO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/>
              <a:t>SELF-BOOKING-TOOL         </a:t>
            </a:r>
            <a:r>
              <a:rPr lang="it-IT" dirty="0"/>
              <a:t>€     </a:t>
            </a:r>
            <a:r>
              <a:rPr lang="it-IT" dirty="0" smtClean="0"/>
              <a:t>3,76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/>
              <a:t>ASS. BTA Standard             €     4,17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/>
              <a:t>ASS. </a:t>
            </a:r>
            <a:r>
              <a:rPr lang="it-IT" dirty="0" err="1" smtClean="0"/>
              <a:t>OFF.Line</a:t>
            </a:r>
            <a:r>
              <a:rPr lang="it-IT" dirty="0" smtClean="0"/>
              <a:t> standard      €     5,17</a:t>
            </a:r>
            <a:endParaRPr lang="it-IT" dirty="0"/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ASS. BTA </a:t>
            </a:r>
            <a:r>
              <a:rPr lang="it-IT" dirty="0" smtClean="0"/>
              <a:t>urgente              </a:t>
            </a:r>
            <a:r>
              <a:rPr lang="it-IT" dirty="0"/>
              <a:t>€    </a:t>
            </a:r>
            <a:r>
              <a:rPr lang="it-IT" dirty="0" smtClean="0"/>
              <a:t> 6,05</a:t>
            </a:r>
            <a:endParaRPr lang="it-IT" dirty="0"/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ASS. </a:t>
            </a:r>
            <a:r>
              <a:rPr lang="it-IT" dirty="0" err="1" smtClean="0"/>
              <a:t>OFF.Line</a:t>
            </a:r>
            <a:r>
              <a:rPr lang="it-IT" dirty="0" smtClean="0"/>
              <a:t> urgente       </a:t>
            </a:r>
            <a:r>
              <a:rPr lang="it-IT" dirty="0"/>
              <a:t>€     </a:t>
            </a:r>
            <a:r>
              <a:rPr lang="it-IT" dirty="0" smtClean="0"/>
              <a:t>7,05</a:t>
            </a:r>
            <a:endParaRPr lang="it-IT" dirty="0"/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ASS. BTA </a:t>
            </a:r>
            <a:r>
              <a:rPr lang="it-IT" dirty="0" smtClean="0"/>
              <a:t> emergenza         </a:t>
            </a:r>
            <a:r>
              <a:rPr lang="it-IT" dirty="0"/>
              <a:t>€ </a:t>
            </a:r>
            <a:r>
              <a:rPr lang="it-IT" dirty="0" smtClean="0"/>
              <a:t>  11,55</a:t>
            </a:r>
            <a:endParaRPr lang="it-IT" dirty="0"/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ASS. </a:t>
            </a:r>
            <a:r>
              <a:rPr lang="it-IT" dirty="0" err="1"/>
              <a:t>OFF.Line</a:t>
            </a:r>
            <a:r>
              <a:rPr lang="it-IT" dirty="0"/>
              <a:t> </a:t>
            </a:r>
            <a:r>
              <a:rPr lang="it-IT" dirty="0" smtClean="0"/>
              <a:t>emergenza  </a:t>
            </a:r>
            <a:r>
              <a:rPr lang="it-IT" dirty="0"/>
              <a:t>€   </a:t>
            </a:r>
            <a:r>
              <a:rPr lang="it-IT" dirty="0" smtClean="0"/>
              <a:t>12,55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dirty="0"/>
          </a:p>
          <a:p>
            <a:pPr>
              <a:buFont typeface="Wingdings" panose="05000000000000000000" pitchFamily="2" charset="2"/>
              <a:buChar char="Ø"/>
            </a:pPr>
            <a:endParaRPr lang="it-IT" dirty="0" smtClean="0"/>
          </a:p>
          <a:p>
            <a:pPr>
              <a:buFont typeface="Wingdings" panose="05000000000000000000" pitchFamily="2" charset="2"/>
              <a:buChar char="Ø"/>
            </a:pP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>
                <a:solidFill>
                  <a:srgbClr val="FF0000"/>
                </a:solidFill>
              </a:rPr>
              <a:t>Pagamento CENTRALE CON CC BTA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SELF-BOOKING-TOOL     </a:t>
            </a:r>
            <a:r>
              <a:rPr lang="it-IT" dirty="0" smtClean="0"/>
              <a:t>    €     3,18</a:t>
            </a:r>
            <a:endParaRPr lang="it-IT" dirty="0"/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ASS. </a:t>
            </a:r>
            <a:r>
              <a:rPr lang="it-IT" dirty="0" smtClean="0"/>
              <a:t>BBE </a:t>
            </a:r>
            <a:r>
              <a:rPr lang="it-IT" dirty="0"/>
              <a:t>Standard   </a:t>
            </a:r>
            <a:r>
              <a:rPr lang="it-IT" dirty="0" smtClean="0"/>
              <a:t>         </a:t>
            </a:r>
            <a:r>
              <a:rPr lang="it-IT" dirty="0"/>
              <a:t>€     </a:t>
            </a:r>
            <a:r>
              <a:rPr lang="it-IT" dirty="0" smtClean="0"/>
              <a:t>3,59</a:t>
            </a:r>
            <a:endParaRPr lang="it-IT" dirty="0"/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ASS. </a:t>
            </a:r>
            <a:r>
              <a:rPr lang="it-IT" dirty="0" err="1"/>
              <a:t>OFF.Line</a:t>
            </a:r>
            <a:r>
              <a:rPr lang="it-IT" dirty="0"/>
              <a:t> standard      €     </a:t>
            </a:r>
            <a:r>
              <a:rPr lang="it-IT" dirty="0" smtClean="0"/>
              <a:t>4,59</a:t>
            </a:r>
            <a:endParaRPr lang="it-IT" dirty="0"/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ASS. </a:t>
            </a:r>
            <a:r>
              <a:rPr lang="it-IT" dirty="0" smtClean="0"/>
              <a:t>BBE </a:t>
            </a:r>
            <a:r>
              <a:rPr lang="it-IT" dirty="0"/>
              <a:t>urgente           </a:t>
            </a:r>
            <a:r>
              <a:rPr lang="it-IT" dirty="0" smtClean="0"/>
              <a:t>   €     5,47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/>
              <a:t>ASS</a:t>
            </a:r>
            <a:r>
              <a:rPr lang="it-IT" dirty="0"/>
              <a:t>. </a:t>
            </a:r>
            <a:r>
              <a:rPr lang="it-IT" dirty="0" err="1"/>
              <a:t>OFF.Line</a:t>
            </a:r>
            <a:r>
              <a:rPr lang="it-IT" dirty="0"/>
              <a:t> urgente       €     </a:t>
            </a:r>
            <a:r>
              <a:rPr lang="it-IT" dirty="0" smtClean="0"/>
              <a:t>6,47</a:t>
            </a:r>
            <a:endParaRPr lang="it-IT" dirty="0"/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ASS. </a:t>
            </a:r>
            <a:r>
              <a:rPr lang="it-IT" dirty="0" smtClean="0"/>
              <a:t>BBE </a:t>
            </a:r>
            <a:r>
              <a:rPr lang="it-IT" dirty="0"/>
              <a:t>emergenza         €   </a:t>
            </a:r>
            <a:r>
              <a:rPr lang="it-IT" dirty="0" smtClean="0"/>
              <a:t>10,97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/>
              <a:t>ASS</a:t>
            </a:r>
            <a:r>
              <a:rPr lang="it-IT" dirty="0"/>
              <a:t>. </a:t>
            </a:r>
            <a:r>
              <a:rPr lang="it-IT" dirty="0" err="1"/>
              <a:t>OFF.Line</a:t>
            </a:r>
            <a:r>
              <a:rPr lang="it-IT" dirty="0"/>
              <a:t> emergenza  €  </a:t>
            </a:r>
            <a:r>
              <a:rPr lang="it-IT" dirty="0" smtClean="0"/>
              <a:t> 11,97</a:t>
            </a:r>
            <a:endParaRPr lang="it-IT" dirty="0"/>
          </a:p>
          <a:p>
            <a:pPr marL="0" indent="0">
              <a:buNone/>
            </a:pPr>
            <a:endParaRPr lang="it-IT" b="1" dirty="0"/>
          </a:p>
        </p:txBody>
      </p:sp>
      <p:cxnSp>
        <p:nvCxnSpPr>
          <p:cNvPr id="6" name="Connettore 1 5"/>
          <p:cNvCxnSpPr/>
          <p:nvPr/>
        </p:nvCxnSpPr>
        <p:spPr>
          <a:xfrm>
            <a:off x="775659" y="2345960"/>
            <a:ext cx="3987384" cy="35676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nettore 1 7"/>
          <p:cNvCxnSpPr/>
          <p:nvPr/>
        </p:nvCxnSpPr>
        <p:spPr>
          <a:xfrm flipH="1">
            <a:off x="905935" y="2429572"/>
            <a:ext cx="4184035" cy="33428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LNL - Riunione </a:t>
            </a:r>
            <a:r>
              <a:rPr lang="it-IT" dirty="0" err="1" smtClean="0"/>
              <a:t>Rapp.ti</a:t>
            </a:r>
            <a:r>
              <a:rPr lang="it-IT" smtClean="0"/>
              <a:t> del personale R.TTA  del 1/12/2016            Michela </a:t>
            </a:r>
            <a:r>
              <a:rPr lang="it-IT" dirty="0" err="1" smtClean="0"/>
              <a:t>Pischedda</a:t>
            </a:r>
            <a:endParaRPr lang="en-US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6363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3600" dirty="0" smtClean="0"/>
              <a:t>INTEGRAZIONE </a:t>
            </a:r>
            <a:endParaRPr lang="it-IT" sz="360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1039150"/>
          </a:xfrm>
        </p:spPr>
        <p:txBody>
          <a:bodyPr>
            <a:normAutofit fontScale="92500"/>
          </a:bodyPr>
          <a:lstStyle/>
          <a:p>
            <a:r>
              <a:rPr lang="it-IT" dirty="0" smtClean="0"/>
              <a:t>	</a:t>
            </a:r>
            <a:r>
              <a:rPr lang="it-IT" sz="2800" dirty="0" smtClean="0"/>
              <a:t>	tra il nostro portale missioni,  la nostra contabilità   e il Sistema di Prenotazione dell’agenzia</a:t>
            </a:r>
            <a:endParaRPr lang="it-IT" sz="2800" dirty="0"/>
          </a:p>
        </p:txBody>
      </p:sp>
      <p:sp>
        <p:nvSpPr>
          <p:cNvPr id="6" name="Segnaposto immagine 5"/>
          <p:cNvSpPr>
            <a:spLocks noGrp="1"/>
          </p:cNvSpPr>
          <p:nvPr>
            <p:ph type="pic" idx="1"/>
          </p:nvPr>
        </p:nvSpPr>
        <p:spPr/>
      </p:sp>
      <p:pic>
        <p:nvPicPr>
          <p:cNvPr id="1028" name="Picture 4" descr="Risultati immagini per immagine ciliegina sulla tor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479684"/>
            <a:ext cx="8596667" cy="3975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816638"/>
          </a:xfrm>
        </p:spPr>
        <p:txBody>
          <a:bodyPr/>
          <a:lstStyle/>
          <a:p>
            <a:r>
              <a:rPr lang="it-IT" dirty="0" smtClean="0"/>
              <a:t>LNL - Riunione </a:t>
            </a:r>
            <a:r>
              <a:rPr lang="it-IT" dirty="0" err="1" smtClean="0"/>
              <a:t>Rapp.ti</a:t>
            </a:r>
            <a:r>
              <a:rPr lang="it-IT" dirty="0" smtClean="0"/>
              <a:t> del personale R.TTA  del 1/12/2016            Michela </a:t>
            </a:r>
            <a:r>
              <a:rPr lang="it-IT" dirty="0" err="1" smtClean="0"/>
              <a:t>Pischedda</a:t>
            </a:r>
            <a:endParaRPr lang="en-US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343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269824"/>
            <a:ext cx="8596668" cy="554635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>COME AVVIENE IL PROCESSO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824459"/>
            <a:ext cx="8596668" cy="5891134"/>
          </a:xfrm>
        </p:spPr>
        <p:txBody>
          <a:bodyPr>
            <a:noAutofit/>
          </a:bodyPr>
          <a:lstStyle/>
          <a:p>
            <a:r>
              <a:rPr lang="it-IT" sz="2800" dirty="0" smtClean="0"/>
              <a:t>SINGLE SIGN-ON </a:t>
            </a:r>
          </a:p>
          <a:p>
            <a:r>
              <a:rPr lang="it-IT" sz="2800" dirty="0" smtClean="0"/>
              <a:t>Lettura anagrafica automatica ogni sera</a:t>
            </a:r>
          </a:p>
          <a:p>
            <a:r>
              <a:rPr lang="it-IT" sz="2800" dirty="0" smtClean="0"/>
              <a:t>L’utente si collega da pulsante nel nostro portale </a:t>
            </a:r>
          </a:p>
          <a:p>
            <a:r>
              <a:rPr lang="it-IT" sz="2800" dirty="0" smtClean="0"/>
              <a:t>Compila la richiesta sul </a:t>
            </a:r>
            <a:r>
              <a:rPr lang="it-IT" sz="2800" dirty="0" err="1" smtClean="0"/>
              <a:t>Tool</a:t>
            </a:r>
            <a:r>
              <a:rPr lang="it-IT" sz="2800" dirty="0" smtClean="0"/>
              <a:t> di agenzia con le indicazioni necessarie:</a:t>
            </a:r>
          </a:p>
          <a:p>
            <a:pPr marL="0" indent="0" algn="ctr">
              <a:buNone/>
            </a:pPr>
            <a:r>
              <a:rPr lang="it-IT" sz="2800" dirty="0" smtClean="0"/>
              <a:t>DOVE, QUANDO, COSA, CHI PAGA(sede INFN)</a:t>
            </a:r>
          </a:p>
          <a:p>
            <a:r>
              <a:rPr lang="it-IT" sz="2800" dirty="0" smtClean="0"/>
              <a:t>Agenzia crea proposta (in </a:t>
            </a:r>
            <a:r>
              <a:rPr lang="it-IT" sz="2800" dirty="0" err="1" smtClean="0"/>
              <a:t>assisted</a:t>
            </a:r>
            <a:r>
              <a:rPr lang="it-IT" sz="2800" dirty="0" smtClean="0"/>
              <a:t>) oppure si genera in automatico la proposta se siete in </a:t>
            </a:r>
            <a:r>
              <a:rPr lang="it-IT" sz="2800" dirty="0" err="1" smtClean="0"/>
              <a:t>SELF-Service</a:t>
            </a:r>
            <a:endParaRPr lang="it-IT" sz="2800" dirty="0" smtClean="0"/>
          </a:p>
          <a:p>
            <a:pPr marL="0" indent="0">
              <a:buNone/>
            </a:pPr>
            <a:endParaRPr lang="it-IT" sz="2800" dirty="0" smtClean="0"/>
          </a:p>
          <a:p>
            <a:endParaRPr lang="it-IT" sz="24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LNL - Riunione Rapp.ti del personale R.TTA  del 1/12/2016            Michela Pischedda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271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faccettatur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634</TotalTime>
  <Words>1134</Words>
  <Application>Microsoft Macintosh PowerPoint</Application>
  <PresentationFormat>Personalizzato</PresentationFormat>
  <Paragraphs>140</Paragraphs>
  <Slides>16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Sfaccettatura</vt:lpstr>
      <vt:lpstr>Agenzia Viaggi Nazionale per INFN</vt:lpstr>
      <vt:lpstr>ADVANCE BOOKING determina la FEE</vt:lpstr>
      <vt:lpstr>Tempi max. ricevimento                      PROPOSTA DI AGENZIA</vt:lpstr>
      <vt:lpstr>ACCESSIBILITA’ AL SISTEMA DI BOOKING</vt:lpstr>
      <vt:lpstr>EMISSIONE TITOLI DI VIAGGIO</vt:lpstr>
      <vt:lpstr>HOTEL</vt:lpstr>
      <vt:lpstr> costo FEE (per tipologia di servizio per trasferta) in funzione della modalità di pagamento</vt:lpstr>
      <vt:lpstr>INTEGRAZIONE </vt:lpstr>
      <vt:lpstr>COME AVVIENE IL PROCESSO</vt:lpstr>
      <vt:lpstr>Continua 2</vt:lpstr>
      <vt:lpstr>Continua 3</vt:lpstr>
      <vt:lpstr>Continua 4</vt:lpstr>
      <vt:lpstr>GESTIONE OSPITI occasionali</vt:lpstr>
      <vt:lpstr>Continua 2</vt:lpstr>
      <vt:lpstr>FASI DELL’IMPLEMENTAZIONE </vt:lpstr>
      <vt:lpstr>Dovunque tu vada, vacci con il tuo cuore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Agenzia Viaggi Nazionale per INFN</dc:title>
  <dc:creator>Michela Pischedda</dc:creator>
  <cp:lastModifiedBy>Michela Pischedda</cp:lastModifiedBy>
  <cp:revision>45</cp:revision>
  <dcterms:created xsi:type="dcterms:W3CDTF">2016-11-24T11:23:28Z</dcterms:created>
  <dcterms:modified xsi:type="dcterms:W3CDTF">2016-12-01T11:39:07Z</dcterms:modified>
</cp:coreProperties>
</file>