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autoCompressPictures="0">
  <p:sldMasterIdLst>
    <p:sldMasterId id="2147483669" r:id="rId1"/>
  </p:sldMasterIdLst>
  <p:sldIdLst>
    <p:sldId id="256" r:id="rId2"/>
    <p:sldId id="262" r:id="rId3"/>
    <p:sldId id="271" r:id="rId4"/>
    <p:sldId id="261" r:id="rId5"/>
    <p:sldId id="263" r:id="rId6"/>
    <p:sldId id="272" r:id="rId7"/>
    <p:sldId id="264" r:id="rId8"/>
    <p:sldId id="265" r:id="rId9"/>
    <p:sldId id="260" r:id="rId10"/>
    <p:sldId id="259" r:id="rId11"/>
    <p:sldId id="258" r:id="rId12"/>
    <p:sldId id="257" r:id="rId13"/>
    <p:sldId id="270" r:id="rId14"/>
    <p:sldId id="268" r:id="rId15"/>
    <p:sldId id="269" r:id="rId16"/>
    <p:sldId id="266" r:id="rId17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CC00"/>
  </p:clrMru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0"/>
    </p:ext>
    <p:ext uri="{FD5EFAAD-0ECE-453E-9831-46B23BE46B34}">
      <p15:chartTrackingRefBased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8996" autoAdjust="0"/>
    <p:restoredTop sz="94660"/>
  </p:normalViewPr>
  <p:slideViewPr>
    <p:cSldViewPr snapToGrid="0">
      <p:cViewPr>
        <p:scale>
          <a:sx n="100" d="100"/>
          <a:sy n="100" d="100"/>
        </p:scale>
        <p:origin x="-336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AB493A-CB4F-483A-A733-1F23B73A46E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3557286-B231-4DB5-96CC-CFD6E6D8178A}">
      <dgm:prSet phldrT="[Testo]"/>
      <dgm:spPr/>
      <dgm:t>
        <a:bodyPr/>
        <a:lstStyle/>
        <a:p>
          <a:r>
            <a:rPr lang="it-IT" dirty="0" err="1" smtClean="0">
              <a:solidFill>
                <a:srgbClr val="000000"/>
              </a:solidFill>
            </a:rPr>
            <a:t>Fono-conferenze</a:t>
          </a:r>
          <a:endParaRPr lang="it-IT" dirty="0">
            <a:solidFill>
              <a:srgbClr val="000000"/>
            </a:solidFill>
          </a:endParaRPr>
        </a:p>
      </dgm:t>
    </dgm:pt>
    <dgm:pt modelId="{C7C297CB-BF5B-45A6-83B3-B1E8B3156669}" type="parTrans" cxnId="{8F3D2404-52CF-43C8-9A2C-0C273A47A744}">
      <dgm:prSet/>
      <dgm:spPr/>
      <dgm:t>
        <a:bodyPr/>
        <a:lstStyle/>
        <a:p>
          <a:endParaRPr lang="it-IT"/>
        </a:p>
      </dgm:t>
    </dgm:pt>
    <dgm:pt modelId="{291F5755-511F-4A4F-92B2-D7AD83A74C85}" type="sibTrans" cxnId="{8F3D2404-52CF-43C8-9A2C-0C273A47A744}">
      <dgm:prSet/>
      <dgm:spPr/>
      <dgm:t>
        <a:bodyPr/>
        <a:lstStyle/>
        <a:p>
          <a:endParaRPr lang="it-IT"/>
        </a:p>
      </dgm:t>
    </dgm:pt>
    <dgm:pt modelId="{763B72B9-EEEF-476B-B32E-E018DF9A09D3}">
      <dgm:prSet phldrT="[Testo]"/>
      <dgm:spPr/>
      <dgm:t>
        <a:bodyPr/>
        <a:lstStyle/>
        <a:p>
          <a:r>
            <a:rPr lang="it-IT" dirty="0" smtClean="0">
              <a:solidFill>
                <a:srgbClr val="000000"/>
              </a:solidFill>
            </a:rPr>
            <a:t>Plenaria</a:t>
          </a:r>
          <a:endParaRPr lang="it-IT" dirty="0"/>
        </a:p>
      </dgm:t>
    </dgm:pt>
    <dgm:pt modelId="{B621D0D0-E363-4904-AEED-604A9F719253}" type="parTrans" cxnId="{64884B4B-DA2F-4682-8C90-690975340E79}">
      <dgm:prSet/>
      <dgm:spPr/>
      <dgm:t>
        <a:bodyPr/>
        <a:lstStyle/>
        <a:p>
          <a:endParaRPr lang="it-IT"/>
        </a:p>
      </dgm:t>
    </dgm:pt>
    <dgm:pt modelId="{D89C0F02-1F40-4070-B1EF-9D8B520C78AF}" type="sibTrans" cxnId="{64884B4B-DA2F-4682-8C90-690975340E79}">
      <dgm:prSet/>
      <dgm:spPr/>
      <dgm:t>
        <a:bodyPr/>
        <a:lstStyle/>
        <a:p>
          <a:endParaRPr lang="it-IT"/>
        </a:p>
      </dgm:t>
    </dgm:pt>
    <dgm:pt modelId="{62F7A401-64A0-4112-A4BA-AFCCA9FF8784}">
      <dgm:prSet phldrT="[Testo]"/>
      <dgm:spPr/>
      <dgm:t>
        <a:bodyPr/>
        <a:lstStyle/>
        <a:p>
          <a:r>
            <a:rPr lang="it-IT" dirty="0" smtClean="0">
              <a:solidFill>
                <a:srgbClr val="000000"/>
              </a:solidFill>
            </a:rPr>
            <a:t>Parallele</a:t>
          </a:r>
          <a:endParaRPr lang="it-IT" dirty="0">
            <a:solidFill>
              <a:srgbClr val="000000"/>
            </a:solidFill>
          </a:endParaRPr>
        </a:p>
      </dgm:t>
    </dgm:pt>
    <dgm:pt modelId="{8F9BF1DC-6E90-48DB-BE2E-0F3786B72FC9}" type="parTrans" cxnId="{5B718BDC-8091-4D8B-9BBA-F7ED118FF920}">
      <dgm:prSet/>
      <dgm:spPr/>
      <dgm:t>
        <a:bodyPr/>
        <a:lstStyle/>
        <a:p>
          <a:endParaRPr lang="it-IT"/>
        </a:p>
      </dgm:t>
    </dgm:pt>
    <dgm:pt modelId="{AF305FCE-46A1-4661-95F7-B71D537F3B66}" type="sibTrans" cxnId="{5B718BDC-8091-4D8B-9BBA-F7ED118FF920}">
      <dgm:prSet/>
      <dgm:spPr/>
      <dgm:t>
        <a:bodyPr/>
        <a:lstStyle/>
        <a:p>
          <a:endParaRPr lang="it-IT"/>
        </a:p>
      </dgm:t>
    </dgm:pt>
    <dgm:pt modelId="{2E1CA9D2-3AE6-4EE3-863E-A41CEC4F405B}">
      <dgm:prSet phldrT="[Testo]"/>
      <dgm:spPr/>
      <dgm:t>
        <a:bodyPr/>
        <a:lstStyle/>
        <a:p>
          <a:r>
            <a:rPr lang="it-IT" dirty="0" smtClean="0">
              <a:solidFill>
                <a:srgbClr val="000000"/>
              </a:solidFill>
            </a:rPr>
            <a:t>Plenaria</a:t>
          </a:r>
          <a:endParaRPr lang="it-IT" dirty="0">
            <a:solidFill>
              <a:srgbClr val="000000"/>
            </a:solidFill>
          </a:endParaRPr>
        </a:p>
      </dgm:t>
    </dgm:pt>
    <dgm:pt modelId="{FF1707AE-9427-49FA-9170-0686F383D7B3}" type="parTrans" cxnId="{53129D47-EE31-4D6D-BA2D-6D37C3E3F111}">
      <dgm:prSet/>
      <dgm:spPr/>
      <dgm:t>
        <a:bodyPr/>
        <a:lstStyle/>
        <a:p>
          <a:endParaRPr lang="it-IT"/>
        </a:p>
      </dgm:t>
    </dgm:pt>
    <dgm:pt modelId="{DAF9C73A-69A2-44E2-BC72-A5F394DFD462}" type="sibTrans" cxnId="{53129D47-EE31-4D6D-BA2D-6D37C3E3F111}">
      <dgm:prSet/>
      <dgm:spPr/>
      <dgm:t>
        <a:bodyPr/>
        <a:lstStyle/>
        <a:p>
          <a:endParaRPr lang="it-IT"/>
        </a:p>
      </dgm:t>
    </dgm:pt>
    <dgm:pt modelId="{27E35153-8969-4A9F-BF57-4850B512E6F3}" type="pres">
      <dgm:prSet presAssocID="{04AB493A-CB4F-483A-A733-1F23B73A46E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8C855A-EADD-4587-B663-71C88D85D99F}" type="pres">
      <dgm:prSet presAssocID="{04AB493A-CB4F-483A-A733-1F23B73A46E5}" presName="arrow" presStyleLbl="bgShp" presStyleIdx="0" presStyleCn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</dgm:pt>
    <dgm:pt modelId="{AD892E26-C8AB-4104-A2DC-0B6AC4246C9D}" type="pres">
      <dgm:prSet presAssocID="{04AB493A-CB4F-483A-A733-1F23B73A46E5}" presName="linearProcess" presStyleCnt="0"/>
      <dgm:spPr/>
    </dgm:pt>
    <dgm:pt modelId="{EA993737-A36A-44DF-B3B6-211CDBDC8CF6}" type="pres">
      <dgm:prSet presAssocID="{03557286-B231-4DB5-96CC-CFD6E6D8178A}" presName="textNode" presStyleLbl="node1" presStyleIdx="0" presStyleCnt="4" custScaleX="82709" custScaleY="629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74CC8-A26D-4D92-9CBA-F7E6FCD2AC3B}" type="pres">
      <dgm:prSet presAssocID="{291F5755-511F-4A4F-92B2-D7AD83A74C85}" presName="sibTrans" presStyleCnt="0"/>
      <dgm:spPr/>
    </dgm:pt>
    <dgm:pt modelId="{CE6D55EA-7153-48B3-A270-43426C816C25}" type="pres">
      <dgm:prSet presAssocID="{763B72B9-EEEF-476B-B32E-E018DF9A09D3}" presName="textNode" presStyleLbl="node1" presStyleIdx="1" presStyleCnt="4" custScaleX="76390" custScaleY="6691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0E18D9B-7B64-4885-AAA1-8F0097F0617C}" type="pres">
      <dgm:prSet presAssocID="{D89C0F02-1F40-4070-B1EF-9D8B520C78AF}" presName="sibTrans" presStyleCnt="0"/>
      <dgm:spPr/>
    </dgm:pt>
    <dgm:pt modelId="{4DDF2E1C-403B-490D-AFC0-39300D68A847}" type="pres">
      <dgm:prSet presAssocID="{62F7A401-64A0-4112-A4BA-AFCCA9FF8784}" presName="textNode" presStyleLbl="node1" presStyleIdx="2" presStyleCnt="4" custScaleX="79340" custScaleY="695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2C2E04-B366-41A0-8A7B-FA166353566B}" type="pres">
      <dgm:prSet presAssocID="{AF305FCE-46A1-4661-95F7-B71D537F3B66}" presName="sibTrans" presStyleCnt="0"/>
      <dgm:spPr/>
    </dgm:pt>
    <dgm:pt modelId="{1074AD46-110F-4845-BEEA-5EE01224C60C}" type="pres">
      <dgm:prSet presAssocID="{2E1CA9D2-3AE6-4EE3-863E-A41CEC4F405B}" presName="textNode" presStyleLbl="node1" presStyleIdx="3" presStyleCnt="4" custScaleX="79340" custScaleY="69529" custLinFactNeighborX="-3847" custLinFactNeighborY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C385F71-1666-401D-A408-8366B916E1F8}" type="presOf" srcId="{763B72B9-EEEF-476B-B32E-E018DF9A09D3}" destId="{CE6D55EA-7153-48B3-A270-43426C816C25}" srcOrd="0" destOrd="0" presId="urn:microsoft.com/office/officeart/2005/8/layout/hProcess9"/>
    <dgm:cxn modelId="{53129D47-EE31-4D6D-BA2D-6D37C3E3F111}" srcId="{04AB493A-CB4F-483A-A733-1F23B73A46E5}" destId="{2E1CA9D2-3AE6-4EE3-863E-A41CEC4F405B}" srcOrd="3" destOrd="0" parTransId="{FF1707AE-9427-49FA-9170-0686F383D7B3}" sibTransId="{DAF9C73A-69A2-44E2-BC72-A5F394DFD462}"/>
    <dgm:cxn modelId="{6E817A52-00D3-4AC9-A63D-20A614D6AA8C}" type="presOf" srcId="{04AB493A-CB4F-483A-A733-1F23B73A46E5}" destId="{27E35153-8969-4A9F-BF57-4850B512E6F3}" srcOrd="0" destOrd="0" presId="urn:microsoft.com/office/officeart/2005/8/layout/hProcess9"/>
    <dgm:cxn modelId="{AEF37060-6430-46D0-AB2B-A0F82EEB163A}" type="presOf" srcId="{62F7A401-64A0-4112-A4BA-AFCCA9FF8784}" destId="{4DDF2E1C-403B-490D-AFC0-39300D68A847}" srcOrd="0" destOrd="0" presId="urn:microsoft.com/office/officeart/2005/8/layout/hProcess9"/>
    <dgm:cxn modelId="{E76B4CBD-C437-428F-9476-0FD8714E3621}" type="presOf" srcId="{2E1CA9D2-3AE6-4EE3-863E-A41CEC4F405B}" destId="{1074AD46-110F-4845-BEEA-5EE01224C60C}" srcOrd="0" destOrd="0" presId="urn:microsoft.com/office/officeart/2005/8/layout/hProcess9"/>
    <dgm:cxn modelId="{FE887231-07A3-48F0-8A45-6299E9030CE8}" type="presOf" srcId="{03557286-B231-4DB5-96CC-CFD6E6D8178A}" destId="{EA993737-A36A-44DF-B3B6-211CDBDC8CF6}" srcOrd="0" destOrd="0" presId="urn:microsoft.com/office/officeart/2005/8/layout/hProcess9"/>
    <dgm:cxn modelId="{8F3D2404-52CF-43C8-9A2C-0C273A47A744}" srcId="{04AB493A-CB4F-483A-A733-1F23B73A46E5}" destId="{03557286-B231-4DB5-96CC-CFD6E6D8178A}" srcOrd="0" destOrd="0" parTransId="{C7C297CB-BF5B-45A6-83B3-B1E8B3156669}" sibTransId="{291F5755-511F-4A4F-92B2-D7AD83A74C85}"/>
    <dgm:cxn modelId="{64884B4B-DA2F-4682-8C90-690975340E79}" srcId="{04AB493A-CB4F-483A-A733-1F23B73A46E5}" destId="{763B72B9-EEEF-476B-B32E-E018DF9A09D3}" srcOrd="1" destOrd="0" parTransId="{B621D0D0-E363-4904-AEED-604A9F719253}" sibTransId="{D89C0F02-1F40-4070-B1EF-9D8B520C78AF}"/>
    <dgm:cxn modelId="{5B718BDC-8091-4D8B-9BBA-F7ED118FF920}" srcId="{04AB493A-CB4F-483A-A733-1F23B73A46E5}" destId="{62F7A401-64A0-4112-A4BA-AFCCA9FF8784}" srcOrd="2" destOrd="0" parTransId="{8F9BF1DC-6E90-48DB-BE2E-0F3786B72FC9}" sibTransId="{AF305FCE-46A1-4661-95F7-B71D537F3B66}"/>
    <dgm:cxn modelId="{FD21E3DA-0CC4-40AD-8408-6A1D7EEB51E2}" type="presParOf" srcId="{27E35153-8969-4A9F-BF57-4850B512E6F3}" destId="{258C855A-EADD-4587-B663-71C88D85D99F}" srcOrd="0" destOrd="0" presId="urn:microsoft.com/office/officeart/2005/8/layout/hProcess9"/>
    <dgm:cxn modelId="{DA7D27BA-72B5-4E7A-A094-6D5CD68EFD80}" type="presParOf" srcId="{27E35153-8969-4A9F-BF57-4850B512E6F3}" destId="{AD892E26-C8AB-4104-A2DC-0B6AC4246C9D}" srcOrd="1" destOrd="0" presId="urn:microsoft.com/office/officeart/2005/8/layout/hProcess9"/>
    <dgm:cxn modelId="{C1338098-EF81-42BD-9FB5-E81A958EDD42}" type="presParOf" srcId="{AD892E26-C8AB-4104-A2DC-0B6AC4246C9D}" destId="{EA993737-A36A-44DF-B3B6-211CDBDC8CF6}" srcOrd="0" destOrd="0" presId="urn:microsoft.com/office/officeart/2005/8/layout/hProcess9"/>
    <dgm:cxn modelId="{3F74DCEA-075D-45F8-B624-75BD7EB021A5}" type="presParOf" srcId="{AD892E26-C8AB-4104-A2DC-0B6AC4246C9D}" destId="{BEE74CC8-A26D-4D92-9CBA-F7E6FCD2AC3B}" srcOrd="1" destOrd="0" presId="urn:microsoft.com/office/officeart/2005/8/layout/hProcess9"/>
    <dgm:cxn modelId="{D91F56B4-D0B8-426F-9858-59D30FEF02F5}" type="presParOf" srcId="{AD892E26-C8AB-4104-A2DC-0B6AC4246C9D}" destId="{CE6D55EA-7153-48B3-A270-43426C816C25}" srcOrd="2" destOrd="0" presId="urn:microsoft.com/office/officeart/2005/8/layout/hProcess9"/>
    <dgm:cxn modelId="{9EC311E1-D4A2-4324-9B1E-BBB034AF81F0}" type="presParOf" srcId="{AD892E26-C8AB-4104-A2DC-0B6AC4246C9D}" destId="{50E18D9B-7B64-4885-AAA1-8F0097F0617C}" srcOrd="3" destOrd="0" presId="urn:microsoft.com/office/officeart/2005/8/layout/hProcess9"/>
    <dgm:cxn modelId="{AEDC5391-D28F-4B41-A214-215D16B6529B}" type="presParOf" srcId="{AD892E26-C8AB-4104-A2DC-0B6AC4246C9D}" destId="{4DDF2E1C-403B-490D-AFC0-39300D68A847}" srcOrd="4" destOrd="0" presId="urn:microsoft.com/office/officeart/2005/8/layout/hProcess9"/>
    <dgm:cxn modelId="{0822EE22-B1EE-443D-AA76-E059AB025216}" type="presParOf" srcId="{AD892E26-C8AB-4104-A2DC-0B6AC4246C9D}" destId="{C62C2E04-B366-41A0-8A7B-FA166353566B}" srcOrd="5" destOrd="0" presId="urn:microsoft.com/office/officeart/2005/8/layout/hProcess9"/>
    <dgm:cxn modelId="{2A8D930E-98D6-4792-8F78-E5EBF0A70AE7}" type="presParOf" srcId="{AD892E26-C8AB-4104-A2DC-0B6AC4246C9D}" destId="{1074AD46-110F-4845-BEEA-5EE01224C60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8C855A-EADD-4587-B663-71C88D85D99F}">
      <dsp:nvSpPr>
        <dsp:cNvPr id="0" name=""/>
        <dsp:cNvSpPr/>
      </dsp:nvSpPr>
      <dsp:spPr>
        <a:xfrm>
          <a:off x="895349" y="0"/>
          <a:ext cx="10147300" cy="4919134"/>
        </a:xfrm>
        <a:prstGeom prst="rightArrow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EA993737-A36A-44DF-B3B6-211CDBDC8CF6}">
      <dsp:nvSpPr>
        <dsp:cNvPr id="0" name=""/>
        <dsp:cNvSpPr/>
      </dsp:nvSpPr>
      <dsp:spPr>
        <a:xfrm>
          <a:off x="4229" y="1839844"/>
          <a:ext cx="2863787" cy="12394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dirty="0" err="1" smtClean="0">
              <a:solidFill>
                <a:srgbClr val="000000"/>
              </a:solidFill>
            </a:rPr>
            <a:t>Fono-conferenze</a:t>
          </a:r>
          <a:endParaRPr lang="it-IT" sz="3100" kern="1200" dirty="0">
            <a:solidFill>
              <a:srgbClr val="000000"/>
            </a:solidFill>
          </a:endParaRPr>
        </a:p>
      </dsp:txBody>
      <dsp:txXfrm>
        <a:off x="4229" y="1839844"/>
        <a:ext cx="2863787" cy="1239444"/>
      </dsp:txXfrm>
    </dsp:sp>
    <dsp:sp modelId="{CE6D55EA-7153-48B3-A270-43426C816C25}">
      <dsp:nvSpPr>
        <dsp:cNvPr id="0" name=""/>
        <dsp:cNvSpPr/>
      </dsp:nvSpPr>
      <dsp:spPr>
        <a:xfrm>
          <a:off x="3176846" y="1801249"/>
          <a:ext cx="2644993" cy="13166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dirty="0" smtClean="0">
              <a:solidFill>
                <a:srgbClr val="000000"/>
              </a:solidFill>
            </a:rPr>
            <a:t>Plenaria</a:t>
          </a:r>
          <a:endParaRPr lang="it-IT" sz="3100" kern="1200" dirty="0"/>
        </a:p>
      </dsp:txBody>
      <dsp:txXfrm>
        <a:off x="3176846" y="1801249"/>
        <a:ext cx="2644993" cy="1316635"/>
      </dsp:txXfrm>
    </dsp:sp>
    <dsp:sp modelId="{4DDF2E1C-403B-490D-AFC0-39300D68A847}">
      <dsp:nvSpPr>
        <dsp:cNvPr id="0" name=""/>
        <dsp:cNvSpPr/>
      </dsp:nvSpPr>
      <dsp:spPr>
        <a:xfrm>
          <a:off x="6130668" y="1775522"/>
          <a:ext cx="2747136" cy="13680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dirty="0" smtClean="0">
              <a:solidFill>
                <a:srgbClr val="000000"/>
              </a:solidFill>
            </a:rPr>
            <a:t>Parallele</a:t>
          </a:r>
          <a:endParaRPr lang="it-IT" sz="3100" kern="1200" dirty="0">
            <a:solidFill>
              <a:srgbClr val="000000"/>
            </a:solidFill>
          </a:endParaRPr>
        </a:p>
      </dsp:txBody>
      <dsp:txXfrm>
        <a:off x="6130668" y="1775522"/>
        <a:ext cx="2747136" cy="1368089"/>
      </dsp:txXfrm>
    </dsp:sp>
    <dsp:sp modelId="{1074AD46-110F-4845-BEEA-5EE01224C60C}">
      <dsp:nvSpPr>
        <dsp:cNvPr id="0" name=""/>
        <dsp:cNvSpPr/>
      </dsp:nvSpPr>
      <dsp:spPr>
        <a:xfrm>
          <a:off x="9174752" y="1775522"/>
          <a:ext cx="2747136" cy="13680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dirty="0" smtClean="0">
              <a:solidFill>
                <a:srgbClr val="000000"/>
              </a:solidFill>
            </a:rPr>
            <a:t>Plenaria</a:t>
          </a:r>
          <a:endParaRPr lang="it-IT" sz="3100" kern="1200" dirty="0">
            <a:solidFill>
              <a:srgbClr val="000000"/>
            </a:solidFill>
          </a:endParaRPr>
        </a:p>
      </dsp:txBody>
      <dsp:txXfrm>
        <a:off x="9174752" y="1775522"/>
        <a:ext cx="2747136" cy="1368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ttangolo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ttangolo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11" name="Rettangolo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12/1/16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4" Type="http://schemas.openxmlformats.org/officeDocument/2006/relationships/slide" Target="slide9.xml"/><Relationship Id="rId5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2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7" name="CasellaDiTesto 6"/>
          <p:cNvSpPr txBox="1"/>
          <p:nvPr/>
        </p:nvSpPr>
        <p:spPr>
          <a:xfrm rot="19852519">
            <a:off x="-57736" y="2996941"/>
            <a:ext cx="51784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i="1" dirty="0" err="1" smtClean="0"/>
              <a:t>Next</a:t>
            </a:r>
            <a:r>
              <a:rPr lang="it-IT" sz="6600" b="1" i="1" dirty="0" smtClean="0"/>
              <a:t> TTA</a:t>
            </a:r>
            <a:endParaRPr lang="it-IT" sz="6600" b="1" i="1" dirty="0"/>
          </a:p>
        </p:txBody>
      </p:sp>
      <p:pic>
        <p:nvPicPr>
          <p:cNvPr id="1030" name="Picture 6" descr="Risultati immagini per yes we c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248443"/>
            <a:ext cx="6251575" cy="46886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6298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6" name="Rettangolo 5">
            <a:hlinkClick r:id="rId2" action="ppaction://hlinksldjump"/>
          </p:cNvPr>
          <p:cNvSpPr/>
          <p:nvPr/>
        </p:nvSpPr>
        <p:spPr>
          <a:xfrm>
            <a:off x="613458" y="346277"/>
            <a:ext cx="10926501" cy="55558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solidFill>
                  <a:srgbClr val="000000"/>
                </a:solidFill>
              </a:rPr>
              <a:t>Come comunicare una buona pratica?</a:t>
            </a:r>
            <a:endParaRPr lang="it-IT" sz="3200" dirty="0">
              <a:solidFill>
                <a:srgbClr val="00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56159" y="3322900"/>
            <a:ext cx="931762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Che cos’è una </a:t>
            </a:r>
            <a:r>
              <a:rPr lang="it-IT" sz="2800" i="1" dirty="0" smtClean="0"/>
              <a:t>best </a:t>
            </a:r>
            <a:r>
              <a:rPr lang="it-IT" sz="2800" i="1" dirty="0" err="1" smtClean="0"/>
              <a:t>practice</a:t>
            </a:r>
            <a:r>
              <a:rPr lang="it-IT" sz="2800" dirty="0" smtClean="0"/>
              <a:t>?</a:t>
            </a:r>
            <a:endParaRPr lang="it-IT" sz="2800" dirty="0"/>
          </a:p>
        </p:txBody>
      </p:sp>
      <p:sp>
        <p:nvSpPr>
          <p:cNvPr id="7" name="Ovale 6"/>
          <p:cNvSpPr/>
          <p:nvPr/>
        </p:nvSpPr>
        <p:spPr>
          <a:xfrm>
            <a:off x="694963" y="1122906"/>
            <a:ext cx="4085863" cy="18056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Esempio:</a:t>
            </a:r>
          </a:p>
          <a:p>
            <a:pPr algn="ctr"/>
            <a:r>
              <a:rPr lang="it-IT" i="1" dirty="0" smtClean="0"/>
              <a:t>Newsletter</a:t>
            </a:r>
            <a:r>
              <a:rPr lang="it-IT" dirty="0" smtClean="0"/>
              <a:t> che informi il personale INFN delle novità in fatto di </a:t>
            </a:r>
            <a:r>
              <a:rPr lang="it-IT" i="1" dirty="0" err="1" smtClean="0"/>
              <a:t>facilities</a:t>
            </a:r>
            <a:r>
              <a:rPr lang="it-IT" dirty="0" smtClean="0"/>
              <a:t> sviluppate?</a:t>
            </a:r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7377896" y="1110206"/>
            <a:ext cx="4085863" cy="18056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Esempio:</a:t>
            </a:r>
          </a:p>
          <a:p>
            <a:pPr algn="ctr"/>
            <a:r>
              <a:rPr lang="it-IT" i="1" dirty="0" err="1" smtClean="0"/>
              <a:t>Repository</a:t>
            </a:r>
            <a:r>
              <a:rPr lang="it-IT" dirty="0" smtClean="0"/>
              <a:t> con manuali d’uso sulle </a:t>
            </a:r>
            <a:r>
              <a:rPr lang="it-IT" i="1" dirty="0" err="1" smtClean="0"/>
              <a:t>facilities</a:t>
            </a:r>
            <a:r>
              <a:rPr lang="it-IT" dirty="0" smtClean="0"/>
              <a:t> innovative?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468859" y="4288100"/>
            <a:ext cx="931762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E’ opportuno condividere </a:t>
            </a:r>
            <a:r>
              <a:rPr lang="it-IT" sz="2800" i="1" dirty="0" smtClean="0"/>
              <a:t>best </a:t>
            </a:r>
            <a:r>
              <a:rPr lang="it-IT" sz="2800" i="1" dirty="0" err="1" smtClean="0"/>
              <a:t>practice</a:t>
            </a:r>
            <a:r>
              <a:rPr lang="it-IT" sz="2800" i="1" dirty="0" smtClean="0"/>
              <a:t> </a:t>
            </a:r>
            <a:r>
              <a:rPr lang="it-IT" sz="2800" dirty="0" smtClean="0"/>
              <a:t>locali?</a:t>
            </a:r>
            <a:endParaRPr lang="it-IT" sz="2800" dirty="0"/>
          </a:p>
        </p:txBody>
      </p:sp>
      <p:sp>
        <p:nvSpPr>
          <p:cNvPr id="10" name="Freccia bidirezionale verticale 9"/>
          <p:cNvSpPr/>
          <p:nvPr/>
        </p:nvSpPr>
        <p:spPr>
          <a:xfrm>
            <a:off x="5676900" y="1155700"/>
            <a:ext cx="469900" cy="20447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0729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787342" y="763929"/>
            <a:ext cx="569474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000000"/>
                </a:solidFill>
              </a:rPr>
              <a:t>Un’occhiata al Format</a:t>
            </a:r>
            <a:endParaRPr lang="it-IT" sz="4400" dirty="0">
              <a:solidFill>
                <a:srgbClr val="00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0715" y="3303608"/>
            <a:ext cx="2358985" cy="5063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PARALLELE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479477" y="1850364"/>
            <a:ext cx="3111823" cy="122303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Per Servizi?</a:t>
            </a:r>
            <a:endParaRPr lang="it-IT" sz="2400" dirty="0"/>
          </a:p>
        </p:txBody>
      </p:sp>
      <p:sp>
        <p:nvSpPr>
          <p:cNvPr id="9" name="Ovale 8"/>
          <p:cNvSpPr/>
          <p:nvPr/>
        </p:nvSpPr>
        <p:spPr>
          <a:xfrm>
            <a:off x="3365178" y="3781064"/>
            <a:ext cx="3302322" cy="131163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Per Competenze?</a:t>
            </a: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0171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774642" y="319429"/>
            <a:ext cx="569474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000000"/>
                </a:solidFill>
              </a:rPr>
              <a:t>Discussioni post-format</a:t>
            </a:r>
            <a:endParaRPr lang="it-IT" sz="4400" dirty="0">
              <a:solidFill>
                <a:srgbClr val="00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7800" y="1104900"/>
            <a:ext cx="10947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 smtClean="0">
                <a:solidFill>
                  <a:srgbClr val="FFC000"/>
                </a:solidFill>
              </a:rPr>
              <a:t>SUL FORMAT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Il lavoro da fare è impossibile concentrarlo unicamente nella giornata e mezza prevista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</a:t>
            </a:r>
            <a:r>
              <a:rPr lang="it-IT" sz="2000" b="1" i="1" dirty="0" smtClean="0"/>
              <a:t>Brainstorming</a:t>
            </a:r>
            <a:r>
              <a:rPr lang="it-IT" sz="2000" b="1" dirty="0" smtClean="0"/>
              <a:t>/fono-conferenze </a:t>
            </a:r>
            <a:r>
              <a:rPr lang="it-IT" sz="2000" b="1" dirty="0" err="1" smtClean="0"/>
              <a:t>pre-riunione</a:t>
            </a:r>
            <a:endParaRPr lang="it-IT" sz="2000" b="1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Coordinatori parallele e relatori plenaria individuati prima della riunione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Il </a:t>
            </a:r>
            <a:r>
              <a:rPr lang="it-IT" sz="2000" b="1" i="1" dirty="0" err="1" smtClean="0"/>
              <a:t>Chair</a:t>
            </a:r>
            <a:r>
              <a:rPr lang="it-IT" sz="2000" b="1" dirty="0" smtClean="0"/>
              <a:t>  ha un ruolo chiave ed estremamente importante per mantenere </a:t>
            </a:r>
            <a:r>
              <a:rPr lang="it-IT" sz="2000" b="1" i="1" dirty="0" err="1" smtClean="0"/>
              <a:t>in-topic</a:t>
            </a:r>
            <a:r>
              <a:rPr lang="it-IT" sz="2000" b="1" dirty="0" smtClean="0"/>
              <a:t> la plenaria e le parallele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it-IT" sz="2000" b="1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8071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774642" y="319429"/>
            <a:ext cx="569474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000000"/>
                </a:solidFill>
              </a:rPr>
              <a:t>Discussioni post-format</a:t>
            </a:r>
            <a:endParaRPr lang="it-IT" sz="4400" dirty="0">
              <a:solidFill>
                <a:srgbClr val="00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65100" y="1104900"/>
            <a:ext cx="107569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 smtClean="0">
                <a:solidFill>
                  <a:srgbClr val="FFC000"/>
                </a:solidFill>
              </a:rPr>
              <a:t>SUL FORMAT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Inserire “cosa si aspetta, da un servizio, chi fa ricerca?”; presenza personale ricercatore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Per conseguenza “cosa si aspetta, da chi fa ricerca, un servizio?”; siamo tutti parte di un progetto.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A fine parallele, si prevede una plenaria riassuntiva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</a:t>
            </a:r>
            <a:r>
              <a:rPr lang="it-IT" sz="2000" b="1" i="1" dirty="0" err="1" smtClean="0"/>
              <a:t>One</a:t>
            </a:r>
            <a:r>
              <a:rPr lang="it-IT" sz="2000" b="1" i="1" dirty="0" smtClean="0"/>
              <a:t> </a:t>
            </a:r>
            <a:r>
              <a:rPr lang="it-IT" sz="2000" b="1" i="1" dirty="0" err="1" smtClean="0"/>
              <a:t>shot</a:t>
            </a:r>
            <a:r>
              <a:rPr lang="it-IT" sz="2000" b="1" i="1" dirty="0" smtClean="0"/>
              <a:t> or </a:t>
            </a:r>
            <a:r>
              <a:rPr lang="it-IT" sz="2000" b="1" i="1" dirty="0" err="1" smtClean="0"/>
              <a:t>not</a:t>
            </a:r>
            <a:r>
              <a:rPr lang="it-IT" sz="2000" b="1" dirty="0" smtClean="0"/>
              <a:t>? Legato al PT? </a:t>
            </a:r>
            <a:r>
              <a:rPr lang="it-IT" sz="2000" b="1" dirty="0"/>
              <a:t> </a:t>
            </a:r>
            <a:r>
              <a:rPr lang="it-IT" sz="2000" b="1" dirty="0" smtClean="0"/>
              <a:t>Il report finale? Il report di verifica?</a:t>
            </a: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8071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774642" y="319429"/>
            <a:ext cx="569474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000000"/>
                </a:solidFill>
              </a:rPr>
              <a:t>Discussioni post-format</a:t>
            </a:r>
            <a:endParaRPr lang="it-IT" sz="4400" dirty="0">
              <a:solidFill>
                <a:srgbClr val="00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7800" y="1295400"/>
            <a:ext cx="10922000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 smtClean="0">
                <a:solidFill>
                  <a:srgbClr val="FFC000"/>
                </a:solidFill>
              </a:rPr>
              <a:t>SULLA DIRIGENZA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Verrà presentato il progetto alla riunione dei Direttori che precede il </a:t>
            </a:r>
            <a:r>
              <a:rPr lang="it-IT" sz="2000" b="1" dirty="0" err="1" smtClean="0"/>
              <a:t>CD</a:t>
            </a:r>
            <a:endParaRPr lang="it-IT" sz="2000" b="1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Ci si deve aspettare anche un secco no all’iniziativa e, per conseguenza, valutare cosa fare dopo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Non è importante che la dirigenza sia presente: le relazioni </a:t>
            </a:r>
            <a:r>
              <a:rPr lang="it-IT" sz="2000" b="1" dirty="0" err="1" smtClean="0"/>
              <a:t>pre</a:t>
            </a:r>
            <a:r>
              <a:rPr lang="it-IT" sz="2000" b="1" dirty="0" smtClean="0"/>
              <a:t> e post ufficializzeranno i </a:t>
            </a:r>
            <a:r>
              <a:rPr lang="it-IT" sz="2000" b="1" dirty="0" smtClean="0"/>
              <a:t>progetti? </a:t>
            </a:r>
            <a:r>
              <a:rPr lang="it-IT" sz="2000" b="1" dirty="0" smtClean="0"/>
              <a:t>C</a:t>
            </a:r>
            <a:r>
              <a:rPr lang="it-IT" sz="2000" b="1" dirty="0" smtClean="0"/>
              <a:t>i </a:t>
            </a:r>
            <a:r>
              <a:rPr lang="it-IT" sz="2000" b="1" dirty="0" smtClean="0"/>
              <a:t>si aspetta</a:t>
            </a:r>
            <a:r>
              <a:rPr lang="it-IT" sz="2000" b="1" dirty="0" smtClean="0"/>
              <a:t> la </a:t>
            </a:r>
            <a:r>
              <a:rPr lang="it-IT" sz="2000" b="1" dirty="0" smtClean="0"/>
              <a:t>partecipazione attiva dei </a:t>
            </a:r>
            <a:r>
              <a:rPr lang="it-IT" sz="2000" b="1" dirty="0" smtClean="0"/>
              <a:t>Direttori?</a:t>
            </a:r>
          </a:p>
          <a:p>
            <a:pPr>
              <a:lnSpc>
                <a:spcPct val="150000"/>
              </a:lnSpc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8071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774642" y="319429"/>
            <a:ext cx="569474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000000"/>
                </a:solidFill>
              </a:rPr>
              <a:t>Discussioni post-format</a:t>
            </a:r>
            <a:endParaRPr lang="it-IT" sz="4400" dirty="0">
              <a:solidFill>
                <a:srgbClr val="00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65100" y="1054100"/>
            <a:ext cx="109347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 smtClean="0">
                <a:solidFill>
                  <a:srgbClr val="FFC000"/>
                </a:solidFill>
              </a:rPr>
              <a:t>IN GENERALE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A “</a:t>
            </a:r>
            <a:r>
              <a:rPr lang="it-IT" sz="2000" b="1" i="1" dirty="0" err="1" smtClean="0"/>
              <a:t>Next</a:t>
            </a:r>
            <a:r>
              <a:rPr lang="it-IT" sz="2000" b="1" dirty="0" smtClean="0"/>
              <a:t>” ci si deve approcciare liberi di pensiero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“</a:t>
            </a:r>
            <a:r>
              <a:rPr lang="it-IT" sz="2000" b="1" i="1" dirty="0" err="1" smtClean="0"/>
              <a:t>Next</a:t>
            </a:r>
            <a:r>
              <a:rPr lang="it-IT" sz="2000" b="1" dirty="0" smtClean="0"/>
              <a:t>” è qualcosa che viene dopo, qualcosa di nuovo, che rivoluziona. Bisogna quindi fare attenzione a non spostare il </a:t>
            </a:r>
            <a:r>
              <a:rPr lang="it-IT" sz="2000" b="1" i="1" dirty="0" smtClean="0"/>
              <a:t>focus</a:t>
            </a:r>
            <a:r>
              <a:rPr lang="it-IT" sz="2000" b="1" dirty="0" smtClean="0"/>
              <a:t>: come vorrei che fosse organizzato il mio lavoro tra 10 anni?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L’accento è sul rinnovamento dell’organizzazione lavorativa, non lo specifico lavoro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E l’Amministrazione Centrale?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000" b="1" dirty="0" smtClean="0"/>
              <a:t>  Tempi: 3 mesi come da Decreto o 10 mesi per il prossimo Piano Triennale?</a:t>
            </a:r>
          </a:p>
          <a:p>
            <a:pPr>
              <a:lnSpc>
                <a:spcPct val="150000"/>
              </a:lnSpc>
            </a:pP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171700" y="5575300"/>
            <a:ext cx="735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N.B. L’organizzazione del lavoro è materiale sindacale.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8071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65400" y="39243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 smtClean="0"/>
              <a:t>GRAZIE PER L’ATTENZIONE!</a:t>
            </a:r>
            <a:endParaRPr lang="it-IT" sz="5400" dirty="0"/>
          </a:p>
        </p:txBody>
      </p:sp>
      <p:pic>
        <p:nvPicPr>
          <p:cNvPr id="17410" name="Picture 2" descr="Image result for ritorno al futuro immagi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6500" y="496455"/>
            <a:ext cx="4698999" cy="3059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8071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365750" y="403225"/>
            <a:ext cx="601027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000000"/>
                </a:solidFill>
              </a:rPr>
              <a:t>Gruppo di lavoro</a:t>
            </a:r>
            <a:endParaRPr lang="it-IT" sz="4400" dirty="0">
              <a:solidFill>
                <a:srgbClr val="00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36625" y="1619251"/>
            <a:ext cx="96297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Daniela </a:t>
            </a:r>
            <a:r>
              <a:rPr lang="it-IT" sz="2400" dirty="0" err="1" smtClean="0"/>
              <a:t>Anzelotti</a:t>
            </a:r>
            <a:r>
              <a:rPr lang="it-IT" sz="2400" dirty="0" smtClean="0"/>
              <a:t>		 				RM1</a:t>
            </a:r>
          </a:p>
          <a:p>
            <a:r>
              <a:rPr lang="it-IT" sz="2400" dirty="0" smtClean="0"/>
              <a:t>Patrizia </a:t>
            </a:r>
            <a:r>
              <a:rPr lang="it-IT" sz="2400" dirty="0" err="1" smtClean="0"/>
              <a:t>Belluomo</a:t>
            </a:r>
            <a:r>
              <a:rPr lang="it-IT" sz="2400" dirty="0" smtClean="0"/>
              <a:t> 					Catania</a:t>
            </a:r>
          </a:p>
          <a:p>
            <a:r>
              <a:rPr lang="it-IT" sz="2400" dirty="0" smtClean="0"/>
              <a:t>Simona Bortot 						Torino</a:t>
            </a:r>
          </a:p>
          <a:p>
            <a:r>
              <a:rPr lang="it-IT" sz="2400" dirty="0" smtClean="0"/>
              <a:t>Rossana </a:t>
            </a:r>
            <a:r>
              <a:rPr lang="it-IT" sz="2400" dirty="0" err="1" smtClean="0"/>
              <a:t>Chiaratti</a:t>
            </a:r>
            <a:r>
              <a:rPr lang="it-IT" sz="2400" dirty="0" smtClean="0"/>
              <a:t> 						Padova</a:t>
            </a:r>
          </a:p>
          <a:p>
            <a:r>
              <a:rPr lang="it-IT" sz="2400" dirty="0" smtClean="0"/>
              <a:t>Roberto </a:t>
            </a:r>
            <a:r>
              <a:rPr lang="it-IT" sz="2400" dirty="0" err="1" smtClean="0"/>
              <a:t>Gomezel</a:t>
            </a:r>
            <a:r>
              <a:rPr lang="it-IT" sz="2400" dirty="0" smtClean="0"/>
              <a:t> 						Trieste</a:t>
            </a:r>
          </a:p>
          <a:p>
            <a:r>
              <a:rPr lang="it-IT" sz="2400" dirty="0" smtClean="0"/>
              <a:t>Maria Rosaria Ludovici 				AC</a:t>
            </a:r>
          </a:p>
          <a:p>
            <a:r>
              <a:rPr lang="it-IT" sz="2400" dirty="0" smtClean="0"/>
              <a:t>Laura Mugione						RM1</a:t>
            </a:r>
          </a:p>
          <a:p>
            <a:r>
              <a:rPr lang="it-IT" sz="2400" dirty="0" smtClean="0"/>
              <a:t>Luigi Parodi 							Genova</a:t>
            </a:r>
          </a:p>
          <a:p>
            <a:r>
              <a:rPr lang="it-IT" sz="2400" dirty="0" smtClean="0"/>
              <a:t>Riccardo </a:t>
            </a:r>
            <a:r>
              <a:rPr lang="it-IT" sz="2400" dirty="0" err="1" smtClean="0"/>
              <a:t>Travaglini</a:t>
            </a:r>
            <a:r>
              <a:rPr lang="it-IT" sz="2400" dirty="0" smtClean="0"/>
              <a:t> 					Bologna </a:t>
            </a: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2198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365750" y="403225"/>
            <a:ext cx="601027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000000"/>
                </a:solidFill>
              </a:rPr>
              <a:t>RICORDA!</a:t>
            </a:r>
            <a:endParaRPr lang="it-IT" sz="4400" dirty="0">
              <a:solidFill>
                <a:srgbClr val="000000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723900" y="2273300"/>
            <a:ext cx="3429000" cy="191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Obiettivo finale:</a:t>
            </a:r>
          </a:p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Come vediamo il nostro lavoro tra 10 anni?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4889500" y="1574800"/>
            <a:ext cx="5816600" cy="3238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Domanda con risposta ineludibile: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Andiamo avanti su questa strada oppure facciamo un passo indietro?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Abbiamo precorso i tempi, dando risposte che invece ci si aspetta dalla riunione?</a:t>
            </a:r>
            <a:endParaRPr lang="it-IT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2198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600700" y="704850"/>
            <a:ext cx="5981700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000000"/>
                </a:solidFill>
              </a:rPr>
              <a:t>Cosa abbiamo fatto</a:t>
            </a:r>
            <a:endParaRPr lang="it-IT" sz="4400" dirty="0">
              <a:solidFill>
                <a:srgbClr val="0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42900" y="1914526"/>
            <a:ext cx="1163689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err="1" smtClean="0"/>
              <a:t>Fono-conferenza</a:t>
            </a:r>
            <a:r>
              <a:rPr lang="it-IT" sz="2800" dirty="0" smtClean="0"/>
              <a:t> su </a:t>
            </a:r>
            <a:r>
              <a:rPr lang="it-IT" sz="2800" dirty="0" err="1" smtClean="0"/>
              <a:t>eZuce</a:t>
            </a:r>
            <a:r>
              <a:rPr lang="it-IT" sz="2800" dirty="0" smtClean="0"/>
              <a:t> conoscitiva il 18 novembre – Delineata l’idea, compiti a casa</a:t>
            </a:r>
          </a:p>
          <a:p>
            <a:endParaRPr lang="it-IT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/>
              <a:t>Apertura su </a:t>
            </a:r>
            <a:r>
              <a:rPr lang="it-IT" sz="2800" dirty="0" err="1" smtClean="0"/>
              <a:t>Alfresco</a:t>
            </a:r>
            <a:r>
              <a:rPr lang="it-IT" sz="2800" dirty="0" smtClean="0"/>
              <a:t> dell’archivio dei documenti: verbali riunioni, report, compiti</a:t>
            </a:r>
          </a:p>
          <a:p>
            <a:endParaRPr lang="it-IT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err="1" smtClean="0"/>
              <a:t>Fono-conferenza</a:t>
            </a:r>
            <a:r>
              <a:rPr lang="it-IT" sz="2800" dirty="0" smtClean="0"/>
              <a:t> su </a:t>
            </a:r>
            <a:r>
              <a:rPr lang="it-IT" sz="2800" dirty="0" err="1" smtClean="0"/>
              <a:t>eZuce</a:t>
            </a:r>
            <a:r>
              <a:rPr lang="it-IT" sz="2800" dirty="0" smtClean="0"/>
              <a:t> il 30 novembre – Discussione sui compiti a casa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0074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graphicFrame>
        <p:nvGraphicFramePr>
          <p:cNvPr id="10" name="Diagramma 9"/>
          <p:cNvGraphicFramePr/>
          <p:nvPr/>
        </p:nvGraphicFramePr>
        <p:xfrm>
          <a:off x="0" y="160866"/>
          <a:ext cx="11938000" cy="4919134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Freccia angolare in su 12"/>
          <p:cNvSpPr/>
          <p:nvPr/>
        </p:nvSpPr>
        <p:spPr>
          <a:xfrm>
            <a:off x="1320800" y="3314700"/>
            <a:ext cx="6464300" cy="1397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su 13"/>
          <p:cNvSpPr/>
          <p:nvPr/>
        </p:nvSpPr>
        <p:spPr>
          <a:xfrm>
            <a:off x="927100" y="3263900"/>
            <a:ext cx="546100" cy="1447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6235700" y="812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CC00"/>
                </a:solidFill>
              </a:rPr>
              <a:t>1 o 2 giorni</a:t>
            </a:r>
            <a:endParaRPr lang="it-IT" sz="2400" b="1" dirty="0">
              <a:solidFill>
                <a:srgbClr val="FFCC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0" y="1587500"/>
            <a:ext cx="28575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CC00"/>
                </a:solidFill>
              </a:rPr>
              <a:t>Da ora fino all’evento</a:t>
            </a:r>
            <a:endParaRPr lang="it-IT" sz="2000" b="1" dirty="0">
              <a:solidFill>
                <a:srgbClr val="FFCC00"/>
              </a:solidFill>
            </a:endParaRPr>
          </a:p>
        </p:txBody>
      </p:sp>
      <p:sp>
        <p:nvSpPr>
          <p:cNvPr id="11" name="Left Brace 10"/>
          <p:cNvSpPr/>
          <p:nvPr/>
        </p:nvSpPr>
        <p:spPr>
          <a:xfrm rot="5400000">
            <a:off x="7439025" y="-1787525"/>
            <a:ext cx="660400" cy="6826250"/>
          </a:xfrm>
          <a:prstGeom prst="leftBrace">
            <a:avLst>
              <a:gd name="adj1" fmla="val 8333"/>
              <a:gd name="adj2" fmla="val 58000"/>
            </a:avLst>
          </a:prstGeom>
          <a:ln w="8610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004545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787342" y="763929"/>
            <a:ext cx="569474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000000"/>
                </a:solidFill>
              </a:rPr>
              <a:t>Un’occhiata al Format</a:t>
            </a:r>
            <a:endParaRPr lang="it-IT" sz="4400" dirty="0">
              <a:solidFill>
                <a:srgbClr val="00000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52355" y="3356658"/>
            <a:ext cx="2361235" cy="625033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0000"/>
                </a:solidFill>
              </a:rPr>
              <a:t>PLENARIA </a:t>
            </a:r>
            <a:endParaRPr lang="it-IT" sz="2000" b="1" dirty="0">
              <a:solidFill>
                <a:srgbClr val="000000"/>
              </a:solidFill>
            </a:endParaRPr>
          </a:p>
        </p:txBody>
      </p:sp>
      <p:sp>
        <p:nvSpPr>
          <p:cNvPr id="6" name="Rettangolo 5">
            <a:hlinkClick r:id="rId2" action="ppaction://hlinksldjump"/>
          </p:cNvPr>
          <p:cNvSpPr/>
          <p:nvPr/>
        </p:nvSpPr>
        <p:spPr>
          <a:xfrm>
            <a:off x="3483979" y="2167673"/>
            <a:ext cx="7095121" cy="55558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Analisi modello organizzativo INFN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7" name="Rettangolo 6">
            <a:hlinkClick r:id="rId3" action="ppaction://hlinksldjump"/>
          </p:cNvPr>
          <p:cNvSpPr/>
          <p:nvPr/>
        </p:nvSpPr>
        <p:spPr>
          <a:xfrm>
            <a:off x="3483978" y="2994109"/>
            <a:ext cx="7082422" cy="55558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Accentramento, Decentramento, Sinergia, collaborazione organizzativa? </a:t>
            </a:r>
            <a:r>
              <a:rPr lang="it-IT" sz="2000" b="1" dirty="0" smtClean="0">
                <a:solidFill>
                  <a:schemeClr val="bg1"/>
                </a:solidFill>
              </a:rPr>
              <a:t>P</a:t>
            </a:r>
            <a:r>
              <a:rPr lang="it-IT" sz="2000" b="1" dirty="0" smtClean="0">
                <a:solidFill>
                  <a:schemeClr val="bg1"/>
                </a:solidFill>
              </a:rPr>
              <a:t>ro </a:t>
            </a:r>
            <a:r>
              <a:rPr lang="it-IT" sz="2000" b="1" dirty="0" smtClean="0">
                <a:solidFill>
                  <a:schemeClr val="bg1"/>
                </a:solidFill>
              </a:rPr>
              <a:t>e contro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8" name="Rettangolo 7">
            <a:hlinkClick r:id="rId4" action="ppaction://hlinksldjump"/>
          </p:cNvPr>
          <p:cNvSpPr/>
          <p:nvPr/>
        </p:nvSpPr>
        <p:spPr>
          <a:xfrm>
            <a:off x="3483978" y="3852968"/>
            <a:ext cx="7095122" cy="55558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Trasferimento delle informazioni e comunicazione all’interno dell’INFN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9" name="Rettangolo 8">
            <a:hlinkClick r:id="rId5" action="ppaction://hlinksldjump"/>
          </p:cNvPr>
          <p:cNvSpPr/>
          <p:nvPr/>
        </p:nvSpPr>
        <p:spPr>
          <a:xfrm>
            <a:off x="3483977" y="4686783"/>
            <a:ext cx="7082423" cy="55558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Le </a:t>
            </a:r>
            <a:r>
              <a:rPr lang="it-IT" sz="2000" b="1" i="1" dirty="0" smtClean="0">
                <a:solidFill>
                  <a:schemeClr val="bg1"/>
                </a:solidFill>
              </a:rPr>
              <a:t>Best </a:t>
            </a:r>
            <a:r>
              <a:rPr lang="it-IT" sz="2000" b="1" i="1" dirty="0" err="1" smtClean="0">
                <a:solidFill>
                  <a:schemeClr val="bg1"/>
                </a:solidFill>
              </a:rPr>
              <a:t>Practice</a:t>
            </a:r>
            <a:endParaRPr lang="it-IT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004545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2" name="CasellaDiTesto 1">
            <a:hlinkClick r:id="rId2" action="ppaction://hlinksldjump"/>
          </p:cNvPr>
          <p:cNvSpPr txBox="1"/>
          <p:nvPr/>
        </p:nvSpPr>
        <p:spPr>
          <a:xfrm>
            <a:off x="5199444" y="370376"/>
            <a:ext cx="654805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000000"/>
                </a:solidFill>
              </a:rPr>
              <a:t>Analisi modello organizzativo INFN</a:t>
            </a:r>
          </a:p>
        </p:txBody>
      </p:sp>
      <p:sp>
        <p:nvSpPr>
          <p:cNvPr id="3" name="Rettangolo 2"/>
          <p:cNvSpPr/>
          <p:nvPr/>
        </p:nvSpPr>
        <p:spPr>
          <a:xfrm>
            <a:off x="607991" y="2133600"/>
            <a:ext cx="11019100" cy="72752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bg1"/>
                </a:solidFill>
              </a:rPr>
              <a:t>Può essere migliorato prendendo spunto da modelli organizzativi esistenti?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07990" y="3314701"/>
            <a:ext cx="11019101" cy="7169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bg1"/>
                </a:solidFill>
              </a:rPr>
              <a:t>Quali servizi/procedure sarebbe utile </a:t>
            </a:r>
            <a:r>
              <a:rPr lang="it-IT" sz="2800" dirty="0" smtClean="0">
                <a:solidFill>
                  <a:schemeClr val="bg1"/>
                </a:solidFill>
              </a:rPr>
              <a:t>centralizzare/condividere?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82590" y="4445000"/>
            <a:ext cx="10891136" cy="73789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Quali servizi/procedure potrebbero/dovrebbero essere gestiti localmente per essere più efficaci?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19491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2" name="CasellaDiTesto 1">
            <a:hlinkClick r:id="rId2" action="ppaction://hlinksldjump"/>
          </p:cNvPr>
          <p:cNvSpPr txBox="1"/>
          <p:nvPr/>
        </p:nvSpPr>
        <p:spPr>
          <a:xfrm>
            <a:off x="3094299" y="350617"/>
            <a:ext cx="9097701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rgbClr val="000000"/>
                </a:solidFill>
              </a:rPr>
              <a:t>Modello organizzativo</a:t>
            </a:r>
            <a:endParaRPr lang="it-IT" sz="3200" dirty="0">
              <a:solidFill>
                <a:srgbClr val="00000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828876" y="1677659"/>
            <a:ext cx="10269336" cy="54401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dirty="0" smtClean="0"/>
              <a:t>Accorpamento</a:t>
            </a:r>
            <a:r>
              <a:rPr lang="it-IT" sz="2800" dirty="0" smtClean="0"/>
              <a:t>/</a:t>
            </a:r>
            <a:r>
              <a:rPr lang="it-IT" sz="2800" dirty="0" smtClean="0"/>
              <a:t>sinergia </a:t>
            </a:r>
            <a:r>
              <a:rPr lang="it-IT" sz="2800" dirty="0" smtClean="0"/>
              <a:t>dei servizi al fine di ottimizzare </a:t>
            </a:r>
            <a:r>
              <a:rPr lang="it-IT" sz="2800" dirty="0" smtClean="0"/>
              <a:t>l’efficienza?</a:t>
            </a: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778076" y="2887990"/>
            <a:ext cx="10269336" cy="54401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dirty="0" smtClean="0"/>
              <a:t>Nuovo modello di funzionamento motivante per il personale</a:t>
            </a:r>
            <a:endParaRPr lang="it-IT" sz="2800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09455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24" y="6326743"/>
            <a:ext cx="300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Gruppo di Lavoro </a:t>
            </a:r>
            <a:r>
              <a:rPr lang="it-IT" sz="1400" dirty="0" err="1" smtClean="0"/>
              <a:t>Next_TTA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6450" y="6326743"/>
            <a:ext cx="29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Padova 1-2 Dicembre 2016</a:t>
            </a:r>
            <a:endParaRPr lang="it-IT" sz="1400" dirty="0"/>
          </a:p>
        </p:txBody>
      </p:sp>
      <p:sp>
        <p:nvSpPr>
          <p:cNvPr id="6" name="Rettangolo 5">
            <a:hlinkClick r:id="rId2" action="ppaction://hlinksldjump"/>
          </p:cNvPr>
          <p:cNvSpPr/>
          <p:nvPr/>
        </p:nvSpPr>
        <p:spPr>
          <a:xfrm>
            <a:off x="381965" y="276390"/>
            <a:ext cx="11574683" cy="8232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solidFill>
                  <a:srgbClr val="000000"/>
                </a:solidFill>
              </a:rPr>
              <a:t>Trasferimento delle informazioni e comunicazione all’interno dell’INFN</a:t>
            </a:r>
            <a:endParaRPr lang="it-IT" sz="3200" dirty="0">
              <a:solidFill>
                <a:srgbClr val="00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79492" y="1826277"/>
            <a:ext cx="1009312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</a:rPr>
              <a:t>Esigenza di uniformità delle informazioni 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15992" y="2897955"/>
            <a:ext cx="1009312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Miglioramento della fluidità nella comunicazione</a:t>
            </a:r>
            <a:endParaRPr lang="it-IT" sz="2800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68327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436</TotalTime>
  <Words>821</Words>
  <Application>Microsoft Macintosh PowerPoint</Application>
  <PresentationFormat>Custom</PresentationFormat>
  <Paragraphs>114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Modulo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Olidata S.p.A.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Bortot Simona</dc:creator>
  <cp:lastModifiedBy>Riccardo Travaglini</cp:lastModifiedBy>
  <cp:revision>43</cp:revision>
  <dcterms:created xsi:type="dcterms:W3CDTF">2016-12-01T11:58:17Z</dcterms:created>
  <dcterms:modified xsi:type="dcterms:W3CDTF">2016-12-01T13:18:42Z</dcterms:modified>
</cp:coreProperties>
</file>