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4" r:id="rId4"/>
    <p:sldId id="279" r:id="rId5"/>
    <p:sldId id="280" r:id="rId6"/>
    <p:sldId id="265" r:id="rId7"/>
    <p:sldId id="267" r:id="rId8"/>
    <p:sldId id="272" r:id="rId9"/>
    <p:sldId id="281" r:id="rId10"/>
    <p:sldId id="282" r:id="rId11"/>
    <p:sldId id="283" r:id="rId12"/>
    <p:sldId id="284" r:id="rId13"/>
    <p:sldId id="285" r:id="rId14"/>
    <p:sldId id="286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723" autoAdjust="0"/>
  </p:normalViewPr>
  <p:slideViewPr>
    <p:cSldViewPr>
      <p:cViewPr varScale="1">
        <p:scale>
          <a:sx n="93" d="100"/>
          <a:sy n="93" d="100"/>
        </p:scale>
        <p:origin x="-13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1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CCDCD-F7D7-4C52-9B62-8598C2878924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31058-BC57-4C66-A7EC-35758428181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77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D020-0B89-49E9-8035-C41ABE2DF8C5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D7BF1-F01E-41C6-A560-2F63E538936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47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DDCE45A-7AE4-48E8-90F8-66BC8BF01799}" type="datetimeFigureOut">
              <a:rPr lang="it-IT" smtClean="0"/>
              <a:t>30/11/2016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mattiva.it/atto/caricaArticolo?art.progressivo=5&amp;art.idArticolo=1&amp;art.versione=95&amp;art.codiceRedazionale=006G0318&amp;art.dataPubblicazioneGazzetta=2006-12-27&amp;atto.tipoProvvedimento=LEGGE&amp;art.idGruppo=0&amp;art.idSottoArticolo1=10&amp;art.idSottoArticolo=1&amp;art.flagTipoArticolo=0#art" TargetMode="External"/><Relationship Id="rId2" Type="http://schemas.openxmlformats.org/officeDocument/2006/relationships/hyperlink" Target="http://www.ac.infn.it/circolari/pdf/getfile.php?filename=20161123102248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zzettaufficiale.it/atto/serie_generale/caricaDettaglioAtto/originario?atto.dataPubblicazioneGazzetta=2016-11-25&amp;atto.codiceRedazionale=16G00235&amp;elenco30giorni=tru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err="1" smtClean="0"/>
              <a:t>Comunicazioni</a:t>
            </a:r>
            <a:endParaRPr lang="it-IT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Assemblea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nazionale</a:t>
            </a:r>
            <a:r>
              <a:rPr lang="en-US" sz="2000" b="1" dirty="0" smtClean="0"/>
              <a:t> TTA 1-2 </a:t>
            </a:r>
            <a:r>
              <a:rPr lang="en-US" sz="2000" b="1" dirty="0" err="1" smtClean="0"/>
              <a:t>dicembre</a:t>
            </a:r>
            <a:r>
              <a:rPr lang="en-US" sz="2000" b="1" dirty="0" smtClean="0"/>
              <a:t> 2016</a:t>
            </a:r>
            <a:r>
              <a:rPr lang="en-US" sz="2000" dirty="0" smtClean="0"/>
              <a:t> 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err="1" smtClean="0"/>
              <a:t>Laboratori</a:t>
            </a:r>
            <a:r>
              <a:rPr lang="en-US" sz="2000" dirty="0" smtClean="0"/>
              <a:t> </a:t>
            </a:r>
            <a:r>
              <a:rPr lang="en-US" sz="2000" dirty="0" err="1" smtClean="0"/>
              <a:t>nazionali</a:t>
            </a:r>
            <a:r>
              <a:rPr lang="en-US" sz="2000" dirty="0" smtClean="0"/>
              <a:t> di Legnaro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08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</a:t>
            </a:r>
            <a:r>
              <a:rPr lang="en-US" dirty="0" err="1" smtClean="0"/>
              <a:t>straordinario</a:t>
            </a:r>
            <a:r>
              <a:rPr lang="en-US" dirty="0" smtClean="0"/>
              <a:t> 29/12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 fine di </a:t>
            </a:r>
            <a:r>
              <a:rPr lang="en-US" dirty="0" err="1" smtClean="0"/>
              <a:t>approvare</a:t>
            </a:r>
            <a:r>
              <a:rPr lang="en-US" dirty="0" smtClean="0"/>
              <a:t> la </a:t>
            </a:r>
            <a:r>
              <a:rPr lang="en-US" dirty="0" err="1" smtClean="0"/>
              <a:t>delibera</a:t>
            </a:r>
            <a:r>
              <a:rPr lang="en-US" dirty="0" smtClean="0"/>
              <a:t> </a:t>
            </a:r>
            <a:r>
              <a:rPr lang="en-US" dirty="0" err="1" smtClean="0"/>
              <a:t>assunzione</a:t>
            </a:r>
            <a:r>
              <a:rPr lang="en-US" dirty="0" smtClean="0"/>
              <a:t> dei due </a:t>
            </a:r>
            <a:r>
              <a:rPr lang="en-US" dirty="0" err="1" smtClean="0"/>
              <a:t>concorsi</a:t>
            </a:r>
            <a:r>
              <a:rPr lang="en-US" dirty="0" smtClean="0"/>
              <a:t> per </a:t>
            </a:r>
            <a:r>
              <a:rPr lang="en-US" dirty="0" err="1" smtClean="0"/>
              <a:t>ricercatore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Cd </a:t>
            </a:r>
            <a:r>
              <a:rPr lang="en-US" dirty="0" err="1" smtClean="0"/>
              <a:t>straordinario</a:t>
            </a:r>
            <a:r>
              <a:rPr lang="en-US" dirty="0" smtClean="0"/>
              <a:t> </a:t>
            </a:r>
            <a:r>
              <a:rPr lang="en-US" dirty="0" err="1" smtClean="0"/>
              <a:t>convocato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29 </a:t>
            </a:r>
            <a:r>
              <a:rPr lang="en-US" dirty="0" err="1" smtClean="0"/>
              <a:t>dicembre</a:t>
            </a:r>
            <a:endParaRPr lang="en-US" dirty="0" smtClean="0"/>
          </a:p>
          <a:p>
            <a:r>
              <a:rPr lang="en-US" dirty="0" err="1" smtClean="0"/>
              <a:t>Seguirà</a:t>
            </a:r>
            <a:r>
              <a:rPr lang="en-US" dirty="0" smtClean="0"/>
              <a:t> </a:t>
            </a:r>
            <a:r>
              <a:rPr lang="en-US" dirty="0" err="1" smtClean="0"/>
              <a:t>lettera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vincitori</a:t>
            </a:r>
            <a:r>
              <a:rPr lang="en-US" dirty="0" smtClean="0"/>
              <a:t> per </a:t>
            </a:r>
            <a:r>
              <a:rPr lang="en-US" dirty="0" err="1" smtClean="0"/>
              <a:t>informarli</a:t>
            </a:r>
            <a:r>
              <a:rPr lang="en-US" dirty="0" smtClean="0"/>
              <a:t> di un </a:t>
            </a:r>
            <a:r>
              <a:rPr lang="en-US" dirty="0" err="1" smtClean="0"/>
              <a:t>periodo</a:t>
            </a:r>
            <a:r>
              <a:rPr lang="en-US" dirty="0" smtClean="0"/>
              <a:t> di tempo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quale </a:t>
            </a:r>
            <a:r>
              <a:rPr lang="en-US" dirty="0" err="1" smtClean="0"/>
              <a:t>potranno</a:t>
            </a:r>
            <a:r>
              <a:rPr lang="en-US" dirty="0" smtClean="0"/>
              <a:t> </a:t>
            </a:r>
            <a:r>
              <a:rPr lang="en-US" dirty="0" err="1" smtClean="0"/>
              <a:t>contattare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cui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interessati</a:t>
            </a:r>
            <a:r>
              <a:rPr lang="en-US" dirty="0" smtClean="0"/>
              <a:t> prima di </a:t>
            </a:r>
            <a:r>
              <a:rPr lang="en-US" dirty="0" err="1" smtClean="0"/>
              <a:t>decidere</a:t>
            </a:r>
            <a:r>
              <a:rPr lang="en-US" dirty="0" smtClean="0"/>
              <a:t> quale </a:t>
            </a:r>
            <a:r>
              <a:rPr lang="en-US" dirty="0" err="1" smtClean="0"/>
              <a:t>vogliono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la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sede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endParaRPr lang="it-IT" dirty="0" smtClean="0"/>
          </a:p>
          <a:p>
            <a:r>
              <a:rPr lang="en-US" dirty="0" err="1" smtClean="0"/>
              <a:t>Seguiranno</a:t>
            </a:r>
            <a:r>
              <a:rPr lang="en-US" dirty="0" smtClean="0"/>
              <a:t> le </a:t>
            </a:r>
            <a:r>
              <a:rPr lang="en-US" dirty="0" err="1" smtClean="0"/>
              <a:t>assunzioni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786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Acquisti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Nuova </a:t>
            </a:r>
            <a:r>
              <a:rPr lang="en-US" dirty="0" err="1" smtClean="0"/>
              <a:t>circolare</a:t>
            </a:r>
            <a:r>
              <a:rPr lang="en-US" dirty="0" smtClean="0"/>
              <a:t> a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interpretazioni</a:t>
            </a:r>
            <a:r>
              <a:rPr lang="en-US" dirty="0" smtClean="0"/>
              <a:t> ANAC del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codice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23 </a:t>
            </a:r>
            <a:r>
              <a:rPr lang="en-US" dirty="0" err="1" smtClean="0">
                <a:hlinkClick r:id="rId2"/>
              </a:rPr>
              <a:t>novembre</a:t>
            </a:r>
            <a:r>
              <a:rPr lang="en-US" dirty="0" smtClean="0">
                <a:hlinkClick r:id="rId2"/>
              </a:rPr>
              <a:t> 2016</a:t>
            </a:r>
            <a:endParaRPr lang="en-US" dirty="0" smtClean="0"/>
          </a:p>
          <a:p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decreto</a:t>
            </a:r>
            <a:r>
              <a:rPr lang="en-US" dirty="0" smtClean="0"/>
              <a:t> </a:t>
            </a:r>
            <a:r>
              <a:rPr lang="en-US" dirty="0" err="1" smtClean="0"/>
              <a:t>delegato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:</a:t>
            </a:r>
          </a:p>
          <a:p>
            <a:pPr lvl="1"/>
            <a:r>
              <a:rPr lang="it-IT" dirty="0"/>
              <a:t>sistemi di </a:t>
            </a:r>
            <a:r>
              <a:rPr lang="it-IT" dirty="0" err="1"/>
              <a:t>contabilita'</a:t>
            </a:r>
            <a:r>
              <a:rPr lang="it-IT" dirty="0"/>
              <a:t> economico-patrimoniale anche per il controllo analitico della spesa per centri di </a:t>
            </a:r>
            <a:r>
              <a:rPr lang="it-IT" dirty="0" smtClean="0"/>
              <a:t>costo</a:t>
            </a:r>
            <a:endParaRPr lang="it-IT" dirty="0"/>
          </a:p>
          <a:p>
            <a:pPr lvl="1"/>
            <a:r>
              <a:rPr lang="it-IT" dirty="0"/>
              <a:t>Le disposizioni di cui all'articolo 1, </a:t>
            </a:r>
            <a:r>
              <a:rPr lang="it-IT" dirty="0">
                <a:hlinkClick r:id="rId3"/>
              </a:rPr>
              <a:t>commi 450,</a:t>
            </a:r>
            <a:r>
              <a:rPr lang="it-IT" dirty="0"/>
              <a:t> primo periodo, e 452, primo periodo, della legge 27 dicembre 2006, n. 296, non si applicano agli Enti per l'acquisto di beni e servizi funzionalmente destinati </a:t>
            </a:r>
            <a:r>
              <a:rPr lang="it-IT" dirty="0" err="1"/>
              <a:t>all'attivita'</a:t>
            </a:r>
            <a:r>
              <a:rPr lang="it-IT" dirty="0"/>
              <a:t> di ricerca. </a:t>
            </a:r>
          </a:p>
        </p:txBody>
      </p:sp>
    </p:spTree>
    <p:extLst>
      <p:ext uri="{BB962C8B-B14F-4D97-AF65-F5344CB8AC3E}">
        <p14:creationId xmlns:p14="http://schemas.microsoft.com/office/powerpoint/2010/main" val="243436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tecnologi</a:t>
            </a:r>
            <a:r>
              <a:rPr lang="en-US" dirty="0" smtClean="0"/>
              <a:t> e </a:t>
            </a:r>
            <a:r>
              <a:rPr lang="en-US" dirty="0" err="1" smtClean="0"/>
              <a:t>categorie</a:t>
            </a:r>
            <a:r>
              <a:rPr lang="en-US" dirty="0" smtClean="0"/>
              <a:t> </a:t>
            </a:r>
            <a:r>
              <a:rPr lang="en-US" dirty="0" err="1" smtClean="0"/>
              <a:t>protette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Bandi</a:t>
            </a:r>
            <a:r>
              <a:rPr lang="en-US" dirty="0" smtClean="0"/>
              <a:t> e </a:t>
            </a:r>
            <a:r>
              <a:rPr lang="en-US" dirty="0" err="1" smtClean="0"/>
              <a:t>assunzioni</a:t>
            </a:r>
            <a:r>
              <a:rPr lang="en-US" dirty="0" smtClean="0"/>
              <a:t> per 12 + 6 </a:t>
            </a:r>
            <a:r>
              <a:rPr lang="en-US" dirty="0" err="1" smtClean="0"/>
              <a:t>tecnologi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procedure </a:t>
            </a:r>
            <a:r>
              <a:rPr lang="en-US" dirty="0" err="1" smtClean="0"/>
              <a:t>assunzione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categorie</a:t>
            </a:r>
            <a:r>
              <a:rPr lang="en-US" dirty="0" smtClean="0"/>
              <a:t> </a:t>
            </a:r>
            <a:r>
              <a:rPr lang="en-US" dirty="0" err="1" smtClean="0"/>
              <a:t>protette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Qualche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segnala</a:t>
            </a:r>
            <a:r>
              <a:rPr lang="en-US" dirty="0" smtClean="0"/>
              <a:t> </a:t>
            </a:r>
            <a:r>
              <a:rPr lang="en-US" dirty="0" err="1" smtClean="0"/>
              <a:t>difficoltà</a:t>
            </a:r>
            <a:r>
              <a:rPr lang="en-US" dirty="0" smtClean="0"/>
              <a:t> a </a:t>
            </a:r>
            <a:r>
              <a:rPr lang="en-US" dirty="0" err="1" smtClean="0"/>
              <a:t>selezionare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con </a:t>
            </a:r>
            <a:r>
              <a:rPr lang="en-US" dirty="0" err="1" smtClean="0"/>
              <a:t>requisiti</a:t>
            </a:r>
            <a:r>
              <a:rPr lang="en-US" dirty="0" smtClean="0"/>
              <a:t> base e </a:t>
            </a:r>
            <a:r>
              <a:rPr lang="en-US" dirty="0" err="1" smtClean="0"/>
              <a:t>utilizzo</a:t>
            </a:r>
            <a:r>
              <a:rPr lang="en-US" dirty="0" smtClean="0"/>
              <a:t> di </a:t>
            </a:r>
            <a:r>
              <a:rPr lang="en-US" dirty="0" err="1" smtClean="0"/>
              <a:t>mezzi</a:t>
            </a:r>
            <a:r>
              <a:rPr lang="en-US" dirty="0" smtClean="0"/>
              <a:t> </a:t>
            </a:r>
            <a:r>
              <a:rPr lang="en-US" dirty="0" err="1" smtClean="0"/>
              <a:t>informatici</a:t>
            </a:r>
            <a:endParaRPr lang="en-US" dirty="0" smtClean="0"/>
          </a:p>
          <a:p>
            <a:pPr lvl="1"/>
            <a:r>
              <a:rPr lang="en-US" dirty="0" smtClean="0"/>
              <a:t>Ma </a:t>
            </a:r>
            <a:r>
              <a:rPr lang="en-US" dirty="0" err="1" smtClean="0"/>
              <a:t>molti</a:t>
            </a:r>
            <a:r>
              <a:rPr lang="en-US" dirty="0" smtClean="0"/>
              <a:t> </a:t>
            </a:r>
            <a:r>
              <a:rPr lang="en-US" dirty="0" err="1" smtClean="0"/>
              <a:t>segnalano</a:t>
            </a:r>
            <a:r>
              <a:rPr lang="en-US" dirty="0" smtClean="0"/>
              <a:t> </a:t>
            </a:r>
            <a:r>
              <a:rPr lang="en-US" dirty="0" err="1" smtClean="0"/>
              <a:t>soddisfazione</a:t>
            </a:r>
            <a:r>
              <a:rPr lang="en-US" dirty="0" smtClean="0"/>
              <a:t> e </a:t>
            </a:r>
            <a:r>
              <a:rPr lang="en-US" dirty="0" err="1" smtClean="0"/>
              <a:t>candidati</a:t>
            </a:r>
            <a:r>
              <a:rPr lang="en-US" dirty="0" smtClean="0"/>
              <a:t> fin </a:t>
            </a:r>
            <a:r>
              <a:rPr lang="en-US" dirty="0" err="1" smtClean="0"/>
              <a:t>troppo</a:t>
            </a:r>
            <a:r>
              <a:rPr lang="en-US" dirty="0" smtClean="0"/>
              <a:t> </a:t>
            </a:r>
            <a:r>
              <a:rPr lang="en-US" dirty="0" err="1" smtClean="0"/>
              <a:t>qualificati</a:t>
            </a:r>
            <a:r>
              <a:rPr lang="en-US" dirty="0" smtClean="0"/>
              <a:t> per la </a:t>
            </a:r>
            <a:r>
              <a:rPr lang="en-US" dirty="0" err="1" smtClean="0"/>
              <a:t>posizione</a:t>
            </a:r>
            <a:r>
              <a:rPr lang="en-US" dirty="0" smtClean="0"/>
              <a:t> </a:t>
            </a:r>
            <a:r>
              <a:rPr lang="en-US" dirty="0" err="1" smtClean="0"/>
              <a:t>prevista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39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Posizioni</a:t>
            </a:r>
            <a:r>
              <a:rPr lang="en-US" dirty="0" smtClean="0"/>
              <a:t> </a:t>
            </a:r>
            <a:r>
              <a:rPr lang="en-US" dirty="0" err="1" smtClean="0"/>
              <a:t>telelavoro</a:t>
            </a:r>
            <a:r>
              <a:rPr lang="en-US" dirty="0" smtClean="0"/>
              <a:t> 2017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535954"/>
              </p:ext>
            </p:extLst>
          </p:nvPr>
        </p:nvGraphicFramePr>
        <p:xfrm>
          <a:off x="1676400" y="1447800"/>
          <a:ext cx="5932487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5931741" imgH="4920988" progId="Word.Document.12">
                  <p:embed/>
                </p:oleObj>
              </mc:Choice>
              <mc:Fallback>
                <p:oleObj name="Document" r:id="rId3" imgW="5931741" imgH="49209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447800"/>
                        <a:ext cx="5932487" cy="492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76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e </a:t>
            </a:r>
            <a:r>
              <a:rPr lang="en-US" dirty="0" err="1" smtClean="0"/>
              <a:t>commissioni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Futuro</a:t>
            </a:r>
            <a:r>
              <a:rPr lang="en-US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084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rappresentanti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Roberto </a:t>
            </a:r>
            <a:r>
              <a:rPr lang="en-US" dirty="0" err="1" smtClean="0"/>
              <a:t>Bertoni</a:t>
            </a:r>
            <a:r>
              <a:rPr lang="en-US" dirty="0" smtClean="0"/>
              <a:t>– </a:t>
            </a:r>
            <a:r>
              <a:rPr lang="en-US" dirty="0" err="1"/>
              <a:t>rapp</a:t>
            </a:r>
            <a:r>
              <a:rPr lang="en-US" dirty="0"/>
              <a:t>. </a:t>
            </a:r>
            <a:r>
              <a:rPr lang="en-US" dirty="0" smtClean="0"/>
              <a:t>TA Milano Bicocca</a:t>
            </a:r>
          </a:p>
          <a:p>
            <a:r>
              <a:rPr lang="en-US" dirty="0" smtClean="0"/>
              <a:t>Giancarlo Ceruti– </a:t>
            </a:r>
            <a:r>
              <a:rPr lang="en-US" dirty="0" err="1" smtClean="0"/>
              <a:t>rapp</a:t>
            </a:r>
            <a:r>
              <a:rPr lang="en-US" dirty="0" smtClean="0"/>
              <a:t>. TA Milano Bicocca</a:t>
            </a:r>
          </a:p>
          <a:p>
            <a:r>
              <a:rPr lang="en-US" dirty="0" smtClean="0"/>
              <a:t>Paolo Dini– </a:t>
            </a:r>
            <a:r>
              <a:rPr lang="en-US" dirty="0" err="1" smtClean="0"/>
              <a:t>rapp</a:t>
            </a:r>
            <a:r>
              <a:rPr lang="en-US" dirty="0" smtClean="0"/>
              <a:t>. </a:t>
            </a:r>
            <a:r>
              <a:rPr lang="en-US" dirty="0" err="1" smtClean="0"/>
              <a:t>Tecnologi</a:t>
            </a:r>
            <a:r>
              <a:rPr lang="en-US" dirty="0" smtClean="0"/>
              <a:t> Milano Bicocca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Proposta </a:t>
            </a:r>
            <a:r>
              <a:rPr lang="en-US" dirty="0" err="1" smtClean="0"/>
              <a:t>Giunta</a:t>
            </a:r>
            <a:r>
              <a:rPr lang="en-US" dirty="0" smtClean="0"/>
              <a:t> </a:t>
            </a:r>
            <a:r>
              <a:rPr lang="en-US" dirty="0" err="1" smtClean="0"/>
              <a:t>Esecutiva</a:t>
            </a:r>
            <a:r>
              <a:rPr lang="en-US" dirty="0" smtClean="0"/>
              <a:t> </a:t>
            </a:r>
            <a:r>
              <a:rPr lang="en-US" dirty="0" err="1" smtClean="0"/>
              <a:t>cariche</a:t>
            </a:r>
            <a:r>
              <a:rPr lang="en-US" dirty="0" smtClean="0"/>
              <a:t> </a:t>
            </a:r>
            <a:r>
              <a:rPr lang="en-US" dirty="0" err="1" smtClean="0"/>
              <a:t>elettive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Nell’ambito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a </a:t>
            </a:r>
            <a:r>
              <a:rPr lang="en-US" dirty="0" err="1" smtClean="0"/>
              <a:t>proposito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cariche</a:t>
            </a:r>
            <a:r>
              <a:rPr lang="en-US" dirty="0" smtClean="0"/>
              <a:t> </a:t>
            </a:r>
            <a:r>
              <a:rPr lang="en-US" dirty="0" err="1" smtClean="0"/>
              <a:t>elettive</a:t>
            </a:r>
            <a:r>
              <a:rPr lang="en-US" dirty="0" smtClean="0"/>
              <a:t> INFN, la GE </a:t>
            </a:r>
            <a:r>
              <a:rPr lang="en-US" dirty="0" err="1" smtClean="0"/>
              <a:t>vorrebbe</a:t>
            </a:r>
            <a:r>
              <a:rPr lang="en-US" dirty="0" smtClean="0"/>
              <a:t> </a:t>
            </a:r>
            <a:r>
              <a:rPr lang="en-US" dirty="0" err="1" smtClean="0"/>
              <a:t>seguire</a:t>
            </a:r>
            <a:r>
              <a:rPr lang="en-US" dirty="0" smtClean="0"/>
              <a:t> </a:t>
            </a:r>
            <a:r>
              <a:rPr lang="en-US" dirty="0" err="1" smtClean="0"/>
              <a:t>l’orientamento</a:t>
            </a:r>
            <a:r>
              <a:rPr lang="en-US" dirty="0" smtClean="0"/>
              <a:t> di </a:t>
            </a:r>
            <a:r>
              <a:rPr lang="en-US" dirty="0" err="1" smtClean="0"/>
              <a:t>prevedere</a:t>
            </a:r>
            <a:r>
              <a:rPr lang="en-US" dirty="0" smtClean="0"/>
              <a:t> al </a:t>
            </a:r>
            <a:r>
              <a:rPr lang="en-US" dirty="0" err="1" smtClean="0"/>
              <a:t>massimo</a:t>
            </a:r>
            <a:r>
              <a:rPr lang="en-US" dirty="0" smtClean="0"/>
              <a:t> 2 </a:t>
            </a:r>
            <a:r>
              <a:rPr lang="en-US" dirty="0" err="1" smtClean="0"/>
              <a:t>mandati</a:t>
            </a:r>
            <a:r>
              <a:rPr lang="en-US" dirty="0" smtClean="0"/>
              <a:t> per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cariche</a:t>
            </a:r>
            <a:r>
              <a:rPr lang="en-US" dirty="0" smtClean="0"/>
              <a:t>, </a:t>
            </a:r>
            <a:r>
              <a:rPr lang="en-US" dirty="0" err="1" smtClean="0"/>
              <a:t>rappresentanti</a:t>
            </a:r>
            <a:r>
              <a:rPr lang="en-US" dirty="0" smtClean="0"/>
              <a:t> del Personale </a:t>
            </a:r>
            <a:r>
              <a:rPr lang="en-US" dirty="0" err="1" smtClean="0"/>
              <a:t>inclusi</a:t>
            </a:r>
            <a:endParaRPr lang="en-US" dirty="0" smtClean="0"/>
          </a:p>
          <a:p>
            <a:r>
              <a:rPr lang="en-US" dirty="0" err="1" smtClean="0"/>
              <a:t>Entrambi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rappresentanti</a:t>
            </a:r>
            <a:r>
              <a:rPr lang="en-US" dirty="0" smtClean="0"/>
              <a:t> </a:t>
            </a:r>
            <a:r>
              <a:rPr lang="en-US" dirty="0" err="1" smtClean="0"/>
              <a:t>nazionali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espresso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pericoli</a:t>
            </a:r>
            <a:r>
              <a:rPr lang="en-US" dirty="0" smtClean="0"/>
              <a:t> e le </a:t>
            </a:r>
            <a:r>
              <a:rPr lang="en-US" dirty="0" err="1" smtClean="0"/>
              <a:t>criticità</a:t>
            </a:r>
            <a:r>
              <a:rPr lang="en-US" dirty="0" smtClean="0"/>
              <a:t> di un tale </a:t>
            </a:r>
            <a:r>
              <a:rPr lang="en-US" dirty="0" err="1" smtClean="0"/>
              <a:t>obbligo</a:t>
            </a:r>
            <a:r>
              <a:rPr lang="en-US" dirty="0" smtClean="0"/>
              <a:t> se </a:t>
            </a:r>
            <a:r>
              <a:rPr lang="en-US" dirty="0" err="1" smtClean="0"/>
              <a:t>adottato</a:t>
            </a:r>
            <a:r>
              <a:rPr lang="en-US" dirty="0" smtClean="0"/>
              <a:t>, </a:t>
            </a:r>
            <a:r>
              <a:rPr lang="en-US" dirty="0" err="1" smtClean="0"/>
              <a:t>pur</a:t>
            </a:r>
            <a:r>
              <a:rPr lang="en-US" dirty="0" smtClean="0"/>
              <a:t> </a:t>
            </a:r>
            <a:r>
              <a:rPr lang="en-US" dirty="0" err="1" smtClean="0"/>
              <a:t>concordando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raccomandazione</a:t>
            </a:r>
            <a:r>
              <a:rPr lang="en-US" dirty="0" smtClean="0"/>
              <a:t> per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al </a:t>
            </a:r>
            <a:r>
              <a:rPr lang="en-US" dirty="0" err="1" smtClean="0"/>
              <a:t>coinvolgimento</a:t>
            </a:r>
            <a:r>
              <a:rPr lang="en-US" dirty="0" smtClean="0"/>
              <a:t> di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cariche</a:t>
            </a:r>
            <a:r>
              <a:rPr lang="en-US" dirty="0" smtClean="0"/>
              <a:t> </a:t>
            </a:r>
            <a:r>
              <a:rPr lang="en-US" dirty="0" err="1" smtClean="0"/>
              <a:t>elettive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22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Decreto </a:t>
            </a:r>
            <a:r>
              <a:rPr lang="en-US" dirty="0" err="1" smtClean="0"/>
              <a:t>delegato</a:t>
            </a:r>
            <a:r>
              <a:rPr lang="en-US" dirty="0" smtClean="0"/>
              <a:t> EPR</a:t>
            </a:r>
            <a:endParaRPr lang="it-IT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Dal 10 </a:t>
            </a:r>
            <a:r>
              <a:rPr lang="en-US" dirty="0" err="1" smtClean="0"/>
              <a:t>dicembre</a:t>
            </a:r>
            <a:r>
              <a:rPr lang="en-US" dirty="0" smtClean="0"/>
              <a:t> </a:t>
            </a:r>
            <a:r>
              <a:rPr lang="en-US" dirty="0" err="1" smtClean="0"/>
              <a:t>diverrà</a:t>
            </a:r>
            <a:r>
              <a:rPr lang="en-US" dirty="0" smtClean="0"/>
              <a:t> </a:t>
            </a:r>
            <a:r>
              <a:rPr lang="en-US" dirty="0" err="1" smtClean="0"/>
              <a:t>legge</a:t>
            </a:r>
            <a:r>
              <a:rPr lang="en-US" dirty="0" smtClean="0"/>
              <a:t> </a:t>
            </a:r>
            <a:r>
              <a:rPr lang="en-US" dirty="0" err="1" smtClean="0"/>
              <a:t>vigente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Decreto </a:t>
            </a:r>
            <a:r>
              <a:rPr lang="en-US" dirty="0" err="1" smtClean="0">
                <a:hlinkClick r:id="rId2"/>
              </a:rPr>
              <a:t>delegato</a:t>
            </a:r>
            <a:r>
              <a:rPr lang="en-US" dirty="0" smtClean="0">
                <a:hlinkClick r:id="rId2"/>
              </a:rPr>
              <a:t> EPR</a:t>
            </a:r>
            <a:endParaRPr lang="en-US" dirty="0" smtClean="0"/>
          </a:p>
          <a:p>
            <a:r>
              <a:rPr lang="en-US" dirty="0" smtClean="0"/>
              <a:t>Di </a:t>
            </a:r>
            <a:r>
              <a:rPr lang="en-US" dirty="0" err="1" smtClean="0"/>
              <a:t>fatti</a:t>
            </a:r>
            <a:r>
              <a:rPr lang="en-US" dirty="0" smtClean="0"/>
              <a:t> ci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svincola</a:t>
            </a:r>
            <a:r>
              <a:rPr lang="en-US" dirty="0" smtClean="0"/>
              <a:t> dalla PO con </a:t>
            </a:r>
            <a:r>
              <a:rPr lang="en-US" dirty="0" err="1" smtClean="0"/>
              <a:t>il</a:t>
            </a:r>
            <a:r>
              <a:rPr lang="en-US" dirty="0" smtClean="0"/>
              <a:t> solo </a:t>
            </a:r>
            <a:r>
              <a:rPr lang="en-US" dirty="0" err="1" smtClean="0"/>
              <a:t>vincolo</a:t>
            </a:r>
            <a:r>
              <a:rPr lang="en-US" dirty="0" smtClean="0"/>
              <a:t> dell’80% del budget</a:t>
            </a:r>
          </a:p>
          <a:p>
            <a:pPr lvl="1"/>
            <a:r>
              <a:rPr lang="en-US" dirty="0" err="1" smtClean="0"/>
              <a:t>Occorre</a:t>
            </a:r>
            <a:r>
              <a:rPr lang="en-US" dirty="0" smtClean="0"/>
              <a:t> </a:t>
            </a:r>
            <a:r>
              <a:rPr lang="en-US" dirty="0" err="1" smtClean="0"/>
              <a:t>prevedere</a:t>
            </a:r>
            <a:r>
              <a:rPr lang="en-US" dirty="0" smtClean="0"/>
              <a:t> un piano per </a:t>
            </a:r>
            <a:r>
              <a:rPr lang="en-US" dirty="0" err="1" smtClean="0"/>
              <a:t>riportare</a:t>
            </a:r>
            <a:r>
              <a:rPr lang="en-US" dirty="0" smtClean="0"/>
              <a:t> INFN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normalità</a:t>
            </a:r>
            <a:r>
              <a:rPr lang="en-US" dirty="0" smtClean="0"/>
              <a:t> </a:t>
            </a:r>
            <a:r>
              <a:rPr lang="en-US" dirty="0" err="1" smtClean="0"/>
              <a:t>prevedento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 e </a:t>
            </a:r>
            <a:r>
              <a:rPr lang="en-US" dirty="0" err="1" smtClean="0"/>
              <a:t>progressioni</a:t>
            </a:r>
            <a:r>
              <a:rPr lang="en-US" dirty="0" smtClean="0"/>
              <a:t> di </a:t>
            </a:r>
            <a:r>
              <a:rPr lang="en-US" dirty="0" err="1" smtClean="0"/>
              <a:t>carriera</a:t>
            </a:r>
            <a:endParaRPr lang="en-US" dirty="0" smtClean="0"/>
          </a:p>
          <a:p>
            <a:pPr lvl="1"/>
            <a:r>
              <a:rPr lang="en-US" dirty="0" err="1" smtClean="0"/>
              <a:t>Prevista</a:t>
            </a:r>
            <a:r>
              <a:rPr lang="en-US" dirty="0" smtClean="0"/>
              <a:t> </a:t>
            </a:r>
            <a:r>
              <a:rPr lang="en-US" dirty="0" err="1" smtClean="0"/>
              <a:t>riunione</a:t>
            </a:r>
            <a:r>
              <a:rPr lang="en-US" dirty="0" smtClean="0"/>
              <a:t> </a:t>
            </a:r>
            <a:r>
              <a:rPr lang="en-US" dirty="0" err="1" smtClean="0"/>
              <a:t>dedicata</a:t>
            </a:r>
            <a:r>
              <a:rPr lang="en-US" dirty="0" smtClean="0"/>
              <a:t> del CD </a:t>
            </a:r>
            <a:r>
              <a:rPr lang="en-US" dirty="0" err="1" smtClean="0"/>
              <a:t>il</a:t>
            </a:r>
            <a:r>
              <a:rPr lang="en-US" dirty="0" smtClean="0"/>
              <a:t> 25 </a:t>
            </a:r>
            <a:r>
              <a:rPr lang="en-US" dirty="0" err="1" smtClean="0"/>
              <a:t>gennaio</a:t>
            </a:r>
            <a:r>
              <a:rPr lang="en-US" dirty="0" smtClean="0"/>
              <a:t> </a:t>
            </a:r>
            <a:r>
              <a:rPr lang="en-US" dirty="0" err="1" smtClean="0"/>
              <a:t>prossimo</a:t>
            </a:r>
            <a:r>
              <a:rPr lang="en-US" dirty="0" smtClean="0"/>
              <a:t> per </a:t>
            </a:r>
            <a:r>
              <a:rPr lang="en-US" dirty="0" err="1" smtClean="0"/>
              <a:t>preparare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piano di </a:t>
            </a:r>
            <a:r>
              <a:rPr lang="en-US" dirty="0" err="1" smtClean="0"/>
              <a:t>assunzioni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520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e </a:t>
            </a:r>
            <a:r>
              <a:rPr lang="en-US" dirty="0" err="1" smtClean="0"/>
              <a:t>vicepresidente</a:t>
            </a:r>
            <a:endParaRPr lang="it-IT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di Ferrara:</a:t>
            </a:r>
          </a:p>
          <a:p>
            <a:pPr lvl="1"/>
            <a:r>
              <a:rPr lang="en-US" dirty="0" smtClean="0"/>
              <a:t>Prof. Raffaele </a:t>
            </a:r>
            <a:r>
              <a:rPr lang="en-US" dirty="0" err="1" smtClean="0"/>
              <a:t>Tripiccione</a:t>
            </a:r>
            <a:endParaRPr lang="en-US" dirty="0" smtClean="0"/>
          </a:p>
          <a:p>
            <a:r>
              <a:rPr lang="en-US" dirty="0" err="1" smtClean="0"/>
              <a:t>Rinnovo</a:t>
            </a:r>
            <a:r>
              <a:rPr lang="en-US" dirty="0" smtClean="0"/>
              <a:t> </a:t>
            </a:r>
            <a:r>
              <a:rPr lang="en-US" dirty="0" err="1" smtClean="0"/>
              <a:t>annuale</a:t>
            </a:r>
            <a:r>
              <a:rPr lang="en-US" dirty="0" smtClean="0"/>
              <a:t> del </a:t>
            </a:r>
            <a:r>
              <a:rPr lang="en-US" dirty="0" err="1" smtClean="0"/>
              <a:t>vicepresidente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Antonio Zoccoli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06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CNF </a:t>
            </a:r>
            <a:r>
              <a:rPr lang="en-US" dirty="0" err="1" smtClean="0"/>
              <a:t>riunita</a:t>
            </a:r>
            <a:r>
              <a:rPr lang="en-US" dirty="0" smtClean="0"/>
              <a:t> a Firenze ha </a:t>
            </a:r>
            <a:r>
              <a:rPr lang="en-US" dirty="0" err="1" smtClean="0"/>
              <a:t>esaminato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Piano </a:t>
            </a:r>
            <a:r>
              <a:rPr lang="en-US" dirty="0" err="1" smtClean="0"/>
              <a:t>Formativo</a:t>
            </a:r>
            <a:r>
              <a:rPr lang="en-US" dirty="0" smtClean="0"/>
              <a:t> 2017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corsi</a:t>
            </a:r>
            <a:r>
              <a:rPr lang="en-US" dirty="0" smtClean="0"/>
              <a:t> di lingua </a:t>
            </a:r>
            <a:r>
              <a:rPr lang="en-US" dirty="0" err="1" smtClean="0"/>
              <a:t>l’orientamento</a:t>
            </a:r>
            <a:r>
              <a:rPr lang="en-US" dirty="0" smtClean="0"/>
              <a:t> è </a:t>
            </a:r>
            <a:r>
              <a:rPr lang="en-US" dirty="0" err="1" smtClean="0"/>
              <a:t>quello</a:t>
            </a:r>
            <a:r>
              <a:rPr lang="en-US" dirty="0" smtClean="0"/>
              <a:t> di </a:t>
            </a:r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CLA </a:t>
            </a:r>
            <a:r>
              <a:rPr lang="en-US" dirty="0" err="1" smtClean="0"/>
              <a:t>universitari</a:t>
            </a:r>
            <a:r>
              <a:rPr lang="en-US" dirty="0" smtClean="0"/>
              <a:t> dove </a:t>
            </a:r>
            <a:r>
              <a:rPr lang="en-US" dirty="0" err="1" smtClean="0"/>
              <a:t>esistenti</a:t>
            </a:r>
            <a:r>
              <a:rPr lang="en-US" dirty="0" smtClean="0"/>
              <a:t> e per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scuole</a:t>
            </a:r>
            <a:r>
              <a:rPr lang="en-US" dirty="0" smtClean="0"/>
              <a:t> alternative</a:t>
            </a:r>
          </a:p>
          <a:p>
            <a:pPr lvl="1"/>
            <a:r>
              <a:rPr lang="en-US" dirty="0" err="1" smtClean="0"/>
              <a:t>Previsto</a:t>
            </a:r>
            <a:r>
              <a:rPr lang="en-US" dirty="0" smtClean="0"/>
              <a:t> </a:t>
            </a:r>
            <a:r>
              <a:rPr lang="en-US" dirty="0" err="1" smtClean="0"/>
              <a:t>comunque</a:t>
            </a:r>
            <a:r>
              <a:rPr lang="en-US" dirty="0" smtClean="0"/>
              <a:t> per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l’esame</a:t>
            </a:r>
            <a:r>
              <a:rPr lang="en-US" dirty="0" smtClean="0"/>
              <a:t> finale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consenta</a:t>
            </a:r>
            <a:r>
              <a:rPr lang="en-US" dirty="0" smtClean="0"/>
              <a:t> di </a:t>
            </a:r>
            <a:r>
              <a:rPr lang="en-US" dirty="0" err="1" smtClean="0"/>
              <a:t>verificare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raggiunto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efficacia</a:t>
            </a:r>
            <a:endParaRPr lang="en-US" dirty="0" smtClean="0"/>
          </a:p>
          <a:p>
            <a:r>
              <a:rPr lang="en-US" dirty="0" err="1" smtClean="0"/>
              <a:t>Proposto</a:t>
            </a:r>
            <a:r>
              <a:rPr lang="en-US" dirty="0" smtClean="0"/>
              <a:t> </a:t>
            </a:r>
            <a:r>
              <a:rPr lang="en-US" dirty="0" err="1" smtClean="0"/>
              <a:t>inoltre</a:t>
            </a:r>
            <a:r>
              <a:rPr lang="en-US" dirty="0" smtClean="0"/>
              <a:t> di </a:t>
            </a:r>
            <a:r>
              <a:rPr lang="en-US" dirty="0" err="1" smtClean="0"/>
              <a:t>sottoporre</a:t>
            </a:r>
            <a:r>
              <a:rPr lang="en-US" dirty="0" smtClean="0"/>
              <a:t> le </a:t>
            </a:r>
            <a:r>
              <a:rPr lang="en-US" dirty="0" err="1" smtClean="0"/>
              <a:t>richieste</a:t>
            </a:r>
            <a:r>
              <a:rPr lang="en-US" dirty="0" smtClean="0"/>
              <a:t> di computing a un primo </a:t>
            </a:r>
            <a:r>
              <a:rPr lang="en-US" dirty="0" err="1" smtClean="0"/>
              <a:t>referaggio</a:t>
            </a:r>
            <a:r>
              <a:rPr lang="en-US" dirty="0" smtClean="0"/>
              <a:t> da parte </a:t>
            </a:r>
            <a:r>
              <a:rPr lang="en-US" dirty="0" err="1" smtClean="0"/>
              <a:t>della</a:t>
            </a:r>
            <a:r>
              <a:rPr lang="en-US" dirty="0" smtClean="0"/>
              <a:t> CCR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lavorando</a:t>
            </a:r>
            <a:r>
              <a:rPr lang="en-US" dirty="0" smtClean="0"/>
              <a:t> per un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di </a:t>
            </a:r>
            <a:r>
              <a:rPr lang="en-US" dirty="0" err="1" smtClean="0"/>
              <a:t>coordinamento</a:t>
            </a:r>
            <a:r>
              <a:rPr lang="en-US" dirty="0" smtClean="0"/>
              <a:t> per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formativa</a:t>
            </a:r>
            <a:r>
              <a:rPr lang="en-US" dirty="0" smtClean="0"/>
              <a:t> </a:t>
            </a:r>
            <a:r>
              <a:rPr lang="en-US" dirty="0" err="1" smtClean="0"/>
              <a:t>organizzata</a:t>
            </a:r>
            <a:endParaRPr lang="en-US" dirty="0" smtClean="0"/>
          </a:p>
          <a:p>
            <a:r>
              <a:rPr lang="en-US" dirty="0" smtClean="0"/>
              <a:t>Si è </a:t>
            </a:r>
            <a:r>
              <a:rPr lang="en-US" dirty="0" err="1" smtClean="0"/>
              <a:t>ritenuto</a:t>
            </a:r>
            <a:r>
              <a:rPr lang="en-US" dirty="0" smtClean="0"/>
              <a:t> utile a </a:t>
            </a:r>
            <a:r>
              <a:rPr lang="en-US" dirty="0" err="1" smtClean="0"/>
              <a:t>seguito</a:t>
            </a:r>
            <a:r>
              <a:rPr lang="en-US" dirty="0" smtClean="0"/>
              <a:t> di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predisporre</a:t>
            </a:r>
            <a:r>
              <a:rPr lang="en-US" dirty="0" smtClean="0"/>
              <a:t> dei </a:t>
            </a:r>
            <a:r>
              <a:rPr lang="en-US" dirty="0" err="1" smtClean="0"/>
              <a:t>corsi</a:t>
            </a:r>
            <a:r>
              <a:rPr lang="en-US" dirty="0" smtClean="0"/>
              <a:t> per </a:t>
            </a:r>
            <a:r>
              <a:rPr lang="en-US" dirty="0" err="1" smtClean="0"/>
              <a:t>neoassunti</a:t>
            </a:r>
            <a:r>
              <a:rPr lang="en-US" dirty="0" smtClean="0"/>
              <a:t> INFN come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passato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Una parte </a:t>
            </a:r>
            <a:r>
              <a:rPr lang="en-US" dirty="0" err="1" smtClean="0"/>
              <a:t>comune</a:t>
            </a:r>
            <a:r>
              <a:rPr lang="en-US" dirty="0" smtClean="0"/>
              <a:t> per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indipendentemente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profili</a:t>
            </a:r>
            <a:r>
              <a:rPr lang="en-US" dirty="0" smtClean="0"/>
              <a:t> </a:t>
            </a:r>
            <a:r>
              <a:rPr lang="en-US" dirty="0" err="1" smtClean="0"/>
              <a:t>professionali</a:t>
            </a:r>
            <a:endParaRPr lang="en-US" dirty="0" smtClean="0"/>
          </a:p>
          <a:p>
            <a:pPr lvl="1"/>
            <a:r>
              <a:rPr lang="en-US" dirty="0" smtClean="0"/>
              <a:t>Una </a:t>
            </a:r>
            <a:r>
              <a:rPr lang="en-US" dirty="0" err="1" smtClean="0"/>
              <a:t>seconda</a:t>
            </a:r>
            <a:r>
              <a:rPr lang="en-US" dirty="0" smtClean="0"/>
              <a:t> parte </a:t>
            </a:r>
            <a:r>
              <a:rPr lang="en-US" dirty="0" err="1" smtClean="0"/>
              <a:t>orientata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esigenze</a:t>
            </a:r>
            <a:r>
              <a:rPr lang="en-US" dirty="0" smtClean="0"/>
              <a:t> dei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profili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6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Calendario</a:t>
            </a:r>
            <a:r>
              <a:rPr lang="en-US" dirty="0" smtClean="0"/>
              <a:t> </a:t>
            </a:r>
            <a:r>
              <a:rPr lang="en-US" dirty="0" err="1" smtClean="0"/>
              <a:t>Assemblee</a:t>
            </a:r>
            <a:r>
              <a:rPr lang="en-US" dirty="0" smtClean="0"/>
              <a:t> 2017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15-16 </a:t>
            </a:r>
            <a:r>
              <a:rPr lang="en-US" dirty="0" err="1" smtClean="0"/>
              <a:t>marzo</a:t>
            </a:r>
            <a:r>
              <a:rPr lang="en-US" dirty="0" smtClean="0"/>
              <a:t> 2017</a:t>
            </a:r>
          </a:p>
          <a:p>
            <a:r>
              <a:rPr lang="en-US" dirty="0" smtClean="0"/>
              <a:t>14-15 </a:t>
            </a:r>
            <a:r>
              <a:rPr lang="en-US" dirty="0" err="1" smtClean="0"/>
              <a:t>giugno</a:t>
            </a:r>
            <a:r>
              <a:rPr lang="en-US" dirty="0" smtClean="0"/>
              <a:t> 2017</a:t>
            </a:r>
          </a:p>
          <a:p>
            <a:r>
              <a:rPr lang="en-US" dirty="0" smtClean="0"/>
              <a:t>20-21 </a:t>
            </a:r>
            <a:r>
              <a:rPr lang="en-US" dirty="0" err="1" smtClean="0"/>
              <a:t>settembre</a:t>
            </a:r>
            <a:r>
              <a:rPr lang="en-US" dirty="0" smtClean="0"/>
              <a:t> 2017</a:t>
            </a:r>
          </a:p>
          <a:p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o 13-14 </a:t>
            </a:r>
            <a:r>
              <a:rPr lang="en-US" dirty="0" err="1" smtClean="0"/>
              <a:t>dicembre</a:t>
            </a:r>
            <a:r>
              <a:rPr lang="en-US" dirty="0" smtClean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2668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r>
              <a:rPr lang="en-US" dirty="0" smtClean="0"/>
              <a:t> 2011-2014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È stato chiesto spiegazione del ritardo nella corresponsione</a:t>
            </a:r>
          </a:p>
          <a:p>
            <a:r>
              <a:rPr lang="en-US" dirty="0" smtClean="0"/>
              <a:t>Il DG non era </a:t>
            </a:r>
            <a:r>
              <a:rPr lang="en-US" dirty="0" err="1" smtClean="0"/>
              <a:t>presente</a:t>
            </a:r>
            <a:r>
              <a:rPr lang="en-US" dirty="0" smtClean="0"/>
              <a:t>, ma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Affari</a:t>
            </a:r>
            <a:r>
              <a:rPr lang="en-US" dirty="0" smtClean="0"/>
              <a:t> del Personale ha </a:t>
            </a:r>
            <a:r>
              <a:rPr lang="en-US" dirty="0" err="1" smtClean="0"/>
              <a:t>commentato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riusciti</a:t>
            </a:r>
            <a:r>
              <a:rPr lang="en-US" dirty="0" smtClean="0"/>
              <a:t> a </a:t>
            </a:r>
            <a:r>
              <a:rPr lang="en-US" dirty="0" err="1" smtClean="0"/>
              <a:t>verificare</a:t>
            </a:r>
            <a:r>
              <a:rPr lang="en-US" dirty="0" smtClean="0"/>
              <a:t> in tempo </a:t>
            </a:r>
            <a:r>
              <a:rPr lang="en-US" dirty="0" err="1" smtClean="0"/>
              <a:t>possibilità</a:t>
            </a:r>
            <a:r>
              <a:rPr lang="en-US" dirty="0" smtClean="0"/>
              <a:t> di non far </a:t>
            </a:r>
            <a:r>
              <a:rPr lang="en-US" dirty="0" err="1" smtClean="0"/>
              <a:t>gravare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r>
              <a:rPr lang="en-US" dirty="0" smtClean="0"/>
              <a:t> le </a:t>
            </a:r>
            <a:r>
              <a:rPr lang="en-US" dirty="0" err="1" smtClean="0"/>
              <a:t>indennità</a:t>
            </a:r>
            <a:r>
              <a:rPr lang="en-US" dirty="0" smtClean="0"/>
              <a:t> dei TD </a:t>
            </a:r>
            <a:r>
              <a:rPr lang="en-US" dirty="0" err="1" smtClean="0"/>
              <a:t>pagati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dato</a:t>
            </a:r>
            <a:r>
              <a:rPr lang="en-US" dirty="0" smtClean="0"/>
              <a:t> </a:t>
            </a:r>
            <a:r>
              <a:rPr lang="en-US" dirty="0" err="1" smtClean="0"/>
              <a:t>esito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endParaRPr lang="en-US" dirty="0" smtClean="0"/>
          </a:p>
          <a:p>
            <a:pPr lvl="1"/>
            <a:r>
              <a:rPr lang="en-US" dirty="0" err="1" smtClean="0"/>
              <a:t>Corresponsione</a:t>
            </a:r>
            <a:r>
              <a:rPr lang="en-US" dirty="0" smtClean="0"/>
              <a:t> </a:t>
            </a:r>
            <a:r>
              <a:rPr lang="en-US" dirty="0" err="1" smtClean="0"/>
              <a:t>prevista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mese</a:t>
            </a:r>
            <a:r>
              <a:rPr lang="en-US" dirty="0" smtClean="0"/>
              <a:t> di </a:t>
            </a:r>
            <a:r>
              <a:rPr lang="en-US" dirty="0" err="1" smtClean="0"/>
              <a:t>dicembre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5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indennità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Fermo</a:t>
            </a:r>
            <a:r>
              <a:rPr lang="en-US" dirty="0" smtClean="0"/>
              <a:t> </a:t>
            </a:r>
            <a:r>
              <a:rPr lang="en-US" dirty="0" err="1" smtClean="0"/>
              <a:t>restando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dovrà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di </a:t>
            </a:r>
            <a:r>
              <a:rPr lang="en-US" dirty="0" err="1" smtClean="0"/>
              <a:t>contrattazione</a:t>
            </a:r>
            <a:r>
              <a:rPr lang="en-US" dirty="0" smtClean="0"/>
              <a:t> al </a:t>
            </a:r>
            <a:r>
              <a:rPr lang="en-US" dirty="0" err="1" smtClean="0"/>
              <a:t>tavolo</a:t>
            </a:r>
            <a:r>
              <a:rPr lang="en-US" dirty="0" smtClean="0"/>
              <a:t> </a:t>
            </a:r>
            <a:r>
              <a:rPr lang="en-US" dirty="0" err="1" smtClean="0"/>
              <a:t>sindacale</a:t>
            </a:r>
            <a:r>
              <a:rPr lang="en-US" dirty="0" smtClean="0"/>
              <a:t> la GE ha espresso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suo</a:t>
            </a:r>
            <a:r>
              <a:rPr lang="en-US" dirty="0" smtClean="0"/>
              <a:t> </a:t>
            </a:r>
            <a:r>
              <a:rPr lang="en-US" dirty="0" err="1" smtClean="0"/>
              <a:t>orientamento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Superare</a:t>
            </a:r>
            <a:r>
              <a:rPr lang="en-US" dirty="0" smtClean="0"/>
              <a:t> le </a:t>
            </a:r>
            <a:r>
              <a:rPr lang="en-US" dirty="0" err="1" smtClean="0"/>
              <a:t>indennità</a:t>
            </a:r>
            <a:r>
              <a:rPr lang="en-US" dirty="0" smtClean="0"/>
              <a:t> di </a:t>
            </a:r>
            <a:r>
              <a:rPr lang="en-US" dirty="0" err="1" smtClean="0"/>
              <a:t>sede</a:t>
            </a:r>
            <a:r>
              <a:rPr lang="en-US" dirty="0" smtClean="0"/>
              <a:t> </a:t>
            </a:r>
            <a:r>
              <a:rPr lang="en-US" dirty="0" err="1" smtClean="0"/>
              <a:t>disagiata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è </a:t>
            </a:r>
            <a:r>
              <a:rPr lang="en-US" dirty="0" err="1" smtClean="0"/>
              <a:t>rimasta</a:t>
            </a:r>
            <a:r>
              <a:rPr lang="en-US" dirty="0" smtClean="0"/>
              <a:t> </a:t>
            </a:r>
            <a:r>
              <a:rPr lang="en-US" dirty="0" err="1" smtClean="0"/>
              <a:t>ferma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criteri</a:t>
            </a:r>
            <a:r>
              <a:rPr lang="en-US" dirty="0" smtClean="0"/>
              <a:t> del </a:t>
            </a:r>
            <a:r>
              <a:rPr lang="en-US" dirty="0" err="1" smtClean="0"/>
              <a:t>passato</a:t>
            </a:r>
            <a:endParaRPr lang="en-US" dirty="0" smtClean="0"/>
          </a:p>
          <a:p>
            <a:pPr lvl="1"/>
            <a:r>
              <a:rPr lang="en-US" dirty="0" err="1" smtClean="0"/>
              <a:t>Ripensare</a:t>
            </a:r>
            <a:r>
              <a:rPr lang="en-US" dirty="0" smtClean="0"/>
              <a:t> a </a:t>
            </a:r>
            <a:r>
              <a:rPr lang="en-US" dirty="0" err="1" smtClean="0"/>
              <a:t>una</a:t>
            </a:r>
            <a:r>
              <a:rPr lang="en-US" dirty="0" smtClean="0"/>
              <a:t> forma di </a:t>
            </a:r>
            <a:r>
              <a:rPr lang="en-US" dirty="0" err="1" smtClean="0"/>
              <a:t>sostegno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mobilità</a:t>
            </a:r>
            <a:r>
              <a:rPr lang="en-US" dirty="0" smtClean="0"/>
              <a:t> e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trasporti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potrebbe</a:t>
            </a:r>
            <a:r>
              <a:rPr lang="en-US" dirty="0" smtClean="0"/>
              <a:t> non </a:t>
            </a:r>
            <a:r>
              <a:rPr lang="en-US" dirty="0" err="1" smtClean="0"/>
              <a:t>gravare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endParaRPr lang="en-US" dirty="0" smtClean="0"/>
          </a:p>
          <a:p>
            <a:pPr lvl="1"/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permetterebbe</a:t>
            </a:r>
            <a:r>
              <a:rPr lang="en-US" dirty="0" smtClean="0"/>
              <a:t> di </a:t>
            </a:r>
            <a:r>
              <a:rPr lang="en-US" dirty="0" err="1" smtClean="0"/>
              <a:t>recuperare</a:t>
            </a:r>
            <a:r>
              <a:rPr lang="en-US" dirty="0" smtClean="0"/>
              <a:t> </a:t>
            </a:r>
            <a:r>
              <a:rPr lang="en-US" dirty="0" err="1" smtClean="0"/>
              <a:t>turni</a:t>
            </a:r>
            <a:r>
              <a:rPr lang="en-US" dirty="0" smtClean="0"/>
              <a:t> e </a:t>
            </a:r>
            <a:r>
              <a:rPr lang="en-US" dirty="0" err="1" smtClean="0"/>
              <a:t>straordinari</a:t>
            </a:r>
            <a:r>
              <a:rPr lang="en-US" dirty="0" smtClean="0"/>
              <a:t> </a:t>
            </a:r>
            <a:r>
              <a:rPr lang="en-US" dirty="0" err="1" smtClean="0"/>
              <a:t>ridotti</a:t>
            </a:r>
            <a:r>
              <a:rPr lang="en-US" dirty="0" smtClean="0"/>
              <a:t> a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rivalutazione</a:t>
            </a:r>
            <a:r>
              <a:rPr lang="en-US" dirty="0" smtClean="0"/>
              <a:t> </a:t>
            </a:r>
            <a:r>
              <a:rPr lang="en-US" dirty="0" err="1" smtClean="0"/>
              <a:t>dell’indennità</a:t>
            </a:r>
            <a:r>
              <a:rPr lang="en-US" dirty="0" smtClean="0"/>
              <a:t> di </a:t>
            </a:r>
            <a:r>
              <a:rPr lang="en-US" dirty="0" err="1" smtClean="0"/>
              <a:t>ente</a:t>
            </a:r>
            <a:r>
              <a:rPr lang="en-US" dirty="0" smtClean="0"/>
              <a:t> del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r>
              <a:rPr lang="en-US" dirty="0" smtClean="0"/>
              <a:t>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9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624</TotalTime>
  <Words>663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Pushpin</vt:lpstr>
      <vt:lpstr>Document</vt:lpstr>
      <vt:lpstr>Comunicazioni</vt:lpstr>
      <vt:lpstr>Nuove elezioni rappresentanti</vt:lpstr>
      <vt:lpstr>Proposta Giunta Esecutiva cariche elettive</vt:lpstr>
      <vt:lpstr>Decreto delegato EPR</vt:lpstr>
      <vt:lpstr>Elezioni direttore e vicepresidente</vt:lpstr>
      <vt:lpstr>Formazione</vt:lpstr>
      <vt:lpstr>Calendario Assemblee 2017</vt:lpstr>
      <vt:lpstr>Salario accessorio 2011-2014</vt:lpstr>
      <vt:lpstr>Discussione sulle indennità</vt:lpstr>
      <vt:lpstr>CD straordinario 29/12</vt:lpstr>
      <vt:lpstr>Acquisti</vt:lpstr>
      <vt:lpstr>Assunzioni tecnologi e categorie protette</vt:lpstr>
      <vt:lpstr>Posizioni telelavoro 2017</vt:lpstr>
      <vt:lpstr>Gruppo di lavoro concorsi e commissioni</vt:lpstr>
    </vt:vector>
  </TitlesOfParts>
  <Company>Sezione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Roberto Gomezel</dc:creator>
  <cp:lastModifiedBy>Roberto Gomezel</cp:lastModifiedBy>
  <cp:revision>237</cp:revision>
  <dcterms:created xsi:type="dcterms:W3CDTF">2015-09-22T11:25:38Z</dcterms:created>
  <dcterms:modified xsi:type="dcterms:W3CDTF">2016-11-30T15:28:21Z</dcterms:modified>
</cp:coreProperties>
</file>