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62" r:id="rId2"/>
    <p:sldId id="274" r:id="rId3"/>
    <p:sldId id="275" r:id="rId4"/>
    <p:sldId id="276" r:id="rId5"/>
    <p:sldId id="277" r:id="rId6"/>
    <p:sldId id="273" r:id="rId7"/>
    <p:sldId id="264" r:id="rId8"/>
    <p:sldId id="263" r:id="rId9"/>
    <p:sldId id="261" r:id="rId10"/>
    <p:sldId id="265" r:id="rId11"/>
    <p:sldId id="266" r:id="rId12"/>
    <p:sldId id="267" r:id="rId13"/>
    <p:sldId id="278" r:id="rId14"/>
    <p:sldId id="260" r:id="rId15"/>
    <p:sldId id="272" r:id="rId16"/>
    <p:sldId id="268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>
        <p:scale>
          <a:sx n="97" d="100"/>
          <a:sy n="97" d="100"/>
        </p:scale>
        <p:origin x="-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918E10-823A-4196-B61E-383AF3EA8C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4266D6B-5E5B-4826-8A6E-EF891E96F9F0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Norma obbligatoria da inserire nei contratti assicurativi con la durata maggiore ai 4/5 anni.</a:t>
          </a:r>
          <a:endParaRPr lang="it-IT" sz="1600" dirty="0">
            <a:solidFill>
              <a:schemeClr val="tx1"/>
            </a:solidFill>
          </a:endParaRPr>
        </a:p>
      </dgm:t>
    </dgm:pt>
    <dgm:pt modelId="{DF6F4C36-6AC2-4DAC-8A57-8EC3DDA92B3D}" type="parTrans" cxnId="{3F84944C-4F43-405A-95C6-A026F76EE79D}">
      <dgm:prSet/>
      <dgm:spPr/>
      <dgm:t>
        <a:bodyPr/>
        <a:lstStyle/>
        <a:p>
          <a:endParaRPr lang="it-IT"/>
        </a:p>
      </dgm:t>
    </dgm:pt>
    <dgm:pt modelId="{9EA38473-9183-40AF-A4F0-16ABA501903A}" type="sibTrans" cxnId="{3F84944C-4F43-405A-95C6-A026F76EE79D}">
      <dgm:prSet/>
      <dgm:spPr/>
      <dgm:t>
        <a:bodyPr/>
        <a:lstStyle/>
        <a:p>
          <a:endParaRPr lang="it-IT"/>
        </a:p>
      </dgm:t>
    </dgm:pt>
    <dgm:pt modelId="{F239CCFA-5611-41AE-AA23-D7203C13263E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Confronto annuale tra ciò che è stato risarcito e i premi incassati dall’assicurazione</a:t>
          </a:r>
          <a:endParaRPr lang="it-IT" sz="1600" dirty="0">
            <a:solidFill>
              <a:schemeClr val="tx1"/>
            </a:solidFill>
          </a:endParaRPr>
        </a:p>
      </dgm:t>
    </dgm:pt>
    <dgm:pt modelId="{F4D309E0-AB79-42AB-BEF6-D8995FC957DD}" type="parTrans" cxnId="{F166B7D3-769A-4954-A2CE-EAE75943ABEF}">
      <dgm:prSet/>
      <dgm:spPr/>
      <dgm:t>
        <a:bodyPr/>
        <a:lstStyle/>
        <a:p>
          <a:endParaRPr lang="it-IT"/>
        </a:p>
      </dgm:t>
    </dgm:pt>
    <dgm:pt modelId="{39DA9C5D-23FC-4DAC-86C5-00EA2DDA2A29}" type="sibTrans" cxnId="{F166B7D3-769A-4954-A2CE-EAE75943ABEF}">
      <dgm:prSet/>
      <dgm:spPr/>
      <dgm:t>
        <a:bodyPr/>
        <a:lstStyle/>
        <a:p>
          <a:endParaRPr lang="it-IT"/>
        </a:p>
      </dgm:t>
    </dgm:pt>
    <dgm:pt modelId="{17230825-A825-48AE-B627-214FA5EDF044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Se supera il 75% l’Assicurazione può richiedere la revisione del premio</a:t>
          </a:r>
          <a:endParaRPr lang="it-IT" sz="1600" dirty="0">
            <a:solidFill>
              <a:schemeClr val="tx1"/>
            </a:solidFill>
          </a:endParaRPr>
        </a:p>
      </dgm:t>
    </dgm:pt>
    <dgm:pt modelId="{0E0C7982-C4BB-4985-A4D3-5C2BA34C2BFA}" type="parTrans" cxnId="{6BCCA265-698C-47BD-B273-11877A8A6649}">
      <dgm:prSet/>
      <dgm:spPr/>
      <dgm:t>
        <a:bodyPr/>
        <a:lstStyle/>
        <a:p>
          <a:endParaRPr lang="it-IT"/>
        </a:p>
      </dgm:t>
    </dgm:pt>
    <dgm:pt modelId="{30B3109A-4867-4B5F-B101-90D39317D9D9}" type="sibTrans" cxnId="{6BCCA265-698C-47BD-B273-11877A8A6649}">
      <dgm:prSet/>
      <dgm:spPr/>
      <dgm:t>
        <a:bodyPr/>
        <a:lstStyle/>
        <a:p>
          <a:endParaRPr lang="it-IT"/>
        </a:p>
      </dgm:t>
    </dgm:pt>
    <dgm:pt modelId="{0AF91ED5-5678-4DBA-934E-30C1858132C2}" type="pres">
      <dgm:prSet presAssocID="{76918E10-823A-4196-B61E-383AF3EA8C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A610796-F345-4C2B-A010-4A2F70623554}" type="pres">
      <dgm:prSet presAssocID="{04266D6B-5E5B-4826-8A6E-EF891E96F9F0}" presName="parentLin" presStyleCnt="0"/>
      <dgm:spPr/>
    </dgm:pt>
    <dgm:pt modelId="{5836726F-4657-42BB-B689-CE779EF0AF49}" type="pres">
      <dgm:prSet presAssocID="{04266D6B-5E5B-4826-8A6E-EF891E96F9F0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42B48AC9-F025-423F-A0B8-69A4F1EB02F9}" type="pres">
      <dgm:prSet presAssocID="{04266D6B-5E5B-4826-8A6E-EF891E96F9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EA0B4F-193A-438A-92CE-9ED58C5C73EF}" type="pres">
      <dgm:prSet presAssocID="{04266D6B-5E5B-4826-8A6E-EF891E96F9F0}" presName="negativeSpace" presStyleCnt="0"/>
      <dgm:spPr/>
    </dgm:pt>
    <dgm:pt modelId="{0C1EC144-7FDA-4AC1-8B34-D80D391C228D}" type="pres">
      <dgm:prSet presAssocID="{04266D6B-5E5B-4826-8A6E-EF891E96F9F0}" presName="childText" presStyleLbl="conFgAcc1" presStyleIdx="0" presStyleCnt="3">
        <dgm:presLayoutVars>
          <dgm:bulletEnabled val="1"/>
        </dgm:presLayoutVars>
      </dgm:prSet>
      <dgm:spPr/>
    </dgm:pt>
    <dgm:pt modelId="{3314EFD8-E66D-49B7-82EE-25C7F9E1696C}" type="pres">
      <dgm:prSet presAssocID="{9EA38473-9183-40AF-A4F0-16ABA501903A}" presName="spaceBetweenRectangles" presStyleCnt="0"/>
      <dgm:spPr/>
    </dgm:pt>
    <dgm:pt modelId="{7841BE6E-8F79-411D-8256-425E491FE36F}" type="pres">
      <dgm:prSet presAssocID="{F239CCFA-5611-41AE-AA23-D7203C13263E}" presName="parentLin" presStyleCnt="0"/>
      <dgm:spPr/>
    </dgm:pt>
    <dgm:pt modelId="{99782E44-1BD8-414D-86DF-9FB7E91DF57E}" type="pres">
      <dgm:prSet presAssocID="{F239CCFA-5611-41AE-AA23-D7203C13263E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735CC430-8283-4161-9786-51A9513DDEED}" type="pres">
      <dgm:prSet presAssocID="{F239CCFA-5611-41AE-AA23-D7203C1326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410C0B-B6AC-4F09-B1C3-61ABBCAC2756}" type="pres">
      <dgm:prSet presAssocID="{F239CCFA-5611-41AE-AA23-D7203C13263E}" presName="negativeSpace" presStyleCnt="0"/>
      <dgm:spPr/>
    </dgm:pt>
    <dgm:pt modelId="{BBBB26AB-AC36-49AD-A869-AD6E4CDF1C1F}" type="pres">
      <dgm:prSet presAssocID="{F239CCFA-5611-41AE-AA23-D7203C13263E}" presName="childText" presStyleLbl="conFgAcc1" presStyleIdx="1" presStyleCnt="3">
        <dgm:presLayoutVars>
          <dgm:bulletEnabled val="1"/>
        </dgm:presLayoutVars>
      </dgm:prSet>
      <dgm:spPr/>
    </dgm:pt>
    <dgm:pt modelId="{08483567-16C4-4C9E-8D0C-7C1C47665027}" type="pres">
      <dgm:prSet presAssocID="{39DA9C5D-23FC-4DAC-86C5-00EA2DDA2A29}" presName="spaceBetweenRectangles" presStyleCnt="0"/>
      <dgm:spPr/>
    </dgm:pt>
    <dgm:pt modelId="{6EA17D71-3376-4585-A448-A0211BD563B1}" type="pres">
      <dgm:prSet presAssocID="{17230825-A825-48AE-B627-214FA5EDF044}" presName="parentLin" presStyleCnt="0"/>
      <dgm:spPr/>
    </dgm:pt>
    <dgm:pt modelId="{D1F54EC1-BDD9-4EEC-BC86-9F46A40963E5}" type="pres">
      <dgm:prSet presAssocID="{17230825-A825-48AE-B627-214FA5EDF044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18AFEA4F-970D-4EBF-A5E4-8FA1FAAC2A43}" type="pres">
      <dgm:prSet presAssocID="{17230825-A825-48AE-B627-214FA5EDF0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198071-6F2D-4441-8C4F-B09E54E580E7}" type="pres">
      <dgm:prSet presAssocID="{17230825-A825-48AE-B627-214FA5EDF044}" presName="negativeSpace" presStyleCnt="0"/>
      <dgm:spPr/>
    </dgm:pt>
    <dgm:pt modelId="{11ED3CC0-023D-4B44-9156-2A6ECFE7EFDD}" type="pres">
      <dgm:prSet presAssocID="{17230825-A825-48AE-B627-214FA5EDF04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166B7D3-769A-4954-A2CE-EAE75943ABEF}" srcId="{76918E10-823A-4196-B61E-383AF3EA8C48}" destId="{F239CCFA-5611-41AE-AA23-D7203C13263E}" srcOrd="1" destOrd="0" parTransId="{F4D309E0-AB79-42AB-BEF6-D8995FC957DD}" sibTransId="{39DA9C5D-23FC-4DAC-86C5-00EA2DDA2A29}"/>
    <dgm:cxn modelId="{97B57377-57C5-4D7B-94AA-1484E64A4243}" type="presOf" srcId="{17230825-A825-48AE-B627-214FA5EDF044}" destId="{D1F54EC1-BDD9-4EEC-BC86-9F46A40963E5}" srcOrd="0" destOrd="0" presId="urn:microsoft.com/office/officeart/2005/8/layout/list1"/>
    <dgm:cxn modelId="{B4AE63B1-43BA-40B6-9939-F2B0C38E7BA8}" type="presOf" srcId="{76918E10-823A-4196-B61E-383AF3EA8C48}" destId="{0AF91ED5-5678-4DBA-934E-30C1858132C2}" srcOrd="0" destOrd="0" presId="urn:microsoft.com/office/officeart/2005/8/layout/list1"/>
    <dgm:cxn modelId="{3F84944C-4F43-405A-95C6-A026F76EE79D}" srcId="{76918E10-823A-4196-B61E-383AF3EA8C48}" destId="{04266D6B-5E5B-4826-8A6E-EF891E96F9F0}" srcOrd="0" destOrd="0" parTransId="{DF6F4C36-6AC2-4DAC-8A57-8EC3DDA92B3D}" sibTransId="{9EA38473-9183-40AF-A4F0-16ABA501903A}"/>
    <dgm:cxn modelId="{2EFA014F-0385-45F9-B333-E8A99B708940}" type="presOf" srcId="{F239CCFA-5611-41AE-AA23-D7203C13263E}" destId="{735CC430-8283-4161-9786-51A9513DDEED}" srcOrd="1" destOrd="0" presId="urn:microsoft.com/office/officeart/2005/8/layout/list1"/>
    <dgm:cxn modelId="{E7230ACC-86A8-4BB3-9F38-67B275E49FFC}" type="presOf" srcId="{04266D6B-5E5B-4826-8A6E-EF891E96F9F0}" destId="{5836726F-4657-42BB-B689-CE779EF0AF49}" srcOrd="0" destOrd="0" presId="urn:microsoft.com/office/officeart/2005/8/layout/list1"/>
    <dgm:cxn modelId="{F014A80B-89DC-4C82-8E13-13C0D4D6FF5E}" type="presOf" srcId="{17230825-A825-48AE-B627-214FA5EDF044}" destId="{18AFEA4F-970D-4EBF-A5E4-8FA1FAAC2A43}" srcOrd="1" destOrd="0" presId="urn:microsoft.com/office/officeart/2005/8/layout/list1"/>
    <dgm:cxn modelId="{AA7A7236-74CD-4312-90B7-37731DFA66CB}" type="presOf" srcId="{04266D6B-5E5B-4826-8A6E-EF891E96F9F0}" destId="{42B48AC9-F025-423F-A0B8-69A4F1EB02F9}" srcOrd="1" destOrd="0" presId="urn:microsoft.com/office/officeart/2005/8/layout/list1"/>
    <dgm:cxn modelId="{6BCCA265-698C-47BD-B273-11877A8A6649}" srcId="{76918E10-823A-4196-B61E-383AF3EA8C48}" destId="{17230825-A825-48AE-B627-214FA5EDF044}" srcOrd="2" destOrd="0" parTransId="{0E0C7982-C4BB-4985-A4D3-5C2BA34C2BFA}" sibTransId="{30B3109A-4867-4B5F-B101-90D39317D9D9}"/>
    <dgm:cxn modelId="{ED990C92-652C-4358-86E5-3998C6250BC2}" type="presOf" srcId="{F239CCFA-5611-41AE-AA23-D7203C13263E}" destId="{99782E44-1BD8-414D-86DF-9FB7E91DF57E}" srcOrd="0" destOrd="0" presId="urn:microsoft.com/office/officeart/2005/8/layout/list1"/>
    <dgm:cxn modelId="{B20DF6EE-6385-4813-B028-246107AECA00}" type="presParOf" srcId="{0AF91ED5-5678-4DBA-934E-30C1858132C2}" destId="{9A610796-F345-4C2B-A010-4A2F70623554}" srcOrd="0" destOrd="0" presId="urn:microsoft.com/office/officeart/2005/8/layout/list1"/>
    <dgm:cxn modelId="{61E47A76-6B36-423D-B24A-E7ACF5AF1EDE}" type="presParOf" srcId="{9A610796-F345-4C2B-A010-4A2F70623554}" destId="{5836726F-4657-42BB-B689-CE779EF0AF49}" srcOrd="0" destOrd="0" presId="urn:microsoft.com/office/officeart/2005/8/layout/list1"/>
    <dgm:cxn modelId="{60D616D4-8B75-44D1-989A-EA3FBC782ACC}" type="presParOf" srcId="{9A610796-F345-4C2B-A010-4A2F70623554}" destId="{42B48AC9-F025-423F-A0B8-69A4F1EB02F9}" srcOrd="1" destOrd="0" presId="urn:microsoft.com/office/officeart/2005/8/layout/list1"/>
    <dgm:cxn modelId="{C8BEC40F-745E-4040-8E23-E415013C4AF5}" type="presParOf" srcId="{0AF91ED5-5678-4DBA-934E-30C1858132C2}" destId="{B1EA0B4F-193A-438A-92CE-9ED58C5C73EF}" srcOrd="1" destOrd="0" presId="urn:microsoft.com/office/officeart/2005/8/layout/list1"/>
    <dgm:cxn modelId="{897A1587-FA7A-46FA-908F-786BBF347656}" type="presParOf" srcId="{0AF91ED5-5678-4DBA-934E-30C1858132C2}" destId="{0C1EC144-7FDA-4AC1-8B34-D80D391C228D}" srcOrd="2" destOrd="0" presId="urn:microsoft.com/office/officeart/2005/8/layout/list1"/>
    <dgm:cxn modelId="{FE4672DC-059C-44E1-BD2F-069F450507C3}" type="presParOf" srcId="{0AF91ED5-5678-4DBA-934E-30C1858132C2}" destId="{3314EFD8-E66D-49B7-82EE-25C7F9E1696C}" srcOrd="3" destOrd="0" presId="urn:microsoft.com/office/officeart/2005/8/layout/list1"/>
    <dgm:cxn modelId="{A8466707-E5B4-48AC-97A0-6DCF120F8718}" type="presParOf" srcId="{0AF91ED5-5678-4DBA-934E-30C1858132C2}" destId="{7841BE6E-8F79-411D-8256-425E491FE36F}" srcOrd="4" destOrd="0" presId="urn:microsoft.com/office/officeart/2005/8/layout/list1"/>
    <dgm:cxn modelId="{62FF91F7-C323-480E-91D5-55AAB8C664D6}" type="presParOf" srcId="{7841BE6E-8F79-411D-8256-425E491FE36F}" destId="{99782E44-1BD8-414D-86DF-9FB7E91DF57E}" srcOrd="0" destOrd="0" presId="urn:microsoft.com/office/officeart/2005/8/layout/list1"/>
    <dgm:cxn modelId="{3C111CB4-2C50-4919-BA37-E2B724E885FB}" type="presParOf" srcId="{7841BE6E-8F79-411D-8256-425E491FE36F}" destId="{735CC430-8283-4161-9786-51A9513DDEED}" srcOrd="1" destOrd="0" presId="urn:microsoft.com/office/officeart/2005/8/layout/list1"/>
    <dgm:cxn modelId="{C8AD8AB6-FF13-4598-97F1-82EF640599C1}" type="presParOf" srcId="{0AF91ED5-5678-4DBA-934E-30C1858132C2}" destId="{66410C0B-B6AC-4F09-B1C3-61ABBCAC2756}" srcOrd="5" destOrd="0" presId="urn:microsoft.com/office/officeart/2005/8/layout/list1"/>
    <dgm:cxn modelId="{D9DF62E3-7872-4891-B425-69588E02BDDA}" type="presParOf" srcId="{0AF91ED5-5678-4DBA-934E-30C1858132C2}" destId="{BBBB26AB-AC36-49AD-A869-AD6E4CDF1C1F}" srcOrd="6" destOrd="0" presId="urn:microsoft.com/office/officeart/2005/8/layout/list1"/>
    <dgm:cxn modelId="{279C542D-A7C3-4A25-8183-8A7F6858496A}" type="presParOf" srcId="{0AF91ED5-5678-4DBA-934E-30C1858132C2}" destId="{08483567-16C4-4C9E-8D0C-7C1C47665027}" srcOrd="7" destOrd="0" presId="urn:microsoft.com/office/officeart/2005/8/layout/list1"/>
    <dgm:cxn modelId="{21F8C63C-307C-46EE-8F8E-C4B8DB772019}" type="presParOf" srcId="{0AF91ED5-5678-4DBA-934E-30C1858132C2}" destId="{6EA17D71-3376-4585-A448-A0211BD563B1}" srcOrd="8" destOrd="0" presId="urn:microsoft.com/office/officeart/2005/8/layout/list1"/>
    <dgm:cxn modelId="{ECF90F9D-796F-477B-BC0F-8AA2A7B37425}" type="presParOf" srcId="{6EA17D71-3376-4585-A448-A0211BD563B1}" destId="{D1F54EC1-BDD9-4EEC-BC86-9F46A40963E5}" srcOrd="0" destOrd="0" presId="urn:microsoft.com/office/officeart/2005/8/layout/list1"/>
    <dgm:cxn modelId="{2128390D-461A-459E-848E-32D0AB96D13A}" type="presParOf" srcId="{6EA17D71-3376-4585-A448-A0211BD563B1}" destId="{18AFEA4F-970D-4EBF-A5E4-8FA1FAAC2A43}" srcOrd="1" destOrd="0" presId="urn:microsoft.com/office/officeart/2005/8/layout/list1"/>
    <dgm:cxn modelId="{9581360A-8C59-4932-A44D-42723CE8251E}" type="presParOf" srcId="{0AF91ED5-5678-4DBA-934E-30C1858132C2}" destId="{72198071-6F2D-4441-8C4F-B09E54E580E7}" srcOrd="9" destOrd="0" presId="urn:microsoft.com/office/officeart/2005/8/layout/list1"/>
    <dgm:cxn modelId="{4F0324D1-6073-4E32-8928-38F6B1B26E2D}" type="presParOf" srcId="{0AF91ED5-5678-4DBA-934E-30C1858132C2}" destId="{11ED3CC0-023D-4B44-9156-2A6ECFE7EFD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918E10-823A-4196-B61E-383AF3EA8C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4266D6B-5E5B-4826-8A6E-EF891E96F9F0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2011</a:t>
          </a:r>
          <a:r>
            <a:rPr lang="it-IT" sz="1600" dirty="0" smtClean="0"/>
            <a:t>               </a:t>
          </a:r>
          <a:r>
            <a:rPr lang="it-IT" sz="1600" dirty="0" smtClean="0">
              <a:solidFill>
                <a:schemeClr val="tx1"/>
              </a:solidFill>
            </a:rPr>
            <a:t>90%</a:t>
          </a:r>
        </a:p>
        <a:p>
          <a:r>
            <a:rPr lang="it-IT" sz="1600" dirty="0" smtClean="0">
              <a:solidFill>
                <a:schemeClr val="tx1"/>
              </a:solidFill>
            </a:rPr>
            <a:t>2012               100%</a:t>
          </a:r>
          <a:r>
            <a:rPr lang="it-IT" sz="1600" dirty="0" smtClean="0"/>
            <a:t>    </a:t>
          </a:r>
        </a:p>
        <a:p>
          <a:endParaRPr lang="it-IT" sz="1600" dirty="0"/>
        </a:p>
      </dgm:t>
    </dgm:pt>
    <dgm:pt modelId="{DF6F4C36-6AC2-4DAC-8A57-8EC3DDA92B3D}" type="parTrans" cxnId="{3F84944C-4F43-405A-95C6-A026F76EE79D}">
      <dgm:prSet/>
      <dgm:spPr/>
      <dgm:t>
        <a:bodyPr/>
        <a:lstStyle/>
        <a:p>
          <a:endParaRPr lang="it-IT"/>
        </a:p>
      </dgm:t>
    </dgm:pt>
    <dgm:pt modelId="{9EA38473-9183-40AF-A4F0-16ABA501903A}" type="sibTrans" cxnId="{3F84944C-4F43-405A-95C6-A026F76EE79D}">
      <dgm:prSet/>
      <dgm:spPr/>
      <dgm:t>
        <a:bodyPr/>
        <a:lstStyle/>
        <a:p>
          <a:endParaRPr lang="it-IT"/>
        </a:p>
      </dgm:t>
    </dgm:pt>
    <dgm:pt modelId="{F239CCFA-5611-41AE-AA23-D7203C13263E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2013                Il premio balzò a 420 Euro con revisione annuale dei premi di polizza </a:t>
          </a:r>
          <a:endParaRPr lang="it-IT" sz="1600" dirty="0">
            <a:solidFill>
              <a:schemeClr val="tx1"/>
            </a:solidFill>
          </a:endParaRPr>
        </a:p>
      </dgm:t>
    </dgm:pt>
    <dgm:pt modelId="{F4D309E0-AB79-42AB-BEF6-D8995FC957DD}" type="parTrans" cxnId="{F166B7D3-769A-4954-A2CE-EAE75943ABEF}">
      <dgm:prSet/>
      <dgm:spPr/>
      <dgm:t>
        <a:bodyPr/>
        <a:lstStyle/>
        <a:p>
          <a:endParaRPr lang="it-IT"/>
        </a:p>
      </dgm:t>
    </dgm:pt>
    <dgm:pt modelId="{39DA9C5D-23FC-4DAC-86C5-00EA2DDA2A29}" type="sibTrans" cxnId="{F166B7D3-769A-4954-A2CE-EAE75943ABEF}">
      <dgm:prSet/>
      <dgm:spPr/>
      <dgm:t>
        <a:bodyPr/>
        <a:lstStyle/>
        <a:p>
          <a:endParaRPr lang="it-IT"/>
        </a:p>
      </dgm:t>
    </dgm:pt>
    <dgm:pt modelId="{17230825-A825-48AE-B627-214FA5EDF044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Ci si accordò con l’abbassamento del costo a fronte dell’introduzione di alcune franchigie e oneri.</a:t>
          </a:r>
          <a:endParaRPr lang="it-IT" sz="1600" dirty="0">
            <a:solidFill>
              <a:schemeClr val="tx1"/>
            </a:solidFill>
          </a:endParaRPr>
        </a:p>
      </dgm:t>
    </dgm:pt>
    <dgm:pt modelId="{0E0C7982-C4BB-4985-A4D3-5C2BA34C2BFA}" type="parTrans" cxnId="{6BCCA265-698C-47BD-B273-11877A8A6649}">
      <dgm:prSet/>
      <dgm:spPr/>
      <dgm:t>
        <a:bodyPr/>
        <a:lstStyle/>
        <a:p>
          <a:endParaRPr lang="it-IT"/>
        </a:p>
      </dgm:t>
    </dgm:pt>
    <dgm:pt modelId="{30B3109A-4867-4B5F-B101-90D39317D9D9}" type="sibTrans" cxnId="{6BCCA265-698C-47BD-B273-11877A8A6649}">
      <dgm:prSet/>
      <dgm:spPr/>
      <dgm:t>
        <a:bodyPr/>
        <a:lstStyle/>
        <a:p>
          <a:endParaRPr lang="it-IT"/>
        </a:p>
      </dgm:t>
    </dgm:pt>
    <dgm:pt modelId="{0AF91ED5-5678-4DBA-934E-30C1858132C2}" type="pres">
      <dgm:prSet presAssocID="{76918E10-823A-4196-B61E-383AF3EA8C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A610796-F345-4C2B-A010-4A2F70623554}" type="pres">
      <dgm:prSet presAssocID="{04266D6B-5E5B-4826-8A6E-EF891E96F9F0}" presName="parentLin" presStyleCnt="0"/>
      <dgm:spPr/>
    </dgm:pt>
    <dgm:pt modelId="{5836726F-4657-42BB-B689-CE779EF0AF49}" type="pres">
      <dgm:prSet presAssocID="{04266D6B-5E5B-4826-8A6E-EF891E96F9F0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42B48AC9-F025-423F-A0B8-69A4F1EB02F9}" type="pres">
      <dgm:prSet presAssocID="{04266D6B-5E5B-4826-8A6E-EF891E96F9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EA0B4F-193A-438A-92CE-9ED58C5C73EF}" type="pres">
      <dgm:prSet presAssocID="{04266D6B-5E5B-4826-8A6E-EF891E96F9F0}" presName="negativeSpace" presStyleCnt="0"/>
      <dgm:spPr/>
    </dgm:pt>
    <dgm:pt modelId="{0C1EC144-7FDA-4AC1-8B34-D80D391C228D}" type="pres">
      <dgm:prSet presAssocID="{04266D6B-5E5B-4826-8A6E-EF891E96F9F0}" presName="childText" presStyleLbl="conFgAcc1" presStyleIdx="0" presStyleCnt="3">
        <dgm:presLayoutVars>
          <dgm:bulletEnabled val="1"/>
        </dgm:presLayoutVars>
      </dgm:prSet>
      <dgm:spPr/>
    </dgm:pt>
    <dgm:pt modelId="{3314EFD8-E66D-49B7-82EE-25C7F9E1696C}" type="pres">
      <dgm:prSet presAssocID="{9EA38473-9183-40AF-A4F0-16ABA501903A}" presName="spaceBetweenRectangles" presStyleCnt="0"/>
      <dgm:spPr/>
    </dgm:pt>
    <dgm:pt modelId="{7841BE6E-8F79-411D-8256-425E491FE36F}" type="pres">
      <dgm:prSet presAssocID="{F239CCFA-5611-41AE-AA23-D7203C13263E}" presName="parentLin" presStyleCnt="0"/>
      <dgm:spPr/>
    </dgm:pt>
    <dgm:pt modelId="{99782E44-1BD8-414D-86DF-9FB7E91DF57E}" type="pres">
      <dgm:prSet presAssocID="{F239CCFA-5611-41AE-AA23-D7203C13263E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735CC430-8283-4161-9786-51A9513DDEED}" type="pres">
      <dgm:prSet presAssocID="{F239CCFA-5611-41AE-AA23-D7203C1326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410C0B-B6AC-4F09-B1C3-61ABBCAC2756}" type="pres">
      <dgm:prSet presAssocID="{F239CCFA-5611-41AE-AA23-D7203C13263E}" presName="negativeSpace" presStyleCnt="0"/>
      <dgm:spPr/>
    </dgm:pt>
    <dgm:pt modelId="{BBBB26AB-AC36-49AD-A869-AD6E4CDF1C1F}" type="pres">
      <dgm:prSet presAssocID="{F239CCFA-5611-41AE-AA23-D7203C13263E}" presName="childText" presStyleLbl="conFgAcc1" presStyleIdx="1" presStyleCnt="3">
        <dgm:presLayoutVars>
          <dgm:bulletEnabled val="1"/>
        </dgm:presLayoutVars>
      </dgm:prSet>
      <dgm:spPr/>
    </dgm:pt>
    <dgm:pt modelId="{08483567-16C4-4C9E-8D0C-7C1C47665027}" type="pres">
      <dgm:prSet presAssocID="{39DA9C5D-23FC-4DAC-86C5-00EA2DDA2A29}" presName="spaceBetweenRectangles" presStyleCnt="0"/>
      <dgm:spPr/>
    </dgm:pt>
    <dgm:pt modelId="{6EA17D71-3376-4585-A448-A0211BD563B1}" type="pres">
      <dgm:prSet presAssocID="{17230825-A825-48AE-B627-214FA5EDF044}" presName="parentLin" presStyleCnt="0"/>
      <dgm:spPr/>
    </dgm:pt>
    <dgm:pt modelId="{D1F54EC1-BDD9-4EEC-BC86-9F46A40963E5}" type="pres">
      <dgm:prSet presAssocID="{17230825-A825-48AE-B627-214FA5EDF044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18AFEA4F-970D-4EBF-A5E4-8FA1FAAC2A43}" type="pres">
      <dgm:prSet presAssocID="{17230825-A825-48AE-B627-214FA5EDF0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198071-6F2D-4441-8C4F-B09E54E580E7}" type="pres">
      <dgm:prSet presAssocID="{17230825-A825-48AE-B627-214FA5EDF044}" presName="negativeSpace" presStyleCnt="0"/>
      <dgm:spPr/>
    </dgm:pt>
    <dgm:pt modelId="{11ED3CC0-023D-4B44-9156-2A6ECFE7EFDD}" type="pres">
      <dgm:prSet presAssocID="{17230825-A825-48AE-B627-214FA5EDF04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166B7D3-769A-4954-A2CE-EAE75943ABEF}" srcId="{76918E10-823A-4196-B61E-383AF3EA8C48}" destId="{F239CCFA-5611-41AE-AA23-D7203C13263E}" srcOrd="1" destOrd="0" parTransId="{F4D309E0-AB79-42AB-BEF6-D8995FC957DD}" sibTransId="{39DA9C5D-23FC-4DAC-86C5-00EA2DDA2A29}"/>
    <dgm:cxn modelId="{B8C1D30F-9539-4036-98CD-34087F4D648C}" type="presOf" srcId="{76918E10-823A-4196-B61E-383AF3EA8C48}" destId="{0AF91ED5-5678-4DBA-934E-30C1858132C2}" srcOrd="0" destOrd="0" presId="urn:microsoft.com/office/officeart/2005/8/layout/list1"/>
    <dgm:cxn modelId="{4DE0A66E-7FC9-4142-947C-5AFF1187B8C7}" type="presOf" srcId="{17230825-A825-48AE-B627-214FA5EDF044}" destId="{18AFEA4F-970D-4EBF-A5E4-8FA1FAAC2A43}" srcOrd="1" destOrd="0" presId="urn:microsoft.com/office/officeart/2005/8/layout/list1"/>
    <dgm:cxn modelId="{618D0211-6E4C-4AE6-8310-D4B0A4D36CF8}" type="presOf" srcId="{17230825-A825-48AE-B627-214FA5EDF044}" destId="{D1F54EC1-BDD9-4EEC-BC86-9F46A40963E5}" srcOrd="0" destOrd="0" presId="urn:microsoft.com/office/officeart/2005/8/layout/list1"/>
    <dgm:cxn modelId="{FB231880-F41B-4442-AB89-BB672A2C0493}" type="presOf" srcId="{F239CCFA-5611-41AE-AA23-D7203C13263E}" destId="{99782E44-1BD8-414D-86DF-9FB7E91DF57E}" srcOrd="0" destOrd="0" presId="urn:microsoft.com/office/officeart/2005/8/layout/list1"/>
    <dgm:cxn modelId="{3F84944C-4F43-405A-95C6-A026F76EE79D}" srcId="{76918E10-823A-4196-B61E-383AF3EA8C48}" destId="{04266D6B-5E5B-4826-8A6E-EF891E96F9F0}" srcOrd="0" destOrd="0" parTransId="{DF6F4C36-6AC2-4DAC-8A57-8EC3DDA92B3D}" sibTransId="{9EA38473-9183-40AF-A4F0-16ABA501903A}"/>
    <dgm:cxn modelId="{0EA7727C-BCFC-4602-9AF2-2686395E8D67}" type="presOf" srcId="{04266D6B-5E5B-4826-8A6E-EF891E96F9F0}" destId="{42B48AC9-F025-423F-A0B8-69A4F1EB02F9}" srcOrd="1" destOrd="0" presId="urn:microsoft.com/office/officeart/2005/8/layout/list1"/>
    <dgm:cxn modelId="{FCFE7E76-8450-4911-84D3-4633601F2643}" type="presOf" srcId="{F239CCFA-5611-41AE-AA23-D7203C13263E}" destId="{735CC430-8283-4161-9786-51A9513DDEED}" srcOrd="1" destOrd="0" presId="urn:microsoft.com/office/officeart/2005/8/layout/list1"/>
    <dgm:cxn modelId="{423576EC-8E65-418A-980F-74C3A8419F10}" type="presOf" srcId="{04266D6B-5E5B-4826-8A6E-EF891E96F9F0}" destId="{5836726F-4657-42BB-B689-CE779EF0AF49}" srcOrd="0" destOrd="0" presId="urn:microsoft.com/office/officeart/2005/8/layout/list1"/>
    <dgm:cxn modelId="{6BCCA265-698C-47BD-B273-11877A8A6649}" srcId="{76918E10-823A-4196-B61E-383AF3EA8C48}" destId="{17230825-A825-48AE-B627-214FA5EDF044}" srcOrd="2" destOrd="0" parTransId="{0E0C7982-C4BB-4985-A4D3-5C2BA34C2BFA}" sibTransId="{30B3109A-4867-4B5F-B101-90D39317D9D9}"/>
    <dgm:cxn modelId="{2149697C-326B-41A1-B658-AF6D947F8FC0}" type="presParOf" srcId="{0AF91ED5-5678-4DBA-934E-30C1858132C2}" destId="{9A610796-F345-4C2B-A010-4A2F70623554}" srcOrd="0" destOrd="0" presId="urn:microsoft.com/office/officeart/2005/8/layout/list1"/>
    <dgm:cxn modelId="{B191F698-636D-4660-A065-8503A21CB3F1}" type="presParOf" srcId="{9A610796-F345-4C2B-A010-4A2F70623554}" destId="{5836726F-4657-42BB-B689-CE779EF0AF49}" srcOrd="0" destOrd="0" presId="urn:microsoft.com/office/officeart/2005/8/layout/list1"/>
    <dgm:cxn modelId="{5B0BD4DA-B269-4F8E-8EE5-1B35EEB949F4}" type="presParOf" srcId="{9A610796-F345-4C2B-A010-4A2F70623554}" destId="{42B48AC9-F025-423F-A0B8-69A4F1EB02F9}" srcOrd="1" destOrd="0" presId="urn:microsoft.com/office/officeart/2005/8/layout/list1"/>
    <dgm:cxn modelId="{A76BD8E4-9329-4025-B7C9-18A042AD084A}" type="presParOf" srcId="{0AF91ED5-5678-4DBA-934E-30C1858132C2}" destId="{B1EA0B4F-193A-438A-92CE-9ED58C5C73EF}" srcOrd="1" destOrd="0" presId="urn:microsoft.com/office/officeart/2005/8/layout/list1"/>
    <dgm:cxn modelId="{C627D9A2-298B-44D7-BB97-9F446271DC2E}" type="presParOf" srcId="{0AF91ED5-5678-4DBA-934E-30C1858132C2}" destId="{0C1EC144-7FDA-4AC1-8B34-D80D391C228D}" srcOrd="2" destOrd="0" presId="urn:microsoft.com/office/officeart/2005/8/layout/list1"/>
    <dgm:cxn modelId="{33C9A0E9-DA61-4556-B685-BE99C6468EF9}" type="presParOf" srcId="{0AF91ED5-5678-4DBA-934E-30C1858132C2}" destId="{3314EFD8-E66D-49B7-82EE-25C7F9E1696C}" srcOrd="3" destOrd="0" presId="urn:microsoft.com/office/officeart/2005/8/layout/list1"/>
    <dgm:cxn modelId="{E950B703-81AA-4F7C-94D8-79C1F012CB03}" type="presParOf" srcId="{0AF91ED5-5678-4DBA-934E-30C1858132C2}" destId="{7841BE6E-8F79-411D-8256-425E491FE36F}" srcOrd="4" destOrd="0" presId="urn:microsoft.com/office/officeart/2005/8/layout/list1"/>
    <dgm:cxn modelId="{9ACF0329-3DD7-4FCA-9418-0789F4B6AF86}" type="presParOf" srcId="{7841BE6E-8F79-411D-8256-425E491FE36F}" destId="{99782E44-1BD8-414D-86DF-9FB7E91DF57E}" srcOrd="0" destOrd="0" presId="urn:microsoft.com/office/officeart/2005/8/layout/list1"/>
    <dgm:cxn modelId="{34B7F901-2435-47FE-9A5F-85967D8CB4C7}" type="presParOf" srcId="{7841BE6E-8F79-411D-8256-425E491FE36F}" destId="{735CC430-8283-4161-9786-51A9513DDEED}" srcOrd="1" destOrd="0" presId="urn:microsoft.com/office/officeart/2005/8/layout/list1"/>
    <dgm:cxn modelId="{1EA2D1E5-1B55-4817-8422-D8CF2FE0F5C2}" type="presParOf" srcId="{0AF91ED5-5678-4DBA-934E-30C1858132C2}" destId="{66410C0B-B6AC-4F09-B1C3-61ABBCAC2756}" srcOrd="5" destOrd="0" presId="urn:microsoft.com/office/officeart/2005/8/layout/list1"/>
    <dgm:cxn modelId="{6DA4D828-2C37-46E5-B47C-67EEFB2445E6}" type="presParOf" srcId="{0AF91ED5-5678-4DBA-934E-30C1858132C2}" destId="{BBBB26AB-AC36-49AD-A869-AD6E4CDF1C1F}" srcOrd="6" destOrd="0" presId="urn:microsoft.com/office/officeart/2005/8/layout/list1"/>
    <dgm:cxn modelId="{3CF35EAB-A595-4E29-8FFD-751173E90E37}" type="presParOf" srcId="{0AF91ED5-5678-4DBA-934E-30C1858132C2}" destId="{08483567-16C4-4C9E-8D0C-7C1C47665027}" srcOrd="7" destOrd="0" presId="urn:microsoft.com/office/officeart/2005/8/layout/list1"/>
    <dgm:cxn modelId="{149EBF9A-446B-461E-881E-D1837F077C64}" type="presParOf" srcId="{0AF91ED5-5678-4DBA-934E-30C1858132C2}" destId="{6EA17D71-3376-4585-A448-A0211BD563B1}" srcOrd="8" destOrd="0" presId="urn:microsoft.com/office/officeart/2005/8/layout/list1"/>
    <dgm:cxn modelId="{B7D6F0EA-7D95-41E6-9C43-F70AF70A1338}" type="presParOf" srcId="{6EA17D71-3376-4585-A448-A0211BD563B1}" destId="{D1F54EC1-BDD9-4EEC-BC86-9F46A40963E5}" srcOrd="0" destOrd="0" presId="urn:microsoft.com/office/officeart/2005/8/layout/list1"/>
    <dgm:cxn modelId="{879B5897-B2D8-467E-A40F-0C383EEE4DAB}" type="presParOf" srcId="{6EA17D71-3376-4585-A448-A0211BD563B1}" destId="{18AFEA4F-970D-4EBF-A5E4-8FA1FAAC2A43}" srcOrd="1" destOrd="0" presId="urn:microsoft.com/office/officeart/2005/8/layout/list1"/>
    <dgm:cxn modelId="{ADE1CE15-32D4-4353-96D0-51F71880A77A}" type="presParOf" srcId="{0AF91ED5-5678-4DBA-934E-30C1858132C2}" destId="{72198071-6F2D-4441-8C4F-B09E54E580E7}" srcOrd="9" destOrd="0" presId="urn:microsoft.com/office/officeart/2005/8/layout/list1"/>
    <dgm:cxn modelId="{2FAEC753-84EE-4688-8A0E-9DEFDCE5AB51}" type="presParOf" srcId="{0AF91ED5-5678-4DBA-934E-30C1858132C2}" destId="{11ED3CC0-023D-4B44-9156-2A6ECFE7EFD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918E10-823A-4196-B61E-383AF3EA8C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4266D6B-5E5B-4826-8A6E-EF891E96F9F0}">
      <dgm:prSet phldrT="[Testo]" custT="1"/>
      <dgm:spPr/>
      <dgm:t>
        <a:bodyPr/>
        <a:lstStyle/>
        <a:p>
          <a:endParaRPr lang="it-IT" sz="1200" dirty="0" smtClean="0"/>
        </a:p>
        <a:p>
          <a:r>
            <a:rPr lang="it-IT" sz="1200" b="1" dirty="0" smtClean="0">
              <a:solidFill>
                <a:schemeClr val="tx1"/>
              </a:solidFill>
            </a:rPr>
            <a:t>Visita odontoiatrica</a:t>
          </a:r>
        </a:p>
        <a:p>
          <a:r>
            <a:rPr lang="it-IT" sz="1200" b="1" dirty="0" smtClean="0">
              <a:solidFill>
                <a:schemeClr val="tx1"/>
              </a:solidFill>
            </a:rPr>
            <a:t>Eliminate:</a:t>
          </a:r>
        </a:p>
        <a:p>
          <a:r>
            <a:rPr lang="it-IT" sz="1200" b="1" dirty="0" smtClean="0">
              <a:solidFill>
                <a:schemeClr val="tx1"/>
              </a:solidFill>
            </a:rPr>
            <a:t>- Franchigia e scoperto per </a:t>
          </a:r>
          <a:r>
            <a:rPr lang="it-IT" sz="1200" b="1" dirty="0" err="1" smtClean="0">
              <a:solidFill>
                <a:schemeClr val="tx1"/>
              </a:solidFill>
            </a:rPr>
            <a:t>day</a:t>
          </a:r>
          <a:r>
            <a:rPr lang="it-IT" sz="1200" b="1" dirty="0" smtClean="0">
              <a:solidFill>
                <a:schemeClr val="tx1"/>
              </a:solidFill>
            </a:rPr>
            <a:t> hospital e ricoveri</a:t>
          </a:r>
        </a:p>
        <a:p>
          <a:r>
            <a:rPr lang="it-IT" sz="1200" b="1" dirty="0" smtClean="0">
              <a:solidFill>
                <a:schemeClr val="tx1"/>
              </a:solidFill>
            </a:rPr>
            <a:t>- Scoperto per visite specialistiche    </a:t>
          </a:r>
        </a:p>
        <a:p>
          <a:endParaRPr lang="it-IT" sz="1600" dirty="0"/>
        </a:p>
      </dgm:t>
    </dgm:pt>
    <dgm:pt modelId="{DF6F4C36-6AC2-4DAC-8A57-8EC3DDA92B3D}" type="parTrans" cxnId="{3F84944C-4F43-405A-95C6-A026F76EE79D}">
      <dgm:prSet/>
      <dgm:spPr/>
      <dgm:t>
        <a:bodyPr/>
        <a:lstStyle/>
        <a:p>
          <a:endParaRPr lang="it-IT"/>
        </a:p>
      </dgm:t>
    </dgm:pt>
    <dgm:pt modelId="{9EA38473-9183-40AF-A4F0-16ABA501903A}" type="sibTrans" cxnId="{3F84944C-4F43-405A-95C6-A026F76EE79D}">
      <dgm:prSet/>
      <dgm:spPr/>
      <dgm:t>
        <a:bodyPr/>
        <a:lstStyle/>
        <a:p>
          <a:endParaRPr lang="it-IT"/>
        </a:p>
      </dgm:t>
    </dgm:pt>
    <dgm:pt modelId="{F239CCFA-5611-41AE-AA23-D7203C13263E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Richieste analisi statistiche ad UNISALUTE per la nuova gara di appalto</a:t>
          </a:r>
          <a:endParaRPr lang="it-IT" sz="1600" dirty="0">
            <a:solidFill>
              <a:schemeClr val="tx1"/>
            </a:solidFill>
          </a:endParaRPr>
        </a:p>
      </dgm:t>
    </dgm:pt>
    <dgm:pt modelId="{F4D309E0-AB79-42AB-BEF6-D8995FC957DD}" type="parTrans" cxnId="{F166B7D3-769A-4954-A2CE-EAE75943ABEF}">
      <dgm:prSet/>
      <dgm:spPr/>
      <dgm:t>
        <a:bodyPr/>
        <a:lstStyle/>
        <a:p>
          <a:endParaRPr lang="it-IT"/>
        </a:p>
      </dgm:t>
    </dgm:pt>
    <dgm:pt modelId="{39DA9C5D-23FC-4DAC-86C5-00EA2DDA2A29}" type="sibTrans" cxnId="{F166B7D3-769A-4954-A2CE-EAE75943ABEF}">
      <dgm:prSet/>
      <dgm:spPr/>
      <dgm:t>
        <a:bodyPr/>
        <a:lstStyle/>
        <a:p>
          <a:endParaRPr lang="it-IT"/>
        </a:p>
      </dgm:t>
    </dgm:pt>
    <dgm:pt modelId="{17230825-A825-48AE-B627-214FA5EDF044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Nuovo capitolato che non ha visto alcuna rimostranza da parte delle società partecipanti</a:t>
          </a:r>
          <a:endParaRPr lang="it-IT" sz="1600" dirty="0">
            <a:solidFill>
              <a:schemeClr val="tx1"/>
            </a:solidFill>
          </a:endParaRPr>
        </a:p>
      </dgm:t>
    </dgm:pt>
    <dgm:pt modelId="{0E0C7982-C4BB-4985-A4D3-5C2BA34C2BFA}" type="parTrans" cxnId="{6BCCA265-698C-47BD-B273-11877A8A6649}">
      <dgm:prSet/>
      <dgm:spPr/>
      <dgm:t>
        <a:bodyPr/>
        <a:lstStyle/>
        <a:p>
          <a:endParaRPr lang="it-IT"/>
        </a:p>
      </dgm:t>
    </dgm:pt>
    <dgm:pt modelId="{30B3109A-4867-4B5F-B101-90D39317D9D9}" type="sibTrans" cxnId="{6BCCA265-698C-47BD-B273-11877A8A6649}">
      <dgm:prSet/>
      <dgm:spPr/>
      <dgm:t>
        <a:bodyPr/>
        <a:lstStyle/>
        <a:p>
          <a:endParaRPr lang="it-IT"/>
        </a:p>
      </dgm:t>
    </dgm:pt>
    <dgm:pt modelId="{0AF91ED5-5678-4DBA-934E-30C1858132C2}" type="pres">
      <dgm:prSet presAssocID="{76918E10-823A-4196-B61E-383AF3EA8C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A610796-F345-4C2B-A010-4A2F70623554}" type="pres">
      <dgm:prSet presAssocID="{04266D6B-5E5B-4826-8A6E-EF891E96F9F0}" presName="parentLin" presStyleCnt="0"/>
      <dgm:spPr/>
    </dgm:pt>
    <dgm:pt modelId="{5836726F-4657-42BB-B689-CE779EF0AF49}" type="pres">
      <dgm:prSet presAssocID="{04266D6B-5E5B-4826-8A6E-EF891E96F9F0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42B48AC9-F025-423F-A0B8-69A4F1EB02F9}" type="pres">
      <dgm:prSet presAssocID="{04266D6B-5E5B-4826-8A6E-EF891E96F9F0}" presName="parentText" presStyleLbl="node1" presStyleIdx="0" presStyleCnt="3" custLinFactNeighborY="553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EA0B4F-193A-438A-92CE-9ED58C5C73EF}" type="pres">
      <dgm:prSet presAssocID="{04266D6B-5E5B-4826-8A6E-EF891E96F9F0}" presName="negativeSpace" presStyleCnt="0"/>
      <dgm:spPr/>
    </dgm:pt>
    <dgm:pt modelId="{0C1EC144-7FDA-4AC1-8B34-D80D391C228D}" type="pres">
      <dgm:prSet presAssocID="{04266D6B-5E5B-4826-8A6E-EF891E96F9F0}" presName="childText" presStyleLbl="conFgAcc1" presStyleIdx="0" presStyleCnt="3">
        <dgm:presLayoutVars>
          <dgm:bulletEnabled val="1"/>
        </dgm:presLayoutVars>
      </dgm:prSet>
      <dgm:spPr/>
    </dgm:pt>
    <dgm:pt modelId="{3314EFD8-E66D-49B7-82EE-25C7F9E1696C}" type="pres">
      <dgm:prSet presAssocID="{9EA38473-9183-40AF-A4F0-16ABA501903A}" presName="spaceBetweenRectangles" presStyleCnt="0"/>
      <dgm:spPr/>
    </dgm:pt>
    <dgm:pt modelId="{7841BE6E-8F79-411D-8256-425E491FE36F}" type="pres">
      <dgm:prSet presAssocID="{F239CCFA-5611-41AE-AA23-D7203C13263E}" presName="parentLin" presStyleCnt="0"/>
      <dgm:spPr/>
    </dgm:pt>
    <dgm:pt modelId="{99782E44-1BD8-414D-86DF-9FB7E91DF57E}" type="pres">
      <dgm:prSet presAssocID="{F239CCFA-5611-41AE-AA23-D7203C13263E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735CC430-8283-4161-9786-51A9513DDEED}" type="pres">
      <dgm:prSet presAssocID="{F239CCFA-5611-41AE-AA23-D7203C1326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410C0B-B6AC-4F09-B1C3-61ABBCAC2756}" type="pres">
      <dgm:prSet presAssocID="{F239CCFA-5611-41AE-AA23-D7203C13263E}" presName="negativeSpace" presStyleCnt="0"/>
      <dgm:spPr/>
    </dgm:pt>
    <dgm:pt modelId="{BBBB26AB-AC36-49AD-A869-AD6E4CDF1C1F}" type="pres">
      <dgm:prSet presAssocID="{F239CCFA-5611-41AE-AA23-D7203C13263E}" presName="childText" presStyleLbl="conFgAcc1" presStyleIdx="1" presStyleCnt="3">
        <dgm:presLayoutVars>
          <dgm:bulletEnabled val="1"/>
        </dgm:presLayoutVars>
      </dgm:prSet>
      <dgm:spPr/>
    </dgm:pt>
    <dgm:pt modelId="{08483567-16C4-4C9E-8D0C-7C1C47665027}" type="pres">
      <dgm:prSet presAssocID="{39DA9C5D-23FC-4DAC-86C5-00EA2DDA2A29}" presName="spaceBetweenRectangles" presStyleCnt="0"/>
      <dgm:spPr/>
    </dgm:pt>
    <dgm:pt modelId="{6EA17D71-3376-4585-A448-A0211BD563B1}" type="pres">
      <dgm:prSet presAssocID="{17230825-A825-48AE-B627-214FA5EDF044}" presName="parentLin" presStyleCnt="0"/>
      <dgm:spPr/>
    </dgm:pt>
    <dgm:pt modelId="{D1F54EC1-BDD9-4EEC-BC86-9F46A40963E5}" type="pres">
      <dgm:prSet presAssocID="{17230825-A825-48AE-B627-214FA5EDF044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18AFEA4F-970D-4EBF-A5E4-8FA1FAAC2A43}" type="pres">
      <dgm:prSet presAssocID="{17230825-A825-48AE-B627-214FA5EDF0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198071-6F2D-4441-8C4F-B09E54E580E7}" type="pres">
      <dgm:prSet presAssocID="{17230825-A825-48AE-B627-214FA5EDF044}" presName="negativeSpace" presStyleCnt="0"/>
      <dgm:spPr/>
    </dgm:pt>
    <dgm:pt modelId="{11ED3CC0-023D-4B44-9156-2A6ECFE7EFDD}" type="pres">
      <dgm:prSet presAssocID="{17230825-A825-48AE-B627-214FA5EDF04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73326E7-F860-4536-A575-F97460495C29}" type="presOf" srcId="{F239CCFA-5611-41AE-AA23-D7203C13263E}" destId="{99782E44-1BD8-414D-86DF-9FB7E91DF57E}" srcOrd="0" destOrd="0" presId="urn:microsoft.com/office/officeart/2005/8/layout/list1"/>
    <dgm:cxn modelId="{B02DB1E2-129F-4632-AAE5-E929B09A5674}" type="presOf" srcId="{F239CCFA-5611-41AE-AA23-D7203C13263E}" destId="{735CC430-8283-4161-9786-51A9513DDEED}" srcOrd="1" destOrd="0" presId="urn:microsoft.com/office/officeart/2005/8/layout/list1"/>
    <dgm:cxn modelId="{5C472864-E277-4198-9D45-EBF6AACE4C9C}" type="presOf" srcId="{04266D6B-5E5B-4826-8A6E-EF891E96F9F0}" destId="{5836726F-4657-42BB-B689-CE779EF0AF49}" srcOrd="0" destOrd="0" presId="urn:microsoft.com/office/officeart/2005/8/layout/list1"/>
    <dgm:cxn modelId="{1A56DE3A-966D-42C6-AE1F-0337A0D37EAE}" type="presOf" srcId="{17230825-A825-48AE-B627-214FA5EDF044}" destId="{18AFEA4F-970D-4EBF-A5E4-8FA1FAAC2A43}" srcOrd="1" destOrd="0" presId="urn:microsoft.com/office/officeart/2005/8/layout/list1"/>
    <dgm:cxn modelId="{6BCCA265-698C-47BD-B273-11877A8A6649}" srcId="{76918E10-823A-4196-B61E-383AF3EA8C48}" destId="{17230825-A825-48AE-B627-214FA5EDF044}" srcOrd="2" destOrd="0" parTransId="{0E0C7982-C4BB-4985-A4D3-5C2BA34C2BFA}" sibTransId="{30B3109A-4867-4B5F-B101-90D39317D9D9}"/>
    <dgm:cxn modelId="{EA5D43E2-1F68-42E4-BFDD-25A46880B8CE}" type="presOf" srcId="{76918E10-823A-4196-B61E-383AF3EA8C48}" destId="{0AF91ED5-5678-4DBA-934E-30C1858132C2}" srcOrd="0" destOrd="0" presId="urn:microsoft.com/office/officeart/2005/8/layout/list1"/>
    <dgm:cxn modelId="{3F84944C-4F43-405A-95C6-A026F76EE79D}" srcId="{76918E10-823A-4196-B61E-383AF3EA8C48}" destId="{04266D6B-5E5B-4826-8A6E-EF891E96F9F0}" srcOrd="0" destOrd="0" parTransId="{DF6F4C36-6AC2-4DAC-8A57-8EC3DDA92B3D}" sibTransId="{9EA38473-9183-40AF-A4F0-16ABA501903A}"/>
    <dgm:cxn modelId="{0FA8AA68-718A-4337-9D29-852055CFE66C}" type="presOf" srcId="{17230825-A825-48AE-B627-214FA5EDF044}" destId="{D1F54EC1-BDD9-4EEC-BC86-9F46A40963E5}" srcOrd="0" destOrd="0" presId="urn:microsoft.com/office/officeart/2005/8/layout/list1"/>
    <dgm:cxn modelId="{012FD55F-1C77-4B9A-B9DC-D9589DE1999E}" type="presOf" srcId="{04266D6B-5E5B-4826-8A6E-EF891E96F9F0}" destId="{42B48AC9-F025-423F-A0B8-69A4F1EB02F9}" srcOrd="1" destOrd="0" presId="urn:microsoft.com/office/officeart/2005/8/layout/list1"/>
    <dgm:cxn modelId="{F166B7D3-769A-4954-A2CE-EAE75943ABEF}" srcId="{76918E10-823A-4196-B61E-383AF3EA8C48}" destId="{F239CCFA-5611-41AE-AA23-D7203C13263E}" srcOrd="1" destOrd="0" parTransId="{F4D309E0-AB79-42AB-BEF6-D8995FC957DD}" sibTransId="{39DA9C5D-23FC-4DAC-86C5-00EA2DDA2A29}"/>
    <dgm:cxn modelId="{EEB793FD-A18D-4680-AC81-02274FF0CF9C}" type="presParOf" srcId="{0AF91ED5-5678-4DBA-934E-30C1858132C2}" destId="{9A610796-F345-4C2B-A010-4A2F70623554}" srcOrd="0" destOrd="0" presId="urn:microsoft.com/office/officeart/2005/8/layout/list1"/>
    <dgm:cxn modelId="{E5CEC423-9B7A-4EA9-A611-4ED5DEE2AE8C}" type="presParOf" srcId="{9A610796-F345-4C2B-A010-4A2F70623554}" destId="{5836726F-4657-42BB-B689-CE779EF0AF49}" srcOrd="0" destOrd="0" presId="urn:microsoft.com/office/officeart/2005/8/layout/list1"/>
    <dgm:cxn modelId="{91C2F005-9418-4089-A4D7-18F66D9ABD6A}" type="presParOf" srcId="{9A610796-F345-4C2B-A010-4A2F70623554}" destId="{42B48AC9-F025-423F-A0B8-69A4F1EB02F9}" srcOrd="1" destOrd="0" presId="urn:microsoft.com/office/officeart/2005/8/layout/list1"/>
    <dgm:cxn modelId="{78BD8B59-2B93-41A4-991B-5B6617E068C9}" type="presParOf" srcId="{0AF91ED5-5678-4DBA-934E-30C1858132C2}" destId="{B1EA0B4F-193A-438A-92CE-9ED58C5C73EF}" srcOrd="1" destOrd="0" presId="urn:microsoft.com/office/officeart/2005/8/layout/list1"/>
    <dgm:cxn modelId="{5E9A3BD5-C7CA-42C2-9BFB-40756C427D26}" type="presParOf" srcId="{0AF91ED5-5678-4DBA-934E-30C1858132C2}" destId="{0C1EC144-7FDA-4AC1-8B34-D80D391C228D}" srcOrd="2" destOrd="0" presId="urn:microsoft.com/office/officeart/2005/8/layout/list1"/>
    <dgm:cxn modelId="{E583E6C0-5031-4A1F-B9EE-3C6D0EFE0A50}" type="presParOf" srcId="{0AF91ED5-5678-4DBA-934E-30C1858132C2}" destId="{3314EFD8-E66D-49B7-82EE-25C7F9E1696C}" srcOrd="3" destOrd="0" presId="urn:microsoft.com/office/officeart/2005/8/layout/list1"/>
    <dgm:cxn modelId="{C5A7EAB3-C0D0-4FF0-9998-234EDA920F7C}" type="presParOf" srcId="{0AF91ED5-5678-4DBA-934E-30C1858132C2}" destId="{7841BE6E-8F79-411D-8256-425E491FE36F}" srcOrd="4" destOrd="0" presId="urn:microsoft.com/office/officeart/2005/8/layout/list1"/>
    <dgm:cxn modelId="{F53868D0-C8E3-4D14-B284-A0EB87121029}" type="presParOf" srcId="{7841BE6E-8F79-411D-8256-425E491FE36F}" destId="{99782E44-1BD8-414D-86DF-9FB7E91DF57E}" srcOrd="0" destOrd="0" presId="urn:microsoft.com/office/officeart/2005/8/layout/list1"/>
    <dgm:cxn modelId="{868C2A90-F53F-47FB-A135-D23A7B3E6A59}" type="presParOf" srcId="{7841BE6E-8F79-411D-8256-425E491FE36F}" destId="{735CC430-8283-4161-9786-51A9513DDEED}" srcOrd="1" destOrd="0" presId="urn:microsoft.com/office/officeart/2005/8/layout/list1"/>
    <dgm:cxn modelId="{C913B9CF-1D83-45E5-806F-1EF4BD52FD17}" type="presParOf" srcId="{0AF91ED5-5678-4DBA-934E-30C1858132C2}" destId="{66410C0B-B6AC-4F09-B1C3-61ABBCAC2756}" srcOrd="5" destOrd="0" presId="urn:microsoft.com/office/officeart/2005/8/layout/list1"/>
    <dgm:cxn modelId="{657E5D41-8D10-4226-81DB-39B3FF09405D}" type="presParOf" srcId="{0AF91ED5-5678-4DBA-934E-30C1858132C2}" destId="{BBBB26AB-AC36-49AD-A869-AD6E4CDF1C1F}" srcOrd="6" destOrd="0" presId="urn:microsoft.com/office/officeart/2005/8/layout/list1"/>
    <dgm:cxn modelId="{577E8DC3-A54C-48A0-8C8F-ACF9C3084F60}" type="presParOf" srcId="{0AF91ED5-5678-4DBA-934E-30C1858132C2}" destId="{08483567-16C4-4C9E-8D0C-7C1C47665027}" srcOrd="7" destOrd="0" presId="urn:microsoft.com/office/officeart/2005/8/layout/list1"/>
    <dgm:cxn modelId="{7D928BCE-AD23-40A2-BE70-367F33B86525}" type="presParOf" srcId="{0AF91ED5-5678-4DBA-934E-30C1858132C2}" destId="{6EA17D71-3376-4585-A448-A0211BD563B1}" srcOrd="8" destOrd="0" presId="urn:microsoft.com/office/officeart/2005/8/layout/list1"/>
    <dgm:cxn modelId="{11F231E8-129A-4DA1-9FA3-EA0B87F4B9B6}" type="presParOf" srcId="{6EA17D71-3376-4585-A448-A0211BD563B1}" destId="{D1F54EC1-BDD9-4EEC-BC86-9F46A40963E5}" srcOrd="0" destOrd="0" presId="urn:microsoft.com/office/officeart/2005/8/layout/list1"/>
    <dgm:cxn modelId="{1361EABE-0330-478A-A1A1-6E9875E3E0AF}" type="presParOf" srcId="{6EA17D71-3376-4585-A448-A0211BD563B1}" destId="{18AFEA4F-970D-4EBF-A5E4-8FA1FAAC2A43}" srcOrd="1" destOrd="0" presId="urn:microsoft.com/office/officeart/2005/8/layout/list1"/>
    <dgm:cxn modelId="{8F275FD3-ADC8-45DC-8EE1-EA3E188163D7}" type="presParOf" srcId="{0AF91ED5-5678-4DBA-934E-30C1858132C2}" destId="{72198071-6F2D-4441-8C4F-B09E54E580E7}" srcOrd="9" destOrd="0" presId="urn:microsoft.com/office/officeart/2005/8/layout/list1"/>
    <dgm:cxn modelId="{20000267-F0E6-4C65-8D52-5BAA29E84D32}" type="presParOf" srcId="{0AF91ED5-5678-4DBA-934E-30C1858132C2}" destId="{11ED3CC0-023D-4B44-9156-2A6ECFE7EFD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918E10-823A-4196-B61E-383AF3EA8C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4266D6B-5E5B-4826-8A6E-EF891E96F9F0}">
      <dgm:prSet phldrT="[Testo]" custT="1"/>
      <dgm:spPr/>
      <dgm:t>
        <a:bodyPr/>
        <a:lstStyle/>
        <a:p>
          <a:endParaRPr lang="it-IT" sz="1600" dirty="0" smtClean="0"/>
        </a:p>
        <a:p>
          <a:r>
            <a:rPr lang="it-IT" sz="1600" dirty="0" smtClean="0">
              <a:solidFill>
                <a:schemeClr val="tx1"/>
              </a:solidFill>
            </a:rPr>
            <a:t>Sono state valutate </a:t>
          </a:r>
        </a:p>
        <a:p>
          <a:r>
            <a:rPr lang="it-IT" sz="1600" dirty="0" smtClean="0">
              <a:solidFill>
                <a:schemeClr val="tx1"/>
              </a:solidFill>
            </a:rPr>
            <a:t>- Strutture convenzionate </a:t>
          </a:r>
        </a:p>
        <a:p>
          <a:r>
            <a:rPr lang="it-IT" sz="1600" dirty="0" smtClean="0">
              <a:solidFill>
                <a:schemeClr val="tx1"/>
              </a:solidFill>
            </a:rPr>
            <a:t>- Premio </a:t>
          </a:r>
        </a:p>
        <a:p>
          <a:endParaRPr lang="it-IT" sz="1600" dirty="0"/>
        </a:p>
      </dgm:t>
    </dgm:pt>
    <dgm:pt modelId="{DF6F4C36-6AC2-4DAC-8A57-8EC3DDA92B3D}" type="parTrans" cxnId="{3F84944C-4F43-405A-95C6-A026F76EE79D}">
      <dgm:prSet/>
      <dgm:spPr/>
      <dgm:t>
        <a:bodyPr/>
        <a:lstStyle/>
        <a:p>
          <a:endParaRPr lang="it-IT"/>
        </a:p>
      </dgm:t>
    </dgm:pt>
    <dgm:pt modelId="{9EA38473-9183-40AF-A4F0-16ABA501903A}" type="sibTrans" cxnId="{3F84944C-4F43-405A-95C6-A026F76EE79D}">
      <dgm:prSet/>
      <dgm:spPr/>
      <dgm:t>
        <a:bodyPr/>
        <a:lstStyle/>
        <a:p>
          <a:endParaRPr lang="it-IT"/>
        </a:p>
      </dgm:t>
    </dgm:pt>
    <dgm:pt modelId="{F239CCFA-5611-41AE-AA23-D7203C13263E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I Rappresentanti del Personale Ricercatore e TTA presenti in commissione gara</a:t>
          </a:r>
          <a:endParaRPr lang="it-IT" sz="1600" dirty="0">
            <a:solidFill>
              <a:schemeClr val="tx1"/>
            </a:solidFill>
          </a:endParaRPr>
        </a:p>
      </dgm:t>
    </dgm:pt>
    <dgm:pt modelId="{F4D309E0-AB79-42AB-BEF6-D8995FC957DD}" type="parTrans" cxnId="{F166B7D3-769A-4954-A2CE-EAE75943ABEF}">
      <dgm:prSet/>
      <dgm:spPr/>
      <dgm:t>
        <a:bodyPr/>
        <a:lstStyle/>
        <a:p>
          <a:endParaRPr lang="it-IT"/>
        </a:p>
      </dgm:t>
    </dgm:pt>
    <dgm:pt modelId="{39DA9C5D-23FC-4DAC-86C5-00EA2DDA2A29}" type="sibTrans" cxnId="{F166B7D3-769A-4954-A2CE-EAE75943ABEF}">
      <dgm:prSet/>
      <dgm:spPr/>
      <dgm:t>
        <a:bodyPr/>
        <a:lstStyle/>
        <a:p>
          <a:endParaRPr lang="it-IT"/>
        </a:p>
      </dgm:t>
    </dgm:pt>
    <dgm:pt modelId="{17230825-A825-48AE-B627-214FA5EDF044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</a:rPr>
            <a:t>Non c’è la possibilità economica per coprire il livello 3 per le coperture odontoiatriche.</a:t>
          </a:r>
          <a:endParaRPr lang="it-IT" sz="1600" dirty="0">
            <a:solidFill>
              <a:schemeClr val="tx1"/>
            </a:solidFill>
          </a:endParaRPr>
        </a:p>
      </dgm:t>
    </dgm:pt>
    <dgm:pt modelId="{0E0C7982-C4BB-4985-A4D3-5C2BA34C2BFA}" type="parTrans" cxnId="{6BCCA265-698C-47BD-B273-11877A8A6649}">
      <dgm:prSet/>
      <dgm:spPr/>
      <dgm:t>
        <a:bodyPr/>
        <a:lstStyle/>
        <a:p>
          <a:endParaRPr lang="it-IT"/>
        </a:p>
      </dgm:t>
    </dgm:pt>
    <dgm:pt modelId="{30B3109A-4867-4B5F-B101-90D39317D9D9}" type="sibTrans" cxnId="{6BCCA265-698C-47BD-B273-11877A8A6649}">
      <dgm:prSet/>
      <dgm:spPr/>
      <dgm:t>
        <a:bodyPr/>
        <a:lstStyle/>
        <a:p>
          <a:endParaRPr lang="it-IT"/>
        </a:p>
      </dgm:t>
    </dgm:pt>
    <dgm:pt modelId="{0AF91ED5-5678-4DBA-934E-30C1858132C2}" type="pres">
      <dgm:prSet presAssocID="{76918E10-823A-4196-B61E-383AF3EA8C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A610796-F345-4C2B-A010-4A2F70623554}" type="pres">
      <dgm:prSet presAssocID="{04266D6B-5E5B-4826-8A6E-EF891E96F9F0}" presName="parentLin" presStyleCnt="0"/>
      <dgm:spPr/>
    </dgm:pt>
    <dgm:pt modelId="{5836726F-4657-42BB-B689-CE779EF0AF49}" type="pres">
      <dgm:prSet presAssocID="{04266D6B-5E5B-4826-8A6E-EF891E96F9F0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42B48AC9-F025-423F-A0B8-69A4F1EB02F9}" type="pres">
      <dgm:prSet presAssocID="{04266D6B-5E5B-4826-8A6E-EF891E96F9F0}" presName="parentText" presStyleLbl="node1" presStyleIdx="0" presStyleCnt="3" custLinFactNeighborY="1382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EA0B4F-193A-438A-92CE-9ED58C5C73EF}" type="pres">
      <dgm:prSet presAssocID="{04266D6B-5E5B-4826-8A6E-EF891E96F9F0}" presName="negativeSpace" presStyleCnt="0"/>
      <dgm:spPr/>
    </dgm:pt>
    <dgm:pt modelId="{0C1EC144-7FDA-4AC1-8B34-D80D391C228D}" type="pres">
      <dgm:prSet presAssocID="{04266D6B-5E5B-4826-8A6E-EF891E96F9F0}" presName="childText" presStyleLbl="conFgAcc1" presStyleIdx="0" presStyleCnt="3">
        <dgm:presLayoutVars>
          <dgm:bulletEnabled val="1"/>
        </dgm:presLayoutVars>
      </dgm:prSet>
      <dgm:spPr/>
    </dgm:pt>
    <dgm:pt modelId="{3314EFD8-E66D-49B7-82EE-25C7F9E1696C}" type="pres">
      <dgm:prSet presAssocID="{9EA38473-9183-40AF-A4F0-16ABA501903A}" presName="spaceBetweenRectangles" presStyleCnt="0"/>
      <dgm:spPr/>
    </dgm:pt>
    <dgm:pt modelId="{7841BE6E-8F79-411D-8256-425E491FE36F}" type="pres">
      <dgm:prSet presAssocID="{F239CCFA-5611-41AE-AA23-D7203C13263E}" presName="parentLin" presStyleCnt="0"/>
      <dgm:spPr/>
    </dgm:pt>
    <dgm:pt modelId="{99782E44-1BD8-414D-86DF-9FB7E91DF57E}" type="pres">
      <dgm:prSet presAssocID="{F239CCFA-5611-41AE-AA23-D7203C13263E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735CC430-8283-4161-9786-51A9513DDEED}" type="pres">
      <dgm:prSet presAssocID="{F239CCFA-5611-41AE-AA23-D7203C1326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410C0B-B6AC-4F09-B1C3-61ABBCAC2756}" type="pres">
      <dgm:prSet presAssocID="{F239CCFA-5611-41AE-AA23-D7203C13263E}" presName="negativeSpace" presStyleCnt="0"/>
      <dgm:spPr/>
    </dgm:pt>
    <dgm:pt modelId="{BBBB26AB-AC36-49AD-A869-AD6E4CDF1C1F}" type="pres">
      <dgm:prSet presAssocID="{F239CCFA-5611-41AE-AA23-D7203C13263E}" presName="childText" presStyleLbl="conFgAcc1" presStyleIdx="1" presStyleCnt="3">
        <dgm:presLayoutVars>
          <dgm:bulletEnabled val="1"/>
        </dgm:presLayoutVars>
      </dgm:prSet>
      <dgm:spPr/>
    </dgm:pt>
    <dgm:pt modelId="{08483567-16C4-4C9E-8D0C-7C1C47665027}" type="pres">
      <dgm:prSet presAssocID="{39DA9C5D-23FC-4DAC-86C5-00EA2DDA2A29}" presName="spaceBetweenRectangles" presStyleCnt="0"/>
      <dgm:spPr/>
    </dgm:pt>
    <dgm:pt modelId="{6EA17D71-3376-4585-A448-A0211BD563B1}" type="pres">
      <dgm:prSet presAssocID="{17230825-A825-48AE-B627-214FA5EDF044}" presName="parentLin" presStyleCnt="0"/>
      <dgm:spPr/>
    </dgm:pt>
    <dgm:pt modelId="{D1F54EC1-BDD9-4EEC-BC86-9F46A40963E5}" type="pres">
      <dgm:prSet presAssocID="{17230825-A825-48AE-B627-214FA5EDF044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18AFEA4F-970D-4EBF-A5E4-8FA1FAAC2A43}" type="pres">
      <dgm:prSet presAssocID="{17230825-A825-48AE-B627-214FA5EDF0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198071-6F2D-4441-8C4F-B09E54E580E7}" type="pres">
      <dgm:prSet presAssocID="{17230825-A825-48AE-B627-214FA5EDF044}" presName="negativeSpace" presStyleCnt="0"/>
      <dgm:spPr/>
    </dgm:pt>
    <dgm:pt modelId="{11ED3CC0-023D-4B44-9156-2A6ECFE7EFDD}" type="pres">
      <dgm:prSet presAssocID="{17230825-A825-48AE-B627-214FA5EDF04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166B7D3-769A-4954-A2CE-EAE75943ABEF}" srcId="{76918E10-823A-4196-B61E-383AF3EA8C48}" destId="{F239CCFA-5611-41AE-AA23-D7203C13263E}" srcOrd="1" destOrd="0" parTransId="{F4D309E0-AB79-42AB-BEF6-D8995FC957DD}" sibTransId="{39DA9C5D-23FC-4DAC-86C5-00EA2DDA2A29}"/>
    <dgm:cxn modelId="{931B073D-D0FA-4B9D-9C88-397C934EC37F}" type="presOf" srcId="{17230825-A825-48AE-B627-214FA5EDF044}" destId="{D1F54EC1-BDD9-4EEC-BC86-9F46A40963E5}" srcOrd="0" destOrd="0" presId="urn:microsoft.com/office/officeart/2005/8/layout/list1"/>
    <dgm:cxn modelId="{D27EB65E-EF9B-4C6A-B197-9C297029CF61}" type="presOf" srcId="{F239CCFA-5611-41AE-AA23-D7203C13263E}" destId="{99782E44-1BD8-414D-86DF-9FB7E91DF57E}" srcOrd="0" destOrd="0" presId="urn:microsoft.com/office/officeart/2005/8/layout/list1"/>
    <dgm:cxn modelId="{3F84944C-4F43-405A-95C6-A026F76EE79D}" srcId="{76918E10-823A-4196-B61E-383AF3EA8C48}" destId="{04266D6B-5E5B-4826-8A6E-EF891E96F9F0}" srcOrd="0" destOrd="0" parTransId="{DF6F4C36-6AC2-4DAC-8A57-8EC3DDA92B3D}" sibTransId="{9EA38473-9183-40AF-A4F0-16ABA501903A}"/>
    <dgm:cxn modelId="{4932F852-7332-4729-96A6-B14321523F0E}" type="presOf" srcId="{F239CCFA-5611-41AE-AA23-D7203C13263E}" destId="{735CC430-8283-4161-9786-51A9513DDEED}" srcOrd="1" destOrd="0" presId="urn:microsoft.com/office/officeart/2005/8/layout/list1"/>
    <dgm:cxn modelId="{F2CA07AE-DDAE-4FE3-813D-98D446EECF22}" type="presOf" srcId="{04266D6B-5E5B-4826-8A6E-EF891E96F9F0}" destId="{42B48AC9-F025-423F-A0B8-69A4F1EB02F9}" srcOrd="1" destOrd="0" presId="urn:microsoft.com/office/officeart/2005/8/layout/list1"/>
    <dgm:cxn modelId="{AE3062D6-AF3A-4247-8AC2-9F44D36936AE}" type="presOf" srcId="{04266D6B-5E5B-4826-8A6E-EF891E96F9F0}" destId="{5836726F-4657-42BB-B689-CE779EF0AF49}" srcOrd="0" destOrd="0" presId="urn:microsoft.com/office/officeart/2005/8/layout/list1"/>
    <dgm:cxn modelId="{C02E418A-FE6E-4725-B287-7DEDCB72FB9B}" type="presOf" srcId="{17230825-A825-48AE-B627-214FA5EDF044}" destId="{18AFEA4F-970D-4EBF-A5E4-8FA1FAAC2A43}" srcOrd="1" destOrd="0" presId="urn:microsoft.com/office/officeart/2005/8/layout/list1"/>
    <dgm:cxn modelId="{6BCCA265-698C-47BD-B273-11877A8A6649}" srcId="{76918E10-823A-4196-B61E-383AF3EA8C48}" destId="{17230825-A825-48AE-B627-214FA5EDF044}" srcOrd="2" destOrd="0" parTransId="{0E0C7982-C4BB-4985-A4D3-5C2BA34C2BFA}" sibTransId="{30B3109A-4867-4B5F-B101-90D39317D9D9}"/>
    <dgm:cxn modelId="{8186BAB3-6451-446E-A81D-9CB0A50C0B6D}" type="presOf" srcId="{76918E10-823A-4196-B61E-383AF3EA8C48}" destId="{0AF91ED5-5678-4DBA-934E-30C1858132C2}" srcOrd="0" destOrd="0" presId="urn:microsoft.com/office/officeart/2005/8/layout/list1"/>
    <dgm:cxn modelId="{F8F40EB1-5634-4FA4-B12B-D6F7D3CFD8D7}" type="presParOf" srcId="{0AF91ED5-5678-4DBA-934E-30C1858132C2}" destId="{9A610796-F345-4C2B-A010-4A2F70623554}" srcOrd="0" destOrd="0" presId="urn:microsoft.com/office/officeart/2005/8/layout/list1"/>
    <dgm:cxn modelId="{857300EE-AEAE-4C7B-A83D-8F10780141E2}" type="presParOf" srcId="{9A610796-F345-4C2B-A010-4A2F70623554}" destId="{5836726F-4657-42BB-B689-CE779EF0AF49}" srcOrd="0" destOrd="0" presId="urn:microsoft.com/office/officeart/2005/8/layout/list1"/>
    <dgm:cxn modelId="{6438EF68-B89D-41BA-A528-2B01FB27F261}" type="presParOf" srcId="{9A610796-F345-4C2B-A010-4A2F70623554}" destId="{42B48AC9-F025-423F-A0B8-69A4F1EB02F9}" srcOrd="1" destOrd="0" presId="urn:microsoft.com/office/officeart/2005/8/layout/list1"/>
    <dgm:cxn modelId="{16C769FD-8288-485A-AAED-B23A790B90FF}" type="presParOf" srcId="{0AF91ED5-5678-4DBA-934E-30C1858132C2}" destId="{B1EA0B4F-193A-438A-92CE-9ED58C5C73EF}" srcOrd="1" destOrd="0" presId="urn:microsoft.com/office/officeart/2005/8/layout/list1"/>
    <dgm:cxn modelId="{15A4F13D-5D7F-4938-A311-102EF42B9546}" type="presParOf" srcId="{0AF91ED5-5678-4DBA-934E-30C1858132C2}" destId="{0C1EC144-7FDA-4AC1-8B34-D80D391C228D}" srcOrd="2" destOrd="0" presId="urn:microsoft.com/office/officeart/2005/8/layout/list1"/>
    <dgm:cxn modelId="{5E08F4E1-DDB5-4765-A61E-DB88DC84BB65}" type="presParOf" srcId="{0AF91ED5-5678-4DBA-934E-30C1858132C2}" destId="{3314EFD8-E66D-49B7-82EE-25C7F9E1696C}" srcOrd="3" destOrd="0" presId="urn:microsoft.com/office/officeart/2005/8/layout/list1"/>
    <dgm:cxn modelId="{17E66F34-65E5-4794-94EB-8F7DDBF6E6F4}" type="presParOf" srcId="{0AF91ED5-5678-4DBA-934E-30C1858132C2}" destId="{7841BE6E-8F79-411D-8256-425E491FE36F}" srcOrd="4" destOrd="0" presId="urn:microsoft.com/office/officeart/2005/8/layout/list1"/>
    <dgm:cxn modelId="{C671EAB0-753A-40B4-B20B-660767B0334B}" type="presParOf" srcId="{7841BE6E-8F79-411D-8256-425E491FE36F}" destId="{99782E44-1BD8-414D-86DF-9FB7E91DF57E}" srcOrd="0" destOrd="0" presId="urn:microsoft.com/office/officeart/2005/8/layout/list1"/>
    <dgm:cxn modelId="{CDFC6200-D7C1-41F2-BAD9-54B501E2A61F}" type="presParOf" srcId="{7841BE6E-8F79-411D-8256-425E491FE36F}" destId="{735CC430-8283-4161-9786-51A9513DDEED}" srcOrd="1" destOrd="0" presId="urn:microsoft.com/office/officeart/2005/8/layout/list1"/>
    <dgm:cxn modelId="{3C768FAB-FAD2-4A4A-9F39-905939DEA34E}" type="presParOf" srcId="{0AF91ED5-5678-4DBA-934E-30C1858132C2}" destId="{66410C0B-B6AC-4F09-B1C3-61ABBCAC2756}" srcOrd="5" destOrd="0" presId="urn:microsoft.com/office/officeart/2005/8/layout/list1"/>
    <dgm:cxn modelId="{C603388E-A569-46C7-A61D-73EC57D9A1BC}" type="presParOf" srcId="{0AF91ED5-5678-4DBA-934E-30C1858132C2}" destId="{BBBB26AB-AC36-49AD-A869-AD6E4CDF1C1F}" srcOrd="6" destOrd="0" presId="urn:microsoft.com/office/officeart/2005/8/layout/list1"/>
    <dgm:cxn modelId="{4D371F44-BEBB-4225-82EF-574850EE1C41}" type="presParOf" srcId="{0AF91ED5-5678-4DBA-934E-30C1858132C2}" destId="{08483567-16C4-4C9E-8D0C-7C1C47665027}" srcOrd="7" destOrd="0" presId="urn:microsoft.com/office/officeart/2005/8/layout/list1"/>
    <dgm:cxn modelId="{1AA06A2F-8AD2-49B6-9C72-D58FAA91839C}" type="presParOf" srcId="{0AF91ED5-5678-4DBA-934E-30C1858132C2}" destId="{6EA17D71-3376-4585-A448-A0211BD563B1}" srcOrd="8" destOrd="0" presId="urn:microsoft.com/office/officeart/2005/8/layout/list1"/>
    <dgm:cxn modelId="{5A8BC92D-D03A-4E8F-B056-8B0AD73DC4D7}" type="presParOf" srcId="{6EA17D71-3376-4585-A448-A0211BD563B1}" destId="{D1F54EC1-BDD9-4EEC-BC86-9F46A40963E5}" srcOrd="0" destOrd="0" presId="urn:microsoft.com/office/officeart/2005/8/layout/list1"/>
    <dgm:cxn modelId="{FBED106D-003E-49AF-95F7-D33EE4FC47A1}" type="presParOf" srcId="{6EA17D71-3376-4585-A448-A0211BD563B1}" destId="{18AFEA4F-970D-4EBF-A5E4-8FA1FAAC2A43}" srcOrd="1" destOrd="0" presId="urn:microsoft.com/office/officeart/2005/8/layout/list1"/>
    <dgm:cxn modelId="{300C52CE-F9A4-4A1E-9DD1-C7F2D048A149}" type="presParOf" srcId="{0AF91ED5-5678-4DBA-934E-30C1858132C2}" destId="{72198071-6F2D-4441-8C4F-B09E54E580E7}" srcOrd="9" destOrd="0" presId="urn:microsoft.com/office/officeart/2005/8/layout/list1"/>
    <dgm:cxn modelId="{C922945A-C62C-405E-B619-6D4E1AB25379}" type="presParOf" srcId="{0AF91ED5-5678-4DBA-934E-30C1858132C2}" destId="{11ED3CC0-023D-4B44-9156-2A6ECFE7EFD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144-7FDA-4AC1-8B34-D80D391C228D}">
      <dsp:nvSpPr>
        <dsp:cNvPr id="0" name=""/>
        <dsp:cNvSpPr/>
      </dsp:nvSpPr>
      <dsp:spPr>
        <a:xfrm>
          <a:off x="0" y="5225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48AC9-F025-423F-A0B8-69A4F1EB02F9}">
      <dsp:nvSpPr>
        <dsp:cNvPr id="0" name=""/>
        <dsp:cNvSpPr/>
      </dsp:nvSpPr>
      <dsp:spPr>
        <a:xfrm>
          <a:off x="330835" y="59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Norma obbligatoria da inserire nei contratti assicurativi con la durata maggiore ai 4/5 anni.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56416"/>
        <a:ext cx="4530816" cy="932326"/>
      </dsp:txXfrm>
    </dsp:sp>
    <dsp:sp modelId="{BBBB26AB-AC36-49AD-A869-AD6E4CDF1C1F}">
      <dsp:nvSpPr>
        <dsp:cNvPr id="0" name=""/>
        <dsp:cNvSpPr/>
      </dsp:nvSpPr>
      <dsp:spPr>
        <a:xfrm>
          <a:off x="0" y="21101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CC430-8283-4161-9786-51A9513DDEED}">
      <dsp:nvSpPr>
        <dsp:cNvPr id="0" name=""/>
        <dsp:cNvSpPr/>
      </dsp:nvSpPr>
      <dsp:spPr>
        <a:xfrm>
          <a:off x="330835" y="15935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Confronto annuale tra ciò che è stato risarcito e i premi incassati dall’assicurazione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1644016"/>
        <a:ext cx="4530816" cy="932326"/>
      </dsp:txXfrm>
    </dsp:sp>
    <dsp:sp modelId="{11ED3CC0-023D-4B44-9156-2A6ECFE7EFDD}">
      <dsp:nvSpPr>
        <dsp:cNvPr id="0" name=""/>
        <dsp:cNvSpPr/>
      </dsp:nvSpPr>
      <dsp:spPr>
        <a:xfrm>
          <a:off x="0" y="36977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FEA4F-970D-4EBF-A5E4-8FA1FAAC2A43}">
      <dsp:nvSpPr>
        <dsp:cNvPr id="0" name=""/>
        <dsp:cNvSpPr/>
      </dsp:nvSpPr>
      <dsp:spPr>
        <a:xfrm>
          <a:off x="330835" y="31811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Se supera il 75% l’Assicurazione può richiedere la revisione del premio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3231616"/>
        <a:ext cx="4530816" cy="932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144-7FDA-4AC1-8B34-D80D391C228D}">
      <dsp:nvSpPr>
        <dsp:cNvPr id="0" name=""/>
        <dsp:cNvSpPr/>
      </dsp:nvSpPr>
      <dsp:spPr>
        <a:xfrm>
          <a:off x="0" y="5225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48AC9-F025-423F-A0B8-69A4F1EB02F9}">
      <dsp:nvSpPr>
        <dsp:cNvPr id="0" name=""/>
        <dsp:cNvSpPr/>
      </dsp:nvSpPr>
      <dsp:spPr>
        <a:xfrm>
          <a:off x="330835" y="59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2011</a:t>
          </a:r>
          <a:r>
            <a:rPr lang="it-IT" sz="1600" kern="1200" dirty="0" smtClean="0"/>
            <a:t>               </a:t>
          </a:r>
          <a:r>
            <a:rPr lang="it-IT" sz="1600" kern="1200" dirty="0" smtClean="0">
              <a:solidFill>
                <a:schemeClr val="tx1"/>
              </a:solidFill>
            </a:rPr>
            <a:t>90%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2012               100%</a:t>
          </a:r>
          <a:r>
            <a:rPr lang="it-IT" sz="1600" kern="1200" dirty="0" smtClean="0"/>
            <a:t>   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/>
        </a:p>
      </dsp:txBody>
      <dsp:txXfrm>
        <a:off x="381272" y="56416"/>
        <a:ext cx="4530816" cy="932326"/>
      </dsp:txXfrm>
    </dsp:sp>
    <dsp:sp modelId="{BBBB26AB-AC36-49AD-A869-AD6E4CDF1C1F}">
      <dsp:nvSpPr>
        <dsp:cNvPr id="0" name=""/>
        <dsp:cNvSpPr/>
      </dsp:nvSpPr>
      <dsp:spPr>
        <a:xfrm>
          <a:off x="0" y="21101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CC430-8283-4161-9786-51A9513DDEED}">
      <dsp:nvSpPr>
        <dsp:cNvPr id="0" name=""/>
        <dsp:cNvSpPr/>
      </dsp:nvSpPr>
      <dsp:spPr>
        <a:xfrm>
          <a:off x="330835" y="15935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2013                Il premio balzò a 420 Euro con revisione annuale dei premi di polizza 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1644016"/>
        <a:ext cx="4530816" cy="932326"/>
      </dsp:txXfrm>
    </dsp:sp>
    <dsp:sp modelId="{11ED3CC0-023D-4B44-9156-2A6ECFE7EFDD}">
      <dsp:nvSpPr>
        <dsp:cNvPr id="0" name=""/>
        <dsp:cNvSpPr/>
      </dsp:nvSpPr>
      <dsp:spPr>
        <a:xfrm>
          <a:off x="0" y="36977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FEA4F-970D-4EBF-A5E4-8FA1FAAC2A43}">
      <dsp:nvSpPr>
        <dsp:cNvPr id="0" name=""/>
        <dsp:cNvSpPr/>
      </dsp:nvSpPr>
      <dsp:spPr>
        <a:xfrm>
          <a:off x="330835" y="31811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Ci si accordò con l’abbassamento del costo a fronte dell’introduzione di alcune franchigie e oneri.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3231616"/>
        <a:ext cx="4530816" cy="932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144-7FDA-4AC1-8B34-D80D391C228D}">
      <dsp:nvSpPr>
        <dsp:cNvPr id="0" name=""/>
        <dsp:cNvSpPr/>
      </dsp:nvSpPr>
      <dsp:spPr>
        <a:xfrm>
          <a:off x="0" y="5225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48AC9-F025-423F-A0B8-69A4F1EB02F9}">
      <dsp:nvSpPr>
        <dsp:cNvPr id="0" name=""/>
        <dsp:cNvSpPr/>
      </dsp:nvSpPr>
      <dsp:spPr>
        <a:xfrm>
          <a:off x="330835" y="63125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Visita odontoiatrica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Eliminate: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- Franchigia e scoperto per </a:t>
          </a:r>
          <a:r>
            <a:rPr lang="it-IT" sz="1200" b="1" kern="1200" dirty="0" err="1" smtClean="0">
              <a:solidFill>
                <a:schemeClr val="tx1"/>
              </a:solidFill>
            </a:rPr>
            <a:t>day</a:t>
          </a:r>
          <a:r>
            <a:rPr lang="it-IT" sz="1200" b="1" kern="1200" dirty="0" smtClean="0">
              <a:solidFill>
                <a:schemeClr val="tx1"/>
              </a:solidFill>
            </a:rPr>
            <a:t> hospital e ricoveri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tx1"/>
              </a:solidFill>
            </a:rPr>
            <a:t>- Scoperto per visite specialistiche   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/>
        </a:p>
      </dsp:txBody>
      <dsp:txXfrm>
        <a:off x="381272" y="113562"/>
        <a:ext cx="4530816" cy="932326"/>
      </dsp:txXfrm>
    </dsp:sp>
    <dsp:sp modelId="{BBBB26AB-AC36-49AD-A869-AD6E4CDF1C1F}">
      <dsp:nvSpPr>
        <dsp:cNvPr id="0" name=""/>
        <dsp:cNvSpPr/>
      </dsp:nvSpPr>
      <dsp:spPr>
        <a:xfrm>
          <a:off x="0" y="21101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CC430-8283-4161-9786-51A9513DDEED}">
      <dsp:nvSpPr>
        <dsp:cNvPr id="0" name=""/>
        <dsp:cNvSpPr/>
      </dsp:nvSpPr>
      <dsp:spPr>
        <a:xfrm>
          <a:off x="330835" y="15935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Richieste analisi statistiche ad UNISALUTE per la nuova gara di appalto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1644016"/>
        <a:ext cx="4530816" cy="932326"/>
      </dsp:txXfrm>
    </dsp:sp>
    <dsp:sp modelId="{11ED3CC0-023D-4B44-9156-2A6ECFE7EFDD}">
      <dsp:nvSpPr>
        <dsp:cNvPr id="0" name=""/>
        <dsp:cNvSpPr/>
      </dsp:nvSpPr>
      <dsp:spPr>
        <a:xfrm>
          <a:off x="0" y="36977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FEA4F-970D-4EBF-A5E4-8FA1FAAC2A43}">
      <dsp:nvSpPr>
        <dsp:cNvPr id="0" name=""/>
        <dsp:cNvSpPr/>
      </dsp:nvSpPr>
      <dsp:spPr>
        <a:xfrm>
          <a:off x="330835" y="31811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Nuovo capitolato che non ha visto alcuna rimostranza da parte delle società partecipanti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3231616"/>
        <a:ext cx="4530816" cy="9323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144-7FDA-4AC1-8B34-D80D391C228D}">
      <dsp:nvSpPr>
        <dsp:cNvPr id="0" name=""/>
        <dsp:cNvSpPr/>
      </dsp:nvSpPr>
      <dsp:spPr>
        <a:xfrm>
          <a:off x="0" y="5225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48AC9-F025-423F-A0B8-69A4F1EB02F9}">
      <dsp:nvSpPr>
        <dsp:cNvPr id="0" name=""/>
        <dsp:cNvSpPr/>
      </dsp:nvSpPr>
      <dsp:spPr>
        <a:xfrm>
          <a:off x="330835" y="148850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Sono state valutate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- Strutture convenzionate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- Premio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/>
        </a:p>
      </dsp:txBody>
      <dsp:txXfrm>
        <a:off x="381272" y="199287"/>
        <a:ext cx="4530816" cy="932326"/>
      </dsp:txXfrm>
    </dsp:sp>
    <dsp:sp modelId="{BBBB26AB-AC36-49AD-A869-AD6E4CDF1C1F}">
      <dsp:nvSpPr>
        <dsp:cNvPr id="0" name=""/>
        <dsp:cNvSpPr/>
      </dsp:nvSpPr>
      <dsp:spPr>
        <a:xfrm>
          <a:off x="0" y="21101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CC430-8283-4161-9786-51A9513DDEED}">
      <dsp:nvSpPr>
        <dsp:cNvPr id="0" name=""/>
        <dsp:cNvSpPr/>
      </dsp:nvSpPr>
      <dsp:spPr>
        <a:xfrm>
          <a:off x="330835" y="15935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I Rappresentanti del Personale Ricercatore e TTA presenti in commissione gara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1644016"/>
        <a:ext cx="4530816" cy="932326"/>
      </dsp:txXfrm>
    </dsp:sp>
    <dsp:sp modelId="{11ED3CC0-023D-4B44-9156-2A6ECFE7EFDD}">
      <dsp:nvSpPr>
        <dsp:cNvPr id="0" name=""/>
        <dsp:cNvSpPr/>
      </dsp:nvSpPr>
      <dsp:spPr>
        <a:xfrm>
          <a:off x="0" y="3697779"/>
          <a:ext cx="66167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FEA4F-970D-4EBF-A5E4-8FA1FAAC2A43}">
      <dsp:nvSpPr>
        <dsp:cNvPr id="0" name=""/>
        <dsp:cNvSpPr/>
      </dsp:nvSpPr>
      <dsp:spPr>
        <a:xfrm>
          <a:off x="330835" y="3181179"/>
          <a:ext cx="463169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67" tIns="0" rIns="17506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solidFill>
                <a:schemeClr val="tx1"/>
              </a:solidFill>
            </a:rPr>
            <a:t>Non c’è la possibilità economica per coprire il livello 3 per le coperture odontoiatriche.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81272" y="3231616"/>
        <a:ext cx="4530816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34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493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09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6553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57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79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0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5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3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7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0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2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5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4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5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infn.rbmsalute.i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ssistenza.infn@rbmsalute.i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RBM vs UNISALUTE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3"/>
                </a:solidFill>
              </a:rPr>
              <a:t>Si cambia!</a:t>
            </a:r>
          </a:p>
          <a:p>
            <a:r>
              <a:rPr lang="it-IT" b="1" dirty="0" smtClean="0">
                <a:solidFill>
                  <a:schemeClr val="accent3"/>
                </a:solidFill>
              </a:rPr>
              <a:t>Perché?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</a:t>
            </a:r>
            <a:r>
              <a:rPr lang="it-IT" sz="1200" dirty="0"/>
              <a:t>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2827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9745" y="633363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331463" y="6425963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2052" name="Picture 4" descr="http://www.chirurgiaesteticanordest.it/chirurgia-estetica-viso/images/icona_costo_orig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357" y="-329774"/>
            <a:ext cx="2545471" cy="254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746781"/>
              </p:ext>
            </p:extLst>
          </p:nvPr>
        </p:nvGraphicFramePr>
        <p:xfrm>
          <a:off x="1776499" y="880821"/>
          <a:ext cx="8412759" cy="5109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831"/>
                <a:gridCol w="3265715"/>
                <a:gridCol w="3176213"/>
              </a:tblGrid>
              <a:tr h="369549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COSTO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UNISALUTE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RBM</a:t>
                      </a:r>
                      <a:endParaRPr lang="it-IT" dirty="0"/>
                    </a:p>
                  </a:txBody>
                  <a:tcPr/>
                </a:tc>
              </a:tr>
              <a:tr h="1359760">
                <a:tc>
                  <a:txBody>
                    <a:bodyPr/>
                    <a:lstStyle/>
                    <a:p>
                      <a:r>
                        <a:rPr lang="it-IT" dirty="0" smtClean="0"/>
                        <a:t>ASSOCIATI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740 E</a:t>
                      </a:r>
                      <a:r>
                        <a:rPr lang="it-IT" sz="1100" dirty="0" smtClean="0"/>
                        <a:t>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A CARICO </a:t>
                      </a:r>
                      <a:r>
                        <a:rPr lang="it-IT" sz="1100" b="1" dirty="0" smtClean="0"/>
                        <a:t>620</a:t>
                      </a:r>
                      <a:r>
                        <a:rPr lang="it-IT" sz="1100" b="1" baseline="0" dirty="0" smtClean="0"/>
                        <a:t>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740 E.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481,50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</a:t>
                      </a:r>
                      <a:r>
                        <a:rPr lang="it-IT" sz="1100" baseline="0" dirty="0" smtClean="0"/>
                        <a:t> A CARICO </a:t>
                      </a:r>
                      <a:r>
                        <a:rPr lang="it-IT" sz="1100" b="1" baseline="0" dirty="0" smtClean="0"/>
                        <a:t>433,35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481,50 E.</a:t>
                      </a:r>
                      <a:endParaRPr lang="it-IT" sz="1100" b="1" dirty="0"/>
                    </a:p>
                  </a:txBody>
                  <a:tcPr/>
                </a:tc>
              </a:tr>
              <a:tr h="1402361">
                <a:tc>
                  <a:txBody>
                    <a:bodyPr/>
                    <a:lstStyle/>
                    <a:p>
                      <a:r>
                        <a:rPr lang="it-IT" dirty="0" smtClean="0"/>
                        <a:t>IN QUIESCENZA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865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A CARICO </a:t>
                      </a:r>
                      <a:r>
                        <a:rPr lang="it-IT" sz="1100" b="1" dirty="0" smtClean="0"/>
                        <a:t>925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NON A CARICO </a:t>
                      </a:r>
                      <a:r>
                        <a:rPr lang="it-IT" sz="1100" b="1" dirty="0" smtClean="0"/>
                        <a:t>925 E.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609,90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A CARICO </a:t>
                      </a:r>
                      <a:r>
                        <a:rPr lang="it-IT" sz="1100" b="1" dirty="0" smtClean="0"/>
                        <a:t>548,91</a:t>
                      </a:r>
                      <a:r>
                        <a:rPr lang="it-IT" sz="1100" b="1" baseline="0" dirty="0" smtClean="0"/>
                        <a:t>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609,90 E</a:t>
                      </a:r>
                      <a:r>
                        <a:rPr lang="it-IT" sz="1100" baseline="0" dirty="0" smtClean="0"/>
                        <a:t>.</a:t>
                      </a:r>
                      <a:endParaRPr lang="it-IT" sz="1100" dirty="0"/>
                    </a:p>
                  </a:txBody>
                  <a:tcPr/>
                </a:tc>
              </a:tr>
              <a:tr h="1910491">
                <a:tc>
                  <a:txBody>
                    <a:bodyPr/>
                    <a:lstStyle/>
                    <a:p>
                      <a:r>
                        <a:rPr lang="it-IT" dirty="0" smtClean="0"/>
                        <a:t>DIPENDENTI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 smtClean="0"/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TITOLARE </a:t>
                      </a:r>
                      <a:r>
                        <a:rPr lang="it-IT" sz="1100" b="1" baseline="0" dirty="0" smtClean="0"/>
                        <a:t>370 E</a:t>
                      </a:r>
                      <a:r>
                        <a:rPr lang="it-IT" sz="1100" baseline="0" dirty="0" smtClean="0"/>
                        <a:t>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A CARICO </a:t>
                      </a:r>
                      <a:r>
                        <a:rPr lang="it-IT" sz="1100" b="1" baseline="0" dirty="0" smtClean="0"/>
                        <a:t>370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710 E.</a:t>
                      </a:r>
                      <a:r>
                        <a:rPr lang="it-IT" sz="1100" baseline="0" dirty="0" smtClean="0"/>
                        <a:t> 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FORFAIT + DI 2 FAM. NON A CARICO </a:t>
                      </a:r>
                      <a:r>
                        <a:rPr lang="it-IT" sz="1100" b="1" baseline="0" dirty="0" smtClean="0"/>
                        <a:t>1090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FORFAIT + DI 2 FAM. A CARICO </a:t>
                      </a:r>
                      <a:r>
                        <a:rPr lang="it-IT" sz="1100" b="1" baseline="0" dirty="0" smtClean="0"/>
                        <a:t>740 E.</a:t>
                      </a: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 smtClean="0"/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</a:t>
                      </a:r>
                      <a:r>
                        <a:rPr lang="it-IT" sz="1100" baseline="0" dirty="0" smtClean="0"/>
                        <a:t> </a:t>
                      </a:r>
                      <a:r>
                        <a:rPr lang="it-IT" sz="1100" b="1" baseline="0" dirty="0" smtClean="0"/>
                        <a:t>305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CONIUGE A CARICO </a:t>
                      </a:r>
                      <a:r>
                        <a:rPr lang="it-IT" sz="1100" b="1" baseline="0" dirty="0" smtClean="0"/>
                        <a:t>287,75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402,85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PER OGNI FIGLIO </a:t>
                      </a:r>
                      <a:r>
                        <a:rPr lang="it-IT" sz="1100" b="1" baseline="0" dirty="0" smtClean="0"/>
                        <a:t>287,75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PER OGNI FIGLIO E + DI 2 </a:t>
                      </a:r>
                      <a:r>
                        <a:rPr lang="it-IT" sz="1100" b="1" baseline="0" dirty="0" smtClean="0"/>
                        <a:t>230,20 E.</a:t>
                      </a:r>
                      <a:endParaRPr lang="it-IT" sz="11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76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34390" y="634296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9401" y="6435293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2052" name="Picture 4" descr="http://www.chirurgiaesteticanordest.it/chirurgia-estetica-viso/images/icona_costo_orig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242" y="-329774"/>
            <a:ext cx="2545471" cy="254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490820"/>
              </p:ext>
            </p:extLst>
          </p:nvPr>
        </p:nvGraphicFramePr>
        <p:xfrm>
          <a:off x="1776499" y="1142164"/>
          <a:ext cx="8412759" cy="4985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325"/>
                <a:gridCol w="2982221"/>
                <a:gridCol w="3176213"/>
              </a:tblGrid>
              <a:tr h="74307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Esami, accertamenti diagnostici,</a:t>
                      </a:r>
                      <a:r>
                        <a:rPr lang="it-IT" baseline="0" dirty="0" smtClean="0"/>
                        <a:t> visite specialistiche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UNISALUTE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RBM</a:t>
                      </a:r>
                      <a:endParaRPr lang="it-IT" dirty="0"/>
                    </a:p>
                  </a:txBody>
                  <a:tcPr/>
                </a:tc>
              </a:tr>
              <a:tr h="1104983">
                <a:tc>
                  <a:txBody>
                    <a:bodyPr/>
                    <a:lstStyle/>
                    <a:p>
                      <a:r>
                        <a:rPr lang="it-IT" dirty="0" smtClean="0"/>
                        <a:t>SSN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TICKET COMPLETAMENTE RIMBORSATO</a:t>
                      </a:r>
                      <a:endParaRPr lang="it-IT" sz="1100" b="1" baseline="0" dirty="0" smtClean="0"/>
                    </a:p>
                    <a:p>
                      <a:pPr marL="171450" indent="-17145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TICKET COMPLETAMENTE RIMBORSATO</a:t>
                      </a:r>
                      <a:endParaRPr lang="it-IT" sz="1100" b="1" dirty="0"/>
                    </a:p>
                  </a:txBody>
                  <a:tcPr/>
                </a:tc>
              </a:tr>
              <a:tr h="1139602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FRANCHIGIA 40 E.</a:t>
                      </a:r>
                      <a:endParaRPr lang="it-IT" sz="1100" b="1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NO FRANCHIGIA</a:t>
                      </a:r>
                      <a:endParaRPr lang="it-IT" sz="1100" dirty="0"/>
                    </a:p>
                  </a:txBody>
                  <a:tcPr/>
                </a:tc>
              </a:tr>
              <a:tr h="1552524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</a:t>
                      </a:r>
                      <a:r>
                        <a:rPr lang="it-IT" baseline="0" dirty="0" smtClean="0"/>
                        <a:t> NON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SCOPERTO</a:t>
                      </a:r>
                      <a:r>
                        <a:rPr lang="it-IT" sz="1100" baseline="0" dirty="0" smtClean="0"/>
                        <a:t> DEL 20% CON UNA FRANCHIGIA MINIMA DI 60 E. </a:t>
                      </a:r>
                      <a:endParaRPr lang="it-IT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0" dirty="0" smtClean="0"/>
                        <a:t>SCOPERTO</a:t>
                      </a:r>
                      <a:r>
                        <a:rPr lang="it-IT" sz="1100" b="0" baseline="0" dirty="0" smtClean="0"/>
                        <a:t> DEL 20% CON FRANCHIGIA MINIMA DI 55 E.</a:t>
                      </a:r>
                      <a:endParaRPr lang="it-IT" sz="1100" b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0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2052" name="Picture 4" descr="http://www.chirurgiaesteticanordest.it/chirurgia-estetica-viso/images/icona_costo_orig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6470" y="-329774"/>
            <a:ext cx="2545471" cy="254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52997"/>
              </p:ext>
            </p:extLst>
          </p:nvPr>
        </p:nvGraphicFramePr>
        <p:xfrm>
          <a:off x="1776499" y="1183910"/>
          <a:ext cx="8412759" cy="5433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325"/>
                <a:gridCol w="2982221"/>
                <a:gridCol w="3176213"/>
              </a:tblGrid>
              <a:tr h="74307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Ricoveri in strutture sanitarie private o pubbliche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UNISALUTE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RBM</a:t>
                      </a:r>
                      <a:endParaRPr lang="it-IT" dirty="0"/>
                    </a:p>
                  </a:txBody>
                  <a:tcPr/>
                </a:tc>
              </a:tr>
              <a:tr h="1139602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FRANCHIGIA 1000 E.</a:t>
                      </a:r>
                      <a:r>
                        <a:rPr lang="it-IT" sz="1100" baseline="0" dirty="0" smtClean="0"/>
                        <a:t> </a:t>
                      </a:r>
                      <a:endParaRPr lang="it-IT" sz="1100" b="1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b="0" dirty="0" smtClean="0"/>
                        <a:t>Per ACCOMPAGNATORE</a:t>
                      </a:r>
                      <a:r>
                        <a:rPr lang="it-IT" sz="1100" b="0" baseline="0" dirty="0" smtClean="0"/>
                        <a:t>: liquidate integralmente</a:t>
                      </a:r>
                      <a:endParaRPr lang="it-IT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NO FRANCHIGIA – NO LIMITI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Per ACCOMPAGNATORE:</a:t>
                      </a:r>
                      <a:r>
                        <a:rPr lang="it-IT" sz="1100" baseline="0" dirty="0" smtClean="0"/>
                        <a:t> liquidate integralmente</a:t>
                      </a:r>
                      <a:endParaRPr lang="it-IT" sz="1100" dirty="0"/>
                    </a:p>
                  </a:txBody>
                  <a:tcPr/>
                </a:tc>
              </a:tr>
              <a:tr h="1552524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NON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SCOPERTO</a:t>
                      </a:r>
                      <a:r>
                        <a:rPr lang="it-IT" sz="1100" baseline="0" dirty="0" smtClean="0"/>
                        <a:t> DEL 25% CON UNA FRANCHIGIA MINIMA DI 1500 E.</a:t>
                      </a:r>
                      <a:endParaRPr lang="it-IT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0" dirty="0" smtClean="0"/>
                        <a:t>SCOPERTO</a:t>
                      </a:r>
                      <a:r>
                        <a:rPr lang="it-IT" sz="1100" b="0" baseline="0" dirty="0" smtClean="0"/>
                        <a:t> DEL 20% </a:t>
                      </a:r>
                    </a:p>
                    <a:p>
                      <a:endParaRPr lang="it-IT" sz="1100" b="0" baseline="0" dirty="0" smtClean="0"/>
                    </a:p>
                    <a:p>
                      <a:r>
                        <a:rPr lang="it-IT" sz="1100" b="0" u="none" baseline="0" dirty="0" smtClean="0">
                          <a:solidFill>
                            <a:schemeClr val="tx1"/>
                          </a:solidFill>
                        </a:rPr>
                        <a:t>Per ACCOMPAGNATORE: 150 euro/giorno – </a:t>
                      </a:r>
                      <a:r>
                        <a:rPr lang="it-IT" sz="1100" b="0" u="none" baseline="0" dirty="0" err="1" smtClean="0">
                          <a:solidFill>
                            <a:schemeClr val="tx1"/>
                          </a:solidFill>
                        </a:rPr>
                        <a:t>Max</a:t>
                      </a:r>
                      <a:r>
                        <a:rPr lang="it-IT" sz="1100" b="0" u="none" baseline="0" dirty="0" smtClean="0">
                          <a:solidFill>
                            <a:schemeClr val="tx1"/>
                          </a:solidFill>
                        </a:rPr>
                        <a:t> 100 gg.</a:t>
                      </a:r>
                      <a:endParaRPr lang="it-IT" sz="11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52524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PUBBLICHE DEL S.S.N.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E’ POSSIBILE</a:t>
                      </a:r>
                      <a:r>
                        <a:rPr lang="it-IT" sz="1100" baseline="0" dirty="0" smtClean="0"/>
                        <a:t> RICHIEDERE IN ALTERNATIVA L’INDENNITA’ SOSTITUTIVA DI 150 EURO/GIORNO PER MAX 60 GG.</a:t>
                      </a:r>
                      <a:endParaRPr lang="it-IT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E’ POSSIBILE</a:t>
                      </a:r>
                      <a:r>
                        <a:rPr lang="it-IT" sz="1100" baseline="0" dirty="0" smtClean="0"/>
                        <a:t> RICHIEDERE IN ALTERNATIVA L’INDENNITA’ SOSTITUTIVA DI 150 EURO/GIORNO PER MAX 60 GG.</a:t>
                      </a:r>
                      <a:endParaRPr lang="it-IT" sz="1100" dirty="0" smtClean="0"/>
                    </a:p>
                    <a:p>
                      <a:endParaRPr lang="it-IT" sz="1100" b="1" u="sng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40476" y="64886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77630" y="6534834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9223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949635"/>
              </p:ext>
            </p:extLst>
          </p:nvPr>
        </p:nvGraphicFramePr>
        <p:xfrm>
          <a:off x="1776499" y="1183910"/>
          <a:ext cx="8412759" cy="498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325"/>
                <a:gridCol w="6158434"/>
              </a:tblGrid>
              <a:tr h="74307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Novità</a:t>
                      </a:r>
                      <a:r>
                        <a:rPr lang="it-IT" baseline="0" dirty="0" smtClean="0"/>
                        <a:t> varie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RBM</a:t>
                      </a:r>
                      <a:endParaRPr lang="it-IT" dirty="0"/>
                    </a:p>
                  </a:txBody>
                  <a:tcPr/>
                </a:tc>
              </a:tr>
              <a:tr h="1414883">
                <a:tc>
                  <a:txBody>
                    <a:bodyPr/>
                    <a:lstStyle/>
                    <a:p>
                      <a:r>
                        <a:rPr lang="it-IT" dirty="0" smtClean="0"/>
                        <a:t>Prestazioni fisioterapiche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u="none" dirty="0" smtClean="0">
                          <a:solidFill>
                            <a:schemeClr val="tx1"/>
                          </a:solidFill>
                        </a:rPr>
                        <a:t>Ammissibili</a:t>
                      </a:r>
                      <a:r>
                        <a:rPr lang="it-IT" sz="1800" b="0" u="none" baseline="0" dirty="0" smtClean="0">
                          <a:solidFill>
                            <a:schemeClr val="tx1"/>
                          </a:solidFill>
                        </a:rPr>
                        <a:t> tutte le prestazioni da Pronto Soccorso</a:t>
                      </a:r>
                    </a:p>
                    <a:p>
                      <a:r>
                        <a:rPr lang="it-IT" sz="1800" b="0" u="none" baseline="0" dirty="0" smtClean="0">
                          <a:solidFill>
                            <a:schemeClr val="tx1"/>
                          </a:solidFill>
                        </a:rPr>
                        <a:t>Copertura passata da 600 a 1000 Euro</a:t>
                      </a:r>
                      <a:endParaRPr lang="it-IT" sz="18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14884">
                <a:tc>
                  <a:txBody>
                    <a:bodyPr/>
                    <a:lstStyle/>
                    <a:p>
                      <a:r>
                        <a:rPr lang="it-IT" dirty="0" smtClean="0"/>
                        <a:t>Alta Diagnostica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u="none" dirty="0" smtClean="0">
                          <a:solidFill>
                            <a:schemeClr val="tx1"/>
                          </a:solidFill>
                        </a:rPr>
                        <a:t>Ampliate il numero di prestazioni:</a:t>
                      </a:r>
                      <a:r>
                        <a:rPr lang="it-IT" sz="1800" b="0" u="none" baseline="0" dirty="0" smtClean="0">
                          <a:solidFill>
                            <a:schemeClr val="tx1"/>
                          </a:solidFill>
                        </a:rPr>
                        <a:t> MOC, PET, </a:t>
                      </a:r>
                      <a:r>
                        <a:rPr lang="it-IT" sz="1800" b="0" u="none" baseline="0" dirty="0" err="1" smtClean="0">
                          <a:solidFill>
                            <a:schemeClr val="tx1"/>
                          </a:solidFill>
                        </a:rPr>
                        <a:t>VideoAngiografia</a:t>
                      </a:r>
                      <a:r>
                        <a:rPr lang="it-IT" sz="1800" b="0" u="none" baseline="0" dirty="0" smtClean="0">
                          <a:solidFill>
                            <a:schemeClr val="tx1"/>
                          </a:solidFill>
                        </a:rPr>
                        <a:t>, colonscopia, amniocentesi, ecocardiogramma</a:t>
                      </a:r>
                      <a:endParaRPr lang="it-IT" sz="18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14883">
                <a:tc>
                  <a:txBody>
                    <a:bodyPr/>
                    <a:lstStyle/>
                    <a:p>
                      <a:r>
                        <a:rPr lang="it-IT" dirty="0" smtClean="0"/>
                        <a:t>Contratto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u="none" dirty="0" smtClean="0">
                          <a:solidFill>
                            <a:schemeClr val="tx1"/>
                          </a:solidFill>
                        </a:rPr>
                        <a:t>Triennale.</a:t>
                      </a:r>
                    </a:p>
                    <a:p>
                      <a:r>
                        <a:rPr lang="it-IT" sz="1800" b="0" u="none" dirty="0" smtClean="0">
                          <a:solidFill>
                            <a:schemeClr val="tx1"/>
                          </a:solidFill>
                        </a:rPr>
                        <a:t>Si evita la revisione dei premi a</a:t>
                      </a:r>
                      <a:r>
                        <a:rPr lang="it-IT" sz="1800" b="0" u="none" baseline="0" dirty="0" smtClean="0">
                          <a:solidFill>
                            <a:schemeClr val="tx1"/>
                          </a:solidFill>
                        </a:rPr>
                        <a:t> causa dell’inserimento della norma del Rapporto Tecnico.</a:t>
                      </a:r>
                    </a:p>
                    <a:p>
                      <a:r>
                        <a:rPr lang="it-IT" sz="1800" b="0" u="none" baseline="0" dirty="0" smtClean="0">
                          <a:solidFill>
                            <a:schemeClr val="tx1"/>
                          </a:solidFill>
                        </a:rPr>
                        <a:t>Per i prossimi 3 anni le condizioni saranno queste.</a:t>
                      </a:r>
                      <a:endParaRPr lang="it-IT" sz="18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40476" y="64886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77630" y="6534834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9" name="Picture 2" descr="http://www.conselhocidadaos-berlim.de/wordpress/wp-content/uploads/2012/09/116493-matte-blue-and-white-square-icon-alphanumeric-information2-ps-150x1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708" y="-437608"/>
            <a:ext cx="2979510" cy="297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0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9312" y="640360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 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28267" y="6495942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7" name="Picture 2" descr="http://www.conselhocidadaos-berlim.de/wordpress/wp-content/uploads/2012/09/116493-matte-blue-and-white-square-icon-alphanumeric-information2-ps-150x1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033" y="-342358"/>
            <a:ext cx="2979510" cy="297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941016" y="94190"/>
            <a:ext cx="919553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RBM rientra nella convenzione più ampia PREVIMEDICAL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Eliminata la trattenuta di 2,50 euro (adesione Cassa Sanitaria)</a:t>
            </a: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E’ possibile richiedere alla struttura di convenzionarsi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Richiedere SEMPRE il rimborso a RBM. Stampare il diniego e allegarlo </a:t>
            </a:r>
          </a:p>
          <a:p>
            <a:r>
              <a:rPr lang="it-IT" sz="1600" dirty="0" smtClean="0"/>
              <a:t>alla richiesta di sussidio o dichiarazione dei redditi.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Qualora il rimborso fosse parziale (con franchigia): stampare la dichiarazione</a:t>
            </a:r>
          </a:p>
          <a:p>
            <a:r>
              <a:rPr lang="it-IT" sz="1600" dirty="0" smtClean="0"/>
              <a:t>di rimborso da «Stato della pratica»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Neo-assunti: è possibile aderire al momento dell’assunzione.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Dipendenti: bisognava comunicare alla scadenza la volontà di iscrizione in epoca </a:t>
            </a:r>
          </a:p>
          <a:p>
            <a:r>
              <a:rPr lang="it-IT" sz="1600" dirty="0"/>
              <a:t>s</a:t>
            </a:r>
            <a:r>
              <a:rPr lang="it-IT" sz="1600" dirty="0" smtClean="0"/>
              <a:t>uccessiva al primo anno.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Associati: verso Maggio/Giugno 2017 sarà riaperta una finestra che permetterà le eventuali</a:t>
            </a:r>
          </a:p>
          <a:p>
            <a:r>
              <a:rPr lang="it-IT" sz="1600" dirty="0" smtClean="0"/>
              <a:t> nuove iscrizioni. La rata è annuale quindi è possibile, annualmente, dare disdetta.</a:t>
            </a:r>
            <a:endParaRPr lang="it-IT" sz="1600" dirty="0"/>
          </a:p>
          <a:p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E’ stata fatta richiesta a RBM di riapertura dei termini di iscrizione anche per i dipendenti che</a:t>
            </a:r>
          </a:p>
          <a:p>
            <a:r>
              <a:rPr lang="it-IT" sz="1600" dirty="0"/>
              <a:t>n</a:t>
            </a:r>
            <a:r>
              <a:rPr lang="it-IT" sz="1600" dirty="0" smtClean="0"/>
              <a:t>on hanno risposto alla prima chiamata. Idem per i famigliari di dipendenti</a:t>
            </a:r>
          </a:p>
          <a:p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Modifica dati anagrafici: comunicare le modifiche sia sul sito che all’Ufficio Affari</a:t>
            </a:r>
          </a:p>
          <a:p>
            <a:r>
              <a:rPr lang="it-IT" sz="1600" dirty="0" smtClean="0"/>
              <a:t>Assicurativi tramite e-mail</a:t>
            </a:r>
          </a:p>
        </p:txBody>
      </p:sp>
    </p:spTree>
    <p:extLst>
      <p:ext uri="{BB962C8B-B14F-4D97-AF65-F5344CB8AC3E}">
        <p14:creationId xmlns:p14="http://schemas.microsoft.com/office/powerpoint/2010/main" val="35157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9312" y="640360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28267" y="6495942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7" name="Picture 2" descr="http://www.conselhocidadaos-berlim.de/wordpress/wp-content/uploads/2012/09/116493-matte-blue-and-white-square-icon-alphanumeric-information2-ps-150x1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033" y="-342358"/>
            <a:ext cx="2979510" cy="297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131516" y="219074"/>
            <a:ext cx="803165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Sarà possibile prevedere, a livello individuale e a carico personale, una specifica polizza per spese dentistiche che coprano il livello 3 (implantologia) a condizioni vantaggiose.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Per gli stranieri: possono chiamare il centralino e richiedere di parlare con il personale in lingua inglese. RBM sta predisponendo la traduzione in inglese dei testi delle polizze.</a:t>
            </a: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E’ possibile, per i famigliari di un dipendente mancato, mantenere in vita la polizza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Prescrizione: in assenza di prescrizione, può andare bene per la richiesta di rimborso anche la prenotazione, ma DEVE contenere la patologia per cui si esegue l’esame. Se non è indicata, è obbligatorio avere la prescrizione medica.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Rimborso respinto: qualora un rimborso venisse respinto per mancanza della prescrizione o perché non è indicata la patologia, è possibile integrare la pratica online con la richiesta medica corretta (anche su foglio bianco), anche con data successiva all’esame. 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Quesito diagnostico/Patologia vs Sintomo: i primi 2 danno diritto a rimborso, il sintomo no. E’ importante indicare sulla richiesta o una malattia conclamata oppure un «sospetto…». Visite di controllo o indicazione di sintomi non sono accettati.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410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9312" y="640360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28267" y="6495942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Rettangolo 5"/>
          <p:cNvSpPr/>
          <p:nvPr/>
        </p:nvSpPr>
        <p:spPr>
          <a:xfrm>
            <a:off x="1047576" y="1404502"/>
            <a:ext cx="907868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POSSIBILI MIGLIORIE</a:t>
            </a:r>
          </a:p>
          <a:p>
            <a:pPr algn="just"/>
            <a:r>
              <a:rPr lang="it-IT" sz="1200" dirty="0">
                <a:solidFill>
                  <a:srgbClr val="585858"/>
                </a:solidFill>
              </a:rPr>
              <a:t>Le maggiori richieste riguardano nell’ordine</a:t>
            </a:r>
            <a:r>
              <a:rPr lang="it-IT" sz="1200" dirty="0" smtClean="0">
                <a:solidFill>
                  <a:srgbClr val="585858"/>
                </a:solidFill>
              </a:rPr>
              <a:t>:</a:t>
            </a:r>
          </a:p>
          <a:p>
            <a:pPr algn="just"/>
            <a:endParaRPr lang="it-IT" sz="1200" dirty="0">
              <a:solidFill>
                <a:srgbClr val="585858"/>
              </a:solidFill>
            </a:endParaRPr>
          </a:p>
          <a:p>
            <a:pPr algn="just"/>
            <a:endParaRPr lang="it-IT" sz="1200" dirty="0" smtClean="0">
              <a:solidFill>
                <a:srgbClr val="585858"/>
              </a:solidFill>
            </a:endParaRPr>
          </a:p>
          <a:p>
            <a:pPr algn="just"/>
            <a:endParaRPr lang="it-IT" sz="12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maggior copertura per spese odontoiatriche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la diminuzione del premio dei famigliari degli iscritti (a carico o non a carico</a:t>
            </a:r>
            <a:r>
              <a:rPr lang="it-IT" sz="1400" dirty="0" smtClean="0">
                <a:solidFill>
                  <a:srgbClr val="585858"/>
                </a:solidFill>
              </a:rPr>
              <a:t>);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eliminazione o riduzione della franchigia per i ricoveri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incremento delle strutture convenzionate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maggior copertura per prestazioni fisioterapiche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miglior copertura della polizza all’estero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migliorie al servizio di prenotazione telefonica e via web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un centralino </a:t>
            </a:r>
            <a:r>
              <a:rPr lang="it-IT" sz="1400" dirty="0" err="1">
                <a:solidFill>
                  <a:srgbClr val="585858"/>
                </a:solidFill>
              </a:rPr>
              <a:t>piu</a:t>
            </a:r>
            <a:r>
              <a:rPr lang="it-IT" sz="1400" dirty="0">
                <a:solidFill>
                  <a:srgbClr val="585858"/>
                </a:solidFill>
              </a:rPr>
              <a:t>̀  veloce e preciso nelle </a:t>
            </a:r>
            <a:r>
              <a:rPr lang="it-IT" sz="1400" dirty="0" smtClean="0">
                <a:solidFill>
                  <a:srgbClr val="585858"/>
                </a:solidFill>
              </a:rPr>
              <a:t>risposte</a:t>
            </a:r>
            <a:endParaRPr lang="it-IT" sz="1400" dirty="0">
              <a:solidFill>
                <a:srgbClr val="000000"/>
              </a:solidFill>
            </a:endParaRPr>
          </a:p>
          <a:p>
            <a:endParaRPr lang="it-IT" sz="12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812302" y="653143"/>
            <a:ext cx="5986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COSA AVEVAMO RICHIESTO?</a:t>
            </a:r>
            <a:endParaRPr lang="it-IT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6" y="2605454"/>
            <a:ext cx="487377" cy="48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45" y="2974350"/>
            <a:ext cx="47307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ctions dialog close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6" y="2231119"/>
            <a:ext cx="428382" cy="42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Actions dialog close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0" y="3933580"/>
            <a:ext cx="437276" cy="43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Question 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37" y="3466600"/>
            <a:ext cx="420085" cy="42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Question ico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0" y="4425816"/>
            <a:ext cx="403187" cy="40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97" y="4738531"/>
            <a:ext cx="47307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74" y="5109239"/>
            <a:ext cx="47307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28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0"/>
    </mc:Choice>
    <mc:Fallback xmlns="">
      <p:transition advTm="5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6709118" y="5068388"/>
            <a:ext cx="292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it-I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789853" y="503853"/>
            <a:ext cx="48429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Non è cambiato nulla, ma …</a:t>
            </a:r>
            <a:endParaRPr lang="it-I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34073" y="1499540"/>
            <a:ext cx="78097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it-IT" sz="1200" b="1" dirty="0" smtClean="0">
                <a:solidFill>
                  <a:schemeClr val="accent1">
                    <a:lumMod val="75000"/>
                  </a:schemeClr>
                </a:solidFill>
              </a:rPr>
              <a:t>FAQ UNISALUTE – </a:t>
            </a:r>
          </a:p>
          <a:p>
            <a:endParaRPr lang="it-IT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200" b="1" dirty="0" smtClean="0"/>
              <a:t>STRUTTURE </a:t>
            </a:r>
            <a:r>
              <a:rPr lang="it-IT" sz="1200" b="1" dirty="0"/>
              <a:t>SANITARIE ALL'ESTERO</a:t>
            </a:r>
          </a:p>
          <a:p>
            <a:r>
              <a:rPr lang="it-IT" sz="1200" b="1" dirty="0"/>
              <a:t>L’assicurazione è valida anche all’estero?</a:t>
            </a:r>
          </a:p>
          <a:p>
            <a:r>
              <a:rPr lang="it-IT" sz="1200" dirty="0"/>
              <a:t>Sì, l'assicurazione vale in tutto il mondo. Se ti trovi all'estero per lavoro o in vacanza e</a:t>
            </a:r>
          </a:p>
          <a:p>
            <a:r>
              <a:rPr lang="it-IT" sz="1200" dirty="0"/>
              <a:t>hai bisogno di un ricovero, devi contattare il più presto possibile la Centrale Operativa per</a:t>
            </a:r>
          </a:p>
          <a:p>
            <a:r>
              <a:rPr lang="it-IT" sz="1200" dirty="0"/>
              <a:t>avere l'autorizzazione ad effettuare la prestazione e farti indicare la struttura sanitaria</a:t>
            </a:r>
          </a:p>
          <a:p>
            <a:r>
              <a:rPr lang="it-IT" sz="1200" dirty="0"/>
              <a:t>convenzionata a te più vicina. Potrai così usufruire di un servizio garantito e scelto per te</a:t>
            </a:r>
          </a:p>
          <a:p>
            <a:r>
              <a:rPr lang="it-IT" sz="1200" dirty="0"/>
              <a:t>da </a:t>
            </a:r>
            <a:r>
              <a:rPr lang="it-IT" sz="1200" dirty="0" err="1"/>
              <a:t>UniSalute</a:t>
            </a:r>
            <a:r>
              <a:rPr lang="it-IT" sz="1200" dirty="0"/>
              <a:t> che ti assisterà nell'affrontare una situazione di necessità in un Paese</a:t>
            </a:r>
          </a:p>
          <a:p>
            <a:r>
              <a:rPr lang="it-IT" sz="1200" dirty="0"/>
              <a:t>straniero. Nei casi in cui dovessi recarti in una struttura sanitaria non convenzionata, abbi</a:t>
            </a:r>
          </a:p>
          <a:p>
            <a:r>
              <a:rPr lang="it-IT" sz="1200" dirty="0"/>
              <a:t>cura di conservare tutta la documentazione relativa alla prestazione di cui hai usufruito e</a:t>
            </a:r>
          </a:p>
          <a:p>
            <a:r>
              <a:rPr lang="it-IT" sz="1200" dirty="0"/>
              <a:t>all'eventuale importo pagato per chiederne il rimborso a </a:t>
            </a:r>
            <a:r>
              <a:rPr lang="it-IT" sz="1200" dirty="0" err="1"/>
              <a:t>UniSalute</a:t>
            </a:r>
            <a:r>
              <a:rPr lang="it-IT" sz="1200" dirty="0" smtClean="0"/>
              <a:t>.</a:t>
            </a:r>
          </a:p>
          <a:p>
            <a:endParaRPr lang="it-IT" sz="1200" dirty="0"/>
          </a:p>
          <a:p>
            <a:pPr marL="171450" indent="-171450">
              <a:buFontTx/>
              <a:buChar char="-"/>
            </a:pPr>
            <a:r>
              <a:rPr lang="it-IT" sz="1200" b="1" dirty="0" smtClean="0">
                <a:solidFill>
                  <a:schemeClr val="accent1">
                    <a:lumMod val="75000"/>
                  </a:schemeClr>
                </a:solidFill>
              </a:rPr>
              <a:t>RICHIESTA INFORMAZIONI AL CALL CENTER RBM – </a:t>
            </a:r>
          </a:p>
          <a:p>
            <a:endParaRPr lang="it-IT" sz="1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200" dirty="0" smtClean="0"/>
              <a:t>Innanzitutto, prima di recarsi all’estero, stampare e portare con sé la dichiarazione di copertura; </a:t>
            </a:r>
          </a:p>
          <a:p>
            <a:r>
              <a:rPr lang="it-IT" sz="1200" dirty="0" err="1" smtClean="0"/>
              <a:t>Dopodichè</a:t>
            </a:r>
            <a:r>
              <a:rPr lang="it-IT" sz="1200" dirty="0" smtClean="0"/>
              <a:t> valgono le stesse regole di copertura italiane: richiedere l’autorizzazione in caso di struttura convenzionata e provvedono loro al pagamento diretto oppure raccogliere tutte le ricevute di pagamento e fogli di pronto soccorso e si verrà rimborsati con le relative franchigie e scoperti presenti in Italia.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44871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6709118" y="5068388"/>
            <a:ext cx="4334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Grazie per l’attenzione! </a:t>
            </a:r>
            <a:endParaRPr lang="it-I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507067" y="3027187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4525703" y="978956"/>
            <a:ext cx="5732444" cy="1646302"/>
          </a:xfrm>
        </p:spPr>
        <p:txBody>
          <a:bodyPr/>
          <a:lstStyle/>
          <a:p>
            <a:pPr algn="ctr"/>
            <a:r>
              <a:rPr lang="it-IT" sz="3600" dirty="0" err="1" smtClean="0"/>
              <a:t>Fw</a:t>
            </a:r>
            <a:r>
              <a:rPr lang="it-IT" sz="3600" dirty="0" smtClean="0"/>
              <a:t>: Grazie a tutti da parte di Guido </a:t>
            </a:r>
            <a:r>
              <a:rPr lang="it-IT" sz="3600" dirty="0" err="1" smtClean="0"/>
              <a:t>Simeoni</a:t>
            </a:r>
            <a:r>
              <a:rPr lang="it-IT" sz="3600" dirty="0" smtClean="0"/>
              <a:t>!</a:t>
            </a:r>
            <a:endParaRPr lang="it-IT" sz="3600" dirty="0"/>
          </a:p>
        </p:txBody>
      </p:sp>
      <p:pic>
        <p:nvPicPr>
          <p:cNvPr id="2052" name="Picture 4" descr="Risultati immagini per emot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386385"/>
            <a:ext cx="3816029" cy="320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4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</a:t>
            </a:r>
            <a:r>
              <a:rPr lang="it-IT" sz="1200" dirty="0"/>
              <a:t>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1026" name="Picture 2" descr="http://sanita24.ilsole24ore.com/images2014/Editrice/ILSOLE24ORE/QUOTIDIANO_SANITA/2016/02/03/Quotidiano%20Sanita/ImmaginiWeb/Ritagli/Copia%20di%20risk-kRSG--258x258@Quotidiano_Sanita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91" y="386385"/>
            <a:ext cx="245745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686175" y="628650"/>
            <a:ext cx="5400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RAPPORTO TECNICO</a:t>
            </a:r>
            <a:endParaRPr lang="it-IT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3722042723"/>
              </p:ext>
            </p:extLst>
          </p:nvPr>
        </p:nvGraphicFramePr>
        <p:xfrm>
          <a:off x="3479800" y="1243541"/>
          <a:ext cx="6616700" cy="458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2926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</a:t>
            </a:r>
            <a:r>
              <a:rPr lang="it-IT" sz="1200" dirty="0"/>
              <a:t>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1026" name="Picture 2" descr="http://sanita24.ilsole24ore.com/images2014/Editrice/ILSOLE24ORE/QUOTIDIANO_SANITA/2016/02/03/Quotidiano%20Sanita/ImmaginiWeb/Ritagli/Copia%20di%20risk-kRSG--258x258@Quotidiano_Sanita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91" y="386385"/>
            <a:ext cx="245745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686175" y="628650"/>
            <a:ext cx="5400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RAPPORTO TECNICO</a:t>
            </a:r>
            <a:endParaRPr lang="it-IT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1969703107"/>
              </p:ext>
            </p:extLst>
          </p:nvPr>
        </p:nvGraphicFramePr>
        <p:xfrm>
          <a:off x="3479800" y="1243541"/>
          <a:ext cx="6616700" cy="458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Freccia a destra 1"/>
          <p:cNvSpPr/>
          <p:nvPr/>
        </p:nvSpPr>
        <p:spPr>
          <a:xfrm>
            <a:off x="4571538" y="1404290"/>
            <a:ext cx="628650" cy="95250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a destra 2"/>
          <p:cNvSpPr/>
          <p:nvPr/>
        </p:nvSpPr>
        <p:spPr>
          <a:xfrm>
            <a:off x="4571538" y="1714501"/>
            <a:ext cx="628650" cy="9334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4571538" y="3200400"/>
            <a:ext cx="723900" cy="114300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71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</a:t>
            </a:r>
            <a:r>
              <a:rPr lang="it-IT" sz="1200" dirty="0"/>
              <a:t>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1026" name="Picture 2" descr="http://sanita24.ilsole24ore.com/images2014/Editrice/ILSOLE24ORE/QUOTIDIANO_SANITA/2016/02/03/Quotidiano%20Sanita/ImmaginiWeb/Ritagli/Copia%20di%20risk-kRSG--258x258@Quotidiano_Sanita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91" y="386385"/>
            <a:ext cx="245745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686175" y="628650"/>
            <a:ext cx="5400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A COSA SI ARRIVA</a:t>
            </a:r>
            <a:endParaRPr lang="it-IT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568235016"/>
              </p:ext>
            </p:extLst>
          </p:nvPr>
        </p:nvGraphicFramePr>
        <p:xfrm>
          <a:off x="3479800" y="1243541"/>
          <a:ext cx="6616700" cy="458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33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</a:t>
            </a:r>
            <a:r>
              <a:rPr lang="it-IT" sz="1200" dirty="0"/>
              <a:t>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1026" name="Picture 2" descr="http://sanita24.ilsole24ore.com/images2014/Editrice/ILSOLE24ORE/QUOTIDIANO_SANITA/2016/02/03/Quotidiano%20Sanita/ImmaginiWeb/Ritagli/Copia%20di%20risk-kRSG--258x258@Quotidiano_Sanita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91" y="386385"/>
            <a:ext cx="245745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686175" y="628650"/>
            <a:ext cx="5400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A COSA SI ARRIVA</a:t>
            </a:r>
            <a:endParaRPr lang="it-IT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3612092015"/>
              </p:ext>
            </p:extLst>
          </p:nvPr>
        </p:nvGraphicFramePr>
        <p:xfrm>
          <a:off x="3479800" y="1243541"/>
          <a:ext cx="6616700" cy="458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7825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RBM vs UNISALUTE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3"/>
                </a:solidFill>
              </a:rPr>
              <a:t>Cosa è cambiato?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1881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692398" y="1463680"/>
            <a:ext cx="69461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Web</a:t>
            </a:r>
          </a:p>
          <a:p>
            <a:pPr algn="ctr"/>
            <a:r>
              <a:rPr lang="it-IT" sz="3600" b="1" dirty="0" smtClean="0">
                <a:hlinkClick r:id="rId2"/>
              </a:rPr>
              <a:t>http://www.infn.rbmsalute.it</a:t>
            </a:r>
            <a:endParaRPr lang="it-IT" sz="3600" b="1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b="1" dirty="0" smtClean="0"/>
              <a:t>Per la registrazione </a:t>
            </a:r>
            <a:r>
              <a:rPr lang="it-IT" dirty="0" smtClean="0"/>
              <a:t>– dal 1° luglio 2016</a:t>
            </a:r>
          </a:p>
          <a:p>
            <a:endParaRPr lang="it-IT" dirty="0"/>
          </a:p>
          <a:p>
            <a:r>
              <a:rPr lang="it-IT" dirty="0" smtClean="0"/>
              <a:t>Area Riservata  - Login</a:t>
            </a:r>
          </a:p>
          <a:p>
            <a:r>
              <a:rPr lang="it-IT" dirty="0" smtClean="0"/>
              <a:t>Username: codice fiscale in maiuscolo</a:t>
            </a:r>
          </a:p>
          <a:p>
            <a:r>
              <a:rPr lang="it-IT" dirty="0" smtClean="0"/>
              <a:t>Password: 1°accesso inserire la propria data di nascita (GGMMAAAA)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Attenzione: il login funziona solo sul sito www.infn.rbmsalute.it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b="1" dirty="0" smtClean="0"/>
              <a:t>Strutture convenzionate</a:t>
            </a:r>
            <a:r>
              <a:rPr lang="it-IT" dirty="0" smtClean="0"/>
              <a:t>: http://www.rbmsalute.it/network.html</a:t>
            </a:r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73741" y="637095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967010" y="6417118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10" name="Picture 2" descr="http://www.conselhocidadaos-berlim.de/wordpress/wp-content/uploads/2012/09/116493-matte-blue-and-white-square-icon-alphanumeric-information2-ps-150x15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033" y="-342358"/>
            <a:ext cx="2979510" cy="297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33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2855" y="639233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135083" y="6421768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Rettangolo 5"/>
          <p:cNvSpPr/>
          <p:nvPr/>
        </p:nvSpPr>
        <p:spPr>
          <a:xfrm>
            <a:off x="2586135" y="1522977"/>
            <a:ext cx="691149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Numeri telefonici </a:t>
            </a:r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dedicati (solo INFN)</a:t>
            </a:r>
          </a:p>
          <a:p>
            <a:endParaRPr lang="it-IT" sz="2800" b="1" u="sng" dirty="0" smtClean="0">
              <a:solidFill>
                <a:schemeClr val="accent3"/>
              </a:solidFill>
            </a:endParaRPr>
          </a:p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24 ore su 24 – 365 giorni 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all’anno</a:t>
            </a:r>
          </a:p>
          <a:p>
            <a:pPr algn="ctr"/>
            <a:endParaRPr lang="it-IT" b="1" u="sng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800.991.820</a:t>
            </a:r>
            <a:r>
              <a:rPr lang="it-IT" dirty="0"/>
              <a:t> </a:t>
            </a:r>
            <a:r>
              <a:rPr lang="it-IT" dirty="0" smtClean="0"/>
              <a:t>			da </a:t>
            </a:r>
            <a:r>
              <a:rPr lang="it-IT" dirty="0"/>
              <a:t>telefono fisso (numero gratuito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+39 0422.17.44.287 </a:t>
            </a:r>
            <a:r>
              <a:rPr lang="it-IT" b="1" dirty="0" smtClean="0"/>
              <a:t>		</a:t>
            </a:r>
            <a:r>
              <a:rPr lang="it-IT" dirty="0" smtClean="0"/>
              <a:t>da </a:t>
            </a:r>
            <a:r>
              <a:rPr lang="it-IT" dirty="0"/>
              <a:t>rete mobile o estero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39 0422.17.44.787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smtClean="0"/>
              <a:t>	fax per </a:t>
            </a:r>
            <a:r>
              <a:rPr lang="it-IT" dirty="0"/>
              <a:t>trasmettere </a:t>
            </a:r>
            <a:r>
              <a:rPr lang="it-IT" dirty="0" smtClean="0"/>
              <a:t>documentazione</a:t>
            </a:r>
            <a:endParaRPr lang="it-IT" dirty="0"/>
          </a:p>
          <a:p>
            <a:endParaRPr lang="it-IT" dirty="0"/>
          </a:p>
        </p:txBody>
      </p:sp>
      <p:pic>
        <p:nvPicPr>
          <p:cNvPr id="9" name="Picture 4" descr="http://www.mc.gov.md/sites/default/files/telep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2706" y="-322985"/>
            <a:ext cx="2988841" cy="298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7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71712" y="636006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– Polizza Sanitaria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376546" y="6452399"/>
            <a:ext cx="199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Padova 1-2 Dicembre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Rettangolo 5"/>
          <p:cNvSpPr/>
          <p:nvPr/>
        </p:nvSpPr>
        <p:spPr>
          <a:xfrm>
            <a:off x="2692397" y="1709901"/>
            <a:ext cx="692746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E-mail</a:t>
            </a:r>
            <a:r>
              <a:rPr lang="it-IT" sz="2800" b="1" u="sng" dirty="0">
                <a:solidFill>
                  <a:schemeClr val="accent3"/>
                </a:solidFill>
              </a:rPr>
              <a:t> </a:t>
            </a:r>
            <a:endParaRPr lang="it-IT" sz="2800" b="1" u="sng" dirty="0" smtClean="0">
              <a:solidFill>
                <a:schemeClr val="accent3"/>
              </a:solidFill>
            </a:endParaRPr>
          </a:p>
          <a:p>
            <a:endParaRPr lang="it-IT" dirty="0">
              <a:hlinkClick r:id="rId3"/>
            </a:endParaRPr>
          </a:p>
          <a:p>
            <a:pPr algn="ctr"/>
            <a:r>
              <a:rPr lang="it-IT" sz="3600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assistenza.infn@rbmsalute.it</a:t>
            </a:r>
            <a:endParaRPr lang="it-IT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Attenzione al replay a loro e-mail!!!</a:t>
            </a:r>
            <a:endParaRPr lang="it-IT" sz="2000" b="1" dirty="0">
              <a:solidFill>
                <a:srgbClr val="FF0000"/>
              </a:solidFill>
            </a:endParaRPr>
          </a:p>
          <a:p>
            <a:endParaRPr lang="it-IT" sz="2800" b="1" u="sng" dirty="0" smtClean="0">
              <a:solidFill>
                <a:schemeClr val="accent3"/>
              </a:solidFill>
            </a:endParaRPr>
          </a:p>
          <a:p>
            <a:r>
              <a:rPr lang="it-IT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App</a:t>
            </a:r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 «Citrus </a:t>
            </a:r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RBM </a:t>
            </a:r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Salute»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1600" dirty="0" smtClean="0"/>
              <a:t>per </a:t>
            </a:r>
            <a:r>
              <a:rPr lang="it-IT" sz="1600" dirty="0" err="1"/>
              <a:t>Iphone</a:t>
            </a:r>
            <a:r>
              <a:rPr lang="it-IT" sz="1600" dirty="0"/>
              <a:t> e </a:t>
            </a:r>
            <a:r>
              <a:rPr lang="it-IT" sz="1600" dirty="0" err="1"/>
              <a:t>Android</a:t>
            </a:r>
            <a:endParaRPr lang="it-IT" sz="1600" dirty="0"/>
          </a:p>
          <a:p>
            <a:endParaRPr lang="it-IT" sz="1600" b="1" dirty="0" smtClean="0"/>
          </a:p>
          <a:p>
            <a:r>
              <a:rPr lang="it-IT" sz="1600" b="1" dirty="0" smtClean="0"/>
              <a:t>1. </a:t>
            </a:r>
            <a:r>
              <a:rPr lang="it-IT" sz="1600" dirty="0" smtClean="0"/>
              <a:t>Modifica dati anagrafici			</a:t>
            </a:r>
            <a:r>
              <a:rPr lang="it-IT" sz="1600" b="1" dirty="0" smtClean="0"/>
              <a:t>2</a:t>
            </a:r>
            <a:r>
              <a:rPr lang="it-IT" sz="1600" dirty="0" smtClean="0"/>
              <a:t>. Recapiti </a:t>
            </a:r>
          </a:p>
          <a:p>
            <a:endParaRPr lang="it-IT" sz="1600" dirty="0" smtClean="0"/>
          </a:p>
          <a:p>
            <a:r>
              <a:rPr lang="it-IT" sz="1600" b="1" dirty="0" smtClean="0"/>
              <a:t>3</a:t>
            </a:r>
            <a:r>
              <a:rPr lang="it-IT" sz="1600" dirty="0" smtClean="0"/>
              <a:t>. Ricerca strutture convenzionate		</a:t>
            </a:r>
            <a:r>
              <a:rPr lang="it-IT" sz="1600" b="1" dirty="0" smtClean="0"/>
              <a:t>4</a:t>
            </a:r>
            <a:r>
              <a:rPr lang="it-IT" sz="1600" dirty="0" smtClean="0"/>
              <a:t>. Visualizzazione pratiche </a:t>
            </a:r>
          </a:p>
          <a:p>
            <a:endParaRPr lang="it-IT" sz="1600" dirty="0"/>
          </a:p>
          <a:p>
            <a:r>
              <a:rPr lang="it-IT" sz="1600" dirty="0" smtClean="0"/>
              <a:t>5. </a:t>
            </a:r>
            <a:r>
              <a:rPr lang="it-IT" sz="1600" dirty="0" err="1" smtClean="0"/>
              <a:t>Preattivazione</a:t>
            </a:r>
            <a:r>
              <a:rPr lang="it-IT" sz="1600" dirty="0" smtClean="0"/>
              <a:t> pratiche in strutture del SSN o Convenzionate</a:t>
            </a:r>
            <a:endParaRPr lang="it-IT" sz="1600" dirty="0"/>
          </a:p>
        </p:txBody>
      </p:sp>
      <p:pic>
        <p:nvPicPr>
          <p:cNvPr id="3076" name="Picture 4" descr="http://cdn.mysitemyway.com/etc-mysitemyway/icons/legacy-previews/icons-256/matte-blue-and-white-square-icons-business/116939-matte-blue-and-white-square-icon-business-envelope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3413" y="-308895"/>
            <a:ext cx="3044260" cy="304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conselhocidadaos-berlim.de/wordpress/wp-content/uploads/2013/10/117105-matte-blue-and-white-square-icon-business-www-search-ps-300x3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7638" y="1864094"/>
            <a:ext cx="3044260" cy="304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3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Viol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785</TotalTime>
  <Words>1516</Words>
  <Application>Microsoft Office PowerPoint</Application>
  <PresentationFormat>Custom</PresentationFormat>
  <Paragraphs>244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Sfaccettatura</vt:lpstr>
      <vt:lpstr>RBM vs UNISALUTE</vt:lpstr>
      <vt:lpstr>PowerPoint Presentation</vt:lpstr>
      <vt:lpstr>PowerPoint Presentation</vt:lpstr>
      <vt:lpstr>PowerPoint Presentation</vt:lpstr>
      <vt:lpstr>PowerPoint Presentation</vt:lpstr>
      <vt:lpstr>RBM vs UNISALUTE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Fw: Grazie a tutti da parte di Guido Simeoni!</vt:lpstr>
    </vt:vector>
  </TitlesOfParts>
  <Company>Olidata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RBM vs UNISALUTE</dc:title>
  <dc:creator>Bortot Simona</dc:creator>
  <cp:lastModifiedBy>Roberto Gomezel</cp:lastModifiedBy>
  <cp:revision>57</cp:revision>
  <dcterms:created xsi:type="dcterms:W3CDTF">2016-06-03T12:05:46Z</dcterms:created>
  <dcterms:modified xsi:type="dcterms:W3CDTF">2016-12-05T13:04:24Z</dcterms:modified>
</cp:coreProperties>
</file>