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0" r:id="rId2"/>
    <p:sldId id="261" r:id="rId3"/>
    <p:sldId id="262" r:id="rId4"/>
    <p:sldId id="263" r:id="rId5"/>
    <p:sldId id="291" r:id="rId6"/>
    <p:sldId id="290" r:id="rId7"/>
    <p:sldId id="297" r:id="rId8"/>
    <p:sldId id="264" r:id="rId9"/>
    <p:sldId id="294" r:id="rId10"/>
    <p:sldId id="265" r:id="rId11"/>
    <p:sldId id="267" r:id="rId12"/>
    <p:sldId id="269" r:id="rId13"/>
    <p:sldId id="268" r:id="rId14"/>
    <p:sldId id="298" r:id="rId15"/>
    <p:sldId id="293" r:id="rId16"/>
    <p:sldId id="295" r:id="rId17"/>
    <p:sldId id="296" r:id="rId18"/>
    <p:sldId id="273" r:id="rId19"/>
    <p:sldId id="274" r:id="rId20"/>
    <p:sldId id="300" r:id="rId21"/>
    <p:sldId id="299" r:id="rId22"/>
    <p:sldId id="292" r:id="rId23"/>
    <p:sldId id="289" r:id="rId24"/>
    <p:sldId id="301" r:id="rId25"/>
    <p:sldId id="283" r:id="rId26"/>
    <p:sldId id="284" r:id="rId27"/>
    <p:sldId id="285" r:id="rId28"/>
    <p:sldId id="286" r:id="rId29"/>
    <p:sldId id="287" r:id="rId30"/>
    <p:sldId id="288" r:id="rId31"/>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 Garlasche" initials="MG" lastIdx="1" clrIdx="0">
    <p:extLst>
      <p:ext uri="{19B8F6BF-5375-455C-9EA6-DF929625EA0E}">
        <p15:presenceInfo xmlns:p15="http://schemas.microsoft.com/office/powerpoint/2012/main" userId="S-1-5-21-1526224874-1540688658-1361462980-6926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4531" autoAdjust="0"/>
  </p:normalViewPr>
  <p:slideViewPr>
    <p:cSldViewPr snapToGrid="0" snapToObjects="1">
      <p:cViewPr varScale="1">
        <p:scale>
          <a:sx n="99" d="100"/>
          <a:sy n="99" d="100"/>
        </p:scale>
        <p:origin x="169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62B67-56DF-2B4A-B00B-E3CD1F557695}" type="doc">
      <dgm:prSet loTypeId="urn:microsoft.com/office/officeart/2005/8/layout/vList3" loCatId="" qsTypeId="urn:microsoft.com/office/officeart/2005/8/quickstyle/simple4" qsCatId="simple" csTypeId="urn:microsoft.com/office/officeart/2005/8/colors/accent1_2" csCatId="accent1" phldr="1"/>
      <dgm:spPr/>
    </dgm:pt>
    <dgm:pt modelId="{632AB310-AA23-6048-8A24-9BF5402B095F}">
      <dgm:prSet phldrT="[Text]"/>
      <dgm:spPr>
        <a:xfrm rot="10800000">
          <a:off x="846712" y="49601"/>
          <a:ext cx="3381528" cy="1427327"/>
        </a:xfrm>
        <a:gradFill rotWithShape="0">
          <a:gsLst>
            <a:gs pos="0">
              <a:srgbClr val="727CA3">
                <a:hueOff val="0"/>
                <a:satOff val="0"/>
                <a:lumOff val="0"/>
                <a:alphaOff val="0"/>
                <a:shade val="63000"/>
              </a:srgbClr>
            </a:gs>
            <a:gs pos="30000">
              <a:srgbClr val="727CA3">
                <a:hueOff val="0"/>
                <a:satOff val="0"/>
                <a:lumOff val="0"/>
                <a:alphaOff val="0"/>
                <a:shade val="90000"/>
                <a:satMod val="110000"/>
              </a:srgbClr>
            </a:gs>
            <a:gs pos="45000">
              <a:srgbClr val="727CA3">
                <a:hueOff val="0"/>
                <a:satOff val="0"/>
                <a:lumOff val="0"/>
                <a:alphaOff val="0"/>
                <a:shade val="100000"/>
                <a:satMod val="118000"/>
              </a:srgbClr>
            </a:gs>
            <a:gs pos="55000">
              <a:srgbClr val="727CA3">
                <a:hueOff val="0"/>
                <a:satOff val="0"/>
                <a:lumOff val="0"/>
                <a:alphaOff val="0"/>
                <a:shade val="100000"/>
                <a:satMod val="118000"/>
              </a:srgbClr>
            </a:gs>
            <a:gs pos="73000">
              <a:srgbClr val="727CA3">
                <a:hueOff val="0"/>
                <a:satOff val="0"/>
                <a:lumOff val="0"/>
                <a:alphaOff val="0"/>
                <a:shade val="90000"/>
                <a:satMod val="110000"/>
              </a:srgbClr>
            </a:gs>
            <a:gs pos="100000">
              <a:srgbClr val="727CA3">
                <a:hueOff val="0"/>
                <a:satOff val="0"/>
                <a:lumOff val="0"/>
                <a:alphaOff val="0"/>
                <a:shade val="63000"/>
              </a:srgb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hueOff val="0"/>
              <a:satOff val="0"/>
              <a:lumOff val="0"/>
              <a:alphaOff val="0"/>
              <a:tint val="100000"/>
              <a:shade val="100000"/>
              <a:hueMod val="100000"/>
              <a:satMod val="100000"/>
            </a:srgbClr>
          </a:contourClr>
        </a:sp3d>
      </dgm:spPr>
      <dgm:t>
        <a:bodyPr/>
        <a:lstStyle/>
        <a:p>
          <a:pPr algn="l" rtl="0"/>
          <a:r>
            <a:rPr lang="fr-CH" u="none" dirty="0" smtClean="0">
              <a:solidFill>
                <a:sysClr val="window" lastClr="FFFFFF"/>
              </a:solidFill>
              <a:latin typeface="Gill Sans MT"/>
              <a:ea typeface="+mn-ea"/>
              <a:cs typeface="+mn-cs"/>
            </a:rPr>
            <a:t>Engineering &amp; Design</a:t>
          </a:r>
          <a:endParaRPr lang="en-US" dirty="0">
            <a:solidFill>
              <a:sysClr val="window" lastClr="FFFFFF"/>
            </a:solidFill>
            <a:latin typeface="Gill Sans MT"/>
            <a:ea typeface="+mn-ea"/>
            <a:cs typeface="+mn-cs"/>
          </a:endParaRPr>
        </a:p>
      </dgm:t>
    </dgm:pt>
    <dgm:pt modelId="{0099EC22-9CC7-A944-8931-181143166811}" type="parTrans" cxnId="{AA2530E7-272E-254A-8887-055D90A8E14B}">
      <dgm:prSet/>
      <dgm:spPr/>
      <dgm:t>
        <a:bodyPr/>
        <a:lstStyle/>
        <a:p>
          <a:endParaRPr lang="en-US"/>
        </a:p>
      </dgm:t>
    </dgm:pt>
    <dgm:pt modelId="{3F9A0CC0-E54B-0748-B4DF-250817C8D17E}" type="sibTrans" cxnId="{AA2530E7-272E-254A-8887-055D90A8E14B}">
      <dgm:prSet/>
      <dgm:spPr/>
      <dgm:t>
        <a:bodyPr/>
        <a:lstStyle/>
        <a:p>
          <a:endParaRPr lang="en-US"/>
        </a:p>
      </dgm:t>
    </dgm:pt>
    <dgm:pt modelId="{A29DFBB2-78DA-F44F-BDCB-93A69E026BCE}">
      <dgm:prSet phldrT="[Text]"/>
      <dgm:spPr>
        <a:xfrm rot="10800000">
          <a:off x="846712" y="1842377"/>
          <a:ext cx="3381528" cy="1427327"/>
        </a:xfrm>
        <a:gradFill rotWithShape="0">
          <a:gsLst>
            <a:gs pos="0">
              <a:srgbClr val="727CA3">
                <a:hueOff val="0"/>
                <a:satOff val="0"/>
                <a:lumOff val="0"/>
                <a:alphaOff val="0"/>
                <a:shade val="63000"/>
              </a:srgbClr>
            </a:gs>
            <a:gs pos="30000">
              <a:srgbClr val="727CA3">
                <a:hueOff val="0"/>
                <a:satOff val="0"/>
                <a:lumOff val="0"/>
                <a:alphaOff val="0"/>
                <a:shade val="90000"/>
                <a:satMod val="110000"/>
              </a:srgbClr>
            </a:gs>
            <a:gs pos="45000">
              <a:srgbClr val="727CA3">
                <a:hueOff val="0"/>
                <a:satOff val="0"/>
                <a:lumOff val="0"/>
                <a:alphaOff val="0"/>
                <a:shade val="100000"/>
                <a:satMod val="118000"/>
              </a:srgbClr>
            </a:gs>
            <a:gs pos="55000">
              <a:srgbClr val="727CA3">
                <a:hueOff val="0"/>
                <a:satOff val="0"/>
                <a:lumOff val="0"/>
                <a:alphaOff val="0"/>
                <a:shade val="100000"/>
                <a:satMod val="118000"/>
              </a:srgbClr>
            </a:gs>
            <a:gs pos="73000">
              <a:srgbClr val="727CA3">
                <a:hueOff val="0"/>
                <a:satOff val="0"/>
                <a:lumOff val="0"/>
                <a:alphaOff val="0"/>
                <a:shade val="90000"/>
                <a:satMod val="110000"/>
              </a:srgbClr>
            </a:gs>
            <a:gs pos="100000">
              <a:srgbClr val="727CA3">
                <a:hueOff val="0"/>
                <a:satOff val="0"/>
                <a:lumOff val="0"/>
                <a:alphaOff val="0"/>
                <a:shade val="63000"/>
              </a:srgb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hueOff val="0"/>
              <a:satOff val="0"/>
              <a:lumOff val="0"/>
              <a:alphaOff val="0"/>
              <a:tint val="100000"/>
              <a:shade val="100000"/>
              <a:hueMod val="100000"/>
              <a:satMod val="100000"/>
            </a:srgbClr>
          </a:contourClr>
        </a:sp3d>
      </dgm:spPr>
      <dgm:t>
        <a:bodyPr/>
        <a:lstStyle/>
        <a:p>
          <a:r>
            <a:rPr lang="en-GB" u="none" dirty="0" smtClean="0">
              <a:solidFill>
                <a:sysClr val="window" lastClr="FFFFFF"/>
              </a:solidFill>
              <a:latin typeface="Gill Sans MT"/>
              <a:ea typeface="+mn-ea"/>
              <a:cs typeface="+mn-cs"/>
            </a:rPr>
            <a:t>Production</a:t>
          </a:r>
          <a:endParaRPr lang="en-US" dirty="0">
            <a:solidFill>
              <a:sysClr val="window" lastClr="FFFFFF"/>
            </a:solidFill>
            <a:latin typeface="Gill Sans MT"/>
            <a:ea typeface="+mn-ea"/>
            <a:cs typeface="+mn-cs"/>
          </a:endParaRPr>
        </a:p>
      </dgm:t>
    </dgm:pt>
    <dgm:pt modelId="{4D7B32C6-1D57-554D-8E5B-C60C1E4B6061}" type="parTrans" cxnId="{F3155A1B-F55C-C545-818F-6535CF89BAB0}">
      <dgm:prSet/>
      <dgm:spPr/>
      <dgm:t>
        <a:bodyPr/>
        <a:lstStyle/>
        <a:p>
          <a:endParaRPr lang="en-US"/>
        </a:p>
      </dgm:t>
    </dgm:pt>
    <dgm:pt modelId="{6311B83B-E289-474C-A8C7-6655631626D4}" type="sibTrans" cxnId="{F3155A1B-F55C-C545-818F-6535CF89BAB0}">
      <dgm:prSet/>
      <dgm:spPr/>
      <dgm:t>
        <a:bodyPr/>
        <a:lstStyle/>
        <a:p>
          <a:endParaRPr lang="en-US"/>
        </a:p>
      </dgm:t>
    </dgm:pt>
    <dgm:pt modelId="{6E2910B1-B5FD-AB46-B240-118C347F5B97}">
      <dgm:prSet phldrT="[Text]"/>
      <dgm:spPr>
        <a:xfrm rot="10800000">
          <a:off x="846712" y="3695773"/>
          <a:ext cx="3381528" cy="1427327"/>
        </a:xfrm>
        <a:gradFill rotWithShape="0">
          <a:gsLst>
            <a:gs pos="0">
              <a:srgbClr val="727CA3">
                <a:hueOff val="0"/>
                <a:satOff val="0"/>
                <a:lumOff val="0"/>
                <a:alphaOff val="0"/>
                <a:shade val="63000"/>
              </a:srgbClr>
            </a:gs>
            <a:gs pos="30000">
              <a:srgbClr val="727CA3">
                <a:hueOff val="0"/>
                <a:satOff val="0"/>
                <a:lumOff val="0"/>
                <a:alphaOff val="0"/>
                <a:shade val="90000"/>
                <a:satMod val="110000"/>
              </a:srgbClr>
            </a:gs>
            <a:gs pos="45000">
              <a:srgbClr val="727CA3">
                <a:hueOff val="0"/>
                <a:satOff val="0"/>
                <a:lumOff val="0"/>
                <a:alphaOff val="0"/>
                <a:shade val="100000"/>
                <a:satMod val="118000"/>
              </a:srgbClr>
            </a:gs>
            <a:gs pos="55000">
              <a:srgbClr val="727CA3">
                <a:hueOff val="0"/>
                <a:satOff val="0"/>
                <a:lumOff val="0"/>
                <a:alphaOff val="0"/>
                <a:shade val="100000"/>
                <a:satMod val="118000"/>
              </a:srgbClr>
            </a:gs>
            <a:gs pos="73000">
              <a:srgbClr val="727CA3">
                <a:hueOff val="0"/>
                <a:satOff val="0"/>
                <a:lumOff val="0"/>
                <a:alphaOff val="0"/>
                <a:shade val="90000"/>
                <a:satMod val="110000"/>
              </a:srgbClr>
            </a:gs>
            <a:gs pos="100000">
              <a:srgbClr val="727CA3">
                <a:hueOff val="0"/>
                <a:satOff val="0"/>
                <a:lumOff val="0"/>
                <a:alphaOff val="0"/>
                <a:shade val="63000"/>
              </a:srgb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hueOff val="0"/>
              <a:satOff val="0"/>
              <a:lumOff val="0"/>
              <a:alphaOff val="0"/>
              <a:tint val="100000"/>
              <a:shade val="100000"/>
              <a:hueMod val="100000"/>
              <a:satMod val="100000"/>
            </a:srgbClr>
          </a:contourClr>
        </a:sp3d>
      </dgm:spPr>
      <dgm:t>
        <a:bodyPr/>
        <a:lstStyle/>
        <a:p>
          <a:pPr algn="l" rtl="0"/>
          <a:r>
            <a:rPr lang="en-US" u="none" noProof="0" dirty="0" smtClean="0">
              <a:solidFill>
                <a:sysClr val="window" lastClr="FFFFFF"/>
              </a:solidFill>
              <a:latin typeface="Gill Sans MT"/>
              <a:ea typeface="+mn-ea"/>
              <a:cs typeface="+mn-cs"/>
            </a:rPr>
            <a:t>Materials &amp; Metrology</a:t>
          </a:r>
          <a:endParaRPr lang="en-US" noProof="0" dirty="0">
            <a:solidFill>
              <a:sysClr val="window" lastClr="FFFFFF"/>
            </a:solidFill>
            <a:latin typeface="Gill Sans MT"/>
            <a:ea typeface="+mn-ea"/>
            <a:cs typeface="+mn-cs"/>
          </a:endParaRPr>
        </a:p>
      </dgm:t>
    </dgm:pt>
    <dgm:pt modelId="{D8CFE2DD-B72F-954F-9CCE-E3D1C9D8F1F2}" type="sibTrans" cxnId="{97C59FC9-5D7F-5A48-862C-785AB6AB591C}">
      <dgm:prSet/>
      <dgm:spPr/>
      <dgm:t>
        <a:bodyPr/>
        <a:lstStyle/>
        <a:p>
          <a:endParaRPr lang="en-US"/>
        </a:p>
      </dgm:t>
    </dgm:pt>
    <dgm:pt modelId="{FFBDD027-287D-FD47-848D-77A9DE580621}" type="parTrans" cxnId="{97C59FC9-5D7F-5A48-862C-785AB6AB591C}">
      <dgm:prSet/>
      <dgm:spPr/>
      <dgm:t>
        <a:bodyPr/>
        <a:lstStyle/>
        <a:p>
          <a:endParaRPr lang="en-US"/>
        </a:p>
      </dgm:t>
    </dgm:pt>
    <dgm:pt modelId="{8825C8AC-4340-7343-BECF-0D6C9F816AFA}" type="pres">
      <dgm:prSet presAssocID="{90962B67-56DF-2B4A-B00B-E3CD1F557695}" presName="linearFlow" presStyleCnt="0">
        <dgm:presLayoutVars>
          <dgm:dir/>
          <dgm:resizeHandles val="exact"/>
        </dgm:presLayoutVars>
      </dgm:prSet>
      <dgm:spPr/>
    </dgm:pt>
    <dgm:pt modelId="{05F042E6-126B-9546-A6B1-5EEB3D492703}" type="pres">
      <dgm:prSet presAssocID="{632AB310-AA23-6048-8A24-9BF5402B095F}" presName="composite" presStyleCnt="0"/>
      <dgm:spPr/>
    </dgm:pt>
    <dgm:pt modelId="{F6CBE14D-8658-F844-8338-FF2BDE459606}" type="pres">
      <dgm:prSet presAssocID="{632AB310-AA23-6048-8A24-9BF5402B095F}" presName="imgShp" presStyleLbl="fgImgPlace1" presStyleIdx="0" presStyleCnt="3" custLinFactNeighborX="-28167" custLinFactNeighborY="3290"/>
      <dgm:spPr>
        <a:xfrm>
          <a:off x="92871" y="49601"/>
          <a:ext cx="1427327" cy="142732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tint val="50000"/>
              <a:hueOff val="0"/>
              <a:satOff val="0"/>
              <a:lumOff val="0"/>
              <a:alphaOff val="0"/>
              <a:tint val="100000"/>
              <a:shade val="100000"/>
              <a:hueMod val="100000"/>
              <a:satMod val="100000"/>
            </a:srgbClr>
          </a:contourClr>
        </a:sp3d>
      </dgm:spPr>
    </dgm:pt>
    <dgm:pt modelId="{0E738DB2-B352-B74C-84DD-BA7F830795BB}" type="pres">
      <dgm:prSet presAssocID="{632AB310-AA23-6048-8A24-9BF5402B095F}" presName="txShp" presStyleLbl="node1" presStyleIdx="0" presStyleCnt="3" custLinFactNeighborX="-10701" custLinFactNeighborY="3290">
        <dgm:presLayoutVars>
          <dgm:bulletEnabled val="1"/>
        </dgm:presLayoutVars>
      </dgm:prSet>
      <dgm:spPr>
        <a:prstGeom prst="homePlate">
          <a:avLst/>
        </a:prstGeom>
      </dgm:spPr>
      <dgm:t>
        <a:bodyPr/>
        <a:lstStyle/>
        <a:p>
          <a:endParaRPr lang="en-US"/>
        </a:p>
      </dgm:t>
    </dgm:pt>
    <dgm:pt modelId="{69A95BCA-BE5A-704F-96C9-59704D029E1C}" type="pres">
      <dgm:prSet presAssocID="{3F9A0CC0-E54B-0748-B4DF-250817C8D17E}" presName="spacing" presStyleCnt="0"/>
      <dgm:spPr/>
    </dgm:pt>
    <dgm:pt modelId="{8368AD55-5863-5849-9A8D-00A23DB183A4}" type="pres">
      <dgm:prSet presAssocID="{A29DFBB2-78DA-F44F-BDCB-93A69E026BCE}" presName="composite" presStyleCnt="0"/>
      <dgm:spPr/>
    </dgm:pt>
    <dgm:pt modelId="{5887C235-FE0D-2A4C-B6F6-2470971CA96F}" type="pres">
      <dgm:prSet presAssocID="{A29DFBB2-78DA-F44F-BDCB-93A69E026BCE}" presName="imgShp" presStyleLbl="fgImgPlace1" presStyleIdx="1" presStyleCnt="3" custLinFactNeighborX="-28167" custLinFactNeighborY="-957"/>
      <dgm:spPr>
        <a:xfrm>
          <a:off x="92871" y="1842377"/>
          <a:ext cx="1427327" cy="1427327"/>
        </a:xfrm>
        <a:prstGeom prst="ellipse">
          <a:avLst/>
        </a:prstGeom>
        <a:blipFill rotWithShape="1">
          <a:blip xmlns:r="http://schemas.openxmlformats.org/officeDocument/2006/relationships" r:embed="rId2"/>
          <a:stretch>
            <a:fillRect/>
          </a:stretch>
        </a:blip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tint val="50000"/>
              <a:hueOff val="0"/>
              <a:satOff val="0"/>
              <a:lumOff val="0"/>
              <a:alphaOff val="0"/>
              <a:tint val="100000"/>
              <a:shade val="100000"/>
              <a:hueMod val="100000"/>
              <a:satMod val="100000"/>
            </a:srgbClr>
          </a:contourClr>
        </a:sp3d>
      </dgm:spPr>
    </dgm:pt>
    <dgm:pt modelId="{137C01A2-99D4-A447-86A3-403E25126D5E}" type="pres">
      <dgm:prSet presAssocID="{A29DFBB2-78DA-F44F-BDCB-93A69E026BCE}" presName="txShp" presStyleLbl="node1" presStyleIdx="1" presStyleCnt="3" custLinFactNeighborX="-10701" custLinFactNeighborY="-957">
        <dgm:presLayoutVars>
          <dgm:bulletEnabled val="1"/>
        </dgm:presLayoutVars>
      </dgm:prSet>
      <dgm:spPr>
        <a:prstGeom prst="homePlate">
          <a:avLst/>
        </a:prstGeom>
      </dgm:spPr>
      <dgm:t>
        <a:bodyPr/>
        <a:lstStyle/>
        <a:p>
          <a:endParaRPr lang="en-US"/>
        </a:p>
      </dgm:t>
    </dgm:pt>
    <dgm:pt modelId="{15DD420B-AC4C-154E-8592-16F2644467AB}" type="pres">
      <dgm:prSet presAssocID="{6311B83B-E289-474C-A8C7-6655631626D4}" presName="spacing" presStyleCnt="0"/>
      <dgm:spPr/>
    </dgm:pt>
    <dgm:pt modelId="{83DB1D73-6BF3-D44A-87E5-2416E7EA57F1}" type="pres">
      <dgm:prSet presAssocID="{6E2910B1-B5FD-AB46-B240-118C347F5B97}" presName="composite" presStyleCnt="0"/>
      <dgm:spPr/>
    </dgm:pt>
    <dgm:pt modelId="{4971F503-73C1-864A-84F6-BB5F4E7598C8}" type="pres">
      <dgm:prSet presAssocID="{6E2910B1-B5FD-AB46-B240-118C347F5B97}" presName="imgShp" presStyleLbl="fgImgPlace1" presStyleIdx="2" presStyleCnt="3" custLinFactNeighborX="-28167" custLinFactNeighborY="-957"/>
      <dgm:spPr>
        <a:xfrm>
          <a:off x="92871" y="3695773"/>
          <a:ext cx="1427327" cy="1427327"/>
        </a:xfrm>
        <a:prstGeom prst="ellipse">
          <a:avLst/>
        </a:prstGeom>
        <a:blipFill rotWithShape="1">
          <a:blip xmlns:r="http://schemas.openxmlformats.org/officeDocument/2006/relationships" r:embed="rId3"/>
          <a:stretch>
            <a:fillRect/>
          </a:stretch>
        </a:blip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tint val="50000"/>
              <a:hueOff val="0"/>
              <a:satOff val="0"/>
              <a:lumOff val="0"/>
              <a:alphaOff val="0"/>
              <a:tint val="100000"/>
              <a:shade val="100000"/>
              <a:hueMod val="100000"/>
              <a:satMod val="100000"/>
            </a:srgbClr>
          </a:contourClr>
        </a:sp3d>
      </dgm:spPr>
    </dgm:pt>
    <dgm:pt modelId="{590BB13B-E57C-0E41-960B-A0C034302F47}" type="pres">
      <dgm:prSet presAssocID="{6E2910B1-B5FD-AB46-B240-118C347F5B97}" presName="txShp" presStyleLbl="node1" presStyleIdx="2" presStyleCnt="3" custLinFactNeighborX="-10701" custLinFactNeighborY="-957">
        <dgm:presLayoutVars>
          <dgm:bulletEnabled val="1"/>
        </dgm:presLayoutVars>
      </dgm:prSet>
      <dgm:spPr>
        <a:prstGeom prst="homePlate">
          <a:avLst/>
        </a:prstGeom>
      </dgm:spPr>
      <dgm:t>
        <a:bodyPr/>
        <a:lstStyle/>
        <a:p>
          <a:endParaRPr lang="en-US"/>
        </a:p>
      </dgm:t>
    </dgm:pt>
  </dgm:ptLst>
  <dgm:cxnLst>
    <dgm:cxn modelId="{F3155A1B-F55C-C545-818F-6535CF89BAB0}" srcId="{90962B67-56DF-2B4A-B00B-E3CD1F557695}" destId="{A29DFBB2-78DA-F44F-BDCB-93A69E026BCE}" srcOrd="1" destOrd="0" parTransId="{4D7B32C6-1D57-554D-8E5B-C60C1E4B6061}" sibTransId="{6311B83B-E289-474C-A8C7-6655631626D4}"/>
    <dgm:cxn modelId="{591EF043-DDB2-4A02-BBD7-2A4C4B5495C0}" type="presOf" srcId="{632AB310-AA23-6048-8A24-9BF5402B095F}" destId="{0E738DB2-B352-B74C-84DD-BA7F830795BB}" srcOrd="0" destOrd="0" presId="urn:microsoft.com/office/officeart/2005/8/layout/vList3"/>
    <dgm:cxn modelId="{719C9D8F-FF02-47B2-B5FB-52271E02787D}" type="presOf" srcId="{6E2910B1-B5FD-AB46-B240-118C347F5B97}" destId="{590BB13B-E57C-0E41-960B-A0C034302F47}" srcOrd="0" destOrd="0" presId="urn:microsoft.com/office/officeart/2005/8/layout/vList3"/>
    <dgm:cxn modelId="{97C59FC9-5D7F-5A48-862C-785AB6AB591C}" srcId="{90962B67-56DF-2B4A-B00B-E3CD1F557695}" destId="{6E2910B1-B5FD-AB46-B240-118C347F5B97}" srcOrd="2" destOrd="0" parTransId="{FFBDD027-287D-FD47-848D-77A9DE580621}" sibTransId="{D8CFE2DD-B72F-954F-9CCE-E3D1C9D8F1F2}"/>
    <dgm:cxn modelId="{AA2530E7-272E-254A-8887-055D90A8E14B}" srcId="{90962B67-56DF-2B4A-B00B-E3CD1F557695}" destId="{632AB310-AA23-6048-8A24-9BF5402B095F}" srcOrd="0" destOrd="0" parTransId="{0099EC22-9CC7-A944-8931-181143166811}" sibTransId="{3F9A0CC0-E54B-0748-B4DF-250817C8D17E}"/>
    <dgm:cxn modelId="{1F280949-E0BF-4409-B8B5-7883B96DE24A}" type="presOf" srcId="{90962B67-56DF-2B4A-B00B-E3CD1F557695}" destId="{8825C8AC-4340-7343-BECF-0D6C9F816AFA}" srcOrd="0" destOrd="0" presId="urn:microsoft.com/office/officeart/2005/8/layout/vList3"/>
    <dgm:cxn modelId="{21142EC6-C4B0-4CC9-A78A-93A336F831DF}" type="presOf" srcId="{A29DFBB2-78DA-F44F-BDCB-93A69E026BCE}" destId="{137C01A2-99D4-A447-86A3-403E25126D5E}" srcOrd="0" destOrd="0" presId="urn:microsoft.com/office/officeart/2005/8/layout/vList3"/>
    <dgm:cxn modelId="{D7AD2EDC-FE05-40ED-96E3-80FFDDBBDD47}" type="presParOf" srcId="{8825C8AC-4340-7343-BECF-0D6C9F816AFA}" destId="{05F042E6-126B-9546-A6B1-5EEB3D492703}" srcOrd="0" destOrd="0" presId="urn:microsoft.com/office/officeart/2005/8/layout/vList3"/>
    <dgm:cxn modelId="{47032705-CAFA-4A41-8C5F-7357E89E0CEA}" type="presParOf" srcId="{05F042E6-126B-9546-A6B1-5EEB3D492703}" destId="{F6CBE14D-8658-F844-8338-FF2BDE459606}" srcOrd="0" destOrd="0" presId="urn:microsoft.com/office/officeart/2005/8/layout/vList3"/>
    <dgm:cxn modelId="{AEF4351B-908C-4579-8791-1EC33284FFA3}" type="presParOf" srcId="{05F042E6-126B-9546-A6B1-5EEB3D492703}" destId="{0E738DB2-B352-B74C-84DD-BA7F830795BB}" srcOrd="1" destOrd="0" presId="urn:microsoft.com/office/officeart/2005/8/layout/vList3"/>
    <dgm:cxn modelId="{10FA2845-4091-464B-84E9-77E315D5E6DD}" type="presParOf" srcId="{8825C8AC-4340-7343-BECF-0D6C9F816AFA}" destId="{69A95BCA-BE5A-704F-96C9-59704D029E1C}" srcOrd="1" destOrd="0" presId="urn:microsoft.com/office/officeart/2005/8/layout/vList3"/>
    <dgm:cxn modelId="{0B9C703D-8B5B-4DAA-9FB5-630540641169}" type="presParOf" srcId="{8825C8AC-4340-7343-BECF-0D6C9F816AFA}" destId="{8368AD55-5863-5849-9A8D-00A23DB183A4}" srcOrd="2" destOrd="0" presId="urn:microsoft.com/office/officeart/2005/8/layout/vList3"/>
    <dgm:cxn modelId="{FD02EAB3-133E-42C2-A539-557F61BF2591}" type="presParOf" srcId="{8368AD55-5863-5849-9A8D-00A23DB183A4}" destId="{5887C235-FE0D-2A4C-B6F6-2470971CA96F}" srcOrd="0" destOrd="0" presId="urn:microsoft.com/office/officeart/2005/8/layout/vList3"/>
    <dgm:cxn modelId="{BC0FA6F4-0065-4C0E-99AE-DC4FCB79C137}" type="presParOf" srcId="{8368AD55-5863-5849-9A8D-00A23DB183A4}" destId="{137C01A2-99D4-A447-86A3-403E25126D5E}" srcOrd="1" destOrd="0" presId="urn:microsoft.com/office/officeart/2005/8/layout/vList3"/>
    <dgm:cxn modelId="{DE78F47C-787B-421A-9F01-260833EB0553}" type="presParOf" srcId="{8825C8AC-4340-7343-BECF-0D6C9F816AFA}" destId="{15DD420B-AC4C-154E-8592-16F2644467AB}" srcOrd="3" destOrd="0" presId="urn:microsoft.com/office/officeart/2005/8/layout/vList3"/>
    <dgm:cxn modelId="{FD3A8A8F-7110-4116-AEF4-FE702E09BDCD}" type="presParOf" srcId="{8825C8AC-4340-7343-BECF-0D6C9F816AFA}" destId="{83DB1D73-6BF3-D44A-87E5-2416E7EA57F1}" srcOrd="4" destOrd="0" presId="urn:microsoft.com/office/officeart/2005/8/layout/vList3"/>
    <dgm:cxn modelId="{68C09540-E5B1-4D70-8603-E6C457FEDBB9}" type="presParOf" srcId="{83DB1D73-6BF3-D44A-87E5-2416E7EA57F1}" destId="{4971F503-73C1-864A-84F6-BB5F4E7598C8}" srcOrd="0" destOrd="0" presId="urn:microsoft.com/office/officeart/2005/8/layout/vList3"/>
    <dgm:cxn modelId="{9E7C0AC1-CE13-41E8-A482-C7D6BC996649}" type="presParOf" srcId="{83DB1D73-6BF3-D44A-87E5-2416E7EA57F1}" destId="{590BB13B-E57C-0E41-960B-A0C034302F4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962B67-56DF-2B4A-B00B-E3CD1F557695}" type="doc">
      <dgm:prSet loTypeId="urn:microsoft.com/office/officeart/2005/8/layout/vList3" loCatId="" qsTypeId="urn:microsoft.com/office/officeart/2005/8/quickstyle/simple4" qsCatId="simple" csTypeId="urn:microsoft.com/office/officeart/2005/8/colors/accent1_2" csCatId="accent1" phldr="1"/>
      <dgm:spPr/>
    </dgm:pt>
    <dgm:pt modelId="{632AB310-AA23-6048-8A24-9BF5402B095F}">
      <dgm:prSet phldrT="[Text]"/>
      <dgm:spPr>
        <a:xfrm rot="10800000">
          <a:off x="846712" y="49601"/>
          <a:ext cx="3381528" cy="1427327"/>
        </a:xfrm>
        <a:gradFill rotWithShape="0">
          <a:gsLst>
            <a:gs pos="0">
              <a:srgbClr val="727CA3">
                <a:hueOff val="0"/>
                <a:satOff val="0"/>
                <a:lumOff val="0"/>
                <a:alphaOff val="0"/>
                <a:shade val="63000"/>
              </a:srgbClr>
            </a:gs>
            <a:gs pos="30000">
              <a:srgbClr val="727CA3">
                <a:hueOff val="0"/>
                <a:satOff val="0"/>
                <a:lumOff val="0"/>
                <a:alphaOff val="0"/>
                <a:shade val="90000"/>
                <a:satMod val="110000"/>
              </a:srgbClr>
            </a:gs>
            <a:gs pos="45000">
              <a:srgbClr val="727CA3">
                <a:hueOff val="0"/>
                <a:satOff val="0"/>
                <a:lumOff val="0"/>
                <a:alphaOff val="0"/>
                <a:shade val="100000"/>
                <a:satMod val="118000"/>
              </a:srgbClr>
            </a:gs>
            <a:gs pos="55000">
              <a:srgbClr val="727CA3">
                <a:hueOff val="0"/>
                <a:satOff val="0"/>
                <a:lumOff val="0"/>
                <a:alphaOff val="0"/>
                <a:shade val="100000"/>
                <a:satMod val="118000"/>
              </a:srgbClr>
            </a:gs>
            <a:gs pos="73000">
              <a:srgbClr val="727CA3">
                <a:hueOff val="0"/>
                <a:satOff val="0"/>
                <a:lumOff val="0"/>
                <a:alphaOff val="0"/>
                <a:shade val="90000"/>
                <a:satMod val="110000"/>
              </a:srgbClr>
            </a:gs>
            <a:gs pos="100000">
              <a:srgbClr val="727CA3">
                <a:hueOff val="0"/>
                <a:satOff val="0"/>
                <a:lumOff val="0"/>
                <a:alphaOff val="0"/>
                <a:shade val="63000"/>
              </a:srgb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hueOff val="0"/>
              <a:satOff val="0"/>
              <a:lumOff val="0"/>
              <a:alphaOff val="0"/>
              <a:tint val="100000"/>
              <a:shade val="100000"/>
              <a:hueMod val="100000"/>
              <a:satMod val="100000"/>
            </a:srgbClr>
          </a:contourClr>
        </a:sp3d>
      </dgm:spPr>
      <dgm:t>
        <a:bodyPr/>
        <a:lstStyle/>
        <a:p>
          <a:pPr algn="l" rtl="0"/>
          <a:r>
            <a:rPr lang="fr-CH" u="none" dirty="0" smtClean="0">
              <a:solidFill>
                <a:sysClr val="window" lastClr="FFFFFF"/>
              </a:solidFill>
              <a:latin typeface="Gill Sans MT"/>
              <a:ea typeface="+mn-ea"/>
              <a:cs typeface="+mn-cs"/>
            </a:rPr>
            <a:t>Engineering &amp; Design</a:t>
          </a:r>
          <a:endParaRPr lang="en-US" dirty="0">
            <a:solidFill>
              <a:sysClr val="window" lastClr="FFFFFF"/>
            </a:solidFill>
            <a:latin typeface="Gill Sans MT"/>
            <a:ea typeface="+mn-ea"/>
            <a:cs typeface="+mn-cs"/>
          </a:endParaRPr>
        </a:p>
      </dgm:t>
    </dgm:pt>
    <dgm:pt modelId="{0099EC22-9CC7-A944-8931-181143166811}" type="parTrans" cxnId="{AA2530E7-272E-254A-8887-055D90A8E14B}">
      <dgm:prSet/>
      <dgm:spPr/>
      <dgm:t>
        <a:bodyPr/>
        <a:lstStyle/>
        <a:p>
          <a:endParaRPr lang="en-US"/>
        </a:p>
      </dgm:t>
    </dgm:pt>
    <dgm:pt modelId="{3F9A0CC0-E54B-0748-B4DF-250817C8D17E}" type="sibTrans" cxnId="{AA2530E7-272E-254A-8887-055D90A8E14B}">
      <dgm:prSet/>
      <dgm:spPr/>
      <dgm:t>
        <a:bodyPr/>
        <a:lstStyle/>
        <a:p>
          <a:endParaRPr lang="en-US"/>
        </a:p>
      </dgm:t>
    </dgm:pt>
    <dgm:pt modelId="{A29DFBB2-78DA-F44F-BDCB-93A69E026BCE}">
      <dgm:prSet phldrT="[Text]"/>
      <dgm:spPr>
        <a:xfrm rot="10800000">
          <a:off x="846712" y="1842377"/>
          <a:ext cx="3381528" cy="1427327"/>
        </a:xfrm>
        <a:gradFill rotWithShape="0">
          <a:gsLst>
            <a:gs pos="0">
              <a:srgbClr val="727CA3">
                <a:hueOff val="0"/>
                <a:satOff val="0"/>
                <a:lumOff val="0"/>
                <a:alphaOff val="0"/>
                <a:shade val="63000"/>
              </a:srgbClr>
            </a:gs>
            <a:gs pos="30000">
              <a:srgbClr val="727CA3">
                <a:hueOff val="0"/>
                <a:satOff val="0"/>
                <a:lumOff val="0"/>
                <a:alphaOff val="0"/>
                <a:shade val="90000"/>
                <a:satMod val="110000"/>
              </a:srgbClr>
            </a:gs>
            <a:gs pos="45000">
              <a:srgbClr val="727CA3">
                <a:hueOff val="0"/>
                <a:satOff val="0"/>
                <a:lumOff val="0"/>
                <a:alphaOff val="0"/>
                <a:shade val="100000"/>
                <a:satMod val="118000"/>
              </a:srgbClr>
            </a:gs>
            <a:gs pos="55000">
              <a:srgbClr val="727CA3">
                <a:hueOff val="0"/>
                <a:satOff val="0"/>
                <a:lumOff val="0"/>
                <a:alphaOff val="0"/>
                <a:shade val="100000"/>
                <a:satMod val="118000"/>
              </a:srgbClr>
            </a:gs>
            <a:gs pos="73000">
              <a:srgbClr val="727CA3">
                <a:hueOff val="0"/>
                <a:satOff val="0"/>
                <a:lumOff val="0"/>
                <a:alphaOff val="0"/>
                <a:shade val="90000"/>
                <a:satMod val="110000"/>
              </a:srgbClr>
            </a:gs>
            <a:gs pos="100000">
              <a:srgbClr val="727CA3">
                <a:hueOff val="0"/>
                <a:satOff val="0"/>
                <a:lumOff val="0"/>
                <a:alphaOff val="0"/>
                <a:shade val="63000"/>
              </a:srgb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hueOff val="0"/>
              <a:satOff val="0"/>
              <a:lumOff val="0"/>
              <a:alphaOff val="0"/>
              <a:tint val="100000"/>
              <a:shade val="100000"/>
              <a:hueMod val="100000"/>
              <a:satMod val="100000"/>
            </a:srgbClr>
          </a:contourClr>
        </a:sp3d>
      </dgm:spPr>
      <dgm:t>
        <a:bodyPr/>
        <a:lstStyle/>
        <a:p>
          <a:r>
            <a:rPr lang="en-GB" u="none" dirty="0" smtClean="0">
              <a:solidFill>
                <a:sysClr val="window" lastClr="FFFFFF"/>
              </a:solidFill>
              <a:latin typeface="Gill Sans MT"/>
              <a:ea typeface="+mn-ea"/>
              <a:cs typeface="+mn-cs"/>
            </a:rPr>
            <a:t>Production</a:t>
          </a:r>
          <a:endParaRPr lang="en-US" dirty="0">
            <a:solidFill>
              <a:sysClr val="window" lastClr="FFFFFF"/>
            </a:solidFill>
            <a:latin typeface="Gill Sans MT"/>
            <a:ea typeface="+mn-ea"/>
            <a:cs typeface="+mn-cs"/>
          </a:endParaRPr>
        </a:p>
      </dgm:t>
    </dgm:pt>
    <dgm:pt modelId="{4D7B32C6-1D57-554D-8E5B-C60C1E4B6061}" type="parTrans" cxnId="{F3155A1B-F55C-C545-818F-6535CF89BAB0}">
      <dgm:prSet/>
      <dgm:spPr/>
      <dgm:t>
        <a:bodyPr/>
        <a:lstStyle/>
        <a:p>
          <a:endParaRPr lang="en-US"/>
        </a:p>
      </dgm:t>
    </dgm:pt>
    <dgm:pt modelId="{6311B83B-E289-474C-A8C7-6655631626D4}" type="sibTrans" cxnId="{F3155A1B-F55C-C545-818F-6535CF89BAB0}">
      <dgm:prSet/>
      <dgm:spPr/>
      <dgm:t>
        <a:bodyPr/>
        <a:lstStyle/>
        <a:p>
          <a:endParaRPr lang="en-US"/>
        </a:p>
      </dgm:t>
    </dgm:pt>
    <dgm:pt modelId="{6E2910B1-B5FD-AB46-B240-118C347F5B97}">
      <dgm:prSet phldrT="[Text]"/>
      <dgm:spPr>
        <a:xfrm rot="10800000">
          <a:off x="846712" y="3695773"/>
          <a:ext cx="3381528" cy="1427327"/>
        </a:xfrm>
        <a:gradFill rotWithShape="0">
          <a:gsLst>
            <a:gs pos="0">
              <a:srgbClr val="727CA3">
                <a:hueOff val="0"/>
                <a:satOff val="0"/>
                <a:lumOff val="0"/>
                <a:alphaOff val="0"/>
                <a:shade val="63000"/>
              </a:srgbClr>
            </a:gs>
            <a:gs pos="30000">
              <a:srgbClr val="727CA3">
                <a:hueOff val="0"/>
                <a:satOff val="0"/>
                <a:lumOff val="0"/>
                <a:alphaOff val="0"/>
                <a:shade val="90000"/>
                <a:satMod val="110000"/>
              </a:srgbClr>
            </a:gs>
            <a:gs pos="45000">
              <a:srgbClr val="727CA3">
                <a:hueOff val="0"/>
                <a:satOff val="0"/>
                <a:lumOff val="0"/>
                <a:alphaOff val="0"/>
                <a:shade val="100000"/>
                <a:satMod val="118000"/>
              </a:srgbClr>
            </a:gs>
            <a:gs pos="55000">
              <a:srgbClr val="727CA3">
                <a:hueOff val="0"/>
                <a:satOff val="0"/>
                <a:lumOff val="0"/>
                <a:alphaOff val="0"/>
                <a:shade val="100000"/>
                <a:satMod val="118000"/>
              </a:srgbClr>
            </a:gs>
            <a:gs pos="73000">
              <a:srgbClr val="727CA3">
                <a:hueOff val="0"/>
                <a:satOff val="0"/>
                <a:lumOff val="0"/>
                <a:alphaOff val="0"/>
                <a:shade val="90000"/>
                <a:satMod val="110000"/>
              </a:srgbClr>
            </a:gs>
            <a:gs pos="100000">
              <a:srgbClr val="727CA3">
                <a:hueOff val="0"/>
                <a:satOff val="0"/>
                <a:lumOff val="0"/>
                <a:alphaOff val="0"/>
                <a:shade val="63000"/>
              </a:srgb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hueOff val="0"/>
              <a:satOff val="0"/>
              <a:lumOff val="0"/>
              <a:alphaOff val="0"/>
              <a:tint val="100000"/>
              <a:shade val="100000"/>
              <a:hueMod val="100000"/>
              <a:satMod val="100000"/>
            </a:srgbClr>
          </a:contourClr>
        </a:sp3d>
      </dgm:spPr>
      <dgm:t>
        <a:bodyPr/>
        <a:lstStyle/>
        <a:p>
          <a:pPr algn="l" rtl="0"/>
          <a:r>
            <a:rPr lang="en-US" u="none" noProof="0" dirty="0" smtClean="0">
              <a:solidFill>
                <a:sysClr val="window" lastClr="FFFFFF"/>
              </a:solidFill>
              <a:latin typeface="Gill Sans MT"/>
              <a:ea typeface="+mn-ea"/>
              <a:cs typeface="+mn-cs"/>
            </a:rPr>
            <a:t>Materials &amp; Metrology</a:t>
          </a:r>
          <a:endParaRPr lang="en-US" noProof="0" dirty="0">
            <a:solidFill>
              <a:sysClr val="window" lastClr="FFFFFF"/>
            </a:solidFill>
            <a:latin typeface="Gill Sans MT"/>
            <a:ea typeface="+mn-ea"/>
            <a:cs typeface="+mn-cs"/>
          </a:endParaRPr>
        </a:p>
      </dgm:t>
    </dgm:pt>
    <dgm:pt modelId="{D8CFE2DD-B72F-954F-9CCE-E3D1C9D8F1F2}" type="sibTrans" cxnId="{97C59FC9-5D7F-5A48-862C-785AB6AB591C}">
      <dgm:prSet/>
      <dgm:spPr/>
      <dgm:t>
        <a:bodyPr/>
        <a:lstStyle/>
        <a:p>
          <a:endParaRPr lang="en-US"/>
        </a:p>
      </dgm:t>
    </dgm:pt>
    <dgm:pt modelId="{FFBDD027-287D-FD47-848D-77A9DE580621}" type="parTrans" cxnId="{97C59FC9-5D7F-5A48-862C-785AB6AB591C}">
      <dgm:prSet/>
      <dgm:spPr/>
      <dgm:t>
        <a:bodyPr/>
        <a:lstStyle/>
        <a:p>
          <a:endParaRPr lang="en-US"/>
        </a:p>
      </dgm:t>
    </dgm:pt>
    <dgm:pt modelId="{8825C8AC-4340-7343-BECF-0D6C9F816AFA}" type="pres">
      <dgm:prSet presAssocID="{90962B67-56DF-2B4A-B00B-E3CD1F557695}" presName="linearFlow" presStyleCnt="0">
        <dgm:presLayoutVars>
          <dgm:dir/>
          <dgm:resizeHandles val="exact"/>
        </dgm:presLayoutVars>
      </dgm:prSet>
      <dgm:spPr/>
    </dgm:pt>
    <dgm:pt modelId="{05F042E6-126B-9546-A6B1-5EEB3D492703}" type="pres">
      <dgm:prSet presAssocID="{632AB310-AA23-6048-8A24-9BF5402B095F}" presName="composite" presStyleCnt="0"/>
      <dgm:spPr/>
    </dgm:pt>
    <dgm:pt modelId="{F6CBE14D-8658-F844-8338-FF2BDE459606}" type="pres">
      <dgm:prSet presAssocID="{632AB310-AA23-6048-8A24-9BF5402B095F}" presName="imgShp" presStyleLbl="fgImgPlace1" presStyleIdx="0" presStyleCnt="3" custLinFactNeighborX="-28167" custLinFactNeighborY="3290"/>
      <dgm:spPr>
        <a:xfrm>
          <a:off x="92871" y="49601"/>
          <a:ext cx="1427327" cy="1427327"/>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tint val="50000"/>
              <a:hueOff val="0"/>
              <a:satOff val="0"/>
              <a:lumOff val="0"/>
              <a:alphaOff val="0"/>
              <a:tint val="100000"/>
              <a:shade val="100000"/>
              <a:hueMod val="100000"/>
              <a:satMod val="100000"/>
            </a:srgbClr>
          </a:contourClr>
        </a:sp3d>
      </dgm:spPr>
    </dgm:pt>
    <dgm:pt modelId="{0E738DB2-B352-B74C-84DD-BA7F830795BB}" type="pres">
      <dgm:prSet presAssocID="{632AB310-AA23-6048-8A24-9BF5402B095F}" presName="txShp" presStyleLbl="node1" presStyleIdx="0" presStyleCnt="3" custLinFactNeighborX="-10701" custLinFactNeighborY="3290">
        <dgm:presLayoutVars>
          <dgm:bulletEnabled val="1"/>
        </dgm:presLayoutVars>
      </dgm:prSet>
      <dgm:spPr>
        <a:prstGeom prst="homePlate">
          <a:avLst/>
        </a:prstGeom>
      </dgm:spPr>
      <dgm:t>
        <a:bodyPr/>
        <a:lstStyle/>
        <a:p>
          <a:endParaRPr lang="en-US"/>
        </a:p>
      </dgm:t>
    </dgm:pt>
    <dgm:pt modelId="{69A95BCA-BE5A-704F-96C9-59704D029E1C}" type="pres">
      <dgm:prSet presAssocID="{3F9A0CC0-E54B-0748-B4DF-250817C8D17E}" presName="spacing" presStyleCnt="0"/>
      <dgm:spPr/>
    </dgm:pt>
    <dgm:pt modelId="{8368AD55-5863-5849-9A8D-00A23DB183A4}" type="pres">
      <dgm:prSet presAssocID="{A29DFBB2-78DA-F44F-BDCB-93A69E026BCE}" presName="composite" presStyleCnt="0"/>
      <dgm:spPr/>
    </dgm:pt>
    <dgm:pt modelId="{5887C235-FE0D-2A4C-B6F6-2470971CA96F}" type="pres">
      <dgm:prSet presAssocID="{A29DFBB2-78DA-F44F-BDCB-93A69E026BCE}" presName="imgShp" presStyleLbl="fgImgPlace1" presStyleIdx="1" presStyleCnt="3" custLinFactNeighborX="-28167" custLinFactNeighborY="-957"/>
      <dgm:spPr>
        <a:xfrm>
          <a:off x="92871" y="1842377"/>
          <a:ext cx="1427327" cy="1427327"/>
        </a:xfrm>
        <a:prstGeom prst="ellipse">
          <a:avLst/>
        </a:prstGeom>
        <a:blipFill rotWithShape="1">
          <a:blip xmlns:r="http://schemas.openxmlformats.org/officeDocument/2006/relationships" r:embed="rId2"/>
          <a:stretch>
            <a:fillRect/>
          </a:stretch>
        </a:blip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tint val="50000"/>
              <a:hueOff val="0"/>
              <a:satOff val="0"/>
              <a:lumOff val="0"/>
              <a:alphaOff val="0"/>
              <a:tint val="100000"/>
              <a:shade val="100000"/>
              <a:hueMod val="100000"/>
              <a:satMod val="100000"/>
            </a:srgbClr>
          </a:contourClr>
        </a:sp3d>
      </dgm:spPr>
    </dgm:pt>
    <dgm:pt modelId="{137C01A2-99D4-A447-86A3-403E25126D5E}" type="pres">
      <dgm:prSet presAssocID="{A29DFBB2-78DA-F44F-BDCB-93A69E026BCE}" presName="txShp" presStyleLbl="node1" presStyleIdx="1" presStyleCnt="3" custLinFactNeighborX="-10701" custLinFactNeighborY="-957">
        <dgm:presLayoutVars>
          <dgm:bulletEnabled val="1"/>
        </dgm:presLayoutVars>
      </dgm:prSet>
      <dgm:spPr>
        <a:prstGeom prst="homePlate">
          <a:avLst/>
        </a:prstGeom>
      </dgm:spPr>
      <dgm:t>
        <a:bodyPr/>
        <a:lstStyle/>
        <a:p>
          <a:endParaRPr lang="en-US"/>
        </a:p>
      </dgm:t>
    </dgm:pt>
    <dgm:pt modelId="{15DD420B-AC4C-154E-8592-16F2644467AB}" type="pres">
      <dgm:prSet presAssocID="{6311B83B-E289-474C-A8C7-6655631626D4}" presName="spacing" presStyleCnt="0"/>
      <dgm:spPr/>
    </dgm:pt>
    <dgm:pt modelId="{83DB1D73-6BF3-D44A-87E5-2416E7EA57F1}" type="pres">
      <dgm:prSet presAssocID="{6E2910B1-B5FD-AB46-B240-118C347F5B97}" presName="composite" presStyleCnt="0"/>
      <dgm:spPr/>
    </dgm:pt>
    <dgm:pt modelId="{4971F503-73C1-864A-84F6-BB5F4E7598C8}" type="pres">
      <dgm:prSet presAssocID="{6E2910B1-B5FD-AB46-B240-118C347F5B97}" presName="imgShp" presStyleLbl="fgImgPlace1" presStyleIdx="2" presStyleCnt="3" custLinFactNeighborX="-28167" custLinFactNeighborY="-957"/>
      <dgm:spPr>
        <a:xfrm>
          <a:off x="92871" y="3695773"/>
          <a:ext cx="1427327" cy="1427327"/>
        </a:xfrm>
        <a:prstGeom prst="ellipse">
          <a:avLst/>
        </a:prstGeom>
        <a:blipFill rotWithShape="1">
          <a:blip xmlns:r="http://schemas.openxmlformats.org/officeDocument/2006/relationships" r:embed="rId3"/>
          <a:stretch>
            <a:fillRect/>
          </a:stretch>
        </a:blip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rgbClr val="727CA3">
              <a:tint val="50000"/>
              <a:hueOff val="0"/>
              <a:satOff val="0"/>
              <a:lumOff val="0"/>
              <a:alphaOff val="0"/>
              <a:tint val="100000"/>
              <a:shade val="100000"/>
              <a:hueMod val="100000"/>
              <a:satMod val="100000"/>
            </a:srgbClr>
          </a:contourClr>
        </a:sp3d>
      </dgm:spPr>
    </dgm:pt>
    <dgm:pt modelId="{590BB13B-E57C-0E41-960B-A0C034302F47}" type="pres">
      <dgm:prSet presAssocID="{6E2910B1-B5FD-AB46-B240-118C347F5B97}" presName="txShp" presStyleLbl="node1" presStyleIdx="2" presStyleCnt="3" custLinFactNeighborX="-10701" custLinFactNeighborY="-957">
        <dgm:presLayoutVars>
          <dgm:bulletEnabled val="1"/>
        </dgm:presLayoutVars>
      </dgm:prSet>
      <dgm:spPr>
        <a:prstGeom prst="homePlate">
          <a:avLst/>
        </a:prstGeom>
      </dgm:spPr>
      <dgm:t>
        <a:bodyPr/>
        <a:lstStyle/>
        <a:p>
          <a:endParaRPr lang="en-US"/>
        </a:p>
      </dgm:t>
    </dgm:pt>
  </dgm:ptLst>
  <dgm:cxnLst>
    <dgm:cxn modelId="{9A729B7B-3971-4980-93C9-04C400F148A7}" type="presOf" srcId="{6E2910B1-B5FD-AB46-B240-118C347F5B97}" destId="{590BB13B-E57C-0E41-960B-A0C034302F47}" srcOrd="0" destOrd="0" presId="urn:microsoft.com/office/officeart/2005/8/layout/vList3"/>
    <dgm:cxn modelId="{F3155A1B-F55C-C545-818F-6535CF89BAB0}" srcId="{90962B67-56DF-2B4A-B00B-E3CD1F557695}" destId="{A29DFBB2-78DA-F44F-BDCB-93A69E026BCE}" srcOrd="1" destOrd="0" parTransId="{4D7B32C6-1D57-554D-8E5B-C60C1E4B6061}" sibTransId="{6311B83B-E289-474C-A8C7-6655631626D4}"/>
    <dgm:cxn modelId="{0C68D813-2CF3-46EE-892E-D341B95231F1}" type="presOf" srcId="{90962B67-56DF-2B4A-B00B-E3CD1F557695}" destId="{8825C8AC-4340-7343-BECF-0D6C9F816AFA}" srcOrd="0" destOrd="0" presId="urn:microsoft.com/office/officeart/2005/8/layout/vList3"/>
    <dgm:cxn modelId="{C01CF2A3-2736-421D-ACD9-14E1E0C8BF42}" type="presOf" srcId="{632AB310-AA23-6048-8A24-9BF5402B095F}" destId="{0E738DB2-B352-B74C-84DD-BA7F830795BB}" srcOrd="0" destOrd="0" presId="urn:microsoft.com/office/officeart/2005/8/layout/vList3"/>
    <dgm:cxn modelId="{97C59FC9-5D7F-5A48-862C-785AB6AB591C}" srcId="{90962B67-56DF-2B4A-B00B-E3CD1F557695}" destId="{6E2910B1-B5FD-AB46-B240-118C347F5B97}" srcOrd="2" destOrd="0" parTransId="{FFBDD027-287D-FD47-848D-77A9DE580621}" sibTransId="{D8CFE2DD-B72F-954F-9CCE-E3D1C9D8F1F2}"/>
    <dgm:cxn modelId="{AA2530E7-272E-254A-8887-055D90A8E14B}" srcId="{90962B67-56DF-2B4A-B00B-E3CD1F557695}" destId="{632AB310-AA23-6048-8A24-9BF5402B095F}" srcOrd="0" destOrd="0" parTransId="{0099EC22-9CC7-A944-8931-181143166811}" sibTransId="{3F9A0CC0-E54B-0748-B4DF-250817C8D17E}"/>
    <dgm:cxn modelId="{EE3B65D3-47A3-44C0-BB38-0544E0304E99}" type="presOf" srcId="{A29DFBB2-78DA-F44F-BDCB-93A69E026BCE}" destId="{137C01A2-99D4-A447-86A3-403E25126D5E}" srcOrd="0" destOrd="0" presId="urn:microsoft.com/office/officeart/2005/8/layout/vList3"/>
    <dgm:cxn modelId="{4E92BE0E-6201-44F3-AD34-04D40E7C83AE}" type="presParOf" srcId="{8825C8AC-4340-7343-BECF-0D6C9F816AFA}" destId="{05F042E6-126B-9546-A6B1-5EEB3D492703}" srcOrd="0" destOrd="0" presId="urn:microsoft.com/office/officeart/2005/8/layout/vList3"/>
    <dgm:cxn modelId="{CF0F7C8F-E129-4120-9073-6375C524A47C}" type="presParOf" srcId="{05F042E6-126B-9546-A6B1-5EEB3D492703}" destId="{F6CBE14D-8658-F844-8338-FF2BDE459606}" srcOrd="0" destOrd="0" presId="urn:microsoft.com/office/officeart/2005/8/layout/vList3"/>
    <dgm:cxn modelId="{657A2BDA-534C-4169-8CD3-D6FD223A688B}" type="presParOf" srcId="{05F042E6-126B-9546-A6B1-5EEB3D492703}" destId="{0E738DB2-B352-B74C-84DD-BA7F830795BB}" srcOrd="1" destOrd="0" presId="urn:microsoft.com/office/officeart/2005/8/layout/vList3"/>
    <dgm:cxn modelId="{225ED98F-0DCB-47F1-8AFB-7BF63CEE5814}" type="presParOf" srcId="{8825C8AC-4340-7343-BECF-0D6C9F816AFA}" destId="{69A95BCA-BE5A-704F-96C9-59704D029E1C}" srcOrd="1" destOrd="0" presId="urn:microsoft.com/office/officeart/2005/8/layout/vList3"/>
    <dgm:cxn modelId="{B8C6275D-9A3F-4E7F-926B-7B42BCDDC0A0}" type="presParOf" srcId="{8825C8AC-4340-7343-BECF-0D6C9F816AFA}" destId="{8368AD55-5863-5849-9A8D-00A23DB183A4}" srcOrd="2" destOrd="0" presId="urn:microsoft.com/office/officeart/2005/8/layout/vList3"/>
    <dgm:cxn modelId="{14FEAB46-04EB-4549-A895-04D63C47773D}" type="presParOf" srcId="{8368AD55-5863-5849-9A8D-00A23DB183A4}" destId="{5887C235-FE0D-2A4C-B6F6-2470971CA96F}" srcOrd="0" destOrd="0" presId="urn:microsoft.com/office/officeart/2005/8/layout/vList3"/>
    <dgm:cxn modelId="{B6DC242A-0ED1-40C2-9EC2-67B3B463D9AB}" type="presParOf" srcId="{8368AD55-5863-5849-9A8D-00A23DB183A4}" destId="{137C01A2-99D4-A447-86A3-403E25126D5E}" srcOrd="1" destOrd="0" presId="urn:microsoft.com/office/officeart/2005/8/layout/vList3"/>
    <dgm:cxn modelId="{2FA33421-A049-4079-9390-2E90ECDB3D80}" type="presParOf" srcId="{8825C8AC-4340-7343-BECF-0D6C9F816AFA}" destId="{15DD420B-AC4C-154E-8592-16F2644467AB}" srcOrd="3" destOrd="0" presId="urn:microsoft.com/office/officeart/2005/8/layout/vList3"/>
    <dgm:cxn modelId="{0BBD9B44-2448-496E-9BDB-604227EAB9D3}" type="presParOf" srcId="{8825C8AC-4340-7343-BECF-0D6C9F816AFA}" destId="{83DB1D73-6BF3-D44A-87E5-2416E7EA57F1}" srcOrd="4" destOrd="0" presId="urn:microsoft.com/office/officeart/2005/8/layout/vList3"/>
    <dgm:cxn modelId="{A035F8A0-15C1-4F08-A43F-1536259A2507}" type="presParOf" srcId="{83DB1D73-6BF3-D44A-87E5-2416E7EA57F1}" destId="{4971F503-73C1-864A-84F6-BB5F4E7598C8}" srcOrd="0" destOrd="0" presId="urn:microsoft.com/office/officeart/2005/8/layout/vList3"/>
    <dgm:cxn modelId="{014685EF-0457-4A5C-A741-7584CE99D6A8}" type="presParOf" srcId="{83DB1D73-6BF3-D44A-87E5-2416E7EA57F1}" destId="{590BB13B-E57C-0E41-960B-A0C034302F4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80D4A60-B043-4B30-8861-6A22CA95439D}" type="datetimeFigureOut">
              <a:rPr lang="en-GB" smtClean="0"/>
              <a:t>30/09/2016</a:t>
            </a:fld>
            <a:endParaRPr lang="en-GB"/>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9104F285-213C-47D5-B7AD-EB4FAE9D3A0D}" type="slidenum">
              <a:rPr lang="en-GB" smtClean="0"/>
              <a:t>‹#›</a:t>
            </a:fld>
            <a:endParaRPr lang="en-GB"/>
          </a:p>
        </p:txBody>
      </p:sp>
    </p:spTree>
    <p:extLst>
      <p:ext uri="{BB962C8B-B14F-4D97-AF65-F5344CB8AC3E}">
        <p14:creationId xmlns:p14="http://schemas.microsoft.com/office/powerpoint/2010/main" val="296594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1</a:t>
            </a:fld>
            <a:endParaRPr lang="en-GB"/>
          </a:p>
        </p:txBody>
      </p:sp>
    </p:spTree>
    <p:extLst>
      <p:ext uri="{BB962C8B-B14F-4D97-AF65-F5344CB8AC3E}">
        <p14:creationId xmlns:p14="http://schemas.microsoft.com/office/powerpoint/2010/main" val="641960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10</a:t>
            </a:fld>
            <a:endParaRPr lang="en-GB"/>
          </a:p>
        </p:txBody>
      </p:sp>
    </p:spTree>
    <p:extLst>
      <p:ext uri="{BB962C8B-B14F-4D97-AF65-F5344CB8AC3E}">
        <p14:creationId xmlns:p14="http://schemas.microsoft.com/office/powerpoint/2010/main" val="189955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DC17916A-0584-46DF-A306-3C716C4A456A}" type="slidenum">
              <a:rPr lang="en-GB" smtClean="0"/>
              <a:pPr/>
              <a:t>11</a:t>
            </a:fld>
            <a:endParaRPr lang="en-GB"/>
          </a:p>
        </p:txBody>
      </p:sp>
    </p:spTree>
    <p:extLst>
      <p:ext uri="{BB962C8B-B14F-4D97-AF65-F5344CB8AC3E}">
        <p14:creationId xmlns:p14="http://schemas.microsoft.com/office/powerpoint/2010/main" val="173274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UP machining</a:t>
            </a:r>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12</a:t>
            </a:fld>
            <a:endParaRPr lang="en-GB"/>
          </a:p>
        </p:txBody>
      </p:sp>
    </p:spTree>
    <p:extLst>
      <p:ext uri="{BB962C8B-B14F-4D97-AF65-F5344CB8AC3E}">
        <p14:creationId xmlns:p14="http://schemas.microsoft.com/office/powerpoint/2010/main" val="802228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13</a:t>
            </a:fld>
            <a:endParaRPr lang="en-GB"/>
          </a:p>
        </p:txBody>
      </p:sp>
    </p:spTree>
    <p:extLst>
      <p:ext uri="{BB962C8B-B14F-4D97-AF65-F5344CB8AC3E}">
        <p14:creationId xmlns:p14="http://schemas.microsoft.com/office/powerpoint/2010/main" val="75478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104F285-213C-47D5-B7AD-EB4FAE9D3A0D}" type="slidenum">
              <a:rPr lang="en-GB" smtClean="0"/>
              <a:t>14</a:t>
            </a:fld>
            <a:endParaRPr lang="en-GB"/>
          </a:p>
        </p:txBody>
      </p:sp>
    </p:spTree>
    <p:extLst>
      <p:ext uri="{BB962C8B-B14F-4D97-AF65-F5344CB8AC3E}">
        <p14:creationId xmlns:p14="http://schemas.microsoft.com/office/powerpoint/2010/main" val="1804275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30909">
              <a:defRPr/>
            </a:pPr>
            <a:r>
              <a:rPr lang="en-GB" dirty="0" smtClean="0"/>
              <a:t>Recent production from DK</a:t>
            </a:r>
          </a:p>
          <a:p>
            <a:r>
              <a:rPr lang="en-GB" dirty="0" smtClean="0"/>
              <a:t> </a:t>
            </a:r>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828446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DC17916A-0584-46DF-A306-3C716C4A456A}" type="slidenum">
              <a:rPr lang="en-GB" smtClean="0"/>
              <a:pPr/>
              <a:t>16</a:t>
            </a:fld>
            <a:endParaRPr lang="en-GB"/>
          </a:p>
        </p:txBody>
      </p:sp>
    </p:spTree>
    <p:extLst>
      <p:ext uri="{BB962C8B-B14F-4D97-AF65-F5344CB8AC3E}">
        <p14:creationId xmlns:p14="http://schemas.microsoft.com/office/powerpoint/2010/main" val="2463584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Exemples</a:t>
            </a:r>
            <a:r>
              <a:rPr lang="en-GB" dirty="0" smtClean="0"/>
              <a:t> of recent fabrications performed via subcontracting </a:t>
            </a:r>
            <a:r>
              <a:rPr lang="en-GB" dirty="0" err="1" smtClean="0"/>
              <a:t>Europewise</a:t>
            </a:r>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17</a:t>
            </a:fld>
            <a:endParaRPr lang="en-GB"/>
          </a:p>
        </p:txBody>
      </p:sp>
    </p:spTree>
    <p:extLst>
      <p:ext uri="{BB962C8B-B14F-4D97-AF65-F5344CB8AC3E}">
        <p14:creationId xmlns:p14="http://schemas.microsoft.com/office/powerpoint/2010/main" val="4293341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30909">
              <a:defRPr/>
            </a:pPr>
            <a:r>
              <a:rPr lang="en-GB" dirty="0" err="1" smtClean="0"/>
              <a:t>Exemples</a:t>
            </a:r>
            <a:r>
              <a:rPr lang="en-GB" dirty="0" smtClean="0"/>
              <a:t> of recent fabrications performed via subcontracting </a:t>
            </a:r>
            <a:r>
              <a:rPr lang="en-GB" dirty="0" err="1" smtClean="0"/>
              <a:t>Europewise</a:t>
            </a:r>
            <a:endParaRPr lang="en-GB" dirty="0" smtClean="0"/>
          </a:p>
          <a:p>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18</a:t>
            </a:fld>
            <a:endParaRPr lang="en-GB"/>
          </a:p>
        </p:txBody>
      </p:sp>
    </p:spTree>
    <p:extLst>
      <p:ext uri="{BB962C8B-B14F-4D97-AF65-F5344CB8AC3E}">
        <p14:creationId xmlns:p14="http://schemas.microsoft.com/office/powerpoint/2010/main" val="259798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Recent production from DK</a:t>
            </a:r>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19</a:t>
            </a:fld>
            <a:endParaRPr lang="en-GB"/>
          </a:p>
        </p:txBody>
      </p:sp>
    </p:spTree>
    <p:extLst>
      <p:ext uri="{BB962C8B-B14F-4D97-AF65-F5344CB8AC3E}">
        <p14:creationId xmlns:p14="http://schemas.microsoft.com/office/powerpoint/2010/main" val="317037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effectLst/>
            </a:endParaRPr>
          </a:p>
        </p:txBody>
      </p:sp>
      <p:sp>
        <p:nvSpPr>
          <p:cNvPr id="4" name="Slide Number Placeholder 3"/>
          <p:cNvSpPr>
            <a:spLocks noGrp="1"/>
          </p:cNvSpPr>
          <p:nvPr>
            <p:ph type="sldNum" sz="quarter" idx="10"/>
          </p:nvPr>
        </p:nvSpPr>
        <p:spPr/>
        <p:txBody>
          <a:bodyPr/>
          <a:lstStyle/>
          <a:p>
            <a:fld id="{DC17916A-0584-46DF-A306-3C716C4A456A}" type="slidenum">
              <a:rPr lang="en-GB" smtClean="0"/>
              <a:pPr/>
              <a:t>2</a:t>
            </a:fld>
            <a:endParaRPr lang="en-GB"/>
          </a:p>
        </p:txBody>
      </p:sp>
    </p:spTree>
    <p:extLst>
      <p:ext uri="{BB962C8B-B14F-4D97-AF65-F5344CB8AC3E}">
        <p14:creationId xmlns:p14="http://schemas.microsoft.com/office/powerpoint/2010/main" val="3755026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30909">
              <a:defRPr/>
            </a:pPr>
            <a:r>
              <a:rPr lang="en-GB" dirty="0" smtClean="0"/>
              <a:t>Recent production from DK</a:t>
            </a:r>
          </a:p>
          <a:p>
            <a:r>
              <a:rPr lang="en-GB" dirty="0" smtClean="0"/>
              <a:t> </a:t>
            </a:r>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219642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Recent production from DK</a:t>
            </a:r>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21</a:t>
            </a:fld>
            <a:endParaRPr lang="en-GB"/>
          </a:p>
        </p:txBody>
      </p:sp>
    </p:spTree>
    <p:extLst>
      <p:ext uri="{BB962C8B-B14F-4D97-AF65-F5344CB8AC3E}">
        <p14:creationId xmlns:p14="http://schemas.microsoft.com/office/powerpoint/2010/main" val="2580265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22</a:t>
            </a:fld>
            <a:endParaRPr lang="en-GB"/>
          </a:p>
        </p:txBody>
      </p:sp>
    </p:spTree>
    <p:extLst>
      <p:ext uri="{BB962C8B-B14F-4D97-AF65-F5344CB8AC3E}">
        <p14:creationId xmlns:p14="http://schemas.microsoft.com/office/powerpoint/2010/main" val="3816389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104F285-213C-47D5-B7AD-EB4FAE9D3A0D}" type="slidenum">
              <a:rPr lang="en-GB" smtClean="0"/>
              <a:t>23</a:t>
            </a:fld>
            <a:endParaRPr lang="en-GB"/>
          </a:p>
        </p:txBody>
      </p:sp>
    </p:spTree>
    <p:extLst>
      <p:ext uri="{BB962C8B-B14F-4D97-AF65-F5344CB8AC3E}">
        <p14:creationId xmlns:p14="http://schemas.microsoft.com/office/powerpoint/2010/main" val="370952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30909">
              <a:defRPr/>
            </a:pPr>
            <a:r>
              <a:rPr lang="en-GB" dirty="0" smtClean="0"/>
              <a:t>Recent production from DK</a:t>
            </a:r>
          </a:p>
          <a:p>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24</a:t>
            </a:fld>
            <a:endParaRPr lang="en-GB"/>
          </a:p>
        </p:txBody>
      </p:sp>
    </p:spTree>
    <p:extLst>
      <p:ext uri="{BB962C8B-B14F-4D97-AF65-F5344CB8AC3E}">
        <p14:creationId xmlns:p14="http://schemas.microsoft.com/office/powerpoint/2010/main" val="1158323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17916A-0584-46DF-A306-3C716C4A456A}" type="slidenum">
              <a:rPr lang="en-GB" smtClean="0"/>
              <a:pPr/>
              <a:t>25</a:t>
            </a:fld>
            <a:endParaRPr lang="en-GB"/>
          </a:p>
        </p:txBody>
      </p:sp>
    </p:spTree>
    <p:extLst>
      <p:ext uri="{BB962C8B-B14F-4D97-AF65-F5344CB8AC3E}">
        <p14:creationId xmlns:p14="http://schemas.microsoft.com/office/powerpoint/2010/main" val="3839946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17916A-0584-46DF-A306-3C716C4A456A}" type="slidenum">
              <a:rPr lang="en-GB" smtClean="0"/>
              <a:pPr/>
              <a:t>26</a:t>
            </a:fld>
            <a:endParaRPr lang="en-GB"/>
          </a:p>
        </p:txBody>
      </p:sp>
    </p:spTree>
    <p:extLst>
      <p:ext uri="{BB962C8B-B14F-4D97-AF65-F5344CB8AC3E}">
        <p14:creationId xmlns:p14="http://schemas.microsoft.com/office/powerpoint/2010/main" val="626141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17916A-0584-46DF-A306-3C716C4A456A}" type="slidenum">
              <a:rPr lang="en-GB" smtClean="0"/>
              <a:pPr/>
              <a:t>27</a:t>
            </a:fld>
            <a:endParaRPr lang="en-GB"/>
          </a:p>
        </p:txBody>
      </p:sp>
    </p:spTree>
    <p:extLst>
      <p:ext uri="{BB962C8B-B14F-4D97-AF65-F5344CB8AC3E}">
        <p14:creationId xmlns:p14="http://schemas.microsoft.com/office/powerpoint/2010/main" val="1676846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17916A-0584-46DF-A306-3C716C4A456A}" type="slidenum">
              <a:rPr lang="en-GB" smtClean="0"/>
              <a:pPr/>
              <a:t>28</a:t>
            </a:fld>
            <a:endParaRPr lang="en-GB"/>
          </a:p>
        </p:txBody>
      </p:sp>
    </p:spTree>
    <p:extLst>
      <p:ext uri="{BB962C8B-B14F-4D97-AF65-F5344CB8AC3E}">
        <p14:creationId xmlns:p14="http://schemas.microsoft.com/office/powerpoint/2010/main" val="2454073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17916A-0584-46DF-A306-3C716C4A456A}" type="slidenum">
              <a:rPr lang="en-GB" smtClean="0"/>
              <a:pPr/>
              <a:t>29</a:t>
            </a:fld>
            <a:endParaRPr lang="en-GB"/>
          </a:p>
        </p:txBody>
      </p:sp>
    </p:spTree>
    <p:extLst>
      <p:ext uri="{BB962C8B-B14F-4D97-AF65-F5344CB8AC3E}">
        <p14:creationId xmlns:p14="http://schemas.microsoft.com/office/powerpoint/2010/main" val="210675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3</a:t>
            </a:fld>
            <a:endParaRPr lang="en-GB"/>
          </a:p>
        </p:txBody>
      </p:sp>
    </p:spTree>
    <p:extLst>
      <p:ext uri="{BB962C8B-B14F-4D97-AF65-F5344CB8AC3E}">
        <p14:creationId xmlns:p14="http://schemas.microsoft.com/office/powerpoint/2010/main" val="735298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17916A-0584-46DF-A306-3C716C4A456A}" type="slidenum">
              <a:rPr lang="en-GB" smtClean="0"/>
              <a:pPr/>
              <a:t>30</a:t>
            </a:fld>
            <a:endParaRPr lang="en-GB"/>
          </a:p>
        </p:txBody>
      </p:sp>
    </p:spTree>
    <p:extLst>
      <p:ext uri="{BB962C8B-B14F-4D97-AF65-F5344CB8AC3E}">
        <p14:creationId xmlns:p14="http://schemas.microsoft.com/office/powerpoint/2010/main" val="8033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4</a:t>
            </a:fld>
            <a:endParaRPr lang="en-GB"/>
          </a:p>
        </p:txBody>
      </p:sp>
    </p:spTree>
    <p:extLst>
      <p:ext uri="{BB962C8B-B14F-4D97-AF65-F5344CB8AC3E}">
        <p14:creationId xmlns:p14="http://schemas.microsoft.com/office/powerpoint/2010/main" val="113789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pPr/>
              <a:t>5</a:t>
            </a:fld>
            <a:endParaRPr lang="en-GB"/>
          </a:p>
        </p:txBody>
      </p:sp>
    </p:spTree>
    <p:extLst>
      <p:ext uri="{BB962C8B-B14F-4D97-AF65-F5344CB8AC3E}">
        <p14:creationId xmlns:p14="http://schemas.microsoft.com/office/powerpoint/2010/main" val="150246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C17916A-0584-46DF-A306-3C716C4A456A}" type="slidenum">
              <a:rPr lang="en-GB" smtClean="0"/>
              <a:pPr/>
              <a:t>6</a:t>
            </a:fld>
            <a:endParaRPr lang="en-GB"/>
          </a:p>
        </p:txBody>
      </p:sp>
    </p:spTree>
    <p:extLst>
      <p:ext uri="{BB962C8B-B14F-4D97-AF65-F5344CB8AC3E}">
        <p14:creationId xmlns:p14="http://schemas.microsoft.com/office/powerpoint/2010/main" val="1663151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30909">
              <a:defRPr/>
            </a:pPr>
            <a:r>
              <a:rPr lang="en-GB" dirty="0" smtClean="0"/>
              <a:t>Recent production from DK</a:t>
            </a:r>
          </a:p>
          <a:p>
            <a:r>
              <a:rPr lang="en-GB" dirty="0" smtClean="0"/>
              <a:t> </a:t>
            </a:r>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289533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DC17916A-0584-46DF-A306-3C716C4A456A}" type="slidenum">
              <a:rPr lang="en-GB" smtClean="0"/>
              <a:pPr/>
              <a:t>8</a:t>
            </a:fld>
            <a:endParaRPr lang="en-GB"/>
          </a:p>
        </p:txBody>
      </p:sp>
    </p:spTree>
    <p:extLst>
      <p:ext uri="{BB962C8B-B14F-4D97-AF65-F5344CB8AC3E}">
        <p14:creationId xmlns:p14="http://schemas.microsoft.com/office/powerpoint/2010/main" val="1367207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30909">
              <a:defRPr/>
            </a:pPr>
            <a:r>
              <a:rPr lang="en-GB" dirty="0" smtClean="0"/>
              <a:t>Recent production from DK</a:t>
            </a:r>
          </a:p>
          <a:p>
            <a:r>
              <a:rPr lang="en-GB" dirty="0" smtClean="0"/>
              <a:t> </a:t>
            </a:r>
            <a:endParaRPr lang="en-GB" dirty="0"/>
          </a:p>
        </p:txBody>
      </p:sp>
      <p:sp>
        <p:nvSpPr>
          <p:cNvPr id="4" name="Slide Number Placeholder 3"/>
          <p:cNvSpPr>
            <a:spLocks noGrp="1"/>
          </p:cNvSpPr>
          <p:nvPr>
            <p:ph type="sldNum" sz="quarter" idx="10"/>
          </p:nvPr>
        </p:nvSpPr>
        <p:spPr/>
        <p:txBody>
          <a:bodyPr/>
          <a:lstStyle/>
          <a:p>
            <a:fld id="{DC17916A-0584-46DF-A306-3C716C4A456A}"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350295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ast">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314450" y="4214813"/>
            <a:ext cx="6535738" cy="1609725"/>
          </a:xfrm>
        </p:spPr>
        <p:txBody>
          <a:bodyPr anchor="ctr"/>
          <a:lstStyle>
            <a:lvl1pPr marL="0" indent="0" algn="ctr">
              <a:buNone/>
              <a:defRPr>
                <a:solidFill>
                  <a:schemeClr val="accent4"/>
                </a:solidFill>
              </a:defRPr>
            </a:lvl1pPr>
          </a:lstStyle>
          <a:p>
            <a:pPr lvl="0"/>
            <a:r>
              <a:rPr lang="en-US" smtClean="0"/>
              <a:t>Click to edit Master text styles</a:t>
            </a:r>
          </a:p>
        </p:txBody>
      </p:sp>
      <p:pic>
        <p:nvPicPr>
          <p:cNvPr id="5" name="Picture 4" descr="2015-01-13_CERN_ENdept 36% h32mm 300dpi.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93400" y="2796780"/>
            <a:ext cx="3075535" cy="1152182"/>
          </a:xfrm>
          <a:prstGeom prst="rect">
            <a:avLst/>
          </a:prstGeom>
        </p:spPr>
      </p:pic>
    </p:spTree>
    <p:extLst>
      <p:ext uri="{BB962C8B-B14F-4D97-AF65-F5344CB8AC3E}">
        <p14:creationId xmlns:p14="http://schemas.microsoft.com/office/powerpoint/2010/main" val="32621474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Date Placeholder 1"/>
          <p:cNvSpPr>
            <a:spLocks noGrp="1"/>
          </p:cNvSpPr>
          <p:nvPr>
            <p:ph type="dt" sz="half" idx="2"/>
          </p:nvPr>
        </p:nvSpPr>
        <p:spPr>
          <a:xfrm>
            <a:off x="2295326" y="6356350"/>
            <a:ext cx="1371108" cy="365125"/>
          </a:xfrm>
          <a:prstGeom prst="rect">
            <a:avLst/>
          </a:prstGeom>
        </p:spPr>
        <p:txBody>
          <a:bodyPr vert="horz" lIns="91440" tIns="45720" rIns="91440" bIns="45720" rtlCol="0" anchor="ctr"/>
          <a:lstStyle>
            <a:lvl1pPr algn="l">
              <a:defRPr sz="1200" b="0" i="0">
                <a:solidFill>
                  <a:srgbClr val="729FCF"/>
                </a:solidFill>
                <a:latin typeface="Ubuntu Light"/>
                <a:cs typeface="Ubuntu Light"/>
              </a:defRPr>
            </a:lvl1pPr>
          </a:lstStyle>
          <a:p>
            <a:r>
              <a:rPr lang="en-US" smtClean="0"/>
              <a:t>30/09/2016</a:t>
            </a:r>
            <a:endParaRPr lang="en-US" dirty="0"/>
          </a:p>
        </p:txBody>
      </p:sp>
      <p:sp>
        <p:nvSpPr>
          <p:cNvPr id="7" name="Footer Placeholder 2"/>
          <p:cNvSpPr>
            <a:spLocks noGrp="1"/>
          </p:cNvSpPr>
          <p:nvPr>
            <p:ph type="ftr" sz="quarter" idx="3"/>
          </p:nvPr>
        </p:nvSpPr>
        <p:spPr>
          <a:xfrm>
            <a:off x="3666434" y="6356350"/>
            <a:ext cx="4290489" cy="365125"/>
          </a:xfrm>
          <a:prstGeom prst="rect">
            <a:avLst/>
          </a:prstGeom>
        </p:spPr>
        <p:txBody>
          <a:bodyPr vert="horz" lIns="91440" tIns="45720" rIns="91440" bIns="45720" rtlCol="0" anchor="ctr"/>
          <a:lstStyle>
            <a:lvl1pPr algn="ctr">
              <a:defRPr sz="1200" b="0" i="0">
                <a:solidFill>
                  <a:srgbClr val="729FCF"/>
                </a:solidFill>
                <a:latin typeface="Ubuntu Light"/>
                <a:cs typeface="Ubuntu Light"/>
              </a:defRPr>
            </a:lvl1pPr>
          </a:lstStyle>
          <a:p>
            <a:r>
              <a:rPr lang="en-US" dirty="0" smtClean="0"/>
              <a:t>M. </a:t>
            </a:r>
            <a:r>
              <a:rPr lang="en-US" dirty="0" err="1" smtClean="0"/>
              <a:t>Garlaschè</a:t>
            </a:r>
            <a:endParaRPr lang="en-US" dirty="0"/>
          </a:p>
        </p:txBody>
      </p:sp>
      <p:sp>
        <p:nvSpPr>
          <p:cNvPr id="8" name="Slide Number Placeholder 3"/>
          <p:cNvSpPr>
            <a:spLocks noGrp="1"/>
          </p:cNvSpPr>
          <p:nvPr>
            <p:ph type="sldNum" sz="quarter" idx="4"/>
          </p:nvPr>
        </p:nvSpPr>
        <p:spPr>
          <a:xfrm>
            <a:off x="7956924" y="6356350"/>
            <a:ext cx="729876" cy="365125"/>
          </a:xfrm>
          <a:prstGeom prst="rect">
            <a:avLst/>
          </a:prstGeom>
        </p:spPr>
        <p:txBody>
          <a:bodyPr vert="horz" lIns="91440" tIns="45720" rIns="91440" bIns="45720" rtlCol="0" anchor="ctr"/>
          <a:lstStyle>
            <a:lvl1pPr algn="r">
              <a:defRPr sz="1200" b="0" i="0">
                <a:solidFill>
                  <a:srgbClr val="729FCF"/>
                </a:solidFill>
                <a:latin typeface="Ubuntu Medium"/>
                <a:cs typeface="Ubuntu Medium"/>
              </a:defRPr>
            </a:lvl1pPr>
          </a:lstStyle>
          <a:p>
            <a:fld id="{8D6C380F-326D-3C40-9EE7-7FBAB0953422}" type="slidenum">
              <a:rPr lang="en-US" smtClean="0"/>
              <a:pPr/>
              <a:t>‹#›</a:t>
            </a:fld>
            <a:endParaRPr lang="en-US"/>
          </a:p>
        </p:txBody>
      </p:sp>
    </p:spTree>
    <p:extLst>
      <p:ext uri="{BB962C8B-B14F-4D97-AF65-F5344CB8AC3E}">
        <p14:creationId xmlns:p14="http://schemas.microsoft.com/office/powerpoint/2010/main" val="39004623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4" name="Date Placeholder 1"/>
          <p:cNvSpPr>
            <a:spLocks noGrp="1"/>
          </p:cNvSpPr>
          <p:nvPr>
            <p:ph type="dt" sz="half" idx="2"/>
          </p:nvPr>
        </p:nvSpPr>
        <p:spPr>
          <a:xfrm>
            <a:off x="2295326" y="6356350"/>
            <a:ext cx="1371108" cy="365125"/>
          </a:xfrm>
          <a:prstGeom prst="rect">
            <a:avLst/>
          </a:prstGeom>
        </p:spPr>
        <p:txBody>
          <a:bodyPr vert="horz" lIns="91440" tIns="45720" rIns="91440" bIns="45720" rtlCol="0" anchor="ctr"/>
          <a:lstStyle>
            <a:lvl1pPr algn="l">
              <a:defRPr sz="1200" b="0" i="0">
                <a:solidFill>
                  <a:srgbClr val="729FCF"/>
                </a:solidFill>
                <a:latin typeface="Ubuntu Light"/>
                <a:cs typeface="Ubuntu Light"/>
              </a:defRPr>
            </a:lvl1pPr>
          </a:lstStyle>
          <a:p>
            <a:r>
              <a:rPr lang="en-US" smtClean="0"/>
              <a:t>30/09/2016</a:t>
            </a:r>
            <a:endParaRPr lang="en-US" dirty="0"/>
          </a:p>
        </p:txBody>
      </p:sp>
      <p:sp>
        <p:nvSpPr>
          <p:cNvPr id="5" name="Footer Placeholder 2"/>
          <p:cNvSpPr>
            <a:spLocks noGrp="1"/>
          </p:cNvSpPr>
          <p:nvPr>
            <p:ph type="ftr" sz="quarter" idx="3"/>
          </p:nvPr>
        </p:nvSpPr>
        <p:spPr>
          <a:xfrm>
            <a:off x="3666434" y="6356350"/>
            <a:ext cx="4290489" cy="365125"/>
          </a:xfrm>
          <a:prstGeom prst="rect">
            <a:avLst/>
          </a:prstGeom>
        </p:spPr>
        <p:txBody>
          <a:bodyPr vert="horz" lIns="91440" tIns="45720" rIns="91440" bIns="45720" rtlCol="0" anchor="ctr"/>
          <a:lstStyle>
            <a:lvl1pPr algn="ctr">
              <a:defRPr sz="1200" b="0" i="0">
                <a:solidFill>
                  <a:srgbClr val="729FCF"/>
                </a:solidFill>
                <a:latin typeface="Ubuntu Light"/>
                <a:cs typeface="Ubuntu Light"/>
              </a:defRPr>
            </a:lvl1pPr>
          </a:lstStyle>
          <a:p>
            <a:r>
              <a:rPr lang="en-US" dirty="0" smtClean="0"/>
              <a:t>M. </a:t>
            </a:r>
            <a:r>
              <a:rPr lang="en-US" dirty="0" err="1" smtClean="0"/>
              <a:t>Garlaschè</a:t>
            </a:r>
            <a:endParaRPr lang="en-US" dirty="0"/>
          </a:p>
        </p:txBody>
      </p:sp>
      <p:sp>
        <p:nvSpPr>
          <p:cNvPr id="6" name="Slide Number Placeholder 3"/>
          <p:cNvSpPr>
            <a:spLocks noGrp="1"/>
          </p:cNvSpPr>
          <p:nvPr>
            <p:ph type="sldNum" sz="quarter" idx="4"/>
          </p:nvPr>
        </p:nvSpPr>
        <p:spPr>
          <a:xfrm>
            <a:off x="7956924" y="6356350"/>
            <a:ext cx="729876" cy="365125"/>
          </a:xfrm>
          <a:prstGeom prst="rect">
            <a:avLst/>
          </a:prstGeom>
        </p:spPr>
        <p:txBody>
          <a:bodyPr vert="horz" lIns="91440" tIns="45720" rIns="91440" bIns="45720" rtlCol="0" anchor="ctr"/>
          <a:lstStyle>
            <a:lvl1pPr algn="r">
              <a:defRPr sz="1200" b="0" i="0">
                <a:solidFill>
                  <a:srgbClr val="729FCF"/>
                </a:solidFill>
                <a:latin typeface="Ubuntu Medium"/>
                <a:cs typeface="Ubuntu Medium"/>
              </a:defRPr>
            </a:lvl1pPr>
          </a:lstStyle>
          <a:p>
            <a:fld id="{8D6C380F-326D-3C40-9EE7-7FBAB0953422}" type="slidenum">
              <a:rPr lang="en-US" smtClean="0"/>
              <a:pPr/>
              <a:t>‹#›</a:t>
            </a:fld>
            <a:endParaRPr lang="en-US"/>
          </a:p>
        </p:txBody>
      </p:sp>
    </p:spTree>
    <p:extLst>
      <p:ext uri="{BB962C8B-B14F-4D97-AF65-F5344CB8AC3E}">
        <p14:creationId xmlns:p14="http://schemas.microsoft.com/office/powerpoint/2010/main" val="37364505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2015-01-13_CERN_ENdept 13% h12mm 300dpi.png"/>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96000" y="6335170"/>
            <a:ext cx="1152182" cy="432830"/>
          </a:xfrm>
          <a:prstGeom prst="rect">
            <a:avLst/>
          </a:prstGeom>
        </p:spPr>
      </p:pic>
      <p:sp>
        <p:nvSpPr>
          <p:cNvPr id="30" name="Espace réservé du texte 29"/>
          <p:cNvSpPr>
            <a:spLocks noGrp="1"/>
          </p:cNvSpPr>
          <p:nvPr>
            <p:ph type="body" idx="1"/>
          </p:nvPr>
        </p:nvSpPr>
        <p:spPr>
          <a:xfrm>
            <a:off x="457200" y="1260000"/>
            <a:ext cx="8226854" cy="5028031"/>
          </a:xfrm>
          <a:prstGeom prst="rect">
            <a:avLst/>
          </a:prstGeom>
        </p:spPr>
        <p:txBody>
          <a:bodyPr vert="horz">
            <a:normAutofit/>
          </a:bodyPr>
          <a:lstStyle/>
          <a:p>
            <a:pPr lvl="0" eaLnBrk="1" latinLnBrk="0" hangingPunct="1"/>
            <a:r>
              <a:rPr kumimoji="0" lang="fr-CH" dirty="0" smtClean="0"/>
              <a:t>Slide text first level</a:t>
            </a:r>
          </a:p>
          <a:p>
            <a:pPr lvl="1" eaLnBrk="1" latinLnBrk="0" hangingPunct="1"/>
            <a:r>
              <a:rPr kumimoji="0" lang="fr-CH" dirty="0" smtClean="0"/>
              <a:t>Slide text second level</a:t>
            </a:r>
          </a:p>
          <a:p>
            <a:pPr lvl="2" eaLnBrk="1" latinLnBrk="0" hangingPunct="1"/>
            <a:r>
              <a:rPr kumimoji="0" lang="fr-CH" dirty="0" smtClean="0"/>
              <a:t>Slide text third level</a:t>
            </a:r>
          </a:p>
          <a:p>
            <a:pPr lvl="3" eaLnBrk="1" latinLnBrk="0" hangingPunct="1"/>
            <a:r>
              <a:rPr kumimoji="0" lang="fr-CH" dirty="0" smtClean="0"/>
              <a:t>Slide text fourth level</a:t>
            </a:r>
          </a:p>
          <a:p>
            <a:pPr lvl="4" eaLnBrk="1" latinLnBrk="0" hangingPunct="1"/>
            <a:r>
              <a:rPr kumimoji="0" lang="fr-CH" dirty="0" smtClean="0"/>
              <a:t>Slide text fifth level</a:t>
            </a:r>
            <a:endParaRPr kumimoji="0" lang="en-US" dirty="0"/>
          </a:p>
        </p:txBody>
      </p:sp>
      <p:sp>
        <p:nvSpPr>
          <p:cNvPr id="9" name="Espace réservé du titre 8"/>
          <p:cNvSpPr>
            <a:spLocks noGrp="1"/>
          </p:cNvSpPr>
          <p:nvPr>
            <p:ph type="title"/>
          </p:nvPr>
        </p:nvSpPr>
        <p:spPr>
          <a:xfrm>
            <a:off x="457200" y="233493"/>
            <a:ext cx="8226854" cy="715840"/>
          </a:xfrm>
          <a:prstGeom prst="rect">
            <a:avLst/>
          </a:prstGeom>
        </p:spPr>
        <p:txBody>
          <a:bodyPr vert="horz" lIns="45720" rIns="45720" anchor="ctr">
            <a:normAutofit/>
          </a:bodyPr>
          <a:lstStyle/>
          <a:p>
            <a:r>
              <a:rPr kumimoji="0" lang="en-GB" noProof="0" dirty="0" smtClean="0"/>
              <a:t>Slide Title</a:t>
            </a:r>
            <a:endParaRPr kumimoji="0" lang="en-GB" noProof="0" dirty="0"/>
          </a:p>
        </p:txBody>
      </p:sp>
      <p:cxnSp>
        <p:nvCxnSpPr>
          <p:cNvPr id="8" name="Straight Connector 7"/>
          <p:cNvCxnSpPr/>
          <p:nvPr/>
        </p:nvCxnSpPr>
        <p:spPr>
          <a:xfrm>
            <a:off x="457200" y="6285763"/>
            <a:ext cx="8226854" cy="0"/>
          </a:xfrm>
          <a:prstGeom prst="line">
            <a:avLst/>
          </a:prstGeom>
          <a:ln w="6350" cmpd="sng">
            <a:solidFill>
              <a:srgbClr val="0C377B"/>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2"/>
          </p:nvPr>
        </p:nvSpPr>
        <p:spPr>
          <a:xfrm>
            <a:off x="2295326" y="6356350"/>
            <a:ext cx="1371108" cy="365125"/>
          </a:xfrm>
          <a:prstGeom prst="rect">
            <a:avLst/>
          </a:prstGeom>
        </p:spPr>
        <p:txBody>
          <a:bodyPr vert="horz" lIns="91440" tIns="45720" rIns="91440" bIns="45720" rtlCol="0" anchor="ctr"/>
          <a:lstStyle>
            <a:lvl1pPr algn="l">
              <a:defRPr sz="1200" b="0" i="0">
                <a:solidFill>
                  <a:srgbClr val="729FCF"/>
                </a:solidFill>
                <a:latin typeface="Ubuntu Light"/>
                <a:cs typeface="Ubuntu Light"/>
              </a:defRPr>
            </a:lvl1pPr>
          </a:lstStyle>
          <a:p>
            <a:r>
              <a:rPr lang="en-US" smtClean="0"/>
              <a:t>30/09/2016</a:t>
            </a:r>
            <a:endParaRPr lang="en-US" dirty="0"/>
          </a:p>
        </p:txBody>
      </p:sp>
      <p:sp>
        <p:nvSpPr>
          <p:cNvPr id="3" name="Footer Placeholder 2"/>
          <p:cNvSpPr>
            <a:spLocks noGrp="1"/>
          </p:cNvSpPr>
          <p:nvPr>
            <p:ph type="ftr" sz="quarter" idx="3"/>
          </p:nvPr>
        </p:nvSpPr>
        <p:spPr>
          <a:xfrm>
            <a:off x="3666434" y="6356350"/>
            <a:ext cx="4290489" cy="365125"/>
          </a:xfrm>
          <a:prstGeom prst="rect">
            <a:avLst/>
          </a:prstGeom>
        </p:spPr>
        <p:txBody>
          <a:bodyPr vert="horz" lIns="91440" tIns="45720" rIns="91440" bIns="45720" rtlCol="0" anchor="ctr"/>
          <a:lstStyle>
            <a:lvl1pPr algn="ctr">
              <a:defRPr sz="1200" b="0" i="0">
                <a:solidFill>
                  <a:srgbClr val="729FCF"/>
                </a:solidFill>
                <a:latin typeface="Ubuntu Light"/>
                <a:cs typeface="Ubuntu Light"/>
              </a:defRPr>
            </a:lvl1pPr>
          </a:lstStyle>
          <a:p>
            <a:r>
              <a:rPr lang="en-US" dirty="0" smtClean="0"/>
              <a:t>M. </a:t>
            </a:r>
            <a:r>
              <a:rPr lang="en-US" dirty="0" err="1" smtClean="0"/>
              <a:t>Garlaschè</a:t>
            </a:r>
            <a:endParaRPr lang="en-US" dirty="0"/>
          </a:p>
        </p:txBody>
      </p:sp>
      <p:sp>
        <p:nvSpPr>
          <p:cNvPr id="4" name="Slide Number Placeholder 3"/>
          <p:cNvSpPr>
            <a:spLocks noGrp="1"/>
          </p:cNvSpPr>
          <p:nvPr>
            <p:ph type="sldNum" sz="quarter" idx="4"/>
          </p:nvPr>
        </p:nvSpPr>
        <p:spPr>
          <a:xfrm>
            <a:off x="7956924" y="6356350"/>
            <a:ext cx="729876" cy="365125"/>
          </a:xfrm>
          <a:prstGeom prst="rect">
            <a:avLst/>
          </a:prstGeom>
        </p:spPr>
        <p:txBody>
          <a:bodyPr vert="horz" lIns="91440" tIns="45720" rIns="91440" bIns="45720" rtlCol="0" anchor="ctr"/>
          <a:lstStyle>
            <a:lvl1pPr algn="r">
              <a:defRPr sz="1200" b="0" i="0">
                <a:solidFill>
                  <a:srgbClr val="729FCF"/>
                </a:solidFill>
                <a:latin typeface="Ubuntu Medium"/>
                <a:cs typeface="Ubuntu Medium"/>
              </a:defRPr>
            </a:lvl1pPr>
          </a:lstStyle>
          <a:p>
            <a:fld id="{8D6C380F-326D-3C40-9EE7-7FBAB09534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86" r:id="rId2"/>
    <p:sldLayoutId id="2147483688" r:id="rId3"/>
  </p:sldLayoutIdLst>
  <p:timing>
    <p:tnLst>
      <p:par>
        <p:cTn id="1" dur="indefinite" restart="never" nodeType="tmRoot"/>
      </p:par>
    </p:tnLst>
  </p:timing>
  <p:hf hdr="0"/>
  <p:txStyles>
    <p:titleStyle>
      <a:lvl1pPr algn="l" rtl="0" eaLnBrk="1" latinLnBrk="0" hangingPunct="1">
        <a:spcBef>
          <a:spcPct val="0"/>
        </a:spcBef>
        <a:buNone/>
        <a:defRPr kumimoji="0" sz="3600" b="0" i="0" kern="1200">
          <a:solidFill>
            <a:srgbClr val="0C377B"/>
          </a:solidFill>
          <a:latin typeface="Ubuntu Medium"/>
          <a:ea typeface="+mj-ea"/>
          <a:cs typeface="Ubuntu Medium"/>
        </a:defRPr>
      </a:lvl1pPr>
    </p:titleStyle>
    <p:bodyStyle>
      <a:lvl1pPr marL="225425" indent="-225425" algn="l" rtl="0" eaLnBrk="1" latinLnBrk="0" hangingPunct="1">
        <a:lnSpc>
          <a:spcPct val="100000"/>
        </a:lnSpc>
        <a:spcBef>
          <a:spcPts val="900"/>
        </a:spcBef>
        <a:buClr>
          <a:schemeClr val="accent1"/>
        </a:buClr>
        <a:buSzPct val="100000"/>
        <a:buFont typeface="Arial"/>
        <a:buChar char="•"/>
        <a:defRPr kumimoji="0" sz="3000" b="0" i="0" kern="1200">
          <a:solidFill>
            <a:srgbClr val="0C377B"/>
          </a:solidFill>
          <a:latin typeface="Ubuntu Light"/>
          <a:ea typeface="+mn-ea"/>
          <a:cs typeface="Ubuntu Light"/>
        </a:defRPr>
      </a:lvl1pPr>
      <a:lvl2pPr marL="460375" indent="-228600" algn="l" rtl="0" eaLnBrk="1" latinLnBrk="0" hangingPunct="1">
        <a:lnSpc>
          <a:spcPct val="100000"/>
        </a:lnSpc>
        <a:spcBef>
          <a:spcPts val="900"/>
        </a:spcBef>
        <a:buClr>
          <a:schemeClr val="bg2"/>
        </a:buClr>
        <a:buSzPct val="100000"/>
        <a:buFont typeface="Arial"/>
        <a:buChar char="•"/>
        <a:defRPr kumimoji="0" sz="3000" b="0" i="0" kern="1200">
          <a:solidFill>
            <a:srgbClr val="0C377B"/>
          </a:solidFill>
          <a:latin typeface="Ubuntu Light"/>
          <a:ea typeface="+mn-ea"/>
          <a:cs typeface="Ubuntu Light"/>
        </a:defRPr>
      </a:lvl2pPr>
      <a:lvl3pPr marL="685800" indent="-225425" algn="l" rtl="0" eaLnBrk="1" latinLnBrk="0" hangingPunct="1">
        <a:lnSpc>
          <a:spcPct val="100000"/>
        </a:lnSpc>
        <a:spcBef>
          <a:spcPts val="900"/>
        </a:spcBef>
        <a:buClr>
          <a:schemeClr val="accent2"/>
        </a:buClr>
        <a:buSzPct val="100000"/>
        <a:buFont typeface="Arial"/>
        <a:buChar char="•"/>
        <a:defRPr kumimoji="0" sz="3000" b="0" i="0" kern="1200">
          <a:solidFill>
            <a:srgbClr val="0C377B"/>
          </a:solidFill>
          <a:latin typeface="Ubuntu Light"/>
          <a:ea typeface="+mn-ea"/>
          <a:cs typeface="Ubuntu Light"/>
        </a:defRPr>
      </a:lvl3pPr>
      <a:lvl4pPr marL="909638" indent="-223838" algn="l" rtl="0" eaLnBrk="1" latinLnBrk="0" hangingPunct="1">
        <a:lnSpc>
          <a:spcPct val="100000"/>
        </a:lnSpc>
        <a:spcBef>
          <a:spcPts val="900"/>
        </a:spcBef>
        <a:buClr>
          <a:schemeClr val="accent3"/>
        </a:buClr>
        <a:buSzPct val="100000"/>
        <a:buFont typeface="Arial"/>
        <a:buChar char="•"/>
        <a:defRPr kumimoji="0" sz="3000" b="0" i="0" kern="1200">
          <a:solidFill>
            <a:srgbClr val="0C377B"/>
          </a:solidFill>
          <a:latin typeface="Ubuntu Light"/>
          <a:ea typeface="+mn-ea"/>
          <a:cs typeface="Ubuntu Light"/>
        </a:defRPr>
      </a:lvl4pPr>
      <a:lvl5pPr marL="1146175" indent="-236538" algn="l" rtl="0" eaLnBrk="1" latinLnBrk="0" hangingPunct="1">
        <a:lnSpc>
          <a:spcPct val="100000"/>
        </a:lnSpc>
        <a:spcBef>
          <a:spcPts val="900"/>
        </a:spcBef>
        <a:buClr>
          <a:schemeClr val="accent4"/>
        </a:buClr>
        <a:buSzPct val="100000"/>
        <a:buFont typeface="Arial"/>
        <a:buChar char="•"/>
        <a:defRPr kumimoji="0" sz="3000" b="0" i="0" kern="1200" baseline="0">
          <a:solidFill>
            <a:srgbClr val="0C377B"/>
          </a:solidFill>
          <a:latin typeface="Ubuntu Light"/>
          <a:ea typeface="+mn-ea"/>
          <a:cs typeface="Ubuntu Light"/>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PkLQsRGlStq0jM&amp;tbnid=GSdU7n6PaZhb3M:&amp;ved=0CAUQjRw&amp;url=http://my.opera.com/nandu444/blog/2011/07/29/undergoing-ctf-3-and-linac-4-projects-in-the-lhc&amp;ei=xuhLUo66I42r0gW7x4DABQ&amp;bvm=bv.53371865,d.bGE&amp;psig=AFQjCNHuz8TFx0KBgHH4pR-oBLJvCRzpQQ&amp;ust=1380792897802385" TargetMode="External"/><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www.google.it/url?sa=i&amp;rct=j&amp;q=&amp;esrc=s&amp;frm=1&amp;source=images&amp;cd=&amp;cad=rja&amp;docid=IW19AUH2QoxeFM&amp;tbnid=tcFvx4ePg-LfaM:&amp;ved=0CAUQjRw&amp;url=http://cds.cern.ch/journal/CERNBulletin/2012/47/News%20Articles/1493549&amp;ei=D-9LUsCtGKjK0wWNsYCIDg&amp;bvm=bv.53371865,d.bGE&amp;psig=AFQjCNFKyvBYqTyNfRplWolJ0ZOC05HXlg&amp;ust=1380794418696222" TargetMode="Externa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hyperlink" Target="http://en-dep.web.cern.ch/en-dep/index.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qualitysupport.web.cern.ch/QualitySupport/ProcLC5k.html" TargetMode="External"/><Relationship Id="rId13" Type="http://schemas.openxmlformats.org/officeDocument/2006/relationships/hyperlink" Target="http://qualitysupport.web.cern.ch/QualitySupport/ProcLC750k.html" TargetMode="External"/><Relationship Id="rId3" Type="http://schemas.openxmlformats.org/officeDocument/2006/relationships/hyperlink" Target="http://en-dep.web.cern.ch/en-dep/index.html" TargetMode="External"/><Relationship Id="rId7" Type="http://schemas.openxmlformats.org/officeDocument/2006/relationships/hyperlink" Target="http://qualitysupport.web.cern.ch/QualitySupport/ProcLC1k.html" TargetMode="External"/><Relationship Id="rId12" Type="http://schemas.openxmlformats.org/officeDocument/2006/relationships/hyperlink" Target="http://qualitysupport.web.cern.ch/QualitySupport/ProcLC200k.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cern.ch/edh/Document/DAI" TargetMode="External"/><Relationship Id="rId11" Type="http://schemas.openxmlformats.org/officeDocument/2006/relationships/hyperlink" Target="https://edh.cern.ch/Document/DAI" TargetMode="External"/><Relationship Id="rId5" Type="http://schemas.openxmlformats.org/officeDocument/2006/relationships/hyperlink" Target="http://qualitysupport.web.cern.ch/QualitySupport/ProcLC0k.html" TargetMode="External"/><Relationship Id="rId10" Type="http://schemas.openxmlformats.org/officeDocument/2006/relationships/hyperlink" Target="http://qualitysupport.web.cern.ch/QualitySupport/ProcLC50k.html" TargetMode="External"/><Relationship Id="rId4" Type="http://schemas.openxmlformats.org/officeDocument/2006/relationships/image" Target="../media/image67.gif"/><Relationship Id="rId9" Type="http://schemas.openxmlformats.org/officeDocument/2006/relationships/hyperlink" Target="http://qualitysupport.web.cern.ch/QualitySupport/ProcLC10k.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hyperlink" Target="http://en-dep.web.cern.ch/en-dep/index.html" TargetMode="External"/><Relationship Id="rId7"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7.gif"/><Relationship Id="rId9"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http://en-dep.web.cern.ch/en-dep/index.html" TargetMode="External"/><Relationship Id="rId7"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67.gif"/><Relationship Id="rId9" Type="http://schemas.openxmlformats.org/officeDocument/2006/relationships/image" Target="../media/image78.emf"/></Relationships>
</file>

<file path=ppt/slides/_rels/slide29.xml.rels><?xml version="1.0" encoding="UTF-8" standalone="yes"?>
<Relationships xmlns="http://schemas.openxmlformats.org/package/2006/relationships"><Relationship Id="rId3" Type="http://schemas.openxmlformats.org/officeDocument/2006/relationships/hyperlink" Target="http://en-dep.web.cern.ch/en-dep/index.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67.gif"/></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0.jpeg"/><Relationship Id="rId7"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67.gif"/><Relationship Id="rId4" Type="http://schemas.openxmlformats.org/officeDocument/2006/relationships/hyperlink" Target="http://en-dep.web.cern.ch/en-dep/index.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636" y="5301208"/>
            <a:ext cx="6552728" cy="5582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2">
                    <a:lumMod val="20000"/>
                    <a:lumOff val="80000"/>
                  </a:schemeClr>
                </a:solidFill>
              </a:rPr>
              <a:t>M. </a:t>
            </a:r>
            <a:r>
              <a:rPr lang="en-US" sz="2000" b="1" dirty="0" err="1" smtClean="0">
                <a:solidFill>
                  <a:schemeClr val="tx2">
                    <a:lumMod val="20000"/>
                    <a:lumOff val="80000"/>
                  </a:schemeClr>
                </a:solidFill>
              </a:rPr>
              <a:t>Garlaschè</a:t>
            </a:r>
            <a:r>
              <a:rPr lang="en-US" sz="2000" b="1" dirty="0" smtClean="0">
                <a:solidFill>
                  <a:schemeClr val="tx2">
                    <a:lumMod val="20000"/>
                    <a:lumOff val="80000"/>
                  </a:schemeClr>
                </a:solidFill>
              </a:rPr>
              <a:t> on behalf of EN-MME</a:t>
            </a:r>
            <a:endParaRPr lang="en-GB" sz="2000" b="1" dirty="0">
              <a:solidFill>
                <a:schemeClr val="tx2">
                  <a:lumMod val="20000"/>
                  <a:lumOff val="80000"/>
                </a:schemeClr>
              </a:solidFill>
            </a:endParaRPr>
          </a:p>
        </p:txBody>
      </p:sp>
      <p:sp>
        <p:nvSpPr>
          <p:cNvPr id="2" name="Rounded Rectangle 1"/>
          <p:cNvSpPr/>
          <p:nvPr/>
        </p:nvSpPr>
        <p:spPr>
          <a:xfrm>
            <a:off x="179512" y="1988840"/>
            <a:ext cx="8784976" cy="2376264"/>
          </a:xfrm>
          <a:prstGeom prst="roundRect">
            <a:avLst>
              <a:gd name="adj" fmla="val 4490"/>
            </a:avLst>
          </a:prstGeom>
          <a:solidFill>
            <a:schemeClr val="tx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b="1" dirty="0" err="1" smtClean="0">
                <a:solidFill>
                  <a:schemeClr val="bg1"/>
                </a:solidFill>
              </a:rPr>
              <a:t>Confindustria</a:t>
            </a:r>
            <a:r>
              <a:rPr lang="en-GB" sz="3200" b="1" dirty="0" smtClean="0">
                <a:solidFill>
                  <a:schemeClr val="bg1"/>
                </a:solidFill>
              </a:rPr>
              <a:t> Ancona @ CERN:</a:t>
            </a:r>
          </a:p>
          <a:p>
            <a:pPr algn="ctr"/>
            <a:r>
              <a:rPr lang="it-IT" sz="3200" dirty="0">
                <a:solidFill>
                  <a:schemeClr val="bg1"/>
                </a:solidFill>
              </a:rPr>
              <a:t>Commesse industriali e sfide tecnologiche nel settore meccanico al </a:t>
            </a:r>
            <a:r>
              <a:rPr lang="it-IT" sz="3200" dirty="0" smtClean="0">
                <a:solidFill>
                  <a:schemeClr val="bg1"/>
                </a:solidFill>
              </a:rPr>
              <a:t>CERN</a:t>
            </a:r>
          </a:p>
          <a:p>
            <a:pPr algn="ctr"/>
            <a:r>
              <a:rPr lang="it-IT" sz="1500" dirty="0" smtClean="0">
                <a:solidFill>
                  <a:schemeClr val="bg1"/>
                </a:solidFill>
              </a:rPr>
              <a:t> </a:t>
            </a:r>
            <a:r>
              <a:rPr lang="en-GB" sz="3200" b="1" dirty="0" smtClean="0">
                <a:solidFill>
                  <a:schemeClr val="bg1"/>
                </a:solidFill>
              </a:rPr>
              <a:t/>
            </a:r>
            <a:br>
              <a:rPr lang="en-GB" sz="3200" b="1" dirty="0" smtClean="0">
                <a:solidFill>
                  <a:schemeClr val="bg1"/>
                </a:solidFill>
              </a:rPr>
            </a:br>
            <a:r>
              <a:rPr lang="en-US" sz="1400" dirty="0" smtClean="0">
                <a:solidFill>
                  <a:schemeClr val="bg1"/>
                </a:solidFill>
              </a:rPr>
              <a:t>30/09/2016 - CERN, Geneva (CH)</a:t>
            </a:r>
            <a:endParaRPr lang="en-GB" dirty="0">
              <a:solidFill>
                <a:schemeClr val="bg1"/>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36296" y="260648"/>
            <a:ext cx="1656184" cy="1638932"/>
          </a:xfrm>
          <a:prstGeom prst="rect">
            <a:avLst/>
          </a:prstGeom>
        </p:spPr>
      </p:pic>
      <p:sp>
        <p:nvSpPr>
          <p:cNvPr id="4" name="Date Placeholder 3"/>
          <p:cNvSpPr>
            <a:spLocks noGrp="1"/>
          </p:cNvSpPr>
          <p:nvPr>
            <p:ph type="dt" sz="half" idx="2"/>
          </p:nvPr>
        </p:nvSpPr>
        <p:spPr/>
        <p:txBody>
          <a:bodyPr/>
          <a:lstStyle/>
          <a:p>
            <a:r>
              <a:rPr lang="en-US" smtClean="0"/>
              <a:t>30/09/2016</a:t>
            </a:r>
            <a:endParaRPr lang="en-US" dirty="0"/>
          </a:p>
        </p:txBody>
      </p:sp>
      <p:sp>
        <p:nvSpPr>
          <p:cNvPr id="5" name="Footer Placeholder 4"/>
          <p:cNvSpPr>
            <a:spLocks noGrp="1"/>
          </p:cNvSpPr>
          <p:nvPr>
            <p:ph type="ftr" sz="quarter" idx="3"/>
          </p:nvPr>
        </p:nvSpPr>
        <p:spPr/>
        <p:txBody>
          <a:bodyPr/>
          <a:lstStyle/>
          <a:p>
            <a:r>
              <a:rPr lang="en-US" smtClean="0"/>
              <a:t>M. Garlaschè</a:t>
            </a:r>
            <a:endParaRPr lang="en-US" dirty="0"/>
          </a:p>
        </p:txBody>
      </p:sp>
      <p:sp>
        <p:nvSpPr>
          <p:cNvPr id="6" name="Slide Number Placeholder 5"/>
          <p:cNvSpPr>
            <a:spLocks noGrp="1"/>
          </p:cNvSpPr>
          <p:nvPr>
            <p:ph type="sldNum" sz="quarter" idx="4"/>
          </p:nvPr>
        </p:nvSpPr>
        <p:spPr/>
        <p:txBody>
          <a:bodyPr/>
          <a:lstStyle/>
          <a:p>
            <a:fld id="{8D6C380F-326D-3C40-9EE7-7FBAB0953422}" type="slidenum">
              <a:rPr lang="en-US" smtClean="0"/>
              <a:pPr/>
              <a:t>1</a:t>
            </a:fld>
            <a:endParaRPr lang="en-US"/>
          </a:p>
        </p:txBody>
      </p:sp>
    </p:spTree>
    <p:extLst>
      <p:ext uri="{BB962C8B-B14F-4D97-AF65-F5344CB8AC3E}">
        <p14:creationId xmlns:p14="http://schemas.microsoft.com/office/powerpoint/2010/main" val="14774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z="4400" b="1" dirty="0" smtClean="0"/>
              <a:t>Superconducting RF Cavities</a:t>
            </a:r>
            <a:endParaRPr lang="en-GB" sz="4400" b="1" dirty="0"/>
          </a:p>
        </p:txBody>
      </p:sp>
      <p:pic>
        <p:nvPicPr>
          <p:cNvPr id="4098" name="Picture 2"/>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57199" y="736740"/>
            <a:ext cx="3444382" cy="220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810037">
            <a:off x="50051" y="2725608"/>
            <a:ext cx="3948083" cy="157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10</a:t>
            </a:fld>
            <a:endParaRPr lang="en-US"/>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20613" y="2504042"/>
            <a:ext cx="1864154" cy="1398116"/>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67411" y="2504042"/>
            <a:ext cx="2194808" cy="1646106"/>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695482" y="4069547"/>
            <a:ext cx="2389285" cy="1791964"/>
          </a:xfrm>
          <a:prstGeom prst="rect">
            <a:avLst/>
          </a:prstGeom>
        </p:spPr>
      </p:pic>
      <p:pic>
        <p:nvPicPr>
          <p:cNvPr id="13" name="Picture 12"/>
          <p:cNvPicPr>
            <a:picLocks noChangeAspect="1"/>
          </p:cNvPicPr>
          <p:nvPr/>
        </p:nvPicPr>
        <p:blipFill rotWithShape="1">
          <a:blip r:embed="rId8" cstate="email">
            <a:extLst>
              <a:ext uri="{28A0092B-C50C-407E-A947-70E740481C1C}">
                <a14:useLocalDpi xmlns:a14="http://schemas.microsoft.com/office/drawing/2010/main" val="0"/>
              </a:ext>
            </a:extLst>
          </a:blip>
          <a:srcRect l="3785" t="11622" r="24484" b="9786"/>
          <a:stretch/>
        </p:blipFill>
        <p:spPr>
          <a:xfrm rot="21186594">
            <a:off x="4000417" y="4606770"/>
            <a:ext cx="2962967" cy="1826097"/>
          </a:xfrm>
          <a:prstGeom prst="rect">
            <a:avLst/>
          </a:prstGeom>
        </p:spPr>
      </p:pic>
      <p:sp>
        <p:nvSpPr>
          <p:cNvPr id="16" name="TextBox 15"/>
          <p:cNvSpPr txBox="1"/>
          <p:nvPr/>
        </p:nvSpPr>
        <p:spPr>
          <a:xfrm rot="802362">
            <a:off x="685800" y="4382270"/>
            <a:ext cx="1977826" cy="720373"/>
          </a:xfrm>
          <a:prstGeom prst="rect">
            <a:avLst/>
          </a:prstGeom>
          <a:solidFill>
            <a:schemeClr val="tx1">
              <a:lumMod val="20000"/>
              <a:lumOff val="8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defPPr>
              <a:defRPr lang="en-US"/>
            </a:defPPr>
            <a:lvl1pPr algn="ctr" eaLnBrk="0" fontAlgn="base" hangingPunct="0">
              <a:spcBef>
                <a:spcPct val="0"/>
              </a:spcBef>
              <a:spcAft>
                <a:spcPct val="0"/>
              </a:spcAft>
              <a:defRPr sz="1400" b="1">
                <a:solidFill>
                  <a:schemeClr val="tx2"/>
                </a:solidFill>
                <a:ea typeface="ＭＳ Ｐゴシック" pitchFamily="-112" charset="-128"/>
                <a:cs typeface="ＭＳ Ｐゴシック" pitchFamily="-112" charset="-128"/>
              </a:defRPr>
            </a:lvl1pPr>
          </a:lstStyle>
          <a:p>
            <a:r>
              <a:rPr lang="en-GB" sz="1800" dirty="0" smtClean="0"/>
              <a:t>SPL Cavity</a:t>
            </a:r>
          </a:p>
          <a:p>
            <a:r>
              <a:rPr lang="en-GB" sz="1800" b="0" dirty="0" smtClean="0"/>
              <a:t>..Spinning..</a:t>
            </a:r>
            <a:endParaRPr lang="en-GB" sz="1800" b="0" dirty="0"/>
          </a:p>
        </p:txBody>
      </p:sp>
      <p:sp>
        <p:nvSpPr>
          <p:cNvPr id="17" name="TextBox 16"/>
          <p:cNvSpPr txBox="1"/>
          <p:nvPr/>
        </p:nvSpPr>
        <p:spPr>
          <a:xfrm>
            <a:off x="63500" y="5535147"/>
            <a:ext cx="4381499" cy="1122828"/>
          </a:xfrm>
          <a:prstGeom prst="rect">
            <a:avLst/>
          </a:prstGeom>
          <a:solidFill>
            <a:schemeClr val="tx1">
              <a:lumMod val="20000"/>
              <a:lumOff val="8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defPPr>
              <a:defRPr lang="en-US"/>
            </a:defPPr>
            <a:lvl1pPr algn="ctr" eaLnBrk="0" fontAlgn="base" hangingPunct="0">
              <a:spcBef>
                <a:spcPct val="0"/>
              </a:spcBef>
              <a:spcAft>
                <a:spcPct val="0"/>
              </a:spcAft>
              <a:defRPr sz="1400" b="1">
                <a:solidFill>
                  <a:schemeClr val="tx2"/>
                </a:solidFill>
                <a:ea typeface="ＭＳ Ｐゴシック" pitchFamily="-112" charset="-128"/>
                <a:cs typeface="ＭＳ Ｐゴシック" pitchFamily="-112" charset="-128"/>
              </a:defRPr>
            </a:lvl1pPr>
          </a:lstStyle>
          <a:p>
            <a:r>
              <a:rPr lang="en-GB" sz="1800" dirty="0" smtClean="0"/>
              <a:t>CRAB Cavity</a:t>
            </a:r>
          </a:p>
          <a:p>
            <a:r>
              <a:rPr lang="en-GB" sz="1800" b="0" dirty="0" smtClean="0"/>
              <a:t>..Punching, extrusion, deep drawing by MME..</a:t>
            </a:r>
          </a:p>
          <a:p>
            <a:r>
              <a:rPr lang="en-GB" sz="1800" b="0" dirty="0" smtClean="0"/>
              <a:t>Precise Tools</a:t>
            </a:r>
            <a:endParaRPr lang="en-GB" sz="1800" b="0" dirty="0"/>
          </a:p>
        </p:txBody>
      </p:sp>
      <p:sp>
        <p:nvSpPr>
          <p:cNvPr id="7" name="TextBox 6"/>
          <p:cNvSpPr txBox="1"/>
          <p:nvPr/>
        </p:nvSpPr>
        <p:spPr>
          <a:xfrm>
            <a:off x="4867411" y="1054100"/>
            <a:ext cx="3949700" cy="1200329"/>
          </a:xfrm>
          <a:prstGeom prst="rect">
            <a:avLst/>
          </a:prstGeom>
          <a:noFill/>
        </p:spPr>
        <p:txBody>
          <a:bodyPr wrap="square" rtlCol="0">
            <a:spAutoFit/>
          </a:bodyPr>
          <a:lstStyle/>
          <a:p>
            <a:r>
              <a:rPr lang="en-GB" dirty="0" smtClean="0"/>
              <a:t>Forming of Niobium Sheets</a:t>
            </a:r>
          </a:p>
          <a:p>
            <a:r>
              <a:rPr lang="en-GB" dirty="0" smtClean="0"/>
              <a:t>Precision and surface quality of utmost importance for cavity performance</a:t>
            </a:r>
            <a:endParaRPr lang="en-GB" dirty="0"/>
          </a:p>
        </p:txBody>
      </p:sp>
      <p:cxnSp>
        <p:nvCxnSpPr>
          <p:cNvPr id="19" name="Straight Arrow Connector 18"/>
          <p:cNvCxnSpPr/>
          <p:nvPr/>
        </p:nvCxnSpPr>
        <p:spPr>
          <a:xfrm>
            <a:off x="3797300" y="1816100"/>
            <a:ext cx="1" cy="116909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357137" y="1391166"/>
            <a:ext cx="1088889" cy="369332"/>
          </a:xfrm>
          <a:prstGeom prst="rect">
            <a:avLst/>
          </a:prstGeom>
          <a:noFill/>
        </p:spPr>
        <p:txBody>
          <a:bodyPr wrap="square" rtlCol="0">
            <a:spAutoFit/>
          </a:bodyPr>
          <a:lstStyle/>
          <a:p>
            <a:r>
              <a:rPr lang="en-GB" dirty="0" smtClean="0"/>
              <a:t>500mm</a:t>
            </a:r>
            <a:endParaRPr lang="en-GB" dirty="0"/>
          </a:p>
        </p:txBody>
      </p:sp>
    </p:spTree>
    <p:extLst>
      <p:ext uri="{BB962C8B-B14F-4D97-AF65-F5344CB8AC3E}">
        <p14:creationId xmlns:p14="http://schemas.microsoft.com/office/powerpoint/2010/main" val="2528191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z="4400" b="1" dirty="0" smtClean="0"/>
              <a:t>Warm RF Cavities</a:t>
            </a:r>
            <a:endParaRPr lang="en-GB" sz="4400" b="1" dirty="0"/>
          </a:p>
        </p:txBody>
      </p:sp>
      <p:pic>
        <p:nvPicPr>
          <p:cNvPr id="7170" name="Picture 2" descr="https://mediastream.cern.ch/MediaArchive/Photo/Public/2012/1210210/1210210_11/1210210_11-A4-at-144-dpi.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492" y="949333"/>
            <a:ext cx="5748212" cy="383688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11</a:t>
            </a:fld>
            <a:endParaRPr lang="en-US"/>
          </a:p>
        </p:txBody>
      </p:sp>
      <p:pic>
        <p:nvPicPr>
          <p:cNvPr id="8" name="Picture 7" descr="IMG_377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5046" y="2903984"/>
            <a:ext cx="1994068" cy="2880320"/>
          </a:xfrm>
          <a:prstGeom prst="rect">
            <a:avLst/>
          </a:prstGeom>
        </p:spPr>
      </p:pic>
      <p:sp>
        <p:nvSpPr>
          <p:cNvPr id="9" name="Rectangle 8"/>
          <p:cNvSpPr/>
          <p:nvPr/>
        </p:nvSpPr>
        <p:spPr bwMode="auto">
          <a:xfrm>
            <a:off x="5178524" y="5633392"/>
            <a:ext cx="2470890" cy="531912"/>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solidFill>
                  <a:schemeClr val="tx2"/>
                </a:solidFill>
                <a:latin typeface="Arial" pitchFamily="-112" charset="0"/>
                <a:ea typeface="ＭＳ Ｐゴシック" pitchFamily="-112" charset="-128"/>
                <a:cs typeface="ＭＳ Ｐゴシック" pitchFamily="-112" charset="-128"/>
              </a:rPr>
              <a:t>First full scale DTL </a:t>
            </a:r>
          </a:p>
          <a:p>
            <a:pPr algn="ctr" eaLnBrk="0" fontAlgn="base" hangingPunct="0">
              <a:spcBef>
                <a:spcPct val="0"/>
              </a:spcBef>
              <a:spcAft>
                <a:spcPct val="0"/>
              </a:spcAft>
            </a:pPr>
            <a:r>
              <a:rPr lang="en-US" sz="1400" b="1" dirty="0">
                <a:solidFill>
                  <a:schemeClr val="tx2"/>
                </a:solidFill>
                <a:latin typeface="Arial" pitchFamily="-112" charset="0"/>
                <a:ea typeface="ＭＳ Ｐゴシック" pitchFamily="-112" charset="-128"/>
                <a:cs typeface="ＭＳ Ｐゴシック" pitchFamily="-112" charset="-128"/>
              </a:rPr>
              <a:t>tank segment (~2 m)</a:t>
            </a:r>
          </a:p>
        </p:txBody>
      </p:sp>
      <p:pic>
        <p:nvPicPr>
          <p:cNvPr id="10" name="Picture 9" descr="girder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787366" y="584201"/>
            <a:ext cx="3271748" cy="1983172"/>
          </a:xfrm>
          <a:prstGeom prst="rect">
            <a:avLst/>
          </a:prstGeom>
        </p:spPr>
      </p:pic>
      <p:sp>
        <p:nvSpPr>
          <p:cNvPr id="11" name="Rectangle 10"/>
          <p:cNvSpPr/>
          <p:nvPr/>
        </p:nvSpPr>
        <p:spPr bwMode="auto">
          <a:xfrm>
            <a:off x="6445624" y="2387353"/>
            <a:ext cx="2133600" cy="360040"/>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solidFill>
                  <a:schemeClr val="tx2"/>
                </a:solidFill>
                <a:latin typeface="Arial" pitchFamily="-112" charset="0"/>
                <a:ea typeface="ＭＳ Ｐゴシック" pitchFamily="-112" charset="-128"/>
                <a:cs typeface="ＭＳ Ｐゴシック" pitchFamily="-112" charset="-128"/>
              </a:rPr>
              <a:t>First DTL girder</a:t>
            </a:r>
          </a:p>
        </p:txBody>
      </p:sp>
      <p:sp>
        <p:nvSpPr>
          <p:cNvPr id="12" name="TextBox 11"/>
          <p:cNvSpPr txBox="1"/>
          <p:nvPr/>
        </p:nvSpPr>
        <p:spPr>
          <a:xfrm>
            <a:off x="598621" y="4987061"/>
            <a:ext cx="5489711" cy="369332"/>
          </a:xfrm>
          <a:prstGeom prst="rect">
            <a:avLst/>
          </a:prstGeom>
          <a:noFill/>
        </p:spPr>
        <p:txBody>
          <a:bodyPr wrap="square" rtlCol="0">
            <a:spAutoFit/>
          </a:bodyPr>
          <a:lstStyle/>
          <a:p>
            <a:r>
              <a:rPr lang="en-GB" dirty="0" smtClean="0"/>
              <a:t>Precise Machining of Large Equipment</a:t>
            </a:r>
            <a:endParaRPr lang="en-GB" dirty="0"/>
          </a:p>
        </p:txBody>
      </p:sp>
    </p:spTree>
    <p:extLst>
      <p:ext uri="{BB962C8B-B14F-4D97-AF65-F5344CB8AC3E}">
        <p14:creationId xmlns:p14="http://schemas.microsoft.com/office/powerpoint/2010/main" val="894580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smtClean="0"/>
              <a:t>Ultra precise machining</a:t>
            </a:r>
            <a:endParaRPr lang="it-IT" dirty="0"/>
          </a:p>
        </p:txBody>
      </p:sp>
      <p:sp>
        <p:nvSpPr>
          <p:cNvPr id="4" name="Rectangle 3"/>
          <p:cNvSpPr/>
          <p:nvPr/>
        </p:nvSpPr>
        <p:spPr>
          <a:xfrm>
            <a:off x="539552" y="949333"/>
            <a:ext cx="7798385" cy="584775"/>
          </a:xfrm>
          <a:prstGeom prst="rect">
            <a:avLst/>
          </a:prstGeom>
        </p:spPr>
        <p:txBody>
          <a:bodyPr wrap="square">
            <a:spAutoFit/>
          </a:bodyPr>
          <a:lstStyle/>
          <a:p>
            <a:pPr algn="just"/>
            <a:r>
              <a:rPr lang="en-US" sz="1600" dirty="0" smtClean="0"/>
              <a:t>The design involves coupled RF cavities to transfer energy from a high-current, low-energy drive beam to a low-current, high-energy beam to be used in collisions. </a:t>
            </a:r>
            <a:endParaRPr lang="en-US" sz="1600" dirty="0"/>
          </a:p>
        </p:txBody>
      </p:sp>
      <p:pic>
        <p:nvPicPr>
          <p:cNvPr id="8" name="Picture 2" descr="\\cern.ch\dfs\Users\s\satieh\Desktop\New folder\said\11.t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3528" y="1844824"/>
            <a:ext cx="8039033" cy="4714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9" name="Group 13"/>
          <p:cNvGrpSpPr/>
          <p:nvPr/>
        </p:nvGrpSpPr>
        <p:grpSpPr>
          <a:xfrm>
            <a:off x="1619672" y="1988840"/>
            <a:ext cx="936104" cy="432048"/>
            <a:chOff x="2267744" y="2636912"/>
            <a:chExt cx="936104" cy="432048"/>
          </a:xfrm>
        </p:grpSpPr>
        <p:cxnSp>
          <p:nvCxnSpPr>
            <p:cNvPr id="10" name="Straight Arrow Connector 7"/>
            <p:cNvCxnSpPr/>
            <p:nvPr/>
          </p:nvCxnSpPr>
          <p:spPr>
            <a:xfrm>
              <a:off x="2267744" y="2636912"/>
              <a:ext cx="0" cy="4320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2"/>
            <p:cNvSpPr txBox="1"/>
            <p:nvPr/>
          </p:nvSpPr>
          <p:spPr>
            <a:xfrm>
              <a:off x="2339752" y="2636912"/>
              <a:ext cx="864096" cy="369332"/>
            </a:xfrm>
            <a:prstGeom prst="rect">
              <a:avLst/>
            </a:prstGeom>
            <a:noFill/>
          </p:spPr>
          <p:txBody>
            <a:bodyPr wrap="square" rtlCol="0">
              <a:spAutoFit/>
            </a:bodyPr>
            <a:lstStyle/>
            <a:p>
              <a:r>
                <a:rPr lang="en-GB" b="1" dirty="0" smtClean="0">
                  <a:solidFill>
                    <a:srgbClr val="FF0000"/>
                  </a:solidFill>
                  <a:latin typeface="Segoe Print" pitchFamily="2" charset="0"/>
                </a:rPr>
                <a:t>RF in</a:t>
              </a:r>
              <a:endParaRPr lang="en-GB" b="1" dirty="0">
                <a:solidFill>
                  <a:srgbClr val="FF0000"/>
                </a:solidFill>
                <a:latin typeface="Segoe Print" pitchFamily="2" charset="0"/>
              </a:endParaRPr>
            </a:p>
          </p:txBody>
        </p:sp>
      </p:grpSp>
      <p:grpSp>
        <p:nvGrpSpPr>
          <p:cNvPr id="12" name="Group 15"/>
          <p:cNvGrpSpPr/>
          <p:nvPr/>
        </p:nvGrpSpPr>
        <p:grpSpPr>
          <a:xfrm>
            <a:off x="6012160" y="1916832"/>
            <a:ext cx="1080120" cy="463406"/>
            <a:chOff x="1539661" y="2636912"/>
            <a:chExt cx="780086" cy="463406"/>
          </a:xfrm>
        </p:grpSpPr>
        <p:cxnSp>
          <p:nvCxnSpPr>
            <p:cNvPr id="13" name="Straight Arrow Connector 16"/>
            <p:cNvCxnSpPr/>
            <p:nvPr/>
          </p:nvCxnSpPr>
          <p:spPr>
            <a:xfrm flipV="1">
              <a:off x="2267744" y="2636912"/>
              <a:ext cx="0" cy="46340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7"/>
            <p:cNvSpPr txBox="1"/>
            <p:nvPr/>
          </p:nvSpPr>
          <p:spPr>
            <a:xfrm>
              <a:off x="1539661" y="2708920"/>
              <a:ext cx="780086" cy="369332"/>
            </a:xfrm>
            <a:prstGeom prst="rect">
              <a:avLst/>
            </a:prstGeom>
            <a:noFill/>
          </p:spPr>
          <p:txBody>
            <a:bodyPr wrap="square" rtlCol="0">
              <a:spAutoFit/>
            </a:bodyPr>
            <a:lstStyle/>
            <a:p>
              <a:r>
                <a:rPr lang="en-GB" b="1" dirty="0" smtClean="0">
                  <a:solidFill>
                    <a:srgbClr val="00B050"/>
                  </a:solidFill>
                  <a:latin typeface="Segoe Print" pitchFamily="2" charset="0"/>
                </a:rPr>
                <a:t>RF out</a:t>
              </a:r>
              <a:endParaRPr lang="en-GB" b="1" dirty="0">
                <a:solidFill>
                  <a:srgbClr val="00B050"/>
                </a:solidFill>
                <a:latin typeface="Segoe Print" pitchFamily="2" charset="0"/>
              </a:endParaRPr>
            </a:p>
          </p:txBody>
        </p:sp>
      </p:grpSp>
      <p:pic>
        <p:nvPicPr>
          <p:cNvPr id="15" name="Picture 4" descr="E:\CLIC\Ana\said\1.t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11101" r="16094"/>
          <a:stretch>
            <a:fillRect/>
          </a:stretch>
        </p:blipFill>
        <p:spPr bwMode="auto">
          <a:xfrm>
            <a:off x="1907704" y="2132856"/>
            <a:ext cx="4547035" cy="35686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RUG_0626.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72200" y="2996952"/>
            <a:ext cx="2241684" cy="25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E:\CLIC\Ana\said\3.t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l="27827" r="34781"/>
          <a:stretch>
            <a:fillRect/>
          </a:stretch>
        </p:blipFill>
        <p:spPr bwMode="auto">
          <a:xfrm>
            <a:off x="251520" y="2708920"/>
            <a:ext cx="2048234" cy="3095824"/>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2"/>
          </p:nvPr>
        </p:nvSpPr>
        <p:spPr/>
        <p:txBody>
          <a:bodyPr/>
          <a:lstStyle/>
          <a:p>
            <a:r>
              <a:rPr lang="en-US" smtClean="0"/>
              <a:t>30/09/2016</a:t>
            </a:r>
            <a:endParaRPr lang="en-US" dirty="0"/>
          </a:p>
        </p:txBody>
      </p:sp>
      <p:sp>
        <p:nvSpPr>
          <p:cNvPr id="5" name="Footer Placeholder 4"/>
          <p:cNvSpPr>
            <a:spLocks noGrp="1"/>
          </p:cNvSpPr>
          <p:nvPr>
            <p:ph type="ftr" sz="quarter" idx="3"/>
          </p:nvPr>
        </p:nvSpPr>
        <p:spPr/>
        <p:txBody>
          <a:bodyPr/>
          <a:lstStyle/>
          <a:p>
            <a:r>
              <a:rPr lang="en-US" smtClean="0"/>
              <a:t>M. Garlaschè</a:t>
            </a:r>
            <a:endParaRPr lang="en-US" dirty="0"/>
          </a:p>
        </p:txBody>
      </p:sp>
      <p:sp>
        <p:nvSpPr>
          <p:cNvPr id="7" name="Slide Number Placeholder 6"/>
          <p:cNvSpPr>
            <a:spLocks noGrp="1"/>
          </p:cNvSpPr>
          <p:nvPr>
            <p:ph type="sldNum" sz="quarter" idx="4"/>
          </p:nvPr>
        </p:nvSpPr>
        <p:spPr/>
        <p:txBody>
          <a:bodyPr/>
          <a:lstStyle/>
          <a:p>
            <a:fld id="{8D6C380F-326D-3C40-9EE7-7FBAB0953422}" type="slidenum">
              <a:rPr lang="en-US" smtClean="0"/>
              <a:pPr/>
              <a:t>12</a:t>
            </a:fld>
            <a:endParaRPr lang="en-US"/>
          </a:p>
        </p:txBody>
      </p:sp>
      <p:pic>
        <p:nvPicPr>
          <p:cNvPr id="18" name="Picture 14" descr="IMG_0868.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57300" y="2243303"/>
            <a:ext cx="40481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bwMode="auto">
          <a:xfrm>
            <a:off x="906760" y="4946686"/>
            <a:ext cx="2667000" cy="754851"/>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rgbClr val="0C377B"/>
                </a:solidFill>
                <a:ea typeface="ＭＳ Ｐゴシック" pitchFamily="-112" charset="-128"/>
                <a:cs typeface="ＭＳ Ｐゴシック" pitchFamily="-112" charset="-128"/>
              </a:rPr>
              <a:t>Ultra Precise machining of RF cells for R&amp;D on future Medical Accelerators</a:t>
            </a:r>
            <a:endParaRPr lang="en-US" sz="1400" b="1" dirty="0">
              <a:solidFill>
                <a:srgbClr val="0C377B"/>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48100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strVal val="ppt_w*0.70"/>
                                          </p:val>
                                        </p:tav>
                                      </p:tavLst>
                                    </p:anim>
                                    <p:anim calcmode="lin" valueType="num">
                                      <p:cBhvr>
                                        <p:cTn id="7" dur="1000"/>
                                        <p:tgtEl>
                                          <p:spTgt spid="8"/>
                                        </p:tgtEl>
                                        <p:attrNameLst>
                                          <p:attrName>ppt_h</p:attrName>
                                        </p:attrNameLst>
                                      </p:cBhvr>
                                      <p:tavLst>
                                        <p:tav tm="0">
                                          <p:val>
                                            <p:strVal val="ppt_h"/>
                                          </p:val>
                                        </p:tav>
                                        <p:tav tm="100000">
                                          <p:val>
                                            <p:strVal val="ppt_h"/>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55"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par>
                                <p:cTn id="19" presetID="55"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par>
                                <p:cTn id="24" presetID="55"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par>
                                <p:cTn id="29" presetID="55"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strVal val="#ppt_w*0.70"/>
                                          </p:val>
                                        </p:tav>
                                        <p:tav tm="100000">
                                          <p:val>
                                            <p:strVal val="#ppt_w"/>
                                          </p:val>
                                        </p:tav>
                                      </p:tavLst>
                                    </p:anim>
                                    <p:anim calcmode="lin" valueType="num">
                                      <p:cBhvr>
                                        <p:cTn id="32" dur="1000" fill="hold"/>
                                        <p:tgtEl>
                                          <p:spTgt spid="16"/>
                                        </p:tgtEl>
                                        <p:attrNameLst>
                                          <p:attrName>ppt_h</p:attrName>
                                        </p:attrNameLst>
                                      </p:cBhvr>
                                      <p:tavLst>
                                        <p:tav tm="0">
                                          <p:val>
                                            <p:strVal val="#ppt_h"/>
                                          </p:val>
                                        </p:tav>
                                        <p:tav tm="100000">
                                          <p:val>
                                            <p:strVal val="#ppt_h"/>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z="4400" b="1" dirty="0" smtClean="0"/>
              <a:t>Vacuum Chambers</a:t>
            </a:r>
            <a:endParaRPr lang="en-GB" sz="4400" b="1" dirty="0"/>
          </a:p>
        </p:txBody>
      </p:sp>
      <p:pic>
        <p:nvPicPr>
          <p:cNvPr id="6146" name="Picture 2" descr="https://mediastream.cern.ch/MediaArchive/Photo/Public/1974/7402463/7402463/7402463-A4-at-144-dpi.jpg"/>
          <p:cNvPicPr>
            <a:picLocks noChangeAspect="1" noChangeArrowheads="1"/>
          </p:cNvPicPr>
          <p:nvPr/>
        </p:nvPicPr>
        <p:blipFill rotWithShape="1">
          <a:blip r:embed="rId3" cstate="print">
            <a:clrChange>
              <a:clrFrom>
                <a:srgbClr val="BEBEBE"/>
              </a:clrFrom>
              <a:clrTo>
                <a:srgbClr val="BEBEBE">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207254" y="949333"/>
            <a:ext cx="5526732" cy="34924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mediastream.cern.ch/MediaArchive/Photo/Public/1974/7402458/7402458/7402458-A4-at-144-dpi.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42344" y="2644687"/>
            <a:ext cx="2341023" cy="2100290"/>
          </a:xfrm>
          <a:prstGeom prst="roundRect">
            <a:avLst>
              <a:gd name="adj" fmla="val 18521"/>
            </a:avLst>
          </a:prstGeom>
          <a:solidFill>
            <a:srgbClr val="FFFFFF">
              <a:shade val="85000"/>
            </a:srgbClr>
          </a:solidFill>
          <a:ln>
            <a:noFill/>
          </a:ln>
          <a:effectLst>
            <a:reflection blurRad="12700" stA="38000" endPos="28000" dist="5000" dir="5400000" sy="-100000" algn="bl" rotWithShape="0"/>
          </a:effectLst>
          <a:extLst/>
        </p:spPr>
      </p:pic>
      <p:cxnSp>
        <p:nvCxnSpPr>
          <p:cNvPr id="4" name="Straight Arrow Connector 3"/>
          <p:cNvCxnSpPr/>
          <p:nvPr/>
        </p:nvCxnSpPr>
        <p:spPr>
          <a:xfrm>
            <a:off x="1768610" y="1078725"/>
            <a:ext cx="3380862" cy="2312175"/>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flipV="1">
            <a:off x="661354" y="949333"/>
            <a:ext cx="1107256" cy="354732"/>
          </a:xfrm>
          <a:prstGeom prst="line">
            <a:avLst/>
          </a:prstGeom>
        </p:spPr>
        <p:style>
          <a:lnRef idx="3">
            <a:schemeClr val="accent6"/>
          </a:lnRef>
          <a:fillRef idx="0">
            <a:schemeClr val="accent6"/>
          </a:fillRef>
          <a:effectRef idx="2">
            <a:schemeClr val="accent6"/>
          </a:effectRef>
          <a:fontRef idx="minor">
            <a:schemeClr val="tx1"/>
          </a:fontRef>
        </p:style>
      </p:cxnSp>
      <p:sp>
        <p:nvSpPr>
          <p:cNvPr id="11" name="TextBox 10"/>
          <p:cNvSpPr txBox="1"/>
          <p:nvPr/>
        </p:nvSpPr>
        <p:spPr>
          <a:xfrm rot="2219883">
            <a:off x="2392507" y="1424307"/>
            <a:ext cx="1584176" cy="369332"/>
          </a:xfrm>
          <a:prstGeom prst="rect">
            <a:avLst/>
          </a:prstGeom>
          <a:noFill/>
        </p:spPr>
        <p:txBody>
          <a:bodyPr wrap="square" rtlCol="0">
            <a:spAutoFit/>
          </a:bodyPr>
          <a:lstStyle/>
          <a:p>
            <a:r>
              <a:rPr lang="fr-FR" dirty="0" smtClean="0"/>
              <a:t>~ 2 mt.</a:t>
            </a:r>
            <a:endParaRPr lang="fr-FR" dirty="0"/>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5" name="Footer Placeholder 4"/>
          <p:cNvSpPr>
            <a:spLocks noGrp="1"/>
          </p:cNvSpPr>
          <p:nvPr>
            <p:ph type="ftr" sz="quarter" idx="3"/>
          </p:nvPr>
        </p:nvSpPr>
        <p:spPr/>
        <p:txBody>
          <a:bodyPr/>
          <a:lstStyle/>
          <a:p>
            <a:r>
              <a:rPr lang="en-US" smtClean="0"/>
              <a:t>M. Garlaschè</a:t>
            </a:r>
            <a:endParaRPr lang="en-US" dirty="0"/>
          </a:p>
        </p:txBody>
      </p:sp>
      <p:sp>
        <p:nvSpPr>
          <p:cNvPr id="7" name="Slide Number Placeholder 6"/>
          <p:cNvSpPr>
            <a:spLocks noGrp="1"/>
          </p:cNvSpPr>
          <p:nvPr>
            <p:ph type="sldNum" sz="quarter" idx="4"/>
          </p:nvPr>
        </p:nvSpPr>
        <p:spPr/>
        <p:txBody>
          <a:bodyPr/>
          <a:lstStyle/>
          <a:p>
            <a:fld id="{8D6C380F-326D-3C40-9EE7-7FBAB0953422}" type="slidenum">
              <a:rPr lang="en-US" smtClean="0"/>
              <a:pPr/>
              <a:t>13</a:t>
            </a:fld>
            <a:endParaRPr lang="en-US"/>
          </a:p>
        </p:txBody>
      </p:sp>
      <p:pic>
        <p:nvPicPr>
          <p:cNvPr id="15" name="Picture 14"/>
          <p:cNvPicPr>
            <a:picLocks noChangeAspect="1"/>
          </p:cNvPicPr>
          <p:nvPr/>
        </p:nvPicPr>
        <p:blipFill rotWithShape="1">
          <a:blip r:embed="rId6" cstate="email">
            <a:extLst>
              <a:ext uri="{28A0092B-C50C-407E-A947-70E740481C1C}">
                <a14:useLocalDpi xmlns:a14="http://schemas.microsoft.com/office/drawing/2010/main" val="0"/>
              </a:ext>
            </a:extLst>
          </a:blip>
          <a:srcRect l="10312" t="3889" r="5312" b="30417"/>
          <a:stretch/>
        </p:blipFill>
        <p:spPr>
          <a:xfrm>
            <a:off x="5280225" y="2069477"/>
            <a:ext cx="3729560" cy="2177879"/>
          </a:xfrm>
          <a:prstGeom prst="rect">
            <a:avLst/>
          </a:prstGeom>
        </p:spPr>
      </p:pic>
      <p:pic>
        <p:nvPicPr>
          <p:cNvPr id="16" name="Picture 15"/>
          <p:cNvPicPr>
            <a:picLocks noChangeAspect="1"/>
          </p:cNvPicPr>
          <p:nvPr/>
        </p:nvPicPr>
        <p:blipFill rotWithShape="1">
          <a:blip r:embed="rId7" cstate="email">
            <a:extLst>
              <a:ext uri="{28A0092B-C50C-407E-A947-70E740481C1C}">
                <a14:useLocalDpi xmlns:a14="http://schemas.microsoft.com/office/drawing/2010/main" val="0"/>
              </a:ext>
            </a:extLst>
          </a:blip>
          <a:srcRect t="21714" r="4327" b="5368"/>
          <a:stretch/>
        </p:blipFill>
        <p:spPr>
          <a:xfrm>
            <a:off x="5149472" y="4441781"/>
            <a:ext cx="3860313" cy="1658576"/>
          </a:xfrm>
          <a:prstGeom prst="rect">
            <a:avLst/>
          </a:prstGeom>
        </p:spPr>
      </p:pic>
      <p:cxnSp>
        <p:nvCxnSpPr>
          <p:cNvPr id="19" name="Straight Connector 18"/>
          <p:cNvCxnSpPr/>
          <p:nvPr/>
        </p:nvCxnSpPr>
        <p:spPr>
          <a:xfrm flipV="1">
            <a:off x="3903052" y="3542432"/>
            <a:ext cx="1107256" cy="354732"/>
          </a:xfrm>
          <a:prstGeom prst="line">
            <a:avLst/>
          </a:prstGeom>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4544944" y="949333"/>
            <a:ext cx="5489711" cy="923330"/>
          </a:xfrm>
          <a:prstGeom prst="rect">
            <a:avLst/>
          </a:prstGeom>
          <a:noFill/>
        </p:spPr>
        <p:txBody>
          <a:bodyPr wrap="square" rtlCol="0">
            <a:spAutoFit/>
          </a:bodyPr>
          <a:lstStyle/>
          <a:p>
            <a:r>
              <a:rPr lang="en-GB" dirty="0" smtClean="0"/>
              <a:t>Precise Shaping of Inconel &amp; SS alloys into chambers of different sizes</a:t>
            </a:r>
          </a:p>
          <a:p>
            <a:r>
              <a:rPr lang="en-GB" dirty="0" smtClean="0"/>
              <a:t>UHV Compliant Manufacturing</a:t>
            </a:r>
            <a:endParaRPr lang="en-GB" dirty="0"/>
          </a:p>
        </p:txBody>
      </p:sp>
      <p:sp>
        <p:nvSpPr>
          <p:cNvPr id="22" name="TextBox 21"/>
          <p:cNvSpPr txBox="1"/>
          <p:nvPr/>
        </p:nvSpPr>
        <p:spPr>
          <a:xfrm>
            <a:off x="112378" y="2023672"/>
            <a:ext cx="1404351" cy="418910"/>
          </a:xfrm>
          <a:prstGeom prst="rect">
            <a:avLst/>
          </a:prstGeom>
          <a:solidFill>
            <a:schemeClr val="tx1">
              <a:lumMod val="20000"/>
              <a:lumOff val="8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defPPr>
              <a:defRPr lang="en-US"/>
            </a:defPPr>
            <a:lvl1pPr algn="ctr" eaLnBrk="0" fontAlgn="base" hangingPunct="0">
              <a:spcBef>
                <a:spcPct val="0"/>
              </a:spcBef>
              <a:spcAft>
                <a:spcPct val="0"/>
              </a:spcAft>
              <a:defRPr sz="1400" b="1">
                <a:solidFill>
                  <a:schemeClr val="tx2"/>
                </a:solidFill>
                <a:ea typeface="ＭＳ Ｐゴシック" pitchFamily="-112" charset="-128"/>
                <a:cs typeface="ＭＳ Ｐゴシック" pitchFamily="-112" charset="-128"/>
              </a:defRPr>
            </a:lvl1pPr>
          </a:lstStyle>
          <a:p>
            <a:r>
              <a:rPr lang="en-GB" sz="1800" dirty="0" smtClean="0"/>
              <a:t>PSB Ring</a:t>
            </a:r>
            <a:endParaRPr lang="en-GB" sz="1800" dirty="0"/>
          </a:p>
        </p:txBody>
      </p:sp>
      <p:sp>
        <p:nvSpPr>
          <p:cNvPr id="23" name="TextBox 22"/>
          <p:cNvSpPr txBox="1"/>
          <p:nvPr/>
        </p:nvSpPr>
        <p:spPr>
          <a:xfrm>
            <a:off x="6062807" y="2106954"/>
            <a:ext cx="1584176" cy="369332"/>
          </a:xfrm>
          <a:prstGeom prst="rect">
            <a:avLst/>
          </a:prstGeom>
          <a:noFill/>
        </p:spPr>
        <p:txBody>
          <a:bodyPr wrap="square" rtlCol="0">
            <a:spAutoFit/>
          </a:bodyPr>
          <a:lstStyle/>
          <a:p>
            <a:r>
              <a:rPr lang="fr-FR" dirty="0" smtClean="0">
                <a:solidFill>
                  <a:schemeClr val="bg1"/>
                </a:solidFill>
              </a:rPr>
              <a:t>~ 0.5 mt.</a:t>
            </a:r>
            <a:endParaRPr lang="fr-FR" dirty="0">
              <a:solidFill>
                <a:schemeClr val="bg1"/>
              </a:solidFill>
            </a:endParaRPr>
          </a:p>
        </p:txBody>
      </p:sp>
      <p:sp>
        <p:nvSpPr>
          <p:cNvPr id="24" name="TextBox 23"/>
          <p:cNvSpPr txBox="1"/>
          <p:nvPr/>
        </p:nvSpPr>
        <p:spPr>
          <a:xfrm>
            <a:off x="1380068" y="5548590"/>
            <a:ext cx="4128757" cy="369332"/>
          </a:xfrm>
          <a:prstGeom prst="rect">
            <a:avLst/>
          </a:prstGeom>
          <a:noFill/>
        </p:spPr>
        <p:txBody>
          <a:bodyPr wrap="square" rtlCol="0">
            <a:spAutoFit/>
          </a:bodyPr>
          <a:lstStyle/>
          <a:p>
            <a:r>
              <a:rPr lang="en-GB" dirty="0" smtClean="0"/>
              <a:t>Hippodrome Edge welded bellows</a:t>
            </a:r>
            <a:endParaRPr lang="en-GB" dirty="0"/>
          </a:p>
        </p:txBody>
      </p:sp>
      <p:sp>
        <p:nvSpPr>
          <p:cNvPr id="25" name="TextBox 24"/>
          <p:cNvSpPr txBox="1"/>
          <p:nvPr/>
        </p:nvSpPr>
        <p:spPr>
          <a:xfrm>
            <a:off x="7289800" y="3790132"/>
            <a:ext cx="1719985" cy="418910"/>
          </a:xfrm>
          <a:prstGeom prst="rect">
            <a:avLst/>
          </a:prstGeom>
          <a:solidFill>
            <a:schemeClr val="tx1">
              <a:lumMod val="20000"/>
              <a:lumOff val="8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defPPr>
              <a:defRPr lang="en-US"/>
            </a:defPPr>
            <a:lvl1pPr algn="ctr" eaLnBrk="0" fontAlgn="base" hangingPunct="0">
              <a:spcBef>
                <a:spcPct val="0"/>
              </a:spcBef>
              <a:spcAft>
                <a:spcPct val="0"/>
              </a:spcAft>
              <a:defRPr sz="1400" b="1">
                <a:solidFill>
                  <a:schemeClr val="tx2"/>
                </a:solidFill>
                <a:ea typeface="ＭＳ Ｐゴシック" pitchFamily="-112" charset="-128"/>
                <a:cs typeface="ＭＳ Ｐゴシック" pitchFamily="-112" charset="-128"/>
              </a:defRPr>
            </a:lvl1pPr>
          </a:lstStyle>
          <a:p>
            <a:r>
              <a:rPr lang="en-GB" sz="1800" dirty="0" smtClean="0"/>
              <a:t>PSB Injection</a:t>
            </a:r>
            <a:endParaRPr lang="en-GB" sz="1800" dirty="0"/>
          </a:p>
        </p:txBody>
      </p:sp>
    </p:spTree>
    <p:extLst>
      <p:ext uri="{BB962C8B-B14F-4D97-AF65-F5344CB8AC3E}">
        <p14:creationId xmlns:p14="http://schemas.microsoft.com/office/powerpoint/2010/main" val="3655674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a:t>Vacuum Chambers</a:t>
            </a:r>
            <a:endParaRPr lang="en-GB" dirty="0"/>
          </a:p>
        </p:txBody>
      </p:sp>
      <p:sp>
        <p:nvSpPr>
          <p:cNvPr id="4" name="Date Placeholder 3"/>
          <p:cNvSpPr>
            <a:spLocks noGrp="1"/>
          </p:cNvSpPr>
          <p:nvPr>
            <p:ph type="dt" sz="half" idx="2"/>
          </p:nvPr>
        </p:nvSpPr>
        <p:spPr/>
        <p:txBody>
          <a:bodyPr/>
          <a:lstStyle/>
          <a:p>
            <a:r>
              <a:rPr lang="en-US" smtClean="0"/>
              <a:t>30/09/2016</a:t>
            </a:r>
            <a:endParaRPr lang="en-US" dirty="0"/>
          </a:p>
        </p:txBody>
      </p:sp>
      <p:sp>
        <p:nvSpPr>
          <p:cNvPr id="5" name="Footer Placeholder 4"/>
          <p:cNvSpPr>
            <a:spLocks noGrp="1"/>
          </p:cNvSpPr>
          <p:nvPr>
            <p:ph type="ftr" sz="quarter" idx="3"/>
          </p:nvPr>
        </p:nvSpPr>
        <p:spPr/>
        <p:txBody>
          <a:bodyPr/>
          <a:lstStyle/>
          <a:p>
            <a:r>
              <a:rPr lang="en-US" smtClean="0"/>
              <a:t>M. Garlaschè</a:t>
            </a:r>
            <a:endParaRPr lang="en-US" dirty="0"/>
          </a:p>
        </p:txBody>
      </p:sp>
      <p:sp>
        <p:nvSpPr>
          <p:cNvPr id="6" name="Slide Number Placeholder 5"/>
          <p:cNvSpPr>
            <a:spLocks noGrp="1"/>
          </p:cNvSpPr>
          <p:nvPr>
            <p:ph type="sldNum" sz="quarter" idx="4"/>
          </p:nvPr>
        </p:nvSpPr>
        <p:spPr/>
        <p:txBody>
          <a:bodyPr/>
          <a:lstStyle/>
          <a:p>
            <a:fld id="{8D6C380F-326D-3C40-9EE7-7FBAB0953422}" type="slidenum">
              <a:rPr lang="en-US" smtClean="0"/>
              <a:pPr/>
              <a:t>14</a:t>
            </a:fld>
            <a:endParaRPr lang="en-US"/>
          </a:p>
        </p:txBody>
      </p:sp>
      <p:pic>
        <p:nvPicPr>
          <p:cNvPr id="8" name="Content Placeholder 5"/>
          <p:cNvPicPr>
            <a:picLocks noGrp="1" noChangeAspect="1"/>
          </p:cNvPicPr>
          <p:nvPr/>
        </p:nvPicPr>
        <p:blipFill rotWithShape="1">
          <a:blip r:embed="rId3" cstate="print">
            <a:extLst>
              <a:ext uri="{28A0092B-C50C-407E-A947-70E740481C1C}">
                <a14:useLocalDpi xmlns:a14="http://schemas.microsoft.com/office/drawing/2010/main"/>
              </a:ext>
            </a:extLst>
          </a:blip>
          <a:srcRect/>
          <a:stretch/>
        </p:blipFill>
        <p:spPr>
          <a:xfrm>
            <a:off x="4134541" y="2415508"/>
            <a:ext cx="5009459" cy="3940842"/>
          </a:xfrm>
          <a:prstGeom prst="rect">
            <a:avLst/>
          </a:prstGeom>
        </p:spPr>
      </p:pic>
      <p:sp>
        <p:nvSpPr>
          <p:cNvPr id="9" name="TextBox 8"/>
          <p:cNvSpPr txBox="1"/>
          <p:nvPr/>
        </p:nvSpPr>
        <p:spPr>
          <a:xfrm>
            <a:off x="4296466" y="1017954"/>
            <a:ext cx="4140834" cy="646331"/>
          </a:xfrm>
          <a:prstGeom prst="rect">
            <a:avLst/>
          </a:prstGeom>
          <a:noFill/>
        </p:spPr>
        <p:txBody>
          <a:bodyPr wrap="square" rtlCol="0">
            <a:spAutoFit/>
          </a:bodyPr>
          <a:lstStyle/>
          <a:p>
            <a:r>
              <a:rPr lang="en-GB" dirty="0" smtClean="0"/>
              <a:t>Shaping / Extrusion / Welding of UHV</a:t>
            </a:r>
          </a:p>
          <a:p>
            <a:r>
              <a:rPr lang="en-GB" dirty="0" smtClean="0"/>
              <a:t>Stainless steel Chambers &amp; Vessels</a:t>
            </a:r>
            <a:endParaRPr lang="en-GB" dirty="0"/>
          </a:p>
        </p:txBody>
      </p:sp>
      <p:grpSp>
        <p:nvGrpSpPr>
          <p:cNvPr id="19" name="Group 18"/>
          <p:cNvGrpSpPr/>
          <p:nvPr/>
        </p:nvGrpSpPr>
        <p:grpSpPr>
          <a:xfrm>
            <a:off x="457201" y="1036321"/>
            <a:ext cx="3839265" cy="2956473"/>
            <a:chOff x="457201" y="1036321"/>
            <a:chExt cx="3839265" cy="2956473"/>
          </a:xfrm>
        </p:grpSpPr>
        <p:pic>
          <p:nvPicPr>
            <p:cNvPr id="7" name="Picture 6"/>
            <p:cNvPicPr>
              <a:picLocks noChangeAspect="1"/>
            </p:cNvPicPr>
            <p:nvPr/>
          </p:nvPicPr>
          <p:blipFill rotWithShape="1">
            <a:blip r:embed="rId4"/>
            <a:srcRect t="8501" r="11171" b="5039"/>
            <a:stretch/>
          </p:blipFill>
          <p:spPr>
            <a:xfrm>
              <a:off x="457201" y="1226821"/>
              <a:ext cx="3634740" cy="2476500"/>
            </a:xfrm>
            <a:prstGeom prst="rect">
              <a:avLst/>
            </a:prstGeom>
          </p:spPr>
        </p:pic>
        <p:sp>
          <p:nvSpPr>
            <p:cNvPr id="10" name="Rectangle 9"/>
            <p:cNvSpPr/>
            <p:nvPr/>
          </p:nvSpPr>
          <p:spPr>
            <a:xfrm>
              <a:off x="3512820" y="1150620"/>
              <a:ext cx="621721" cy="777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2971800" y="1150620"/>
              <a:ext cx="621721"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2141220" y="1036321"/>
              <a:ext cx="71628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2438400" y="1341120"/>
              <a:ext cx="36576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1097280" y="2301240"/>
              <a:ext cx="541020" cy="6705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367790" y="2415508"/>
              <a:ext cx="541020" cy="6705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3188970" y="3032761"/>
              <a:ext cx="323850" cy="396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3972616" y="1843955"/>
              <a:ext cx="323850" cy="396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2695575" y="3596555"/>
              <a:ext cx="323850" cy="396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1" name="TextBox 20"/>
          <p:cNvSpPr txBox="1"/>
          <p:nvPr/>
        </p:nvSpPr>
        <p:spPr>
          <a:xfrm>
            <a:off x="2141220" y="5552355"/>
            <a:ext cx="2387108" cy="657755"/>
          </a:xfrm>
          <a:prstGeom prst="rect">
            <a:avLst/>
          </a:prstGeom>
          <a:solidFill>
            <a:schemeClr val="tx1">
              <a:lumMod val="20000"/>
              <a:lumOff val="8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defPPr>
              <a:defRPr lang="en-US"/>
            </a:defPPr>
            <a:lvl1pPr algn="ctr" eaLnBrk="0" fontAlgn="base" hangingPunct="0">
              <a:spcBef>
                <a:spcPct val="0"/>
              </a:spcBef>
              <a:spcAft>
                <a:spcPct val="0"/>
              </a:spcAft>
              <a:defRPr sz="1400" b="1">
                <a:solidFill>
                  <a:schemeClr val="tx2"/>
                </a:solidFill>
                <a:ea typeface="ＭＳ Ｐゴシック" pitchFamily="-112" charset="-128"/>
                <a:cs typeface="ＭＳ Ｐゴシック" pitchFamily="-112" charset="-128"/>
              </a:defRPr>
            </a:lvl1pPr>
          </a:lstStyle>
          <a:p>
            <a:r>
              <a:rPr lang="en-GB" sz="1800" dirty="0" smtClean="0"/>
              <a:t>Crab Cavity </a:t>
            </a:r>
            <a:r>
              <a:rPr lang="en-GB" sz="1800" dirty="0" err="1" smtClean="0"/>
              <a:t>Cryo</a:t>
            </a:r>
            <a:r>
              <a:rPr lang="en-GB" sz="1800" dirty="0" smtClean="0"/>
              <a:t> Vessel</a:t>
            </a:r>
            <a:endParaRPr lang="en-GB" sz="1800" dirty="0"/>
          </a:p>
        </p:txBody>
      </p:sp>
      <p:cxnSp>
        <p:nvCxnSpPr>
          <p:cNvPr id="22" name="Straight Arrow Connector 21"/>
          <p:cNvCxnSpPr/>
          <p:nvPr/>
        </p:nvCxnSpPr>
        <p:spPr>
          <a:xfrm flipV="1">
            <a:off x="7752295" y="5848160"/>
            <a:ext cx="975788" cy="1712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016883" y="5957859"/>
            <a:ext cx="1422400" cy="369332"/>
          </a:xfrm>
          <a:prstGeom prst="rect">
            <a:avLst/>
          </a:prstGeom>
          <a:noFill/>
        </p:spPr>
        <p:txBody>
          <a:bodyPr wrap="square" rtlCol="0">
            <a:spAutoFit/>
          </a:bodyPr>
          <a:lstStyle/>
          <a:p>
            <a:r>
              <a:rPr lang="en-GB" dirty="0" smtClean="0"/>
              <a:t>L = </a:t>
            </a:r>
            <a:endParaRPr lang="en-GB" dirty="0"/>
          </a:p>
        </p:txBody>
      </p:sp>
    </p:spTree>
    <p:extLst>
      <p:ext uri="{BB962C8B-B14F-4D97-AF65-F5344CB8AC3E}">
        <p14:creationId xmlns:p14="http://schemas.microsoft.com/office/powerpoint/2010/main" val="2006938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57200" y="325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fr-CH" altLang="en-US" sz="1200" smtClean="0">
                <a:solidFill>
                  <a:srgbClr val="0C377B"/>
                </a:solidFill>
                <a:latin typeface="Times New Roman" pitchFamily="18" charset="0"/>
                <a:ea typeface="Calibri" pitchFamily="34" charset="0"/>
                <a:cs typeface="Times New Roman" pitchFamily="18" charset="0"/>
              </a:rPr>
              <a:t>  </a:t>
            </a:r>
            <a:endParaRPr lang="fr-CH" altLang="en-US" smtClean="0">
              <a:solidFill>
                <a:srgbClr val="0C377B"/>
              </a:solidFill>
              <a:cs typeface="Arial" pitchFamily="34" charset="0"/>
            </a:endParaRPr>
          </a:p>
        </p:txBody>
      </p:sp>
      <p:sp>
        <p:nvSpPr>
          <p:cNvPr id="9" name="Rectangle 5"/>
          <p:cNvSpPr>
            <a:spLocks noChangeArrowheads="1"/>
          </p:cNvSpPr>
          <p:nvPr/>
        </p:nvSpPr>
        <p:spPr bwMode="auto">
          <a:xfrm>
            <a:off x="457200" y="6057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srgbClr val="0C377B"/>
              </a:solidFill>
              <a:cs typeface="Arial" pitchFamily="34" charset="0"/>
            </a:endParaRPr>
          </a:p>
        </p:txBody>
      </p:sp>
      <p:sp>
        <p:nvSpPr>
          <p:cNvPr id="13" name="Title 1"/>
          <p:cNvSpPr>
            <a:spLocks noGrp="1"/>
          </p:cNvSpPr>
          <p:nvPr>
            <p:ph type="title"/>
          </p:nvPr>
        </p:nvSpPr>
        <p:spPr>
          <a:xfrm>
            <a:off x="457200" y="14464"/>
            <a:ext cx="8226854" cy="940443"/>
          </a:xfrm>
        </p:spPr>
        <p:txBody>
          <a:bodyPr>
            <a:noAutofit/>
          </a:bodyPr>
          <a:lstStyle/>
          <a:p>
            <a:r>
              <a:rPr lang="en-US" sz="3600" b="1" dirty="0" smtClean="0"/>
              <a:t>Collimators: </a:t>
            </a:r>
            <a:endParaRPr lang="en-US" sz="28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816" y="3062580"/>
            <a:ext cx="4088042" cy="30660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05187" y="2924944"/>
            <a:ext cx="4138813" cy="31041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7625" y="1046746"/>
            <a:ext cx="3515883" cy="263691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51387" y="917041"/>
            <a:ext cx="3791240" cy="2843430"/>
          </a:xfrm>
          <a:prstGeom prst="rect">
            <a:avLst/>
          </a:prstGeom>
        </p:spPr>
      </p:pic>
      <p:sp>
        <p:nvSpPr>
          <p:cNvPr id="11" name="Rectangle 10"/>
          <p:cNvSpPr/>
          <p:nvPr/>
        </p:nvSpPr>
        <p:spPr bwMode="auto">
          <a:xfrm>
            <a:off x="2987824" y="3147060"/>
            <a:ext cx="2962672" cy="481400"/>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rgbClr val="0C377B"/>
                </a:solidFill>
                <a:ea typeface="ＭＳ Ｐゴシック" pitchFamily="-112" charset="-128"/>
                <a:cs typeface="ＭＳ Ｐゴシック" pitchFamily="-112" charset="-128"/>
              </a:rPr>
              <a:t>New </a:t>
            </a:r>
            <a:r>
              <a:rPr lang="en-US" sz="1400" b="1" dirty="0" err="1" smtClean="0">
                <a:solidFill>
                  <a:srgbClr val="0C377B"/>
                </a:solidFill>
                <a:ea typeface="ＭＳ Ｐゴシック" pitchFamily="-112" charset="-128"/>
                <a:cs typeface="ＭＳ Ｐゴシック" pitchFamily="-112" charset="-128"/>
              </a:rPr>
              <a:t>HiRadMat</a:t>
            </a:r>
            <a:r>
              <a:rPr lang="en-US" sz="1400" b="1" dirty="0" smtClean="0">
                <a:solidFill>
                  <a:srgbClr val="0C377B"/>
                </a:solidFill>
                <a:ea typeface="ＭＳ Ｐゴシック" pitchFamily="-112" charset="-128"/>
                <a:cs typeface="ＭＳ Ｐゴシック" pitchFamily="-112" charset="-128"/>
              </a:rPr>
              <a:t> Experiment for future HL-LHC Collimators</a:t>
            </a:r>
            <a:endParaRPr lang="en-US" sz="1400" b="1" dirty="0">
              <a:solidFill>
                <a:srgbClr val="0C377B"/>
              </a:solidFill>
              <a:ea typeface="ＭＳ Ｐゴシック" pitchFamily="-112" charset="-128"/>
              <a:cs typeface="ＭＳ Ｐゴシック" pitchFamily="-112" charset="-128"/>
            </a:endParaRPr>
          </a:p>
        </p:txBody>
      </p:sp>
      <p:sp>
        <p:nvSpPr>
          <p:cNvPr id="2" name="Date Placeholder 1"/>
          <p:cNvSpPr>
            <a:spLocks noGrp="1"/>
          </p:cNvSpPr>
          <p:nvPr>
            <p:ph type="dt" sz="half" idx="2"/>
          </p:nvPr>
        </p:nvSpPr>
        <p:spPr/>
        <p:txBody>
          <a:bodyPr/>
          <a:lstStyle/>
          <a:p>
            <a:r>
              <a:rPr lang="en-US" smtClean="0"/>
              <a:t>30/09/2016</a:t>
            </a:r>
            <a:endParaRPr lang="en-US" dirty="0"/>
          </a:p>
        </p:txBody>
      </p:sp>
      <p:sp>
        <p:nvSpPr>
          <p:cNvPr id="3" name="Footer Placeholder 2"/>
          <p:cNvSpPr>
            <a:spLocks noGrp="1"/>
          </p:cNvSpPr>
          <p:nvPr>
            <p:ph type="ftr" sz="quarter" idx="3"/>
          </p:nvPr>
        </p:nvSpPr>
        <p:spPr/>
        <p:txBody>
          <a:bodyPr/>
          <a:lstStyle/>
          <a:p>
            <a:r>
              <a:rPr lang="en-US" smtClean="0"/>
              <a:t>M. Garlaschè</a:t>
            </a:r>
            <a:endParaRPr lang="en-US" dirty="0"/>
          </a:p>
        </p:txBody>
      </p:sp>
      <p:sp>
        <p:nvSpPr>
          <p:cNvPr id="12" name="Slide Number Placeholder 11"/>
          <p:cNvSpPr>
            <a:spLocks noGrp="1"/>
          </p:cNvSpPr>
          <p:nvPr>
            <p:ph type="sldNum" sz="quarter" idx="4"/>
          </p:nvPr>
        </p:nvSpPr>
        <p:spPr/>
        <p:txBody>
          <a:bodyPr/>
          <a:lstStyle/>
          <a:p>
            <a:fld id="{8D6C380F-326D-3C40-9EE7-7FBAB0953422}" type="slidenum">
              <a:rPr lang="en-US" smtClean="0"/>
              <a:pPr/>
              <a:t>15</a:t>
            </a:fld>
            <a:endParaRPr lang="en-US"/>
          </a:p>
        </p:txBody>
      </p:sp>
    </p:spTree>
    <p:extLst>
      <p:ext uri="{BB962C8B-B14F-4D97-AF65-F5344CB8AC3E}">
        <p14:creationId xmlns:p14="http://schemas.microsoft.com/office/powerpoint/2010/main" val="2927106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493"/>
            <a:ext cx="8890000" cy="715840"/>
          </a:xfrm>
        </p:spPr>
        <p:txBody>
          <a:bodyPr>
            <a:noAutofit/>
          </a:bodyPr>
          <a:lstStyle/>
          <a:p>
            <a:r>
              <a:rPr lang="it-IT" sz="4000" b="1" dirty="0" smtClean="0"/>
              <a:t>Beam Lines &amp; Positioning Systems</a:t>
            </a:r>
            <a:endParaRPr lang="en-GB" sz="4000" b="1" dirty="0"/>
          </a:p>
        </p:txBody>
      </p:sp>
      <p:pic>
        <p:nvPicPr>
          <p:cNvPr id="5122" name="Picture 2" descr="http://files.myopera.com/nandu444/blog/1647_1.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40013" y="1124745"/>
            <a:ext cx="3715963" cy="23931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cds.cern.ch/record/1493549/files/CLEX-area_image.jpg">
            <a:hlinkClick r:id="rId5"/>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4780" y="3691962"/>
            <a:ext cx="3761196" cy="2393154"/>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16</a:t>
            </a:fld>
            <a:endParaRPr lang="en-US"/>
          </a:p>
        </p:txBody>
      </p:sp>
      <p:pic>
        <p:nvPicPr>
          <p:cNvPr id="13" name="Picture 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540127" y="2472424"/>
            <a:ext cx="4436864" cy="332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bwMode="auto">
          <a:xfrm>
            <a:off x="6309991" y="1786872"/>
            <a:ext cx="2667000" cy="564444"/>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chemeClr val="tx2"/>
                </a:solidFill>
                <a:latin typeface="Arial" pitchFamily="-112" charset="0"/>
                <a:ea typeface="ＭＳ Ｐゴシック" pitchFamily="-112" charset="-128"/>
                <a:cs typeface="ＭＳ Ｐゴシック" pitchFamily="-112" charset="-128"/>
              </a:rPr>
              <a:t>Alignment for small particle detector</a:t>
            </a:r>
            <a:endParaRPr lang="en-US" sz="1400" b="1" dirty="0">
              <a:solidFill>
                <a:schemeClr val="tx2"/>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013310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64"/>
            <a:ext cx="8226854" cy="940443"/>
          </a:xfrm>
        </p:spPr>
        <p:txBody>
          <a:bodyPr>
            <a:noAutofit/>
          </a:bodyPr>
          <a:lstStyle/>
          <a:p>
            <a:r>
              <a:rPr lang="en-US" b="1" dirty="0" smtClean="0"/>
              <a:t>Transport &amp; Support Systems</a:t>
            </a:r>
            <a:endParaRPr lang="en-US" b="1" dirty="0"/>
          </a:p>
        </p:txBody>
      </p:sp>
      <p:grpSp>
        <p:nvGrpSpPr>
          <p:cNvPr id="14" name="Group 13"/>
          <p:cNvGrpSpPr/>
          <p:nvPr/>
        </p:nvGrpSpPr>
        <p:grpSpPr>
          <a:xfrm>
            <a:off x="872128" y="1101692"/>
            <a:ext cx="3880661" cy="2259306"/>
            <a:chOff x="152400" y="836712"/>
            <a:chExt cx="3880661" cy="2259306"/>
          </a:xfrm>
        </p:grpSpPr>
        <p:pic>
          <p:nvPicPr>
            <p:cNvPr id="15" name="Picture 14" descr="Jacks_pictur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780306" y="836712"/>
              <a:ext cx="2252755" cy="2079286"/>
            </a:xfrm>
            <a:prstGeom prst="rect">
              <a:avLst/>
            </a:prstGeom>
            <a:ln>
              <a:solidFill>
                <a:schemeClr val="accent1"/>
              </a:solidFill>
            </a:ln>
          </p:spPr>
        </p:pic>
        <p:pic>
          <p:nvPicPr>
            <p:cNvPr id="16" name="Picture 15" descr="Jack 2.5t-cut.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52400" y="892668"/>
              <a:ext cx="1550909" cy="2032276"/>
            </a:xfrm>
            <a:prstGeom prst="rect">
              <a:avLst/>
            </a:prstGeom>
            <a:ln>
              <a:solidFill>
                <a:schemeClr val="accent1"/>
              </a:solidFill>
            </a:ln>
          </p:spPr>
        </p:pic>
        <p:sp>
          <p:nvSpPr>
            <p:cNvPr id="17" name="Rectangle 16"/>
            <p:cNvSpPr/>
            <p:nvPr/>
          </p:nvSpPr>
          <p:spPr bwMode="auto">
            <a:xfrm>
              <a:off x="1351452" y="2735978"/>
              <a:ext cx="1595254" cy="360040"/>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err="1" smtClean="0">
                  <a:solidFill>
                    <a:schemeClr val="tx2"/>
                  </a:solidFill>
                  <a:latin typeface="Arial" pitchFamily="-112" charset="0"/>
                  <a:ea typeface="ＭＳ Ｐゴシック" pitchFamily="-112" charset="-128"/>
                  <a:cs typeface="ＭＳ Ｐゴシック" pitchFamily="-112" charset="-128"/>
                </a:rPr>
                <a:t>Linac</a:t>
              </a:r>
              <a:r>
                <a:rPr lang="en-US" sz="1400" b="1" dirty="0" smtClean="0">
                  <a:solidFill>
                    <a:schemeClr val="tx2"/>
                  </a:solidFill>
                  <a:latin typeface="Arial" pitchFamily="-112" charset="0"/>
                  <a:ea typeface="ＭＳ Ｐゴシック" pitchFamily="-112" charset="-128"/>
                  <a:cs typeface="ＭＳ Ｐゴシック" pitchFamily="-112" charset="-128"/>
                </a:rPr>
                <a:t> 4 jacks</a:t>
              </a:r>
              <a:endParaRPr kumimoji="0" lang="en-US" sz="1400" b="1" i="0" u="none" strike="noStrike" cap="none" normalizeH="0" baseline="0" dirty="0">
                <a:ln>
                  <a:noFill/>
                </a:ln>
                <a:solidFill>
                  <a:schemeClr val="tx2"/>
                </a:solidFill>
                <a:effectLst/>
                <a:latin typeface="Arial" pitchFamily="-112" charset="0"/>
                <a:ea typeface="ＭＳ Ｐゴシック" pitchFamily="-112" charset="-128"/>
                <a:cs typeface="ＭＳ Ｐゴシック" pitchFamily="-112" charset="-128"/>
              </a:endParaRPr>
            </a:p>
          </p:txBody>
        </p:sp>
      </p:grpSp>
      <p:pic>
        <p:nvPicPr>
          <p:cNvPr id="22" name="Picture 21" descr="RFQ_Ridge_Line_Support_picture_0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84394" y="3403241"/>
            <a:ext cx="3379887" cy="2746158"/>
          </a:xfrm>
          <a:prstGeom prst="rect">
            <a:avLst/>
          </a:prstGeom>
        </p:spPr>
      </p:pic>
      <p:pic>
        <p:nvPicPr>
          <p:cNvPr id="23" name="Picture 22" descr="RFQ&amp;Cooling_3D_01.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00822" y="596530"/>
            <a:ext cx="3142648" cy="2584448"/>
          </a:xfrm>
          <a:prstGeom prst="rect">
            <a:avLst/>
          </a:prstGeom>
        </p:spPr>
      </p:pic>
      <p:sp>
        <p:nvSpPr>
          <p:cNvPr id="24" name="Rectangle 23"/>
          <p:cNvSpPr/>
          <p:nvPr/>
        </p:nvSpPr>
        <p:spPr bwMode="auto">
          <a:xfrm>
            <a:off x="6166229" y="2781251"/>
            <a:ext cx="2667000" cy="762601"/>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solidFill>
                  <a:schemeClr val="tx2"/>
                </a:solidFill>
                <a:latin typeface="Arial" pitchFamily="-112" charset="0"/>
                <a:ea typeface="ＭＳ Ｐゴシック" pitchFamily="-112" charset="-128"/>
                <a:cs typeface="ＭＳ Ｐゴシック" pitchFamily="-112" charset="-128"/>
              </a:rPr>
              <a:t>RFQ detailed assembly including ridge-line support </a:t>
            </a:r>
          </a:p>
          <a:p>
            <a:pPr algn="ctr" eaLnBrk="0" fontAlgn="base" hangingPunct="0">
              <a:spcBef>
                <a:spcPct val="0"/>
              </a:spcBef>
              <a:spcAft>
                <a:spcPct val="0"/>
              </a:spcAft>
            </a:pPr>
            <a:r>
              <a:rPr lang="en-US" sz="1400" b="1" dirty="0">
                <a:solidFill>
                  <a:schemeClr val="tx2"/>
                </a:solidFill>
                <a:latin typeface="Arial" pitchFamily="-112" charset="0"/>
                <a:ea typeface="ＭＳ Ｐゴシック" pitchFamily="-112" charset="-128"/>
                <a:cs typeface="ＭＳ Ｐゴシック" pitchFamily="-112" charset="-128"/>
              </a:rPr>
              <a:t>and cooling distribution</a:t>
            </a:r>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17</a:t>
            </a:fld>
            <a:endParaRPr lang="en-US"/>
          </a:p>
        </p:txBody>
      </p:sp>
      <p:pic>
        <p:nvPicPr>
          <p:cNvPr id="13" name="Picture 4"/>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43334" y="3543852"/>
            <a:ext cx="2903984" cy="248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bwMode="auto">
          <a:xfrm>
            <a:off x="2608647" y="5571549"/>
            <a:ext cx="1981324" cy="577850"/>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chemeClr val="tx2"/>
                </a:solidFill>
                <a:latin typeface="Arial" pitchFamily="-112" charset="0"/>
                <a:ea typeface="ＭＳ Ｐゴシック" pitchFamily="-112" charset="-128"/>
                <a:cs typeface="ＭＳ Ｐゴシック" pitchFamily="-112" charset="-128"/>
              </a:rPr>
              <a:t>Lifting tool for magnets</a:t>
            </a:r>
            <a:endParaRPr lang="en-US" sz="1400" b="1" dirty="0">
              <a:solidFill>
                <a:schemeClr val="tx2"/>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33065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64"/>
            <a:ext cx="8226854" cy="940443"/>
          </a:xfrm>
        </p:spPr>
        <p:txBody>
          <a:bodyPr>
            <a:noAutofit/>
          </a:bodyPr>
          <a:lstStyle/>
          <a:p>
            <a:r>
              <a:rPr lang="en-US" sz="3600" b="1" dirty="0" smtClean="0"/>
              <a:t>MME Subcontracting Service: </a:t>
            </a:r>
            <a:br>
              <a:rPr lang="en-US" sz="3600" b="1" dirty="0" smtClean="0"/>
            </a:br>
            <a:r>
              <a:rPr lang="en-US" sz="2800" b="1" dirty="0"/>
              <a:t>recent activities Europe wide</a:t>
            </a:r>
          </a:p>
        </p:txBody>
      </p:sp>
      <p:grpSp>
        <p:nvGrpSpPr>
          <p:cNvPr id="12" name="Group 11"/>
          <p:cNvGrpSpPr>
            <a:grpSpLocks noChangeAspect="1"/>
          </p:cNvGrpSpPr>
          <p:nvPr/>
        </p:nvGrpSpPr>
        <p:grpSpPr>
          <a:xfrm>
            <a:off x="3779912" y="4149080"/>
            <a:ext cx="5201028" cy="2357897"/>
            <a:chOff x="2578317" y="3747670"/>
            <a:chExt cx="6492143" cy="2943225"/>
          </a:xfrm>
        </p:grpSpPr>
        <p:pic>
          <p:nvPicPr>
            <p:cNvPr id="13" name="Picture 41" descr="IMG_08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6160" y="3747670"/>
              <a:ext cx="3924300" cy="294322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4" cstate="print">
              <a:extLst>
                <a:ext uri="{28A0092B-C50C-407E-A947-70E740481C1C}">
                  <a14:useLocalDpi xmlns:a14="http://schemas.microsoft.com/office/drawing/2010/main"/>
                </a:ext>
              </a:extLst>
            </a:blip>
            <a:stretch>
              <a:fillRect/>
            </a:stretch>
          </p:blipFill>
          <p:spPr>
            <a:xfrm>
              <a:off x="2578317" y="3747670"/>
              <a:ext cx="2567843" cy="2937572"/>
            </a:xfrm>
            <a:prstGeom prst="rect">
              <a:avLst/>
            </a:prstGeom>
            <a:ln>
              <a:solidFill>
                <a:schemeClr val="accent2"/>
              </a:solidFill>
            </a:ln>
          </p:spPr>
        </p:pic>
        <p:pic>
          <p:nvPicPr>
            <p:cNvPr id="15" name="Picture 4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79810" y="3747670"/>
              <a:ext cx="1390650" cy="197167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grpSp>
      <p:sp>
        <p:nvSpPr>
          <p:cNvPr id="19" name="Rectangle 18"/>
          <p:cNvSpPr/>
          <p:nvPr/>
        </p:nvSpPr>
        <p:spPr bwMode="auto">
          <a:xfrm>
            <a:off x="3865792" y="3918616"/>
            <a:ext cx="3843196" cy="749305"/>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solidFill>
                  <a:srgbClr val="0C377B"/>
                </a:solidFill>
                <a:ea typeface="ＭＳ Ｐゴシック" pitchFamily="-112" charset="-128"/>
                <a:cs typeface="ＭＳ Ｐゴシック" pitchFamily="-112" charset="-128"/>
              </a:rPr>
              <a:t>HIE-ISOLDE Thermal Shield.</a:t>
            </a:r>
            <a:br>
              <a:rPr lang="en-US" sz="1400" b="1" dirty="0">
                <a:solidFill>
                  <a:srgbClr val="0C377B"/>
                </a:solidFill>
                <a:ea typeface="ＭＳ Ｐゴシック" pitchFamily="-112" charset="-128"/>
                <a:cs typeface="ＭＳ Ｐゴシック" pitchFamily="-112" charset="-128"/>
              </a:rPr>
            </a:br>
            <a:r>
              <a:rPr lang="en-US" sz="1400" b="1" dirty="0">
                <a:solidFill>
                  <a:srgbClr val="0C377B"/>
                </a:solidFill>
                <a:ea typeface="ＭＳ Ｐゴシック" pitchFamily="-112" charset="-128"/>
                <a:cs typeface="ＭＳ Ｐゴシック" pitchFamily="-112" charset="-128"/>
              </a:rPr>
              <a:t>Produced by EN-MME (Design TE-MSC).</a:t>
            </a:r>
            <a:br>
              <a:rPr lang="en-US" sz="1400" b="1" dirty="0">
                <a:solidFill>
                  <a:srgbClr val="0C377B"/>
                </a:solidFill>
                <a:ea typeface="ＭＳ Ｐゴシック" pitchFamily="-112" charset="-128"/>
                <a:cs typeface="ＭＳ Ｐゴシック" pitchFamily="-112" charset="-128"/>
              </a:rPr>
            </a:br>
            <a:r>
              <a:rPr lang="en-US" sz="1400" b="1" dirty="0">
                <a:solidFill>
                  <a:srgbClr val="0C377B"/>
                </a:solidFill>
                <a:ea typeface="ＭＳ Ｐゴシック" pitchFamily="-112" charset="-128"/>
                <a:cs typeface="ＭＳ Ｐゴシック" pitchFamily="-112" charset="-128"/>
              </a:rPr>
              <a:t>Ni-Plating in collaboration with FR firm</a:t>
            </a:r>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18</a:t>
            </a:fld>
            <a:endParaRPr lang="en-US"/>
          </a:p>
        </p:txBody>
      </p:sp>
      <p:pic>
        <p:nvPicPr>
          <p:cNvPr id="21" name="Pictur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3369074"/>
            <a:ext cx="3816424" cy="2862318"/>
          </a:xfrm>
          <a:prstGeom prst="rect">
            <a:avLst/>
          </a:prstGeom>
        </p:spPr>
      </p:pic>
      <p:pic>
        <p:nvPicPr>
          <p:cNvPr id="22" name="Picture 21" descr="IMG_20141010_123855"/>
          <p:cNvPicPr/>
          <p:nvPr/>
        </p:nvPicPr>
        <p:blipFill>
          <a:blip r:embed="rId7">
            <a:extLst>
              <a:ext uri="{28A0092B-C50C-407E-A947-70E740481C1C}">
                <a14:useLocalDpi xmlns:a14="http://schemas.microsoft.com/office/drawing/2010/main"/>
              </a:ext>
            </a:extLst>
          </a:blip>
          <a:srcRect/>
          <a:stretch>
            <a:fillRect/>
          </a:stretch>
        </p:blipFill>
        <p:spPr bwMode="auto">
          <a:xfrm rot="434354">
            <a:off x="1681896" y="2596951"/>
            <a:ext cx="2058993" cy="1329097"/>
          </a:xfrm>
          <a:prstGeom prst="rect">
            <a:avLst/>
          </a:prstGeom>
          <a:noFill/>
          <a:ln>
            <a:noFill/>
          </a:ln>
        </p:spPr>
      </p:pic>
      <p:sp>
        <p:nvSpPr>
          <p:cNvPr id="23" name="Rectangle 22"/>
          <p:cNvSpPr/>
          <p:nvPr/>
        </p:nvSpPr>
        <p:spPr bwMode="auto">
          <a:xfrm>
            <a:off x="0" y="2472518"/>
            <a:ext cx="2667000" cy="550082"/>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rgbClr val="0C377B"/>
                </a:solidFill>
                <a:ea typeface="ＭＳ Ｐゴシック" pitchFamily="-112" charset="-128"/>
                <a:cs typeface="ＭＳ Ｐゴシック" pitchFamily="-112" charset="-128"/>
              </a:rPr>
              <a:t>Linac4 H- Source Insulator</a:t>
            </a:r>
          </a:p>
          <a:p>
            <a:pPr algn="ctr" eaLnBrk="0" fontAlgn="base" hangingPunct="0">
              <a:spcBef>
                <a:spcPct val="0"/>
              </a:spcBef>
              <a:spcAft>
                <a:spcPct val="0"/>
              </a:spcAft>
            </a:pPr>
            <a:r>
              <a:rPr lang="en-US" sz="1400" b="1" dirty="0" smtClean="0">
                <a:solidFill>
                  <a:srgbClr val="0C377B"/>
                </a:solidFill>
                <a:ea typeface="ＭＳ Ｐゴシック" pitchFamily="-112" charset="-128"/>
                <a:cs typeface="ＭＳ Ｐゴシック" pitchFamily="-112" charset="-128"/>
              </a:rPr>
              <a:t>Brazing by EN-MME</a:t>
            </a:r>
            <a:endParaRPr lang="en-US" sz="1400" b="1" dirty="0">
              <a:solidFill>
                <a:srgbClr val="0C377B"/>
              </a:solidFill>
              <a:ea typeface="ＭＳ Ｐゴシック" pitchFamily="-112" charset="-128"/>
              <a:cs typeface="ＭＳ Ｐゴシック" pitchFamily="-112" charset="-128"/>
            </a:endParaRPr>
          </a:p>
        </p:txBody>
      </p:sp>
      <p:pic>
        <p:nvPicPr>
          <p:cNvPr id="24"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238973" y="1101870"/>
            <a:ext cx="4653507" cy="250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97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64"/>
            <a:ext cx="8226854" cy="940443"/>
          </a:xfrm>
        </p:spPr>
        <p:txBody>
          <a:bodyPr>
            <a:noAutofit/>
          </a:bodyPr>
          <a:lstStyle/>
          <a:p>
            <a:r>
              <a:rPr lang="en-US" sz="3600" b="1" dirty="0" smtClean="0"/>
              <a:t>MME Subcontracting Service: </a:t>
            </a:r>
            <a:br>
              <a:rPr lang="en-US" sz="3600" b="1" dirty="0" smtClean="0"/>
            </a:br>
            <a:r>
              <a:rPr lang="en-US" sz="2800" b="1" dirty="0"/>
              <a:t>recent activities </a:t>
            </a:r>
            <a:r>
              <a:rPr lang="en-US" sz="2800" b="1" dirty="0" smtClean="0"/>
              <a:t>Europe wide</a:t>
            </a:r>
            <a:endParaRPr lang="en-US" sz="2800" b="1" dirty="0"/>
          </a:p>
        </p:txBody>
      </p:sp>
      <p:pic>
        <p:nvPicPr>
          <p:cNvPr id="12" name="Picture 11" descr="\\cern.ch\dfs\Users\j\jlekes\Desktop\TRAVAIL\Rapports hebdo\37+38\DSC_2308.JPG"/>
          <p:cNvPicPr>
            <a:picLocks noChangeAspect="1"/>
          </p:cNvPicPr>
          <p:nvPr/>
        </p:nvPicPr>
        <p:blipFill rotWithShape="1">
          <a:blip r:embed="rId3" cstate="print">
            <a:extLst>
              <a:ext uri="{28A0092B-C50C-407E-A947-70E740481C1C}">
                <a14:useLocalDpi xmlns:a14="http://schemas.microsoft.com/office/drawing/2010/main"/>
              </a:ext>
            </a:extLst>
          </a:blip>
          <a:srcRect l="16809" r="25008"/>
          <a:stretch/>
        </p:blipFill>
        <p:spPr bwMode="auto">
          <a:xfrm>
            <a:off x="98226" y="3710089"/>
            <a:ext cx="2464067" cy="2383208"/>
          </a:xfrm>
          <a:prstGeom prst="rect">
            <a:avLst/>
          </a:prstGeom>
          <a:noFill/>
          <a:ln>
            <a:noFill/>
          </a:ln>
        </p:spPr>
      </p:pic>
      <p:pic>
        <p:nvPicPr>
          <p:cNvPr id="13" name="Picture 12" descr="C:\Users\lfol\AppData\Local\Microsoft\Windows\Temporary Internet Files\Content.Word\IMG_3302.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4008" y="1121938"/>
            <a:ext cx="4392488" cy="4544015"/>
          </a:xfrm>
          <a:prstGeom prst="rect">
            <a:avLst/>
          </a:prstGeom>
          <a:noFill/>
          <a:ln>
            <a:noFill/>
          </a:ln>
        </p:spPr>
      </p:pic>
      <p:sp>
        <p:nvSpPr>
          <p:cNvPr id="11" name="Rectangle 10"/>
          <p:cNvSpPr/>
          <p:nvPr/>
        </p:nvSpPr>
        <p:spPr bwMode="auto">
          <a:xfrm>
            <a:off x="4677308" y="5562523"/>
            <a:ext cx="2667000" cy="530774"/>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chemeClr val="tx2"/>
                </a:solidFill>
                <a:latin typeface="Arial" pitchFamily="-112" charset="0"/>
                <a:ea typeface="ＭＳ Ｐゴシック" pitchFamily="-112" charset="-128"/>
                <a:cs typeface="ＭＳ Ｐゴシック" pitchFamily="-112" charset="-128"/>
              </a:rPr>
              <a:t>Large structure for clean room (HIE-ISOLDE project)</a:t>
            </a:r>
            <a:endParaRPr lang="en-US" sz="1400" b="1" dirty="0">
              <a:solidFill>
                <a:schemeClr val="tx2"/>
              </a:solidFill>
              <a:latin typeface="Arial" pitchFamily="-112" charset="0"/>
              <a:ea typeface="ＭＳ Ｐゴシック" pitchFamily="-112" charset="-128"/>
              <a:cs typeface="ＭＳ Ｐゴシック" pitchFamily="-112" charset="-128"/>
            </a:endParaRPr>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19</a:t>
            </a:fld>
            <a:endParaRPr lang="en-US"/>
          </a:p>
        </p:txBody>
      </p:sp>
      <p:pic>
        <p:nvPicPr>
          <p:cNvPr id="1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3326" y="954907"/>
            <a:ext cx="3597474" cy="269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bwMode="auto">
          <a:xfrm>
            <a:off x="98226" y="2849614"/>
            <a:ext cx="2928721" cy="706386"/>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chemeClr val="tx2"/>
                </a:solidFill>
                <a:latin typeface="Arial" pitchFamily="-112" charset="0"/>
                <a:ea typeface="ＭＳ Ｐゴシック" pitchFamily="-112" charset="-128"/>
                <a:cs typeface="ＭＳ Ｐゴシック" pitchFamily="-112" charset="-128"/>
              </a:rPr>
              <a:t>Large trolley for HIE-ISOLDE RF cavities installation into the clean room</a:t>
            </a:r>
            <a:endParaRPr lang="en-US" sz="1400" b="1" dirty="0">
              <a:solidFill>
                <a:schemeClr val="tx2"/>
              </a:solidFill>
              <a:latin typeface="Arial" pitchFamily="-112" charset="0"/>
              <a:ea typeface="ＭＳ Ｐゴシック" pitchFamily="-112" charset="-128"/>
              <a:cs typeface="ＭＳ Ｐゴシック" pitchFamily="-112" charset="-128"/>
            </a:endParaRPr>
          </a:p>
        </p:txBody>
      </p:sp>
      <p:pic>
        <p:nvPicPr>
          <p:cNvPr id="14" name="Picture 1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4104" t="6624" r="19853"/>
          <a:stretch/>
        </p:blipFill>
        <p:spPr bwMode="auto">
          <a:xfrm>
            <a:off x="2438191" y="3710089"/>
            <a:ext cx="1989793" cy="210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bwMode="auto">
          <a:xfrm>
            <a:off x="1760984" y="5665953"/>
            <a:ext cx="2667000" cy="555741"/>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chemeClr val="tx2"/>
                </a:solidFill>
                <a:latin typeface="Arial" pitchFamily="-112" charset="0"/>
                <a:ea typeface="ＭＳ Ｐゴシック" pitchFamily="-112" charset="-128"/>
                <a:cs typeface="ＭＳ Ｐゴシック" pitchFamily="-112" charset="-128"/>
              </a:rPr>
              <a:t>High precision copper machining</a:t>
            </a:r>
            <a:endParaRPr lang="en-US" sz="1400" b="1" dirty="0">
              <a:solidFill>
                <a:schemeClr val="tx2"/>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41356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794"/>
          <a:stretch/>
        </p:blipFill>
        <p:spPr>
          <a:xfrm>
            <a:off x="1047231" y="723465"/>
            <a:ext cx="4611632" cy="5519292"/>
          </a:xfrm>
          <a:prstGeom prst="rect">
            <a:avLst/>
          </a:prstGeom>
        </p:spPr>
      </p:pic>
      <p:sp>
        <p:nvSpPr>
          <p:cNvPr id="4" name="Rectangle 3"/>
          <p:cNvSpPr/>
          <p:nvPr/>
        </p:nvSpPr>
        <p:spPr>
          <a:xfrm>
            <a:off x="634033" y="548680"/>
            <a:ext cx="1440160" cy="864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it-IT" sz="4400" b="1" dirty="0" smtClean="0"/>
              <a:t>Engineering Dept. Structure</a:t>
            </a:r>
            <a:endParaRPr lang="it-IT" sz="4400" b="1" dirty="0"/>
          </a:p>
        </p:txBody>
      </p:sp>
      <p:sp>
        <p:nvSpPr>
          <p:cNvPr id="12" name="Content Placeholder 2"/>
          <p:cNvSpPr>
            <a:spLocks noGrp="1"/>
          </p:cNvSpPr>
          <p:nvPr>
            <p:ph idx="1"/>
          </p:nvPr>
        </p:nvSpPr>
        <p:spPr>
          <a:xfrm>
            <a:off x="5909733" y="2244247"/>
            <a:ext cx="3629378" cy="2408889"/>
          </a:xfrm>
        </p:spPr>
        <p:txBody>
          <a:bodyPr>
            <a:normAutofit/>
          </a:bodyPr>
          <a:lstStyle/>
          <a:p>
            <a:pPr marL="571500" indent="-571500">
              <a:buFont typeface="Arial"/>
              <a:buChar char="•"/>
            </a:pPr>
            <a:r>
              <a:rPr lang="en-US" dirty="0" smtClean="0"/>
              <a:t>Infrastructures</a:t>
            </a:r>
            <a:endParaRPr lang="en-US" dirty="0"/>
          </a:p>
          <a:p>
            <a:pPr marL="571500" indent="-571500">
              <a:buFont typeface="Arial"/>
              <a:buChar char="•"/>
            </a:pPr>
            <a:r>
              <a:rPr lang="en-US" dirty="0"/>
              <a:t>Engineering</a:t>
            </a:r>
          </a:p>
          <a:p>
            <a:pPr marL="571500" indent="-571500">
              <a:buFont typeface="Arial"/>
              <a:buChar char="•"/>
            </a:pPr>
            <a:r>
              <a:rPr lang="en-US" dirty="0" smtClean="0"/>
              <a:t>Coordination</a:t>
            </a:r>
            <a:endParaRPr lang="en-US" dirty="0"/>
          </a:p>
          <a:p>
            <a:pPr marL="571500" indent="-571500">
              <a:buFont typeface="Arial"/>
              <a:buChar char="•"/>
            </a:pPr>
            <a:r>
              <a:rPr lang="en-US" dirty="0" smtClean="0"/>
              <a:t>Production</a:t>
            </a:r>
            <a:endParaRPr lang="en-US" dirty="0"/>
          </a:p>
          <a:p>
            <a:endParaRPr lang="en-US" dirty="0"/>
          </a:p>
        </p:txBody>
      </p:sp>
      <p:sp>
        <p:nvSpPr>
          <p:cNvPr id="13" name="Round Diagonal Corner Rectangle 12"/>
          <p:cNvSpPr/>
          <p:nvPr/>
        </p:nvSpPr>
        <p:spPr>
          <a:xfrm>
            <a:off x="3792030" y="4562825"/>
            <a:ext cx="1866833" cy="796299"/>
          </a:xfrm>
          <a:prstGeom prst="round2DiagRect">
            <a:avLst/>
          </a:prstGeom>
          <a:noFill/>
          <a:ln w="38100" cmpd="sng">
            <a:solidFill>
              <a:srgbClr val="FFFF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Date Placeholder 4"/>
          <p:cNvSpPr>
            <a:spLocks noGrp="1"/>
          </p:cNvSpPr>
          <p:nvPr>
            <p:ph type="dt" sz="half" idx="2"/>
          </p:nvPr>
        </p:nvSpPr>
        <p:spPr/>
        <p:txBody>
          <a:bodyPr/>
          <a:lstStyle/>
          <a:p>
            <a:r>
              <a:rPr lang="en-US" smtClean="0"/>
              <a:t>30/09/2016</a:t>
            </a:r>
            <a:endParaRPr lang="en-US" dirty="0"/>
          </a:p>
        </p:txBody>
      </p:sp>
      <p:sp>
        <p:nvSpPr>
          <p:cNvPr id="7" name="Footer Placeholder 6"/>
          <p:cNvSpPr>
            <a:spLocks noGrp="1"/>
          </p:cNvSpPr>
          <p:nvPr>
            <p:ph type="ftr" sz="quarter" idx="3"/>
          </p:nvPr>
        </p:nvSpPr>
        <p:spPr/>
        <p:txBody>
          <a:bodyPr/>
          <a:lstStyle/>
          <a:p>
            <a:r>
              <a:rPr lang="en-US" smtClean="0"/>
              <a:t>M. Garlaschè</a:t>
            </a:r>
            <a:endParaRPr lang="en-US" dirty="0"/>
          </a:p>
        </p:txBody>
      </p:sp>
      <p:sp>
        <p:nvSpPr>
          <p:cNvPr id="8" name="Slide Number Placeholder 7"/>
          <p:cNvSpPr>
            <a:spLocks noGrp="1"/>
          </p:cNvSpPr>
          <p:nvPr>
            <p:ph type="sldNum" sz="quarter" idx="4"/>
          </p:nvPr>
        </p:nvSpPr>
        <p:spPr/>
        <p:txBody>
          <a:bodyPr/>
          <a:lstStyle/>
          <a:p>
            <a:fld id="{8D6C380F-326D-3C40-9EE7-7FBAB0953422}" type="slidenum">
              <a:rPr lang="en-US" smtClean="0"/>
              <a:pPr/>
              <a:t>2</a:t>
            </a:fld>
            <a:endParaRPr lang="en-US"/>
          </a:p>
        </p:txBody>
      </p:sp>
    </p:spTree>
    <p:extLst>
      <p:ext uri="{BB962C8B-B14F-4D97-AF65-F5344CB8AC3E}">
        <p14:creationId xmlns:p14="http://schemas.microsoft.com/office/powerpoint/2010/main" val="3843103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57200" y="325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fr-CH" altLang="en-US" sz="1200" smtClean="0">
                <a:solidFill>
                  <a:srgbClr val="0C377B"/>
                </a:solidFill>
                <a:latin typeface="Times New Roman" pitchFamily="18" charset="0"/>
                <a:ea typeface="Calibri" pitchFamily="34" charset="0"/>
                <a:cs typeface="Times New Roman" pitchFamily="18" charset="0"/>
              </a:rPr>
              <a:t>  </a:t>
            </a:r>
            <a:endParaRPr lang="fr-CH" altLang="en-US" smtClean="0">
              <a:solidFill>
                <a:srgbClr val="0C377B"/>
              </a:solidFill>
              <a:cs typeface="Arial" pitchFamily="34" charset="0"/>
            </a:endParaRPr>
          </a:p>
        </p:txBody>
      </p:sp>
      <p:sp>
        <p:nvSpPr>
          <p:cNvPr id="9" name="Rectangle 5"/>
          <p:cNvSpPr>
            <a:spLocks noChangeArrowheads="1"/>
          </p:cNvSpPr>
          <p:nvPr/>
        </p:nvSpPr>
        <p:spPr bwMode="auto">
          <a:xfrm>
            <a:off x="457200" y="6057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srgbClr val="0C377B"/>
              </a:solidFill>
              <a:cs typeface="Arial" pitchFamily="34" charset="0"/>
            </a:endParaRPr>
          </a:p>
        </p:txBody>
      </p:sp>
      <p:sp>
        <p:nvSpPr>
          <p:cNvPr id="11" name="Rectangle 10"/>
          <p:cNvSpPr/>
          <p:nvPr/>
        </p:nvSpPr>
        <p:spPr bwMode="auto">
          <a:xfrm>
            <a:off x="5384284" y="1452614"/>
            <a:ext cx="2667000" cy="481400"/>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rgbClr val="0C377B"/>
                </a:solidFill>
                <a:ea typeface="ＭＳ Ｐゴシック" pitchFamily="-112" charset="-128"/>
                <a:cs typeface="ＭＳ Ｐゴシック" pitchFamily="-112" charset="-128"/>
              </a:rPr>
              <a:t>RF Pulse Compressor on Cu OFE 3D forged</a:t>
            </a:r>
            <a:endParaRPr lang="en-US" sz="1400" b="1" dirty="0">
              <a:solidFill>
                <a:srgbClr val="0C377B"/>
              </a:solidFill>
              <a:ea typeface="ＭＳ Ｐゴシック" pitchFamily="-112" charset="-128"/>
              <a:cs typeface="ＭＳ Ｐゴシック" pitchFamily="-112" charset="-128"/>
            </a:endParaRPr>
          </a:p>
        </p:txBody>
      </p:sp>
      <p:sp>
        <p:nvSpPr>
          <p:cNvPr id="13" name="Title 1"/>
          <p:cNvSpPr>
            <a:spLocks noGrp="1"/>
          </p:cNvSpPr>
          <p:nvPr>
            <p:ph type="title"/>
          </p:nvPr>
        </p:nvSpPr>
        <p:spPr>
          <a:xfrm>
            <a:off x="457200" y="14464"/>
            <a:ext cx="8226854" cy="940443"/>
          </a:xfrm>
        </p:spPr>
        <p:txBody>
          <a:bodyPr>
            <a:noAutofit/>
          </a:bodyPr>
          <a:lstStyle/>
          <a:p>
            <a:r>
              <a:rPr lang="en-US" sz="3600" b="1" dirty="0" smtClean="0"/>
              <a:t>MME Subcontracting Service: </a:t>
            </a:r>
            <a:br>
              <a:rPr lang="en-US" sz="3600" b="1" dirty="0" smtClean="0"/>
            </a:br>
            <a:r>
              <a:rPr lang="en-US" sz="2800" b="1" dirty="0"/>
              <a:t>recent activities </a:t>
            </a:r>
            <a:r>
              <a:rPr lang="en-US" sz="2800" b="1" dirty="0" smtClean="0"/>
              <a:t>Europe wide</a:t>
            </a:r>
            <a:endParaRPr lang="en-US" sz="2800" b="1" dirty="0"/>
          </a:p>
        </p:txBody>
      </p:sp>
      <p:pic>
        <p:nvPicPr>
          <p:cNvPr id="2050" name="Picture 9" descr="image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8100" y="2492896"/>
            <a:ext cx="52959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descr="image0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701" y="3444026"/>
            <a:ext cx="3825399" cy="28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5" descr="image03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68" y="1134318"/>
            <a:ext cx="3825455" cy="287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2"/>
          </p:nvPr>
        </p:nvSpPr>
        <p:spPr/>
        <p:txBody>
          <a:bodyPr/>
          <a:lstStyle/>
          <a:p>
            <a:r>
              <a:rPr lang="en-US" smtClean="0"/>
              <a:t>30/09/2016</a:t>
            </a:r>
            <a:endParaRPr lang="en-US" dirty="0"/>
          </a:p>
        </p:txBody>
      </p:sp>
      <p:sp>
        <p:nvSpPr>
          <p:cNvPr id="3" name="Footer Placeholder 2"/>
          <p:cNvSpPr>
            <a:spLocks noGrp="1"/>
          </p:cNvSpPr>
          <p:nvPr>
            <p:ph type="ftr" sz="quarter" idx="3"/>
          </p:nvPr>
        </p:nvSpPr>
        <p:spPr/>
        <p:txBody>
          <a:bodyPr/>
          <a:lstStyle/>
          <a:p>
            <a:r>
              <a:rPr lang="en-US" smtClean="0"/>
              <a:t>M. Garlaschè</a:t>
            </a:r>
            <a:endParaRPr lang="en-US" dirty="0"/>
          </a:p>
        </p:txBody>
      </p:sp>
      <p:sp>
        <p:nvSpPr>
          <p:cNvPr id="4" name="Slide Number Placeholder 3"/>
          <p:cNvSpPr>
            <a:spLocks noGrp="1"/>
          </p:cNvSpPr>
          <p:nvPr>
            <p:ph type="sldNum" sz="quarter" idx="4"/>
          </p:nvPr>
        </p:nvSpPr>
        <p:spPr/>
        <p:txBody>
          <a:bodyPr/>
          <a:lstStyle/>
          <a:p>
            <a:fld id="{8D6C380F-326D-3C40-9EE7-7FBAB0953422}" type="slidenum">
              <a:rPr lang="en-US" smtClean="0"/>
              <a:pPr/>
              <a:t>20</a:t>
            </a:fld>
            <a:endParaRPr lang="en-US"/>
          </a:p>
        </p:txBody>
      </p:sp>
    </p:spTree>
    <p:extLst>
      <p:ext uri="{BB962C8B-B14F-4D97-AF65-F5344CB8AC3E}">
        <p14:creationId xmlns:p14="http://schemas.microsoft.com/office/powerpoint/2010/main" val="528258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504" y="1147983"/>
            <a:ext cx="4636021" cy="3477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7" descr="photo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09174" y="2090286"/>
            <a:ext cx="20955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6" descr="photo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62174" y="3224824"/>
            <a:ext cx="2095500" cy="28003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107504" y="4221088"/>
            <a:ext cx="2667000" cy="619899"/>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chemeClr val="tx2"/>
                </a:solidFill>
                <a:latin typeface="Arial" pitchFamily="-112" charset="0"/>
                <a:ea typeface="ＭＳ Ｐゴシック" pitchFamily="-112" charset="-128"/>
                <a:cs typeface="ＭＳ Ｐゴシック" pitchFamily="-112" charset="-128"/>
              </a:rPr>
              <a:t>LINAC4 Beam Instrumentation tank</a:t>
            </a:r>
            <a:endParaRPr lang="en-US" sz="1400" b="1" dirty="0">
              <a:solidFill>
                <a:schemeClr val="tx2"/>
              </a:solidFill>
              <a:latin typeface="Arial" pitchFamily="-112" charset="0"/>
              <a:ea typeface="ＭＳ Ｐゴシック" pitchFamily="-112" charset="-128"/>
              <a:cs typeface="ＭＳ Ｐゴシック" pitchFamily="-112" charset="-128"/>
            </a:endParaRPr>
          </a:p>
        </p:txBody>
      </p:sp>
      <p:sp>
        <p:nvSpPr>
          <p:cNvPr id="14" name="Rectangle 13"/>
          <p:cNvSpPr/>
          <p:nvPr/>
        </p:nvSpPr>
        <p:spPr bwMode="auto">
          <a:xfrm>
            <a:off x="5622044" y="1147983"/>
            <a:ext cx="2667000" cy="762601"/>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chemeClr val="tx2"/>
                </a:solidFill>
                <a:latin typeface="Arial" pitchFamily="-112" charset="0"/>
                <a:ea typeface="ＭＳ Ｐゴシック" pitchFamily="-112" charset="-128"/>
                <a:cs typeface="ＭＳ Ｐゴシック" pitchFamily="-112" charset="-128"/>
              </a:rPr>
              <a:t>Beam Instrument</a:t>
            </a:r>
            <a:br>
              <a:rPr lang="en-US" sz="1400" b="1" dirty="0" smtClean="0">
                <a:solidFill>
                  <a:schemeClr val="tx2"/>
                </a:solidFill>
                <a:latin typeface="Arial" pitchFamily="-112" charset="0"/>
                <a:ea typeface="ＭＳ Ｐゴシック" pitchFamily="-112" charset="-128"/>
                <a:cs typeface="ＭＳ Ｐゴシック" pitchFamily="-112" charset="-128"/>
              </a:rPr>
            </a:br>
            <a:r>
              <a:rPr lang="en-US" sz="1400" b="1" dirty="0" smtClean="0">
                <a:solidFill>
                  <a:schemeClr val="tx2"/>
                </a:solidFill>
                <a:latin typeface="Arial" pitchFamily="-112" charset="0"/>
                <a:ea typeface="ＭＳ Ｐゴシック" pitchFamily="-112" charset="-128"/>
                <a:cs typeface="ＭＳ Ｐゴシック" pitchFamily="-112" charset="-128"/>
              </a:rPr>
              <a:t>High-precision machining of 316LN</a:t>
            </a:r>
            <a:endParaRPr lang="en-US" sz="1400" b="1" dirty="0">
              <a:solidFill>
                <a:schemeClr val="tx2"/>
              </a:solidFill>
              <a:latin typeface="Arial" pitchFamily="-112" charset="0"/>
              <a:ea typeface="ＭＳ Ｐゴシック" pitchFamily="-112" charset="-128"/>
              <a:cs typeface="ＭＳ Ｐゴシック" pitchFamily="-112" charset="-128"/>
            </a:endParaRPr>
          </a:p>
        </p:txBody>
      </p:sp>
      <p:sp>
        <p:nvSpPr>
          <p:cNvPr id="15" name="Title 1"/>
          <p:cNvSpPr>
            <a:spLocks noGrp="1"/>
          </p:cNvSpPr>
          <p:nvPr>
            <p:ph type="title"/>
          </p:nvPr>
        </p:nvSpPr>
        <p:spPr>
          <a:xfrm>
            <a:off x="457200" y="14464"/>
            <a:ext cx="8226854" cy="940443"/>
          </a:xfrm>
        </p:spPr>
        <p:txBody>
          <a:bodyPr>
            <a:noAutofit/>
          </a:bodyPr>
          <a:lstStyle/>
          <a:p>
            <a:r>
              <a:rPr lang="en-US" sz="3600" b="1" dirty="0" smtClean="0"/>
              <a:t>MME Subcontracting Service: </a:t>
            </a:r>
            <a:br>
              <a:rPr lang="en-US" sz="3600" b="1" dirty="0" smtClean="0"/>
            </a:br>
            <a:r>
              <a:rPr lang="en-US" sz="2800" b="1" dirty="0"/>
              <a:t>recent activities </a:t>
            </a:r>
            <a:r>
              <a:rPr lang="en-US" sz="2800" b="1" dirty="0" smtClean="0"/>
              <a:t>Europe wide</a:t>
            </a:r>
            <a:endParaRPr lang="en-US" sz="2800" b="1" dirty="0"/>
          </a:p>
        </p:txBody>
      </p:sp>
      <p:sp>
        <p:nvSpPr>
          <p:cNvPr id="2" name="Date Placeholder 1"/>
          <p:cNvSpPr>
            <a:spLocks noGrp="1"/>
          </p:cNvSpPr>
          <p:nvPr>
            <p:ph type="dt" sz="half" idx="2"/>
          </p:nvPr>
        </p:nvSpPr>
        <p:spPr/>
        <p:txBody>
          <a:bodyPr/>
          <a:lstStyle/>
          <a:p>
            <a:r>
              <a:rPr lang="en-US" smtClean="0"/>
              <a:t>30/09/2016</a:t>
            </a:r>
            <a:endParaRPr lang="en-US" dirty="0"/>
          </a:p>
        </p:txBody>
      </p:sp>
      <p:sp>
        <p:nvSpPr>
          <p:cNvPr id="3" name="Footer Placeholder 2"/>
          <p:cNvSpPr>
            <a:spLocks noGrp="1"/>
          </p:cNvSpPr>
          <p:nvPr>
            <p:ph type="ftr" sz="quarter" idx="3"/>
          </p:nvPr>
        </p:nvSpPr>
        <p:spPr/>
        <p:txBody>
          <a:bodyPr/>
          <a:lstStyle/>
          <a:p>
            <a:r>
              <a:rPr lang="en-US" smtClean="0"/>
              <a:t>M. Garlaschè</a:t>
            </a:r>
            <a:endParaRPr lang="en-US" dirty="0"/>
          </a:p>
        </p:txBody>
      </p:sp>
      <p:sp>
        <p:nvSpPr>
          <p:cNvPr id="4" name="Slide Number Placeholder 3"/>
          <p:cNvSpPr>
            <a:spLocks noGrp="1"/>
          </p:cNvSpPr>
          <p:nvPr>
            <p:ph type="sldNum" sz="quarter" idx="4"/>
          </p:nvPr>
        </p:nvSpPr>
        <p:spPr/>
        <p:txBody>
          <a:bodyPr/>
          <a:lstStyle/>
          <a:p>
            <a:fld id="{8D6C380F-326D-3C40-9EE7-7FBAB0953422}" type="slidenum">
              <a:rPr lang="en-US" smtClean="0"/>
              <a:pPr/>
              <a:t>21</a:t>
            </a:fld>
            <a:endParaRPr lang="en-US"/>
          </a:p>
        </p:txBody>
      </p:sp>
    </p:spTree>
    <p:extLst>
      <p:ext uri="{BB962C8B-B14F-4D97-AF65-F5344CB8AC3E}">
        <p14:creationId xmlns:p14="http://schemas.microsoft.com/office/powerpoint/2010/main" val="504037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64"/>
            <a:ext cx="8226854" cy="940443"/>
          </a:xfrm>
        </p:spPr>
        <p:txBody>
          <a:bodyPr>
            <a:noAutofit/>
          </a:bodyPr>
          <a:lstStyle/>
          <a:p>
            <a:r>
              <a:rPr lang="en-US" sz="3600" b="1" dirty="0" smtClean="0"/>
              <a:t>MME Subcontracting Service: </a:t>
            </a:r>
            <a:br>
              <a:rPr lang="en-US" sz="3600" b="1" dirty="0" smtClean="0"/>
            </a:br>
            <a:r>
              <a:rPr lang="en-US" sz="2800" b="1" dirty="0" smtClean="0"/>
              <a:t>what kind of skills are we looking for?</a:t>
            </a:r>
            <a:endParaRPr lang="en-US" sz="2800" b="1" dirty="0"/>
          </a:p>
        </p:txBody>
      </p:sp>
      <p:graphicFrame>
        <p:nvGraphicFramePr>
          <p:cNvPr id="5" name="Content Placeholder 4"/>
          <p:cNvGraphicFramePr>
            <a:graphicFrameLocks noGrp="1"/>
          </p:cNvGraphicFramePr>
          <p:nvPr>
            <p:ph idx="1"/>
            <p:extLst/>
          </p:nvPr>
        </p:nvGraphicFramePr>
        <p:xfrm>
          <a:off x="82790" y="1052736"/>
          <a:ext cx="4464496" cy="2737609"/>
        </p:xfrm>
        <a:graphic>
          <a:graphicData uri="http://schemas.openxmlformats.org/drawingml/2006/table">
            <a:tbl>
              <a:tblPr firstRow="1" bandRow="1">
                <a:tableStyleId>{5C22544A-7EE6-4342-B048-85BDC9FD1C3A}</a:tableStyleId>
              </a:tblPr>
              <a:tblGrid>
                <a:gridCol w="4464496"/>
              </a:tblGrid>
              <a:tr h="630090">
                <a:tc>
                  <a:txBody>
                    <a:bodyPr/>
                    <a:lstStyle/>
                    <a:p>
                      <a:pPr algn="ctr"/>
                      <a:r>
                        <a:rPr lang="it-IT" sz="1600" dirty="0" smtClean="0"/>
                        <a:t>Machining</a:t>
                      </a:r>
                      <a:endParaRPr lang="en-GB" sz="1600" dirty="0"/>
                    </a:p>
                  </a:txBody>
                  <a:tcPr/>
                </a:tc>
              </a:tr>
              <a:tr h="522038">
                <a:tc>
                  <a:txBody>
                    <a:bodyPr/>
                    <a:lstStyle/>
                    <a:p>
                      <a:r>
                        <a:rPr lang="en-GB" sz="1200" b="1" kern="1200" dirty="0" smtClean="0">
                          <a:solidFill>
                            <a:schemeClr val="tx1"/>
                          </a:solidFill>
                          <a:latin typeface="+mn-lt"/>
                          <a:ea typeface="+mn-ea"/>
                          <a:cs typeface="+mn-cs"/>
                        </a:rPr>
                        <a:t>High precision machining on large/very large components (Steel, Stainless steel, Al, Cu Alloys,</a:t>
                      </a:r>
                      <a:r>
                        <a:rPr lang="en-GB" sz="1200" b="1" kern="1200" baseline="0" dirty="0" smtClean="0">
                          <a:solidFill>
                            <a:schemeClr val="tx1"/>
                          </a:solidFill>
                          <a:latin typeface="+mn-lt"/>
                          <a:ea typeface="+mn-ea"/>
                          <a:cs typeface="+mn-cs"/>
                        </a:rPr>
                        <a:t> </a:t>
                      </a:r>
                      <a:r>
                        <a:rPr lang="en-GB" sz="1200" b="1" kern="1200" dirty="0" err="1" smtClean="0">
                          <a:solidFill>
                            <a:schemeClr val="tx1"/>
                          </a:solidFill>
                          <a:latin typeface="+mn-lt"/>
                          <a:ea typeface="+mn-ea"/>
                          <a:cs typeface="+mn-cs"/>
                        </a:rPr>
                        <a:t>Ti</a:t>
                      </a:r>
                      <a:r>
                        <a:rPr lang="en-GB" sz="1200" b="1" kern="1200" dirty="0" smtClean="0">
                          <a:solidFill>
                            <a:schemeClr val="tx1"/>
                          </a:solidFill>
                          <a:latin typeface="+mn-lt"/>
                          <a:ea typeface="+mn-ea"/>
                          <a:cs typeface="+mn-cs"/>
                        </a:rPr>
                        <a:t>, W, Mo, </a:t>
                      </a:r>
                      <a:r>
                        <a:rPr lang="en-GB" sz="1200" b="1" kern="1200" dirty="0" err="1" smtClean="0">
                          <a:solidFill>
                            <a:schemeClr val="tx1"/>
                          </a:solidFill>
                          <a:latin typeface="+mn-lt"/>
                          <a:ea typeface="+mn-ea"/>
                          <a:cs typeface="+mn-cs"/>
                        </a:rPr>
                        <a:t>Nb</a:t>
                      </a:r>
                      <a:r>
                        <a:rPr lang="en-GB" sz="1200" b="1" kern="1200" dirty="0" smtClean="0">
                          <a:solidFill>
                            <a:schemeClr val="tx1"/>
                          </a:solidFill>
                          <a:latin typeface="+mn-lt"/>
                          <a:ea typeface="+mn-ea"/>
                          <a:cs typeface="+mn-cs"/>
                        </a:rPr>
                        <a:t>…)</a:t>
                      </a:r>
                    </a:p>
                  </a:txBody>
                  <a:tcPr/>
                </a:tc>
              </a:tr>
              <a:tr h="569377">
                <a:tc>
                  <a:txBody>
                    <a:bodyPr/>
                    <a:lstStyle/>
                    <a:p>
                      <a:r>
                        <a:rPr lang="en-GB" sz="1200" b="1" kern="1200" dirty="0" smtClean="0">
                          <a:solidFill>
                            <a:schemeClr val="tx1"/>
                          </a:solidFill>
                          <a:latin typeface="+mn-lt"/>
                          <a:ea typeface="+mn-ea"/>
                          <a:cs typeface="+mn-cs"/>
                        </a:rPr>
                        <a:t>Ultra precise machining on small/medium size components (Stainless steel, Cu Alloys, Al,)</a:t>
                      </a:r>
                    </a:p>
                  </a:txBody>
                  <a:tcPr/>
                </a:tc>
              </a:tr>
              <a:tr h="512048">
                <a:tc>
                  <a:txBody>
                    <a:bodyPr/>
                    <a:lstStyle/>
                    <a:p>
                      <a:r>
                        <a:rPr lang="en-GB" sz="1200" b="1" kern="1200" dirty="0" smtClean="0">
                          <a:solidFill>
                            <a:schemeClr val="tx1"/>
                          </a:solidFill>
                          <a:latin typeface="+mn-lt"/>
                          <a:ea typeface="+mn-ea"/>
                          <a:cs typeface="+mn-cs"/>
                        </a:rPr>
                        <a:t>Production and machining of ceramics and plastics (small, medium, large size)</a:t>
                      </a:r>
                    </a:p>
                  </a:txBody>
                  <a:tcPr/>
                </a:tc>
              </a:tr>
              <a:tr h="504056">
                <a:tc>
                  <a:txBody>
                    <a:bodyPr/>
                    <a:lstStyle/>
                    <a:p>
                      <a:r>
                        <a:rPr lang="en-GB" sz="1200" b="1" kern="1200" dirty="0" smtClean="0">
                          <a:solidFill>
                            <a:schemeClr val="tx1"/>
                          </a:solidFill>
                          <a:latin typeface="+mn-lt"/>
                          <a:ea typeface="+mn-ea"/>
                          <a:cs typeface="+mn-cs"/>
                        </a:rPr>
                        <a:t>EDM (wire erosion): all technologies providing precise tolerances and complex shapes.</a:t>
                      </a:r>
                    </a:p>
                  </a:txBody>
                  <a:tcPr/>
                </a:tc>
              </a:tr>
            </a:tbl>
          </a:graphicData>
        </a:graphic>
      </p:graphicFrame>
      <p:pic>
        <p:nvPicPr>
          <p:cNvPr id="6" name="Picture 5" descr="Description: Description: Description: Description: EN Department">
            <a:hlinkClick r:id="rId3"/>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71599" y="6237312"/>
            <a:ext cx="3211909" cy="464944"/>
          </a:xfrm>
          <a:prstGeom prst="rect">
            <a:avLst/>
          </a:prstGeom>
          <a:noFill/>
        </p:spPr>
      </p:pic>
      <p:graphicFrame>
        <p:nvGraphicFramePr>
          <p:cNvPr id="7" name="Content Placeholder 4"/>
          <p:cNvGraphicFramePr>
            <a:graphicFrameLocks/>
          </p:cNvGraphicFramePr>
          <p:nvPr>
            <p:extLst/>
          </p:nvPr>
        </p:nvGraphicFramePr>
        <p:xfrm>
          <a:off x="4617719" y="1052736"/>
          <a:ext cx="4464496" cy="3240360"/>
        </p:xfrm>
        <a:graphic>
          <a:graphicData uri="http://schemas.openxmlformats.org/drawingml/2006/table">
            <a:tbl>
              <a:tblPr firstRow="1" bandRow="1">
                <a:tableStyleId>{5C22544A-7EE6-4342-B048-85BDC9FD1C3A}</a:tableStyleId>
              </a:tblPr>
              <a:tblGrid>
                <a:gridCol w="4464496"/>
              </a:tblGrid>
              <a:tr h="569377">
                <a:tc>
                  <a:txBody>
                    <a:bodyPr/>
                    <a:lstStyle/>
                    <a:p>
                      <a:pPr algn="ctr"/>
                      <a:r>
                        <a:rPr lang="it-IT" sz="1600" dirty="0" smtClean="0"/>
                        <a:t>Welding/Brazing</a:t>
                      </a:r>
                      <a:endParaRPr lang="en-GB" sz="1600" dirty="0"/>
                    </a:p>
                  </a:txBody>
                  <a:tcPr/>
                </a:tc>
              </a:tr>
              <a:tr h="926115">
                <a:tc>
                  <a:txBody>
                    <a:bodyPr/>
                    <a:lstStyle/>
                    <a:p>
                      <a:r>
                        <a:rPr lang="en-GB" sz="1200" b="1" kern="1200" dirty="0" smtClean="0">
                          <a:solidFill>
                            <a:schemeClr val="tx1"/>
                          </a:solidFill>
                          <a:latin typeface="+mn-lt"/>
                          <a:ea typeface="+mn-ea"/>
                          <a:cs typeface="+mn-cs"/>
                        </a:rPr>
                        <a:t>TIG/MIG</a:t>
                      </a:r>
                    </a:p>
                    <a:p>
                      <a:endParaRPr lang="en-GB" sz="1200" b="1"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Welding of stainless steel (316, 316L/LN, 304)</a:t>
                      </a:r>
                    </a:p>
                    <a:p>
                      <a:r>
                        <a:rPr lang="en-GB" sz="1200" b="1" kern="1200" dirty="0" smtClean="0">
                          <a:solidFill>
                            <a:schemeClr val="tx1"/>
                          </a:solidFill>
                          <a:latin typeface="+mn-lt"/>
                          <a:ea typeface="+mn-ea"/>
                          <a:cs typeface="+mn-cs"/>
                        </a:rPr>
                        <a:t>Welding of aluminium</a:t>
                      </a:r>
                    </a:p>
                    <a:p>
                      <a:r>
                        <a:rPr lang="en-GB" sz="1200" b="1" kern="1200" dirty="0" smtClean="0">
                          <a:solidFill>
                            <a:schemeClr val="tx1"/>
                          </a:solidFill>
                          <a:latin typeface="+mn-lt"/>
                          <a:ea typeface="+mn-ea"/>
                          <a:cs typeface="+mn-cs"/>
                        </a:rPr>
                        <a:t>Welding of Cu/Brass and</a:t>
                      </a:r>
                      <a:r>
                        <a:rPr lang="en-GB" sz="1200" b="1" kern="1200" baseline="0" dirty="0" smtClean="0">
                          <a:solidFill>
                            <a:schemeClr val="tx1"/>
                          </a:solidFill>
                          <a:latin typeface="+mn-lt"/>
                          <a:ea typeface="+mn-ea"/>
                          <a:cs typeface="+mn-cs"/>
                        </a:rPr>
                        <a:t> Cu </a:t>
                      </a:r>
                      <a:r>
                        <a:rPr lang="en-GB" sz="1200" b="1" kern="1200" baseline="0" dirty="0" err="1" smtClean="0">
                          <a:solidFill>
                            <a:schemeClr val="tx1"/>
                          </a:solidFill>
                          <a:latin typeface="+mn-lt"/>
                          <a:ea typeface="+mn-ea"/>
                          <a:cs typeface="+mn-cs"/>
                        </a:rPr>
                        <a:t>Allloys</a:t>
                      </a:r>
                      <a:endParaRPr lang="en-GB" sz="1200" b="1"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Welding of</a:t>
                      </a:r>
                      <a:r>
                        <a:rPr lang="en-GB" sz="1200" b="1" kern="1200" baseline="0" dirty="0" smtClean="0">
                          <a:solidFill>
                            <a:schemeClr val="tx1"/>
                          </a:solidFill>
                          <a:latin typeface="+mn-lt"/>
                          <a:ea typeface="+mn-ea"/>
                          <a:cs typeface="+mn-cs"/>
                        </a:rPr>
                        <a:t> Titanium</a:t>
                      </a:r>
                      <a:endParaRPr lang="en-GB" sz="1200" b="1" kern="1200" dirty="0">
                        <a:solidFill>
                          <a:schemeClr val="tx1"/>
                        </a:solidFill>
                        <a:latin typeface="+mn-lt"/>
                        <a:ea typeface="+mn-ea"/>
                        <a:cs typeface="+mn-cs"/>
                      </a:endParaRPr>
                    </a:p>
                  </a:txBody>
                  <a:tcPr/>
                </a:tc>
              </a:tr>
              <a:tr h="258127">
                <a:tc>
                  <a:txBody>
                    <a:bodyPr/>
                    <a:lstStyle/>
                    <a:p>
                      <a:r>
                        <a:rPr lang="en-GB" sz="1200" b="1" kern="1200" dirty="0" smtClean="0">
                          <a:solidFill>
                            <a:schemeClr val="tx1"/>
                          </a:solidFill>
                          <a:latin typeface="+mn-lt"/>
                          <a:ea typeface="+mn-ea"/>
                          <a:cs typeface="+mn-cs"/>
                        </a:rPr>
                        <a:t>Laser welding</a:t>
                      </a:r>
                    </a:p>
                  </a:txBody>
                  <a:tcPr/>
                </a:tc>
              </a:tr>
              <a:tr h="343847">
                <a:tc>
                  <a:txBody>
                    <a:bodyPr/>
                    <a:lstStyle/>
                    <a:p>
                      <a:r>
                        <a:rPr lang="en-GB" sz="1200" b="1" kern="1200" dirty="0" smtClean="0">
                          <a:solidFill>
                            <a:schemeClr val="tx1"/>
                          </a:solidFill>
                          <a:latin typeface="+mn-lt"/>
                          <a:ea typeface="+mn-ea"/>
                          <a:cs typeface="+mn-cs"/>
                        </a:rPr>
                        <a:t>Electron beam welding</a:t>
                      </a:r>
                    </a:p>
                  </a:txBody>
                  <a:tcPr/>
                </a:tc>
              </a:tr>
              <a:tr h="288032">
                <a:tc>
                  <a:txBody>
                    <a:bodyPr/>
                    <a:lstStyle/>
                    <a:p>
                      <a:r>
                        <a:rPr lang="en-GB" sz="1200" b="1" kern="1200" dirty="0" smtClean="0">
                          <a:solidFill>
                            <a:schemeClr val="tx1"/>
                          </a:solidFill>
                          <a:latin typeface="+mn-lt"/>
                          <a:ea typeface="+mn-ea"/>
                          <a:cs typeface="+mn-cs"/>
                        </a:rPr>
                        <a:t>Explosion bonding</a:t>
                      </a:r>
                    </a:p>
                  </a:txBody>
                  <a:tcPr/>
                </a:tc>
              </a:tr>
              <a:tr h="288032">
                <a:tc>
                  <a:txBody>
                    <a:bodyPr/>
                    <a:lstStyle/>
                    <a:p>
                      <a:r>
                        <a:rPr lang="en-GB" sz="1200" b="1" kern="1200" dirty="0" smtClean="0">
                          <a:solidFill>
                            <a:schemeClr val="tx1"/>
                          </a:solidFill>
                          <a:latin typeface="+mn-lt"/>
                          <a:ea typeface="+mn-ea"/>
                          <a:cs typeface="+mn-cs"/>
                        </a:rPr>
                        <a:t>Soldering</a:t>
                      </a:r>
                    </a:p>
                  </a:txBody>
                  <a:tcPr/>
                </a:tc>
              </a:tr>
              <a:tr h="288032">
                <a:tc>
                  <a:txBody>
                    <a:bodyPr/>
                    <a:lstStyle/>
                    <a:p>
                      <a:r>
                        <a:rPr lang="en-GB" sz="1200" b="1" kern="1200" dirty="0" smtClean="0">
                          <a:solidFill>
                            <a:schemeClr val="tx1"/>
                          </a:solidFill>
                          <a:latin typeface="+mn-lt"/>
                          <a:ea typeface="+mn-ea"/>
                          <a:cs typeface="+mn-cs"/>
                        </a:rPr>
                        <a:t>Vacuum brazing</a:t>
                      </a:r>
                    </a:p>
                  </a:txBody>
                  <a:tcPr/>
                </a:tc>
              </a:tr>
            </a:tbl>
          </a:graphicData>
        </a:graphic>
      </p:graphicFrame>
      <p:graphicFrame>
        <p:nvGraphicFramePr>
          <p:cNvPr id="9" name="Content Placeholder 4"/>
          <p:cNvGraphicFramePr>
            <a:graphicFrameLocks/>
          </p:cNvGraphicFramePr>
          <p:nvPr>
            <p:extLst/>
          </p:nvPr>
        </p:nvGraphicFramePr>
        <p:xfrm>
          <a:off x="4572000" y="4365104"/>
          <a:ext cx="4464496" cy="2304256"/>
        </p:xfrm>
        <a:graphic>
          <a:graphicData uri="http://schemas.openxmlformats.org/drawingml/2006/table">
            <a:tbl>
              <a:tblPr firstRow="1" bandRow="1">
                <a:tableStyleId>{5C22544A-7EE6-4342-B048-85BDC9FD1C3A}</a:tableStyleId>
              </a:tblPr>
              <a:tblGrid>
                <a:gridCol w="4464496"/>
              </a:tblGrid>
              <a:tr h="569377">
                <a:tc>
                  <a:txBody>
                    <a:bodyPr/>
                    <a:lstStyle/>
                    <a:p>
                      <a:pPr algn="ctr"/>
                      <a:r>
                        <a:rPr lang="it-IT" sz="1600" dirty="0" smtClean="0"/>
                        <a:t>Metal Forming</a:t>
                      </a:r>
                      <a:endParaRPr lang="en-GB" sz="1600" dirty="0"/>
                    </a:p>
                  </a:txBody>
                  <a:tcPr/>
                </a:tc>
              </a:tr>
              <a:tr h="510743">
                <a:tc>
                  <a:txBody>
                    <a:bodyPr/>
                    <a:lstStyle/>
                    <a:p>
                      <a:r>
                        <a:rPr lang="en-GB" sz="1200" b="1" kern="1200" dirty="0" smtClean="0">
                          <a:solidFill>
                            <a:schemeClr val="tx1"/>
                          </a:solidFill>
                          <a:latin typeface="+mn-lt"/>
                          <a:ea typeface="+mn-ea"/>
                          <a:cs typeface="+mn-cs"/>
                        </a:rPr>
                        <a:t>Forging: particularly customized forged pieces (Stainless steel 316LN, Cu alloys, Al alloys…)</a:t>
                      </a:r>
                    </a:p>
                  </a:txBody>
                  <a:tcPr/>
                </a:tc>
              </a:tr>
              <a:tr h="288032">
                <a:tc>
                  <a:txBody>
                    <a:bodyPr/>
                    <a:lstStyle/>
                    <a:p>
                      <a:r>
                        <a:rPr lang="en-GB" sz="1200" b="1" kern="1200" dirty="0" smtClean="0">
                          <a:solidFill>
                            <a:schemeClr val="tx1"/>
                          </a:solidFill>
                          <a:latin typeface="+mn-lt"/>
                          <a:ea typeface="+mn-ea"/>
                          <a:cs typeface="+mn-cs"/>
                        </a:rPr>
                        <a:t>Extrusion</a:t>
                      </a:r>
                    </a:p>
                  </a:txBody>
                  <a:tcPr/>
                </a:tc>
              </a:tr>
              <a:tr h="360040">
                <a:tc>
                  <a:txBody>
                    <a:bodyPr/>
                    <a:lstStyle/>
                    <a:p>
                      <a:r>
                        <a:rPr lang="en-GB" sz="1200" b="1" kern="1200" dirty="0" smtClean="0">
                          <a:solidFill>
                            <a:schemeClr val="tx1"/>
                          </a:solidFill>
                          <a:latin typeface="+mn-lt"/>
                          <a:ea typeface="+mn-ea"/>
                          <a:cs typeface="+mn-cs"/>
                        </a:rPr>
                        <a:t>Casting (Iron and </a:t>
                      </a:r>
                      <a:r>
                        <a:rPr lang="en-GB" sz="1200" b="1" kern="1200" dirty="0" err="1" smtClean="0">
                          <a:solidFill>
                            <a:schemeClr val="tx1"/>
                          </a:solidFill>
                          <a:latin typeface="+mn-lt"/>
                          <a:ea typeface="+mn-ea"/>
                          <a:cs typeface="+mn-cs"/>
                        </a:rPr>
                        <a:t>Aluminum</a:t>
                      </a:r>
                      <a:r>
                        <a:rPr lang="en-GB" sz="1200" b="1" kern="1200" dirty="0" smtClean="0">
                          <a:solidFill>
                            <a:schemeClr val="tx1"/>
                          </a:solidFill>
                          <a:latin typeface="+mn-lt"/>
                          <a:ea typeface="+mn-ea"/>
                          <a:cs typeface="+mn-cs"/>
                        </a:rPr>
                        <a:t>)</a:t>
                      </a:r>
                    </a:p>
                  </a:txBody>
                  <a:tcPr/>
                </a:tc>
              </a:tr>
              <a:tr h="288032">
                <a:tc>
                  <a:txBody>
                    <a:bodyPr/>
                    <a:lstStyle/>
                    <a:p>
                      <a:r>
                        <a:rPr lang="en-GB" sz="1200" b="1" kern="1200" dirty="0" smtClean="0">
                          <a:solidFill>
                            <a:schemeClr val="tx1"/>
                          </a:solidFill>
                          <a:latin typeface="+mn-lt"/>
                          <a:ea typeface="+mn-ea"/>
                          <a:cs typeface="+mn-cs"/>
                        </a:rPr>
                        <a:t>Spin forming (Al, Cu, SS, </a:t>
                      </a:r>
                      <a:r>
                        <a:rPr lang="en-GB" sz="1200" b="1" kern="1200" dirty="0" err="1" smtClean="0">
                          <a:solidFill>
                            <a:schemeClr val="tx1"/>
                          </a:solidFill>
                          <a:latin typeface="+mn-lt"/>
                          <a:ea typeface="+mn-ea"/>
                          <a:cs typeface="+mn-cs"/>
                        </a:rPr>
                        <a:t>Nb</a:t>
                      </a:r>
                      <a:r>
                        <a:rPr lang="en-GB" sz="1200" b="1" kern="1200" dirty="0" smtClean="0">
                          <a:solidFill>
                            <a:schemeClr val="tx1"/>
                          </a:solidFill>
                          <a:latin typeface="+mn-lt"/>
                          <a:ea typeface="+mn-ea"/>
                          <a:cs typeface="+mn-cs"/>
                        </a:rPr>
                        <a:t>)</a:t>
                      </a:r>
                    </a:p>
                  </a:txBody>
                  <a:tcPr/>
                </a:tc>
              </a:tr>
              <a:tr h="288032">
                <a:tc>
                  <a:txBody>
                    <a:bodyPr/>
                    <a:lstStyle/>
                    <a:p>
                      <a:r>
                        <a:rPr lang="en-GB" sz="1200" b="1" kern="1200" dirty="0" smtClean="0">
                          <a:solidFill>
                            <a:schemeClr val="tx1"/>
                          </a:solidFill>
                          <a:latin typeface="+mn-lt"/>
                          <a:ea typeface="+mn-ea"/>
                          <a:cs typeface="+mn-cs"/>
                        </a:rPr>
                        <a:t>Punching, Fine Blanking, Deep Drawing</a:t>
                      </a:r>
                      <a:endParaRPr lang="en-GB" sz="1200" b="1" kern="1200" dirty="0">
                        <a:solidFill>
                          <a:schemeClr val="tx1"/>
                        </a:solidFill>
                        <a:latin typeface="+mn-lt"/>
                        <a:ea typeface="+mn-ea"/>
                        <a:cs typeface="+mn-cs"/>
                      </a:endParaRPr>
                    </a:p>
                  </a:txBody>
                  <a:tcPr/>
                </a:tc>
              </a:tr>
            </a:tbl>
          </a:graphicData>
        </a:graphic>
      </p:graphicFrame>
      <p:graphicFrame>
        <p:nvGraphicFramePr>
          <p:cNvPr id="10" name="Content Placeholder 4"/>
          <p:cNvGraphicFramePr>
            <a:graphicFrameLocks/>
          </p:cNvGraphicFramePr>
          <p:nvPr>
            <p:extLst/>
          </p:nvPr>
        </p:nvGraphicFramePr>
        <p:xfrm>
          <a:off x="70433" y="3994841"/>
          <a:ext cx="4464496" cy="2808701"/>
        </p:xfrm>
        <a:graphic>
          <a:graphicData uri="http://schemas.openxmlformats.org/drawingml/2006/table">
            <a:tbl>
              <a:tblPr firstRow="1" bandRow="1">
                <a:tableStyleId>{5C22544A-7EE6-4342-B048-85BDC9FD1C3A}</a:tableStyleId>
              </a:tblPr>
              <a:tblGrid>
                <a:gridCol w="4464496"/>
              </a:tblGrid>
              <a:tr h="343263">
                <a:tc>
                  <a:txBody>
                    <a:bodyPr/>
                    <a:lstStyle/>
                    <a:p>
                      <a:pPr algn="ctr"/>
                      <a:r>
                        <a:rPr lang="it-IT" sz="1600" dirty="0" smtClean="0"/>
                        <a:t>Various</a:t>
                      </a:r>
                      <a:endParaRPr lang="en-GB" sz="1600" dirty="0"/>
                    </a:p>
                  </a:txBody>
                  <a:tcPr/>
                </a:tc>
              </a:tr>
              <a:tr h="375459">
                <a:tc>
                  <a:txBody>
                    <a:bodyPr/>
                    <a:lstStyle/>
                    <a:p>
                      <a:r>
                        <a:rPr lang="en-GB" sz="1200" b="1" kern="1200" dirty="0" smtClean="0">
                          <a:solidFill>
                            <a:schemeClr val="tx1"/>
                          </a:solidFill>
                          <a:latin typeface="+mn-lt"/>
                          <a:ea typeface="+mn-ea"/>
                          <a:cs typeface="+mn-cs"/>
                        </a:rPr>
                        <a:t>Additive Manufacturing (especially with metals)</a:t>
                      </a:r>
                    </a:p>
                  </a:txBody>
                  <a:tcPr/>
                </a:tc>
              </a:tr>
              <a:tr h="368612">
                <a:tc>
                  <a:txBody>
                    <a:bodyPr/>
                    <a:lstStyle/>
                    <a:p>
                      <a:r>
                        <a:rPr lang="en-GB" sz="1200" b="1" kern="1200" dirty="0" smtClean="0">
                          <a:solidFill>
                            <a:schemeClr val="tx1"/>
                          </a:solidFill>
                          <a:latin typeface="+mn-lt"/>
                          <a:ea typeface="+mn-ea"/>
                          <a:cs typeface="+mn-cs"/>
                        </a:rPr>
                        <a:t>Thermal treatment (large components)</a:t>
                      </a:r>
                    </a:p>
                  </a:txBody>
                  <a:tcPr/>
                </a:tc>
              </a:tr>
              <a:tr h="516057">
                <a:tc>
                  <a:txBody>
                    <a:bodyPr/>
                    <a:lstStyle/>
                    <a:p>
                      <a:r>
                        <a:rPr lang="en-GB" sz="1200" b="1" kern="1200" dirty="0" smtClean="0">
                          <a:solidFill>
                            <a:schemeClr val="tx1"/>
                          </a:solidFill>
                          <a:latin typeface="+mn-lt"/>
                          <a:ea typeface="+mn-ea"/>
                          <a:cs typeface="+mn-cs"/>
                        </a:rPr>
                        <a:t>Surface treatments (cleaning, UHV cleaning, Ni coating, Si coating, Cu coating, </a:t>
                      </a:r>
                      <a:r>
                        <a:rPr lang="en-GB" sz="1200" b="1" kern="1200" dirty="0" err="1" smtClean="0">
                          <a:solidFill>
                            <a:schemeClr val="tx1"/>
                          </a:solidFill>
                          <a:latin typeface="+mn-lt"/>
                          <a:ea typeface="+mn-ea"/>
                          <a:cs typeface="+mn-cs"/>
                        </a:rPr>
                        <a:t>anodization</a:t>
                      </a:r>
                      <a:r>
                        <a:rPr lang="en-GB" sz="1200" b="1" kern="1200" dirty="0" smtClean="0">
                          <a:solidFill>
                            <a:schemeClr val="tx1"/>
                          </a:solidFill>
                          <a:latin typeface="+mn-lt"/>
                          <a:ea typeface="+mn-ea"/>
                          <a:cs typeface="+mn-cs"/>
                        </a:rPr>
                        <a:t>…)</a:t>
                      </a:r>
                    </a:p>
                  </a:txBody>
                  <a:tcPr/>
                </a:tc>
              </a:tr>
              <a:tr h="368612">
                <a:tc>
                  <a:txBody>
                    <a:bodyPr/>
                    <a:lstStyle/>
                    <a:p>
                      <a:r>
                        <a:rPr lang="en-GB" sz="1200" b="1" kern="1200" dirty="0" smtClean="0">
                          <a:solidFill>
                            <a:schemeClr val="tx1"/>
                          </a:solidFill>
                          <a:latin typeface="+mn-lt"/>
                          <a:ea typeface="+mn-ea"/>
                          <a:cs typeface="+mn-cs"/>
                        </a:rPr>
                        <a:t>Die forming (casting)</a:t>
                      </a:r>
                    </a:p>
                  </a:txBody>
                  <a:tcPr/>
                </a:tc>
              </a:tr>
              <a:tr h="368612">
                <a:tc>
                  <a:txBody>
                    <a:bodyPr/>
                    <a:lstStyle/>
                    <a:p>
                      <a:r>
                        <a:rPr lang="fr-FR" sz="1200" b="1" kern="1200" dirty="0" smtClean="0">
                          <a:solidFill>
                            <a:schemeClr val="tx1"/>
                          </a:solidFill>
                          <a:latin typeface="+mn-lt"/>
                          <a:ea typeface="+mn-ea"/>
                          <a:cs typeface="+mn-cs"/>
                        </a:rPr>
                        <a:t>Pressure </a:t>
                      </a:r>
                      <a:r>
                        <a:rPr lang="fr-FR" sz="1200" b="1" kern="1200" dirty="0" err="1" smtClean="0">
                          <a:solidFill>
                            <a:schemeClr val="tx1"/>
                          </a:solidFill>
                          <a:latin typeface="+mn-lt"/>
                          <a:ea typeface="+mn-ea"/>
                          <a:cs typeface="+mn-cs"/>
                        </a:rPr>
                        <a:t>vessels</a:t>
                      </a:r>
                      <a:r>
                        <a:rPr lang="fr-FR" sz="1200" b="1" kern="1200" dirty="0" smtClean="0">
                          <a:solidFill>
                            <a:schemeClr val="tx1"/>
                          </a:solidFill>
                          <a:latin typeface="+mn-lt"/>
                          <a:ea typeface="+mn-ea"/>
                          <a:cs typeface="+mn-cs"/>
                        </a:rPr>
                        <a:t>: (construction, EU machine directive)</a:t>
                      </a:r>
                    </a:p>
                  </a:txBody>
                  <a:tcPr/>
                </a:tc>
              </a:tr>
              <a:tr h="468086">
                <a:tc>
                  <a:txBody>
                    <a:bodyPr/>
                    <a:lstStyle/>
                    <a:p>
                      <a:r>
                        <a:rPr lang="en-GB" sz="1200" b="1" kern="1200" dirty="0" smtClean="0">
                          <a:solidFill>
                            <a:schemeClr val="tx1"/>
                          </a:solidFill>
                          <a:latin typeface="+mn-lt"/>
                          <a:ea typeface="+mn-ea"/>
                          <a:cs typeface="+mn-cs"/>
                        </a:rPr>
                        <a:t>Lifting equipment : customized lifting equipment (calculation, detailed design, construction, CE certificate)</a:t>
                      </a:r>
                    </a:p>
                  </a:txBody>
                  <a:tcPr/>
                </a:tc>
              </a:tr>
            </a:tbl>
          </a:graphicData>
        </a:graphic>
      </p:graphicFrame>
      <p:sp>
        <p:nvSpPr>
          <p:cNvPr id="3" name="Date Placeholder 2"/>
          <p:cNvSpPr>
            <a:spLocks noGrp="1"/>
          </p:cNvSpPr>
          <p:nvPr>
            <p:ph type="dt" sz="half" idx="2"/>
          </p:nvPr>
        </p:nvSpPr>
        <p:spPr/>
        <p:txBody>
          <a:bodyPr/>
          <a:lstStyle/>
          <a:p>
            <a:r>
              <a:rPr lang="en-US" smtClean="0"/>
              <a:t>30/09/2016</a:t>
            </a:r>
            <a:endParaRPr lang="en-US" dirty="0"/>
          </a:p>
        </p:txBody>
      </p:sp>
      <p:sp>
        <p:nvSpPr>
          <p:cNvPr id="8" name="Slide Number Placeholder 7"/>
          <p:cNvSpPr>
            <a:spLocks noGrp="1"/>
          </p:cNvSpPr>
          <p:nvPr>
            <p:ph type="sldNum" sz="quarter" idx="4"/>
          </p:nvPr>
        </p:nvSpPr>
        <p:spPr/>
        <p:txBody>
          <a:bodyPr/>
          <a:lstStyle/>
          <a:p>
            <a:fld id="{8D6C380F-326D-3C40-9EE7-7FBAB0953422}" type="slidenum">
              <a:rPr lang="en-US" smtClean="0"/>
              <a:pPr/>
              <a:t>22</a:t>
            </a:fld>
            <a:endParaRPr lang="en-US"/>
          </a:p>
        </p:txBody>
      </p:sp>
    </p:spTree>
    <p:extLst>
      <p:ext uri="{BB962C8B-B14F-4D97-AF65-F5344CB8AC3E}">
        <p14:creationId xmlns:p14="http://schemas.microsoft.com/office/powerpoint/2010/main" val="2320481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04131" y="800100"/>
            <a:ext cx="6535738" cy="13001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b="1" dirty="0" smtClean="0">
                <a:solidFill>
                  <a:schemeClr val="bg2"/>
                </a:solidFill>
              </a:rPr>
              <a:t>Thank you for your attention</a:t>
            </a:r>
          </a:p>
        </p:txBody>
      </p:sp>
    </p:spTree>
    <p:extLst>
      <p:ext uri="{BB962C8B-B14F-4D97-AF65-F5344CB8AC3E}">
        <p14:creationId xmlns:p14="http://schemas.microsoft.com/office/powerpoint/2010/main" val="1001845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57200" y="325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CH" alt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fr-CH"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457200" y="6057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3250" y="1049327"/>
            <a:ext cx="3410638" cy="255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noGrp="1"/>
          </p:cNvSpPr>
          <p:nvPr>
            <p:ph type="title"/>
          </p:nvPr>
        </p:nvSpPr>
        <p:spPr>
          <a:xfrm>
            <a:off x="457200" y="14464"/>
            <a:ext cx="8226854" cy="940443"/>
          </a:xfrm>
        </p:spPr>
        <p:txBody>
          <a:bodyPr>
            <a:noAutofit/>
          </a:bodyPr>
          <a:lstStyle/>
          <a:p>
            <a:r>
              <a:rPr lang="en-US" sz="3600" b="1" dirty="0" smtClean="0"/>
              <a:t>MME Subcontracting Service: </a:t>
            </a:r>
            <a:br>
              <a:rPr lang="en-US" sz="3600" b="1" dirty="0" smtClean="0"/>
            </a:br>
            <a:r>
              <a:rPr lang="en-US" sz="2800" b="1" dirty="0"/>
              <a:t>recent activities </a:t>
            </a:r>
            <a:r>
              <a:rPr lang="en-US" sz="2800" b="1" dirty="0" smtClean="0"/>
              <a:t>Europe wide</a:t>
            </a:r>
            <a:endParaRPr lang="en-US" sz="2800" b="1" dirty="0"/>
          </a:p>
        </p:txBody>
      </p:sp>
      <p:sp>
        <p:nvSpPr>
          <p:cNvPr id="2" name="Date Placeholder 1"/>
          <p:cNvSpPr>
            <a:spLocks noGrp="1"/>
          </p:cNvSpPr>
          <p:nvPr>
            <p:ph type="dt" sz="half" idx="2"/>
          </p:nvPr>
        </p:nvSpPr>
        <p:spPr/>
        <p:txBody>
          <a:bodyPr/>
          <a:lstStyle/>
          <a:p>
            <a:r>
              <a:rPr lang="en-US" smtClean="0"/>
              <a:t>30/09/2016</a:t>
            </a:r>
            <a:endParaRPr lang="en-US" dirty="0"/>
          </a:p>
        </p:txBody>
      </p:sp>
      <p:sp>
        <p:nvSpPr>
          <p:cNvPr id="3" name="Footer Placeholder 2"/>
          <p:cNvSpPr>
            <a:spLocks noGrp="1"/>
          </p:cNvSpPr>
          <p:nvPr>
            <p:ph type="ftr" sz="quarter" idx="3"/>
          </p:nvPr>
        </p:nvSpPr>
        <p:spPr/>
        <p:txBody>
          <a:bodyPr/>
          <a:lstStyle/>
          <a:p>
            <a:r>
              <a:rPr lang="en-US" smtClean="0"/>
              <a:t>M. Garlaschè</a:t>
            </a:r>
            <a:endParaRPr lang="en-US" dirty="0"/>
          </a:p>
        </p:txBody>
      </p:sp>
      <p:sp>
        <p:nvSpPr>
          <p:cNvPr id="4" name="Slide Number Placeholder 3"/>
          <p:cNvSpPr>
            <a:spLocks noGrp="1"/>
          </p:cNvSpPr>
          <p:nvPr>
            <p:ph type="sldNum" sz="quarter" idx="4"/>
          </p:nvPr>
        </p:nvSpPr>
        <p:spPr/>
        <p:txBody>
          <a:bodyPr/>
          <a:lstStyle/>
          <a:p>
            <a:fld id="{8D6C380F-326D-3C40-9EE7-7FBAB0953422}" type="slidenum">
              <a:rPr lang="en-US" smtClean="0"/>
              <a:pPr/>
              <a:t>24</a:t>
            </a:fld>
            <a:endParaRPr lang="en-US"/>
          </a:p>
        </p:txBody>
      </p:sp>
    </p:spTree>
    <p:extLst>
      <p:ext uri="{BB962C8B-B14F-4D97-AF65-F5344CB8AC3E}">
        <p14:creationId xmlns:p14="http://schemas.microsoft.com/office/powerpoint/2010/main" val="2594815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755576" y="2852936"/>
            <a:ext cx="7632848" cy="115212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b="1" dirty="0" smtClean="0">
                <a:solidFill>
                  <a:schemeClr val="bg2"/>
                </a:solidFill>
              </a:rPr>
              <a:t>Back-up Slides</a:t>
            </a:r>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25</a:t>
            </a:fld>
            <a:endParaRPr lang="en-US"/>
          </a:p>
        </p:txBody>
      </p:sp>
    </p:spTree>
    <p:extLst>
      <p:ext uri="{BB962C8B-B14F-4D97-AF65-F5344CB8AC3E}">
        <p14:creationId xmlns:p14="http://schemas.microsoft.com/office/powerpoint/2010/main" val="3235636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CERN </a:t>
            </a:r>
            <a:r>
              <a:rPr lang="it-IT" dirty="0" err="1"/>
              <a:t>Procurement</a:t>
            </a:r>
            <a:r>
              <a:rPr lang="it-IT" dirty="0"/>
              <a:t> </a:t>
            </a:r>
            <a:r>
              <a:rPr lang="it-IT" dirty="0" err="1"/>
              <a:t>Guidelines</a:t>
            </a:r>
            <a:r>
              <a:rPr lang="it-IT" dirty="0"/>
              <a:t> </a:t>
            </a:r>
          </a:p>
        </p:txBody>
      </p:sp>
      <p:pic>
        <p:nvPicPr>
          <p:cNvPr id="6" name="Picture 5" descr="Description: Description: Description: Description: EN Department">
            <a:hlinkClick r:id="rId3"/>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71599" y="6237312"/>
            <a:ext cx="3211909" cy="464944"/>
          </a:xfrm>
          <a:prstGeom prst="rect">
            <a:avLst/>
          </a:prstGeom>
          <a:noFill/>
        </p:spPr>
      </p:pic>
      <p:graphicFrame>
        <p:nvGraphicFramePr>
          <p:cNvPr id="4" name="Table 3"/>
          <p:cNvGraphicFramePr>
            <a:graphicFrameLocks noGrp="1"/>
          </p:cNvGraphicFramePr>
          <p:nvPr>
            <p:extLst/>
          </p:nvPr>
        </p:nvGraphicFramePr>
        <p:xfrm>
          <a:off x="611560" y="1196752"/>
          <a:ext cx="7920880" cy="4739439"/>
        </p:xfrm>
        <a:graphic>
          <a:graphicData uri="http://schemas.openxmlformats.org/drawingml/2006/table">
            <a:tbl>
              <a:tblPr/>
              <a:tblGrid>
                <a:gridCol w="3312368"/>
                <a:gridCol w="4608512"/>
              </a:tblGrid>
              <a:tr h="456197">
                <a:tc>
                  <a:txBody>
                    <a:bodyPr/>
                    <a:lstStyle/>
                    <a:p>
                      <a:r>
                        <a:rPr lang="en-GB" sz="1200" b="1" dirty="0">
                          <a:hlinkClick r:id="rId5"/>
                        </a:rPr>
                        <a:t>Requests up to 1 </a:t>
                      </a:r>
                      <a:r>
                        <a:rPr lang="en-GB" sz="1200" b="1" dirty="0" err="1">
                          <a:hlinkClick r:id="rId5"/>
                        </a:rPr>
                        <a:t>kCHF</a:t>
                      </a:r>
                      <a:endParaRPr lang="en-GB" sz="1200" dirty="0"/>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a:buChar char="•"/>
                      </a:pPr>
                      <a:r>
                        <a:rPr lang="en-GB" sz="1200" dirty="0"/>
                        <a:t>1 bid by Technical Officer</a:t>
                      </a:r>
                    </a:p>
                    <a:p>
                      <a:pPr>
                        <a:buFont typeface="Arial"/>
                        <a:buChar char="•"/>
                      </a:pPr>
                      <a:r>
                        <a:rPr lang="en-GB" sz="1200" dirty="0">
                          <a:hlinkClick r:id="rId6"/>
                        </a:rPr>
                        <a:t>Purchase Requisition (DAI)</a:t>
                      </a:r>
                      <a:endParaRPr lang="en-GB" sz="1200" dirty="0"/>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6750">
                <a:tc>
                  <a:txBody>
                    <a:bodyPr/>
                    <a:lstStyle/>
                    <a:p>
                      <a:r>
                        <a:rPr lang="en-GB" sz="1200" b="1" dirty="0">
                          <a:hlinkClick r:id="rId7"/>
                        </a:rPr>
                        <a:t>Requests between 1 and 5 </a:t>
                      </a:r>
                      <a:r>
                        <a:rPr lang="en-GB" sz="1200" b="1" dirty="0" err="1">
                          <a:hlinkClick r:id="rId7"/>
                        </a:rPr>
                        <a:t>kCHF</a:t>
                      </a:r>
                      <a:endParaRPr lang="en-GB" sz="1200" dirty="0"/>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buFont typeface="Arial"/>
                        <a:buChar char="•"/>
                      </a:pPr>
                      <a:r>
                        <a:rPr lang="en-GB" sz="1200" dirty="0"/>
                        <a:t>1 written bid by Technical Officer</a:t>
                      </a:r>
                    </a:p>
                    <a:p>
                      <a:pPr>
                        <a:buFont typeface="Arial"/>
                        <a:buChar char="•"/>
                      </a:pPr>
                      <a:r>
                        <a:rPr lang="en-GB" sz="1200" dirty="0">
                          <a:hlinkClick r:id="rId6"/>
                        </a:rPr>
                        <a:t>Purchase Requisition (DAI)</a:t>
                      </a:r>
                      <a:endParaRPr lang="en-GB" sz="1200" dirty="0"/>
                    </a:p>
                    <a:p>
                      <a:pPr>
                        <a:buFont typeface="Arial"/>
                        <a:buChar char="•"/>
                      </a:pPr>
                      <a:r>
                        <a:rPr lang="en-GB" sz="1200" dirty="0"/>
                        <a:t>Validated by Procurement Officer</a:t>
                      </a:r>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877303">
                <a:tc>
                  <a:txBody>
                    <a:bodyPr/>
                    <a:lstStyle/>
                    <a:p>
                      <a:r>
                        <a:rPr lang="en-GB" sz="1200" b="1" dirty="0">
                          <a:hlinkClick r:id="rId8"/>
                        </a:rPr>
                        <a:t>Requests between 5 and 10 </a:t>
                      </a:r>
                      <a:r>
                        <a:rPr lang="en-GB" sz="1200" b="1" dirty="0" err="1">
                          <a:hlinkClick r:id="rId8"/>
                        </a:rPr>
                        <a:t>kCHF</a:t>
                      </a:r>
                      <a:endParaRPr lang="en-GB" sz="1200" dirty="0"/>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a:buChar char="•"/>
                      </a:pPr>
                      <a:r>
                        <a:rPr lang="en-GB" sz="1200" dirty="0"/>
                        <a:t>Price enquiry by Technical Officer or Procurement Officer</a:t>
                      </a:r>
                    </a:p>
                    <a:p>
                      <a:pPr>
                        <a:buFont typeface="Arial"/>
                        <a:buChar char="•"/>
                      </a:pPr>
                      <a:r>
                        <a:rPr lang="en-GB" sz="1200" dirty="0"/>
                        <a:t>Minimum of 3 bids requested</a:t>
                      </a:r>
                    </a:p>
                    <a:p>
                      <a:pPr>
                        <a:buFont typeface="Arial"/>
                        <a:buChar char="•"/>
                      </a:pPr>
                      <a:r>
                        <a:rPr lang="en-GB" sz="1200" dirty="0">
                          <a:hlinkClick r:id="rId6"/>
                        </a:rPr>
                        <a:t>Purchase Requisition (DAI)</a:t>
                      </a:r>
                      <a:r>
                        <a:rPr lang="en-GB" sz="1200" dirty="0"/>
                        <a:t> made to the lowest compliant bidder</a:t>
                      </a:r>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82579">
                <a:tc>
                  <a:txBody>
                    <a:bodyPr/>
                    <a:lstStyle/>
                    <a:p>
                      <a:r>
                        <a:rPr lang="en-GB" sz="1200" b="1" dirty="0">
                          <a:hlinkClick r:id="rId9"/>
                        </a:rPr>
                        <a:t>Requests between 10 and 50 </a:t>
                      </a:r>
                      <a:r>
                        <a:rPr lang="en-GB" sz="1200" b="1" dirty="0" err="1">
                          <a:hlinkClick r:id="rId9"/>
                        </a:rPr>
                        <a:t>kCHF</a:t>
                      </a:r>
                      <a:endParaRPr lang="en-GB" sz="1200" dirty="0"/>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buFont typeface="Arial"/>
                        <a:buChar char="•"/>
                      </a:pPr>
                      <a:r>
                        <a:rPr lang="en-GB" sz="1200" dirty="0"/>
                        <a:t>Technical specification provided by Technical Officer</a:t>
                      </a:r>
                    </a:p>
                    <a:p>
                      <a:pPr>
                        <a:buFont typeface="Arial"/>
                        <a:buChar char="•"/>
                      </a:pPr>
                      <a:r>
                        <a:rPr lang="en-GB" sz="1200" dirty="0"/>
                        <a:t>Price enquiry made by Procurement Officer</a:t>
                      </a:r>
                    </a:p>
                    <a:p>
                      <a:pPr>
                        <a:buFont typeface="Arial"/>
                        <a:buChar char="•"/>
                      </a:pPr>
                      <a:r>
                        <a:rPr lang="en-GB" sz="1200" dirty="0"/>
                        <a:t>3 to 5 bids requested</a:t>
                      </a:r>
                    </a:p>
                    <a:p>
                      <a:pPr>
                        <a:buFont typeface="Arial"/>
                        <a:buChar char="•"/>
                      </a:pPr>
                      <a:r>
                        <a:rPr lang="en-GB" sz="1200" dirty="0">
                          <a:hlinkClick r:id="rId6"/>
                        </a:rPr>
                        <a:t>Purchase Requisition (DAI)</a:t>
                      </a:r>
                      <a:r>
                        <a:rPr lang="en-GB" sz="1200" dirty="0"/>
                        <a:t> made to the lowest compliant bidder</a:t>
                      </a:r>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772026">
                <a:tc>
                  <a:txBody>
                    <a:bodyPr/>
                    <a:lstStyle/>
                    <a:p>
                      <a:r>
                        <a:rPr lang="en-GB" sz="1200" b="1" dirty="0">
                          <a:hlinkClick r:id="rId10"/>
                        </a:rPr>
                        <a:t>Requests between 50 and 200 </a:t>
                      </a:r>
                      <a:r>
                        <a:rPr lang="en-GB" sz="1200" b="1" dirty="0" err="1">
                          <a:hlinkClick r:id="rId10"/>
                        </a:rPr>
                        <a:t>kCHF</a:t>
                      </a:r>
                      <a:endParaRPr lang="en-GB" sz="1200" dirty="0"/>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a:buChar char="•"/>
                      </a:pPr>
                      <a:r>
                        <a:rPr lang="en-GB" sz="1200" dirty="0"/>
                        <a:t>Departmental Request</a:t>
                      </a:r>
                    </a:p>
                    <a:p>
                      <a:pPr>
                        <a:buFont typeface="Arial"/>
                        <a:buChar char="•"/>
                      </a:pPr>
                      <a:r>
                        <a:rPr lang="en-GB" sz="1200" dirty="0"/>
                        <a:t>Price enquiry by Procurement Officer</a:t>
                      </a:r>
                    </a:p>
                    <a:p>
                      <a:pPr>
                        <a:buFont typeface="Arial"/>
                        <a:buChar char="•"/>
                      </a:pPr>
                      <a:r>
                        <a:rPr lang="en-GB" sz="1200" dirty="0"/>
                        <a:t>3 to 5 bids requested</a:t>
                      </a:r>
                    </a:p>
                    <a:p>
                      <a:pPr>
                        <a:buFont typeface="Arial"/>
                        <a:buChar char="•"/>
                      </a:pPr>
                      <a:r>
                        <a:rPr lang="en-GB" sz="1200" dirty="0">
                          <a:hlinkClick r:id="rId11"/>
                        </a:rPr>
                        <a:t>Purchase Requisition (DAI)</a:t>
                      </a:r>
                      <a:r>
                        <a:rPr lang="en-GB" sz="1200" dirty="0"/>
                        <a:t> made to the lowest compliant bidder</a:t>
                      </a:r>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0921">
                <a:tc>
                  <a:txBody>
                    <a:bodyPr/>
                    <a:lstStyle/>
                    <a:p>
                      <a:r>
                        <a:rPr lang="en-GB" sz="1200" b="1" dirty="0">
                          <a:hlinkClick r:id="rId12"/>
                        </a:rPr>
                        <a:t>Requests between 200 and 750 </a:t>
                      </a:r>
                      <a:r>
                        <a:rPr lang="en-GB" sz="1200" b="1" dirty="0" err="1">
                          <a:hlinkClick r:id="rId12"/>
                        </a:rPr>
                        <a:t>kCHF</a:t>
                      </a:r>
                      <a:endParaRPr lang="en-GB" sz="1200" dirty="0"/>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buFont typeface="Arial"/>
                        <a:buChar char="•"/>
                      </a:pPr>
                      <a:r>
                        <a:rPr lang="en-GB" sz="1200" dirty="0"/>
                        <a:t>Departmental Request</a:t>
                      </a:r>
                    </a:p>
                    <a:p>
                      <a:pPr>
                        <a:buFont typeface="Arial"/>
                        <a:buChar char="•"/>
                      </a:pPr>
                      <a:r>
                        <a:rPr lang="en-GB" sz="1200" dirty="0"/>
                        <a:t>Market Survey followed by Invitation to Tender</a:t>
                      </a:r>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561474">
                <a:tc>
                  <a:txBody>
                    <a:bodyPr/>
                    <a:lstStyle/>
                    <a:p>
                      <a:r>
                        <a:rPr lang="en-GB" sz="1200" b="1" dirty="0">
                          <a:hlinkClick r:id="rId13"/>
                        </a:rPr>
                        <a:t>Requests above 750 </a:t>
                      </a:r>
                      <a:r>
                        <a:rPr lang="en-GB" sz="1200" b="1" dirty="0" err="1">
                          <a:hlinkClick r:id="rId13"/>
                        </a:rPr>
                        <a:t>kCHF</a:t>
                      </a:r>
                      <a:endParaRPr lang="en-GB" sz="1200" dirty="0"/>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a:buChar char="•"/>
                      </a:pPr>
                      <a:r>
                        <a:rPr lang="en-GB" sz="1200" dirty="0"/>
                        <a:t>Departmental Request</a:t>
                      </a:r>
                    </a:p>
                    <a:p>
                      <a:pPr>
                        <a:buFont typeface="Arial"/>
                        <a:buChar char="•"/>
                      </a:pPr>
                      <a:r>
                        <a:rPr lang="en-GB" sz="1200" dirty="0"/>
                        <a:t>Market Survey followed by Invitation to Tender</a:t>
                      </a:r>
                    </a:p>
                    <a:p>
                      <a:pPr>
                        <a:buFont typeface="Arial"/>
                        <a:buChar char="•"/>
                      </a:pPr>
                      <a:r>
                        <a:rPr lang="en-GB" sz="1200" dirty="0"/>
                        <a:t>Finance Committee approval</a:t>
                      </a:r>
                    </a:p>
                  </a:txBody>
                  <a:tcPr marL="35092" marR="35092" marT="17546" marB="175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13"/>
          <p:cNvSpPr/>
          <p:nvPr/>
        </p:nvSpPr>
        <p:spPr>
          <a:xfrm>
            <a:off x="5796136" y="6373311"/>
            <a:ext cx="3096344" cy="276999"/>
          </a:xfrm>
          <a:prstGeom prst="rect">
            <a:avLst/>
          </a:prstGeom>
        </p:spPr>
        <p:txBody>
          <a:bodyPr wrap="square">
            <a:spAutoFit/>
          </a:bodyPr>
          <a:lstStyle/>
          <a:p>
            <a:pPr algn="r"/>
            <a:r>
              <a:rPr lang="en-GB" sz="1200" dirty="0" smtClean="0"/>
              <a:t>A. Dallocchio   -   11/06/2015</a:t>
            </a:r>
            <a:endParaRPr lang="en-GB" sz="1200" dirty="0"/>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5" name="Footer Placeholder 4"/>
          <p:cNvSpPr>
            <a:spLocks noGrp="1"/>
          </p:cNvSpPr>
          <p:nvPr>
            <p:ph type="ftr" sz="quarter" idx="3"/>
          </p:nvPr>
        </p:nvSpPr>
        <p:spPr/>
        <p:txBody>
          <a:bodyPr/>
          <a:lstStyle/>
          <a:p>
            <a:r>
              <a:rPr lang="en-US" smtClean="0"/>
              <a:t>M. Garlaschè</a:t>
            </a:r>
            <a:endParaRPr lang="en-US" dirty="0"/>
          </a:p>
        </p:txBody>
      </p:sp>
      <p:sp>
        <p:nvSpPr>
          <p:cNvPr id="7" name="Slide Number Placeholder 6"/>
          <p:cNvSpPr>
            <a:spLocks noGrp="1"/>
          </p:cNvSpPr>
          <p:nvPr>
            <p:ph type="sldNum" sz="quarter" idx="4"/>
          </p:nvPr>
        </p:nvSpPr>
        <p:spPr/>
        <p:txBody>
          <a:bodyPr/>
          <a:lstStyle/>
          <a:p>
            <a:fld id="{8D6C380F-326D-3C40-9EE7-7FBAB0953422}" type="slidenum">
              <a:rPr lang="en-US" smtClean="0"/>
              <a:pPr/>
              <a:t>26</a:t>
            </a:fld>
            <a:endParaRPr lang="en-US"/>
          </a:p>
        </p:txBody>
      </p:sp>
    </p:spTree>
    <p:extLst>
      <p:ext uri="{BB962C8B-B14F-4D97-AF65-F5344CB8AC3E}">
        <p14:creationId xmlns:p14="http://schemas.microsoft.com/office/powerpoint/2010/main" val="3616830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72"/>
            <a:ext cx="8226854" cy="940443"/>
          </a:xfrm>
        </p:spPr>
        <p:txBody>
          <a:bodyPr>
            <a:normAutofit/>
          </a:bodyPr>
          <a:lstStyle/>
          <a:p>
            <a:r>
              <a:rPr lang="it-IT" sz="4400" b="1" dirty="0" smtClean="0"/>
              <a:t>MME Workshop</a:t>
            </a:r>
            <a:endParaRPr lang="it-IT" sz="4400" b="1" dirty="0"/>
          </a:p>
        </p:txBody>
      </p:sp>
      <p:pic>
        <p:nvPicPr>
          <p:cNvPr id="6" name="Picture 5" descr="Description: Description: Description: Description: EN Department">
            <a:hlinkClick r:id="rId3"/>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71599" y="6237312"/>
            <a:ext cx="3211909" cy="464944"/>
          </a:xfrm>
          <a:prstGeom prst="rect">
            <a:avLst/>
          </a:prstGeom>
          <a:noFill/>
        </p:spPr>
      </p:pic>
      <p:pic>
        <p:nvPicPr>
          <p:cNvPr id="11" name="Picture 3" descr="IMG_0581.jpg"/>
          <p:cNvPicPr>
            <a:picLocks noChangeAspect="1"/>
          </p:cNvPicPr>
          <p:nvPr/>
        </p:nvPicPr>
        <p:blipFill>
          <a:blip r:embed="rId5" cstate="print"/>
          <a:srcRect/>
          <a:stretch>
            <a:fillRect/>
          </a:stretch>
        </p:blipFill>
        <p:spPr bwMode="auto">
          <a:xfrm>
            <a:off x="5006171" y="1196752"/>
            <a:ext cx="3624403" cy="2718302"/>
          </a:xfrm>
          <a:prstGeom prst="rect">
            <a:avLst/>
          </a:prstGeom>
          <a:noFill/>
          <a:ln w="9525">
            <a:noFill/>
            <a:miter lim="800000"/>
            <a:headEnd/>
            <a:tailEnd/>
          </a:ln>
        </p:spPr>
      </p:pic>
      <p:pic>
        <p:nvPicPr>
          <p:cNvPr id="12" name="Picture 6" descr="IMG_0586.jpg"/>
          <p:cNvPicPr>
            <a:picLocks noChangeAspect="1"/>
          </p:cNvPicPr>
          <p:nvPr/>
        </p:nvPicPr>
        <p:blipFill>
          <a:blip r:embed="rId6" cstate="print"/>
          <a:srcRect/>
          <a:stretch>
            <a:fillRect/>
          </a:stretch>
        </p:blipFill>
        <p:spPr bwMode="auto">
          <a:xfrm>
            <a:off x="3256100" y="4072627"/>
            <a:ext cx="2664295" cy="1998583"/>
          </a:xfrm>
          <a:prstGeom prst="rect">
            <a:avLst/>
          </a:prstGeom>
          <a:noFill/>
          <a:ln w="9525">
            <a:noFill/>
            <a:miter lim="800000"/>
            <a:headEnd/>
            <a:tailEnd/>
          </a:ln>
        </p:spPr>
      </p:pic>
      <p:pic>
        <p:nvPicPr>
          <p:cNvPr id="13" name="Picture 7" descr="IMG_0585.jpg"/>
          <p:cNvPicPr>
            <a:picLocks noChangeAspect="1"/>
          </p:cNvPicPr>
          <p:nvPr/>
        </p:nvPicPr>
        <p:blipFill>
          <a:blip r:embed="rId7" cstate="print"/>
          <a:srcRect/>
          <a:stretch>
            <a:fillRect/>
          </a:stretch>
        </p:blipFill>
        <p:spPr bwMode="auto">
          <a:xfrm>
            <a:off x="6084168" y="4077072"/>
            <a:ext cx="2578759" cy="1998539"/>
          </a:xfrm>
          <a:prstGeom prst="rect">
            <a:avLst/>
          </a:prstGeom>
          <a:noFill/>
          <a:ln w="9525">
            <a:noFill/>
            <a:miter lim="800000"/>
            <a:headEnd/>
            <a:tailEnd/>
          </a:ln>
        </p:spPr>
      </p:pic>
      <p:pic>
        <p:nvPicPr>
          <p:cNvPr id="14" name="Picture 3" descr="IMG_0591.jpg"/>
          <p:cNvPicPr>
            <a:picLocks noChangeAspect="1"/>
          </p:cNvPicPr>
          <p:nvPr/>
        </p:nvPicPr>
        <p:blipFill>
          <a:blip r:embed="rId8" cstate="print"/>
          <a:srcRect/>
          <a:stretch>
            <a:fillRect/>
          </a:stretch>
        </p:blipFill>
        <p:spPr bwMode="auto">
          <a:xfrm>
            <a:off x="395535" y="4077072"/>
            <a:ext cx="2669547" cy="2002160"/>
          </a:xfrm>
          <a:prstGeom prst="rect">
            <a:avLst/>
          </a:prstGeom>
          <a:noFill/>
          <a:ln w="9525">
            <a:noFill/>
            <a:miter lim="800000"/>
            <a:headEnd/>
            <a:tailEnd/>
          </a:ln>
        </p:spPr>
      </p:pic>
      <p:pic>
        <p:nvPicPr>
          <p:cNvPr id="10242" name="Picture 2" descr="DMU 210 P"/>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60851" y="1045648"/>
            <a:ext cx="3816424" cy="2911073"/>
          </a:xfrm>
          <a:prstGeom prst="rect">
            <a:avLst/>
          </a:prstGeom>
          <a:noFill/>
        </p:spPr>
      </p:pic>
      <p:sp>
        <p:nvSpPr>
          <p:cNvPr id="10" name="Rectangle 13"/>
          <p:cNvSpPr/>
          <p:nvPr/>
        </p:nvSpPr>
        <p:spPr>
          <a:xfrm>
            <a:off x="5796136" y="6373311"/>
            <a:ext cx="3096344" cy="276999"/>
          </a:xfrm>
          <a:prstGeom prst="rect">
            <a:avLst/>
          </a:prstGeom>
        </p:spPr>
        <p:txBody>
          <a:bodyPr wrap="square">
            <a:spAutoFit/>
          </a:bodyPr>
          <a:lstStyle/>
          <a:p>
            <a:pPr algn="r"/>
            <a:r>
              <a:rPr lang="en-GB" sz="1200" dirty="0" smtClean="0"/>
              <a:t>A. Dallocchio   -   11/06/2015</a:t>
            </a:r>
            <a:endParaRPr lang="en-GB" sz="1200" dirty="0"/>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27</a:t>
            </a:fld>
            <a:endParaRPr lang="en-US"/>
          </a:p>
        </p:txBody>
      </p:sp>
    </p:spTree>
    <p:extLst>
      <p:ext uri="{BB962C8B-B14F-4D97-AF65-F5344CB8AC3E}">
        <p14:creationId xmlns:p14="http://schemas.microsoft.com/office/powerpoint/2010/main" val="1317825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ttangolo 18"/>
          <p:cNvSpPr/>
          <p:nvPr/>
        </p:nvSpPr>
        <p:spPr>
          <a:xfrm>
            <a:off x="395536" y="1052736"/>
            <a:ext cx="4320480" cy="4478149"/>
          </a:xfrm>
          <a:prstGeom prst="rect">
            <a:avLst/>
          </a:prstGeom>
        </p:spPr>
        <p:txBody>
          <a:bodyPr wrap="square">
            <a:spAutoFit/>
          </a:bodyPr>
          <a:lstStyle/>
          <a:p>
            <a:pPr indent="0" defTabSz="0">
              <a:spcBef>
                <a:spcPts val="0"/>
              </a:spcBef>
            </a:pPr>
            <a:r>
              <a:rPr lang="en-US" sz="1500" dirty="0" smtClean="0"/>
              <a:t>CONTACT PROBE MACHINE</a:t>
            </a:r>
          </a:p>
          <a:p>
            <a:pPr lvl="1" indent="0" defTabSz="0">
              <a:spcBef>
                <a:spcPts val="0"/>
              </a:spcBef>
            </a:pPr>
            <a:r>
              <a:rPr lang="en-US" sz="1500" dirty="0" smtClean="0"/>
              <a:t>Ferranti</a:t>
            </a:r>
            <a:br>
              <a:rPr lang="en-US" sz="1500" dirty="0" smtClean="0"/>
            </a:br>
            <a:r>
              <a:rPr lang="en-US" sz="1500" dirty="0" smtClean="0"/>
              <a:t>Olivetti</a:t>
            </a:r>
          </a:p>
          <a:p>
            <a:pPr lvl="1" indent="0" defTabSz="0">
              <a:spcBef>
                <a:spcPts val="0"/>
              </a:spcBef>
            </a:pPr>
            <a:r>
              <a:rPr lang="en-US" sz="1500" dirty="0" err="1" smtClean="0"/>
              <a:t>Leitz</a:t>
            </a:r>
            <a:r>
              <a:rPr lang="en-US" sz="1500" dirty="0" smtClean="0"/>
              <a:t> Infinity</a:t>
            </a:r>
          </a:p>
          <a:p>
            <a:pPr indent="0" defTabSz="0">
              <a:spcBef>
                <a:spcPts val="0"/>
              </a:spcBef>
            </a:pPr>
            <a:r>
              <a:rPr lang="en-US" sz="1500" dirty="0" smtClean="0"/>
              <a:t>OPTICAL PROBE MACHINE</a:t>
            </a:r>
          </a:p>
          <a:p>
            <a:pPr lvl="1" indent="0" defTabSz="0">
              <a:spcBef>
                <a:spcPts val="0"/>
              </a:spcBef>
            </a:pPr>
            <a:r>
              <a:rPr lang="en-US" sz="1500" dirty="0" err="1" smtClean="0"/>
              <a:t>Wegu</a:t>
            </a:r>
            <a:endParaRPr lang="en-US" sz="1500" dirty="0" smtClean="0"/>
          </a:p>
          <a:p>
            <a:pPr lvl="1" indent="0" defTabSz="0">
              <a:spcBef>
                <a:spcPts val="0"/>
              </a:spcBef>
            </a:pPr>
            <a:r>
              <a:rPr lang="en-US" sz="1500" dirty="0" err="1" smtClean="0"/>
              <a:t>Mahr</a:t>
            </a:r>
            <a:endParaRPr lang="en-US" sz="1500" dirty="0" smtClean="0"/>
          </a:p>
          <a:p>
            <a:pPr indent="0" defTabSz="0">
              <a:spcBef>
                <a:spcPts val="0"/>
              </a:spcBef>
            </a:pPr>
            <a:r>
              <a:rPr lang="en-US" sz="1500" dirty="0" smtClean="0"/>
              <a:t>PORTABLE 3D MEASURING ARM</a:t>
            </a:r>
          </a:p>
          <a:p>
            <a:pPr lvl="1" indent="0" defTabSz="0">
              <a:spcBef>
                <a:spcPts val="0"/>
              </a:spcBef>
            </a:pPr>
            <a:r>
              <a:rPr lang="en-US" sz="1500" dirty="0" err="1" smtClean="0"/>
              <a:t>Romer</a:t>
            </a:r>
            <a:r>
              <a:rPr lang="en-US" sz="1500" dirty="0" smtClean="0"/>
              <a:t> </a:t>
            </a:r>
          </a:p>
          <a:p>
            <a:pPr indent="0" defTabSz="0">
              <a:spcBef>
                <a:spcPts val="0"/>
              </a:spcBef>
            </a:pPr>
            <a:r>
              <a:rPr lang="en-US" sz="1500" dirty="0" smtClean="0"/>
              <a:t>ROUGHNESS – TOPOGRAPHY – PROFILE</a:t>
            </a:r>
          </a:p>
          <a:p>
            <a:pPr lvl="1" indent="0" defTabSz="0">
              <a:spcBef>
                <a:spcPts val="0"/>
              </a:spcBef>
            </a:pPr>
            <a:r>
              <a:rPr lang="en-US" sz="1500" dirty="0" smtClean="0"/>
              <a:t>MITUTOYO SJ 301 (Portable)</a:t>
            </a:r>
          </a:p>
          <a:p>
            <a:pPr lvl="1" indent="0" defTabSz="0">
              <a:spcBef>
                <a:spcPts val="0"/>
              </a:spcBef>
            </a:pPr>
            <a:r>
              <a:rPr lang="en-US" sz="1500" dirty="0" smtClean="0"/>
              <a:t>MITUTOYO FORMTRACER SV-C3100 H4</a:t>
            </a:r>
          </a:p>
          <a:p>
            <a:pPr indent="0" defTabSz="0">
              <a:spcBef>
                <a:spcPts val="0"/>
              </a:spcBef>
            </a:pPr>
            <a:r>
              <a:rPr lang="en-US" sz="1500" dirty="0" smtClean="0"/>
              <a:t>NON-CONTACT INTERFEROMETRY</a:t>
            </a:r>
          </a:p>
          <a:p>
            <a:pPr lvl="1" indent="0" defTabSz="0">
              <a:spcBef>
                <a:spcPts val="0"/>
              </a:spcBef>
            </a:pPr>
            <a:r>
              <a:rPr lang="en-US" sz="1500" dirty="0" smtClean="0"/>
              <a:t>VEECO NT 3300</a:t>
            </a:r>
          </a:p>
          <a:p>
            <a:pPr indent="0" defTabSz="0">
              <a:spcBef>
                <a:spcPts val="0"/>
              </a:spcBef>
            </a:pPr>
            <a:r>
              <a:rPr lang="en-US" sz="1500" dirty="0" smtClean="0"/>
              <a:t>OTHER MEASURES</a:t>
            </a:r>
          </a:p>
          <a:p>
            <a:pPr lvl="1" indent="0" defTabSz="0">
              <a:spcBef>
                <a:spcPts val="0"/>
              </a:spcBef>
            </a:pPr>
            <a:r>
              <a:rPr lang="en-US" sz="1500" dirty="0" smtClean="0"/>
              <a:t>Linear measurements, straightness, flatness, </a:t>
            </a:r>
            <a:r>
              <a:rPr lang="en-US" sz="1500" dirty="0" err="1" smtClean="0"/>
              <a:t>squareness</a:t>
            </a:r>
            <a:r>
              <a:rPr lang="en-US" sz="1500" dirty="0" smtClean="0"/>
              <a:t>, …</a:t>
            </a:r>
          </a:p>
          <a:p>
            <a:pPr indent="0" defTabSz="0">
              <a:spcBef>
                <a:spcPts val="0"/>
              </a:spcBef>
            </a:pPr>
            <a:r>
              <a:rPr lang="en-US" sz="1500" dirty="0" smtClean="0"/>
              <a:t>PROFILE PROJECTOR</a:t>
            </a:r>
          </a:p>
          <a:p>
            <a:pPr lvl="1" indent="0" defTabSz="0">
              <a:spcBef>
                <a:spcPts val="0"/>
              </a:spcBef>
            </a:pPr>
            <a:r>
              <a:rPr lang="en-US" sz="1500" dirty="0" smtClean="0"/>
              <a:t>BATY R770</a:t>
            </a:r>
            <a:endParaRPr lang="it-IT" sz="1500" dirty="0"/>
          </a:p>
        </p:txBody>
      </p:sp>
      <p:sp>
        <p:nvSpPr>
          <p:cNvPr id="2" name="Title 1"/>
          <p:cNvSpPr>
            <a:spLocks noGrp="1"/>
          </p:cNvSpPr>
          <p:nvPr>
            <p:ph type="title"/>
          </p:nvPr>
        </p:nvSpPr>
        <p:spPr>
          <a:xfrm>
            <a:off x="457200" y="15772"/>
            <a:ext cx="8226854" cy="940443"/>
          </a:xfrm>
        </p:spPr>
        <p:txBody>
          <a:bodyPr>
            <a:normAutofit/>
          </a:bodyPr>
          <a:lstStyle/>
          <a:p>
            <a:r>
              <a:rPr lang="it-IT" sz="4400" b="1" dirty="0" smtClean="0"/>
              <a:t>MME </a:t>
            </a:r>
            <a:r>
              <a:rPr lang="it-IT" sz="4400" b="1" dirty="0" err="1" smtClean="0"/>
              <a:t>Metrology</a:t>
            </a:r>
            <a:endParaRPr lang="it-IT" sz="4400" b="1" dirty="0"/>
          </a:p>
        </p:txBody>
      </p:sp>
      <p:pic>
        <p:nvPicPr>
          <p:cNvPr id="6" name="Picture 5" descr="Description: Description: Description: Description: EN Department">
            <a:hlinkClick r:id="rId3"/>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71599" y="6237312"/>
            <a:ext cx="3211909" cy="464944"/>
          </a:xfrm>
          <a:prstGeom prst="rect">
            <a:avLst/>
          </a:prstGeom>
          <a:noFill/>
        </p:spPr>
      </p:pic>
      <p:sp>
        <p:nvSpPr>
          <p:cNvPr id="10" name="Content Placeholder 2"/>
          <p:cNvSpPr>
            <a:spLocks noGrp="1"/>
          </p:cNvSpPr>
          <p:nvPr>
            <p:ph idx="1"/>
          </p:nvPr>
        </p:nvSpPr>
        <p:spPr>
          <a:xfrm>
            <a:off x="4427984" y="1268760"/>
            <a:ext cx="4104456" cy="4824536"/>
          </a:xfrm>
        </p:spPr>
        <p:txBody>
          <a:bodyPr lIns="0" rIns="0">
            <a:normAutofit/>
          </a:bodyPr>
          <a:lstStyle/>
          <a:p>
            <a:pPr indent="0" defTabSz="0">
              <a:spcBef>
                <a:spcPts val="0"/>
              </a:spcBef>
            </a:pPr>
            <a:r>
              <a:rPr lang="en-US" sz="800" dirty="0"/>
              <a:t/>
            </a:r>
            <a:br>
              <a:rPr lang="en-US" sz="800" dirty="0"/>
            </a:br>
            <a:endParaRPr lang="en-US" sz="800" dirty="0"/>
          </a:p>
        </p:txBody>
      </p:sp>
      <p:pic>
        <p:nvPicPr>
          <p:cNvPr id="11" name="Picture 4"/>
          <p:cNvPicPr>
            <a:picLocks noChangeAspect="1" noChangeArrowheads="1"/>
          </p:cNvPicPr>
          <p:nvPr/>
        </p:nvPicPr>
        <p:blipFill>
          <a:blip r:embed="rId5" cstate="print"/>
          <a:srcRect/>
          <a:stretch>
            <a:fillRect/>
          </a:stretch>
        </p:blipFill>
        <p:spPr bwMode="auto">
          <a:xfrm>
            <a:off x="3491880" y="5013176"/>
            <a:ext cx="1698625" cy="1274762"/>
          </a:xfrm>
          <a:prstGeom prst="rect">
            <a:avLst/>
          </a:prstGeom>
          <a:noFill/>
          <a:ln w="9525">
            <a:noFill/>
            <a:miter lim="800000"/>
            <a:headEnd/>
            <a:tailEnd/>
          </a:ln>
        </p:spPr>
      </p:pic>
      <p:pic>
        <p:nvPicPr>
          <p:cNvPr id="13" name="Picture 4" descr="OMS60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64088" y="3789040"/>
            <a:ext cx="1407876" cy="2500312"/>
          </a:xfrm>
          <a:prstGeom prst="rect">
            <a:avLst/>
          </a:prstGeom>
          <a:noFill/>
          <a:ln>
            <a:noFill/>
          </a:ln>
        </p:spPr>
      </p:pic>
      <p:pic>
        <p:nvPicPr>
          <p:cNvPr id="15" name="Picture 14" descr="formation P_ 011.jpg"/>
          <p:cNvPicPr>
            <a:picLocks noChangeAspect="1"/>
          </p:cNvPicPr>
          <p:nvPr/>
        </p:nvPicPr>
        <p:blipFill>
          <a:blip r:embed="rId7" cstate="print"/>
          <a:stretch>
            <a:fillRect/>
          </a:stretch>
        </p:blipFill>
        <p:spPr>
          <a:xfrm>
            <a:off x="6948264" y="3789040"/>
            <a:ext cx="1862051" cy="2485505"/>
          </a:xfrm>
          <a:prstGeom prst="rect">
            <a:avLst/>
          </a:prstGeom>
          <a:noFill/>
          <a:ln>
            <a:noFill/>
          </a:ln>
        </p:spPr>
      </p:pic>
      <p:pic>
        <p:nvPicPr>
          <p:cNvPr id="16" name="Picture 4" descr="BrasRome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364088" y="1124744"/>
            <a:ext cx="1679575" cy="2330450"/>
          </a:xfrm>
          <a:prstGeom prst="rect">
            <a:avLst/>
          </a:prstGeom>
          <a:noFill/>
          <a:ln w="9525">
            <a:noFill/>
            <a:miter lim="800000"/>
            <a:headEnd/>
            <a:tailEnd/>
          </a:ln>
        </p:spPr>
      </p:pic>
      <p:pic>
        <p:nvPicPr>
          <p:cNvPr id="17"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l="6274" t="2155" r="9911" b="11673"/>
          <a:stretch>
            <a:fillRect/>
          </a:stretch>
        </p:blipFill>
        <p:spPr bwMode="auto">
          <a:xfrm>
            <a:off x="7020272" y="1268760"/>
            <a:ext cx="1774825" cy="2143125"/>
          </a:xfrm>
          <a:prstGeom prst="rect">
            <a:avLst/>
          </a:prstGeom>
          <a:noFill/>
          <a:ln w="9525" algn="ctr">
            <a:noFill/>
            <a:miter lim="800000"/>
            <a:headEnd/>
            <a:tailEnd/>
          </a:ln>
        </p:spPr>
      </p:pic>
      <p:sp>
        <p:nvSpPr>
          <p:cNvPr id="14" name="Rectangle 13"/>
          <p:cNvSpPr/>
          <p:nvPr/>
        </p:nvSpPr>
        <p:spPr>
          <a:xfrm>
            <a:off x="5796136" y="6373311"/>
            <a:ext cx="3096344" cy="276999"/>
          </a:xfrm>
          <a:prstGeom prst="rect">
            <a:avLst/>
          </a:prstGeom>
        </p:spPr>
        <p:txBody>
          <a:bodyPr wrap="square">
            <a:spAutoFit/>
          </a:bodyPr>
          <a:lstStyle/>
          <a:p>
            <a:pPr algn="r"/>
            <a:r>
              <a:rPr lang="en-GB" sz="1200" dirty="0" smtClean="0"/>
              <a:t>A. Dallocchio   -   11/06/2015</a:t>
            </a:r>
            <a:endParaRPr lang="en-GB" sz="1200" dirty="0"/>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28</a:t>
            </a:fld>
            <a:endParaRPr lang="en-US"/>
          </a:p>
        </p:txBody>
      </p:sp>
    </p:spTree>
    <p:extLst>
      <p:ext uri="{BB962C8B-B14F-4D97-AF65-F5344CB8AC3E}">
        <p14:creationId xmlns:p14="http://schemas.microsoft.com/office/powerpoint/2010/main" val="83601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smtClean="0"/>
              <a:t>Metrology: Infinity</a:t>
            </a:r>
            <a:endParaRPr lang="it-IT" dirty="0"/>
          </a:p>
        </p:txBody>
      </p:sp>
      <p:pic>
        <p:nvPicPr>
          <p:cNvPr id="6" name="Picture 5" descr="Description: Description: Description: Description: EN Department">
            <a:hlinkClick r:id="rId3"/>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71599" y="6237312"/>
            <a:ext cx="3211909" cy="464944"/>
          </a:xfrm>
          <a:prstGeom prst="rect">
            <a:avLst/>
          </a:prstGeom>
          <a:noFill/>
        </p:spPr>
      </p:pic>
      <p:graphicFrame>
        <p:nvGraphicFramePr>
          <p:cNvPr id="10" name="Group 196"/>
          <p:cNvGraphicFramePr>
            <a:graphicFrameLocks noGrp="1"/>
          </p:cNvGraphicFramePr>
          <p:nvPr>
            <p:extLst/>
          </p:nvPr>
        </p:nvGraphicFramePr>
        <p:xfrm>
          <a:off x="4213225" y="1363663"/>
          <a:ext cx="4612945" cy="3908933"/>
        </p:xfrm>
        <a:graphic>
          <a:graphicData uri="http://schemas.openxmlformats.org/drawingml/2006/table">
            <a:tbl>
              <a:tblPr/>
              <a:tblGrid>
                <a:gridCol w="1325826"/>
                <a:gridCol w="3287119"/>
              </a:tblGrid>
              <a:tr h="198438">
                <a:tc gridSpan="2">
                  <a:txBody>
                    <a:bodyPr/>
                    <a:lstStyle/>
                    <a:p>
                      <a:pPr marL="0" marR="0" lvl="0" indent="0" algn="just" defTabSz="914400" rtl="0" eaLnBrk="1" fontAlgn="base" latinLnBrk="0" hangingPunct="1">
                        <a:lnSpc>
                          <a:spcPct val="100000"/>
                        </a:lnSpc>
                        <a:spcBef>
                          <a:spcPct val="40000"/>
                        </a:spcBef>
                        <a:spcAft>
                          <a:spcPct val="0"/>
                        </a:spcAft>
                        <a:buClr>
                          <a:srgbClr val="2F3C77"/>
                        </a:buClr>
                        <a:buSzTx/>
                        <a:buFont typeface="Wingdings 2" pitchFamily="18" charset="2"/>
                        <a:buNone/>
                        <a:tabLst/>
                      </a:pPr>
                      <a:r>
                        <a:rPr kumimoji="0" lang="en-US" sz="1400" b="0" i="1" u="none" strike="noStrike" cap="none" normalizeH="0" baseline="0" dirty="0" smtClean="0">
                          <a:ln>
                            <a:noFill/>
                          </a:ln>
                          <a:solidFill>
                            <a:srgbClr val="2F3C77"/>
                          </a:solidFill>
                          <a:effectLst/>
                          <a:latin typeface="Trebuchet MS" pitchFamily="34" charset="0"/>
                        </a:rPr>
                        <a:t>Measuring Range</a:t>
                      </a:r>
                    </a:p>
                  </a:txBody>
                  <a:tcPr horzOverflow="overflow">
                    <a:lnL cap="flat">
                      <a:noFill/>
                    </a:lnL>
                    <a:lnR cap="flat">
                      <a:noFill/>
                    </a:lnR>
                    <a:lnT cap="fla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de-DE"/>
                    </a:p>
                  </a:txBody>
                  <a:tcPr/>
                </a:tc>
              </a:tr>
              <a:tr h="530225">
                <a:tc>
                  <a:txBody>
                    <a:bodyPr/>
                    <a:lstStyle/>
                    <a:p>
                      <a:pPr marL="0" marR="0" lvl="0" indent="0" algn="r" defTabSz="914400" rtl="0" eaLnBrk="1" fontAlgn="base" latinLnBrk="0" hangingPunct="1">
                        <a:lnSpc>
                          <a:spcPct val="100000"/>
                        </a:lnSpc>
                        <a:spcBef>
                          <a:spcPct val="40000"/>
                        </a:spcBef>
                        <a:spcAft>
                          <a:spcPct val="0"/>
                        </a:spcAft>
                        <a:buClr>
                          <a:srgbClr val="2F3C77"/>
                        </a:buClr>
                        <a:buSzTx/>
                        <a:buFont typeface="Wingdings 2" pitchFamily="18" charset="2"/>
                        <a:buNone/>
                        <a:tabLst/>
                      </a:pPr>
                      <a:r>
                        <a:rPr kumimoji="0" lang="en-US" sz="1800" b="0" i="0" u="none" strike="noStrike" cap="none" normalizeH="0" baseline="0" dirty="0" smtClean="0">
                          <a:ln>
                            <a:noFill/>
                          </a:ln>
                          <a:solidFill>
                            <a:srgbClr val="2F3C77"/>
                          </a:solidFill>
                          <a:effectLst/>
                          <a:latin typeface="Arial" charset="0"/>
                        </a:rPr>
                        <a:t>10.12.7</a:t>
                      </a:r>
                    </a:p>
                  </a:txBody>
                  <a:tcPr horzOverflow="overflow">
                    <a:lnL cap="flat">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40000"/>
                        </a:spcBef>
                        <a:spcAft>
                          <a:spcPct val="0"/>
                        </a:spcAft>
                        <a:buClr>
                          <a:srgbClr val="2F3C77"/>
                        </a:buClr>
                        <a:buSzTx/>
                        <a:buFont typeface="Wingdings 2" pitchFamily="18" charset="2"/>
                        <a:buNone/>
                        <a:tabLst/>
                      </a:pPr>
                      <a:r>
                        <a:rPr kumimoji="0" lang="en-US" sz="1800" b="0" i="0" u="none" strike="noStrike" cap="none" normalizeH="0" baseline="0" dirty="0" smtClean="0">
                          <a:ln>
                            <a:noFill/>
                          </a:ln>
                          <a:solidFill>
                            <a:schemeClr val="tx1"/>
                          </a:solidFill>
                          <a:effectLst/>
                          <a:latin typeface="Arial" charset="0"/>
                        </a:rPr>
                        <a:t>1200 x 1000 x 700 mm</a:t>
                      </a:r>
                      <a:r>
                        <a:rPr kumimoji="0" lang="en-US" sz="1800" b="0" i="0" u="none" strike="noStrike" cap="none" normalizeH="0" baseline="30000" dirty="0" smtClean="0">
                          <a:ln>
                            <a:noFill/>
                          </a:ln>
                          <a:solidFill>
                            <a:schemeClr val="tx1"/>
                          </a:solidFill>
                          <a:effectLst/>
                          <a:latin typeface="Arial" charset="0"/>
                        </a:rPr>
                        <a:t>3</a:t>
                      </a:r>
                    </a:p>
                  </a:txBody>
                  <a:tcPr horzOverflow="overflow">
                    <a:lnL>
                      <a:noFill/>
                    </a:lnL>
                    <a:lnR cap="flat">
                      <a:noFill/>
                    </a:lnR>
                    <a:lnT w="12700" cap="flat" cmpd="sng" algn="ctr">
                      <a:solidFill>
                        <a:srgbClr val="FF0000"/>
                      </a:solidFill>
                      <a:prstDash val="solid"/>
                      <a:round/>
                      <a:headEnd type="none" w="med" len="med"/>
                      <a:tailEnd type="none" w="med" len="med"/>
                    </a:lnT>
                    <a:lnB>
                      <a:noFill/>
                    </a:lnB>
                    <a:lnTlToBr>
                      <a:noFill/>
                    </a:lnTlToBr>
                    <a:lnBlToTr>
                      <a:noFill/>
                    </a:lnBlToTr>
                    <a:noFill/>
                  </a:tcPr>
                </a:tc>
              </a:tr>
              <a:tr h="180975">
                <a:tc gridSpan="2">
                  <a:txBody>
                    <a:bodyPr/>
                    <a:lstStyle/>
                    <a:p>
                      <a:pPr marL="0" marR="0" lvl="0" indent="0" algn="just" defTabSz="914400" rtl="0" eaLnBrk="1" fontAlgn="base" latinLnBrk="0" hangingPunct="1">
                        <a:lnSpc>
                          <a:spcPct val="100000"/>
                        </a:lnSpc>
                        <a:spcBef>
                          <a:spcPct val="40000"/>
                        </a:spcBef>
                        <a:spcAft>
                          <a:spcPct val="0"/>
                        </a:spcAft>
                        <a:buClr>
                          <a:srgbClr val="2F3C77"/>
                        </a:buClr>
                        <a:buSzTx/>
                        <a:buFont typeface="Wingdings 2" pitchFamily="18" charset="2"/>
                        <a:buNone/>
                        <a:tabLst/>
                      </a:pPr>
                      <a:r>
                        <a:rPr kumimoji="0" lang="en-US" sz="1400" b="0" i="1" u="none" strike="noStrike" cap="none" normalizeH="0" baseline="0" dirty="0" smtClean="0">
                          <a:ln>
                            <a:noFill/>
                          </a:ln>
                          <a:solidFill>
                            <a:srgbClr val="2F3C77"/>
                          </a:solidFill>
                          <a:effectLst/>
                          <a:latin typeface="Trebuchet MS" pitchFamily="34" charset="0"/>
                        </a:rPr>
                        <a:t>Accuracy (according to ISO 10360)</a:t>
                      </a:r>
                    </a:p>
                  </a:txBody>
                  <a:tcPr horzOverflow="overflow">
                    <a:lnL cap="flat">
                      <a:noFill/>
                    </a:lnL>
                    <a:lnR cap="flat">
                      <a:noFill/>
                    </a:lnR>
                    <a:ln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de-DE"/>
                    </a:p>
                  </a:txBody>
                  <a:tcPr/>
                </a:tc>
              </a:tr>
              <a:tr h="1104900">
                <a:tc>
                  <a:txBody>
                    <a:bodyPr/>
                    <a:lstStyle/>
                    <a:p>
                      <a:pPr marL="0" marR="0" lvl="0" indent="0" algn="r" defTabSz="914400" rtl="0" eaLnBrk="1" fontAlgn="base" latinLnBrk="0" hangingPunct="1">
                        <a:lnSpc>
                          <a:spcPct val="100000"/>
                        </a:lnSpc>
                        <a:spcBef>
                          <a:spcPct val="40000"/>
                        </a:spcBef>
                        <a:spcAft>
                          <a:spcPct val="0"/>
                        </a:spcAft>
                        <a:buClr>
                          <a:srgbClr val="2F3C77"/>
                        </a:buClr>
                        <a:buSzTx/>
                        <a:buFont typeface="Wingdings 2" pitchFamily="18" charset="2"/>
                        <a:buNone/>
                        <a:tabLst/>
                      </a:pPr>
                      <a:r>
                        <a:rPr kumimoji="0" lang="en-US" sz="1400" b="0" i="0" u="none" strike="noStrike" cap="none" normalizeH="0" baseline="0" dirty="0" smtClean="0">
                          <a:ln>
                            <a:noFill/>
                          </a:ln>
                          <a:solidFill>
                            <a:srgbClr val="2F3C77"/>
                          </a:solidFill>
                          <a:effectLst/>
                          <a:latin typeface="Arial" charset="0"/>
                        </a:rPr>
                        <a:t>MPE</a:t>
                      </a:r>
                      <a:r>
                        <a:rPr kumimoji="0" lang="en-US" sz="1800" b="0" i="0" u="none" strike="noStrike" cap="none" normalizeH="0" baseline="0" dirty="0" smtClean="0">
                          <a:ln>
                            <a:noFill/>
                          </a:ln>
                          <a:solidFill>
                            <a:srgbClr val="2F3C77"/>
                          </a:solidFill>
                          <a:effectLst/>
                          <a:latin typeface="Arial" charset="0"/>
                        </a:rPr>
                        <a:t> E</a:t>
                      </a:r>
                      <a:br>
                        <a:rPr kumimoji="0" lang="en-US" sz="1800" b="0" i="0" u="none" strike="noStrike" cap="none" normalizeH="0" baseline="0" dirty="0" smtClean="0">
                          <a:ln>
                            <a:noFill/>
                          </a:ln>
                          <a:solidFill>
                            <a:srgbClr val="2F3C77"/>
                          </a:solidFill>
                          <a:effectLst/>
                          <a:latin typeface="Arial" charset="0"/>
                        </a:rPr>
                      </a:br>
                      <a:r>
                        <a:rPr kumimoji="0" lang="en-US" sz="1400" b="0" i="0" u="none" strike="noStrike" cap="none" normalizeH="0" baseline="0" dirty="0" smtClean="0">
                          <a:ln>
                            <a:noFill/>
                          </a:ln>
                          <a:solidFill>
                            <a:srgbClr val="2F3C77"/>
                          </a:solidFill>
                          <a:effectLst/>
                          <a:latin typeface="Arial" charset="0"/>
                        </a:rPr>
                        <a:t>MPE</a:t>
                      </a:r>
                      <a:r>
                        <a:rPr kumimoji="0" lang="en-US" sz="1800" b="0" i="0" u="none" strike="noStrike" cap="none" normalizeH="0" baseline="0" dirty="0" smtClean="0">
                          <a:ln>
                            <a:noFill/>
                          </a:ln>
                          <a:solidFill>
                            <a:srgbClr val="2F3C77"/>
                          </a:solidFill>
                          <a:effectLst/>
                          <a:latin typeface="Arial" charset="0"/>
                        </a:rPr>
                        <a:t> P</a:t>
                      </a:r>
                      <a:br>
                        <a:rPr kumimoji="0" lang="en-US" sz="1800" b="0" i="0" u="none" strike="noStrike" cap="none" normalizeH="0" baseline="0" dirty="0" smtClean="0">
                          <a:ln>
                            <a:noFill/>
                          </a:ln>
                          <a:solidFill>
                            <a:srgbClr val="2F3C77"/>
                          </a:solidFill>
                          <a:effectLst/>
                          <a:latin typeface="Arial" charset="0"/>
                        </a:rPr>
                      </a:br>
                      <a:r>
                        <a:rPr kumimoji="0" lang="en-US" sz="1400" b="0" i="0" u="none" strike="noStrike" cap="none" normalizeH="0" baseline="0" dirty="0" smtClean="0">
                          <a:ln>
                            <a:noFill/>
                          </a:ln>
                          <a:solidFill>
                            <a:srgbClr val="2F3C77"/>
                          </a:solidFill>
                          <a:effectLst/>
                          <a:latin typeface="Arial" charset="0"/>
                        </a:rPr>
                        <a:t>MPE</a:t>
                      </a:r>
                      <a:r>
                        <a:rPr kumimoji="0" lang="en-US" sz="1800" b="0" i="0" u="none" strike="noStrike" cap="none" normalizeH="0" baseline="0" dirty="0" smtClean="0">
                          <a:ln>
                            <a:noFill/>
                          </a:ln>
                          <a:solidFill>
                            <a:srgbClr val="2F3C77"/>
                          </a:solidFill>
                          <a:effectLst/>
                          <a:latin typeface="Arial" charset="0"/>
                        </a:rPr>
                        <a:t> THP</a:t>
                      </a:r>
                    </a:p>
                  </a:txBody>
                  <a:tcPr horzOverflow="overflow">
                    <a:lnL cap="flat">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rgbClr val="2F3C77"/>
                        </a:buClr>
                        <a:buSzTx/>
                        <a:buFont typeface="Wingdings 2" pitchFamily="18" charset="2"/>
                        <a:buNone/>
                        <a:tabLst/>
                      </a:pPr>
                      <a:r>
                        <a:rPr kumimoji="0" lang="en-AU" sz="1800" b="1" i="0" u="none" strike="noStrike" cap="none" normalizeH="0" baseline="0" dirty="0" smtClean="0">
                          <a:ln>
                            <a:noFill/>
                          </a:ln>
                          <a:solidFill>
                            <a:srgbClr val="FF0000"/>
                          </a:solidFill>
                          <a:effectLst/>
                          <a:latin typeface="Arial" charset="0"/>
                        </a:rPr>
                        <a:t>0.3</a:t>
                      </a:r>
                      <a:r>
                        <a:rPr kumimoji="0" lang="en-AU" sz="1800" b="1" i="0" u="none" strike="noStrike" cap="none" normalizeH="0" baseline="0" dirty="0" smtClean="0">
                          <a:ln>
                            <a:noFill/>
                          </a:ln>
                          <a:solidFill>
                            <a:schemeClr val="tx1"/>
                          </a:solidFill>
                          <a:effectLst/>
                          <a:latin typeface="Arial" charset="0"/>
                        </a:rPr>
                        <a:t> + </a:t>
                      </a:r>
                      <a:r>
                        <a:rPr kumimoji="0" lang="en-AU" sz="1800" b="1" i="0" u="none" strike="noStrike" cap="none" normalizeH="0" baseline="0" dirty="0" smtClean="0">
                          <a:ln>
                            <a:noFill/>
                          </a:ln>
                          <a:solidFill>
                            <a:srgbClr val="FF0000"/>
                          </a:solidFill>
                          <a:effectLst/>
                          <a:latin typeface="Arial" charset="0"/>
                        </a:rPr>
                        <a:t>L/1000</a:t>
                      </a:r>
                      <a:r>
                        <a:rPr kumimoji="0" lang="en-AU" sz="1800" b="1" i="0" u="none" strike="noStrike" cap="none" normalizeH="0" baseline="0" dirty="0" smtClean="0">
                          <a:ln>
                            <a:noFill/>
                          </a:ln>
                          <a:solidFill>
                            <a:schemeClr val="tx1"/>
                          </a:solidFill>
                          <a:effectLst/>
                          <a:latin typeface="Arial" charset="0"/>
                        </a:rPr>
                        <a:t> µm</a:t>
                      </a:r>
                      <a:br>
                        <a:rPr kumimoji="0" lang="en-AU" sz="1800" b="1" i="0" u="none" strike="noStrike" cap="none" normalizeH="0" baseline="0" dirty="0" smtClean="0">
                          <a:ln>
                            <a:noFill/>
                          </a:ln>
                          <a:solidFill>
                            <a:schemeClr val="tx1"/>
                          </a:solidFill>
                          <a:effectLst/>
                          <a:latin typeface="Arial" charset="0"/>
                        </a:rPr>
                      </a:br>
                      <a:r>
                        <a:rPr kumimoji="0" lang="en-AU" sz="1800" b="1" i="0" u="none" strike="noStrike" cap="none" normalizeH="0" baseline="0" dirty="0" smtClean="0">
                          <a:ln>
                            <a:noFill/>
                          </a:ln>
                          <a:solidFill>
                            <a:schemeClr val="tx1"/>
                          </a:solidFill>
                          <a:effectLst/>
                          <a:latin typeface="Arial" charset="0"/>
                        </a:rPr>
                        <a:t>0.4 µm</a:t>
                      </a:r>
                      <a:br>
                        <a:rPr kumimoji="0" lang="en-AU" sz="1800" b="1" i="0" u="none" strike="noStrike" cap="none" normalizeH="0" baseline="0" dirty="0" smtClean="0">
                          <a:ln>
                            <a:noFill/>
                          </a:ln>
                          <a:solidFill>
                            <a:schemeClr val="tx1"/>
                          </a:solidFill>
                          <a:effectLst/>
                          <a:latin typeface="Arial" charset="0"/>
                        </a:rPr>
                      </a:br>
                      <a:r>
                        <a:rPr kumimoji="0" lang="en-AU" sz="1800" b="0" i="0" u="none" strike="noStrike" cap="none" normalizeH="0" baseline="0" dirty="0" smtClean="0">
                          <a:ln>
                            <a:noFill/>
                          </a:ln>
                          <a:solidFill>
                            <a:schemeClr val="tx1"/>
                          </a:solidFill>
                          <a:effectLst/>
                          <a:latin typeface="Arial" charset="0"/>
                        </a:rPr>
                        <a:t>1.2 µm / 59s</a:t>
                      </a:r>
                      <a:endParaRPr kumimoji="0" lang="en-US" sz="1800" b="0" i="0" u="none" strike="noStrike" cap="none" normalizeH="0" baseline="0" dirty="0" smtClean="0">
                        <a:ln>
                          <a:noFill/>
                        </a:ln>
                        <a:solidFill>
                          <a:schemeClr val="tx1"/>
                        </a:solidFill>
                        <a:effectLst/>
                        <a:latin typeface="Arial" charset="0"/>
                      </a:endParaRPr>
                    </a:p>
                  </a:txBody>
                  <a:tcPr horzOverflow="overflow">
                    <a:lnL>
                      <a:noFill/>
                    </a:lnL>
                    <a:lnR cap="flat">
                      <a:noFill/>
                    </a:lnR>
                    <a:lnT w="12700" cap="flat" cmpd="sng" algn="ctr">
                      <a:solidFill>
                        <a:srgbClr val="FF0000"/>
                      </a:solidFill>
                      <a:prstDash val="solid"/>
                      <a:round/>
                      <a:headEnd type="none" w="med" len="med"/>
                      <a:tailEnd type="none" w="med" len="med"/>
                    </a:lnT>
                    <a:lnB>
                      <a:noFill/>
                    </a:lnB>
                    <a:lnTlToBr>
                      <a:noFill/>
                    </a:lnTlToBr>
                    <a:lnBlToTr>
                      <a:noFill/>
                    </a:lnBlToTr>
                    <a:noFill/>
                  </a:tcPr>
                </a:tc>
              </a:tr>
              <a:tr h="185738">
                <a:tc gridSpan="2">
                  <a:txBody>
                    <a:bodyPr/>
                    <a:lstStyle/>
                    <a:p>
                      <a:pPr marL="0" marR="0" lvl="0" indent="0" algn="l" defTabSz="914400" rtl="0" eaLnBrk="1" fontAlgn="base" latinLnBrk="0" hangingPunct="1">
                        <a:lnSpc>
                          <a:spcPct val="100000"/>
                        </a:lnSpc>
                        <a:spcBef>
                          <a:spcPct val="40000"/>
                        </a:spcBef>
                        <a:spcAft>
                          <a:spcPct val="0"/>
                        </a:spcAft>
                        <a:buClr>
                          <a:srgbClr val="2F3C77"/>
                        </a:buClr>
                        <a:buSzTx/>
                        <a:buFont typeface="Wingdings 2" pitchFamily="18" charset="2"/>
                        <a:buNone/>
                        <a:tabLst/>
                      </a:pPr>
                      <a:r>
                        <a:rPr kumimoji="0" lang="en-US" sz="1400" b="0" i="1" u="none" strike="noStrike" cap="none" normalizeH="0" baseline="0" dirty="0" smtClean="0">
                          <a:ln>
                            <a:noFill/>
                          </a:ln>
                          <a:solidFill>
                            <a:srgbClr val="2F3C77"/>
                          </a:solidFill>
                          <a:effectLst/>
                          <a:latin typeface="Trebuchet MS" pitchFamily="34" charset="0"/>
                        </a:rPr>
                        <a:t>Some References</a:t>
                      </a:r>
                    </a:p>
                  </a:txBody>
                  <a:tcPr horzOverflow="overflow">
                    <a:lnL cap="flat">
                      <a:noFill/>
                    </a:lnL>
                    <a:lnR cap="flat">
                      <a:noFill/>
                    </a:lnR>
                    <a:ln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de-DE"/>
                    </a:p>
                  </a:txBody>
                  <a:tcPr/>
                </a:tc>
              </a:tr>
              <a:tr h="773113">
                <a:tc gridSpan="2">
                  <a:txBody>
                    <a:bodyPr/>
                    <a:lstStyle/>
                    <a:p>
                      <a:pPr marL="987425" marR="0" lvl="2" indent="-1588" algn="l" defTabSz="914400" rtl="0" eaLnBrk="1" fontAlgn="base" latinLnBrk="0" hangingPunct="1">
                        <a:lnSpc>
                          <a:spcPct val="100000"/>
                        </a:lnSpc>
                        <a:spcBef>
                          <a:spcPct val="40000"/>
                        </a:spcBef>
                        <a:spcAft>
                          <a:spcPct val="0"/>
                        </a:spcAft>
                        <a:buClr>
                          <a:srgbClr val="2F3C77"/>
                        </a:buClr>
                        <a:buSzPct val="90000"/>
                        <a:buFont typeface="Wingdings 3" pitchFamily="18" charset="2"/>
                        <a:buChar char="u"/>
                        <a:tabLst/>
                      </a:pPr>
                      <a:r>
                        <a:rPr kumimoji="0" lang="it-IT" sz="1600" b="0" i="0" u="none" strike="noStrike" cap="none" normalizeH="0" baseline="0" dirty="0" smtClean="0">
                          <a:ln>
                            <a:noFill/>
                          </a:ln>
                          <a:solidFill>
                            <a:schemeClr val="tx1"/>
                          </a:solidFill>
                          <a:effectLst/>
                          <a:latin typeface="Arial" charset="0"/>
                        </a:rPr>
                        <a:t>  Modus, USA</a:t>
                      </a:r>
                    </a:p>
                    <a:p>
                      <a:pPr marL="987425" marR="0" lvl="2" indent="-1588" algn="l" defTabSz="914400" rtl="0" eaLnBrk="1" fontAlgn="base" latinLnBrk="0" hangingPunct="1">
                        <a:lnSpc>
                          <a:spcPct val="100000"/>
                        </a:lnSpc>
                        <a:spcBef>
                          <a:spcPct val="40000"/>
                        </a:spcBef>
                        <a:spcAft>
                          <a:spcPct val="0"/>
                        </a:spcAft>
                        <a:buClr>
                          <a:srgbClr val="2F3C77"/>
                        </a:buClr>
                        <a:buSzPct val="90000"/>
                        <a:buFont typeface="Wingdings 3" pitchFamily="18" charset="2"/>
                        <a:buChar char="u"/>
                        <a:tabLst/>
                      </a:pPr>
                      <a:r>
                        <a:rPr kumimoji="0" lang="it-IT" sz="1600" b="0" i="0" u="none" strike="noStrike" cap="none" normalizeH="0" baseline="0" dirty="0" smtClean="0">
                          <a:ln>
                            <a:noFill/>
                          </a:ln>
                          <a:solidFill>
                            <a:schemeClr val="tx1"/>
                          </a:solidFill>
                          <a:effectLst/>
                          <a:latin typeface="Arial" charset="0"/>
                        </a:rPr>
                        <a:t>  Sandia, USA</a:t>
                      </a:r>
                    </a:p>
                    <a:p>
                      <a:pPr marL="987425" marR="0" lvl="2" indent="-1588" algn="l" defTabSz="914400" rtl="0" eaLnBrk="1" fontAlgn="base" latinLnBrk="0" hangingPunct="1">
                        <a:lnSpc>
                          <a:spcPct val="100000"/>
                        </a:lnSpc>
                        <a:spcBef>
                          <a:spcPct val="40000"/>
                        </a:spcBef>
                        <a:spcAft>
                          <a:spcPct val="0"/>
                        </a:spcAft>
                        <a:buClr>
                          <a:srgbClr val="2F3C77"/>
                        </a:buClr>
                        <a:buSzPct val="90000"/>
                        <a:buFont typeface="Wingdings 3" pitchFamily="18" charset="2"/>
                        <a:buChar char="u"/>
                        <a:tabLst/>
                      </a:pPr>
                      <a:r>
                        <a:rPr kumimoji="0" lang="it-IT" sz="1600" b="0" i="0" u="none" strike="noStrike" cap="none" normalizeH="0" baseline="0" dirty="0" smtClean="0">
                          <a:ln>
                            <a:noFill/>
                          </a:ln>
                          <a:solidFill>
                            <a:schemeClr val="tx1"/>
                          </a:solidFill>
                          <a:effectLst/>
                          <a:latin typeface="Arial" charset="0"/>
                        </a:rPr>
                        <a:t>  Nano Precision Products, USA</a:t>
                      </a:r>
                    </a:p>
                    <a:p>
                      <a:pPr marL="987425" marR="0" lvl="2" indent="-1588" algn="l" defTabSz="914400" rtl="0" eaLnBrk="1" fontAlgn="base" latinLnBrk="0" hangingPunct="1">
                        <a:lnSpc>
                          <a:spcPct val="100000"/>
                        </a:lnSpc>
                        <a:spcBef>
                          <a:spcPct val="40000"/>
                        </a:spcBef>
                        <a:spcAft>
                          <a:spcPct val="0"/>
                        </a:spcAft>
                        <a:buClr>
                          <a:srgbClr val="2F3C77"/>
                        </a:buClr>
                        <a:buSzPct val="90000"/>
                        <a:buFont typeface="Wingdings 3" pitchFamily="18" charset="2"/>
                        <a:buChar char="u"/>
                        <a:tabLst/>
                      </a:pPr>
                      <a:r>
                        <a:rPr kumimoji="0" lang="it-IT" sz="1600" b="0" i="0" u="none" strike="noStrike" cap="none" normalizeH="0" baseline="0" dirty="0" smtClean="0">
                          <a:ln>
                            <a:noFill/>
                          </a:ln>
                          <a:solidFill>
                            <a:schemeClr val="tx1"/>
                          </a:solidFill>
                          <a:effectLst/>
                          <a:latin typeface="Arial" charset="0"/>
                        </a:rPr>
                        <a:t>  Bosch, Germany</a:t>
                      </a:r>
                      <a:endParaRPr kumimoji="0" lang="en-US" sz="1600" b="0" i="0" u="none" strike="noStrike" cap="none" normalizeH="0" baseline="0" dirty="0" smtClean="0">
                        <a:ln>
                          <a:noFill/>
                        </a:ln>
                        <a:solidFill>
                          <a:schemeClr val="tx1"/>
                        </a:solidFill>
                        <a:effectLst/>
                        <a:latin typeface="Arial" charset="0"/>
                      </a:endParaRPr>
                    </a:p>
                  </a:txBody>
                  <a:tcPr horzOverflow="overflow">
                    <a:lnL cap="flat">
                      <a:noFill/>
                    </a:lnL>
                    <a:lnR cap="flat">
                      <a:noFill/>
                    </a:lnR>
                    <a:lnT w="12700" cap="flat" cmpd="sng" algn="ctr">
                      <a:solidFill>
                        <a:srgbClr val="FF0000"/>
                      </a:solidFill>
                      <a:prstDash val="solid"/>
                      <a:round/>
                      <a:headEnd type="none" w="med" len="med"/>
                      <a:tailEnd type="none" w="med" len="med"/>
                    </a:lnT>
                    <a:lnB cap="flat">
                      <a:noFill/>
                    </a:lnB>
                    <a:lnTlToBr>
                      <a:noFill/>
                    </a:lnTlToBr>
                    <a:lnBlToTr>
                      <a:noFill/>
                    </a:lnBlToTr>
                    <a:noFill/>
                  </a:tcPr>
                </a:tc>
                <a:tc hMerge="1">
                  <a:txBody>
                    <a:bodyPr/>
                    <a:lstStyle/>
                    <a:p>
                      <a:endParaRPr lang="de-DE"/>
                    </a:p>
                  </a:txBody>
                  <a:tcPr/>
                </a:tc>
              </a:tr>
            </a:tbl>
          </a:graphicData>
        </a:graphic>
      </p:graphicFrame>
      <p:pic>
        <p:nvPicPr>
          <p:cNvPr id="11" name="Picture 9" descr="infinity_ohneBedie_silber"/>
          <p:cNvPicPr>
            <a:picLocks noChangeAspect="1" noChangeArrowheads="1"/>
          </p:cNvPicPr>
          <p:nvPr/>
        </p:nvPicPr>
        <p:blipFill>
          <a:blip r:embed="rId5" cstate="print">
            <a:clrChange>
              <a:clrFrom>
                <a:srgbClr val="FBFBFB"/>
              </a:clrFrom>
              <a:clrTo>
                <a:srgbClr val="FBFBFB">
                  <a:alpha val="0"/>
                </a:srgbClr>
              </a:clrTo>
            </a:clrChange>
          </a:blip>
          <a:srcRect/>
          <a:stretch>
            <a:fillRect/>
          </a:stretch>
        </p:blipFill>
        <p:spPr bwMode="auto">
          <a:xfrm>
            <a:off x="539552" y="1209553"/>
            <a:ext cx="3738932" cy="5099768"/>
          </a:xfrm>
          <a:prstGeom prst="rect">
            <a:avLst/>
          </a:prstGeom>
          <a:noFill/>
          <a:ln w="9525">
            <a:noFill/>
            <a:miter lim="800000"/>
            <a:headEnd/>
            <a:tailEnd/>
          </a:ln>
        </p:spPr>
      </p:pic>
      <p:sp>
        <p:nvSpPr>
          <p:cNvPr id="12" name="Text Box 258"/>
          <p:cNvSpPr txBox="1">
            <a:spLocks noChangeArrowheads="1"/>
          </p:cNvSpPr>
          <p:nvPr/>
        </p:nvSpPr>
        <p:spPr bwMode="auto">
          <a:xfrm>
            <a:off x="5292080" y="5555194"/>
            <a:ext cx="3424237" cy="646331"/>
          </a:xfrm>
          <a:prstGeom prst="rect">
            <a:avLst/>
          </a:prstGeom>
          <a:noFill/>
          <a:ln w="3175">
            <a:noFill/>
            <a:miter lim="800000"/>
            <a:headEnd/>
            <a:tailEnd/>
          </a:ln>
        </p:spPr>
        <p:txBody>
          <a:bodyPr>
            <a:spAutoFit/>
          </a:bodyPr>
          <a:lstStyle/>
          <a:p>
            <a:pPr algn="ctr">
              <a:spcBef>
                <a:spcPct val="50000"/>
              </a:spcBef>
            </a:pPr>
            <a:r>
              <a:rPr lang="en-US" sz="1600" dirty="0">
                <a:solidFill>
                  <a:schemeClr val="tx1"/>
                </a:solidFill>
                <a:effectLst>
                  <a:outerShdw blurRad="38100" dist="38100" dir="2700000" algn="tl">
                    <a:srgbClr val="000000">
                      <a:alpha val="43137"/>
                    </a:srgbClr>
                  </a:outerShdw>
                </a:effectLst>
              </a:rPr>
              <a:t>Metrologic Principle: </a:t>
            </a:r>
            <a:br>
              <a:rPr lang="en-US" sz="1600" dirty="0">
                <a:solidFill>
                  <a:schemeClr val="tx1"/>
                </a:solidFill>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“Closed frame </a:t>
            </a:r>
            <a:r>
              <a:rPr lang="en-US" sz="2000" dirty="0">
                <a:solidFill>
                  <a:schemeClr val="tx1"/>
                </a:solidFill>
                <a:effectLst>
                  <a:outerShdw blurRad="38100" dist="38100" dir="2700000" algn="tl">
                    <a:srgbClr val="000000">
                      <a:alpha val="43137"/>
                    </a:srgbClr>
                  </a:outerShdw>
                </a:effectLst>
              </a:rPr>
              <a:t>- </a:t>
            </a:r>
            <a:r>
              <a:rPr lang="en-US" sz="1600" dirty="0">
                <a:solidFill>
                  <a:schemeClr val="tx1"/>
                </a:solidFill>
                <a:effectLst>
                  <a:outerShdw blurRad="38100" dist="38100" dir="2700000" algn="tl">
                    <a:srgbClr val="000000">
                      <a:alpha val="43137"/>
                    </a:srgbClr>
                  </a:outerShdw>
                </a:effectLst>
              </a:rPr>
              <a:t>moving table”</a:t>
            </a:r>
          </a:p>
        </p:txBody>
      </p:sp>
      <p:sp>
        <p:nvSpPr>
          <p:cNvPr id="8" name="Rectangle 13"/>
          <p:cNvSpPr/>
          <p:nvPr/>
        </p:nvSpPr>
        <p:spPr>
          <a:xfrm>
            <a:off x="5796136" y="6373311"/>
            <a:ext cx="3096344" cy="276999"/>
          </a:xfrm>
          <a:prstGeom prst="rect">
            <a:avLst/>
          </a:prstGeom>
        </p:spPr>
        <p:txBody>
          <a:bodyPr wrap="square">
            <a:spAutoFit/>
          </a:bodyPr>
          <a:lstStyle/>
          <a:p>
            <a:pPr algn="r"/>
            <a:r>
              <a:rPr lang="en-GB" sz="1200" dirty="0" smtClean="0"/>
              <a:t>A. Dallocchio   -   11/06/2015</a:t>
            </a:r>
            <a:endParaRPr lang="en-GB" sz="1200" dirty="0"/>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29</a:t>
            </a:fld>
            <a:endParaRPr lang="en-US"/>
          </a:p>
        </p:txBody>
      </p:sp>
    </p:spTree>
    <p:extLst>
      <p:ext uri="{BB962C8B-B14F-4D97-AF65-F5344CB8AC3E}">
        <p14:creationId xmlns:p14="http://schemas.microsoft.com/office/powerpoint/2010/main" val="4183881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772"/>
            <a:ext cx="8792890" cy="940443"/>
          </a:xfrm>
        </p:spPr>
        <p:txBody>
          <a:bodyPr>
            <a:normAutofit fontScale="90000"/>
          </a:bodyPr>
          <a:lstStyle/>
          <a:p>
            <a:r>
              <a:rPr lang="it-IT" sz="4400" b="1" dirty="0" smtClean="0"/>
              <a:t>EN-MME: </a:t>
            </a:r>
            <a:r>
              <a:rPr lang="it-IT" sz="2700" b="1" dirty="0" smtClean="0"/>
              <a:t>Mechanical &amp; Materials Engineering Group</a:t>
            </a:r>
            <a:endParaRPr lang="it-IT" sz="2700" b="1" dirty="0"/>
          </a:p>
        </p:txBody>
      </p:sp>
      <p:graphicFrame>
        <p:nvGraphicFramePr>
          <p:cNvPr id="9" name="Content Placeholder 6"/>
          <p:cNvGraphicFramePr>
            <a:graphicFrameLocks/>
          </p:cNvGraphicFramePr>
          <p:nvPr>
            <p:extLst/>
          </p:nvPr>
        </p:nvGraphicFramePr>
        <p:xfrm>
          <a:off x="123642" y="953894"/>
          <a:ext cx="5085006" cy="5139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4413241" y="1002574"/>
            <a:ext cx="4631169" cy="1200329"/>
          </a:xfrm>
          <a:prstGeom prst="rect">
            <a:avLst/>
          </a:prstGeom>
          <a:ln>
            <a:noFill/>
          </a:ln>
        </p:spPr>
        <p:txBody>
          <a:bodyPr wrap="square">
            <a:spAutoFit/>
          </a:bodyPr>
          <a:lstStyle/>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Design Office: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40 designers and engineers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CATIA / SmarTeam,  ANSYS, LS-Dyna...</a:t>
            </a:r>
          </a:p>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Experimental Mechanics Lab.</a:t>
            </a:r>
          </a:p>
        </p:txBody>
      </p:sp>
      <p:sp>
        <p:nvSpPr>
          <p:cNvPr id="11" name="Rectangle 10"/>
          <p:cNvSpPr/>
          <p:nvPr/>
        </p:nvSpPr>
        <p:spPr>
          <a:xfrm>
            <a:off x="4413238" y="2574094"/>
            <a:ext cx="4631172" cy="2031325"/>
          </a:xfrm>
          <a:prstGeom prst="rect">
            <a:avLst/>
          </a:prstGeom>
          <a:ln>
            <a:noFill/>
          </a:ln>
        </p:spPr>
        <p:txBody>
          <a:bodyPr wrap="square">
            <a:spAutoFit/>
          </a:bodyPr>
          <a:lstStyle/>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Mechanical workshop (4000 m</a:t>
            </a:r>
            <a:r>
              <a:rPr lang="it-IT" baseline="30000" dirty="0" smtClean="0">
                <a:solidFill>
                  <a:srgbClr val="464653"/>
                </a:solidFill>
                <a:effectLst>
                  <a:outerShdw blurRad="50800" dist="38100" dir="2700000" algn="tl" rotWithShape="0">
                    <a:srgbClr val="000000">
                      <a:alpha val="43000"/>
                    </a:srgbClr>
                  </a:outerShdw>
                </a:effectLst>
                <a:latin typeface="Gill Sans MT"/>
              </a:rPr>
              <a:t>2</a:t>
            </a:r>
            <a:r>
              <a:rPr lang="it-IT" dirty="0" smtClean="0">
                <a:solidFill>
                  <a:srgbClr val="464653"/>
                </a:solidFill>
                <a:effectLst>
                  <a:outerShdw blurRad="50800" dist="38100" dir="2700000" algn="tl" rotWithShape="0">
                    <a:srgbClr val="000000">
                      <a:alpha val="43000"/>
                    </a:srgbClr>
                  </a:outerShdw>
                </a:effectLst>
                <a:latin typeface="Gill Sans MT"/>
              </a:rPr>
              <a:t>):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50 technicians and engineers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CNC machining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Assembly &amp; metal forming</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Welding (TIG, MIG, electron beam, laser, vacuum brazing)</a:t>
            </a:r>
          </a:p>
          <a:p>
            <a:pPr marL="180975" indent="-180975" defTabSz="457200">
              <a:buSzPct val="80000"/>
              <a:buFont typeface="Wingdings" panose="05000000000000000000" pitchFamily="2" charset="2"/>
              <a:buChar char="§"/>
            </a:pPr>
            <a:r>
              <a:rPr lang="it-IT" dirty="0">
                <a:solidFill>
                  <a:srgbClr val="464653"/>
                </a:solidFill>
                <a:effectLst>
                  <a:outerShdw blurRad="50800" dist="38100" dir="2700000" algn="tl" rotWithShape="0">
                    <a:srgbClr val="000000">
                      <a:alpha val="43000"/>
                    </a:srgbClr>
                  </a:outerShdw>
                </a:effectLst>
                <a:latin typeface="Gill Sans MT"/>
              </a:rPr>
              <a:t>Technical Subcontracting Service</a:t>
            </a:r>
          </a:p>
        </p:txBody>
      </p:sp>
      <p:sp>
        <p:nvSpPr>
          <p:cNvPr id="12" name="Rectangle 11"/>
          <p:cNvSpPr/>
          <p:nvPr/>
        </p:nvSpPr>
        <p:spPr>
          <a:xfrm>
            <a:off x="4413241" y="4684754"/>
            <a:ext cx="4631171" cy="1477328"/>
          </a:xfrm>
          <a:prstGeom prst="rect">
            <a:avLst/>
          </a:prstGeom>
          <a:ln>
            <a:noFill/>
          </a:ln>
        </p:spPr>
        <p:txBody>
          <a:bodyPr wrap="square">
            <a:spAutoFit/>
          </a:bodyPr>
          <a:lstStyle/>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Material science consultancy:</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metallurgical analyses, microscopy, mechanical tests</a:t>
            </a:r>
          </a:p>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NDT: </a:t>
            </a:r>
            <a:r>
              <a:rPr lang="it-IT" dirty="0" smtClean="0">
                <a:solidFill>
                  <a:srgbClr val="464653"/>
                </a:solidFill>
                <a:latin typeface="Gill Sans MT"/>
              </a:rPr>
              <a:t>US,  radiography,  tomography</a:t>
            </a:r>
          </a:p>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Metrology: </a:t>
            </a:r>
            <a:r>
              <a:rPr lang="it-IT" dirty="0" smtClean="0">
                <a:solidFill>
                  <a:srgbClr val="464653"/>
                </a:solidFill>
                <a:latin typeface="Gill Sans MT"/>
              </a:rPr>
              <a:t>350 m</a:t>
            </a:r>
            <a:r>
              <a:rPr lang="it-IT" baseline="30000" dirty="0" smtClean="0">
                <a:solidFill>
                  <a:srgbClr val="464653"/>
                </a:solidFill>
                <a:latin typeface="Gill Sans MT"/>
              </a:rPr>
              <a:t>2</a:t>
            </a:r>
            <a:r>
              <a:rPr lang="it-IT" dirty="0" smtClean="0">
                <a:solidFill>
                  <a:srgbClr val="464653"/>
                </a:solidFill>
                <a:latin typeface="Gill Sans MT"/>
              </a:rPr>
              <a:t> lab. </a:t>
            </a:r>
            <a:r>
              <a:rPr lang="it-IT" dirty="0">
                <a:solidFill>
                  <a:srgbClr val="464653"/>
                </a:solidFill>
                <a:latin typeface="Gill Sans MT"/>
              </a:rPr>
              <a:t>e</a:t>
            </a:r>
            <a:r>
              <a:rPr lang="it-IT" dirty="0" smtClean="0">
                <a:solidFill>
                  <a:srgbClr val="464653"/>
                </a:solidFill>
                <a:latin typeface="Gill Sans MT"/>
              </a:rPr>
              <a:t>quipped with CMM.</a:t>
            </a:r>
            <a:endParaRPr lang="it-IT" dirty="0">
              <a:solidFill>
                <a:srgbClr val="464653"/>
              </a:solidFill>
              <a:latin typeface="Gill Sans MT"/>
            </a:endParaRPr>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3</a:t>
            </a:fld>
            <a:endParaRPr lang="en-US"/>
          </a:p>
        </p:txBody>
      </p:sp>
    </p:spTree>
    <p:extLst>
      <p:ext uri="{BB962C8B-B14F-4D97-AF65-F5344CB8AC3E}">
        <p14:creationId xmlns:p14="http://schemas.microsoft.com/office/powerpoint/2010/main" val="992396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a:xfrm>
            <a:off x="423440" y="1086991"/>
            <a:ext cx="7704856" cy="5078313"/>
          </a:xfrm>
          <a:prstGeom prst="rect">
            <a:avLst/>
          </a:prstGeom>
        </p:spPr>
        <p:txBody>
          <a:bodyPr wrap="square">
            <a:spAutoFit/>
          </a:bodyPr>
          <a:lstStyle/>
          <a:p>
            <a:r>
              <a:rPr lang="en-US" dirty="0" smtClean="0"/>
              <a:t>Scanning Electron Microscopy</a:t>
            </a:r>
            <a:br>
              <a:rPr lang="en-US" dirty="0" smtClean="0"/>
            </a:br>
            <a:r>
              <a:rPr lang="en-US" dirty="0" smtClean="0"/>
              <a:t>	LEICA STEREOSCAN 360</a:t>
            </a:r>
            <a:br>
              <a:rPr lang="en-US" dirty="0" smtClean="0"/>
            </a:br>
            <a:r>
              <a:rPr lang="en-US" dirty="0" smtClean="0"/>
              <a:t>	LEO (</a:t>
            </a:r>
            <a:r>
              <a:rPr lang="en-US" dirty="0" err="1" smtClean="0"/>
              <a:t>Zeiss</a:t>
            </a:r>
            <a:r>
              <a:rPr lang="en-US" dirty="0" smtClean="0"/>
              <a:t>) 430</a:t>
            </a:r>
            <a:br>
              <a:rPr lang="en-US" dirty="0" smtClean="0"/>
            </a:br>
            <a:r>
              <a:rPr lang="en-US" dirty="0" smtClean="0"/>
              <a:t>Optical Microscopy</a:t>
            </a:r>
            <a:br>
              <a:rPr lang="en-US" dirty="0" smtClean="0"/>
            </a:br>
            <a:r>
              <a:rPr lang="en-US" dirty="0" smtClean="0"/>
              <a:t>	LEICA Q600 (</a:t>
            </a:r>
            <a:r>
              <a:rPr lang="en-US" dirty="0" err="1" smtClean="0"/>
              <a:t>Quantimet</a:t>
            </a:r>
            <a:r>
              <a:rPr lang="en-US" dirty="0" smtClean="0"/>
              <a:t>) Image Processing </a:t>
            </a:r>
          </a:p>
          <a:p>
            <a:r>
              <a:rPr lang="en-US" dirty="0" smtClean="0"/>
              <a:t>	LEICA MZ 16 Stereomicroscope</a:t>
            </a:r>
          </a:p>
          <a:p>
            <a:r>
              <a:rPr lang="en-US" dirty="0" smtClean="0"/>
              <a:t>Mechanical Testing</a:t>
            </a:r>
            <a:br>
              <a:rPr lang="en-US" dirty="0" smtClean="0"/>
            </a:br>
            <a:r>
              <a:rPr lang="en-US" dirty="0" smtClean="0"/>
              <a:t>	UTS 200, Tensile Testing at room temp. </a:t>
            </a:r>
            <a:br>
              <a:rPr lang="en-US" dirty="0" smtClean="0"/>
            </a:br>
            <a:r>
              <a:rPr lang="en-US" dirty="0" smtClean="0"/>
              <a:t>	UTS 200, Tensile Testing at 1.9 K.</a:t>
            </a:r>
            <a:br>
              <a:rPr lang="en-US" dirty="0" smtClean="0"/>
            </a:br>
            <a:r>
              <a:rPr lang="en-US" dirty="0" smtClean="0"/>
              <a:t>	Macro Hardness testing </a:t>
            </a:r>
            <a:br>
              <a:rPr lang="en-US" dirty="0" smtClean="0"/>
            </a:br>
            <a:r>
              <a:rPr lang="en-US" dirty="0" smtClean="0"/>
              <a:t>	Micro hardness testing</a:t>
            </a:r>
          </a:p>
          <a:p>
            <a:r>
              <a:rPr lang="en-US" dirty="0" smtClean="0"/>
              <a:t>Siemens D-5000 X-</a:t>
            </a:r>
            <a:r>
              <a:rPr lang="en-US" dirty="0" err="1" smtClean="0"/>
              <a:t>RayDiffractometer</a:t>
            </a:r>
            <a:endParaRPr lang="en-US" dirty="0" smtClean="0"/>
          </a:p>
          <a:p>
            <a:r>
              <a:rPr lang="en-US" dirty="0" smtClean="0"/>
              <a:t>Non-destructive Testing</a:t>
            </a:r>
          </a:p>
          <a:p>
            <a:r>
              <a:rPr lang="en-US" dirty="0" smtClean="0"/>
              <a:t>	Ultrasonic Test (USIP) </a:t>
            </a:r>
            <a:br>
              <a:rPr lang="en-US" dirty="0" smtClean="0"/>
            </a:br>
            <a:r>
              <a:rPr lang="en-US" dirty="0" smtClean="0"/>
              <a:t>	USN60 </a:t>
            </a:r>
            <a:br>
              <a:rPr lang="en-US" dirty="0" smtClean="0"/>
            </a:br>
            <a:r>
              <a:rPr lang="en-US" dirty="0" smtClean="0"/>
              <a:t>	USOUND (immersion)</a:t>
            </a:r>
            <a:br>
              <a:rPr lang="en-US" dirty="0" smtClean="0"/>
            </a:br>
            <a:r>
              <a:rPr lang="en-US" dirty="0" smtClean="0"/>
              <a:t>	Radiography</a:t>
            </a:r>
            <a:br>
              <a:rPr lang="en-US" dirty="0" smtClean="0"/>
            </a:br>
            <a:r>
              <a:rPr lang="en-US" dirty="0" smtClean="0"/>
              <a:t>Ultrasonic swinger device</a:t>
            </a:r>
            <a:endParaRPr lang="en-US" dirty="0"/>
          </a:p>
        </p:txBody>
      </p:sp>
      <p:pic>
        <p:nvPicPr>
          <p:cNvPr id="22" name="Picture 6" descr="https://ts-dep.web.cern.ch/ts-dep/groups/mme/MM/Metallurgy/img3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168" y="4149080"/>
            <a:ext cx="2582270" cy="2088232"/>
          </a:xfrm>
          <a:prstGeom prst="rect">
            <a:avLst/>
          </a:prstGeom>
          <a:noFill/>
          <a:ln>
            <a:noFill/>
          </a:ln>
        </p:spPr>
      </p:pic>
      <p:sp>
        <p:nvSpPr>
          <p:cNvPr id="2" name="Title 1"/>
          <p:cNvSpPr>
            <a:spLocks noGrp="1"/>
          </p:cNvSpPr>
          <p:nvPr>
            <p:ph type="title"/>
          </p:nvPr>
        </p:nvSpPr>
        <p:spPr>
          <a:xfrm>
            <a:off x="457200" y="15772"/>
            <a:ext cx="8226854" cy="940443"/>
          </a:xfrm>
        </p:spPr>
        <p:txBody>
          <a:bodyPr>
            <a:normAutofit/>
          </a:bodyPr>
          <a:lstStyle/>
          <a:p>
            <a:r>
              <a:rPr lang="en-US" sz="4400" b="1" dirty="0" smtClean="0"/>
              <a:t>MME Metallurgy</a:t>
            </a:r>
            <a:endParaRPr lang="en-US" sz="4400" b="1" dirty="0"/>
          </a:p>
        </p:txBody>
      </p:sp>
      <p:pic>
        <p:nvPicPr>
          <p:cNvPr id="6" name="Picture 5" descr="Description: Description: Description: Description: EN Department">
            <a:hlinkClick r:id="rId4"/>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971599" y="6237312"/>
            <a:ext cx="3211909" cy="464944"/>
          </a:xfrm>
          <a:prstGeom prst="rect">
            <a:avLst/>
          </a:prstGeom>
          <a:noFill/>
        </p:spPr>
      </p:pic>
      <p:pic>
        <p:nvPicPr>
          <p:cNvPr id="19" name="Picture 3" descr="img1B.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83968" y="4536014"/>
            <a:ext cx="1656184" cy="1683568"/>
          </a:xfrm>
          <a:prstGeom prst="rect">
            <a:avLst/>
          </a:prstGeom>
          <a:noFill/>
          <a:ln>
            <a:noFill/>
          </a:ln>
        </p:spPr>
      </p:pic>
      <p:pic>
        <p:nvPicPr>
          <p:cNvPr id="20" name="Picture 2" descr="https://ts-dep.web.cern.ch/ts-dep/groups/mme/MM/Metallurgy/img34.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20272" y="980728"/>
            <a:ext cx="1632093" cy="1044005"/>
          </a:xfrm>
          <a:prstGeom prst="rect">
            <a:avLst/>
          </a:prstGeom>
          <a:noFill/>
          <a:ln>
            <a:noFill/>
          </a:ln>
        </p:spPr>
      </p:pic>
      <p:pic>
        <p:nvPicPr>
          <p:cNvPr id="21" name="Picture 4" descr="https://ts-dep.web.cern.ch/ts-dep/groups/mme/MM/Metallurgy/img42.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77814" y="2132856"/>
            <a:ext cx="2598642" cy="1879868"/>
          </a:xfrm>
          <a:prstGeom prst="rect">
            <a:avLst/>
          </a:prstGeom>
          <a:noFill/>
          <a:ln>
            <a:noFill/>
          </a:ln>
        </p:spPr>
      </p:pic>
      <p:sp>
        <p:nvSpPr>
          <p:cNvPr id="11" name="Rectangle 13"/>
          <p:cNvSpPr/>
          <p:nvPr/>
        </p:nvSpPr>
        <p:spPr>
          <a:xfrm>
            <a:off x="5796136" y="6373311"/>
            <a:ext cx="3096344" cy="276999"/>
          </a:xfrm>
          <a:prstGeom prst="rect">
            <a:avLst/>
          </a:prstGeom>
        </p:spPr>
        <p:txBody>
          <a:bodyPr wrap="square">
            <a:spAutoFit/>
          </a:bodyPr>
          <a:lstStyle/>
          <a:p>
            <a:pPr algn="r"/>
            <a:r>
              <a:rPr lang="en-GB" sz="1200" dirty="0" smtClean="0"/>
              <a:t>A. Dallocchio   -   11/06/2015</a:t>
            </a:r>
            <a:endParaRPr lang="en-GB" sz="1200" dirty="0"/>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30</a:t>
            </a:fld>
            <a:endParaRPr lang="en-US"/>
          </a:p>
        </p:txBody>
      </p:sp>
    </p:spTree>
    <p:extLst>
      <p:ext uri="{BB962C8B-B14F-4D97-AF65-F5344CB8AC3E}">
        <p14:creationId xmlns:p14="http://schemas.microsoft.com/office/powerpoint/2010/main" val="60791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772"/>
            <a:ext cx="8977866" cy="940443"/>
          </a:xfrm>
        </p:spPr>
        <p:txBody>
          <a:bodyPr>
            <a:normAutofit/>
          </a:bodyPr>
          <a:lstStyle/>
          <a:p>
            <a:r>
              <a:rPr lang="it-IT" sz="4400" b="1" dirty="0" smtClean="0"/>
              <a:t>EN-MME Mandate:</a:t>
            </a:r>
            <a:endParaRPr lang="it-IT" sz="4400" b="1"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88867" y="2597749"/>
            <a:ext cx="2288230" cy="265385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8090" y="2545749"/>
            <a:ext cx="2921876" cy="2921876"/>
          </a:xfrm>
          <a:prstGeom prst="rect">
            <a:avLst/>
          </a:prstGeom>
        </p:spPr>
      </p:pic>
      <p:sp>
        <p:nvSpPr>
          <p:cNvPr id="18" name="Rectangle 189"/>
          <p:cNvSpPr/>
          <p:nvPr/>
        </p:nvSpPr>
        <p:spPr>
          <a:xfrm>
            <a:off x="1306820" y="2275925"/>
            <a:ext cx="6721564" cy="308419"/>
          </a:xfrm>
          <a:prstGeom prst="rect">
            <a:avLst/>
          </a:prstGeom>
          <a:noFill/>
          <a:ln>
            <a:headEnd/>
            <a:tailEnd/>
          </a:ln>
          <a:effectLst/>
          <a:scene3d>
            <a:camera prst="orthographicFront" fov="0">
              <a:rot lat="0" lon="0" rev="0"/>
            </a:camera>
            <a:lightRig rig="harsh" dir="t">
              <a:rot lat="6000000" lon="6000000" rev="0"/>
            </a:lightRig>
          </a:scene3d>
          <a:sp3d contourW="10000" prstMaterial="metal">
            <a:contourClr>
              <a:schemeClr val="accent4">
                <a:shade val="30000"/>
                <a:satMod val="200000"/>
              </a:schemeClr>
            </a:contourClr>
          </a:sp3d>
        </p:spPr>
        <p:style>
          <a:lnRef idx="0">
            <a:schemeClr val="accent4"/>
          </a:lnRef>
          <a:fillRef idx="3">
            <a:schemeClr val="accent4"/>
          </a:fillRef>
          <a:effectRef idx="3">
            <a:schemeClr val="accent4"/>
          </a:effectRef>
          <a:fontRef idx="minor">
            <a:schemeClr val="lt1"/>
          </a:fontRef>
        </p:style>
        <p:txBody>
          <a:bodyPr wrap="square" lIns="92075" tIns="46038" rIns="92075" bIns="46038">
            <a:spAutoFit/>
          </a:bodyPr>
          <a:lstStyle/>
          <a:p>
            <a:pPr lvl="1"/>
            <a:r>
              <a:rPr lang="it-IT" sz="1400" b="1" dirty="0" smtClean="0">
                <a:solidFill>
                  <a:srgbClr val="373D54"/>
                </a:solidFill>
              </a:rPr>
              <a:t>Particle Beam Impact : comparison between simulation and experiment</a:t>
            </a:r>
            <a:endParaRPr lang="it-IT" sz="1400" b="1" dirty="0">
              <a:solidFill>
                <a:srgbClr val="373D54"/>
              </a:solidFill>
            </a:endParaRPr>
          </a:p>
        </p:txBody>
      </p:sp>
      <p:sp>
        <p:nvSpPr>
          <p:cNvPr id="19" name="Right Arrow 18"/>
          <p:cNvSpPr/>
          <p:nvPr/>
        </p:nvSpPr>
        <p:spPr>
          <a:xfrm>
            <a:off x="1211873" y="3247548"/>
            <a:ext cx="900000" cy="144000"/>
          </a:xfrm>
          <a:prstGeom prst="rightArrow">
            <a:avLst/>
          </a:prstGeom>
          <a:solidFill>
            <a:srgbClr val="C00000"/>
          </a:solidFill>
          <a:ln>
            <a:solidFill>
              <a:srgbClr val="C00000"/>
            </a:solidFill>
          </a:ln>
          <a:scene3d>
            <a:camera prst="orthographicFront"/>
            <a:lightRig rig="balanced" dir="t"/>
          </a:scene3d>
          <a:sp3d extrusionH="31750" prstMaterial="plastic">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TextBox 19"/>
          <p:cNvSpPr txBox="1"/>
          <p:nvPr/>
        </p:nvSpPr>
        <p:spPr>
          <a:xfrm>
            <a:off x="1306821" y="2852678"/>
            <a:ext cx="720000" cy="288147"/>
          </a:xfrm>
          <a:prstGeom prst="rect">
            <a:avLst/>
          </a:prstGeom>
          <a:solidFill>
            <a:srgbClr val="C00000"/>
          </a:solidFill>
          <a:ln>
            <a:solidFill>
              <a:srgbClr val="C00000"/>
            </a:solidFill>
          </a:ln>
          <a:scene3d>
            <a:camera prst="orthographicFront"/>
            <a:lightRig rig="balanced" dir="t"/>
          </a:scene3d>
          <a:sp3d extrusionH="31750" prstMaterial="plastic">
            <a:bevelT w="381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a:defRPr lang="en-US"/>
            </a:defPPr>
            <a:lvl1pPr algn="ctr">
              <a:defRPr sz="1400"/>
            </a:lvl1pPr>
          </a:lstStyle>
          <a:p>
            <a:r>
              <a:rPr lang="it-IT" dirty="0" smtClean="0"/>
              <a:t>Beam</a:t>
            </a:r>
            <a:endParaRPr lang="it-IT" dirty="0"/>
          </a:p>
        </p:txBody>
      </p:sp>
      <p:pic>
        <p:nvPicPr>
          <p:cNvPr id="21"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3748318"/>
            <a:ext cx="2366401" cy="249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9632" y="798112"/>
            <a:ext cx="8824284" cy="14401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b="1" dirty="0">
                <a:solidFill>
                  <a:schemeClr val="tx1"/>
                </a:solidFill>
              </a:rPr>
              <a:t>The mandate of the MME group is to provide to the CERN community specific engineering solutions combining mechanical design, production facilities and material sciences. This group owns, maintains and develops the 30 years old know-how on the mechanical construction of beam accelerators and physics detectors</a:t>
            </a:r>
            <a:r>
              <a:rPr lang="en-US" b="1" dirty="0" smtClean="0">
                <a:solidFill>
                  <a:schemeClr val="tx1"/>
                </a:solidFill>
              </a:rPr>
              <a:t>.</a:t>
            </a:r>
            <a:endParaRPr lang="en-US" b="1" dirty="0">
              <a:solidFill>
                <a:schemeClr val="tx1"/>
              </a:solidFill>
            </a:endParaRPr>
          </a:p>
        </p:txBody>
      </p:sp>
      <p:sp>
        <p:nvSpPr>
          <p:cNvPr id="4" name="Date Placeholder 3"/>
          <p:cNvSpPr>
            <a:spLocks noGrp="1"/>
          </p:cNvSpPr>
          <p:nvPr>
            <p:ph type="dt" sz="half" idx="2"/>
          </p:nvPr>
        </p:nvSpPr>
        <p:spPr/>
        <p:txBody>
          <a:bodyPr/>
          <a:lstStyle/>
          <a:p>
            <a:r>
              <a:rPr lang="en-US" smtClean="0"/>
              <a:t>30/09/2016</a:t>
            </a:r>
            <a:endParaRPr lang="en-US" dirty="0"/>
          </a:p>
        </p:txBody>
      </p:sp>
      <p:sp>
        <p:nvSpPr>
          <p:cNvPr id="5" name="Footer Placeholder 4"/>
          <p:cNvSpPr>
            <a:spLocks noGrp="1"/>
          </p:cNvSpPr>
          <p:nvPr>
            <p:ph type="ftr" sz="quarter" idx="3"/>
          </p:nvPr>
        </p:nvSpPr>
        <p:spPr/>
        <p:txBody>
          <a:bodyPr/>
          <a:lstStyle/>
          <a:p>
            <a:r>
              <a:rPr lang="en-US" smtClean="0"/>
              <a:t>M. Garlaschè</a:t>
            </a:r>
            <a:endParaRPr lang="en-US" dirty="0"/>
          </a:p>
        </p:txBody>
      </p:sp>
      <p:sp>
        <p:nvSpPr>
          <p:cNvPr id="7" name="Slide Number Placeholder 6"/>
          <p:cNvSpPr>
            <a:spLocks noGrp="1"/>
          </p:cNvSpPr>
          <p:nvPr>
            <p:ph type="sldNum" sz="quarter" idx="4"/>
          </p:nvPr>
        </p:nvSpPr>
        <p:spPr/>
        <p:txBody>
          <a:bodyPr/>
          <a:lstStyle/>
          <a:p>
            <a:fld id="{8D6C380F-326D-3C40-9EE7-7FBAB0953422}" type="slidenum">
              <a:rPr lang="en-US" smtClean="0"/>
              <a:pPr/>
              <a:t>4</a:t>
            </a:fld>
            <a:endParaRPr lang="en-US"/>
          </a:p>
        </p:txBody>
      </p:sp>
      <p:pic>
        <p:nvPicPr>
          <p:cNvPr id="22" name="Picture 8" descr="\\cern.ch\dfs\Workspaces\m\MechanicalMeasurement\Data\2012\EDMS_1168519\Pictures\The best\Installation\DSC_0956.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66156" y="4799984"/>
            <a:ext cx="2847620" cy="190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5494" y="5877108"/>
            <a:ext cx="996576" cy="369332"/>
          </a:xfrm>
          <a:prstGeom prst="rect">
            <a:avLst/>
          </a:prstGeom>
          <a:noFill/>
        </p:spPr>
        <p:txBody>
          <a:bodyPr wrap="square" rtlCol="0">
            <a:spAutoFit/>
          </a:bodyPr>
          <a:lstStyle/>
          <a:p>
            <a:r>
              <a:rPr lang="en-GB" i="1" dirty="0" smtClean="0"/>
              <a:t>Design</a:t>
            </a:r>
            <a:endParaRPr lang="en-GB" i="1" dirty="0"/>
          </a:p>
        </p:txBody>
      </p:sp>
      <p:sp>
        <p:nvSpPr>
          <p:cNvPr id="23" name="TextBox 22"/>
          <p:cNvSpPr txBox="1"/>
          <p:nvPr/>
        </p:nvSpPr>
        <p:spPr>
          <a:xfrm>
            <a:off x="4381500" y="5877108"/>
            <a:ext cx="1718026" cy="369332"/>
          </a:xfrm>
          <a:prstGeom prst="rect">
            <a:avLst/>
          </a:prstGeom>
          <a:noFill/>
        </p:spPr>
        <p:txBody>
          <a:bodyPr wrap="square" rtlCol="0">
            <a:spAutoFit/>
          </a:bodyPr>
          <a:lstStyle/>
          <a:p>
            <a:r>
              <a:rPr lang="en-GB" i="1" dirty="0" smtClean="0"/>
              <a:t>Manufacturing</a:t>
            </a:r>
            <a:endParaRPr lang="en-GB" i="1" dirty="0"/>
          </a:p>
        </p:txBody>
      </p:sp>
      <p:sp>
        <p:nvSpPr>
          <p:cNvPr id="24" name="TextBox 23"/>
          <p:cNvSpPr txBox="1"/>
          <p:nvPr/>
        </p:nvSpPr>
        <p:spPr>
          <a:xfrm>
            <a:off x="2663474" y="5131345"/>
            <a:ext cx="1718026" cy="369332"/>
          </a:xfrm>
          <a:prstGeom prst="rect">
            <a:avLst/>
          </a:prstGeom>
          <a:noFill/>
        </p:spPr>
        <p:txBody>
          <a:bodyPr wrap="square" rtlCol="0">
            <a:spAutoFit/>
          </a:bodyPr>
          <a:lstStyle/>
          <a:p>
            <a:r>
              <a:rPr lang="en-GB" i="1" dirty="0" smtClean="0"/>
              <a:t>F.E. </a:t>
            </a:r>
            <a:r>
              <a:rPr lang="en-GB" i="1" dirty="0" err="1" smtClean="0"/>
              <a:t>Calcs</a:t>
            </a:r>
            <a:endParaRPr lang="en-GB" i="1" dirty="0"/>
          </a:p>
        </p:txBody>
      </p:sp>
      <p:sp>
        <p:nvSpPr>
          <p:cNvPr id="25" name="TextBox 24"/>
          <p:cNvSpPr txBox="1"/>
          <p:nvPr/>
        </p:nvSpPr>
        <p:spPr>
          <a:xfrm>
            <a:off x="7502666" y="2647383"/>
            <a:ext cx="1718026" cy="1200329"/>
          </a:xfrm>
          <a:prstGeom prst="rect">
            <a:avLst/>
          </a:prstGeom>
          <a:noFill/>
        </p:spPr>
        <p:txBody>
          <a:bodyPr wrap="square" rtlCol="0">
            <a:spAutoFit/>
          </a:bodyPr>
          <a:lstStyle/>
          <a:p>
            <a:r>
              <a:rPr lang="en-GB" i="1" dirty="0" smtClean="0"/>
              <a:t>Live Acquisition system by Mech. Lab </a:t>
            </a:r>
            <a:endParaRPr lang="en-GB" i="1" dirty="0"/>
          </a:p>
        </p:txBody>
      </p:sp>
    </p:spTree>
    <p:extLst>
      <p:ext uri="{BB962C8B-B14F-4D97-AF65-F5344CB8AC3E}">
        <p14:creationId xmlns:p14="http://schemas.microsoft.com/office/powerpoint/2010/main" val="3139847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772"/>
            <a:ext cx="8792890" cy="940443"/>
          </a:xfrm>
        </p:spPr>
        <p:txBody>
          <a:bodyPr>
            <a:normAutofit fontScale="90000"/>
          </a:bodyPr>
          <a:lstStyle/>
          <a:p>
            <a:r>
              <a:rPr lang="it-IT" sz="4400" b="1" dirty="0" smtClean="0"/>
              <a:t>EN-MME: </a:t>
            </a:r>
            <a:r>
              <a:rPr lang="it-IT" sz="2700" b="1" dirty="0" smtClean="0"/>
              <a:t>Mechanical &amp; Materials Engineering Group</a:t>
            </a:r>
            <a:endParaRPr lang="it-IT" sz="2700" b="1" dirty="0"/>
          </a:p>
        </p:txBody>
      </p:sp>
      <p:graphicFrame>
        <p:nvGraphicFramePr>
          <p:cNvPr id="9" name="Content Placeholder 6"/>
          <p:cNvGraphicFramePr>
            <a:graphicFrameLocks/>
          </p:cNvGraphicFramePr>
          <p:nvPr>
            <p:extLst/>
          </p:nvPr>
        </p:nvGraphicFramePr>
        <p:xfrm>
          <a:off x="123642" y="953894"/>
          <a:ext cx="5085006" cy="5139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4413241" y="1002574"/>
            <a:ext cx="4631169" cy="1200329"/>
          </a:xfrm>
          <a:prstGeom prst="rect">
            <a:avLst/>
          </a:prstGeom>
          <a:ln>
            <a:noFill/>
          </a:ln>
        </p:spPr>
        <p:txBody>
          <a:bodyPr wrap="square">
            <a:spAutoFit/>
          </a:bodyPr>
          <a:lstStyle/>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Design Office: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40 designers and engineers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CATIA / SmarTeam,  ANSYS, LS-Dyna...</a:t>
            </a:r>
          </a:p>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Experimental Mechanics Lab.</a:t>
            </a:r>
          </a:p>
        </p:txBody>
      </p:sp>
      <p:sp>
        <p:nvSpPr>
          <p:cNvPr id="11" name="Rectangle 10"/>
          <p:cNvSpPr/>
          <p:nvPr/>
        </p:nvSpPr>
        <p:spPr>
          <a:xfrm>
            <a:off x="4413238" y="2574094"/>
            <a:ext cx="4631172" cy="2062103"/>
          </a:xfrm>
          <a:prstGeom prst="rect">
            <a:avLst/>
          </a:prstGeom>
          <a:ln>
            <a:noFill/>
          </a:ln>
        </p:spPr>
        <p:txBody>
          <a:bodyPr wrap="square">
            <a:spAutoFit/>
          </a:bodyPr>
          <a:lstStyle/>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Mechanical workshop (4000 m</a:t>
            </a:r>
            <a:r>
              <a:rPr lang="it-IT" baseline="30000" dirty="0" smtClean="0">
                <a:solidFill>
                  <a:srgbClr val="464653"/>
                </a:solidFill>
                <a:effectLst>
                  <a:outerShdw blurRad="50800" dist="38100" dir="2700000" algn="tl" rotWithShape="0">
                    <a:srgbClr val="000000">
                      <a:alpha val="43000"/>
                    </a:srgbClr>
                  </a:outerShdw>
                </a:effectLst>
                <a:latin typeface="Gill Sans MT"/>
              </a:rPr>
              <a:t>2</a:t>
            </a:r>
            <a:r>
              <a:rPr lang="it-IT" dirty="0" smtClean="0">
                <a:solidFill>
                  <a:srgbClr val="464653"/>
                </a:solidFill>
                <a:effectLst>
                  <a:outerShdw blurRad="50800" dist="38100" dir="2700000" algn="tl" rotWithShape="0">
                    <a:srgbClr val="000000">
                      <a:alpha val="43000"/>
                    </a:srgbClr>
                  </a:outerShdw>
                </a:effectLst>
                <a:latin typeface="Gill Sans MT"/>
              </a:rPr>
              <a:t>):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50 technicians and engineers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CNC machining </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Assembly &amp; metal forming</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Welding (TIG, MIG, electron beam, laser, vacuum brazing)</a:t>
            </a:r>
          </a:p>
          <a:p>
            <a:pPr marL="180975" indent="-180975" defTabSz="457200">
              <a:buSzPct val="80000"/>
              <a:buFont typeface="Wingdings" panose="05000000000000000000" pitchFamily="2" charset="2"/>
              <a:buChar char="§"/>
            </a:pPr>
            <a:r>
              <a:rPr lang="it-IT" sz="2000" dirty="0">
                <a:solidFill>
                  <a:srgbClr val="FF0000"/>
                </a:solidFill>
                <a:effectLst>
                  <a:outerShdw blurRad="50800" dist="38100" dir="2700000" algn="tl" rotWithShape="0">
                    <a:srgbClr val="000000">
                      <a:alpha val="43000"/>
                    </a:srgbClr>
                  </a:outerShdw>
                </a:effectLst>
                <a:latin typeface="Gill Sans MT"/>
              </a:rPr>
              <a:t>Technical Subcontracting </a:t>
            </a:r>
            <a:r>
              <a:rPr lang="it-IT" sz="2000" dirty="0" smtClean="0">
                <a:solidFill>
                  <a:srgbClr val="FF0000"/>
                </a:solidFill>
                <a:effectLst>
                  <a:outerShdw blurRad="50800" dist="38100" dir="2700000" algn="tl" rotWithShape="0">
                    <a:srgbClr val="000000">
                      <a:alpha val="43000"/>
                    </a:srgbClr>
                  </a:outerShdw>
                </a:effectLst>
                <a:latin typeface="Gill Sans MT"/>
              </a:rPr>
              <a:t>Service</a:t>
            </a:r>
            <a:r>
              <a:rPr lang="it-IT" sz="1600" dirty="0" smtClean="0">
                <a:solidFill>
                  <a:srgbClr val="FF0000"/>
                </a:solidFill>
                <a:effectLst>
                  <a:outerShdw blurRad="50800" dist="38100" dir="2700000" algn="tl" rotWithShape="0">
                    <a:srgbClr val="000000">
                      <a:alpha val="43000"/>
                    </a:srgbClr>
                  </a:outerShdw>
                </a:effectLst>
                <a:latin typeface="Gill Sans MT"/>
              </a:rPr>
              <a:t> (MME-FS)</a:t>
            </a:r>
            <a:endParaRPr lang="it-IT" sz="2000" dirty="0">
              <a:solidFill>
                <a:srgbClr val="FF0000"/>
              </a:solidFill>
              <a:effectLst>
                <a:outerShdw blurRad="50800" dist="38100" dir="2700000" algn="tl" rotWithShape="0">
                  <a:srgbClr val="000000">
                    <a:alpha val="43000"/>
                  </a:srgbClr>
                </a:outerShdw>
              </a:effectLst>
              <a:latin typeface="Gill Sans MT"/>
            </a:endParaRPr>
          </a:p>
        </p:txBody>
      </p:sp>
      <p:sp>
        <p:nvSpPr>
          <p:cNvPr id="12" name="Rectangle 11"/>
          <p:cNvSpPr/>
          <p:nvPr/>
        </p:nvSpPr>
        <p:spPr>
          <a:xfrm>
            <a:off x="4413241" y="4684754"/>
            <a:ext cx="4631171" cy="1477328"/>
          </a:xfrm>
          <a:prstGeom prst="rect">
            <a:avLst/>
          </a:prstGeom>
          <a:ln>
            <a:noFill/>
          </a:ln>
        </p:spPr>
        <p:txBody>
          <a:bodyPr wrap="square">
            <a:spAutoFit/>
          </a:bodyPr>
          <a:lstStyle/>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Material science consultancy:</a:t>
            </a:r>
          </a:p>
          <a:p>
            <a:pPr marL="638175" lvl="1" indent="-180975" defTabSz="457200">
              <a:buSzPct val="80000"/>
              <a:buFont typeface="Wingdings" panose="05000000000000000000" pitchFamily="2" charset="2"/>
              <a:buChar char="§"/>
            </a:pPr>
            <a:r>
              <a:rPr lang="it-IT" dirty="0" smtClean="0">
                <a:solidFill>
                  <a:srgbClr val="464653"/>
                </a:solidFill>
                <a:latin typeface="Gill Sans MT"/>
              </a:rPr>
              <a:t>metallurgical analyses, microscopy, mechanical tests</a:t>
            </a:r>
          </a:p>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NDT: </a:t>
            </a:r>
            <a:r>
              <a:rPr lang="it-IT" dirty="0" smtClean="0">
                <a:solidFill>
                  <a:srgbClr val="464653"/>
                </a:solidFill>
                <a:latin typeface="Gill Sans MT"/>
              </a:rPr>
              <a:t>US,  radiography,  tomography</a:t>
            </a:r>
          </a:p>
          <a:p>
            <a:pPr marL="180975" indent="-180975" defTabSz="457200">
              <a:buSzPct val="80000"/>
              <a:buFont typeface="Wingdings" panose="05000000000000000000" pitchFamily="2" charset="2"/>
              <a:buChar char="§"/>
            </a:pPr>
            <a:r>
              <a:rPr lang="it-IT" dirty="0" smtClean="0">
                <a:solidFill>
                  <a:srgbClr val="464653"/>
                </a:solidFill>
                <a:effectLst>
                  <a:outerShdw blurRad="50800" dist="38100" dir="2700000" algn="tl" rotWithShape="0">
                    <a:srgbClr val="000000">
                      <a:alpha val="43000"/>
                    </a:srgbClr>
                  </a:outerShdw>
                </a:effectLst>
                <a:latin typeface="Gill Sans MT"/>
              </a:rPr>
              <a:t>Metrology: </a:t>
            </a:r>
            <a:r>
              <a:rPr lang="it-IT" dirty="0" smtClean="0">
                <a:solidFill>
                  <a:srgbClr val="464653"/>
                </a:solidFill>
                <a:latin typeface="Gill Sans MT"/>
              </a:rPr>
              <a:t>350 m</a:t>
            </a:r>
            <a:r>
              <a:rPr lang="it-IT" baseline="30000" dirty="0" smtClean="0">
                <a:solidFill>
                  <a:srgbClr val="464653"/>
                </a:solidFill>
                <a:latin typeface="Gill Sans MT"/>
              </a:rPr>
              <a:t>2</a:t>
            </a:r>
            <a:r>
              <a:rPr lang="it-IT" dirty="0" smtClean="0">
                <a:solidFill>
                  <a:srgbClr val="464653"/>
                </a:solidFill>
                <a:latin typeface="Gill Sans MT"/>
              </a:rPr>
              <a:t> lab. </a:t>
            </a:r>
            <a:r>
              <a:rPr lang="it-IT" dirty="0">
                <a:solidFill>
                  <a:srgbClr val="464653"/>
                </a:solidFill>
                <a:latin typeface="Gill Sans MT"/>
              </a:rPr>
              <a:t>e</a:t>
            </a:r>
            <a:r>
              <a:rPr lang="it-IT" dirty="0" smtClean="0">
                <a:solidFill>
                  <a:srgbClr val="464653"/>
                </a:solidFill>
                <a:latin typeface="Gill Sans MT"/>
              </a:rPr>
              <a:t>quipped with CMM.</a:t>
            </a:r>
            <a:endParaRPr lang="it-IT" dirty="0">
              <a:solidFill>
                <a:srgbClr val="464653"/>
              </a:solidFill>
              <a:latin typeface="Gill Sans MT"/>
            </a:endParaRPr>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smtClean="0"/>
              <a:t>M. 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5</a:t>
            </a:fld>
            <a:endParaRPr lang="en-US"/>
          </a:p>
        </p:txBody>
      </p:sp>
    </p:spTree>
    <p:extLst>
      <p:ext uri="{BB962C8B-B14F-4D97-AF65-F5344CB8AC3E}">
        <p14:creationId xmlns:p14="http://schemas.microsoft.com/office/powerpoint/2010/main" val="141407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9512" y="188640"/>
            <a:ext cx="8702082" cy="763860"/>
          </a:xfrm>
        </p:spPr>
        <p:txBody>
          <a:bodyPr>
            <a:noAutofit/>
          </a:bodyPr>
          <a:lstStyle/>
          <a:p>
            <a:r>
              <a:rPr lang="en-US" sz="4000" b="1" dirty="0"/>
              <a:t>Subcontracting </a:t>
            </a:r>
            <a:r>
              <a:rPr lang="en-US" sz="4000" b="1" dirty="0" smtClean="0"/>
              <a:t>Service:</a:t>
            </a:r>
            <a:endParaRPr lang="en-US" sz="3200" b="1" dirty="0"/>
          </a:p>
        </p:txBody>
      </p:sp>
      <p:sp>
        <p:nvSpPr>
          <p:cNvPr id="2" name="Date Placeholder 1"/>
          <p:cNvSpPr>
            <a:spLocks noGrp="1"/>
          </p:cNvSpPr>
          <p:nvPr>
            <p:ph type="dt" sz="half" idx="2"/>
          </p:nvPr>
        </p:nvSpPr>
        <p:spPr/>
        <p:txBody>
          <a:bodyPr/>
          <a:lstStyle/>
          <a:p>
            <a:r>
              <a:rPr lang="en-US" smtClean="0"/>
              <a:t>30/09/2016</a:t>
            </a:r>
            <a:endParaRPr lang="en-US" dirty="0"/>
          </a:p>
        </p:txBody>
      </p:sp>
      <p:sp>
        <p:nvSpPr>
          <p:cNvPr id="3" name="Footer Placeholder 2"/>
          <p:cNvSpPr>
            <a:spLocks noGrp="1"/>
          </p:cNvSpPr>
          <p:nvPr>
            <p:ph type="ftr" sz="quarter" idx="3"/>
          </p:nvPr>
        </p:nvSpPr>
        <p:spPr/>
        <p:txBody>
          <a:bodyPr/>
          <a:lstStyle/>
          <a:p>
            <a:r>
              <a:rPr lang="en-US" smtClean="0"/>
              <a:t>M. Garlaschè</a:t>
            </a:r>
            <a:endParaRPr lang="en-US" dirty="0"/>
          </a:p>
        </p:txBody>
      </p:sp>
      <p:sp>
        <p:nvSpPr>
          <p:cNvPr id="4" name="Slide Number Placeholder 3"/>
          <p:cNvSpPr>
            <a:spLocks noGrp="1"/>
          </p:cNvSpPr>
          <p:nvPr>
            <p:ph type="sldNum" sz="quarter" idx="4"/>
          </p:nvPr>
        </p:nvSpPr>
        <p:spPr/>
        <p:txBody>
          <a:bodyPr/>
          <a:lstStyle/>
          <a:p>
            <a:fld id="{8D6C380F-326D-3C40-9EE7-7FBAB0953422}" type="slidenum">
              <a:rPr lang="en-US" smtClean="0"/>
              <a:pPr/>
              <a:t>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934596272"/>
              </p:ext>
            </p:extLst>
          </p:nvPr>
        </p:nvGraphicFramePr>
        <p:xfrm>
          <a:off x="259644" y="1351845"/>
          <a:ext cx="8788125" cy="1381760"/>
        </p:xfrm>
        <a:graphic>
          <a:graphicData uri="http://schemas.openxmlformats.org/drawingml/2006/table">
            <a:tbl>
              <a:tblPr firstRow="1" bandRow="1">
                <a:tableStyleId>{5C22544A-7EE6-4342-B048-85BDC9FD1C3A}</a:tableStyleId>
              </a:tblPr>
              <a:tblGrid>
                <a:gridCol w="2887980"/>
                <a:gridCol w="1180029"/>
                <a:gridCol w="1180029"/>
                <a:gridCol w="1180029"/>
                <a:gridCol w="1180029"/>
                <a:gridCol w="1180029"/>
              </a:tblGrid>
              <a:tr h="370840">
                <a:tc>
                  <a:txBody>
                    <a:bodyPr/>
                    <a:lstStyle/>
                    <a:p>
                      <a:pPr algn="ctr"/>
                      <a:endParaRPr lang="en-GB" dirty="0">
                        <a:solidFill>
                          <a:schemeClr val="tx2"/>
                        </a:solidFill>
                      </a:endParaRPr>
                    </a:p>
                  </a:txBody>
                  <a:tcPr>
                    <a:solidFill>
                      <a:schemeClr val="bg1"/>
                    </a:solidFill>
                  </a:tcPr>
                </a:tc>
                <a:tc gridSpan="5">
                  <a:txBody>
                    <a:bodyPr/>
                    <a:lstStyle/>
                    <a:p>
                      <a:pPr algn="ctr"/>
                      <a:r>
                        <a:rPr lang="en-GB" dirty="0" smtClean="0">
                          <a:solidFill>
                            <a:schemeClr val="tx2"/>
                          </a:solidFill>
                        </a:rPr>
                        <a:t>Invoiced Jobs</a:t>
                      </a:r>
                      <a:endParaRPr lang="en-GB" dirty="0">
                        <a:solidFill>
                          <a:schemeClr val="tx2"/>
                        </a:solidFill>
                      </a:endParaRPr>
                    </a:p>
                  </a:txBody>
                  <a:tcPr>
                    <a:solidFill>
                      <a:schemeClr val="accent5">
                        <a:lumMod val="20000"/>
                        <a:lumOff val="80000"/>
                      </a:schemeClr>
                    </a:solidFill>
                  </a:tcPr>
                </a:tc>
                <a:tc hMerge="1">
                  <a:txBody>
                    <a:bodyPr/>
                    <a:lstStyle/>
                    <a:p>
                      <a:endParaRPr lang="en-GB" dirty="0"/>
                    </a:p>
                  </a:txBody>
                  <a:tcPr>
                    <a:solidFill>
                      <a:schemeClr val="accent5">
                        <a:lumMod val="20000"/>
                        <a:lumOff val="80000"/>
                      </a:schemeClr>
                    </a:solidFill>
                  </a:tcPr>
                </a:tc>
                <a:tc hMerge="1">
                  <a:txBody>
                    <a:bodyPr/>
                    <a:lstStyle/>
                    <a:p>
                      <a:endParaRPr lang="en-GB" dirty="0"/>
                    </a:p>
                  </a:txBody>
                  <a:tcPr>
                    <a:solidFill>
                      <a:schemeClr val="accent5">
                        <a:lumMod val="20000"/>
                        <a:lumOff val="80000"/>
                      </a:schemeClr>
                    </a:solidFill>
                  </a:tcPr>
                </a:tc>
                <a:tc hMerge="1">
                  <a:txBody>
                    <a:bodyPr/>
                    <a:lstStyle/>
                    <a:p>
                      <a:endParaRPr lang="en-GB" dirty="0"/>
                    </a:p>
                  </a:txBody>
                  <a:tcPr>
                    <a:solidFill>
                      <a:schemeClr val="accent5">
                        <a:lumMod val="20000"/>
                        <a:lumOff val="80000"/>
                      </a:schemeClr>
                    </a:solidFill>
                  </a:tcPr>
                </a:tc>
                <a:tc hMerge="1">
                  <a:txBody>
                    <a:bodyPr/>
                    <a:lstStyle/>
                    <a:p>
                      <a:pPr algn="ctr"/>
                      <a:endParaRPr lang="en-GB" dirty="0">
                        <a:solidFill>
                          <a:schemeClr val="tx2"/>
                        </a:solidFill>
                      </a:endParaRPr>
                    </a:p>
                  </a:txBody>
                  <a:tcPr>
                    <a:solidFill>
                      <a:schemeClr val="accent5">
                        <a:lumMod val="20000"/>
                        <a:lumOff val="80000"/>
                      </a:schemeClr>
                    </a:solidFill>
                  </a:tcPr>
                </a:tc>
              </a:tr>
              <a:tr h="370840">
                <a:tc>
                  <a:txBody>
                    <a:bodyPr/>
                    <a:lstStyle/>
                    <a:p>
                      <a:endParaRPr lang="en-GB" dirty="0"/>
                    </a:p>
                  </a:txBody>
                  <a:tcPr>
                    <a:solidFill>
                      <a:schemeClr val="bg1"/>
                    </a:solidFill>
                  </a:tcPr>
                </a:tc>
                <a:tc>
                  <a:txBody>
                    <a:bodyPr/>
                    <a:lstStyle/>
                    <a:p>
                      <a:pPr algn="ctr"/>
                      <a:r>
                        <a:rPr lang="en-GB" dirty="0" smtClean="0">
                          <a:solidFill>
                            <a:schemeClr val="tx2"/>
                          </a:solidFill>
                        </a:rPr>
                        <a:t>2011</a:t>
                      </a:r>
                      <a:endParaRPr lang="en-GB" dirty="0">
                        <a:solidFill>
                          <a:schemeClr val="tx2"/>
                        </a:solidFill>
                      </a:endParaRPr>
                    </a:p>
                  </a:txBody>
                  <a:tcPr>
                    <a:solidFill>
                      <a:schemeClr val="accent5">
                        <a:lumMod val="20000"/>
                        <a:lumOff val="80000"/>
                      </a:schemeClr>
                    </a:solidFill>
                  </a:tcPr>
                </a:tc>
                <a:tc>
                  <a:txBody>
                    <a:bodyPr/>
                    <a:lstStyle/>
                    <a:p>
                      <a:pPr algn="ctr"/>
                      <a:r>
                        <a:rPr lang="en-GB" dirty="0" smtClean="0">
                          <a:solidFill>
                            <a:schemeClr val="tx2"/>
                          </a:solidFill>
                        </a:rPr>
                        <a:t>2012</a:t>
                      </a:r>
                      <a:endParaRPr lang="en-GB" dirty="0">
                        <a:solidFill>
                          <a:schemeClr val="tx2"/>
                        </a:solidFill>
                      </a:endParaRPr>
                    </a:p>
                  </a:txBody>
                  <a:tcPr>
                    <a:solidFill>
                      <a:schemeClr val="accent5">
                        <a:lumMod val="20000"/>
                        <a:lumOff val="80000"/>
                      </a:schemeClr>
                    </a:solidFill>
                  </a:tcPr>
                </a:tc>
                <a:tc>
                  <a:txBody>
                    <a:bodyPr/>
                    <a:lstStyle/>
                    <a:p>
                      <a:pPr algn="ctr"/>
                      <a:r>
                        <a:rPr lang="en-GB" dirty="0" smtClean="0">
                          <a:solidFill>
                            <a:schemeClr val="tx2"/>
                          </a:solidFill>
                        </a:rPr>
                        <a:t>2013</a:t>
                      </a:r>
                      <a:endParaRPr lang="en-GB" dirty="0">
                        <a:solidFill>
                          <a:schemeClr val="tx2"/>
                        </a:solidFill>
                      </a:endParaRPr>
                    </a:p>
                  </a:txBody>
                  <a:tcPr>
                    <a:solidFill>
                      <a:schemeClr val="accent5">
                        <a:lumMod val="20000"/>
                        <a:lumOff val="80000"/>
                      </a:schemeClr>
                    </a:solidFill>
                  </a:tcPr>
                </a:tc>
                <a:tc>
                  <a:txBody>
                    <a:bodyPr/>
                    <a:lstStyle/>
                    <a:p>
                      <a:pPr algn="ctr"/>
                      <a:r>
                        <a:rPr lang="en-GB" dirty="0" smtClean="0">
                          <a:solidFill>
                            <a:schemeClr val="tx2"/>
                          </a:solidFill>
                        </a:rPr>
                        <a:t>2014</a:t>
                      </a:r>
                      <a:endParaRPr lang="en-GB" dirty="0">
                        <a:solidFill>
                          <a:schemeClr val="tx2"/>
                        </a:solidFill>
                      </a:endParaRPr>
                    </a:p>
                  </a:txBody>
                  <a:tcPr>
                    <a:solidFill>
                      <a:schemeClr val="accent5">
                        <a:lumMod val="20000"/>
                        <a:lumOff val="80000"/>
                      </a:schemeClr>
                    </a:solidFill>
                  </a:tcPr>
                </a:tc>
                <a:tc>
                  <a:txBody>
                    <a:bodyPr/>
                    <a:lstStyle/>
                    <a:p>
                      <a:pPr algn="ctr"/>
                      <a:r>
                        <a:rPr lang="en-GB" dirty="0" smtClean="0">
                          <a:solidFill>
                            <a:schemeClr val="tx2"/>
                          </a:solidFill>
                        </a:rPr>
                        <a:t>2015</a:t>
                      </a:r>
                      <a:endParaRPr lang="en-GB" dirty="0">
                        <a:solidFill>
                          <a:schemeClr val="tx2"/>
                        </a:solidFill>
                      </a:endParaRPr>
                    </a:p>
                  </a:txBody>
                  <a:tcPr>
                    <a:solidFill>
                      <a:schemeClr val="accent5">
                        <a:lumMod val="20000"/>
                        <a:lumOff val="80000"/>
                      </a:schemeClr>
                    </a:solidFill>
                  </a:tcPr>
                </a:tc>
              </a:tr>
              <a:tr h="370840">
                <a:tc>
                  <a:txBody>
                    <a:bodyPr/>
                    <a:lstStyle/>
                    <a:p>
                      <a:r>
                        <a:rPr lang="en-GB" b="0" i="1" dirty="0" smtClean="0">
                          <a:solidFill>
                            <a:schemeClr val="tx2"/>
                          </a:solidFill>
                        </a:rPr>
                        <a:t>Subcontracting MME-FS</a:t>
                      </a:r>
                    </a:p>
                    <a:p>
                      <a:pPr algn="ctr"/>
                      <a:r>
                        <a:rPr lang="en-GB" b="0" i="1" dirty="0" smtClean="0">
                          <a:solidFill>
                            <a:schemeClr val="tx2"/>
                          </a:solidFill>
                        </a:rPr>
                        <a:t>(MCHF)</a:t>
                      </a:r>
                      <a:endParaRPr lang="en-GB" b="0" i="1" dirty="0">
                        <a:solidFill>
                          <a:schemeClr val="tx2"/>
                        </a:solidFill>
                      </a:endParaRPr>
                    </a:p>
                  </a:txBody>
                  <a:tcPr/>
                </a:tc>
                <a:tc>
                  <a:txBody>
                    <a:bodyPr/>
                    <a:lstStyle/>
                    <a:p>
                      <a:pPr algn="ctr"/>
                      <a:r>
                        <a:rPr lang="en-GB" dirty="0" smtClean="0"/>
                        <a:t>5.9</a:t>
                      </a:r>
                      <a:endParaRPr lang="en-GB" dirty="0"/>
                    </a:p>
                  </a:txBody>
                  <a:tcPr anchor="ctr"/>
                </a:tc>
                <a:tc>
                  <a:txBody>
                    <a:bodyPr/>
                    <a:lstStyle/>
                    <a:p>
                      <a:pPr algn="ctr"/>
                      <a:r>
                        <a:rPr lang="en-GB" dirty="0" smtClean="0"/>
                        <a:t>7.0</a:t>
                      </a:r>
                      <a:endParaRPr lang="en-GB" dirty="0"/>
                    </a:p>
                  </a:txBody>
                  <a:tcPr anchor="ctr"/>
                </a:tc>
                <a:tc>
                  <a:txBody>
                    <a:bodyPr/>
                    <a:lstStyle/>
                    <a:p>
                      <a:pPr algn="ctr"/>
                      <a:r>
                        <a:rPr lang="en-GB" dirty="0" smtClean="0"/>
                        <a:t>7.9</a:t>
                      </a:r>
                      <a:endParaRPr lang="en-GB" dirty="0"/>
                    </a:p>
                  </a:txBody>
                  <a:tcPr anchor="ctr"/>
                </a:tc>
                <a:tc>
                  <a:txBody>
                    <a:bodyPr/>
                    <a:lstStyle/>
                    <a:p>
                      <a:pPr algn="ctr"/>
                      <a:r>
                        <a:rPr lang="en-GB" dirty="0" smtClean="0"/>
                        <a:t>9.0</a:t>
                      </a:r>
                      <a:endParaRPr lang="en-GB" dirty="0"/>
                    </a:p>
                  </a:txBody>
                  <a:tcPr anchor="ctr"/>
                </a:tc>
                <a:tc>
                  <a:txBody>
                    <a:bodyPr/>
                    <a:lstStyle/>
                    <a:p>
                      <a:pPr algn="ctr"/>
                      <a:r>
                        <a:rPr lang="en-GB" dirty="0" smtClean="0"/>
                        <a:t>8.2</a:t>
                      </a:r>
                      <a:endParaRPr lang="en-GB" dirty="0"/>
                    </a:p>
                  </a:txBody>
                  <a:tcPr anchor="ctr"/>
                </a:tc>
              </a:tr>
            </a:tbl>
          </a:graphicData>
        </a:graphic>
      </p:graphicFrame>
      <p:sp>
        <p:nvSpPr>
          <p:cNvPr id="6" name="Rectangle 5"/>
          <p:cNvSpPr/>
          <p:nvPr/>
        </p:nvSpPr>
        <p:spPr>
          <a:xfrm>
            <a:off x="389466" y="3275471"/>
            <a:ext cx="7149768" cy="369332"/>
          </a:xfrm>
          <a:prstGeom prst="rect">
            <a:avLst/>
          </a:prstGeom>
        </p:spPr>
        <p:txBody>
          <a:bodyPr wrap="square">
            <a:spAutoFit/>
          </a:bodyPr>
          <a:lstStyle/>
          <a:p>
            <a:r>
              <a:rPr lang="en-US" b="1" dirty="0"/>
              <a:t>~2000 contracts/year in close collaboration with FP </a:t>
            </a:r>
            <a:r>
              <a:rPr lang="en-US" b="1" dirty="0" smtClean="0"/>
              <a:t>Dept.</a:t>
            </a:r>
            <a:endParaRPr lang="en-GB" dirty="0"/>
          </a:p>
        </p:txBody>
      </p:sp>
      <p:sp>
        <p:nvSpPr>
          <p:cNvPr id="10" name="Rectangle 9"/>
          <p:cNvSpPr/>
          <p:nvPr/>
        </p:nvSpPr>
        <p:spPr>
          <a:xfrm>
            <a:off x="389466" y="3775520"/>
            <a:ext cx="8004932" cy="2862322"/>
          </a:xfrm>
          <a:prstGeom prst="rect">
            <a:avLst/>
          </a:prstGeom>
        </p:spPr>
        <p:txBody>
          <a:bodyPr wrap="square">
            <a:spAutoFit/>
          </a:bodyPr>
          <a:lstStyle/>
          <a:p>
            <a:r>
              <a:rPr lang="en-US" b="1" dirty="0" smtClean="0"/>
              <a:t>Quota </a:t>
            </a:r>
            <a:r>
              <a:rPr lang="en-US" dirty="0" smtClean="0"/>
              <a:t>represents </a:t>
            </a:r>
            <a:r>
              <a:rPr lang="en-US" b="1" dirty="0" smtClean="0"/>
              <a:t>~ 40% of overall production for mechanical components @ CERN</a:t>
            </a:r>
          </a:p>
          <a:p>
            <a:endParaRPr lang="en-US" b="1" dirty="0"/>
          </a:p>
          <a:p>
            <a:r>
              <a:rPr lang="en-US" dirty="0" smtClean="0"/>
              <a:t>Subcontracting:</a:t>
            </a:r>
          </a:p>
          <a:p>
            <a:pPr lvl="1"/>
            <a:r>
              <a:rPr lang="en-US" b="1" dirty="0" smtClean="0"/>
              <a:t>~ 35% of semi-finished </a:t>
            </a:r>
            <a:r>
              <a:rPr lang="en-US" dirty="0" smtClean="0"/>
              <a:t>parts</a:t>
            </a:r>
          </a:p>
          <a:p>
            <a:pPr lvl="1"/>
            <a:r>
              <a:rPr lang="en-US" b="1" dirty="0" smtClean="0"/>
              <a:t>~ 65% of finished / turnkey </a:t>
            </a:r>
            <a:r>
              <a:rPr lang="en-US" dirty="0" smtClean="0"/>
              <a:t>components</a:t>
            </a:r>
          </a:p>
          <a:p>
            <a:endParaRPr lang="en-US" b="1" dirty="0"/>
          </a:p>
          <a:p>
            <a:endParaRPr lang="en-US" b="1" dirty="0" smtClean="0"/>
          </a:p>
          <a:p>
            <a:endParaRPr lang="en-US" b="1" dirty="0"/>
          </a:p>
          <a:p>
            <a:r>
              <a:rPr lang="en-US" b="1" dirty="0" smtClean="0"/>
              <a:t> </a:t>
            </a:r>
            <a:endParaRPr lang="en-GB" dirty="0"/>
          </a:p>
        </p:txBody>
      </p:sp>
    </p:spTree>
    <p:extLst>
      <p:ext uri="{BB962C8B-B14F-4D97-AF65-F5344CB8AC3E}">
        <p14:creationId xmlns:p14="http://schemas.microsoft.com/office/powerpoint/2010/main" val="1929457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57200" y="325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fr-CH" altLang="en-US" sz="1200" smtClean="0">
                <a:solidFill>
                  <a:srgbClr val="0C377B"/>
                </a:solidFill>
                <a:latin typeface="Times New Roman" pitchFamily="18" charset="0"/>
                <a:ea typeface="Calibri" pitchFamily="34" charset="0"/>
                <a:cs typeface="Times New Roman" pitchFamily="18" charset="0"/>
              </a:rPr>
              <a:t>  </a:t>
            </a:r>
            <a:endParaRPr lang="fr-CH" altLang="en-US" smtClean="0">
              <a:solidFill>
                <a:srgbClr val="0C377B"/>
              </a:solidFill>
              <a:cs typeface="Arial" pitchFamily="34" charset="0"/>
            </a:endParaRPr>
          </a:p>
        </p:txBody>
      </p:sp>
      <p:sp>
        <p:nvSpPr>
          <p:cNvPr id="9" name="Rectangle 5"/>
          <p:cNvSpPr>
            <a:spLocks noChangeArrowheads="1"/>
          </p:cNvSpPr>
          <p:nvPr/>
        </p:nvSpPr>
        <p:spPr bwMode="auto">
          <a:xfrm>
            <a:off x="457200" y="6057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srgbClr val="0C377B"/>
              </a:solidFill>
              <a:cs typeface="Arial" pitchFamily="34" charset="0"/>
            </a:endParaRPr>
          </a:p>
        </p:txBody>
      </p:sp>
      <p:sp>
        <p:nvSpPr>
          <p:cNvPr id="13" name="Title 1"/>
          <p:cNvSpPr>
            <a:spLocks noGrp="1"/>
          </p:cNvSpPr>
          <p:nvPr>
            <p:ph type="title"/>
          </p:nvPr>
        </p:nvSpPr>
        <p:spPr>
          <a:xfrm>
            <a:off x="458573" y="2958779"/>
            <a:ext cx="8226854" cy="940443"/>
          </a:xfrm>
        </p:spPr>
        <p:txBody>
          <a:bodyPr>
            <a:noAutofit/>
          </a:bodyPr>
          <a:lstStyle/>
          <a:p>
            <a:r>
              <a:rPr lang="en-US" sz="3600" b="1" dirty="0" smtClean="0"/>
              <a:t>MME Subcontracting Service: </a:t>
            </a:r>
            <a:br>
              <a:rPr lang="en-US" sz="3600" b="1" dirty="0" smtClean="0"/>
            </a:br>
            <a:r>
              <a:rPr lang="en-US" sz="2800" b="1" dirty="0"/>
              <a:t>Core &amp; recent activities </a:t>
            </a:r>
            <a:r>
              <a:rPr lang="en-US" sz="2800" b="1" dirty="0" smtClean="0"/>
              <a:t>Europe wide</a:t>
            </a:r>
            <a:endParaRPr lang="en-US" sz="2800" b="1" dirty="0"/>
          </a:p>
        </p:txBody>
      </p:sp>
      <p:sp>
        <p:nvSpPr>
          <p:cNvPr id="4" name="Date Placeholder 3"/>
          <p:cNvSpPr>
            <a:spLocks noGrp="1"/>
          </p:cNvSpPr>
          <p:nvPr>
            <p:ph type="dt" sz="half" idx="2"/>
          </p:nvPr>
        </p:nvSpPr>
        <p:spPr/>
        <p:txBody>
          <a:bodyPr/>
          <a:lstStyle/>
          <a:p>
            <a:r>
              <a:rPr lang="en-US" smtClean="0"/>
              <a:t>30/09/2016</a:t>
            </a:r>
            <a:endParaRPr lang="en-US" dirty="0"/>
          </a:p>
        </p:txBody>
      </p:sp>
      <p:sp>
        <p:nvSpPr>
          <p:cNvPr id="5" name="Footer Placeholder 4"/>
          <p:cNvSpPr>
            <a:spLocks noGrp="1"/>
          </p:cNvSpPr>
          <p:nvPr>
            <p:ph type="ftr" sz="quarter" idx="3"/>
          </p:nvPr>
        </p:nvSpPr>
        <p:spPr/>
        <p:txBody>
          <a:bodyPr/>
          <a:lstStyle/>
          <a:p>
            <a:r>
              <a:rPr lang="en-US" smtClean="0"/>
              <a:t>M. Garlaschè</a:t>
            </a:r>
            <a:endParaRPr lang="en-US" dirty="0"/>
          </a:p>
        </p:txBody>
      </p:sp>
      <p:sp>
        <p:nvSpPr>
          <p:cNvPr id="8" name="Slide Number Placeholder 7"/>
          <p:cNvSpPr>
            <a:spLocks noGrp="1"/>
          </p:cNvSpPr>
          <p:nvPr>
            <p:ph type="sldNum" sz="quarter" idx="4"/>
          </p:nvPr>
        </p:nvSpPr>
        <p:spPr/>
        <p:txBody>
          <a:bodyPr/>
          <a:lstStyle/>
          <a:p>
            <a:fld id="{8D6C380F-326D-3C40-9EE7-7FBAB0953422}" type="slidenum">
              <a:rPr lang="en-US" smtClean="0"/>
              <a:pPr/>
              <a:t>7</a:t>
            </a:fld>
            <a:endParaRPr lang="en-US"/>
          </a:p>
        </p:txBody>
      </p:sp>
    </p:spTree>
    <p:extLst>
      <p:ext uri="{BB962C8B-B14F-4D97-AF65-F5344CB8AC3E}">
        <p14:creationId xmlns:p14="http://schemas.microsoft.com/office/powerpoint/2010/main" val="127717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z="4400" b="1" dirty="0" smtClean="0"/>
              <a:t>Magnets</a:t>
            </a:r>
            <a:endParaRPr lang="en-GB" sz="4400" b="1" dirty="0"/>
          </a:p>
        </p:txBody>
      </p:sp>
      <p:sp>
        <p:nvSpPr>
          <p:cNvPr id="3" name="Date Placeholder 2"/>
          <p:cNvSpPr>
            <a:spLocks noGrp="1"/>
          </p:cNvSpPr>
          <p:nvPr>
            <p:ph type="dt" sz="half" idx="2"/>
          </p:nvPr>
        </p:nvSpPr>
        <p:spPr/>
        <p:txBody>
          <a:bodyPr/>
          <a:lstStyle/>
          <a:p>
            <a:r>
              <a:rPr lang="en-US" smtClean="0"/>
              <a:t>30/09/2016</a:t>
            </a:r>
            <a:endParaRPr lang="en-US" dirty="0"/>
          </a:p>
        </p:txBody>
      </p:sp>
      <p:sp>
        <p:nvSpPr>
          <p:cNvPr id="4" name="Footer Placeholder 3"/>
          <p:cNvSpPr>
            <a:spLocks noGrp="1"/>
          </p:cNvSpPr>
          <p:nvPr>
            <p:ph type="ftr" sz="quarter" idx="3"/>
          </p:nvPr>
        </p:nvSpPr>
        <p:spPr/>
        <p:txBody>
          <a:bodyPr/>
          <a:lstStyle/>
          <a:p>
            <a:r>
              <a:rPr lang="en-US" dirty="0" smtClean="0"/>
              <a:t>M. </a:t>
            </a:r>
            <a:r>
              <a:rPr lang="en-US" dirty="0" err="1" smtClean="0"/>
              <a:t>Garlaschè</a:t>
            </a:r>
            <a:endParaRPr lang="en-US" dirty="0"/>
          </a:p>
        </p:txBody>
      </p:sp>
      <p:sp>
        <p:nvSpPr>
          <p:cNvPr id="5" name="Slide Number Placeholder 4"/>
          <p:cNvSpPr>
            <a:spLocks noGrp="1"/>
          </p:cNvSpPr>
          <p:nvPr>
            <p:ph type="sldNum" sz="quarter" idx="4"/>
          </p:nvPr>
        </p:nvSpPr>
        <p:spPr/>
        <p:txBody>
          <a:bodyPr/>
          <a:lstStyle/>
          <a:p>
            <a:fld id="{8D6C380F-326D-3C40-9EE7-7FBAB0953422}" type="slidenum">
              <a:rPr lang="en-US" smtClean="0"/>
              <a:pPr/>
              <a:t>8</a:t>
            </a:fld>
            <a:endParaRPr lang="en-US"/>
          </a:p>
        </p:txBody>
      </p:sp>
      <p:grpSp>
        <p:nvGrpSpPr>
          <p:cNvPr id="10" name="Group 9"/>
          <p:cNvGrpSpPr/>
          <p:nvPr/>
        </p:nvGrpSpPr>
        <p:grpSpPr>
          <a:xfrm>
            <a:off x="5385783" y="0"/>
            <a:ext cx="3782989" cy="4446591"/>
            <a:chOff x="-5732493" y="1763067"/>
            <a:chExt cx="3782989" cy="4446591"/>
          </a:xfrm>
        </p:grpSpPr>
        <p:pic>
          <p:nvPicPr>
            <p:cNvPr id="8" name="Picture 7"/>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t="32031" r="61503" b="9636"/>
            <a:stretch/>
          </p:blipFill>
          <p:spPr bwMode="auto">
            <a:xfrm>
              <a:off x="-5732493" y="2098160"/>
              <a:ext cx="2937971" cy="251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333804" y="1763067"/>
              <a:ext cx="1207128" cy="2133600"/>
            </a:xfrm>
            <a:prstGeom prst="rect">
              <a:avLst/>
            </a:prstGeom>
            <a:gradFill flip="none" rotWithShape="1">
              <a:gsLst>
                <a:gs pos="47200">
                  <a:srgbClr val="FFFFFF"/>
                </a:gs>
                <a:gs pos="0">
                  <a:schemeClr val="bg1">
                    <a:alpha val="0"/>
                  </a:schemeClr>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l="23244" r="21397"/>
            <a:stretch>
              <a:fillRect/>
            </a:stretch>
          </p:blipFill>
          <p:spPr bwMode="auto">
            <a:xfrm>
              <a:off x="-4540304" y="3568058"/>
              <a:ext cx="25908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8234" y="949333"/>
            <a:ext cx="4685820" cy="2936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683500" y="1342726"/>
            <a:ext cx="1251951" cy="638474"/>
          </a:xfrm>
          <a:prstGeom prst="rect">
            <a:avLst/>
          </a:prstGeom>
          <a:solidFill>
            <a:schemeClr val="tx1">
              <a:lumMod val="20000"/>
              <a:lumOff val="8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defPPr>
              <a:defRPr lang="en-US"/>
            </a:defPPr>
            <a:lvl1pPr algn="ctr" eaLnBrk="0" fontAlgn="base" hangingPunct="0">
              <a:spcBef>
                <a:spcPct val="0"/>
              </a:spcBef>
              <a:spcAft>
                <a:spcPct val="0"/>
              </a:spcAft>
              <a:defRPr sz="1400" b="1">
                <a:solidFill>
                  <a:schemeClr val="tx2"/>
                </a:solidFill>
                <a:ea typeface="ＭＳ Ｐゴシック" pitchFamily="-112" charset="-128"/>
                <a:cs typeface="ＭＳ Ｐゴシック" pitchFamily="-112" charset="-128"/>
              </a:defRPr>
            </a:lvl1pPr>
          </a:lstStyle>
          <a:p>
            <a:r>
              <a:rPr lang="en-GB" sz="1800" dirty="0" smtClean="0"/>
              <a:t>MQXF</a:t>
            </a:r>
          </a:p>
          <a:p>
            <a:r>
              <a:rPr lang="en-GB" sz="1800" dirty="0" smtClean="0"/>
              <a:t>Magnet</a:t>
            </a:r>
            <a:endParaRPr lang="en-GB" sz="1800" dirty="0"/>
          </a:p>
        </p:txBody>
      </p:sp>
      <p:cxnSp>
        <p:nvCxnSpPr>
          <p:cNvPr id="16" name="Straight Arrow Connector 15"/>
          <p:cNvCxnSpPr/>
          <p:nvPr/>
        </p:nvCxnSpPr>
        <p:spPr>
          <a:xfrm flipH="1">
            <a:off x="6032500" y="595163"/>
            <a:ext cx="2198583" cy="7239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362072" y="580001"/>
            <a:ext cx="1422400" cy="369332"/>
          </a:xfrm>
          <a:prstGeom prst="rect">
            <a:avLst/>
          </a:prstGeom>
          <a:noFill/>
        </p:spPr>
        <p:txBody>
          <a:bodyPr wrap="square" rtlCol="0">
            <a:spAutoFit/>
          </a:bodyPr>
          <a:lstStyle/>
          <a:p>
            <a:r>
              <a:rPr lang="en-GB" dirty="0" smtClean="0"/>
              <a:t>L = 7m </a:t>
            </a:r>
            <a:endParaRPr lang="en-GB" dirty="0"/>
          </a:p>
        </p:txBody>
      </p:sp>
      <p:sp>
        <p:nvSpPr>
          <p:cNvPr id="19" name="TextBox 18"/>
          <p:cNvSpPr txBox="1"/>
          <p:nvPr/>
        </p:nvSpPr>
        <p:spPr>
          <a:xfrm>
            <a:off x="4007224" y="4332291"/>
            <a:ext cx="4984376" cy="1754326"/>
          </a:xfrm>
          <a:prstGeom prst="rect">
            <a:avLst/>
          </a:prstGeom>
          <a:noFill/>
        </p:spPr>
        <p:txBody>
          <a:bodyPr wrap="square" rtlCol="0">
            <a:spAutoFit/>
          </a:bodyPr>
          <a:lstStyle/>
          <a:p>
            <a:r>
              <a:rPr lang="en-GB" dirty="0" smtClean="0"/>
              <a:t>Prototypes &amp; small series of different magnets</a:t>
            </a:r>
          </a:p>
          <a:p>
            <a:endParaRPr lang="en-GB" dirty="0"/>
          </a:p>
          <a:p>
            <a:pPr marL="285750" indent="-285750">
              <a:buFont typeface="Arial" panose="020B0604020202020204" pitchFamily="34" charset="0"/>
              <a:buChar char="•"/>
            </a:pPr>
            <a:r>
              <a:rPr lang="en-GB" dirty="0" smtClean="0"/>
              <a:t>High precision CNC of small to large equipment</a:t>
            </a:r>
          </a:p>
          <a:p>
            <a:pPr marL="285750" indent="-285750">
              <a:buFont typeface="Arial" panose="020B0604020202020204" pitchFamily="34" charset="0"/>
              <a:buChar char="•"/>
            </a:pPr>
            <a:r>
              <a:rPr lang="en-GB" dirty="0" smtClean="0"/>
              <a:t>Stamping, wire cut of laminations</a:t>
            </a:r>
          </a:p>
          <a:p>
            <a:pPr marL="285750" indent="-285750">
              <a:buFont typeface="Arial" panose="020B0604020202020204" pitchFamily="34" charset="0"/>
              <a:buChar char="•"/>
            </a:pPr>
            <a:r>
              <a:rPr lang="en-GB" dirty="0" smtClean="0"/>
              <a:t>Cryostats</a:t>
            </a:r>
            <a:endParaRPr lang="en-GB" dirty="0"/>
          </a:p>
        </p:txBody>
      </p:sp>
      <p:sp>
        <p:nvSpPr>
          <p:cNvPr id="21" name="Rectangle 20"/>
          <p:cNvSpPr/>
          <p:nvPr/>
        </p:nvSpPr>
        <p:spPr bwMode="auto">
          <a:xfrm>
            <a:off x="127000" y="4086147"/>
            <a:ext cx="3302000" cy="1270067"/>
          </a:xfrm>
          <a:prstGeom prst="rect">
            <a:avLst/>
          </a:prstGeom>
          <a:solidFill>
            <a:schemeClr val="tx1">
              <a:lumMod val="20000"/>
              <a:lumOff val="8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400" b="1" dirty="0">
                <a:solidFill>
                  <a:schemeClr val="tx2"/>
                </a:solidFill>
                <a:ea typeface="ＭＳ Ｐゴシック" pitchFamily="-112" charset="-128"/>
                <a:cs typeface="ＭＳ Ｐゴシック" pitchFamily="-112" charset="-128"/>
              </a:rPr>
              <a:t>ELENA – Series production of electrostatic </a:t>
            </a:r>
            <a:r>
              <a:rPr lang="en-US" sz="1400" b="1" dirty="0" err="1">
                <a:solidFill>
                  <a:schemeClr val="tx2"/>
                </a:solidFill>
                <a:ea typeface="ＭＳ Ｐゴシック" pitchFamily="-112" charset="-128"/>
                <a:cs typeface="ＭＳ Ｐゴシック" pitchFamily="-112" charset="-128"/>
              </a:rPr>
              <a:t>quadrupoles</a:t>
            </a:r>
            <a:r>
              <a:rPr lang="en-US" sz="1400" b="1" dirty="0">
                <a:solidFill>
                  <a:schemeClr val="tx2"/>
                </a:solidFill>
                <a:ea typeface="ＭＳ Ｐゴシック" pitchFamily="-112" charset="-128"/>
                <a:cs typeface="ＭＳ Ｐゴシック" pitchFamily="-112" charset="-128"/>
              </a:rPr>
              <a:t> (x60).</a:t>
            </a:r>
            <a:br>
              <a:rPr lang="en-US" sz="1400" b="1" dirty="0">
                <a:solidFill>
                  <a:schemeClr val="tx2"/>
                </a:solidFill>
                <a:ea typeface="ＭＳ Ｐゴシック" pitchFamily="-112" charset="-128"/>
                <a:cs typeface="ＭＳ Ｐゴシック" pitchFamily="-112" charset="-128"/>
              </a:rPr>
            </a:br>
            <a:r>
              <a:rPr lang="en-US" sz="1400" b="1" dirty="0">
                <a:solidFill>
                  <a:schemeClr val="tx2"/>
                </a:solidFill>
                <a:ea typeface="ＭＳ Ｐゴシック" pitchFamily="-112" charset="-128"/>
                <a:cs typeface="ＭＳ Ｐゴシック" pitchFamily="-112" charset="-128"/>
              </a:rPr>
              <a:t>Synergy between EN-MME Workshop </a:t>
            </a:r>
            <a:br>
              <a:rPr lang="en-US" sz="1400" b="1" dirty="0">
                <a:solidFill>
                  <a:schemeClr val="tx2"/>
                </a:solidFill>
                <a:ea typeface="ＭＳ Ｐゴシック" pitchFamily="-112" charset="-128"/>
                <a:cs typeface="ＭＳ Ｐゴシック" pitchFamily="-112" charset="-128"/>
              </a:rPr>
            </a:br>
            <a:r>
              <a:rPr lang="en-US" sz="1400" b="1" dirty="0">
                <a:solidFill>
                  <a:schemeClr val="tx2"/>
                </a:solidFill>
                <a:ea typeface="ＭＳ Ｐゴシック" pitchFamily="-112" charset="-128"/>
                <a:cs typeface="ＭＳ Ｐゴシック" pitchFamily="-112" charset="-128"/>
              </a:rPr>
              <a:t>and NO-RS  </a:t>
            </a:r>
            <a:r>
              <a:rPr lang="en-US" sz="1400" b="1" dirty="0" smtClean="0">
                <a:solidFill>
                  <a:schemeClr val="tx2"/>
                </a:solidFill>
                <a:ea typeface="ＭＳ Ｐゴシック" pitchFamily="-112" charset="-128"/>
                <a:cs typeface="ＭＳ Ｐゴシック" pitchFamily="-112" charset="-128"/>
              </a:rPr>
              <a:t>suppliers</a:t>
            </a:r>
            <a:r>
              <a:rPr lang="en-US" sz="1400" b="1" dirty="0">
                <a:solidFill>
                  <a:schemeClr val="tx2"/>
                </a:solidFill>
                <a:ea typeface="ＭＳ Ｐゴシック" pitchFamily="-112" charset="-128"/>
                <a:cs typeface="ＭＳ Ｐゴシック" pitchFamily="-112" charset="-128"/>
              </a:rPr>
              <a:t>.</a:t>
            </a:r>
          </a:p>
        </p:txBody>
      </p:sp>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151258" y="4797381"/>
            <a:ext cx="1565976" cy="2060619"/>
          </a:xfrm>
          <a:prstGeom prst="rect">
            <a:avLst/>
          </a:prstGeom>
          <a:noFill/>
          <a:ln w="95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22" name="Rectangle 21"/>
          <p:cNvSpPr/>
          <p:nvPr/>
        </p:nvSpPr>
        <p:spPr>
          <a:xfrm>
            <a:off x="4699089" y="2535447"/>
            <a:ext cx="2082621" cy="369332"/>
          </a:xfrm>
          <a:prstGeom prst="rect">
            <a:avLst/>
          </a:prstGeom>
        </p:spPr>
        <p:txBody>
          <a:bodyPr wrap="none">
            <a:spAutoFit/>
          </a:bodyPr>
          <a:lstStyle/>
          <a:p>
            <a:r>
              <a:rPr lang="it-IT" b="1" i="1" dirty="0"/>
              <a:t>Superconducting</a:t>
            </a:r>
            <a:endParaRPr lang="en-GB" b="1" i="1" dirty="0"/>
          </a:p>
        </p:txBody>
      </p:sp>
    </p:spTree>
    <p:extLst>
      <p:ext uri="{BB962C8B-B14F-4D97-AF65-F5344CB8AC3E}">
        <p14:creationId xmlns:p14="http://schemas.microsoft.com/office/powerpoint/2010/main" val="110033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57200" y="325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fr-CH" altLang="en-US" sz="1200" smtClean="0">
                <a:solidFill>
                  <a:srgbClr val="0C377B"/>
                </a:solidFill>
                <a:latin typeface="Times New Roman" pitchFamily="18" charset="0"/>
                <a:ea typeface="Calibri" pitchFamily="34" charset="0"/>
                <a:cs typeface="Times New Roman" pitchFamily="18" charset="0"/>
              </a:rPr>
              <a:t>  </a:t>
            </a:r>
            <a:endParaRPr lang="fr-CH" altLang="en-US" smtClean="0">
              <a:solidFill>
                <a:srgbClr val="0C377B"/>
              </a:solidFill>
              <a:cs typeface="Arial" pitchFamily="34" charset="0"/>
            </a:endParaRPr>
          </a:p>
        </p:txBody>
      </p:sp>
      <p:sp>
        <p:nvSpPr>
          <p:cNvPr id="9" name="Rectangle 5"/>
          <p:cNvSpPr>
            <a:spLocks noChangeArrowheads="1"/>
          </p:cNvSpPr>
          <p:nvPr/>
        </p:nvSpPr>
        <p:spPr bwMode="auto">
          <a:xfrm>
            <a:off x="457200" y="6057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smtClean="0">
              <a:solidFill>
                <a:srgbClr val="0C377B"/>
              </a:solidFill>
              <a:cs typeface="Arial" pitchFamily="34" charset="0"/>
            </a:endParaRPr>
          </a:p>
        </p:txBody>
      </p:sp>
      <p:sp>
        <p:nvSpPr>
          <p:cNvPr id="13" name="Title 1"/>
          <p:cNvSpPr>
            <a:spLocks noGrp="1"/>
          </p:cNvSpPr>
          <p:nvPr>
            <p:ph type="title"/>
          </p:nvPr>
        </p:nvSpPr>
        <p:spPr>
          <a:xfrm>
            <a:off x="457200" y="14464"/>
            <a:ext cx="8226854" cy="940443"/>
          </a:xfrm>
        </p:spPr>
        <p:txBody>
          <a:bodyPr>
            <a:noAutofit/>
          </a:bodyPr>
          <a:lstStyle/>
          <a:p>
            <a:r>
              <a:rPr lang="it-IT" b="1" dirty="0" smtClean="0"/>
              <a:t>SC Magnets: Tools</a:t>
            </a:r>
            <a:endParaRPr lang="en-US" sz="2800" b="1"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47" y="2387600"/>
            <a:ext cx="4780230" cy="3580594"/>
          </a:xfrm>
          <a:prstGeom prst="rect">
            <a:avLst/>
          </a:prstGeom>
        </p:spPr>
      </p:pic>
      <p:sp>
        <p:nvSpPr>
          <p:cNvPr id="4" name="Date Placeholder 3"/>
          <p:cNvSpPr>
            <a:spLocks noGrp="1"/>
          </p:cNvSpPr>
          <p:nvPr>
            <p:ph type="dt" sz="half" idx="2"/>
          </p:nvPr>
        </p:nvSpPr>
        <p:spPr/>
        <p:txBody>
          <a:bodyPr/>
          <a:lstStyle/>
          <a:p>
            <a:r>
              <a:rPr lang="en-US" smtClean="0"/>
              <a:t>30/09/2016</a:t>
            </a:r>
            <a:endParaRPr lang="en-US" dirty="0"/>
          </a:p>
        </p:txBody>
      </p:sp>
      <p:sp>
        <p:nvSpPr>
          <p:cNvPr id="5" name="Footer Placeholder 4"/>
          <p:cNvSpPr>
            <a:spLocks noGrp="1"/>
          </p:cNvSpPr>
          <p:nvPr>
            <p:ph type="ftr" sz="quarter" idx="3"/>
          </p:nvPr>
        </p:nvSpPr>
        <p:spPr/>
        <p:txBody>
          <a:bodyPr/>
          <a:lstStyle/>
          <a:p>
            <a:r>
              <a:rPr lang="en-US" smtClean="0"/>
              <a:t>M. Garlaschè</a:t>
            </a:r>
            <a:endParaRPr lang="en-US" dirty="0"/>
          </a:p>
        </p:txBody>
      </p:sp>
      <p:sp>
        <p:nvSpPr>
          <p:cNvPr id="8" name="Slide Number Placeholder 7"/>
          <p:cNvSpPr>
            <a:spLocks noGrp="1"/>
          </p:cNvSpPr>
          <p:nvPr>
            <p:ph type="sldNum" sz="quarter" idx="4"/>
          </p:nvPr>
        </p:nvSpPr>
        <p:spPr/>
        <p:txBody>
          <a:bodyPr/>
          <a:lstStyle/>
          <a:p>
            <a:fld id="{8D6C380F-326D-3C40-9EE7-7FBAB0953422}" type="slidenum">
              <a:rPr lang="en-US" smtClean="0"/>
              <a:pPr/>
              <a:t>9</a:t>
            </a:fld>
            <a:endParaRPr lang="en-US"/>
          </a:p>
        </p:txBody>
      </p:sp>
      <p:pic>
        <p:nvPicPr>
          <p:cNvPr id="16" name="Picture 2" descr="PIECE_MONTE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45194" y="3336835"/>
            <a:ext cx="3499964" cy="263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bwMode="auto">
          <a:xfrm>
            <a:off x="5492486" y="5596810"/>
            <a:ext cx="3191568" cy="767845"/>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GB" sz="1400" b="1" dirty="0">
                <a:solidFill>
                  <a:srgbClr val="0C377B"/>
                </a:solidFill>
                <a:ea typeface="ＭＳ Ｐゴシック" pitchFamily="-112" charset="-128"/>
                <a:cs typeface="ＭＳ Ｐゴシック" pitchFamily="-112" charset="-128"/>
              </a:rPr>
              <a:t>FRESCA: Magnet impregnation tool. </a:t>
            </a:r>
            <a:br>
              <a:rPr lang="en-GB" sz="1400" b="1" dirty="0">
                <a:solidFill>
                  <a:srgbClr val="0C377B"/>
                </a:solidFill>
                <a:ea typeface="ＭＳ Ｐゴシック" pitchFamily="-112" charset="-128"/>
                <a:cs typeface="ＭＳ Ｐゴシック" pitchFamily="-112" charset="-128"/>
              </a:rPr>
            </a:br>
            <a:r>
              <a:rPr lang="en-US" sz="1400" b="1" dirty="0">
                <a:solidFill>
                  <a:srgbClr val="0C377B"/>
                </a:solidFill>
                <a:ea typeface="ＭＳ Ｐゴシック" pitchFamily="-112" charset="-128"/>
                <a:cs typeface="ＭＳ Ｐゴシック" pitchFamily="-112" charset="-128"/>
              </a:rPr>
              <a:t>(BE Supplier) </a:t>
            </a:r>
          </a:p>
          <a:p>
            <a:pPr algn="ctr" eaLnBrk="0" fontAlgn="base" hangingPunct="0">
              <a:spcBef>
                <a:spcPct val="0"/>
              </a:spcBef>
              <a:spcAft>
                <a:spcPct val="0"/>
              </a:spcAft>
            </a:pPr>
            <a:endParaRPr lang="en-US" sz="1400" b="1" dirty="0">
              <a:solidFill>
                <a:srgbClr val="0C377B"/>
              </a:solidFill>
              <a:ea typeface="ＭＳ Ｐゴシック" pitchFamily="-112" charset="-128"/>
              <a:cs typeface="ＭＳ Ｐゴシック" pitchFamily="-112" charset="-128"/>
            </a:endParaRPr>
          </a:p>
        </p:txBody>
      </p:sp>
      <p:pic>
        <p:nvPicPr>
          <p:cNvPr id="18" name="Content Placeholder 6"/>
          <p:cNvPicPr>
            <a:picLocks noGrp="1" noChangeAspect="1"/>
          </p:cNvPicPr>
          <p:nvPr>
            <p:ph idx="1"/>
          </p:nvPr>
        </p:nvPicPr>
        <p:blipFill>
          <a:blip r:embed="rId5" cstate="email">
            <a:extLst>
              <a:ext uri="{28A0092B-C50C-407E-A947-70E740481C1C}">
                <a14:useLocalDpi xmlns:a14="http://schemas.microsoft.com/office/drawing/2010/main" val="0"/>
              </a:ext>
            </a:extLst>
          </a:blip>
          <a:srcRect/>
          <a:stretch>
            <a:fillRect/>
          </a:stretch>
        </p:blipFill>
        <p:spPr>
          <a:xfrm>
            <a:off x="5345194" y="640029"/>
            <a:ext cx="3488898" cy="2617521"/>
          </a:xfrm>
        </p:spPr>
      </p:pic>
      <p:sp>
        <p:nvSpPr>
          <p:cNvPr id="6" name="Rectangle 5"/>
          <p:cNvSpPr/>
          <p:nvPr/>
        </p:nvSpPr>
        <p:spPr>
          <a:xfrm>
            <a:off x="406413" y="1239248"/>
            <a:ext cx="4412490" cy="369332"/>
          </a:xfrm>
          <a:prstGeom prst="rect">
            <a:avLst/>
          </a:prstGeom>
        </p:spPr>
        <p:txBody>
          <a:bodyPr wrap="none">
            <a:spAutoFit/>
          </a:bodyPr>
          <a:lstStyle/>
          <a:p>
            <a:r>
              <a:rPr lang="en-GB" dirty="0" smtClean="0"/>
              <a:t>Large Precise Tools </a:t>
            </a:r>
            <a:r>
              <a:rPr lang="en-GB" dirty="0"/>
              <a:t>for </a:t>
            </a:r>
            <a:r>
              <a:rPr lang="en-GB" dirty="0" smtClean="0"/>
              <a:t>Magnet assembly</a:t>
            </a:r>
            <a:endParaRPr lang="en-GB" dirty="0"/>
          </a:p>
        </p:txBody>
      </p:sp>
      <p:sp>
        <p:nvSpPr>
          <p:cNvPr id="11" name="Rectangle 10"/>
          <p:cNvSpPr/>
          <p:nvPr/>
        </p:nvSpPr>
        <p:spPr bwMode="auto">
          <a:xfrm>
            <a:off x="215900" y="5346494"/>
            <a:ext cx="2667000" cy="481400"/>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smtClean="0">
                <a:solidFill>
                  <a:srgbClr val="0C377B"/>
                </a:solidFill>
                <a:ea typeface="ＭＳ Ｐゴシック" pitchFamily="-112" charset="-128"/>
                <a:cs typeface="ＭＳ Ｐゴシック" pitchFamily="-112" charset="-128"/>
              </a:rPr>
              <a:t>Rotating Table or SC magnets assembly</a:t>
            </a:r>
            <a:endParaRPr lang="en-US" sz="1400" b="1" dirty="0">
              <a:solidFill>
                <a:srgbClr val="0C377B"/>
              </a:solidFill>
              <a:ea typeface="ＭＳ Ｐゴシック" pitchFamily="-112" charset="-128"/>
              <a:cs typeface="ＭＳ Ｐゴシック" pitchFamily="-112" charset="-128"/>
            </a:endParaRPr>
          </a:p>
        </p:txBody>
      </p:sp>
      <p:sp>
        <p:nvSpPr>
          <p:cNvPr id="19" name="TextBox 18"/>
          <p:cNvSpPr txBox="1"/>
          <p:nvPr/>
        </p:nvSpPr>
        <p:spPr>
          <a:xfrm>
            <a:off x="7484216" y="353360"/>
            <a:ext cx="1251951" cy="397174"/>
          </a:xfrm>
          <a:prstGeom prst="rect">
            <a:avLst/>
          </a:prstGeom>
          <a:solidFill>
            <a:schemeClr val="accent4">
              <a:lumMod val="40000"/>
              <a:lumOff val="60000"/>
            </a:schemeClr>
          </a:solidFill>
          <a:ln w="9525" cap="flat" cmpd="sng" algn="ctr">
            <a:solidFill>
              <a:schemeClr val="accent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defPPr>
              <a:defRPr lang="en-US"/>
            </a:defPPr>
            <a:lvl1pPr algn="ctr" eaLnBrk="0" fontAlgn="base" hangingPunct="0">
              <a:spcBef>
                <a:spcPct val="0"/>
              </a:spcBef>
              <a:spcAft>
                <a:spcPct val="0"/>
              </a:spcAft>
              <a:defRPr sz="1400" b="1">
                <a:solidFill>
                  <a:srgbClr val="0C377B"/>
                </a:solidFill>
                <a:ea typeface="ＭＳ Ｐゴシック" pitchFamily="-112" charset="-128"/>
                <a:cs typeface="ＭＳ Ｐゴシック" pitchFamily="-112" charset="-128"/>
              </a:defRPr>
            </a:lvl1pPr>
          </a:lstStyle>
          <a:p>
            <a:r>
              <a:rPr lang="en-GB" sz="1800" dirty="0"/>
              <a:t>MQXF</a:t>
            </a:r>
          </a:p>
        </p:txBody>
      </p:sp>
    </p:spTree>
    <p:extLst>
      <p:ext uri="{BB962C8B-B14F-4D97-AF65-F5344CB8AC3E}">
        <p14:creationId xmlns:p14="http://schemas.microsoft.com/office/powerpoint/2010/main" val="2337250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_ENdept_Presentation_ArialFont copy">
  <a:themeElements>
    <a:clrScheme name="CERN">
      <a:dk1>
        <a:srgbClr val="0C377B"/>
      </a:dk1>
      <a:lt1>
        <a:srgbClr val="FFFFFF"/>
      </a:lt1>
      <a:dk2>
        <a:srgbClr val="333333"/>
      </a:dk2>
      <a:lt2>
        <a:srgbClr val="999999"/>
      </a:lt2>
      <a:accent1>
        <a:srgbClr val="0C377B"/>
      </a:accent1>
      <a:accent2>
        <a:srgbClr val="A40000"/>
      </a:accent2>
      <a:accent3>
        <a:srgbClr val="4F9A06"/>
      </a:accent3>
      <a:accent4>
        <a:srgbClr val="5197CC"/>
      </a:accent4>
      <a:accent5>
        <a:srgbClr val="EF2929"/>
      </a:accent5>
      <a:accent6>
        <a:srgbClr val="8AE234"/>
      </a:accent6>
      <a:hlink>
        <a:srgbClr val="3465A4"/>
      </a:hlink>
      <a:folHlink>
        <a:srgbClr val="3465A4"/>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CERN_ENdept_Presentation_UbuntuFont</Template>
  <TotalTime>311</TotalTime>
  <Words>1367</Words>
  <Application>Microsoft Office PowerPoint</Application>
  <PresentationFormat>On-screen Show (4:3)</PresentationFormat>
  <Paragraphs>391</Paragraphs>
  <Slides>30</Slides>
  <Notes>30</Notes>
  <HiddenSlides>7</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ＭＳ Ｐゴシック</vt:lpstr>
      <vt:lpstr>Arial</vt:lpstr>
      <vt:lpstr>Calibri</vt:lpstr>
      <vt:lpstr>Gill Sans MT</vt:lpstr>
      <vt:lpstr>Segoe Print</vt:lpstr>
      <vt:lpstr>Times New Roman</vt:lpstr>
      <vt:lpstr>Trebuchet MS</vt:lpstr>
      <vt:lpstr>Ubuntu Light</vt:lpstr>
      <vt:lpstr>Ubuntu Medium</vt:lpstr>
      <vt:lpstr>Wingdings</vt:lpstr>
      <vt:lpstr>Wingdings 2</vt:lpstr>
      <vt:lpstr>Wingdings 3</vt:lpstr>
      <vt:lpstr>CERN_ENdept_Presentation_ArialFont copy</vt:lpstr>
      <vt:lpstr>PowerPoint Presentation</vt:lpstr>
      <vt:lpstr>Engineering Dept. Structure</vt:lpstr>
      <vt:lpstr>EN-MME: Mechanical &amp; Materials Engineering Group</vt:lpstr>
      <vt:lpstr>EN-MME Mandate:</vt:lpstr>
      <vt:lpstr>EN-MME: Mechanical &amp; Materials Engineering Group</vt:lpstr>
      <vt:lpstr>Subcontracting Service:</vt:lpstr>
      <vt:lpstr>MME Subcontracting Service:  Core &amp; recent activities Europe wide</vt:lpstr>
      <vt:lpstr>Magnets</vt:lpstr>
      <vt:lpstr>SC Magnets: Tools</vt:lpstr>
      <vt:lpstr>Superconducting RF Cavities</vt:lpstr>
      <vt:lpstr>Warm RF Cavities</vt:lpstr>
      <vt:lpstr>Ultra precise machining</vt:lpstr>
      <vt:lpstr>Vacuum Chambers</vt:lpstr>
      <vt:lpstr>Vacuum Chambers</vt:lpstr>
      <vt:lpstr>Collimators: </vt:lpstr>
      <vt:lpstr>Beam Lines &amp; Positioning Systems</vt:lpstr>
      <vt:lpstr>Transport &amp; Support Systems</vt:lpstr>
      <vt:lpstr>MME Subcontracting Service:  recent activities Europe wide</vt:lpstr>
      <vt:lpstr>MME Subcontracting Service:  recent activities Europe wide</vt:lpstr>
      <vt:lpstr>MME Subcontracting Service:  recent activities Europe wide</vt:lpstr>
      <vt:lpstr>MME Subcontracting Service:  recent activities Europe wide</vt:lpstr>
      <vt:lpstr>MME Subcontracting Service:  what kind of skills are we looking for?</vt:lpstr>
      <vt:lpstr>PowerPoint Presentation</vt:lpstr>
      <vt:lpstr>MME Subcontracting Service:  recent activities Europe wide</vt:lpstr>
      <vt:lpstr>PowerPoint Presentation</vt:lpstr>
      <vt:lpstr>CERN Procurement Guidelines </vt:lpstr>
      <vt:lpstr>MME Workshop</vt:lpstr>
      <vt:lpstr>MME Metrology</vt:lpstr>
      <vt:lpstr>Metrology: Infinity</vt:lpstr>
      <vt:lpstr>MME Metallurgy</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Garlasche</dc:creator>
  <cp:lastModifiedBy>Marco Garlasche</cp:lastModifiedBy>
  <cp:revision>31</cp:revision>
  <cp:lastPrinted>2016-09-29T18:06:54Z</cp:lastPrinted>
  <dcterms:created xsi:type="dcterms:W3CDTF">2016-09-29T15:10:10Z</dcterms:created>
  <dcterms:modified xsi:type="dcterms:W3CDTF">2016-09-30T08:14:53Z</dcterms:modified>
</cp:coreProperties>
</file>