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271" r:id="rId3"/>
    <p:sldId id="273" r:id="rId4"/>
    <p:sldId id="282" r:id="rId5"/>
    <p:sldId id="274" r:id="rId6"/>
    <p:sldId id="275" r:id="rId7"/>
    <p:sldId id="276" r:id="rId8"/>
    <p:sldId id="283" r:id="rId9"/>
    <p:sldId id="285" r:id="rId10"/>
    <p:sldId id="288" r:id="rId11"/>
    <p:sldId id="284" r:id="rId12"/>
    <p:sldId id="277" r:id="rId13"/>
    <p:sldId id="287" r:id="rId14"/>
    <p:sldId id="278" r:id="rId15"/>
    <p:sldId id="279" r:id="rId16"/>
    <p:sldId id="280" r:id="rId17"/>
    <p:sldId id="281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29" d="100"/>
          <a:sy n="129" d="100"/>
        </p:scale>
        <p:origin x="102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65D3D-A1CB-4FA8-87E7-483D64C34A4B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345F4-B8EE-4744-8F57-AB519C26A2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4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6"/>
          <a:stretch/>
        </p:blipFill>
        <p:spPr>
          <a:xfrm>
            <a:off x="3974592" y="2878269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439482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kt.cern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6949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99582" y="6302001"/>
            <a:ext cx="8244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Knowledge Transfer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|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Accelerating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Innovation</a:t>
            </a:r>
            <a:r>
              <a:rPr lang="en-US" sz="1800" i="1" baseline="0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endParaRPr lang="en-US" sz="1000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4079172" y="6395431"/>
            <a:ext cx="4629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noProof="0" dirty="0" smtClean="0">
                <a:latin typeface="+mn-lt"/>
                <a:cs typeface="Arial"/>
              </a:rPr>
              <a:t>Giovanni Porcellana</a:t>
            </a:r>
            <a:r>
              <a:rPr lang="it-IT" sz="1000" b="1" baseline="0" noProof="0" dirty="0" smtClean="0">
                <a:latin typeface="+mn-lt"/>
                <a:cs typeface="Arial"/>
              </a:rPr>
              <a:t> - giovanni.porcellana@cern.ch</a:t>
            </a:r>
            <a:endParaRPr lang="it-IT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6854" cy="4850027"/>
          </a:xfrm>
        </p:spPr>
        <p:txBody>
          <a:bodyPr>
            <a:normAutofit/>
          </a:bodyPr>
          <a:lstStyle/>
          <a:p>
            <a:pPr marL="36576" indent="0" algn="r">
              <a:buNone/>
            </a:pPr>
            <a:endParaRPr lang="en-US" dirty="0" smtClean="0"/>
          </a:p>
          <a:p>
            <a:pPr marL="36576" indent="0" algn="r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36576" indent="0" algn="r">
              <a:buNone/>
            </a:pP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800" dirty="0" smtClean="0"/>
              <a:t>Applicazioni Mediche al CERN</a:t>
            </a:r>
          </a:p>
          <a:p>
            <a:pPr marL="36576" indent="0" algn="r">
              <a:buNone/>
            </a:pPr>
            <a:r>
              <a:rPr lang="en-US" sz="2800" i="1" dirty="0" smtClean="0"/>
              <a:t>Giovanni Porcellana</a:t>
            </a:r>
          </a:p>
          <a:p>
            <a:pPr marL="36576" indent="0" algn="r">
              <a:buNone/>
            </a:pPr>
            <a:r>
              <a:rPr lang="en-US" sz="2000" i="1" dirty="0"/>
              <a:t>Medical Applications Officer, KT</a:t>
            </a:r>
          </a:p>
          <a:p>
            <a:pPr marL="36576" indent="0" algn="r">
              <a:buNone/>
            </a:pPr>
            <a:endParaRPr lang="en-US" sz="2800" i="1" dirty="0" smtClean="0"/>
          </a:p>
          <a:p>
            <a:pPr marL="36576" indent="0" algn="r">
              <a:buNone/>
            </a:pPr>
            <a:endParaRPr lang="en-US" sz="2800" i="1" dirty="0"/>
          </a:p>
          <a:p>
            <a:pPr marL="36576" indent="0" algn="r"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898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Adroterapia</a:t>
            </a:r>
            <a:endParaRPr lang="it-IT" sz="4400" dirty="0"/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80" y="965246"/>
            <a:ext cx="8784343" cy="515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1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PIMMS al CERN (1996-2000)</a:t>
            </a:r>
            <a:endParaRPr lang="it-IT" sz="4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74679" y="1166535"/>
            <a:ext cx="7453313" cy="5012518"/>
            <a:chOff x="863600" y="1483532"/>
            <a:chExt cx="7453313" cy="5012518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778000" y="1483532"/>
              <a:ext cx="6538913" cy="3676650"/>
              <a:chOff x="-336" y="670"/>
              <a:chExt cx="4896" cy="2676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74" y="-440"/>
                <a:ext cx="2676" cy="4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Box 6"/>
              <p:cNvSpPr txBox="1">
                <a:spLocks noChangeArrowheads="1"/>
              </p:cNvSpPr>
              <p:nvPr/>
            </p:nvSpPr>
            <p:spPr bwMode="auto">
              <a:xfrm>
                <a:off x="1103" y="1248"/>
                <a:ext cx="649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Trebuchet MS" charset="0"/>
                  </a:rPr>
                  <a:t>and protons</a:t>
                </a: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1046" y="768"/>
                <a:ext cx="634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Trebuchet MS" charset="0"/>
                  </a:rPr>
                  <a:t>linacs for</a:t>
                </a:r>
              </a:p>
              <a:p>
                <a:pPr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Trebuchet MS" charset="0"/>
                  </a:rPr>
                  <a:t>carbon ions</a:t>
                </a:r>
              </a:p>
            </p:txBody>
          </p:sp>
        </p:grp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4448175" y="3160713"/>
              <a:ext cx="2351088" cy="476250"/>
              <a:chOff x="6307" y="4551"/>
              <a:chExt cx="3455" cy="680"/>
            </a:xfrm>
          </p:grpSpPr>
          <p:sp>
            <p:nvSpPr>
              <p:cNvPr id="38" name="Text Box 9"/>
              <p:cNvSpPr txBox="1">
                <a:spLocks noChangeArrowheads="1"/>
              </p:cNvSpPr>
              <p:nvPr/>
            </p:nvSpPr>
            <p:spPr bwMode="auto">
              <a:xfrm>
                <a:off x="6307" y="4798"/>
                <a:ext cx="338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>
                    <a:solidFill>
                      <a:srgbClr val="FFFFFF"/>
                    </a:solidFill>
                    <a:latin typeface="Trebuchet MS" charset="0"/>
                  </a:rPr>
                  <a:t>p</a:t>
                </a:r>
              </a:p>
            </p:txBody>
          </p: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auto">
              <a:xfrm>
                <a:off x="7534" y="4551"/>
                <a:ext cx="336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>
                    <a:solidFill>
                      <a:srgbClr val="FFFFFF"/>
                    </a:solidFill>
                    <a:latin typeface="Trebuchet MS" charset="0"/>
                  </a:rPr>
                  <a:t>p</a:t>
                </a:r>
              </a:p>
            </p:txBody>
          </p:sp>
          <p:sp>
            <p:nvSpPr>
              <p:cNvPr id="40" name="Text Box 11"/>
              <p:cNvSpPr txBox="1">
                <a:spLocks noChangeArrowheads="1"/>
              </p:cNvSpPr>
              <p:nvPr/>
            </p:nvSpPr>
            <p:spPr bwMode="auto">
              <a:xfrm>
                <a:off x="8288" y="4798"/>
                <a:ext cx="343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>
                    <a:solidFill>
                      <a:srgbClr val="FFFFFF"/>
                    </a:solidFill>
                    <a:latin typeface="Trebuchet MS" charset="0"/>
                  </a:rPr>
                  <a:t>C</a:t>
                </a:r>
              </a:p>
            </p:txBody>
          </p:sp>
          <p:sp>
            <p:nvSpPr>
              <p:cNvPr id="41" name="Text Box 12"/>
              <p:cNvSpPr txBox="1">
                <a:spLocks noChangeArrowheads="1"/>
              </p:cNvSpPr>
              <p:nvPr/>
            </p:nvSpPr>
            <p:spPr bwMode="auto">
              <a:xfrm>
                <a:off x="9419" y="4891"/>
                <a:ext cx="343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>
                    <a:solidFill>
                      <a:srgbClr val="FFFFFF"/>
                    </a:solidFill>
                    <a:latin typeface="Trebuchet MS" charset="0"/>
                  </a:rPr>
                  <a:t>C</a:t>
                </a:r>
              </a:p>
            </p:txBody>
          </p:sp>
          <p:sp>
            <p:nvSpPr>
              <p:cNvPr id="42" name="Text Box 13"/>
              <p:cNvSpPr txBox="1">
                <a:spLocks noChangeArrowheads="1"/>
              </p:cNvSpPr>
              <p:nvPr/>
            </p:nvSpPr>
            <p:spPr bwMode="auto">
              <a:xfrm>
                <a:off x="7100" y="4739"/>
                <a:ext cx="338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68580" tIns="34290" rIns="68580" bIns="34290"/>
              <a:lstStyle/>
              <a:p>
                <a:pPr>
                  <a:defRPr/>
                </a:pPr>
                <a:r>
                  <a:rPr lang="en-US">
                    <a:solidFill>
                      <a:srgbClr val="FFFFFF"/>
                    </a:solidFill>
                    <a:latin typeface="Trebuchet MS" charset="0"/>
                  </a:rPr>
                  <a:t>p</a:t>
                </a:r>
              </a:p>
            </p:txBody>
          </p:sp>
        </p:grpSp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4"/>
            <a:stretch>
              <a:fillRect/>
            </a:stretch>
          </p:blipFill>
          <p:spPr bwMode="auto">
            <a:xfrm>
              <a:off x="863600" y="3106738"/>
              <a:ext cx="3444875" cy="338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5"/>
            <p:cNvSpPr>
              <a:spLocks noChangeShapeType="1"/>
            </p:cNvSpPr>
            <p:nvPr/>
          </p:nvSpPr>
          <p:spPr bwMode="auto">
            <a:xfrm flipV="1">
              <a:off x="1933575" y="6353175"/>
              <a:ext cx="655638" cy="904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16"/>
            <p:cNvSpPr>
              <a:spLocks/>
            </p:cNvSpPr>
            <p:nvPr/>
          </p:nvSpPr>
          <p:spPr bwMode="auto">
            <a:xfrm>
              <a:off x="3605213" y="5846763"/>
              <a:ext cx="160337" cy="157162"/>
            </a:xfrm>
            <a:custGeom>
              <a:avLst/>
              <a:gdLst>
                <a:gd name="T0" fmla="*/ 2147483647 w 20000"/>
                <a:gd name="T1" fmla="*/ 0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00" h="20000">
                  <a:moveTo>
                    <a:pt x="13537" y="0"/>
                  </a:moveTo>
                  <a:lnTo>
                    <a:pt x="0" y="13571"/>
                  </a:lnTo>
                  <a:lnTo>
                    <a:pt x="7118" y="19955"/>
                  </a:lnTo>
                  <a:lnTo>
                    <a:pt x="19956" y="7098"/>
                  </a:lnTo>
                  <a:lnTo>
                    <a:pt x="13537" y="0"/>
                  </a:lnTo>
                  <a:close/>
                </a:path>
              </a:pathLst>
            </a:custGeom>
            <a:pattFill prst="dkHorz">
              <a:fgClr>
                <a:srgbClr val="F2F2F2"/>
              </a:fgClr>
              <a:bgClr>
                <a:srgbClr val="FF0000"/>
              </a:bgClr>
            </a:pattFill>
            <a:ln w="3175">
              <a:solidFill>
                <a:srgbClr val="000000"/>
              </a:solidFill>
              <a:round/>
              <a:headEnd type="none" w="sm" len="lg"/>
              <a:tailEnd type="none" w="sm" len="lg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2397125" y="3232150"/>
              <a:ext cx="293688" cy="90488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000000"/>
              </a:bgClr>
            </a:patt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1917700" y="3544888"/>
              <a:ext cx="627063" cy="211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RF cavity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2574925" y="3492500"/>
              <a:ext cx="809625" cy="334963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Resonance </a:t>
              </a:r>
              <a:r>
                <a:rPr lang="en-GB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sextupole</a:t>
              </a:r>
              <a:endParaRPr lang="en-GB" sz="1000" dirty="0">
                <a:solidFill>
                  <a:srgbClr val="FFFFFF"/>
                </a:solidFill>
                <a:latin typeface="Times New Roman" charset="0"/>
                <a:cs typeface="Times New Roman" charset="0"/>
              </a:endParaRP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955675" y="4654550"/>
              <a:ext cx="149225" cy="266700"/>
            </a:xfrm>
            <a:prstGeom prst="rect">
              <a:avLst/>
            </a:prstGeom>
            <a:pattFill prst="dkUpDiag">
              <a:fgClr>
                <a:srgbClr val="FF0000"/>
              </a:fgClr>
              <a:bgClr>
                <a:srgbClr val="FFFFFF"/>
              </a:bgClr>
            </a:patt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1223963" y="4549775"/>
              <a:ext cx="839787" cy="382588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Betatron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core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1847850" y="5868988"/>
              <a:ext cx="612775" cy="338137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Injection septum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2892425" y="5426075"/>
              <a:ext cx="854075" cy="34925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Electrostatic septum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2298700" y="6237288"/>
              <a:ext cx="139700" cy="11112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00" h="20000">
                  <a:moveTo>
                    <a:pt x="19949" y="0"/>
                  </a:moveTo>
                  <a:lnTo>
                    <a:pt x="19949" y="19938"/>
                  </a:lnTo>
                  <a:lnTo>
                    <a:pt x="0" y="19938"/>
                  </a:lnTo>
                  <a:lnTo>
                    <a:pt x="0" y="8910"/>
                  </a:lnTo>
                  <a:lnTo>
                    <a:pt x="19949" y="0"/>
                  </a:lnTo>
                  <a:close/>
                </a:path>
              </a:pathLst>
            </a:custGeom>
            <a:pattFill prst="pct40">
              <a:fgClr>
                <a:srgbClr val="FFFFFF"/>
              </a:fgClr>
              <a:bgClr>
                <a:srgbClr val="FF0000"/>
              </a:bgClr>
            </a:pattFill>
            <a:ln w="317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557463" y="6243638"/>
              <a:ext cx="173037" cy="123825"/>
            </a:xfrm>
            <a:custGeom>
              <a:avLst/>
              <a:gdLst>
                <a:gd name="T0" fmla="*/ 2147483647 w 20000"/>
                <a:gd name="T1" fmla="*/ 0 h 20000"/>
                <a:gd name="T2" fmla="*/ 0 w 20000"/>
                <a:gd name="T3" fmla="*/ 0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00" h="20000">
                  <a:moveTo>
                    <a:pt x="19959" y="0"/>
                  </a:moveTo>
                  <a:lnTo>
                    <a:pt x="0" y="0"/>
                  </a:lnTo>
                  <a:lnTo>
                    <a:pt x="0" y="19943"/>
                  </a:lnTo>
                  <a:lnTo>
                    <a:pt x="19959" y="13636"/>
                  </a:lnTo>
                  <a:lnTo>
                    <a:pt x="19959" y="0"/>
                  </a:lnTo>
                  <a:close/>
                </a:path>
              </a:pathLst>
            </a:custGeom>
            <a:pattFill prst="dkDnDiag">
              <a:fgClr>
                <a:srgbClr val="FFFFFF"/>
              </a:fgClr>
              <a:bgClr>
                <a:srgbClr val="FF0000"/>
              </a:bgClr>
            </a:pattFill>
            <a:ln w="3175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AutoShape 26"/>
            <p:cNvSpPr>
              <a:spLocks noChangeArrowheads="1"/>
            </p:cNvSpPr>
            <p:nvPr/>
          </p:nvSpPr>
          <p:spPr bwMode="auto">
            <a:xfrm>
              <a:off x="2611438" y="5846763"/>
              <a:ext cx="642937" cy="36036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Extraction septum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1" name="AutoShape 27"/>
            <p:cNvSpPr>
              <a:spLocks noChangeArrowheads="1"/>
            </p:cNvSpPr>
            <p:nvPr/>
          </p:nvSpPr>
          <p:spPr bwMode="auto">
            <a:xfrm>
              <a:off x="2551113" y="3900488"/>
              <a:ext cx="1195387" cy="36036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Sextupole horiz. chromaticity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2832100" y="5053013"/>
              <a:ext cx="1125538" cy="34131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Sextupole vert.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chromaticity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3" name="AutoShape 29"/>
            <p:cNvSpPr>
              <a:spLocks noChangeArrowheads="1"/>
            </p:cNvSpPr>
            <p:nvPr/>
          </p:nvSpPr>
          <p:spPr bwMode="auto">
            <a:xfrm>
              <a:off x="1320800" y="4044950"/>
              <a:ext cx="1089025" cy="31115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Sextupole vert. chromaticity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AutoShape 30"/>
            <p:cNvSpPr>
              <a:spLocks noChangeArrowheads="1"/>
            </p:cNvSpPr>
            <p:nvPr/>
          </p:nvSpPr>
          <p:spPr bwMode="auto">
            <a:xfrm>
              <a:off x="1468438" y="5414963"/>
              <a:ext cx="1012825" cy="322262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Sextupole</a:t>
              </a: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GB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horiz</a:t>
              </a: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. chromaticity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800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 flipV="1">
              <a:off x="2762250" y="3327400"/>
              <a:ext cx="0" cy="1397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2481263" y="3359150"/>
              <a:ext cx="0" cy="1825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 flipH="1" flipV="1">
              <a:off x="1174750" y="4144963"/>
              <a:ext cx="111125" cy="428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H="1">
              <a:off x="1079500" y="4743450"/>
              <a:ext cx="142875" cy="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H="1">
              <a:off x="1406525" y="5722938"/>
              <a:ext cx="84138" cy="68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2366963" y="6156325"/>
              <a:ext cx="0" cy="1238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3654425" y="3808413"/>
              <a:ext cx="92075" cy="7461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>
              <a:off x="3886200" y="5407025"/>
              <a:ext cx="109538" cy="7937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3556000" y="5776913"/>
              <a:ext cx="119063" cy="1063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>
              <a:off x="2686050" y="6157913"/>
              <a:ext cx="0" cy="122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AutoShape 41"/>
            <p:cNvSpPr>
              <a:spLocks noChangeArrowheads="1"/>
            </p:cNvSpPr>
            <p:nvPr/>
          </p:nvSpPr>
          <p:spPr bwMode="auto">
            <a:xfrm>
              <a:off x="2087563" y="4445000"/>
              <a:ext cx="2108200" cy="57626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lIns="12700" tIns="12700" rIns="12700" bIns="12700"/>
            <a:lstStyle/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Circumference         C = 76.84 m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Tune horizontal       </a:t>
              </a:r>
              <a:r>
                <a:rPr lang="en-GB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Q</a:t>
              </a:r>
              <a:r>
                <a:rPr lang="en-GB" sz="1000" baseline="-30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x</a:t>
              </a:r>
              <a:r>
                <a:rPr lang="en-GB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 = 1.67</a:t>
              </a: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r>
                <a:rPr lang="it-IT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Tune</a:t>
              </a:r>
              <a:r>
                <a:rPr lang="it-IT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it-IT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vertical</a:t>
              </a:r>
              <a:r>
                <a:rPr lang="it-IT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            </a:t>
              </a:r>
              <a:r>
                <a:rPr lang="it-IT" sz="1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Q</a:t>
              </a:r>
              <a:r>
                <a:rPr lang="it-IT" sz="1000" baseline="-30000" dirty="0" err="1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z</a:t>
              </a:r>
              <a:r>
                <a:rPr lang="it-IT" sz="1000" dirty="0">
                  <a:solidFill>
                    <a:srgbClr val="FFFFFF"/>
                  </a:solidFill>
                  <a:latin typeface="Times New Roman" charset="0"/>
                  <a:cs typeface="Times New Roman" charset="0"/>
                </a:rPr>
                <a:t> = 1.72</a:t>
              </a:r>
              <a:endParaRPr lang="en-GB" sz="1000" dirty="0">
                <a:solidFill>
                  <a:srgbClr val="FFFFFF"/>
                </a:solidFill>
                <a:latin typeface="Times New Roman" charset="0"/>
                <a:cs typeface="Times New Roman" charset="0"/>
              </a:endParaRPr>
            </a:p>
            <a:p>
              <a:pPr>
                <a:tabLst>
                  <a:tab pos="365125" algn="l"/>
                  <a:tab pos="2857500" algn="ctr"/>
                  <a:tab pos="5668963" algn="r"/>
                </a:tabLst>
              </a:pPr>
              <a:endParaRPr lang="en-GB" sz="1000" dirty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 flipV="1">
              <a:off x="2762250" y="2530475"/>
              <a:ext cx="0" cy="720725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Text Box 43"/>
            <p:cNvSpPr txBox="1">
              <a:spLocks noChangeArrowheads="1"/>
            </p:cNvSpPr>
            <p:nvPr/>
          </p:nvSpPr>
          <p:spPr bwMode="auto">
            <a:xfrm>
              <a:off x="1787525" y="2822575"/>
              <a:ext cx="1955800" cy="30797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Times New Roman" charset="0"/>
                </a:rPr>
                <a:t>400 MeV/u  synchrotron</a:t>
              </a: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4500819" y="5019361"/>
            <a:ext cx="4470529" cy="1335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C8C24"/>
              </a:buClr>
              <a:buSzPct val="90000"/>
              <a:buFont typeface="Wingdings" charset="2"/>
              <a:buChar char=""/>
              <a:defRPr sz="2400" b="0" i="0" kern="1200">
                <a:solidFill>
                  <a:srgbClr val="BBE0E3"/>
                </a:solidFill>
                <a:latin typeface="Gill Sans"/>
                <a:ea typeface="+mn-ea"/>
                <a:cs typeface="Gill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BBE0E3"/>
              </a:buClr>
              <a:buSzPct val="90000"/>
              <a:buFont typeface="Wingdings" charset="2"/>
              <a:buChar char=""/>
              <a:defRPr sz="2000" b="0" i="0" kern="1200">
                <a:solidFill>
                  <a:schemeClr val="bg1"/>
                </a:solidFill>
                <a:latin typeface="Gill Sans"/>
                <a:ea typeface="+mn-ea"/>
                <a:cs typeface="Gill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C8C24"/>
              </a:buClr>
              <a:buSzPct val="90000"/>
              <a:buFont typeface="Wingdings" charset="2"/>
              <a:buChar char=""/>
              <a:defRPr sz="1800" b="0" i="0" kern="1200">
                <a:solidFill>
                  <a:srgbClr val="BBE0E3"/>
                </a:solidFill>
                <a:latin typeface="Gill Sans"/>
                <a:ea typeface="+mn-ea"/>
                <a:cs typeface="Gill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C8C24"/>
              </a:buClr>
              <a:buSzPct val="90000"/>
              <a:buFont typeface="Wingdings" charset="2"/>
              <a:buChar char=""/>
              <a:defRPr sz="1600" b="0" i="0" kern="1200">
                <a:solidFill>
                  <a:srgbClr val="FFFFFF"/>
                </a:solidFill>
                <a:latin typeface="Gill Sans"/>
                <a:ea typeface="+mn-ea"/>
                <a:cs typeface="Gill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CC8C24"/>
              </a:buClr>
              <a:buSzPct val="90000"/>
              <a:buFont typeface="Wingdings" charset="2"/>
              <a:buChar char=""/>
              <a:defRPr sz="1600" b="0" i="0" kern="1200">
                <a:solidFill>
                  <a:srgbClr val="FFFFFF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CERN - TERA -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MedAustron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4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888506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CNAO (Pavia)</a:t>
            </a:r>
            <a:endParaRPr lang="it-IT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673"/>
            <a:ext cx="5078413" cy="2856607"/>
          </a:xfrm>
          <a:prstGeom prst="rect">
            <a:avLst/>
          </a:prstGeom>
        </p:spPr>
      </p:pic>
      <p:pic>
        <p:nvPicPr>
          <p:cNvPr id="4" name="Picture 9" descr="accelerator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241" y="2970072"/>
            <a:ext cx="5029070" cy="335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 descr="P10100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18" y="893977"/>
            <a:ext cx="3920182" cy="271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29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2847278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Opportunità future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56025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Risonanza Magnetica</a:t>
            </a:r>
            <a:endParaRPr lang="it-IT" sz="4400" dirty="0"/>
          </a:p>
        </p:txBody>
      </p:sp>
      <p:pic>
        <p:nvPicPr>
          <p:cNvPr id="1028" name="Picture 4" descr="Image result for mr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195"/>
            <a:ext cx="4653234" cy="34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eurospi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41" y="893978"/>
            <a:ext cx="4802458" cy="347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047" y="1533512"/>
            <a:ext cx="4019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smtClean="0"/>
              <a:t>Esperienza CERN in magneti potenti (16T) e superconduttori</a:t>
            </a:r>
            <a:endParaRPr lang="it-IT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53233" y="4372330"/>
            <a:ext cx="4341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Possibile collaborazione con </a:t>
            </a:r>
            <a:r>
              <a:rPr lang="it-IT" sz="2400" dirty="0" err="1" smtClean="0"/>
              <a:t>Neurospin</a:t>
            </a:r>
            <a:r>
              <a:rPr lang="it-IT" sz="2400" dirty="0" smtClean="0"/>
              <a:t>, </a:t>
            </a:r>
            <a:r>
              <a:rPr lang="it-IT" sz="2400" dirty="0" err="1" smtClean="0"/>
              <a:t>Saclay</a:t>
            </a:r>
            <a:r>
              <a:rPr lang="it-IT" sz="2400" dirty="0" smtClean="0"/>
              <a:t>, per lo sviluppo di nuove RMN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055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494" y="1059755"/>
            <a:ext cx="86180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Utilizzare il modello e le tecnologie di condivisione dati del CERN anche per altri ambiti, come biologia e medicina</a:t>
            </a:r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 smtClean="0"/>
              <a:t>Sfruttare le nostre competenze specifiche per aiutare altri progetti (es. </a:t>
            </a:r>
            <a:r>
              <a:rPr lang="it-IT" sz="2400" dirty="0" err="1" smtClean="0"/>
              <a:t>BioDynaMo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Big Data e Potenza di calcolo</a:t>
            </a:r>
            <a:endParaRPr lang="it-IT" sz="4400" dirty="0"/>
          </a:p>
        </p:txBody>
      </p:sp>
      <p:pic>
        <p:nvPicPr>
          <p:cNvPr id="4" name="brai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846" y="1919516"/>
            <a:ext cx="3931324" cy="31741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22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Global Brain </a:t>
            </a:r>
            <a:r>
              <a:rPr lang="it-IT" sz="4400" dirty="0" err="1" smtClean="0"/>
              <a:t>Laboratory</a:t>
            </a:r>
            <a:endParaRPr lang="it-IT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55494" y="1059755"/>
            <a:ext cx="86180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Mettere insieme i laboratori che compiono studi pre-clinici e creare un’infrastruttura per condividere i dati e i risultati</a:t>
            </a:r>
          </a:p>
          <a:p>
            <a:endParaRPr lang="it-IT" sz="2400" dirty="0" smtClean="0"/>
          </a:p>
          <a:p>
            <a:r>
              <a:rPr lang="it-IT" sz="2400" dirty="0" smtClean="0"/>
              <a:t>Il CERN ha le competenze e la pratica per guidare questo processo e creare la prima rete mondiale di </a:t>
            </a:r>
            <a:r>
              <a:rPr lang="it-IT" sz="2400" dirty="0" err="1" smtClean="0"/>
              <a:t>neuroscienziati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La visione è avere una</a:t>
            </a:r>
          </a:p>
          <a:p>
            <a:r>
              <a:rPr lang="it-IT" sz="2400" dirty="0" smtClean="0"/>
              <a:t>conoscenza sempre</a:t>
            </a:r>
          </a:p>
          <a:p>
            <a:r>
              <a:rPr lang="it-IT" sz="2400" dirty="0" smtClean="0"/>
              <a:t>maggiore del funzionamento</a:t>
            </a:r>
          </a:p>
          <a:p>
            <a:r>
              <a:rPr lang="it-IT" sz="2400" dirty="0" smtClean="0"/>
              <a:t>del cervello e poterlo mappare</a:t>
            </a:r>
          </a:p>
          <a:p>
            <a:r>
              <a:rPr lang="it-IT" sz="2400" dirty="0" smtClean="0"/>
              <a:t>in futuro</a:t>
            </a:r>
          </a:p>
        </p:txBody>
      </p:sp>
      <p:pic>
        <p:nvPicPr>
          <p:cNvPr id="4" name="Picture 3" descr="IMG_18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88" y="3039037"/>
            <a:ext cx="4066312" cy="30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Divulgazione e Comunicazione</a:t>
            </a:r>
            <a:endParaRPr lang="it-IT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868" t="12794" r="13868" b="7315"/>
          <a:stretch/>
        </p:blipFill>
        <p:spPr>
          <a:xfrm>
            <a:off x="5224677" y="893977"/>
            <a:ext cx="3637670" cy="5136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5494" y="1059755"/>
            <a:ext cx="47737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Organizzazione di seminari e conferenze aperte anche al grande pubblico per raccontare i progressi nel</a:t>
            </a:r>
          </a:p>
          <a:p>
            <a:r>
              <a:rPr lang="it-IT" sz="2400" dirty="0" smtClean="0"/>
              <a:t>campo delle</a:t>
            </a:r>
          </a:p>
          <a:p>
            <a:r>
              <a:rPr lang="it-IT" sz="2400" dirty="0" smtClean="0"/>
              <a:t>applicazioni</a:t>
            </a:r>
          </a:p>
          <a:p>
            <a:r>
              <a:rPr lang="it-IT" sz="2400" dirty="0" smtClean="0"/>
              <a:t>mediche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59" y="2247822"/>
            <a:ext cx="2635623" cy="37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0" y="1791435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400" dirty="0" err="1" smtClean="0">
                <a:latin typeface="Optima"/>
              </a:rPr>
              <a:t>k</a:t>
            </a:r>
            <a:r>
              <a:rPr lang="en-US" altLang="en-US" sz="3400" dirty="0" err="1" smtClean="0">
                <a:solidFill>
                  <a:schemeClr val="tx1"/>
                </a:solidFill>
                <a:latin typeface="Optima"/>
              </a:rPr>
              <a:t>t.</a:t>
            </a:r>
            <a:r>
              <a:rPr lang="en-US" altLang="en-US" sz="3400" dirty="0" err="1" smtClean="0">
                <a:latin typeface="Optima"/>
              </a:rPr>
              <a:t>cern</a:t>
            </a:r>
            <a:endParaRPr lang="en-US" altLang="en-US" sz="3400" dirty="0">
              <a:solidFill>
                <a:schemeClr val="tx1"/>
              </a:solid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874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I tre pilastri</a:t>
            </a:r>
            <a:endParaRPr lang="it-IT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1224"/>
            <a:ext cx="9144000" cy="317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6776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64677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Applicazioni mediche</a:t>
            </a:r>
            <a:endParaRPr lang="it-IT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4" y="953450"/>
            <a:ext cx="9167624" cy="50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872546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CERN e Raggi-X: </a:t>
            </a:r>
            <a:r>
              <a:rPr lang="it-IT" sz="4400" dirty="0" err="1" smtClean="0"/>
              <a:t>Medipix</a:t>
            </a:r>
            <a:endParaRPr lang="it-IT" sz="4400" dirty="0"/>
          </a:p>
        </p:txBody>
      </p:sp>
      <p:pic>
        <p:nvPicPr>
          <p:cNvPr id="5" name="Picture 4" descr="Medipi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09711" y="-434986"/>
            <a:ext cx="5291238" cy="79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err="1" smtClean="0"/>
              <a:t>Medipix</a:t>
            </a:r>
            <a:r>
              <a:rPr lang="it-IT" sz="4400" dirty="0" smtClean="0"/>
              <a:t> e il Progetto MARS</a:t>
            </a:r>
            <a:endParaRPr lang="it-IT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1908622"/>
            <a:ext cx="9142857" cy="406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198298" y="5031328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Mars </a:t>
            </a:r>
            <a:r>
              <a:rPr lang="en-GB" sz="1200" dirty="0" err="1" smtClean="0">
                <a:solidFill>
                  <a:schemeClr val="bg1"/>
                </a:solidFill>
              </a:rPr>
              <a:t>Bioimaging</a:t>
            </a:r>
            <a:r>
              <a:rPr lang="en-GB" sz="1200" dirty="0" smtClean="0">
                <a:solidFill>
                  <a:schemeClr val="bg1"/>
                </a:solidFill>
              </a:rPr>
              <a:t> Ltd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494" y="1055649"/>
            <a:ext cx="521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Diagnostica per immagini CT a colori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232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888506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Diagnostica per immagini: PET</a:t>
            </a:r>
            <a:endParaRPr lang="it-IT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241" y="893977"/>
            <a:ext cx="3547759" cy="5234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494" y="1618492"/>
            <a:ext cx="52457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Scintillatori a cristalli: dai rilevatori del CERN alla diagnostica medica</a:t>
            </a:r>
          </a:p>
          <a:p>
            <a:endParaRPr lang="it-IT" sz="2400" dirty="0"/>
          </a:p>
          <a:p>
            <a:r>
              <a:rPr lang="it-IT" sz="2400" dirty="0" smtClean="0"/>
              <a:t>Esperienza CERN nella loro caratterizzazione e nel massimizzare l’estrazione di luce</a:t>
            </a:r>
          </a:p>
          <a:p>
            <a:endParaRPr lang="it-IT" sz="2400" dirty="0"/>
          </a:p>
          <a:p>
            <a:r>
              <a:rPr lang="it-IT" sz="2400" dirty="0" smtClean="0"/>
              <a:t>Progetti per la realizzazione di prototipi di PET per la diagnostica dei tumori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189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err="1" smtClean="0"/>
              <a:t>ClearPEM</a:t>
            </a:r>
            <a:endParaRPr lang="it-IT" sz="4400" dirty="0"/>
          </a:p>
        </p:txBody>
      </p:sp>
      <p:pic>
        <p:nvPicPr>
          <p:cNvPr id="3" name="Picture 2" descr="C:\Users\Giò\Desktop\pics\CCcle1_06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924" y="2914999"/>
            <a:ext cx="6509157" cy="31801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2401" y="893977"/>
            <a:ext cx="8472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PET dedicata per mammografie, sviluppata in collaborazione con una start-up portoghese</a:t>
            </a:r>
          </a:p>
          <a:p>
            <a:endParaRPr lang="it-IT" sz="2400" dirty="0"/>
          </a:p>
          <a:p>
            <a:r>
              <a:rPr lang="it-IT" sz="2400" dirty="0" smtClean="0"/>
              <a:t>Due prototipi: Coimbra (P), Ospedale San Gerardo (MI) per studi clinici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31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Il mini ciclotrone</a:t>
            </a:r>
            <a:endParaRPr lang="it-IT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239" y="334631"/>
            <a:ext cx="3814761" cy="5722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93" y="1302875"/>
            <a:ext cx="5000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Un ciclotrone abbastanza piccolo da stare in un ascensore di un ospedale</a:t>
            </a:r>
          </a:p>
          <a:p>
            <a:endParaRPr lang="it-IT" sz="2400" dirty="0"/>
          </a:p>
          <a:p>
            <a:r>
              <a:rPr lang="it-IT" sz="2400" dirty="0" smtClean="0"/>
              <a:t>Produzione di radioisotopi speciali per diagnostica PET</a:t>
            </a:r>
          </a:p>
          <a:p>
            <a:endParaRPr lang="it-IT" sz="2400" dirty="0"/>
          </a:p>
          <a:p>
            <a:r>
              <a:rPr lang="it-IT" sz="2400" dirty="0" smtClean="0"/>
              <a:t>Consorzio di centri di ricerca e aziende spagnole, sostenuto dal CERN (impianto criogenico)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668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5494" y="0"/>
            <a:ext cx="8229600" cy="893977"/>
          </a:xfrm>
        </p:spPr>
        <p:txBody>
          <a:bodyPr>
            <a:normAutofit/>
          </a:bodyPr>
          <a:lstStyle/>
          <a:p>
            <a:r>
              <a:rPr lang="it-IT" sz="4400" dirty="0" smtClean="0"/>
              <a:t>Il mini acceleratore lineare</a:t>
            </a:r>
            <a:endParaRPr lang="it-IT" sz="4400" dirty="0"/>
          </a:p>
        </p:txBody>
      </p:sp>
      <p:pic>
        <p:nvPicPr>
          <p:cNvPr id="3" name="Picture 2" descr="ttps://cds.cern.ch/record/2026007/files/MAX_5372_image.jpg?subformat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579" y="1515906"/>
            <a:ext cx="7002096" cy="46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401" y="893977"/>
            <a:ext cx="847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Applicazioni: cura dei tumori e produzione di radioisotopi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359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CERN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PrésentationCERN2.thmx</Template>
  <TotalTime>6807</TotalTime>
  <Words>352</Words>
  <Application>Microsoft Office PowerPoint</Application>
  <PresentationFormat>On-screen Show (4:3)</PresentationFormat>
  <Paragraphs>90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Gill Sans</vt:lpstr>
      <vt:lpstr>Helvetica Neue</vt:lpstr>
      <vt:lpstr>Optima</vt:lpstr>
      <vt:lpstr>Times New Roman</vt:lpstr>
      <vt:lpstr>Trebuchet MS</vt:lpstr>
      <vt:lpstr>Wingdings</vt:lpstr>
      <vt:lpstr>PrésentationCERN2</vt:lpstr>
      <vt:lpstr>PowerPoint Presentation</vt:lpstr>
      <vt:lpstr>I tre pilastri</vt:lpstr>
      <vt:lpstr>Applicazioni mediche</vt:lpstr>
      <vt:lpstr>CERN e Raggi-X: Medipix</vt:lpstr>
      <vt:lpstr>Medipix e il Progetto MARS</vt:lpstr>
      <vt:lpstr>Diagnostica per immagini: PET</vt:lpstr>
      <vt:lpstr>ClearPEM</vt:lpstr>
      <vt:lpstr>Il mini ciclotrone</vt:lpstr>
      <vt:lpstr>Il mini acceleratore lineare</vt:lpstr>
      <vt:lpstr>Adroterapia</vt:lpstr>
      <vt:lpstr>PIMMS al CERN (1996-2000)</vt:lpstr>
      <vt:lpstr>CNAO (Pavia)</vt:lpstr>
      <vt:lpstr>Opportunità future</vt:lpstr>
      <vt:lpstr>Risonanza Magnetica</vt:lpstr>
      <vt:lpstr>Big Data e Potenza di calcolo</vt:lpstr>
      <vt:lpstr>Global Brain Laboratory</vt:lpstr>
      <vt:lpstr>Divulgazione e Comunicazione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GIAMPIETRO</dc:creator>
  <cp:lastModifiedBy>Giovanni Porcellana</cp:lastModifiedBy>
  <cp:revision>45</cp:revision>
  <dcterms:created xsi:type="dcterms:W3CDTF">2012-03-07T13:21:43Z</dcterms:created>
  <dcterms:modified xsi:type="dcterms:W3CDTF">2016-09-30T06:20:32Z</dcterms:modified>
</cp:coreProperties>
</file>