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9" r:id="rId3"/>
  </p:sldMasterIdLst>
  <p:notesMasterIdLst>
    <p:notesMasterId r:id="rId30"/>
  </p:notesMasterIdLst>
  <p:sldIdLst>
    <p:sldId id="462" r:id="rId4"/>
    <p:sldId id="489" r:id="rId5"/>
    <p:sldId id="494" r:id="rId6"/>
    <p:sldId id="464" r:id="rId7"/>
    <p:sldId id="465" r:id="rId8"/>
    <p:sldId id="466" r:id="rId9"/>
    <p:sldId id="468" r:id="rId10"/>
    <p:sldId id="473" r:id="rId11"/>
    <p:sldId id="470" r:id="rId12"/>
    <p:sldId id="493" r:id="rId13"/>
    <p:sldId id="401" r:id="rId14"/>
    <p:sldId id="488" r:id="rId15"/>
    <p:sldId id="479" r:id="rId16"/>
    <p:sldId id="480" r:id="rId17"/>
    <p:sldId id="481" r:id="rId18"/>
    <p:sldId id="483" r:id="rId19"/>
    <p:sldId id="486" r:id="rId20"/>
    <p:sldId id="446" r:id="rId21"/>
    <p:sldId id="451" r:id="rId22"/>
    <p:sldId id="453" r:id="rId23"/>
    <p:sldId id="431" r:id="rId24"/>
    <p:sldId id="432" r:id="rId25"/>
    <p:sldId id="491" r:id="rId26"/>
    <p:sldId id="418" r:id="rId27"/>
    <p:sldId id="490" r:id="rId28"/>
    <p:sldId id="49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3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78961" autoAdjust="0"/>
  </p:normalViewPr>
  <p:slideViewPr>
    <p:cSldViewPr snapToGrid="0" snapToObjects="1">
      <p:cViewPr varScale="1">
        <p:scale>
          <a:sx n="102" d="100"/>
          <a:sy n="102" d="100"/>
        </p:scale>
        <p:origin x="24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30BFE-8B68-453A-974A-01291161ACBC}" type="datetimeFigureOut">
              <a:rPr lang="en-US" smtClean="0"/>
              <a:pPr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785E5-0F1D-4F68-9E58-1244B8244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2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349B39-E793-CC40-A333-C35A31BEFB22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7411" name="Rectangle 7"/>
          <p:cNvSpPr txBox="1">
            <a:spLocks noGrp="1" noChangeArrowheads="1"/>
          </p:cNvSpPr>
          <p:nvPr/>
        </p:nvSpPr>
        <p:spPr bwMode="auto">
          <a:xfrm>
            <a:off x="3886201" y="8686801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6ABDDD2-2266-1E4D-AD49-39AAE94C9749}" type="slidenum">
              <a:rPr lang="en-GB" sz="12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sz="1200" dirty="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15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often use this slide as it gives a good overview of what we do.</a:t>
            </a:r>
          </a:p>
          <a:p>
            <a:r>
              <a:rPr lang="en-US" dirty="0" smtClean="0"/>
              <a:t>Licensing, Service</a:t>
            </a:r>
            <a:r>
              <a:rPr lang="en-US" baseline="0" dirty="0" smtClean="0"/>
              <a:t> and Consultancy and R&amp;D Collaborations are the contracts we do.</a:t>
            </a:r>
          </a:p>
          <a:p>
            <a:r>
              <a:rPr lang="en-US" baseline="0" dirty="0" smtClean="0"/>
              <a:t>Business Incubation </a:t>
            </a:r>
            <a:r>
              <a:rPr lang="en-US" baseline="0" dirty="0" smtClean="0">
                <a:sym typeface="Wingdings"/>
              </a:rPr>
              <a:t> introduces the network of Incubators</a:t>
            </a:r>
          </a:p>
          <a:p>
            <a:r>
              <a:rPr lang="en-US" baseline="0" dirty="0" smtClean="0">
                <a:sym typeface="Wingdings"/>
              </a:rPr>
              <a:t>Easy Access IP, Open Hardware and Open Source Software: alternative ways (some created by us) to disseminate our </a:t>
            </a:r>
            <a:r>
              <a:rPr lang="en-US" baseline="0" dirty="0" err="1" smtClean="0">
                <a:sym typeface="Wingdings"/>
              </a:rPr>
              <a:t>technos</a:t>
            </a:r>
            <a:r>
              <a:rPr lang="en-US" baseline="0" dirty="0" smtClean="0">
                <a:sym typeface="Wingdings"/>
              </a:rPr>
              <a:t>.</a:t>
            </a:r>
          </a:p>
          <a:p>
            <a:r>
              <a:rPr lang="en-US" baseline="0" dirty="0" smtClean="0">
                <a:sym typeface="Wingdings"/>
              </a:rPr>
              <a:t>EU Projects: a good vehicle to disseminate our Know how to industry.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504D2-F154-4290-940D-426F590803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1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436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91358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75BC2-786B-494C-BCAB-2D78D6896E83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6E0503-7650-D648-8E83-B54CC6614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2372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2372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573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06"/>
          <a:stretch/>
        </p:blipFill>
        <p:spPr>
          <a:xfrm>
            <a:off x="3974592" y="2878269"/>
            <a:ext cx="1221946" cy="12169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096758" y="4394827"/>
            <a:ext cx="294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cern.ch</a:t>
            </a:r>
            <a:r>
              <a:rPr lang="en-US" dirty="0" smtClean="0"/>
              <a:t>/</a:t>
            </a:r>
            <a:r>
              <a:rPr lang="en-US" dirty="0" err="1" smtClean="0"/>
              <a:t>knowledgetransfer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5606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5213" y="1295400"/>
            <a:ext cx="381158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0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84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2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45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6918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090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93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4175" y="152400"/>
            <a:ext cx="1952625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152400"/>
            <a:ext cx="5710237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2326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FA8C01-0A37-2448-9BA5-7289468EE6BE}" type="datetimeFigureOut">
              <a:rPr lang="en-US" sz="240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9/29/16</a:t>
            </a:fld>
            <a:endParaRPr lang="en-US" sz="240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73B2E-1C2D-D240-9120-9C4B082A0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6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19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6"/>
          <a:stretch/>
        </p:blipFill>
        <p:spPr>
          <a:xfrm>
            <a:off x="3974592" y="2878269"/>
            <a:ext cx="1221946" cy="12169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096758" y="4394827"/>
            <a:ext cx="294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C377B"/>
                </a:solidFill>
              </a:rPr>
              <a:t>cern.ch</a:t>
            </a:r>
            <a:r>
              <a:rPr lang="en-US" dirty="0" smtClean="0">
                <a:solidFill>
                  <a:srgbClr val="0C377B"/>
                </a:solidFill>
              </a:rPr>
              <a:t>/</a:t>
            </a:r>
            <a:r>
              <a:rPr lang="en-US" dirty="0" err="1" smtClean="0">
                <a:solidFill>
                  <a:srgbClr val="0C377B"/>
                </a:solidFill>
              </a:rPr>
              <a:t>knowledgetransfer</a:t>
            </a:r>
            <a:endParaRPr lang="en-US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987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27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935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55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055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925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486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8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754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65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9201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182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475BC2-786B-494C-BCAB-2D78D6896E83}" type="datetimeFigureOut">
              <a:rPr lang="en-US" smtClean="0">
                <a:solidFill>
                  <a:srgbClr val="0C377B"/>
                </a:solidFill>
              </a:rPr>
              <a:pPr/>
              <a:t>9/29/16</a:t>
            </a:fld>
            <a:endParaRPr lang="en-US">
              <a:solidFill>
                <a:srgbClr val="0C37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C377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6E0503-7650-D648-8E83-B54CC6614D10}" type="slidenum">
              <a:rPr lang="en-US" smtClean="0">
                <a:solidFill>
                  <a:srgbClr val="0C377B"/>
                </a:solidFill>
              </a:rPr>
              <a:pPr/>
              <a:t>‹#›</a:t>
            </a:fld>
            <a:endParaRPr lang="en-US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450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70842" y="6356351"/>
            <a:ext cx="20574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C377B"/>
                </a:solidFill>
              </a:rPr>
              <a:t>11 March 2016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C377B"/>
                </a:solidFill>
              </a:rPr>
              <a:t>MAPF meeting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151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E4D38E-3F0B-5546-9497-0BCD943DDA14}" type="slidenum">
              <a:rPr lang="en-US" smtClean="0">
                <a:solidFill>
                  <a:srgbClr val="0C377B"/>
                </a:solidFill>
              </a:rPr>
              <a:pPr/>
              <a:t>‹#›</a:t>
            </a:fld>
            <a:endParaRPr lang="en-US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28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4625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279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5829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7404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755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311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33658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3320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51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8606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1905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4340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93647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2693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1136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13" Type="http://schemas.openxmlformats.org/officeDocument/2006/relationships/image" Target="../media/image5.jpeg"/><Relationship Id="rId14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1.xml"/><Relationship Id="rId9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33" Type="http://schemas.openxmlformats.org/officeDocument/2006/relationships/theme" Target="../theme/theme3.xml"/><Relationship Id="rId34" Type="http://schemas.openxmlformats.org/officeDocument/2006/relationships/image" Target="../media/image1.emf"/><Relationship Id="rId10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99582" y="6302001"/>
            <a:ext cx="8244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Knowledge Transfer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|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Accelerating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Innovation</a:t>
            </a:r>
            <a:r>
              <a:rPr lang="en-US" sz="1800" i="1" baseline="0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82" r:id="rId14"/>
    <p:sldLayoutId id="2147483683" r:id="rId15"/>
    <p:sldLayoutId id="2147483684" r:id="rId16"/>
    <p:sldLayoutId id="2147483697" r:id="rId17"/>
    <p:sldLayoutId id="2147483698" r:id="rId18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295400"/>
            <a:ext cx="77739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35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CERN / January 2011</a:t>
            </a:r>
            <a:endParaRPr lang="en-US" dirty="0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967A4"/>
                </a:solidFill>
                <a:latin typeface="Helvetica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D80EBE-9844-8249-A766-B820430A37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1030" name="Picture 17" descr="CERNlogo-bleu"/>
          <p:cNvPicPr>
            <a:picLocks noChangeAspect="1" noChangeArrowheads="1"/>
          </p:cNvPicPr>
          <p:nvPr userDrawn="1"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324600"/>
            <a:ext cx="533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" name="Line 71"/>
          <p:cNvSpPr>
            <a:spLocks noChangeShapeType="1"/>
          </p:cNvSpPr>
          <p:nvPr userDrawn="1"/>
        </p:nvSpPr>
        <p:spPr bwMode="auto">
          <a:xfrm>
            <a:off x="1066800" y="6324600"/>
            <a:ext cx="7239000" cy="0"/>
          </a:xfrm>
          <a:prstGeom prst="line">
            <a:avLst/>
          </a:prstGeom>
          <a:noFill/>
          <a:ln w="12700">
            <a:solidFill>
              <a:srgbClr val="0967A4">
                <a:alpha val="74001"/>
              </a:srgbClr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Arial" pitchFamily="19" charset="0"/>
              <a:ea typeface="ＭＳ Ｐゴシック" pitchFamily="19" charset="-128"/>
              <a:cs typeface="ＭＳ Ｐゴシック" pitchFamily="19" charset="-128"/>
            </a:endParaRPr>
          </a:p>
        </p:txBody>
      </p:sp>
      <p:sp>
        <p:nvSpPr>
          <p:cNvPr id="3146" name="Rectangle 74"/>
          <p:cNvSpPr>
            <a:spLocks noChangeArrowheads="1"/>
          </p:cNvSpPr>
          <p:nvPr userDrawn="1"/>
        </p:nvSpPr>
        <p:spPr bwMode="auto">
          <a:xfrm>
            <a:off x="0" y="990600"/>
            <a:ext cx="7018338" cy="762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000000"/>
              </a:solidFill>
              <a:latin typeface="Helvetica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9" name="Rectangle 1042"/>
          <p:cNvSpPr>
            <a:spLocks noChangeArrowheads="1"/>
          </p:cNvSpPr>
          <p:nvPr userDrawn="1"/>
        </p:nvSpPr>
        <p:spPr bwMode="auto">
          <a:xfrm>
            <a:off x="0" y="317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74000">
                <a:schemeClr val="tx2">
                  <a:lumMod val="50000"/>
                </a:schemeClr>
              </a:gs>
              <a:gs pos="99000">
                <a:srgbClr val="000F20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cern_logo_1.png"/>
          <p:cNvPicPr>
            <a:picLocks noChangeAspect="1"/>
          </p:cNvPicPr>
          <p:nvPr userDrawn="1"/>
        </p:nvPicPr>
        <p:blipFill>
          <a:blip r:embed="rId14" cstate="email">
            <a:lum bright="100000" contras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0" y="6285594"/>
            <a:ext cx="493870" cy="4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5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Helvetica" pitchFamily="1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n"/>
        <a:defRPr sz="28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charset="2"/>
        <a:buChar char="n"/>
        <a:defRPr sz="2400">
          <a:solidFill>
            <a:schemeClr val="tx2"/>
          </a:solidFill>
          <a:latin typeface="+mn-lt"/>
          <a:ea typeface="ＭＳ Ｐゴシック" pitchFamily="1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2"/>
          </a:solidFill>
          <a:latin typeface="+mn-lt"/>
          <a:ea typeface="ＭＳ Ｐゴシック" pitchFamily="1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>
          <a:solidFill>
            <a:schemeClr val="tx2"/>
          </a:solidFill>
          <a:latin typeface="+mn-lt"/>
          <a:ea typeface="ＭＳ Ｐゴシック" pitchFamily="1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99582" y="6302001"/>
            <a:ext cx="8244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C377B">
                    <a:lumMod val="75000"/>
                  </a:srgbClr>
                </a:solidFill>
                <a:latin typeface="Helvetica Neue"/>
                <a:cs typeface="Helvetica Neue"/>
              </a:rPr>
              <a:t>Knowledge Transfer</a:t>
            </a:r>
            <a:r>
              <a:rPr lang="en-US" sz="1400" i="1" dirty="0">
                <a:solidFill>
                  <a:srgbClr val="0C377B">
                    <a:lumMod val="75000"/>
                  </a:srgbClr>
                </a:solidFill>
                <a:latin typeface="Helvetica Neue"/>
                <a:cs typeface="Helvetica Neue"/>
              </a:rPr>
              <a:t> </a:t>
            </a:r>
            <a:r>
              <a:rPr lang="en-US" sz="1400" dirty="0">
                <a:solidFill>
                  <a:srgbClr val="0C377B">
                    <a:lumMod val="75000"/>
                  </a:srgbClr>
                </a:solidFill>
                <a:latin typeface="Helvetica Neue"/>
                <a:cs typeface="Helvetica Neue"/>
              </a:rPr>
              <a:t>|</a:t>
            </a:r>
            <a:r>
              <a:rPr lang="en-US" sz="1400" i="1" dirty="0">
                <a:solidFill>
                  <a:srgbClr val="0C377B">
                    <a:lumMod val="75000"/>
                  </a:srgbClr>
                </a:solidFill>
                <a:latin typeface="Helvetica Neue"/>
                <a:cs typeface="Helvetica Neue"/>
              </a:rPr>
              <a:t> Accelerating </a:t>
            </a:r>
            <a:r>
              <a:rPr lang="en-US" sz="1400" i="1" dirty="0" smtClean="0">
                <a:solidFill>
                  <a:srgbClr val="0C377B">
                    <a:lumMod val="75000"/>
                  </a:srgbClr>
                </a:solidFill>
                <a:latin typeface="Helvetica Neue"/>
                <a:cs typeface="Helvetica Neue"/>
              </a:rPr>
              <a:t>Innovation</a:t>
            </a:r>
            <a:r>
              <a:rPr lang="en-US" i="1" dirty="0" smtClean="0">
                <a:solidFill>
                  <a:srgbClr val="0C377B">
                    <a:lumMod val="75000"/>
                  </a:srgbClr>
                </a:solidFill>
                <a:latin typeface="Helvetica Neue"/>
                <a:cs typeface="Helvetica Neue"/>
              </a:rPr>
              <a:t> </a:t>
            </a:r>
            <a:endParaRPr lang="en-US" sz="1000" dirty="0" smtClean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4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png"/><Relationship Id="rId12" Type="http://schemas.openxmlformats.org/officeDocument/2006/relationships/image" Target="../media/image74.gif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Trasferimento</a:t>
            </a:r>
            <a:r>
              <a:rPr lang="fr-FR" dirty="0" smtClean="0"/>
              <a:t> </a:t>
            </a:r>
            <a:r>
              <a:rPr lang="fr-FR" dirty="0" err="1" smtClean="0"/>
              <a:t>technologico</a:t>
            </a:r>
            <a:r>
              <a:rPr lang="fr-FR" dirty="0" smtClean="0"/>
              <a:t> e </a:t>
            </a:r>
            <a:r>
              <a:rPr lang="fr-FR" dirty="0" err="1" smtClean="0"/>
              <a:t>opportunita</a:t>
            </a:r>
            <a:r>
              <a:rPr lang="fr-FR" dirty="0" smtClean="0"/>
              <a:t>’ per le </a:t>
            </a:r>
            <a:r>
              <a:rPr lang="fr-FR" dirty="0" err="1" smtClean="0"/>
              <a:t>imprese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sz="2200" dirty="0" smtClean="0"/>
              <a:t>G. Anelli, Head of KT Group</a:t>
            </a:r>
            <a:br>
              <a:rPr lang="fr-FR" sz="2200" dirty="0" smtClean="0"/>
            </a:br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 smtClean="0"/>
              <a:t>30.09.2016</a:t>
            </a:r>
            <a:endParaRPr lang="fr-FR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79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60"/>
            <a:ext cx="7470648" cy="1143000"/>
          </a:xfrm>
        </p:spPr>
        <p:txBody>
          <a:bodyPr/>
          <a:lstStyle/>
          <a:p>
            <a:r>
              <a:rPr lang="en-US" dirty="0" smtClean="0"/>
              <a:t>CERN Core Competences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156" y="1268760"/>
            <a:ext cx="2411310" cy="166484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484784"/>
            <a:ext cx="2304256" cy="157999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2415775" cy="167823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86965" y="3284984"/>
            <a:ext cx="2532769" cy="4000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sz="2000" dirty="0" smtClean="0"/>
              <a:t>Cryogenics (1.9 </a:t>
            </a:r>
            <a:r>
              <a:rPr lang="en-GB" sz="2000" dirty="0"/>
              <a:t>K)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44008" y="1772816"/>
            <a:ext cx="1339617" cy="7078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r>
              <a:rPr lang="en-GB" sz="2000" dirty="0"/>
              <a:t>Vacuum</a:t>
            </a:r>
          </a:p>
          <a:p>
            <a:r>
              <a:rPr lang="en-GB" sz="2000" dirty="0"/>
              <a:t>(10</a:t>
            </a:r>
            <a:r>
              <a:rPr lang="en-GB" sz="2000" baseline="30000" dirty="0"/>
              <a:t>-12</a:t>
            </a:r>
            <a:r>
              <a:rPr lang="en-GB" sz="2000" dirty="0"/>
              <a:t> </a:t>
            </a:r>
            <a:r>
              <a:rPr lang="en-GB" sz="2000" dirty="0" err="1"/>
              <a:t>Torr</a:t>
            </a:r>
            <a:r>
              <a:rPr lang="en-GB" sz="2000" dirty="0"/>
              <a:t>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504" y="1552212"/>
            <a:ext cx="1500371" cy="12003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r>
              <a:rPr lang="en-GB" dirty="0"/>
              <a:t>Super-conductivity</a:t>
            </a:r>
          </a:p>
          <a:p>
            <a:r>
              <a:rPr lang="en-GB" dirty="0"/>
              <a:t>(13kA, 7MJoules)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3212976"/>
            <a:ext cx="2276232" cy="1515321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19735" y="4664971"/>
            <a:ext cx="1752665" cy="7078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r>
              <a:rPr lang="en-GB" sz="2000" dirty="0"/>
              <a:t>Magnets</a:t>
            </a:r>
          </a:p>
          <a:p>
            <a:r>
              <a:rPr lang="en-GB" sz="2000" dirty="0" smtClean="0"/>
              <a:t>(10 </a:t>
            </a:r>
            <a:r>
              <a:rPr lang="en-GB" sz="2000" dirty="0"/>
              <a:t>T)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284984"/>
            <a:ext cx="3000741" cy="132004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" name="Picture 10" descr="Crystal and APD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4797152"/>
            <a:ext cx="1894441" cy="122185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79512" y="4797152"/>
            <a:ext cx="1656184" cy="12003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dirty="0"/>
              <a:t>Very high performance</a:t>
            </a:r>
          </a:p>
          <a:p>
            <a:r>
              <a:rPr lang="en-GB" dirty="0"/>
              <a:t>detectors and electronics</a:t>
            </a: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6156176" y="5547672"/>
            <a:ext cx="16734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dirty="0"/>
              <a:t>Data </a:t>
            </a:r>
            <a:r>
              <a:rPr lang="en-US" sz="2000" dirty="0" smtClean="0"/>
              <a:t>processing</a:t>
            </a:r>
            <a:endParaRPr lang="en-US" sz="2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331" y="4941168"/>
            <a:ext cx="1445669" cy="121404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99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Hexagon 43"/>
          <p:cNvSpPr/>
          <p:nvPr/>
        </p:nvSpPr>
        <p:spPr>
          <a:xfrm>
            <a:off x="5668657" y="135852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242A28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KT Modes</a:t>
            </a:r>
            <a:endParaRPr lang="en-US" dirty="0"/>
          </a:p>
        </p:txBody>
      </p:sp>
      <p:sp>
        <p:nvSpPr>
          <p:cNvPr id="5" name="Hexagon 4"/>
          <p:cNvSpPr/>
          <p:nvPr/>
        </p:nvSpPr>
        <p:spPr>
          <a:xfrm>
            <a:off x="4457405" y="3359038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Hexagon 5"/>
          <p:cNvSpPr/>
          <p:nvPr/>
        </p:nvSpPr>
        <p:spPr>
          <a:xfrm>
            <a:off x="3246153" y="1366722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Hexagon 6"/>
          <p:cNvSpPr/>
          <p:nvPr/>
        </p:nvSpPr>
        <p:spPr>
          <a:xfrm>
            <a:off x="2034901" y="2039285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exagon 7"/>
          <p:cNvSpPr/>
          <p:nvPr/>
        </p:nvSpPr>
        <p:spPr>
          <a:xfrm>
            <a:off x="823649" y="4018652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Hexagon 8"/>
          <p:cNvSpPr/>
          <p:nvPr/>
        </p:nvSpPr>
        <p:spPr>
          <a:xfrm>
            <a:off x="6879909" y="4709594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Hexagon 9"/>
          <p:cNvSpPr/>
          <p:nvPr/>
        </p:nvSpPr>
        <p:spPr>
          <a:xfrm>
            <a:off x="4457405" y="4633771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Hexagon 10"/>
          <p:cNvSpPr/>
          <p:nvPr/>
        </p:nvSpPr>
        <p:spPr>
          <a:xfrm>
            <a:off x="6890425" y="2042763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Hexagon 11"/>
          <p:cNvSpPr/>
          <p:nvPr/>
        </p:nvSpPr>
        <p:spPr>
          <a:xfrm>
            <a:off x="3246153" y="4018652"/>
            <a:ext cx="1433206" cy="1230238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/>
          <p:cNvGrpSpPr/>
          <p:nvPr/>
        </p:nvGrpSpPr>
        <p:grpSpPr>
          <a:xfrm>
            <a:off x="3246153" y="2714918"/>
            <a:ext cx="1433206" cy="1230238"/>
            <a:chOff x="1232874" y="1073807"/>
            <a:chExt cx="1433206" cy="1230238"/>
          </a:xfrm>
          <a:solidFill>
            <a:srgbClr val="002A50"/>
          </a:solidFill>
        </p:grpSpPr>
        <p:sp>
          <p:nvSpPr>
            <p:cNvPr id="15" name="Hexagon 14"/>
            <p:cNvSpPr/>
            <p:nvPr/>
          </p:nvSpPr>
          <p:spPr>
            <a:xfrm>
              <a:off x="1232874" y="1073807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agon 4"/>
            <p:cNvSpPr/>
            <p:nvPr/>
          </p:nvSpPr>
          <p:spPr>
            <a:xfrm>
              <a:off x="1454828" y="1264328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Business Incubation</a:t>
              </a:r>
              <a:endParaRPr lang="en-US" sz="12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57405" y="2039285"/>
            <a:ext cx="1433206" cy="1230238"/>
            <a:chOff x="2465749" y="1750089"/>
            <a:chExt cx="1433206" cy="1230238"/>
          </a:xfrm>
          <a:solidFill>
            <a:schemeClr val="tx1">
              <a:lumMod val="75000"/>
            </a:schemeClr>
          </a:solidFill>
        </p:grpSpPr>
        <p:sp>
          <p:nvSpPr>
            <p:cNvPr id="18" name="Hexagon 17"/>
            <p:cNvSpPr/>
            <p:nvPr/>
          </p:nvSpPr>
          <p:spPr>
            <a:xfrm>
              <a:off x="2465749" y="1750089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agon 4"/>
            <p:cNvSpPr/>
            <p:nvPr/>
          </p:nvSpPr>
          <p:spPr>
            <a:xfrm>
              <a:off x="2687703" y="1940610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Open Hardware</a:t>
              </a:r>
              <a:endParaRPr lang="en-US" sz="12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3649" y="1366090"/>
            <a:ext cx="1433206" cy="1230238"/>
            <a:chOff x="1232874" y="2433814"/>
            <a:chExt cx="1433206" cy="1230238"/>
          </a:xfrm>
          <a:solidFill>
            <a:srgbClr val="002A50"/>
          </a:solidFill>
        </p:grpSpPr>
        <p:sp>
          <p:nvSpPr>
            <p:cNvPr id="21" name="Hexagon 20"/>
            <p:cNvSpPr/>
            <p:nvPr/>
          </p:nvSpPr>
          <p:spPr>
            <a:xfrm>
              <a:off x="1232874" y="2433814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agon 4"/>
            <p:cNvSpPr/>
            <p:nvPr/>
          </p:nvSpPr>
          <p:spPr>
            <a:xfrm>
              <a:off x="1454828" y="2624335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Licensing</a:t>
              </a:r>
              <a:endParaRPr lang="en-US" sz="1200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34901" y="3359038"/>
            <a:ext cx="1433206" cy="1230238"/>
            <a:chOff x="2464867" y="3113352"/>
            <a:chExt cx="1433206" cy="1230238"/>
          </a:xfrm>
          <a:solidFill>
            <a:srgbClr val="002A50"/>
          </a:solidFill>
        </p:grpSpPr>
        <p:sp>
          <p:nvSpPr>
            <p:cNvPr id="24" name="Hexagon 23"/>
            <p:cNvSpPr/>
            <p:nvPr/>
          </p:nvSpPr>
          <p:spPr>
            <a:xfrm>
              <a:off x="2464867" y="3113352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Hexagon 4"/>
            <p:cNvSpPr/>
            <p:nvPr/>
          </p:nvSpPr>
          <p:spPr>
            <a:xfrm>
              <a:off x="2686821" y="3303873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Service and Consultancy</a:t>
              </a:r>
              <a:endParaRPr lang="en-US" sz="12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90425" y="3403533"/>
            <a:ext cx="1433206" cy="1230238"/>
            <a:chOff x="3699507" y="1071016"/>
            <a:chExt cx="1433206" cy="1230238"/>
          </a:xfrm>
        </p:grpSpPr>
        <p:sp>
          <p:nvSpPr>
            <p:cNvPr id="27" name="Hexagon 26"/>
            <p:cNvSpPr/>
            <p:nvPr/>
          </p:nvSpPr>
          <p:spPr>
            <a:xfrm>
              <a:off x="3699507" y="1071016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Hexagon 4"/>
            <p:cNvSpPr/>
            <p:nvPr/>
          </p:nvSpPr>
          <p:spPr>
            <a:xfrm>
              <a:off x="3921461" y="1261537"/>
              <a:ext cx="989298" cy="849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EU Projects</a:t>
              </a:r>
              <a:endParaRPr lang="en-US" sz="1200" kern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68657" y="4018652"/>
            <a:ext cx="1433206" cy="1230238"/>
            <a:chOff x="4932382" y="402641"/>
            <a:chExt cx="1433206" cy="1230238"/>
          </a:xfrm>
        </p:grpSpPr>
        <p:sp>
          <p:nvSpPr>
            <p:cNvPr id="30" name="Hexagon 29"/>
            <p:cNvSpPr/>
            <p:nvPr/>
          </p:nvSpPr>
          <p:spPr>
            <a:xfrm>
              <a:off x="4932382" y="402641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exagon 4"/>
            <p:cNvSpPr/>
            <p:nvPr/>
          </p:nvSpPr>
          <p:spPr>
            <a:xfrm>
              <a:off x="5154336" y="593162"/>
              <a:ext cx="989298" cy="8491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Training</a:t>
              </a:r>
              <a:endParaRPr lang="en-US" sz="12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68657" y="2714918"/>
            <a:ext cx="1433206" cy="1230238"/>
            <a:chOff x="6165257" y="2447302"/>
            <a:chExt cx="1433206" cy="1230238"/>
          </a:xfrm>
          <a:solidFill>
            <a:schemeClr val="tx1">
              <a:lumMod val="75000"/>
            </a:schemeClr>
          </a:solidFill>
        </p:grpSpPr>
        <p:sp>
          <p:nvSpPr>
            <p:cNvPr id="33" name="Hexagon 32"/>
            <p:cNvSpPr/>
            <p:nvPr/>
          </p:nvSpPr>
          <p:spPr>
            <a:xfrm>
              <a:off x="6165257" y="2447302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Hexagon 4"/>
            <p:cNvSpPr/>
            <p:nvPr/>
          </p:nvSpPr>
          <p:spPr>
            <a:xfrm>
              <a:off x="6387211" y="2637823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Procurement</a:t>
              </a:r>
              <a:endParaRPr lang="en-US" sz="1200" kern="1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34901" y="4709594"/>
            <a:ext cx="1433206" cy="1230238"/>
            <a:chOff x="7391954" y="3136608"/>
            <a:chExt cx="1433206" cy="1230238"/>
          </a:xfrm>
          <a:solidFill>
            <a:srgbClr val="002A50"/>
          </a:solidFill>
        </p:grpSpPr>
        <p:sp>
          <p:nvSpPr>
            <p:cNvPr id="36" name="Hexagon 35"/>
            <p:cNvSpPr/>
            <p:nvPr/>
          </p:nvSpPr>
          <p:spPr>
            <a:xfrm>
              <a:off x="7391954" y="3136608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Hexagon 4"/>
            <p:cNvSpPr/>
            <p:nvPr/>
          </p:nvSpPr>
          <p:spPr>
            <a:xfrm>
              <a:off x="7613908" y="3327129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R&amp;D Collaborations</a:t>
              </a:r>
              <a:endParaRPr lang="en-US" sz="1200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57405" y="750971"/>
            <a:ext cx="1433206" cy="1230238"/>
            <a:chOff x="2464867" y="3113352"/>
            <a:chExt cx="1433206" cy="1230238"/>
          </a:xfrm>
          <a:solidFill>
            <a:srgbClr val="002A50"/>
          </a:solidFill>
        </p:grpSpPr>
        <p:sp>
          <p:nvSpPr>
            <p:cNvPr id="39" name="Hexagon 38"/>
            <p:cNvSpPr/>
            <p:nvPr/>
          </p:nvSpPr>
          <p:spPr>
            <a:xfrm>
              <a:off x="2464867" y="3113352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Hexagon 4"/>
            <p:cNvSpPr/>
            <p:nvPr/>
          </p:nvSpPr>
          <p:spPr>
            <a:xfrm>
              <a:off x="2686821" y="3303873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Easy Access IP</a:t>
              </a:r>
              <a:endParaRPr lang="en-US" sz="1200" kern="1200" dirty="0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611" y="500732"/>
            <a:ext cx="1061832" cy="44076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5679173" y="1427644"/>
            <a:ext cx="1433206" cy="1230238"/>
            <a:chOff x="2465749" y="1750089"/>
            <a:chExt cx="1433206" cy="1230238"/>
          </a:xfrm>
          <a:solidFill>
            <a:schemeClr val="tx1">
              <a:lumMod val="75000"/>
            </a:schemeClr>
          </a:solidFill>
        </p:grpSpPr>
        <p:sp>
          <p:nvSpPr>
            <p:cNvPr id="47" name="Hexagon 46"/>
            <p:cNvSpPr/>
            <p:nvPr/>
          </p:nvSpPr>
          <p:spPr>
            <a:xfrm>
              <a:off x="2465749" y="1750089"/>
              <a:ext cx="1433206" cy="1230238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Hexagon 4"/>
            <p:cNvSpPr/>
            <p:nvPr/>
          </p:nvSpPr>
          <p:spPr>
            <a:xfrm>
              <a:off x="2687703" y="1940610"/>
              <a:ext cx="989298" cy="8491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15240" rIns="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Open Source Software</a:t>
              </a:r>
              <a:endParaRPr lang="en-US" sz="1200" kern="1200" dirty="0"/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941" y="751603"/>
            <a:ext cx="1422690" cy="1230238"/>
          </a:xfrm>
          <a:prstGeom prst="hexagon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904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407011_3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2825" y="2"/>
            <a:ext cx="10686825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8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310030_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282266"/>
            <a:ext cx="11259717" cy="7336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34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06129_05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5988" y="-533165"/>
            <a:ext cx="12761390" cy="7547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1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9" y="-517485"/>
            <a:ext cx="11304537" cy="7531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1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46357" y="-403115"/>
            <a:ext cx="9551618" cy="731464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lowerD_dusk_neg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69452" y="1730918"/>
            <a:ext cx="4776580" cy="4784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7908" y="6390793"/>
            <a:ext cx="1803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Credit: </a:t>
            </a:r>
            <a:r>
              <a:rPr lang="en-US" sz="1200" dirty="0">
                <a:solidFill>
                  <a:schemeClr val="bg1"/>
                </a:solidFill>
                <a:latin typeface="Helvetica Neue Light"/>
                <a:cs typeface="Helvetica Neue Light"/>
              </a:rPr>
              <a:t>Simon </a:t>
            </a:r>
            <a:r>
              <a:rPr lang="en-US" sz="1200" dirty="0" err="1">
                <a:solidFill>
                  <a:schemeClr val="bg1"/>
                </a:solidFill>
                <a:latin typeface="Helvetica Neue Light"/>
                <a:cs typeface="Helvetica Neue Light"/>
              </a:rPr>
              <a:t>Procz</a:t>
            </a:r>
            <a:endParaRPr lang="en-US" sz="1200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935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94088"/>
            <a:ext cx="10502121" cy="6988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3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KT </a:t>
            </a:r>
            <a:r>
              <a:rPr lang="fr-FR" dirty="0" err="1" smtClean="0"/>
              <a:t>fund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4244"/>
            <a:ext cx="8226854" cy="4667421"/>
          </a:xfrm>
        </p:spPr>
        <p:txBody>
          <a:bodyPr>
            <a:normAutofit/>
          </a:bodyPr>
          <a:lstStyle/>
          <a:p>
            <a:r>
              <a:rPr lang="fr-FR" sz="1600" dirty="0" err="1" smtClean="0"/>
              <a:t>CERN’s</a:t>
            </a:r>
            <a:r>
              <a:rPr lang="fr-FR" sz="1600" dirty="0" smtClean="0"/>
              <a:t> </a:t>
            </a:r>
            <a:r>
              <a:rPr lang="fr-FR" sz="1600" dirty="0" err="1" smtClean="0"/>
              <a:t>incentive</a:t>
            </a:r>
            <a:r>
              <a:rPr lang="fr-FR" sz="1600" dirty="0" smtClean="0"/>
              <a:t> </a:t>
            </a:r>
            <a:r>
              <a:rPr lang="fr-FR" sz="1600" dirty="0" err="1" smtClean="0"/>
              <a:t>scheme</a:t>
            </a:r>
            <a:r>
              <a:rPr lang="fr-FR" sz="1600" dirty="0" smtClean="0"/>
              <a:t> to help </a:t>
            </a:r>
            <a:r>
              <a:rPr lang="fr-FR" sz="1600" dirty="0" err="1" smtClean="0"/>
              <a:t>transferring</a:t>
            </a:r>
            <a:r>
              <a:rPr lang="fr-FR" sz="1600" dirty="0" smtClean="0"/>
              <a:t> </a:t>
            </a:r>
            <a:r>
              <a:rPr lang="fr-FR" sz="1600" dirty="0" err="1" smtClean="0"/>
              <a:t>our</a:t>
            </a:r>
            <a:r>
              <a:rPr lang="fr-FR" sz="1600" dirty="0" smtClean="0"/>
              <a:t> </a:t>
            </a:r>
            <a:r>
              <a:rPr lang="fr-FR" sz="1600" dirty="0" err="1" smtClean="0"/>
              <a:t>Knowledge</a:t>
            </a:r>
            <a:r>
              <a:rPr lang="fr-FR" sz="1600" dirty="0" smtClean="0"/>
              <a:t> and Technologies</a:t>
            </a:r>
          </a:p>
          <a:p>
            <a:r>
              <a:rPr lang="fr-FR" sz="1600" dirty="0" err="1" smtClean="0"/>
              <a:t>Projects</a:t>
            </a:r>
            <a:r>
              <a:rPr lang="fr-FR" sz="1600" dirty="0" smtClean="0"/>
              <a:t> </a:t>
            </a:r>
            <a:r>
              <a:rPr lang="fr-FR" sz="1600" dirty="0" err="1" smtClean="0"/>
              <a:t>selected</a:t>
            </a:r>
            <a:r>
              <a:rPr lang="fr-FR" sz="1600" dirty="0" smtClean="0"/>
              <a:t> by a </a:t>
            </a:r>
            <a:r>
              <a:rPr lang="fr-FR" sz="1600" dirty="0" err="1" smtClean="0"/>
              <a:t>committee</a:t>
            </a:r>
            <a:r>
              <a:rPr lang="fr-FR" sz="1600" dirty="0" smtClean="0"/>
              <a:t> </a:t>
            </a:r>
            <a:r>
              <a:rPr lang="fr-FR" sz="1600" dirty="0" err="1" smtClean="0"/>
              <a:t>composed</a:t>
            </a:r>
            <a:r>
              <a:rPr lang="fr-FR" sz="1600" dirty="0" smtClean="0"/>
              <a:t> by the </a:t>
            </a:r>
            <a:r>
              <a:rPr lang="fr-FR" sz="1600" dirty="0" err="1" smtClean="0"/>
              <a:t>Heads</a:t>
            </a:r>
            <a:r>
              <a:rPr lang="fr-FR" sz="1600" dirty="0" smtClean="0"/>
              <a:t> of </a:t>
            </a:r>
            <a:r>
              <a:rPr lang="fr-FR" sz="1600" dirty="0" err="1" smtClean="0"/>
              <a:t>Department</a:t>
            </a:r>
            <a:r>
              <a:rPr lang="fr-FR" sz="1600" dirty="0" smtClean="0"/>
              <a:t> and KT</a:t>
            </a:r>
          </a:p>
          <a:p>
            <a:r>
              <a:rPr lang="fr-FR" sz="1600" dirty="0" smtClean="0"/>
              <a:t>32 </a:t>
            </a:r>
            <a:r>
              <a:rPr lang="fr-FR" sz="1600" dirty="0" err="1" smtClean="0"/>
              <a:t>projects</a:t>
            </a:r>
            <a:r>
              <a:rPr lang="fr-FR" sz="1600" dirty="0" smtClean="0"/>
              <a:t> have been </a:t>
            </a:r>
            <a:r>
              <a:rPr lang="fr-FR" sz="1600" dirty="0" err="1" smtClean="0"/>
              <a:t>financed</a:t>
            </a:r>
            <a:r>
              <a:rPr lang="fr-FR" sz="1600" dirty="0" smtClean="0"/>
              <a:t> </a:t>
            </a:r>
            <a:r>
              <a:rPr lang="fr-FR" sz="1600" dirty="0" err="1" smtClean="0"/>
              <a:t>so</a:t>
            </a:r>
            <a:r>
              <a:rPr lang="fr-FR" sz="1600" dirty="0" smtClean="0"/>
              <a:t> far</a:t>
            </a:r>
            <a:endParaRPr lang="fr-FR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306" y="2157911"/>
            <a:ext cx="2045979" cy="703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748" y="2774121"/>
            <a:ext cx="2192898" cy="1227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43" y="2514845"/>
            <a:ext cx="2220443" cy="1509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219" y="3313008"/>
            <a:ext cx="1606749" cy="114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3416" y="2754749"/>
            <a:ext cx="1651179" cy="1597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606" y="4745767"/>
            <a:ext cx="2330323" cy="152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492" y="4745767"/>
            <a:ext cx="2206110" cy="146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77" y="4351791"/>
            <a:ext cx="2358571" cy="168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86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 smtClean="0">
                <a:latin typeface="Helvetica Neue"/>
              </a:rPr>
              <a:t>KT </a:t>
            </a:r>
            <a:r>
              <a:rPr lang="fr-CH" sz="3200" dirty="0" err="1" smtClean="0">
                <a:latin typeface="Helvetica Neue"/>
              </a:rPr>
              <a:t>Fund</a:t>
            </a:r>
            <a:r>
              <a:rPr lang="fr-CH" sz="3200" dirty="0" smtClean="0">
                <a:latin typeface="Helvetica Neue"/>
              </a:rPr>
              <a:t> </a:t>
            </a:r>
            <a:r>
              <a:rPr lang="fr-CH" sz="3200" dirty="0" err="1" smtClean="0">
                <a:latin typeface="Helvetica Neue"/>
              </a:rPr>
              <a:t>Examples</a:t>
            </a:r>
            <a:r>
              <a:rPr lang="fr-CH" sz="3200" dirty="0">
                <a:latin typeface="Helvetica Neue"/>
              </a:rPr>
              <a:t> </a:t>
            </a:r>
            <a:r>
              <a:rPr lang="fr-CH" sz="3200" dirty="0" smtClean="0">
                <a:latin typeface="Helvetica Neue"/>
              </a:rPr>
              <a:t>– </a:t>
            </a:r>
            <a:r>
              <a:rPr lang="fr-CH" sz="3200" dirty="0" err="1" smtClean="0">
                <a:latin typeface="Helvetica Neue"/>
              </a:rPr>
              <a:t>B-Rad</a:t>
            </a:r>
            <a:endParaRPr lang="en-GB" sz="3200" dirty="0">
              <a:latin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325606"/>
            <a:ext cx="4259942" cy="4667421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fr-CH" sz="1600" b="1" dirty="0" err="1" smtClean="0">
                <a:latin typeface="Helvetica Neue"/>
              </a:rPr>
              <a:t>Funded</a:t>
            </a:r>
            <a:r>
              <a:rPr lang="fr-CH" sz="1600" b="1" dirty="0" smtClean="0">
                <a:latin typeface="Helvetica Neue"/>
              </a:rPr>
              <a:t>:</a:t>
            </a:r>
            <a:endParaRPr lang="fr-CH" sz="1600" b="1" dirty="0">
              <a:latin typeface="Helvetica Neue"/>
            </a:endParaRPr>
          </a:p>
          <a:p>
            <a:pPr marL="36576" indent="0" algn="ctr">
              <a:buNone/>
            </a:pPr>
            <a:r>
              <a:rPr lang="fr-CH" sz="1600" dirty="0"/>
              <a:t>P</a:t>
            </a:r>
            <a:r>
              <a:rPr lang="fr-CH" sz="1600" dirty="0" smtClean="0"/>
              <a:t>rototype of a hand-</a:t>
            </a:r>
            <a:r>
              <a:rPr lang="fr-CH" sz="1600" dirty="0" err="1" smtClean="0"/>
              <a:t>held</a:t>
            </a:r>
            <a:r>
              <a:rPr lang="fr-CH" sz="1600" dirty="0" smtClean="0"/>
              <a:t> radiation </a:t>
            </a:r>
            <a:r>
              <a:rPr lang="fr-CH" sz="1600" dirty="0" err="1" smtClean="0"/>
              <a:t>survey</a:t>
            </a:r>
            <a:r>
              <a:rPr lang="fr-CH" sz="1600" dirty="0" smtClean="0"/>
              <a:t> </a:t>
            </a:r>
            <a:r>
              <a:rPr lang="fr-CH" sz="1600" dirty="0" err="1" smtClean="0"/>
              <a:t>meter</a:t>
            </a:r>
            <a:r>
              <a:rPr lang="fr-CH" sz="1600" dirty="0" smtClean="0"/>
              <a:t> </a:t>
            </a:r>
            <a:r>
              <a:rPr lang="fr-CH" sz="1600" dirty="0" err="1" smtClean="0"/>
              <a:t>operable</a:t>
            </a:r>
            <a:r>
              <a:rPr lang="fr-CH" sz="1600" dirty="0" smtClean="0"/>
              <a:t> in high </a:t>
            </a:r>
            <a:r>
              <a:rPr lang="fr-CH" sz="1600" dirty="0" err="1" smtClean="0"/>
              <a:t>magnetic</a:t>
            </a:r>
            <a:r>
              <a:rPr lang="fr-CH" sz="1600" dirty="0" smtClean="0"/>
              <a:t> </a:t>
            </a:r>
            <a:r>
              <a:rPr lang="fr-CH" sz="1600" dirty="0" err="1" smtClean="0"/>
              <a:t>fields</a:t>
            </a:r>
            <a:endParaRPr lang="en-GB" sz="1600" dirty="0"/>
          </a:p>
          <a:p>
            <a:pPr marL="36576" indent="0" algn="ctr">
              <a:buNone/>
            </a:pPr>
            <a:endParaRPr lang="fr-CH" sz="1600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dirty="0">
              <a:latin typeface="Helvetica Neue"/>
            </a:endParaRPr>
          </a:p>
          <a:p>
            <a:pPr marL="36576" indent="0" algn="ctr">
              <a:buNone/>
            </a:pPr>
            <a:endParaRPr lang="fr-CH" sz="1600" b="1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b="1" dirty="0" smtClean="0">
              <a:latin typeface="Helvetica Neue"/>
            </a:endParaRPr>
          </a:p>
          <a:p>
            <a:pPr marL="36576" indent="0" algn="ctr">
              <a:buNone/>
            </a:pPr>
            <a:r>
              <a:rPr lang="fr-CH" sz="1600" b="1" dirty="0" smtClean="0">
                <a:latin typeface="Helvetica Neue"/>
              </a:rPr>
              <a:t>The KT </a:t>
            </a:r>
            <a:r>
              <a:rPr lang="fr-CH" sz="1600" b="1" dirty="0" err="1" smtClean="0">
                <a:latin typeface="Helvetica Neue"/>
              </a:rPr>
              <a:t>Fund</a:t>
            </a:r>
            <a:r>
              <a:rPr lang="fr-CH" sz="1600" b="1" dirty="0" smtClean="0">
                <a:latin typeface="Helvetica Neue"/>
              </a:rPr>
              <a:t> has </a:t>
            </a:r>
            <a:r>
              <a:rPr lang="fr-CH" sz="1600" b="1" dirty="0" err="1" smtClean="0">
                <a:latin typeface="Helvetica Neue"/>
              </a:rPr>
              <a:t>catalysed</a:t>
            </a:r>
            <a:r>
              <a:rPr lang="fr-CH" sz="1600" b="1" dirty="0" smtClean="0">
                <a:latin typeface="Helvetica Neue"/>
              </a:rPr>
              <a:t> the </a:t>
            </a:r>
            <a:r>
              <a:rPr lang="fr-CH" sz="1600" b="1" dirty="0" err="1" smtClean="0">
                <a:latin typeface="Helvetica Neue"/>
              </a:rPr>
              <a:t>creation</a:t>
            </a:r>
            <a:r>
              <a:rPr lang="fr-CH" sz="1600" b="1" dirty="0" smtClean="0">
                <a:latin typeface="Helvetica Neue"/>
              </a:rPr>
              <a:t> of</a:t>
            </a:r>
          </a:p>
          <a:p>
            <a:pPr marL="36576" indent="0" algn="ctr">
              <a:buNone/>
            </a:pPr>
            <a:endParaRPr lang="fr-CH" sz="1600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u="sng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u="sng" dirty="0">
              <a:latin typeface="Helvetica Neue"/>
            </a:endParaRPr>
          </a:p>
          <a:p>
            <a:pPr marL="36576" indent="0" algn="ctr">
              <a:buNone/>
            </a:pPr>
            <a:endParaRPr lang="en-GB" sz="1600" dirty="0" smtClean="0"/>
          </a:p>
          <a:p>
            <a:pPr marL="36576" indent="0" algn="ctr">
              <a:buNone/>
            </a:pPr>
            <a:r>
              <a:rPr lang="fr-CH" sz="1600" dirty="0" smtClean="0"/>
              <a:t>Off-the-shelf industrial-grade radiation survey meter by a company from a member state</a:t>
            </a:r>
            <a:endParaRPr lang="en-GB" sz="1600" dirty="0"/>
          </a:p>
          <a:p>
            <a:pPr lvl="1"/>
            <a:endParaRPr lang="en-GB" sz="1600" dirty="0"/>
          </a:p>
        </p:txBody>
      </p:sp>
      <p:sp>
        <p:nvSpPr>
          <p:cNvPr id="4" name="AutoShape 2" descr="Image result for montratec shutt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Down Arrow 4"/>
          <p:cNvSpPr/>
          <p:nvPr/>
        </p:nvSpPr>
        <p:spPr>
          <a:xfrm>
            <a:off x="2307771" y="2440803"/>
            <a:ext cx="457200" cy="805543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2311399" y="4105249"/>
            <a:ext cx="457200" cy="805543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ular Callout 21"/>
          <p:cNvSpPr/>
          <p:nvPr/>
        </p:nvSpPr>
        <p:spPr>
          <a:xfrm rot="5400000">
            <a:off x="6660446" y="687692"/>
            <a:ext cx="1619452" cy="2692311"/>
          </a:xfrm>
          <a:prstGeom prst="wedgeRectCallout">
            <a:avLst>
              <a:gd name="adj1" fmla="val 10731"/>
              <a:gd name="adj2" fmla="val 116500"/>
            </a:avLst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843" y="1289830"/>
            <a:ext cx="2430211" cy="14877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91738" y="3896364"/>
            <a:ext cx="2824588" cy="1691397"/>
            <a:chOff x="5991738" y="3713363"/>
            <a:chExt cx="2824588" cy="1691397"/>
          </a:xfrm>
        </p:grpSpPr>
        <p:sp>
          <p:nvSpPr>
            <p:cNvPr id="11" name="Rectangular Callout 10"/>
            <p:cNvSpPr/>
            <p:nvPr/>
          </p:nvSpPr>
          <p:spPr>
            <a:xfrm rot="5400000">
              <a:off x="6558333" y="3146768"/>
              <a:ext cx="1691397" cy="2824588"/>
            </a:xfrm>
            <a:prstGeom prst="wedgeRectCallout">
              <a:avLst>
                <a:gd name="adj1" fmla="val 29172"/>
                <a:gd name="adj2" fmla="val 97905"/>
              </a:avLst>
            </a:prstGeom>
            <a:solidFill>
              <a:schemeClr val="bg1"/>
            </a:solidFill>
            <a:ln>
              <a:noFill/>
            </a:ln>
            <a:effectLst>
              <a:glow rad="70000">
                <a:schemeClr val="dk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8536" y="3801299"/>
              <a:ext cx="2630990" cy="1483075"/>
            </a:xfrm>
            <a:prstGeom prst="rect">
              <a:avLst/>
            </a:prstGeom>
          </p:spPr>
        </p:pic>
      </p:grpSp>
      <p:sp>
        <p:nvSpPr>
          <p:cNvPr id="9" name="AutoShape 2" descr="data:image/jpeg;base64,/9j/4AAQSkZJRgABAQAAAQABAAD/2wCEAAkGBxASDxAPEBQODw8PDw8QDw4UEBAPDxAUFRQWFhUVFRQYHCggGBolGxcUITEhJSkrLi4uFx8zODMsNygtLisBCgoKDg0OGhAQGywkHyQsLCwtLCwsLCwsLCwsLCwsLCwsLCwsLCwsLCwsLCwsLCwsLCwsLCwsLCwsLCwsLCwsLP/AABEIAPUAzgMBEQACEQEDEQH/xAAbAAABBQEBAAAAAAAAAAAAAAAAAQIDBAUGB//EAEkQAAEDAgQDAwcHBwoHAAAAAAEAAgMEEQUSITETQVEGYZEHFCIycYGhQlNyk8HR0xUXIzNSktIWJTRDVWKCseHwJFRjc6O08f/EABsBAQADAQEBAQAAAAAAAAAAAAABAgMEBQYH/8QAOBEAAgECBAMGBAUEAQUAAAAAAAECAxEEEiExE0FRBSJhcYGRFKGx0TJCUsHwBjPh8WIjJENykv/aAAwDAQACEQMRAD8A8hXaZAgBACAEAIAQAgBACAEAIAQAgBACAEAIAQAgBACAEAIAQAgBACAEAIAQAgBACAEAWQC5UJDKVADKpAlkIBACAEAIAQAgBACAEAIAQAgBACAEAIAQAgBACAUBCRzQoA6yEjg1LAQtU5QMIUECWQCWUkCIAQAgBACAEAIAQAgBACAEAIAQAgBAAQDgFBI4BCSRjCdApSb2ILkOHuO+i2jh5PcjOiYYX/e+C0+G8SvE8BkuFyDazvZv4KkqMlqgqsX4FRzbHK4EEb6WKzv+ovboRyQcxqFDh0IuREKpIlkAiAQoQCAEAIAQAgBACAEAIAQAgBACAczdCUSWUElinpi72LanScispWNWnpbdy7YU1FaGTlcsshK1IbLtHh00nqMe8dbWb+8dFSdSEPxOxnOpGO7LwwCb5RhZ9KTX4ArneMprk/Y5Z42jHdjn9ny8Wf5vKPpPa4fRdl0WUsTSnvGX/wAlY46l+WVjDxTspPEC+MOlYNxoZB7ho73eCzU4t91+h20sXTnvv8jnHgbEWI0/+hHZ7nTYidHZVcWhcaVUkapAiEAgBACAEAIAQAgBACAEAIAQDmboSjSpKS9ifcF0UqV9WUlI2IKf/dguxRMmy/RUT5HZI2lzj7gB1J5BJ1I045puyMpTS1Z1ND2fjjsZLSyaaH1Gnubz9pXh4rtKTdovKvdv7HNOrKWxqPikI0bYDuAXIoYmetOLXjzOWSj+YY2icdDGXezT4hXUMfDVT9HZlY0aU/8AxX8k19AlwKYi8OYkf1L8rH/4X3sffZephMZW/DXppf8AKLTXqr3XpdFavZcXrBteEk17PZ+piSV0jJHMcHMe0+k1zSCPaCvTywmr2ujjdCpTlu0VMQoaapvxW5JeUzNHf4hs73rCeGT2O7D46vS0kro5bE+zE8Qzs/TxfOMGo+k3cfFckqc4s9qji6VZXTMGRqzcrnRYiIUAaQgEQgEAIAQAgBACAEAIAQAgBAS0jLvaOpVoq8kHsdHDFt8F6MEYNm3g2FOmJ+RGD6Un2AcyufF4yGHWusnsv5yMalTKddSxMiZkjGVu51uSerjzK8OdaVR56ju+XReR586jkySCB7je2l/WsvJljIQqJbyO7C9m1a6zSeWHV8/Jc/oXDLk9UZndT6S6atTP/dqWXRfy52xpUaStRhd/qev+F6EM13i7rg8+V/cueOPhS0oxv4y1+RPHxEH35u3RDGMa031NtAbm3wW+Hx9S/FrPS6VuWv2Wp2quqkclPd879B05jc3hztztF8t3EOjN7HI/do7tu5Z4vEYrC4hujO1ntun6HRwqOMppzWvVbmHWdnnXLqaVs4+ZLmMn9gHqv91j3L08J/UUJd3ERcH11y/4+Z42L7DrR1h3kZkUz4yY3B0bxu1zSxw9oK9eq6delng01yad17o8CdCVOemjMvFcPZKC7LleBd2Ubj9oD/Nc9Cpn7s/R/c9DDYqStGX88Dlqukcw9WnZw1BWk6bhueopXKpasywxykqIgBACAEAIAQAgBACAEAICzhp/TR/Tb/mrQfeREtmdhSUZkmELdCXEOd+yB6x8F31KqpU3N/7fJHI5qMMzO14bYmiNos1o0HPqSe87r4ypWlVnKpN6v5eHkcVWTT1JYiGjM/b9n7151bEObywPe7O7IbSqV9uUfv8AYp4hjTh6LDlHQaX96zoYJfie59LTyrkv29iShxh+lsu3Ntz4kXWdbCxbu2/c1dGnL8S9i4MeI9Z0dx8kMYXH4aK1HAZ+7FP1bOPF4GEY54rTqizNVCVkbgA0Sxk+o2+ZpyuFx7AfelWjwZyot3cXrrzaPFtOlJVEk15ar/ZjYyQ1wJJJMbSW3uL7HTblf3r6KUHVowqr8yXutDbDTlmcI8n9dSgKq2ze69h9i4nh2z06UpRe5Zdisb2iOpbxWbNfccaL6D97dxuFhGhVoNzw0sr5r8svNdfFDFYKjilZpX5Pb/XmZtfQGP8ASROMsXzgFnM/7jfk+3ZezgMZCs8k+7Lp1/8AV8/LdHx2JwcqbcXy36rz+60OcxKINOZoHDlv6NrtB5tt8R7e5e7SnnTjPdfNdTTDTzxyy3XzXJmLUUo3b+79yznQtrE679TPfuucljVJAIAQAgBACAEAIAQAgBAPgJzC242TbUlHqGF+i19RaxmbHw/ouaHut7zb3LHtHEOLhBclf12R4uKfdyfzc6aOEObHO/1OBFI49Ta3+bSvj5yleVJficmvfX9z1+z8Mq1SNVq8VFPze37XZRlDpCXH0W8r8gu2nThRSW7PoalR9SniMbNLHMevIeK3oxk91ZGKxKhpuzKlzi4DjY8gLLX4eG7ReWPqaWsvQiheWm5Fxz62XZQpQySqXs46+vImPbM4vh1IqSej5P7HU0MmbD2lpBMMsjw6+7bgm3uPwXyVdtY6Tl+ZL3O6phqalb8rSt5Mq4vHniZUN2dfMOmuh+xfa4CClgVB/lv9WfIUKro4yVGo9b2+xitm5W5b2sueVHoe3x4oieQT7dFllcUdCrJ7Mtvnc0AtNnAW00Pv6rkhTUm4yWjMMfS4kFWW8dH5PZ+m3kUsWia+B5AALbSEDa43I6aE6L0MJiZwrJT15eNuR84o5K8ZddPc5kjkvfhOL5na42MmsbZ9lxz/ABMggVSAQAgBACAEIBACAEAIAQD4fWUMsj1XCoM1BRu19GMNcN/YpqYRVpRqdNGfNdpVHGckjqnQufh8WQ2LLl2m7c5B8NCvj684Ue16kZLR7eeVWPquxZf9jTfg/k2YswO+pI21+xelGyOutUyxbKko0N79VZSTOWjrqykOdua64R01JxDylXEJAG5RfM4fD/Vc8JtRy8r/AOjowNDiTzPZfUsYTinDpeHqSZHW1+SQNF5uKw2fEZl0+Z9Xh6KqQTlstC5R1p82azUgOlafo5rgfFe5hMbGhTy2139z82/qTD1F2hJx00TMFzi1xBuddL9FeeIjNXieph5cSCkxcwI0sDfbZYxqtuzOiStqhROTpuFSrTiu8jtwUuLmpS5pr5fcmonh2Zpv6bXNIPeLfaqVk4tS6WPn8THuZua1OVkd15br34dTqkzJndc3WF76mbI0KggBACAEAIAQAgBACAEA+H1lD2LI9g7K60EDTzj+0rtw6vFxZ812kv8ArM6fBdIY2u2eJA4f43Cy/Pe26V8bUkt4uP0R9X2Jr2dDzl9WYtdHlkMfNp93d8F3U62empm2Kj3Vcp11LI1mbKS3m5vpAe0i9verUMRTlPLfXo9PqZUYteJQgZm1At32+5ek5qCsRjYtQTMSZ5dITyuQNOQ0C5m7RPpMBh8kFEsUNIXxZ72Alc0c9gFhiKvDqKPOyZ6WDmpRa8Xb00+tzoaXDctMwmxu9513303WuDoyxEr3ty9j4j+p6qWLclyjFfIx8XpQLOF9bgr2J4HhwumeZ2VisylF+ZihxuuadNxPYUrj2Sagd/Wyzm+60dmCeWtGS6oew5XMHMyNPuB/34LSK4ib8P2PLxSsprzOdr32Lh1cfC69STtBLqVWyZmPWSIY1SQCAEAIAQAgBACAEAIAQD4twoZKPWOyMmajjbzjDD32cLj43XZB5bPwPB7Rp3k34nTPnHBY0HKXglrt7ekb+K+XxuHhWxtSopaaX88qR73YFdKnCi1q02l1s3+xk4lnNnkEkei5zTcW5E9FnTwFWkmrXjumdmPq02lZ2aez3GUmIOYczXWPW/Jc1XCwn3ZK55tOvw52ZYixGnmMjXMLHmN95owBc25x7E94sVXEYavh6aea66Pf3PWpVIznBNXvJfUwX9nZ2+lGDPHb126EXHymE5m/H2pHGUpuzdn0Pq6c4RnvZ66P9nsTYdT2pg0EnLM4HcHNlZf4rLEVM2IcnzX7msYqilDpFfvqdO6ENgjZzAI9+5+K9nsptUVL/lL6n5p2xW+IrTl1en88jl8aJDR9L2cl9HTSqRa6nnYDu1Gc88a352XnVVyPoabuQAWd4clx1I909Cg8s0wml9IHp9i0oKyy9Tz8Trm9Tmql93Fd0ndmdraFZyggRSQCAEAIAQAgBACAEAIAQDo9/FCyPRcCrxDJGHW4fCjZJ4DX3feu1wzQ0PMq086b8ztqqna9osbZWty7EaD/AFXgPD05znKOjb1+hjGpKGVx0stCq6nk30aRs4XXOpV8DO6u4/I+rp4rDdpUeFW0n16+Xj/EZz5IzYSN4bzu9osCf7zNj7rL2/hsPiocSGlz5nFYKvRk6U09C5QYP6WdlnMIIzC+gIsdNwvne04Vofi7yXTX3W6OvBVJwglJNNNNXT5MqSCoa/K1shLflNY836WIXkrhSjdtan3fxFFwTjqnbc6mjzGFhqYszszj6QySNGgDr6dNivNkrVWoS0t7s8nG4mMJONLZ6O23juNxCnzNzRXe0btFi4a8xzX1fZldUsHTjW7rd99vxPmfMYvDZ6j4TvbdHD9oH6hunNx525L6nB/29jjw0LSk/Qw73922i5MdHLO/U9rDu6IKh1h9vJcdJZnY6pSyq5n1c1mHvCuo2kcz1RiPK6EZkZUkAhAIAQAgBACAEAIAQAgBAPg9YISjrQ+5v1969OOxzJWR0+AY4GARTH0BoyT9nud3dOi8/F4HO+JT35rr/k5qlLmjfdUPYbg5mOsQdxb2heLGpKMnTl7MzjLKV6qpY46iwOtxrrzXo0MPCpBuk8sl7Hp0e250bU6/ei9nzX7PyfoyJvnDLGGV+UahuZ1vC60pUFQ1qU03+pIjFzp4vvQq+l7fI1/yhcXmze3M5rlyyo4XFSy5NetrM8V16tK/EfzIpKtpY7hOzu19c28SPuXJV/pp5s1OWnRr7HRR7STjorsypp6hoaTmAyg3YTk113H2r6Chg6aoRpSSdkctRylLNFu7MHEZOKXOyhr+osA76VufetaVN0lZO8fHl5HqUrKKUt+q/czBoTr3dbLjxlWEo5VqzvoRktWUqyXkP9lc1GNtTScrsx66W+i1a1M2ykVJRjFJAIAQAgBACAEAIAQAgBACAcw6oSjcoK0G19CF2UqqZnKJpRzBdCkZtGjR4s+EXYbsGrozqwjnpyPeFhiMLSxH9xa8nzXkzJ00zco8apZhY3iff1HO9Enudt7jZeVPCVaEs0W3HqtX6rf2OOthWlovmWp8V4XqR+xxvYr0sPJVI3ck/U8tLvWtbzKTsbDzaSNt9besR4XXUoxhtobTil3kriCvyG7RGwcvQt8VbR8yYTu7RVzOxHGXyOsQXN6+qNunRLI9SlRyq73M55JJNwW7i2hHtC5sRTlNb6HZTmo8tSGSS1ydV5jhBaI6c05bmTVT81qiTKkdcoUZEVJAiEAgBACAEAIAQAgBACAEAIBWoB4KEl2mrSN9QtoVmtyrjc0qeraR7d10xqJmbiyI1IBta6niWJSLEONOZ6hc0fs3NvDZUm6T1klcpPDwn+JJjZe0Ux2Pvs37lR4i2kTOPZ9Ba5Sq7F5CbuN+8qvxEjeOHhFWirD3YmSLK/xJKpCNqudys3Wlc0UURS1ZOl9Oixmot3RdFOeVVIbKxKFRqkgEAIAQAgBACAEJBACAEAIAQAgFBQC3QDmPI2RNrYEjpiVZzbFhuZUbJDMlwISgG3QDmyEKQOMiAic5CBqWAKbAFABACEAgBACAELApFgshNhbILBZCcoWQZQsgyhZQRYLIQOa1VuVZKyJVciLk7adZuZdCOp1aMwyF8a1RS4zIrC47hqbC40xpYshMiE2EyITYTKhFhLKBYRCAQAgBQQCAFJccAhZIUBCyQoahbKOyoTlFDEJyhkUMZRMqq2Q4ihirco4kscaq2cs2XaeC6xnIrFmlFSaLnczeKElpFpTmRMoTUy7oO5g5EPAWyRGYXgqbEqRG6JLG0WNMaWNkhhjUWFiNzUsRYjc1QQMIUEDVBUEAKCAQDgFJqkOAQukSNahdIeGIXUR4YhZRHcNC2UDGoYyjcizbGQc2NZtmc42RPHGqtnm1dzUoYFzzkZwZuwU2i5JSOuIk1Kr0palamxnT0q9ajqjhnKzKrqZdiRXOQvhU2LKRXfGljrpjDGosdcUMdGosS0QvYosUaIHtVSpE4KCpEVBDEUEAoIBAOCk3SJWBDRIma1DRIka1DRIlaxQXSJAxCbAWKGWURnDWMmWykjWLK5hVjoSMbqh41fc2cOYuaozKB0NOzRcE2d0BZWK9J6lauxnzxBe3hjyqxTkiXpWM4spytRm8So9qg7qREQh3RGOCqS0QvaqlGiu9qhlGV5AqlWiBwVSjGqCAUEAgJWtUnUkTMahokTsaoNEiZrUNEiZrULpDtO5C6A26hVZZDNOo8VhIsSALEwq7A06rRLQ8LELU2cPdsuaqjGCN+nfovPmjvgLK9aUY6lKmxQqJQvbwyPLrLUpSzDqPFeiZxiUpZEN4oqvcoO2kiJzkO6Ixzh1HiqssROcOo8VBVoicFUo0V5AqlbFd7VDKuJHZVKuIWUDKJZBlLzY0O1RJWMQskTNahdIkaELDgVBa56j5J6WndQV800EFQYZS5vEjY82bC12UFwNh96yq7o568nmSTKTfKJQEA/kmk1F9oPw0cH1J4Uv1B+cOg/smk8IPw1m00OFL9RxeO17J6maeONtPHKWlkDcuWOzGtIFgBqQTtzVLGu0bHddgcPgkwXFJZIoXyRiqySOjY57LUwIyuIuLHVXe6PNqpO5wtDJoPYFWpA4oI2YKnRcU6Wp1xEqKvQnuK0pU9StTY77G6miwuCjDqOGqfPGS+R4ZnLmtZckuady5d1OLlonYpNRglpcw3eUOh/sul/8AD+GtuDL9RVTj+ktUWMYTiENW2elo8P4MTTHUXiY/O/OG5CGtNwWg213UOM4NWbZZZJcjygS6C+9hf2rrbLUz1HyO0VPJT18k0ME5ifGW8SNkhH6NxIBcDZcmIk7qzOi5SZ5R6AgH8k0moB2g/DU8GX6i2V9R35xKD+yaTwg/CTgy/UMr6nE9pMQjqaqSoihZSxvEYbAzLlZlYGm2UAakX25rWKyxsyyRjuYjGUhfGqjKRGNQMonDQjIJw0IyGkI1B12FyqAKguBchFxpegueu+RpzDhuJcW/C4zuJa+bJwG5rW52usau6Oeq7tGG13ZKw1xDbT+lqe+WzVDku0z6Hzn+buL5rw2frOJn4l3Z/X1tbKq2fM0jJ21MwPUWJuereTg/zBi/0av/ANUKzXeRx1OZ5jTy2A9gXROBxxVi6ypWDpam6GTVFwRfcEK0admRI9Eqe0+B19PSjEX1EM9NHkLGicNzENDiHRghwOUEIoVIN5Q8stygYeyXz1X41v8ACrZqxCjAs0nZDAsQjnZhk1T5zBFnDncYsbe+XMJGi4JbrbVQ6tSNs2xbJF7Hk4k66HmOh6LouInsHkLc00uJZr5M8ea2+XhOvb3LmxG6NDFj/klYWOIWsLf0xW/6xZXOZ7TeYccfk3jeb8Nt+JxM+e5zevra2VawzW7xrG9tTKKsy6QwhVJsNLFBNhhjVScohjQiwwsQixdQ2GkqCrIy5CrYxzkKtkbnoUcj2DyKxGTDMTiaWh0kz2NLjZt3U7AL92qxq7oyk9TCZ5GsRAA4+HaAD9ZP+Gp4qLcQX8zmI/P4d9ZP+GquaIznGY7hUlHVy0cro3yw8PM6MuMZzsa8WJAOzgNt1Zaq5ZSPU/JNSmbBsSgaWtfO+eJhcSGgvp2tBNtbXKibtJMymYzfI/iA/r8P/fm/gW/xEejMcg/80WIfP0H7838Crx4dGWynA1DeFUOils5sFSYprXs5scuWS3OxDXd+q6LK1/Aqeodq/Jq2sfTzYS/D4KXzcC2Z/wCkcXFwfdgObQjUnkuSNXLdSLON9jC/MxiP/MYd+/P/AAK3HXQjIzquwnZSTBm11VWz0fCfTsGZj3+jw85N87Rvm0ss6k89kiyVjwsSX12vrbpddRU9j8g7c1LibLgF0kbRfQaxELmr7oujGh8jWIgAcfDtAB+sn/DV+PHoWTJ2+SDEPnsP+sn/AA1PHj0LqZyXaHBpKKpfSyujfIxrHF0ZcWEPFxYkA/BaRlmVzaLurmchcLKGWQWUEjSFBBGQhA/iKScwZgoI0EyjvQiyDhN70GWI3zdvf4oRw4jmRW9V0jb75Xlt/BBwoDvS+cn+tf8AeoY4UBt3fOT/AFr/AL1m2TwYCcEE3JeSeZNyfedVTOykoRiromjuNGukaOYDi34BaRqtdDzqtRplmJhP9ZP9Y770eImuS9jONRssNph87P8AWuWTxU+i9joSuRyYbH+0+57xqpWKqPoJJIg8xa3Rr5mjezXlov10W8ajluc8qjRE+D/qz/Wu+9bZURGs2VJ4r+s6R4BuMzy6x6i+ynKjRSZDwR3plRoh7CW+q97euV5bf22UZUaJD+M8fLl+sf8AeoyokXzyQfLk/ff96WROawx9U46nU9TcnxKDiMYat3QeCgnjMaa1/RvgVA48kJ58/o3wKiw+JkJ58/o3wKWHxMug3zx/RvxSxHxEuhZuh0XHBygXFDkJuLmQXFzITcMyC4Fyhi502CeaDDJXVcZc1+JRwCoZ/SKYGmzB7B8sAjVh3BPOyxluVbebQlqMENPhla9/Cma6pw80tYwB0csTuKCY3bi9gHN3BGvImvMpKV2Uu0TY2UuEuAYx0tHI55ADS8iZwBd1NlMTgrLVFvFI2CPBsrWjjUkZkIABkJqXNJcRubaXUWvco1bKa2L466LE5aaOKifHHWcJlOKWkDntzgCMPLb3O1z1RQ0uaOp3rFOjDTHjJdG2IxRtcyJ1nGmJqbFgceYHo37lKhsRmvc5yGYF7BcG8kYIuDoXALoUbGDd2dl2zxVlPU1TIZsNJinLG0f5MizxjTQyuZlNr371WEbpXXzN5uzMPslhMkxqa1sLagUzHcGEhnDmqpP1bS0kAsYCXkdA0LSpK1kTTXMq+UDBXU7mVDYzBFWwulENwRTzgfpoQW6WDvSb3O7lNKV9OhpY7XEqKU180NNJgjI4WwSupHUsT6lkQijdISOCXOOrjoTo4LBWy63LnnPaOSB1bVPpcvmzp3mDKC1mT+6DsL3W8b5VckzSFIGkIQIWIRYThpYZRvDUWIsIY0Fg4aWIsS5lU6ri5lAuLmQXFzITcMyC4uZBcC5QybkorZOCafN+iMonLLD9YGZA6+/q6KjQHsxKYQPpQ93m75Gyuh3Znbs4A+qett+arbUpMv0PaqsiiZCyRvDjuI2vhglyAkkhpe0kC5Ol0yo45yaZDiGMT1D2yTPzvjaGxkNbGGNBLgGtYABqSVeKRi23ua/8ta++YysL73zmnpi+/XNkvfvV1TiTnkUcPx6pgfLJFJZ8/wCuLmRycT0i+7g8EesSVLimQm1sOxDtBUThrZXMIY8SNywwxkOGxuxov7FKikG2y5L20ryS50kTnE3LjTUxJPUksUZIls8jn63EJJImQvdeJkksrY8rQ0SSG73WA1J+A0Giukr3LptkTK2QU76QH/h3yiZ0VhbiBuXMDu0kaG26nS9zRFibFp31PnhkeKnMx4nbZjw5jQxpFtB6LQO8b7lRZWsXIq2sfNI+aTKZJDmeWsawE8zlaALlQlZWJIFYAoAKQCAEAFAIVBBBdUNBcyC4uZBcXMoJuGZBcXMguIXILiZlVlri5lUpJgHIck9yRrldGdh+ZXQsGdSTYM6gWAvUixA9yFkNzKTRDg5QXTFzILhmQXDMguGZCbi5kFxMyC4ZkIuJmQXIbqpe4t0FwuguGZCbhdALdAJdQAuoaJuLdVKyYl1JzyHhysio8PVkAzoBM6AC9ARuchKG3UlhcygsLmQBmQkMyAMyEBmQBnQBmQCZkBGhoKgC6gChACEAhIIAVWSCgqxLqTFjgVKKjgVYCXQkLoAJQDChKEKEghIXQkW6AW6AEAiAEAXQBdAf/9k="/>
          <p:cNvSpPr>
            <a:spLocks noChangeAspect="1" noChangeArrowheads="1"/>
          </p:cNvSpPr>
          <p:nvPr/>
        </p:nvSpPr>
        <p:spPr bwMode="auto">
          <a:xfrm>
            <a:off x="155575" y="-1630363"/>
            <a:ext cx="2857500" cy="3400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56724">
            <a:off x="4295943" y="419373"/>
            <a:ext cx="4310744" cy="600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0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027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228600"/>
            <a:ext cx="6705600" cy="6858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anchor="ctr"/>
          <a:lstStyle/>
          <a:p>
            <a:pPr eaLnBrk="1" hangingPunct="1">
              <a:defRPr/>
            </a:pPr>
            <a:r>
              <a:rPr lang="en-GB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  <a:ea typeface="+mj-ea"/>
                <a:cs typeface="+mj-cs"/>
              </a:rPr>
              <a:t>The Mission of CERN</a:t>
            </a:r>
          </a:p>
        </p:txBody>
      </p:sp>
      <p:sp>
        <p:nvSpPr>
          <p:cNvPr id="37892" name="Rectangle 1028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61722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Push</a:t>
            </a:r>
            <a:r>
              <a:rPr lang="en-GB" sz="2400" dirty="0" smtClean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back 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the 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frontiers of knowledge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E.g. the secrets of the Big Bang …what was the matter like within the first moments of the Universe’s existence?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16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Develop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new technologies for accelerators and detectors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</a:t>
            </a: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Information technology - the Web and the GRID</a:t>
            </a:r>
          </a:p>
          <a:p>
            <a:pPr eaLnBrk="1" hangingPunct="1">
              <a:lnSpc>
                <a:spcPct val="90000"/>
              </a:lnSpc>
              <a:buClrTx/>
              <a:buFont typeface="Wingdings" pitchFamily="-112" charset="2"/>
              <a:buNone/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	Medicine - diagnosis and therapy</a:t>
            </a:r>
            <a:endParaRPr lang="en-GB" sz="2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Train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scientists and engineers of tomorrow</a:t>
            </a:r>
          </a:p>
          <a:p>
            <a:pPr eaLnBrk="1" hangingPunct="1">
              <a:lnSpc>
                <a:spcPct val="90000"/>
              </a:lnSpc>
              <a:buClrTx/>
              <a:defRPr/>
            </a:pPr>
            <a:endParaRPr lang="en-GB" sz="2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ClrTx/>
              <a:buFont typeface="Wingdings" charset="2"/>
              <a:buChar char="q"/>
              <a:defRPr/>
            </a:pPr>
            <a:r>
              <a:rPr lang="en-GB" sz="2400" dirty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Unite</a:t>
            </a:r>
            <a:r>
              <a:rPr lang="en-GB" sz="24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ea typeface="+mn-ea"/>
                <a:cs typeface="+mn-cs"/>
              </a:rPr>
              <a:t> people from different countries and cultures</a:t>
            </a:r>
            <a:endParaRPr lang="en-GB" sz="20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ea typeface="+mn-ea"/>
              <a:cs typeface="+mn-cs"/>
            </a:endParaRPr>
          </a:p>
        </p:txBody>
      </p:sp>
      <p:pic>
        <p:nvPicPr>
          <p:cNvPr id="37894" name="Picture 1030" descr="einstein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8413" y="990600"/>
            <a:ext cx="12176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6" name="Picture 1032" descr="PET_Alzheim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9625" y="283845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7" name="Picture 1033" descr="Grid_globe_V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3225" y="2819400"/>
            <a:ext cx="16002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898" name="Picture 1034" descr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425950"/>
            <a:ext cx="14478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4" name="Picture 1040" descr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150" y="4427538"/>
            <a:ext cx="1568450" cy="105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37905" name="Picture 1041" descr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1265238" cy="125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grpSp>
        <p:nvGrpSpPr>
          <p:cNvPr id="2" name="Group 15"/>
          <p:cNvGrpSpPr/>
          <p:nvPr/>
        </p:nvGrpSpPr>
        <p:grpSpPr>
          <a:xfrm>
            <a:off x="0" y="0"/>
            <a:ext cx="1714500" cy="1304925"/>
            <a:chOff x="0" y="0"/>
            <a:chExt cx="1714500" cy="1304925"/>
          </a:xfrm>
        </p:grpSpPr>
        <p:sp>
          <p:nvSpPr>
            <p:cNvPr id="16389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16399" name="Picture 13" descr="Picture 21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5540069"/>
            <a:ext cx="2376264" cy="127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90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325606"/>
            <a:ext cx="4259942" cy="4667421"/>
          </a:xfrm>
        </p:spPr>
        <p:txBody>
          <a:bodyPr>
            <a:normAutofit lnSpcReduction="10000"/>
          </a:bodyPr>
          <a:lstStyle/>
          <a:p>
            <a:pPr marL="36576" indent="0" algn="ctr">
              <a:buNone/>
            </a:pPr>
            <a:r>
              <a:rPr lang="fr-CH" sz="1600" b="1" dirty="0" err="1" smtClean="0">
                <a:latin typeface="Helvetica Neue"/>
              </a:rPr>
              <a:t>Funded</a:t>
            </a:r>
            <a:r>
              <a:rPr lang="fr-CH" sz="1600" b="1" dirty="0" smtClean="0">
                <a:latin typeface="Helvetica Neue"/>
              </a:rPr>
              <a:t>:</a:t>
            </a:r>
            <a:endParaRPr lang="fr-CH" sz="1600" b="1" dirty="0">
              <a:latin typeface="Helvetica Neue"/>
            </a:endParaRPr>
          </a:p>
          <a:p>
            <a:pPr marL="36576" indent="0" algn="ctr">
              <a:buNone/>
            </a:pPr>
            <a:r>
              <a:rPr lang="fr-CH" sz="1600" dirty="0" err="1" smtClean="0"/>
              <a:t>Development</a:t>
            </a:r>
            <a:r>
              <a:rPr lang="fr-CH" sz="1600" dirty="0" smtClean="0"/>
              <a:t> of </a:t>
            </a:r>
            <a:r>
              <a:rPr lang="fr-CH" sz="1600" dirty="0" err="1" smtClean="0"/>
              <a:t>additional</a:t>
            </a:r>
            <a:r>
              <a:rPr lang="fr-CH" sz="1600" dirty="0" smtClean="0"/>
              <a:t> </a:t>
            </a:r>
            <a:r>
              <a:rPr lang="fr-CH" sz="1600" dirty="0" err="1" smtClean="0"/>
              <a:t>functionality</a:t>
            </a:r>
            <a:r>
              <a:rPr lang="fr-CH" sz="1600" dirty="0" smtClean="0"/>
              <a:t> for open source </a:t>
            </a:r>
            <a:r>
              <a:rPr lang="fr-CH" sz="1600" dirty="0" err="1" smtClean="0"/>
              <a:t>Electronic</a:t>
            </a:r>
            <a:r>
              <a:rPr lang="fr-CH" sz="1600" dirty="0" smtClean="0"/>
              <a:t> Design Automation </a:t>
            </a:r>
            <a:r>
              <a:rPr lang="fr-CH" sz="1600" dirty="0" err="1" smtClean="0"/>
              <a:t>tool</a:t>
            </a:r>
            <a:r>
              <a:rPr lang="fr-CH" sz="1600" dirty="0" smtClean="0"/>
              <a:t> (</a:t>
            </a:r>
            <a:r>
              <a:rPr lang="fr-CH" sz="1600" dirty="0" err="1" smtClean="0"/>
              <a:t>KiCAD</a:t>
            </a:r>
            <a:r>
              <a:rPr lang="fr-CH" sz="1600" dirty="0" smtClean="0"/>
              <a:t>) </a:t>
            </a:r>
            <a:endParaRPr lang="en-GB" sz="1600" dirty="0"/>
          </a:p>
          <a:p>
            <a:pPr marL="36576" indent="0" algn="ctr">
              <a:buNone/>
            </a:pPr>
            <a:endParaRPr lang="fr-CH" sz="1600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dirty="0">
              <a:latin typeface="Helvetica Neue"/>
            </a:endParaRPr>
          </a:p>
          <a:p>
            <a:pPr marL="36576" indent="0" algn="ctr">
              <a:buNone/>
            </a:pPr>
            <a:endParaRPr lang="fr-CH" sz="1600" b="1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b="1" dirty="0" smtClean="0">
              <a:latin typeface="Helvetica Neue"/>
            </a:endParaRPr>
          </a:p>
          <a:p>
            <a:pPr marL="36576" indent="0" algn="ctr">
              <a:buNone/>
            </a:pPr>
            <a:r>
              <a:rPr lang="fr-CH" sz="1600" b="1" dirty="0" smtClean="0">
                <a:latin typeface="Helvetica Neue"/>
              </a:rPr>
              <a:t>The KT </a:t>
            </a:r>
            <a:r>
              <a:rPr lang="fr-CH" sz="1600" b="1" dirty="0" err="1" smtClean="0">
                <a:latin typeface="Helvetica Neue"/>
              </a:rPr>
              <a:t>Fund</a:t>
            </a:r>
            <a:r>
              <a:rPr lang="fr-CH" sz="1600" b="1" dirty="0" smtClean="0">
                <a:latin typeface="Helvetica Neue"/>
              </a:rPr>
              <a:t> has </a:t>
            </a:r>
            <a:r>
              <a:rPr lang="fr-CH" sz="1600" b="1" dirty="0" err="1" smtClean="0">
                <a:latin typeface="Helvetica Neue"/>
              </a:rPr>
              <a:t>catalysed</a:t>
            </a:r>
            <a:r>
              <a:rPr lang="fr-CH" sz="1600" b="1" dirty="0" smtClean="0">
                <a:latin typeface="Helvetica Neue"/>
              </a:rPr>
              <a:t> the </a:t>
            </a:r>
            <a:r>
              <a:rPr lang="fr-CH" sz="1600" b="1" dirty="0" err="1" smtClean="0">
                <a:latin typeface="Helvetica Neue"/>
              </a:rPr>
              <a:t>creation</a:t>
            </a:r>
            <a:r>
              <a:rPr lang="fr-CH" sz="1600" b="1" dirty="0" smtClean="0">
                <a:latin typeface="Helvetica Neue"/>
              </a:rPr>
              <a:t> of</a:t>
            </a:r>
          </a:p>
          <a:p>
            <a:pPr marL="36576" indent="0" algn="ctr">
              <a:buNone/>
            </a:pPr>
            <a:endParaRPr lang="fr-CH" sz="1600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u="sng" dirty="0" smtClean="0">
              <a:latin typeface="Helvetica Neue"/>
            </a:endParaRPr>
          </a:p>
          <a:p>
            <a:pPr marL="36576" indent="0" algn="ctr">
              <a:buNone/>
            </a:pPr>
            <a:endParaRPr lang="fr-CH" sz="1600" u="sng" dirty="0">
              <a:latin typeface="Helvetica Neue"/>
            </a:endParaRPr>
          </a:p>
          <a:p>
            <a:pPr marL="36576" indent="0" algn="ctr">
              <a:buNone/>
            </a:pPr>
            <a:endParaRPr lang="en-GB" sz="1600" dirty="0" smtClean="0"/>
          </a:p>
          <a:p>
            <a:pPr marL="36576" indent="0" algn="ctr">
              <a:buNone/>
            </a:pPr>
            <a:r>
              <a:rPr lang="fr-CH" sz="1600" dirty="0" smtClean="0"/>
              <a:t>Access by the </a:t>
            </a:r>
            <a:r>
              <a:rPr lang="fr-CH" sz="1600" dirty="0" err="1" smtClean="0"/>
              <a:t>worldwide</a:t>
            </a:r>
            <a:r>
              <a:rPr lang="fr-CH" sz="1600" dirty="0" smtClean="0"/>
              <a:t> </a:t>
            </a:r>
            <a:r>
              <a:rPr lang="fr-CH" sz="1600" dirty="0" err="1" smtClean="0"/>
              <a:t>electronic</a:t>
            </a:r>
            <a:r>
              <a:rPr lang="fr-CH" sz="1600" dirty="0" smtClean="0"/>
              <a:t> design </a:t>
            </a:r>
            <a:r>
              <a:rPr lang="fr-CH" sz="1600" dirty="0" err="1" smtClean="0"/>
              <a:t>community</a:t>
            </a:r>
            <a:r>
              <a:rPr lang="fr-CH" sz="1600" dirty="0" smtClean="0"/>
              <a:t> to a free alternative to </a:t>
            </a:r>
            <a:r>
              <a:rPr lang="fr-CH" sz="1600" dirty="0" err="1" smtClean="0"/>
              <a:t>professional</a:t>
            </a:r>
            <a:r>
              <a:rPr lang="fr-CH" sz="1600" dirty="0" smtClean="0"/>
              <a:t> </a:t>
            </a:r>
            <a:r>
              <a:rPr lang="fr-CH" sz="1600" dirty="0" err="1" smtClean="0"/>
              <a:t>tools</a:t>
            </a:r>
            <a:r>
              <a:rPr lang="fr-CH" sz="1600" dirty="0" smtClean="0"/>
              <a:t>, </a:t>
            </a:r>
            <a:r>
              <a:rPr lang="fr-CH" sz="1600" dirty="0" err="1" smtClean="0"/>
              <a:t>thereby</a:t>
            </a:r>
            <a:r>
              <a:rPr lang="fr-CH" sz="1600" dirty="0" smtClean="0"/>
              <a:t> </a:t>
            </a:r>
            <a:r>
              <a:rPr lang="fr-CH" sz="1600" dirty="0" err="1" smtClean="0"/>
              <a:t>fostering</a:t>
            </a:r>
            <a:r>
              <a:rPr lang="fr-CH" sz="1600" dirty="0" smtClean="0"/>
              <a:t> </a:t>
            </a:r>
            <a:r>
              <a:rPr lang="fr-CH" sz="1600" dirty="0" err="1" smtClean="0"/>
              <a:t>creation</a:t>
            </a:r>
            <a:r>
              <a:rPr lang="fr-CH" sz="1600" dirty="0" smtClean="0"/>
              <a:t> and </a:t>
            </a:r>
            <a:r>
              <a:rPr lang="fr-CH" sz="1600" dirty="0" err="1" smtClean="0"/>
              <a:t>dissemination</a:t>
            </a:r>
            <a:r>
              <a:rPr lang="fr-CH" sz="1600" dirty="0" smtClean="0"/>
              <a:t> of new designs.</a:t>
            </a:r>
            <a:endParaRPr lang="en-GB" sz="1600" dirty="0" smtClean="0"/>
          </a:p>
          <a:p>
            <a:pPr lvl="1"/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 smtClean="0">
                <a:latin typeface="Helvetica Neue"/>
              </a:rPr>
              <a:t>KT </a:t>
            </a:r>
            <a:r>
              <a:rPr lang="fr-CH" sz="3200" dirty="0" err="1" smtClean="0">
                <a:latin typeface="Helvetica Neue"/>
              </a:rPr>
              <a:t>Fund</a:t>
            </a:r>
            <a:r>
              <a:rPr lang="fr-CH" sz="3200" dirty="0" smtClean="0">
                <a:latin typeface="Helvetica Neue"/>
              </a:rPr>
              <a:t> </a:t>
            </a:r>
            <a:r>
              <a:rPr lang="fr-CH" sz="3200" dirty="0" err="1" smtClean="0">
                <a:latin typeface="Helvetica Neue"/>
              </a:rPr>
              <a:t>Examples</a:t>
            </a:r>
            <a:r>
              <a:rPr lang="fr-CH" sz="3200" dirty="0" smtClean="0">
                <a:latin typeface="Helvetica Neue"/>
              </a:rPr>
              <a:t> - </a:t>
            </a:r>
            <a:r>
              <a:rPr lang="fr-CH" sz="3200" dirty="0" err="1" smtClean="0">
                <a:latin typeface="Helvetica Neue"/>
              </a:rPr>
              <a:t>KiCAD</a:t>
            </a:r>
            <a:endParaRPr lang="en-GB" sz="3200" dirty="0">
              <a:latin typeface="Helvetica Neue"/>
            </a:endParaRPr>
          </a:p>
        </p:txBody>
      </p:sp>
      <p:sp>
        <p:nvSpPr>
          <p:cNvPr id="4" name="AutoShape 2" descr="Image result for montratec shutt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Down Arrow 4"/>
          <p:cNvSpPr/>
          <p:nvPr/>
        </p:nvSpPr>
        <p:spPr>
          <a:xfrm>
            <a:off x="2307771" y="2440803"/>
            <a:ext cx="457200" cy="805543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own Arrow 7"/>
          <p:cNvSpPr/>
          <p:nvPr/>
        </p:nvSpPr>
        <p:spPr>
          <a:xfrm>
            <a:off x="2311399" y="4105249"/>
            <a:ext cx="457200" cy="805543"/>
          </a:xfrm>
          <a:prstGeom prst="downArrow">
            <a:avLst/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ular Callout 21"/>
          <p:cNvSpPr/>
          <p:nvPr/>
        </p:nvSpPr>
        <p:spPr>
          <a:xfrm rot="5400000">
            <a:off x="6458783" y="757076"/>
            <a:ext cx="2022228" cy="2956319"/>
          </a:xfrm>
          <a:prstGeom prst="wedgeRectCallout">
            <a:avLst>
              <a:gd name="adj1" fmla="val 10731"/>
              <a:gd name="adj2" fmla="val 116500"/>
            </a:avLst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ular Callout 10"/>
          <p:cNvSpPr/>
          <p:nvPr/>
        </p:nvSpPr>
        <p:spPr>
          <a:xfrm rot="5400000">
            <a:off x="6307960" y="2913263"/>
            <a:ext cx="1691397" cy="3657601"/>
          </a:xfrm>
          <a:prstGeom prst="wedgeRectCallout">
            <a:avLst>
              <a:gd name="adj1" fmla="val 28207"/>
              <a:gd name="adj2" fmla="val 66208"/>
            </a:avLst>
          </a:prstGeom>
          <a:solidFill>
            <a:schemeClr val="bg1"/>
          </a:solidFill>
          <a:ln>
            <a:noFill/>
          </a:ln>
          <a:effectLst>
            <a:glow rad="70000">
              <a:schemeClr val="dk1">
                <a:tint val="30000"/>
                <a:shade val="95000"/>
                <a:satMod val="300000"/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utoShape 2" descr="data:image/jpeg;base64,/9j/4AAQSkZJRgABAQAAAQABAAD/2wCEAAkGBxASDxAPEBQODw8PDw8QDw4UEBAPDxAUFRQWFhUVFRQYHCggGBolGxcUITEhJSkrLi4uFx8zODMsNygtLisBCgoKDg0OGhAQGywkHyQsLCwtLCwsLCwsLCwsLCwsLCwsLCwsLCwsLCwsLCwsLCwsLCwsLCwsLCwsLCwsLCwsLP/AABEIAPUAzgMBEQACEQEDEQH/xAAbAAABBQEBAAAAAAAAAAAAAAAAAQIDBAUGB//EAEkQAAEDAgQDAwcHBwoHAAAAAAEAAgMEEQUSITETQVEGYZEHFCIycYGhQlNyk8HR0xUXIzNSktIWJTRDVWKCseHwJFRjc6O08f/EABsBAQADAQEBAQAAAAAAAAAAAAABAgMEBQYH/8QAOBEAAgECBAMGBAUEAQUAAAAAAAECAxEEEiExE0FRBSJhcYGRFKGx0TJCUsHwBjPh8WIjJENykv/aAAwDAQACEQMRAD8A8hXaZAgBACAEAIAQAgBACAEAIAQAgBACAEAIAQAgBACAEAIAQAgBACAEAIAQAgBACAEAWQC5UJDKVADKpAlkIBACAEAIAQAgBACAEAIAQAgBACAEAIAQAgBACAUBCRzQoA6yEjg1LAQtU5QMIUECWQCWUkCIAQAgBACAEAIAQAgBACAEAIAQAgBAAQDgFBI4BCSRjCdApSb2ILkOHuO+i2jh5PcjOiYYX/e+C0+G8SvE8BkuFyDazvZv4KkqMlqgqsX4FRzbHK4EEb6WKzv+ovboRyQcxqFDh0IuREKpIlkAiAQoQCAEAIAQAgBACAEAIAQAgBACAczdCUSWUElinpi72LanScispWNWnpbdy7YU1FaGTlcsshK1IbLtHh00nqMe8dbWb+8dFSdSEPxOxnOpGO7LwwCb5RhZ9KTX4ArneMprk/Y5Z42jHdjn9ny8Wf5vKPpPa4fRdl0WUsTSnvGX/wAlY46l+WVjDxTspPEC+MOlYNxoZB7ho73eCzU4t91+h20sXTnvv8jnHgbEWI0/+hHZ7nTYidHZVcWhcaVUkapAiEAgBACAEAIAQAgBACAEAIAQDmboSjSpKS9ifcF0UqV9WUlI2IKf/dguxRMmy/RUT5HZI2lzj7gB1J5BJ1I045puyMpTS1Z1ND2fjjsZLSyaaH1Gnubz9pXh4rtKTdovKvdv7HNOrKWxqPikI0bYDuAXIoYmetOLXjzOWSj+YY2icdDGXezT4hXUMfDVT9HZlY0aU/8AxX8k19AlwKYi8OYkf1L8rH/4X3sffZephMZW/DXppf8AKLTXqr3XpdFavZcXrBteEk17PZ+piSV0jJHMcHMe0+k1zSCPaCvTywmr2ujjdCpTlu0VMQoaapvxW5JeUzNHf4hs73rCeGT2O7D46vS0kro5bE+zE8Qzs/TxfOMGo+k3cfFckqc4s9qji6VZXTMGRqzcrnRYiIUAaQgEQgEAIAQAgBACAEAIAQAgBAS0jLvaOpVoq8kHsdHDFt8F6MEYNm3g2FOmJ+RGD6Un2AcyufF4yGHWusnsv5yMalTKddSxMiZkjGVu51uSerjzK8OdaVR56ju+XReR586jkySCB7je2l/WsvJljIQqJbyO7C9m1a6zSeWHV8/Jc/oXDLk9UZndT6S6atTP/dqWXRfy52xpUaStRhd/qev+F6EM13i7rg8+V/cueOPhS0oxv4y1+RPHxEH35u3RDGMa031NtAbm3wW+Hx9S/FrPS6VuWv2Wp2quqkclPd879B05jc3hztztF8t3EOjN7HI/do7tu5Z4vEYrC4hujO1ntun6HRwqOMppzWvVbmHWdnnXLqaVs4+ZLmMn9gHqv91j3L08J/UUJd3ERcH11y/4+Z42L7DrR1h3kZkUz4yY3B0bxu1zSxw9oK9eq6delng01yad17o8CdCVOemjMvFcPZKC7LleBd2Ubj9oD/Nc9Cpn7s/R/c9DDYqStGX88Dlqukcw9WnZw1BWk6bhueopXKpasywxykqIgBACAEAIAQAgBACAEAICzhp/TR/Tb/mrQfeREtmdhSUZkmELdCXEOd+yB6x8F31KqpU3N/7fJHI5qMMzO14bYmiNos1o0HPqSe87r4ypWlVnKpN6v5eHkcVWTT1JYiGjM/b9n7151bEObywPe7O7IbSqV9uUfv8AYp4hjTh6LDlHQaX96zoYJfie59LTyrkv29iShxh+lsu3Ntz4kXWdbCxbu2/c1dGnL8S9i4MeI9Z0dx8kMYXH4aK1HAZ+7FP1bOPF4GEY54rTqizNVCVkbgA0Sxk+o2+ZpyuFx7AfelWjwZyot3cXrrzaPFtOlJVEk15ar/ZjYyQ1wJJJMbSW3uL7HTblf3r6KUHVowqr8yXutDbDTlmcI8n9dSgKq2ze69h9i4nh2z06UpRe5Zdisb2iOpbxWbNfccaL6D97dxuFhGhVoNzw0sr5r8svNdfFDFYKjilZpX5Pb/XmZtfQGP8ASROMsXzgFnM/7jfk+3ZezgMZCs8k+7Lp1/8AV8/LdHx2JwcqbcXy36rz+60OcxKINOZoHDlv6NrtB5tt8R7e5e7SnnTjPdfNdTTDTzxyy3XzXJmLUUo3b+79yznQtrE679TPfuucljVJAIAQAgBACAEAIAQAgBAPgJzC242TbUlHqGF+i19RaxmbHw/ouaHut7zb3LHtHEOLhBclf12R4uKfdyfzc6aOEObHO/1OBFI49Ta3+bSvj5yleVJficmvfX9z1+z8Mq1SNVq8VFPze37XZRlDpCXH0W8r8gu2nThRSW7PoalR9SniMbNLHMevIeK3oxk91ZGKxKhpuzKlzi4DjY8gLLX4eG7ReWPqaWsvQiheWm5Fxz62XZQpQySqXs46+vImPbM4vh1IqSej5P7HU0MmbD2lpBMMsjw6+7bgm3uPwXyVdtY6Tl+ZL3O6phqalb8rSt5Mq4vHniZUN2dfMOmuh+xfa4CClgVB/lv9WfIUKro4yVGo9b2+xitm5W5b2sueVHoe3x4oieQT7dFllcUdCrJ7Mtvnc0AtNnAW00Pv6rkhTUm4yWjMMfS4kFWW8dH5PZ+m3kUsWia+B5AALbSEDa43I6aE6L0MJiZwrJT15eNuR84o5K8ZddPc5kjkvfhOL5na42MmsbZ9lxz/ABMggVSAQAgBACAEIBACAEAIAQD4fWUMsj1XCoM1BRu19GMNcN/YpqYRVpRqdNGfNdpVHGckjqnQufh8WQ2LLl2m7c5B8NCvj684Ue16kZLR7eeVWPquxZf9jTfg/k2YswO+pI21+xelGyOutUyxbKko0N79VZSTOWjrqykOdua64R01JxDylXEJAG5RfM4fD/Vc8JtRy8r/AOjowNDiTzPZfUsYTinDpeHqSZHW1+SQNF5uKw2fEZl0+Z9Xh6KqQTlstC5R1p82azUgOlafo5rgfFe5hMbGhTy2139z82/qTD1F2hJx00TMFzi1xBuddL9FeeIjNXieph5cSCkxcwI0sDfbZYxqtuzOiStqhROTpuFSrTiu8jtwUuLmpS5pr5fcmonh2Zpv6bXNIPeLfaqVk4tS6WPn8THuZua1OVkd15br34dTqkzJndc3WF76mbI0KggBACAEAIAQAgBACAEA+H1lD2LI9g7K60EDTzj+0rtw6vFxZ812kv8ArM6fBdIY2u2eJA4f43Cy/Pe26V8bUkt4uP0R9X2Jr2dDzl9WYtdHlkMfNp93d8F3U62empm2Kj3Vcp11LI1mbKS3m5vpAe0i9verUMRTlPLfXo9PqZUYteJQgZm1At32+5ek5qCsRjYtQTMSZ5dITyuQNOQ0C5m7RPpMBh8kFEsUNIXxZ72Alc0c9gFhiKvDqKPOyZ6WDmpRa8Xb00+tzoaXDctMwmxu9513303WuDoyxEr3ty9j4j+p6qWLclyjFfIx8XpQLOF9bgr2J4HhwumeZ2VisylF+ZihxuuadNxPYUrj2Sagd/Wyzm+60dmCeWtGS6oew5XMHMyNPuB/34LSK4ib8P2PLxSsprzOdr32Lh1cfC69STtBLqVWyZmPWSIY1SQCAEAIAQAgBACAEAIAQD4twoZKPWOyMmajjbzjDD32cLj43XZB5bPwPB7Rp3k34nTPnHBY0HKXglrt7ekb+K+XxuHhWxtSopaaX88qR73YFdKnCi1q02l1s3+xk4lnNnkEkei5zTcW5E9FnTwFWkmrXjumdmPq02lZ2aez3GUmIOYczXWPW/Jc1XCwn3ZK55tOvw52ZYixGnmMjXMLHmN95owBc25x7E94sVXEYavh6aea66Pf3PWpVIznBNXvJfUwX9nZ2+lGDPHb126EXHymE5m/H2pHGUpuzdn0Pq6c4RnvZ66P9nsTYdT2pg0EnLM4HcHNlZf4rLEVM2IcnzX7msYqilDpFfvqdO6ENgjZzAI9+5+K9nsptUVL/lL6n5p2xW+IrTl1en88jl8aJDR9L2cl9HTSqRa6nnYDu1Gc88a352XnVVyPoabuQAWd4clx1I909Cg8s0wml9IHp9i0oKyy9Tz8Trm9Tmql93Fd0ndmdraFZyggRSQCAEAIAQAgBACAEAIAQDo9/FCyPRcCrxDJGHW4fCjZJ4DX3feu1wzQ0PMq086b8ztqqna9osbZWty7EaD/AFXgPD05znKOjb1+hjGpKGVx0stCq6nk30aRs4XXOpV8DO6u4/I+rp4rDdpUeFW0n16+Xj/EZz5IzYSN4bzu9osCf7zNj7rL2/hsPiocSGlz5nFYKvRk6U09C5QYP6WdlnMIIzC+gIsdNwvne04Vofi7yXTX3W6OvBVJwglJNNNNXT5MqSCoa/K1shLflNY836WIXkrhSjdtan3fxFFwTjqnbc6mjzGFhqYszszj6QySNGgDr6dNivNkrVWoS0t7s8nG4mMJONLZ6O23juNxCnzNzRXe0btFi4a8xzX1fZldUsHTjW7rd99vxPmfMYvDZ6j4TvbdHD9oH6hunNx525L6nB/29jjw0LSk/Qw73922i5MdHLO/U9rDu6IKh1h9vJcdJZnY6pSyq5n1c1mHvCuo2kcz1RiPK6EZkZUkAhAIAQAgBACAEAIAQAgBAPg9YISjrQ+5v1969OOxzJWR0+AY4GARTH0BoyT9nud3dOi8/F4HO+JT35rr/k5qlLmjfdUPYbg5mOsQdxb2heLGpKMnTl7MzjLKV6qpY46iwOtxrrzXo0MPCpBuk8sl7Hp0e250bU6/ei9nzX7PyfoyJvnDLGGV+UahuZ1vC60pUFQ1qU03+pIjFzp4vvQq+l7fI1/yhcXmze3M5rlyyo4XFSy5NetrM8V16tK/EfzIpKtpY7hOzu19c28SPuXJV/pp5s1OWnRr7HRR7STjorsypp6hoaTmAyg3YTk113H2r6Chg6aoRpSSdkctRylLNFu7MHEZOKXOyhr+osA76VufetaVN0lZO8fHl5HqUrKKUt+q/czBoTr3dbLjxlWEo5VqzvoRktWUqyXkP9lc1GNtTScrsx66W+i1a1M2ykVJRjFJAIAQAgBACAEAIAQAgBACAcw6oSjcoK0G19CF2UqqZnKJpRzBdCkZtGjR4s+EXYbsGrozqwjnpyPeFhiMLSxH9xa8nzXkzJ00zco8apZhY3iff1HO9Enudt7jZeVPCVaEs0W3HqtX6rf2OOthWlovmWp8V4XqR+xxvYr0sPJVI3ck/U8tLvWtbzKTsbDzaSNt9besR4XXUoxhtobTil3kriCvyG7RGwcvQt8VbR8yYTu7RVzOxHGXyOsQXN6+qNunRLI9SlRyq73M55JJNwW7i2hHtC5sRTlNb6HZTmo8tSGSS1ydV5jhBaI6c05bmTVT81qiTKkdcoUZEVJAiEAgBACAEAIAQAgBACAEAIBWoB4KEl2mrSN9QtoVmtyrjc0qeraR7d10xqJmbiyI1IBta6niWJSLEONOZ6hc0fs3NvDZUm6T1klcpPDwn+JJjZe0Ux2Pvs37lR4i2kTOPZ9Ba5Sq7F5CbuN+8qvxEjeOHhFWirD3YmSLK/xJKpCNqudys3Wlc0UURS1ZOl9Oixmot3RdFOeVVIbKxKFRqkgEAIAQAgBACAEJBACAEAIAQAgFBQC3QDmPI2RNrYEjpiVZzbFhuZUbJDMlwISgG3QDmyEKQOMiAic5CBqWAKbAFABACEAgBACAELApFgshNhbILBZCcoWQZQsgyhZQRYLIQOa1VuVZKyJVciLk7adZuZdCOp1aMwyF8a1RS4zIrC47hqbC40xpYshMiE2EyITYTKhFhLKBYRCAQAgBQQCAFJccAhZIUBCyQoahbKOyoTlFDEJyhkUMZRMqq2Q4ihirco4kscaq2cs2XaeC6xnIrFmlFSaLnczeKElpFpTmRMoTUy7oO5g5EPAWyRGYXgqbEqRG6JLG0WNMaWNkhhjUWFiNzUsRYjc1QQMIUEDVBUEAKCAQDgFJqkOAQukSNahdIeGIXUR4YhZRHcNC2UDGoYyjcizbGQc2NZtmc42RPHGqtnm1dzUoYFzzkZwZuwU2i5JSOuIk1Kr0palamxnT0q9ajqjhnKzKrqZdiRXOQvhU2LKRXfGljrpjDGosdcUMdGosS0QvYosUaIHtVSpE4KCpEVBDEUEAoIBAOCk3SJWBDRIma1DRIka1DRIlaxQXSJAxCbAWKGWURnDWMmWykjWLK5hVjoSMbqh41fc2cOYuaozKB0NOzRcE2d0BZWK9J6lauxnzxBe3hjyqxTkiXpWM4spytRm8So9qg7qREQh3RGOCqS0QvaqlGiu9qhlGV5AqlWiBwVSjGqCAUEAgJWtUnUkTMahokTsaoNEiZrUNEiZrULpDtO5C6A26hVZZDNOo8VhIsSALEwq7A06rRLQ8LELU2cPdsuaqjGCN+nfovPmjvgLK9aUY6lKmxQqJQvbwyPLrLUpSzDqPFeiZxiUpZEN4oqvcoO2kiJzkO6Ixzh1HiqssROcOo8VBVoicFUo0V5AqlbFd7VDKuJHZVKuIWUDKJZBlLzY0O1RJWMQskTNahdIkaELDgVBa56j5J6WndQV800EFQYZS5vEjY82bC12UFwNh96yq7o568nmSTKTfKJQEA/kmk1F9oPw0cH1J4Uv1B+cOg/smk8IPw1m00OFL9RxeO17J6maeONtPHKWlkDcuWOzGtIFgBqQTtzVLGu0bHddgcPgkwXFJZIoXyRiqySOjY57LUwIyuIuLHVXe6PNqpO5wtDJoPYFWpA4oI2YKnRcU6Wp1xEqKvQnuK0pU9StTY77G6miwuCjDqOGqfPGS+R4ZnLmtZckuady5d1OLlonYpNRglpcw3eUOh/sul/8AD+GtuDL9RVTj+ktUWMYTiENW2elo8P4MTTHUXiY/O/OG5CGtNwWg213UOM4NWbZZZJcjygS6C+9hf2rrbLUz1HyO0VPJT18k0ME5ifGW8SNkhH6NxIBcDZcmIk7qzOi5SZ5R6AgH8k0moB2g/DU8GX6i2V9R35xKD+yaTwg/CTgy/UMr6nE9pMQjqaqSoihZSxvEYbAzLlZlYGm2UAakX25rWKyxsyyRjuYjGUhfGqjKRGNQMonDQjIJw0IyGkI1B12FyqAKguBchFxpegueu+RpzDhuJcW/C4zuJa+bJwG5rW52usau6Oeq7tGG13ZKw1xDbT+lqe+WzVDku0z6Hzn+buL5rw2frOJn4l3Z/X1tbKq2fM0jJ21MwPUWJuereTg/zBi/0av/ANUKzXeRx1OZ5jTy2A9gXROBxxVi6ypWDpam6GTVFwRfcEK0admRI9Eqe0+B19PSjEX1EM9NHkLGicNzENDiHRghwOUEIoVIN5Q8stygYeyXz1X41v8ACrZqxCjAs0nZDAsQjnZhk1T5zBFnDncYsbe+XMJGi4JbrbVQ6tSNs2xbJF7Hk4k66HmOh6LouInsHkLc00uJZr5M8ea2+XhOvb3LmxG6NDFj/klYWOIWsLf0xW/6xZXOZ7TeYccfk3jeb8Nt+JxM+e5zevra2VawzW7xrG9tTKKsy6QwhVJsNLFBNhhjVScohjQiwwsQixdQ2GkqCrIy5CrYxzkKtkbnoUcj2DyKxGTDMTiaWh0kz2NLjZt3U7AL92qxq7oyk9TCZ5GsRAA4+HaAD9ZP+Gp4qLcQX8zmI/P4d9ZP+GquaIznGY7hUlHVy0cro3yw8PM6MuMZzsa8WJAOzgNt1Zaq5ZSPU/JNSmbBsSgaWtfO+eJhcSGgvp2tBNtbXKibtJMymYzfI/iA/r8P/fm/gW/xEejMcg/80WIfP0H7838Crx4dGWynA1DeFUOils5sFSYprXs5scuWS3OxDXd+q6LK1/Aqeodq/Jq2sfTzYS/D4KXzcC2Z/wCkcXFwfdgObQjUnkuSNXLdSLON9jC/MxiP/MYd+/P/AAK3HXQjIzquwnZSTBm11VWz0fCfTsGZj3+jw85N87Rvm0ss6k89kiyVjwsSX12vrbpddRU9j8g7c1LibLgF0kbRfQaxELmr7oujGh8jWIgAcfDtAB+sn/DV+PHoWTJ2+SDEPnsP+sn/AA1PHj0LqZyXaHBpKKpfSyujfIxrHF0ZcWEPFxYkA/BaRlmVzaLurmchcLKGWQWUEjSFBBGQhA/iKScwZgoI0EyjvQiyDhN70GWI3zdvf4oRw4jmRW9V0jb75Xlt/BBwoDvS+cn+tf8AeoY4UBt3fOT/AFr/AL1m2TwYCcEE3JeSeZNyfedVTOykoRiromjuNGukaOYDi34BaRqtdDzqtRplmJhP9ZP9Y770eImuS9jONRssNph87P8AWuWTxU+i9joSuRyYbH+0+57xqpWKqPoJJIg8xa3Rr5mjezXlov10W8ajluc8qjRE+D/qz/Wu+9bZURGs2VJ4r+s6R4BuMzy6x6i+ynKjRSZDwR3plRoh7CW+q97euV5bf22UZUaJD+M8fLl+sf8AeoyokXzyQfLk/ff96WROawx9U46nU9TcnxKDiMYat3QeCgnjMaa1/RvgVA48kJ58/o3wKiw+JkJ58/o3wKWHxMug3zx/RvxSxHxEuhZuh0XHBygXFDkJuLmQXFzITcMyC4Fyhi502CeaDDJXVcZc1+JRwCoZ/SKYGmzB7B8sAjVh3BPOyxluVbebQlqMENPhla9/Cma6pw80tYwB0csTuKCY3bi9gHN3BGvImvMpKV2Uu0TY2UuEuAYx0tHI55ADS8iZwBd1NlMTgrLVFvFI2CPBsrWjjUkZkIABkJqXNJcRubaXUWvco1bKa2L466LE5aaOKifHHWcJlOKWkDntzgCMPLb3O1z1RQ0uaOp3rFOjDTHjJdG2IxRtcyJ1nGmJqbFgceYHo37lKhsRmvc5yGYF7BcG8kYIuDoXALoUbGDd2dl2zxVlPU1TIZsNJinLG0f5MizxjTQyuZlNr371WEbpXXzN5uzMPslhMkxqa1sLagUzHcGEhnDmqpP1bS0kAsYCXkdA0LSpK1kTTXMq+UDBXU7mVDYzBFWwulENwRTzgfpoQW6WDvSb3O7lNKV9OhpY7XEqKU180NNJgjI4WwSupHUsT6lkQijdISOCXOOrjoTo4LBWy63LnnPaOSB1bVPpcvmzp3mDKC1mT+6DsL3W8b5VckzSFIGkIQIWIRYThpYZRvDUWIsIY0Fg4aWIsS5lU6ri5lAuLmQXFzITcMyC4uZBcC5QybkorZOCafN+iMonLLD9YGZA6+/q6KjQHsxKYQPpQ93m75Gyuh3Znbs4A+qett+arbUpMv0PaqsiiZCyRvDjuI2vhglyAkkhpe0kC5Ol0yo45yaZDiGMT1D2yTPzvjaGxkNbGGNBLgGtYABqSVeKRi23ua/8ta++YysL73zmnpi+/XNkvfvV1TiTnkUcPx6pgfLJFJZ8/wCuLmRycT0i+7g8EesSVLimQm1sOxDtBUThrZXMIY8SNywwxkOGxuxov7FKikG2y5L20ryS50kTnE3LjTUxJPUksUZIls8jn63EJJImQvdeJkksrY8rQ0SSG73WA1J+A0Giukr3LptkTK2QU76QH/h3yiZ0VhbiBuXMDu0kaG26nS9zRFibFp31PnhkeKnMx4nbZjw5jQxpFtB6LQO8b7lRZWsXIq2sfNI+aTKZJDmeWsawE8zlaALlQlZWJIFYAoAKQCAEAFAIVBBBdUNBcyC4uZBcXMoJuGZBcXMguIXILiZlVlri5lUpJgHIck9yRrldGdh+ZXQsGdSTYM6gWAvUixA9yFkNzKTRDg5QXTFzILhmQXDMguGZCbi5kFxMyC4ZkIuJmQXIbqpe4t0FwuguGZCbhdALdAJdQAuoaJuLdVKyYl1JzyHhysio8PVkAzoBM6AC9ARuchKG3UlhcygsLmQBmQkMyAMyEBmQBnQBmQCZkBGhoKgC6gChACEAhIIAVWSCgqxLqTFjgVKKjgVYCXQkLoAJQDChKEKEghIXQkW6AW6AEAiAEAXQBdAf/9k="/>
          <p:cNvSpPr>
            <a:spLocks noChangeAspect="1" noChangeArrowheads="1"/>
          </p:cNvSpPr>
          <p:nvPr/>
        </p:nvSpPr>
        <p:spPr bwMode="auto">
          <a:xfrm>
            <a:off x="155575" y="-1630363"/>
            <a:ext cx="2857500" cy="3400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4" name="Picture 2" descr="http://community.linuxmint.com/img/screenshots/kicad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207" y="1341935"/>
            <a:ext cx="2843191" cy="1791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obilecg.hu/old/mrender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758" y="3946487"/>
            <a:ext cx="3485315" cy="1582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88613">
            <a:off x="751890" y="1201472"/>
            <a:ext cx="7800975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8634">
            <a:off x="173935" y="2370147"/>
            <a:ext cx="9105900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639" y="1646238"/>
            <a:ext cx="584835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43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492"/>
            <a:ext cx="8226854" cy="940443"/>
          </a:xfrm>
        </p:spPr>
        <p:txBody>
          <a:bodyPr/>
          <a:lstStyle/>
          <a:p>
            <a:r>
              <a:rPr lang="en-US" dirty="0" smtClean="0"/>
              <a:t>KT implementation ways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5020" y="2064188"/>
            <a:ext cx="4750643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dirty="0" smtClean="0"/>
              <a:t>Transfer to </a:t>
            </a:r>
            <a:r>
              <a:rPr lang="fr-CH" sz="2400" dirty="0" err="1" smtClean="0"/>
              <a:t>Existing</a:t>
            </a:r>
            <a:r>
              <a:rPr lang="fr-CH" sz="2400" dirty="0" smtClean="0"/>
              <a:t> </a:t>
            </a:r>
            <a:r>
              <a:rPr lang="fr-CH" sz="2400" dirty="0" err="1" smtClean="0"/>
              <a:t>Companies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7027" y="4039344"/>
            <a:ext cx="4678635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dirty="0" err="1" smtClean="0"/>
              <a:t>Creation</a:t>
            </a:r>
            <a:r>
              <a:rPr lang="fr-CH" sz="2800" dirty="0" smtClean="0"/>
              <a:t> of New </a:t>
            </a:r>
            <a:r>
              <a:rPr lang="fr-CH" sz="2800" dirty="0" err="1" smtClean="0"/>
              <a:t>Companies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14318" y="1378625"/>
            <a:ext cx="2736304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dirty="0" err="1" smtClean="0"/>
              <a:t>Market</a:t>
            </a:r>
            <a:r>
              <a:rPr lang="fr-CH" sz="2400" dirty="0" smtClean="0"/>
              <a:t> Pull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14318" y="2833093"/>
            <a:ext cx="2736304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dirty="0" smtClean="0"/>
              <a:t>Technology Push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59636" y="4039344"/>
            <a:ext cx="2845668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/>
              <a:t>Spin-Off Support</a:t>
            </a:r>
            <a:endParaRPr lang="en-GB" sz="2800" dirty="0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5065663" y="1609458"/>
            <a:ext cx="848655" cy="68556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5065663" y="2377591"/>
            <a:ext cx="848655" cy="68633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8" idx="1"/>
          </p:cNvCxnSpPr>
          <p:nvPr/>
        </p:nvCxnSpPr>
        <p:spPr>
          <a:xfrm>
            <a:off x="5065662" y="4300954"/>
            <a:ext cx="793974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onorsSpinof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4714964"/>
            <a:ext cx="1647736" cy="16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492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Business Ideas Accelerator</a:t>
            </a:r>
            <a:endParaRPr lang="en-US" dirty="0"/>
          </a:p>
        </p:txBody>
      </p:sp>
      <p:sp>
        <p:nvSpPr>
          <p:cNvPr id="8" name="Hexagon 7"/>
          <p:cNvSpPr/>
          <p:nvPr/>
        </p:nvSpPr>
        <p:spPr>
          <a:xfrm>
            <a:off x="3768966" y="2969843"/>
            <a:ext cx="1953846" cy="1563077"/>
          </a:xfrm>
          <a:prstGeom prst="hexagon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46768" y="3367626"/>
            <a:ext cx="159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CERN</a:t>
            </a:r>
          </a:p>
          <a:p>
            <a:pPr algn="ctr"/>
            <a:r>
              <a:rPr lang="en-US" dirty="0" smtClean="0"/>
              <a:t>Pre-Incubator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43547" y="2774458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22812" y="2720727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734169" y="2441301"/>
            <a:ext cx="2" cy="39177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22812" y="4254496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43547" y="4254496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20493" y="4782035"/>
            <a:ext cx="0" cy="6193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55131" y="4685320"/>
            <a:ext cx="535361" cy="5695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501285" y="4719512"/>
            <a:ext cx="535361" cy="5695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40153" y="4597369"/>
            <a:ext cx="1678349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STFC CERN BIC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18503" y="5401404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BIC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36646" y="5530942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BIC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9152" y="5401404"/>
            <a:ext cx="1432169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BIC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44593" y="4781059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BIC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0621" y="1958645"/>
            <a:ext cx="1678349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CERN IP (Technologies)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894996" y="1436747"/>
            <a:ext cx="1678349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External financial resources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005705" y="2345680"/>
            <a:ext cx="167834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Entrepreneurs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b="1" dirty="0" err="1" smtClean="0"/>
              <a:t>Entrepreneurship</a:t>
            </a:r>
            <a:r>
              <a:rPr lang="fr-CH" b="1" dirty="0" smtClean="0"/>
              <a:t> </a:t>
            </a:r>
            <a:r>
              <a:rPr lang="fr-CH" b="1" dirty="0" err="1" smtClean="0"/>
              <a:t>Development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endParaRPr lang="fr-CH" dirty="0"/>
          </a:p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endParaRPr lang="fr-CH" dirty="0"/>
          </a:p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endParaRPr lang="fr-CH" dirty="0"/>
          </a:p>
          <a:p>
            <a:pPr marL="36576" indent="0">
              <a:buNone/>
            </a:pPr>
            <a:r>
              <a:rPr lang="fr-CH" dirty="0" err="1" smtClean="0"/>
              <a:t>Fostering</a:t>
            </a:r>
            <a:r>
              <a:rPr lang="fr-CH" dirty="0" smtClean="0"/>
              <a:t> an </a:t>
            </a:r>
            <a:r>
              <a:rPr lang="fr-CH" dirty="0" err="1" smtClean="0"/>
              <a:t>Entrepreneurship</a:t>
            </a:r>
            <a:r>
              <a:rPr lang="fr-CH" dirty="0" smtClean="0"/>
              <a:t> Culture </a:t>
            </a:r>
            <a:endParaRPr lang="fr-CH" dirty="0"/>
          </a:p>
          <a:p>
            <a:pPr marL="36576" indent="0">
              <a:buNone/>
            </a:pPr>
            <a:endParaRPr lang="fr-CH" dirty="0" smtClean="0"/>
          </a:p>
          <a:p>
            <a:pPr marL="36576" indent="0">
              <a:buNone/>
            </a:pPr>
            <a:r>
              <a:rPr lang="fr-CH" dirty="0" err="1" smtClean="0"/>
              <a:t>Facilitating</a:t>
            </a:r>
            <a:r>
              <a:rPr lang="fr-CH" dirty="0" smtClean="0"/>
              <a:t> CERN Spin-Off </a:t>
            </a:r>
            <a:r>
              <a:rPr lang="fr-CH" dirty="0" err="1" smtClean="0"/>
              <a:t>creation</a:t>
            </a:r>
            <a:endParaRPr lang="en-GB" dirty="0"/>
          </a:p>
        </p:txBody>
      </p:sp>
      <p:pic>
        <p:nvPicPr>
          <p:cNvPr id="2050" name="Picture 2" descr="http://theport.ch/wp-content/uploads/2015/07/mosaic0525ebc14b051a07ad2dc9a0db8283a53c8997ca-600x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341" y="1328679"/>
            <a:ext cx="7392572" cy="2710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07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10668" y="5448888"/>
            <a:ext cx="4265484" cy="190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753639" y="6557403"/>
            <a:ext cx="562152" cy="488711"/>
          </a:xfrm>
          <a:prstGeom prst="rect">
            <a:avLst/>
          </a:prstGeom>
          <a:solidFill>
            <a:srgbClr val="CFC7C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sma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96" y="-2470468"/>
            <a:ext cx="6811066" cy="10158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CERN </a:t>
            </a:r>
            <a:r>
              <a:rPr lang="en-GB" dirty="0"/>
              <a:t>BIC </a:t>
            </a:r>
            <a:r>
              <a:rPr lang="en-GB" dirty="0" smtClean="0"/>
              <a:t>Network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325606"/>
            <a:ext cx="5495512" cy="4667421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fr-CH" sz="1600" b="1" dirty="0"/>
              <a:t>Established incubators</a:t>
            </a:r>
            <a:r>
              <a:rPr lang="fr-CH" sz="1600" b="1" dirty="0" smtClean="0"/>
              <a:t>:</a:t>
            </a:r>
            <a:endParaRPr lang="fr-CH" sz="1600" dirty="0"/>
          </a:p>
          <a:p>
            <a:pPr marL="36576" indent="0">
              <a:buNone/>
            </a:pPr>
            <a:r>
              <a:rPr lang="fr-CH" sz="1600" dirty="0" smtClean="0"/>
              <a:t>UK – STFC-CERN BIC </a:t>
            </a:r>
          </a:p>
          <a:p>
            <a:pPr marL="36576" indent="0">
              <a:buNone/>
            </a:pPr>
            <a:r>
              <a:rPr lang="fr-CH" sz="1600" dirty="0" smtClean="0"/>
              <a:t>Netherlands – NIKHEF</a:t>
            </a:r>
            <a:r>
              <a:rPr lang="fr-CH" sz="1600" dirty="0"/>
              <a:t>-CERN </a:t>
            </a:r>
            <a:r>
              <a:rPr lang="fr-CH" sz="1600" dirty="0" smtClean="0"/>
              <a:t>BIC</a:t>
            </a:r>
          </a:p>
          <a:p>
            <a:pPr marL="36576" indent="0">
              <a:buNone/>
            </a:pPr>
            <a:r>
              <a:rPr lang="fr-CH" sz="1600" dirty="0" smtClean="0"/>
              <a:t>Norway – NTNU BIC of CERN Technology</a:t>
            </a:r>
          </a:p>
          <a:p>
            <a:pPr marL="36576" indent="0">
              <a:buNone/>
            </a:pPr>
            <a:r>
              <a:rPr lang="fr-CH" sz="1600" dirty="0" smtClean="0"/>
              <a:t>Greece – Technopolis BIC of CERN Technology </a:t>
            </a:r>
          </a:p>
          <a:p>
            <a:pPr marL="36576" indent="0">
              <a:buNone/>
            </a:pPr>
            <a:r>
              <a:rPr lang="fr-CH" sz="1600" dirty="0" smtClean="0"/>
              <a:t>Austria – Austria BIC of CERN Technology</a:t>
            </a:r>
          </a:p>
          <a:p>
            <a:pPr marL="36576" indent="0">
              <a:buNone/>
            </a:pPr>
            <a:r>
              <a:rPr lang="fr-CH" sz="1600" dirty="0" smtClean="0"/>
              <a:t>France – InnoGEX BIC of CERN Technology</a:t>
            </a:r>
          </a:p>
          <a:p>
            <a:pPr marL="36576" indent="0">
              <a:buNone/>
            </a:pPr>
            <a:r>
              <a:rPr lang="fr-CH" sz="1600" dirty="0" smtClean="0"/>
              <a:t>Finland – Finnish BIC of CERN Technology</a:t>
            </a:r>
          </a:p>
          <a:p>
            <a:pPr marL="36576" indent="0">
              <a:buNone/>
            </a:pPr>
            <a:r>
              <a:rPr lang="fr-CH" sz="1600" dirty="0" smtClean="0"/>
              <a:t>Spain – Spanish BIC of CERN </a:t>
            </a:r>
            <a:r>
              <a:rPr lang="fr-CH" sz="1600" dirty="0" err="1" smtClean="0"/>
              <a:t>Technology</a:t>
            </a:r>
            <a:endParaRPr lang="fr-CH" sz="1600" dirty="0" smtClean="0"/>
          </a:p>
          <a:p>
            <a:pPr marL="36576" indent="0">
              <a:buNone/>
            </a:pPr>
            <a:r>
              <a:rPr lang="fr-CH" sz="1600" dirty="0" err="1" smtClean="0"/>
              <a:t>Italy</a:t>
            </a:r>
            <a:r>
              <a:rPr lang="fr-CH" sz="1600" dirty="0" smtClean="0"/>
              <a:t> – </a:t>
            </a:r>
            <a:r>
              <a:rPr lang="fr-CH" sz="1600" dirty="0" err="1" smtClean="0"/>
              <a:t>Italian</a:t>
            </a:r>
            <a:r>
              <a:rPr lang="fr-CH" sz="1600" dirty="0" smtClean="0"/>
              <a:t> BIC of CERN and INFN </a:t>
            </a:r>
            <a:r>
              <a:rPr lang="fr-CH" sz="1600" dirty="0" err="1" smtClean="0"/>
              <a:t>Technology</a:t>
            </a:r>
            <a:endParaRPr lang="fr-CH" sz="1600" dirty="0" smtClean="0"/>
          </a:p>
        </p:txBody>
      </p:sp>
      <p:sp>
        <p:nvSpPr>
          <p:cNvPr id="16" name="Oval 15"/>
          <p:cNvSpPr/>
          <p:nvPr/>
        </p:nvSpPr>
        <p:spPr>
          <a:xfrm>
            <a:off x="5952712" y="4761157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67201" y="2179253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72731" y="3805445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85602" y="4057736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819277" y="4659310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21646" y="5537714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718142" y="2791272"/>
            <a:ext cx="167110" cy="175471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17356" y="5513215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643730" y="5402071"/>
            <a:ext cx="167110" cy="175471"/>
          </a:xfrm>
          <a:prstGeom prst="ellipse">
            <a:avLst/>
          </a:prstGeom>
          <a:solidFill>
            <a:srgbClr val="0098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154"/>
            <a:ext cx="8226854" cy="940443"/>
          </a:xfrm>
        </p:spPr>
        <p:txBody>
          <a:bodyPr>
            <a:normAutofit/>
          </a:bodyPr>
          <a:lstStyle/>
          <a:p>
            <a:r>
              <a:rPr lang="fr-CH" sz="3200" dirty="0" smtClean="0"/>
              <a:t>Network of </a:t>
            </a:r>
            <a:r>
              <a:rPr lang="fr-CH" sz="3200" dirty="0" err="1" smtClean="0"/>
              <a:t>BIC’s</a:t>
            </a:r>
            <a:r>
              <a:rPr lang="fr-CH" sz="3200" dirty="0" smtClean="0"/>
              <a:t> of CERN Technologies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31" y="1173935"/>
            <a:ext cx="3447143" cy="4667421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fr-CH" sz="1600" b="1" u="sng" dirty="0" smtClean="0"/>
              <a:t>STFC-CERN BIC (UK, 2012)</a:t>
            </a:r>
          </a:p>
          <a:p>
            <a:pPr marL="36576" indent="0">
              <a:buNone/>
            </a:pPr>
            <a:endParaRPr lang="fr-CH" sz="1600" dirty="0" smtClean="0"/>
          </a:p>
          <a:p>
            <a:pPr>
              <a:buFontTx/>
              <a:buChar char="-"/>
            </a:pPr>
            <a:endParaRPr lang="fr-CH" sz="1600" dirty="0"/>
          </a:p>
          <a:p>
            <a:pPr>
              <a:buFontTx/>
              <a:buChar char="-"/>
            </a:pPr>
            <a:endParaRPr lang="fr-CH" sz="1600" dirty="0" smtClean="0"/>
          </a:p>
          <a:p>
            <a:pPr>
              <a:buFontTx/>
              <a:buChar char="-"/>
            </a:pPr>
            <a:endParaRPr lang="fr-CH" sz="1600" dirty="0" smtClean="0"/>
          </a:p>
          <a:p>
            <a:pPr>
              <a:buFontTx/>
              <a:buChar char="-"/>
            </a:pPr>
            <a:endParaRPr lang="fr-CH" sz="1600" dirty="0"/>
          </a:p>
          <a:p>
            <a:pPr>
              <a:buFontTx/>
              <a:buChar char="-"/>
            </a:pP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02" y="4208521"/>
            <a:ext cx="1723799" cy="410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54" y="4902038"/>
            <a:ext cx="3105150" cy="857250"/>
          </a:xfrm>
          <a:prstGeom prst="rect">
            <a:avLst/>
          </a:prstGeom>
        </p:spPr>
      </p:pic>
      <p:pic>
        <p:nvPicPr>
          <p:cNvPr id="2052" name="Picture 4" descr="http://www.croft.am/wp-content/uploads/2015/02/CAMlogoweb300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268" y="1588365"/>
            <a:ext cx="1683091" cy="18626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340048" y="1173935"/>
            <a:ext cx="4469853" cy="49173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sz="1600" b="1" u="sng" dirty="0"/>
              <a:t>NTNU BIC of CERN </a:t>
            </a:r>
            <a:r>
              <a:rPr lang="en-US" sz="1600" b="1" u="sng" dirty="0" smtClean="0"/>
              <a:t>Tech. </a:t>
            </a:r>
            <a:r>
              <a:rPr lang="fr-CH" sz="1600" b="1" u="sng" dirty="0" smtClean="0"/>
              <a:t>(NO, 2014)</a:t>
            </a:r>
          </a:p>
          <a:p>
            <a:pPr marL="36576" indent="0">
              <a:buFont typeface="Arial"/>
              <a:buNone/>
            </a:pPr>
            <a:endParaRPr lang="fr-CH" sz="1600" b="1" u="sng" dirty="0"/>
          </a:p>
          <a:p>
            <a:pPr marL="36576" indent="0">
              <a:buFont typeface="Arial"/>
              <a:buNone/>
            </a:pPr>
            <a:endParaRPr lang="fr-CH" sz="1600" b="1" u="sng" dirty="0" smtClean="0"/>
          </a:p>
          <a:p>
            <a:pPr marL="36576" indent="0">
              <a:buFont typeface="Arial"/>
              <a:buNone/>
            </a:pPr>
            <a:endParaRPr lang="fr-CH" sz="1600" b="1" u="sng" dirty="0" smtClean="0"/>
          </a:p>
          <a:p>
            <a:pPr marL="36576" indent="0">
              <a:buFont typeface="Arial"/>
              <a:buNone/>
            </a:pPr>
            <a:r>
              <a:rPr lang="fr-CH" sz="1600" b="1" u="sng" dirty="0" smtClean="0"/>
              <a:t>NIKHEF CERN BIC (NL, 2014):</a:t>
            </a:r>
          </a:p>
          <a:p>
            <a:pPr marL="36576" indent="0">
              <a:buFont typeface="Arial"/>
              <a:buNone/>
            </a:pPr>
            <a:endParaRPr lang="fr-CH" sz="1600" b="1" dirty="0" smtClean="0"/>
          </a:p>
          <a:p>
            <a:pPr marL="36576" indent="0">
              <a:buFont typeface="Arial"/>
              <a:buNone/>
            </a:pPr>
            <a:endParaRPr lang="fr-CH" sz="1600" b="1" dirty="0"/>
          </a:p>
          <a:p>
            <a:pPr marL="36576" indent="0">
              <a:buFont typeface="Arial"/>
              <a:buNone/>
            </a:pPr>
            <a:endParaRPr lang="fr-CH" sz="1600" b="1" dirty="0"/>
          </a:p>
          <a:p>
            <a:pPr marL="36576" indent="0">
              <a:buNone/>
            </a:pPr>
            <a:r>
              <a:rPr lang="fr-CH" sz="1600" b="1" u="sng" dirty="0" smtClean="0"/>
              <a:t>Austria </a:t>
            </a:r>
            <a:r>
              <a:rPr lang="en-US" sz="1600" b="1" u="sng" dirty="0"/>
              <a:t>BIC of CERN Tech</a:t>
            </a:r>
            <a:r>
              <a:rPr lang="en-US" sz="1600" b="1" u="sng" dirty="0" smtClean="0"/>
              <a:t>. </a:t>
            </a:r>
            <a:r>
              <a:rPr lang="fr-CH" sz="1600" b="1" u="sng" dirty="0" smtClean="0"/>
              <a:t>(AT, 2014):</a:t>
            </a:r>
          </a:p>
          <a:p>
            <a:pPr marL="36576" indent="0">
              <a:buFont typeface="Arial"/>
              <a:buNone/>
            </a:pPr>
            <a:endParaRPr lang="fr-CH" sz="1600" b="1" dirty="0" smtClean="0"/>
          </a:p>
          <a:p>
            <a:pPr marL="36576" indent="0">
              <a:buFont typeface="Arial"/>
              <a:buNone/>
            </a:pPr>
            <a:endParaRPr lang="fr-CH" sz="1600" b="1" dirty="0" smtClean="0"/>
          </a:p>
          <a:p>
            <a:pPr marL="36576" indent="0">
              <a:buFont typeface="Arial"/>
              <a:buNone/>
            </a:pPr>
            <a:r>
              <a:rPr lang="fr-CH" sz="1600" b="1" dirty="0" smtClean="0"/>
              <a:t>	</a:t>
            </a:r>
            <a:endParaRPr lang="fr-CH" sz="1600" b="1" dirty="0"/>
          </a:p>
          <a:p>
            <a:pPr marL="36576" indent="0">
              <a:buNone/>
            </a:pPr>
            <a:r>
              <a:rPr lang="fr-CH" sz="1600" b="1" u="sng" dirty="0" err="1" smtClean="0"/>
              <a:t>InnoGex</a:t>
            </a:r>
            <a:r>
              <a:rPr lang="fr-CH" sz="1600" b="1" u="sng" dirty="0" smtClean="0"/>
              <a:t> (FR, 2015):</a:t>
            </a:r>
            <a:endParaRPr lang="fr-CH" sz="1600" b="1" u="sng" dirty="0"/>
          </a:p>
          <a:p>
            <a:pPr marL="36576" indent="0">
              <a:buFont typeface="Arial"/>
              <a:buNone/>
            </a:pPr>
            <a:endParaRPr lang="fr-CH" sz="1600" b="1" u="sng" dirty="0" smtClean="0"/>
          </a:p>
          <a:p>
            <a:pPr marL="36576" indent="0">
              <a:buFont typeface="Arial"/>
              <a:buNone/>
            </a:pPr>
            <a:endParaRPr lang="fr-CH" sz="1600" b="1" u="sng" dirty="0" smtClean="0"/>
          </a:p>
          <a:p>
            <a:pPr marL="36576" indent="0">
              <a:buFont typeface="Arial"/>
              <a:buNone/>
            </a:pPr>
            <a:endParaRPr lang="fr-CH" sz="1600" b="1" dirty="0" smtClean="0"/>
          </a:p>
          <a:p>
            <a:pPr>
              <a:buFontTx/>
              <a:buChar char="-"/>
            </a:pPr>
            <a:endParaRPr lang="fr-CH" sz="1600" b="1" dirty="0" smtClean="0"/>
          </a:p>
          <a:p>
            <a:pPr>
              <a:buFontTx/>
              <a:buChar char="-"/>
            </a:pPr>
            <a:endParaRPr lang="fr-CH" sz="1600" b="1" dirty="0" smtClean="0"/>
          </a:p>
          <a:p>
            <a:pPr>
              <a:buFontTx/>
              <a:buChar char="-"/>
            </a:pPr>
            <a:endParaRPr lang="fr-CH" sz="1600" b="1" dirty="0" smtClean="0"/>
          </a:p>
          <a:p>
            <a:pPr>
              <a:buFontTx/>
              <a:buChar char="-"/>
            </a:pPr>
            <a:endParaRPr lang="fr-CH" sz="1600" b="1" dirty="0" smtClean="0"/>
          </a:p>
          <a:p>
            <a:pPr>
              <a:buFontTx/>
              <a:buChar char="-"/>
            </a:pPr>
            <a:endParaRPr lang="en-GB" sz="1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443" y="1639532"/>
            <a:ext cx="1600200" cy="571500"/>
          </a:xfrm>
          <a:prstGeom prst="rect">
            <a:avLst/>
          </a:prstGeom>
        </p:spPr>
      </p:pic>
      <p:pic>
        <p:nvPicPr>
          <p:cNvPr id="11" name="Picture 2" descr="http://upload.wikimedia.org/wikipedia/commons/thumb/4/41/Flag_of_Austria.svg/800px-Flag_of_Austria.svg.png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3785" y="3441788"/>
            <a:ext cx="720000" cy="504000"/>
          </a:xfrm>
          <a:prstGeom prst="rect">
            <a:avLst/>
          </a:prstGeom>
          <a:noFill/>
          <a:effectLst>
            <a:outerShdw blurRad="317500" sx="103000" sy="103000" algn="ctr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785" y="2250460"/>
            <a:ext cx="720000" cy="504000"/>
          </a:xfrm>
          <a:prstGeom prst="rect">
            <a:avLst/>
          </a:prstGeom>
          <a:effectLst>
            <a:outerShdw blurRad="127000" dir="2700000" sx="102000" sy="102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://upload.wikimedia.org/wikipedia/commons/thumb/d/d9/Flag_of_Norway.svg/500px-Flag_of_Norway.svg.png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8223785" y="1123227"/>
            <a:ext cx="720000" cy="504000"/>
          </a:xfrm>
          <a:prstGeom prst="rect">
            <a:avLst/>
          </a:prstGeom>
          <a:noFill/>
          <a:effectLst>
            <a:outerShdw blurRad="317500" sx="103000" sy="103000" algn="ctr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upload.wikimedia.org/wikipedia/en/thumb/a/ae/Flag_of_the_United_Kingdom.svg/500px-Flag_of_the_United_Kingdom.svg.png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904" y="1133081"/>
            <a:ext cx="720000" cy="50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3630" y="3621610"/>
            <a:ext cx="16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dirty="0" err="1" smtClean="0"/>
              <a:t>CamsTech</a:t>
            </a:r>
            <a:r>
              <a:rPr lang="fr-CH" dirty="0" smtClean="0"/>
              <a:t> Ltd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2443" y="2858300"/>
            <a:ext cx="1704975" cy="485775"/>
          </a:xfrm>
          <a:prstGeom prst="rect">
            <a:avLst/>
          </a:prstGeom>
        </p:spPr>
      </p:pic>
      <p:pic>
        <p:nvPicPr>
          <p:cNvPr id="4098" name="Picture 2" descr="Neuschnee | We make snow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2443" y="3853538"/>
            <a:ext cx="2381250" cy="514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6" descr="https://upload.wikimedia.org/wikipedia/en/c/c3/Flag_of_France.svg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4" name="Picture 8" descr="http://cf.ltkcdn.net/kids/images/std/160685-145x97-france.gif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797" y="4627376"/>
            <a:ext cx="741839" cy="496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Remote and proximity sensing solution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048" y="5298913"/>
            <a:ext cx="2466975" cy="447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creen Shot 2016-01-08 at 16.05.12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311" y="5181600"/>
            <a:ext cx="2462419" cy="67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TIND Technologies</a:t>
            </a:r>
            <a:endParaRPr lang="en-GB" dirty="0"/>
          </a:p>
        </p:txBody>
      </p:sp>
      <p:pic>
        <p:nvPicPr>
          <p:cNvPr id="3074" name="Picture 2" descr="http://www.teraranger.com/wp-content/uploads/2015/08/DonorsSpinof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393" y="1481210"/>
            <a:ext cx="1890054" cy="1890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59" y="1481210"/>
            <a:ext cx="7188054" cy="3344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71" y="2060813"/>
            <a:ext cx="4216624" cy="128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65231" y="5072687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/>
              <a:t>http://tind.io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2624">
            <a:off x="2507765" y="2457091"/>
            <a:ext cx="4419600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4874">
            <a:off x="542033" y="3530839"/>
            <a:ext cx="7007836" cy="84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58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1308" y="5903202"/>
            <a:ext cx="1860328" cy="12164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377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6945" y="136452"/>
            <a:ext cx="1281257" cy="959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KT Mission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325606"/>
            <a:ext cx="4120979" cy="4667421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sz="2400" dirty="0" smtClean="0"/>
              <a:t>Maximize </a:t>
            </a:r>
            <a:r>
              <a:rPr lang="en-US" sz="2400" dirty="0"/>
              <a:t>the technological and knowledge return </a:t>
            </a:r>
            <a:r>
              <a:rPr lang="en-US" sz="2400" dirty="0" smtClean="0"/>
              <a:t>to society, in particular through </a:t>
            </a:r>
            <a:r>
              <a:rPr lang="en-US" sz="2400" dirty="0"/>
              <a:t>Member States </a:t>
            </a:r>
            <a:r>
              <a:rPr lang="en-US" sz="2400" dirty="0" smtClean="0"/>
              <a:t>industry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 smtClean="0"/>
              <a:t>Promote </a:t>
            </a:r>
            <a:r>
              <a:rPr lang="en-US" sz="2400" dirty="0"/>
              <a:t>CERN’s image as a center of excellence for </a:t>
            </a:r>
            <a:r>
              <a:rPr lang="en-US" sz="2400" dirty="0" smtClean="0"/>
              <a:t>technology and innovation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 smtClean="0"/>
              <a:t>Demonstrate the importance and impact of fundamental research investments</a:t>
            </a:r>
          </a:p>
          <a:p>
            <a:pPr marL="36576" indent="0">
              <a:buNone/>
            </a:pPr>
            <a:endParaRPr lang="en-US" sz="2400" dirty="0"/>
          </a:p>
          <a:p>
            <a:pPr marL="36576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Key words are dissemination and </a:t>
            </a:r>
            <a:r>
              <a:rPr lang="en-US" sz="2400" dirty="0" smtClean="0">
                <a:solidFill>
                  <a:srgbClr val="FF0000"/>
                </a:solidFill>
              </a:rPr>
              <a:t>impact</a:t>
            </a:r>
            <a:endParaRPr lang="en-US" sz="2400" dirty="0"/>
          </a:p>
          <a:p>
            <a:endParaRPr lang="en-GB" dirty="0"/>
          </a:p>
        </p:txBody>
      </p:sp>
      <p:pic>
        <p:nvPicPr>
          <p:cNvPr id="6" name="Picture 5" descr="msma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25" y="-2195421"/>
            <a:ext cx="6616600" cy="98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07031_01-A4-at-144-dpi.jpg"/>
          <p:cNvPicPr>
            <a:picLocks noChangeAspect="1"/>
          </p:cNvPicPr>
          <p:nvPr/>
        </p:nvPicPr>
        <p:blipFill>
          <a:blip r:embed="rId2" cstate="email">
            <a:lum bright="-2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1277" cy="6878409"/>
          </a:xfrm>
          <a:prstGeom prst="rect">
            <a:avLst/>
          </a:prstGeom>
          <a:effectLst>
            <a:innerShdw blurRad="38100" dist="50800" dir="27000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96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755" y="-454760"/>
            <a:ext cx="11523693" cy="7597759"/>
          </a:xfrm>
        </p:spPr>
      </p:pic>
    </p:spTree>
    <p:extLst>
      <p:ext uri="{BB962C8B-B14F-4D97-AF65-F5344CB8AC3E}">
        <p14:creationId xmlns:p14="http://schemas.microsoft.com/office/powerpoint/2010/main" val="26783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262" y="3"/>
            <a:ext cx="105282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 6"/>
          <p:cNvSpPr/>
          <p:nvPr/>
        </p:nvSpPr>
        <p:spPr>
          <a:xfrm>
            <a:off x="4243135" y="5006302"/>
            <a:ext cx="402597" cy="909796"/>
          </a:xfrm>
          <a:custGeom>
            <a:avLst/>
            <a:gdLst>
              <a:gd name="connsiteX0" fmla="*/ 95250 w 278606"/>
              <a:gd name="connsiteY0" fmla="*/ 569892 h 622299"/>
              <a:gd name="connsiteX1" fmla="*/ 88106 w 278606"/>
              <a:gd name="connsiteY1" fmla="*/ 581798 h 622299"/>
              <a:gd name="connsiteX2" fmla="*/ 83343 w 278606"/>
              <a:gd name="connsiteY2" fmla="*/ 588942 h 622299"/>
              <a:gd name="connsiteX3" fmla="*/ 80962 w 278606"/>
              <a:gd name="connsiteY3" fmla="*/ 603230 h 622299"/>
              <a:gd name="connsiteX4" fmla="*/ 83343 w 278606"/>
              <a:gd name="connsiteY4" fmla="*/ 619898 h 622299"/>
              <a:gd name="connsiteX5" fmla="*/ 92868 w 278606"/>
              <a:gd name="connsiteY5" fmla="*/ 622280 h 622299"/>
              <a:gd name="connsiteX6" fmla="*/ 119062 w 278606"/>
              <a:gd name="connsiteY6" fmla="*/ 619898 h 622299"/>
              <a:gd name="connsiteX7" fmla="*/ 126206 w 278606"/>
              <a:gd name="connsiteY7" fmla="*/ 612755 h 622299"/>
              <a:gd name="connsiteX8" fmla="*/ 128587 w 278606"/>
              <a:gd name="connsiteY8" fmla="*/ 605611 h 622299"/>
              <a:gd name="connsiteX9" fmla="*/ 133350 w 278606"/>
              <a:gd name="connsiteY9" fmla="*/ 598467 h 622299"/>
              <a:gd name="connsiteX10" fmla="*/ 138112 w 278606"/>
              <a:gd name="connsiteY10" fmla="*/ 517505 h 622299"/>
              <a:gd name="connsiteX11" fmla="*/ 140493 w 278606"/>
              <a:gd name="connsiteY11" fmla="*/ 493692 h 622299"/>
              <a:gd name="connsiteX12" fmla="*/ 145256 w 278606"/>
              <a:gd name="connsiteY12" fmla="*/ 396061 h 622299"/>
              <a:gd name="connsiteX13" fmla="*/ 147637 w 278606"/>
              <a:gd name="connsiteY13" fmla="*/ 388917 h 622299"/>
              <a:gd name="connsiteX14" fmla="*/ 152400 w 278606"/>
              <a:gd name="connsiteY14" fmla="*/ 391298 h 622299"/>
              <a:gd name="connsiteX15" fmla="*/ 159543 w 278606"/>
              <a:gd name="connsiteY15" fmla="*/ 405586 h 622299"/>
              <a:gd name="connsiteX16" fmla="*/ 164306 w 278606"/>
              <a:gd name="connsiteY16" fmla="*/ 429398 h 622299"/>
              <a:gd name="connsiteX17" fmla="*/ 169068 w 278606"/>
              <a:gd name="connsiteY17" fmla="*/ 436542 h 622299"/>
              <a:gd name="connsiteX18" fmla="*/ 173831 w 278606"/>
              <a:gd name="connsiteY18" fmla="*/ 450830 h 622299"/>
              <a:gd name="connsiteX19" fmla="*/ 176212 w 278606"/>
              <a:gd name="connsiteY19" fmla="*/ 565130 h 622299"/>
              <a:gd name="connsiteX20" fmla="*/ 185737 w 278606"/>
              <a:gd name="connsiteY20" fmla="*/ 579417 h 622299"/>
              <a:gd name="connsiteX21" fmla="*/ 188118 w 278606"/>
              <a:gd name="connsiteY21" fmla="*/ 591323 h 622299"/>
              <a:gd name="connsiteX22" fmla="*/ 197643 w 278606"/>
              <a:gd name="connsiteY22" fmla="*/ 605611 h 622299"/>
              <a:gd name="connsiteX23" fmla="*/ 207168 w 278606"/>
              <a:gd name="connsiteY23" fmla="*/ 607992 h 622299"/>
              <a:gd name="connsiteX24" fmla="*/ 219075 w 278606"/>
              <a:gd name="connsiteY24" fmla="*/ 610373 h 622299"/>
              <a:gd name="connsiteX25" fmla="*/ 226218 w 278606"/>
              <a:gd name="connsiteY25" fmla="*/ 612755 h 622299"/>
              <a:gd name="connsiteX26" fmla="*/ 245268 w 278606"/>
              <a:gd name="connsiteY26" fmla="*/ 610373 h 622299"/>
              <a:gd name="connsiteX27" fmla="*/ 238125 w 278606"/>
              <a:gd name="connsiteY27" fmla="*/ 577036 h 622299"/>
              <a:gd name="connsiteX28" fmla="*/ 233362 w 278606"/>
              <a:gd name="connsiteY28" fmla="*/ 567511 h 622299"/>
              <a:gd name="connsiteX29" fmla="*/ 230981 w 278606"/>
              <a:gd name="connsiteY29" fmla="*/ 524648 h 622299"/>
              <a:gd name="connsiteX30" fmla="*/ 226218 w 278606"/>
              <a:gd name="connsiteY30" fmla="*/ 510361 h 622299"/>
              <a:gd name="connsiteX31" fmla="*/ 223837 w 278606"/>
              <a:gd name="connsiteY31" fmla="*/ 486548 h 622299"/>
              <a:gd name="connsiteX32" fmla="*/ 221456 w 278606"/>
              <a:gd name="connsiteY32" fmla="*/ 474642 h 622299"/>
              <a:gd name="connsiteX33" fmla="*/ 219075 w 278606"/>
              <a:gd name="connsiteY33" fmla="*/ 457973 h 622299"/>
              <a:gd name="connsiteX34" fmla="*/ 214312 w 278606"/>
              <a:gd name="connsiteY34" fmla="*/ 405586 h 622299"/>
              <a:gd name="connsiteX35" fmla="*/ 209550 w 278606"/>
              <a:gd name="connsiteY35" fmla="*/ 391298 h 622299"/>
              <a:gd name="connsiteX36" fmla="*/ 216693 w 278606"/>
              <a:gd name="connsiteY36" fmla="*/ 284142 h 622299"/>
              <a:gd name="connsiteX37" fmla="*/ 223837 w 278606"/>
              <a:gd name="connsiteY37" fmla="*/ 279380 h 622299"/>
              <a:gd name="connsiteX38" fmla="*/ 226218 w 278606"/>
              <a:gd name="connsiteY38" fmla="*/ 272236 h 622299"/>
              <a:gd name="connsiteX39" fmla="*/ 228600 w 278606"/>
              <a:gd name="connsiteY39" fmla="*/ 257948 h 622299"/>
              <a:gd name="connsiteX40" fmla="*/ 235743 w 278606"/>
              <a:gd name="connsiteY40" fmla="*/ 253186 h 622299"/>
              <a:gd name="connsiteX41" fmla="*/ 240506 w 278606"/>
              <a:gd name="connsiteY41" fmla="*/ 246042 h 622299"/>
              <a:gd name="connsiteX42" fmla="*/ 247650 w 278606"/>
              <a:gd name="connsiteY42" fmla="*/ 241280 h 622299"/>
              <a:gd name="connsiteX43" fmla="*/ 250031 w 278606"/>
              <a:gd name="connsiteY43" fmla="*/ 234136 h 622299"/>
              <a:gd name="connsiteX44" fmla="*/ 254793 w 278606"/>
              <a:gd name="connsiteY44" fmla="*/ 226992 h 622299"/>
              <a:gd name="connsiteX45" fmla="*/ 257175 w 278606"/>
              <a:gd name="connsiteY45" fmla="*/ 219848 h 622299"/>
              <a:gd name="connsiteX46" fmla="*/ 264318 w 278606"/>
              <a:gd name="connsiteY46" fmla="*/ 217467 h 622299"/>
              <a:gd name="connsiteX47" fmla="*/ 269081 w 278606"/>
              <a:gd name="connsiteY47" fmla="*/ 210323 h 622299"/>
              <a:gd name="connsiteX48" fmla="*/ 273843 w 278606"/>
              <a:gd name="connsiteY48" fmla="*/ 196036 h 622299"/>
              <a:gd name="connsiteX49" fmla="*/ 278606 w 278606"/>
              <a:gd name="connsiteY49" fmla="*/ 176986 h 622299"/>
              <a:gd name="connsiteX50" fmla="*/ 276225 w 278606"/>
              <a:gd name="connsiteY50" fmla="*/ 157936 h 622299"/>
              <a:gd name="connsiteX51" fmla="*/ 264318 w 278606"/>
              <a:gd name="connsiteY51" fmla="*/ 143648 h 622299"/>
              <a:gd name="connsiteX52" fmla="*/ 250031 w 278606"/>
              <a:gd name="connsiteY52" fmla="*/ 126980 h 622299"/>
              <a:gd name="connsiteX53" fmla="*/ 233362 w 278606"/>
              <a:gd name="connsiteY53" fmla="*/ 117455 h 622299"/>
              <a:gd name="connsiteX54" fmla="*/ 219075 w 278606"/>
              <a:gd name="connsiteY54" fmla="*/ 107930 h 622299"/>
              <a:gd name="connsiteX55" fmla="*/ 204787 w 278606"/>
              <a:gd name="connsiteY55" fmla="*/ 98405 h 622299"/>
              <a:gd name="connsiteX56" fmla="*/ 197643 w 278606"/>
              <a:gd name="connsiteY56" fmla="*/ 96023 h 622299"/>
              <a:gd name="connsiteX57" fmla="*/ 180975 w 278606"/>
              <a:gd name="connsiteY57" fmla="*/ 91261 h 622299"/>
              <a:gd name="connsiteX58" fmla="*/ 173831 w 278606"/>
              <a:gd name="connsiteY58" fmla="*/ 86498 h 622299"/>
              <a:gd name="connsiteX59" fmla="*/ 171450 w 278606"/>
              <a:gd name="connsiteY59" fmla="*/ 79355 h 622299"/>
              <a:gd name="connsiteX60" fmla="*/ 166687 w 278606"/>
              <a:gd name="connsiteY60" fmla="*/ 72211 h 622299"/>
              <a:gd name="connsiteX61" fmla="*/ 166687 w 278606"/>
              <a:gd name="connsiteY61" fmla="*/ 17442 h 622299"/>
              <a:gd name="connsiteX62" fmla="*/ 164306 w 278606"/>
              <a:gd name="connsiteY62" fmla="*/ 10298 h 622299"/>
              <a:gd name="connsiteX63" fmla="*/ 142875 w 278606"/>
              <a:gd name="connsiteY63" fmla="*/ 7917 h 622299"/>
              <a:gd name="connsiteX64" fmla="*/ 100012 w 278606"/>
              <a:gd name="connsiteY64" fmla="*/ 5536 h 622299"/>
              <a:gd name="connsiteX65" fmla="*/ 97631 w 278606"/>
              <a:gd name="connsiteY65" fmla="*/ 12680 h 622299"/>
              <a:gd name="connsiteX66" fmla="*/ 92868 w 278606"/>
              <a:gd name="connsiteY66" fmla="*/ 19823 h 622299"/>
              <a:gd name="connsiteX67" fmla="*/ 90487 w 278606"/>
              <a:gd name="connsiteY67" fmla="*/ 26967 h 622299"/>
              <a:gd name="connsiteX68" fmla="*/ 85725 w 278606"/>
              <a:gd name="connsiteY68" fmla="*/ 34111 h 622299"/>
              <a:gd name="connsiteX69" fmla="*/ 88106 w 278606"/>
              <a:gd name="connsiteY69" fmla="*/ 67448 h 622299"/>
              <a:gd name="connsiteX70" fmla="*/ 92868 w 278606"/>
              <a:gd name="connsiteY70" fmla="*/ 81736 h 622299"/>
              <a:gd name="connsiteX71" fmla="*/ 73818 w 278606"/>
              <a:gd name="connsiteY71" fmla="*/ 105548 h 622299"/>
              <a:gd name="connsiteX72" fmla="*/ 59531 w 278606"/>
              <a:gd name="connsiteY72" fmla="*/ 110311 h 622299"/>
              <a:gd name="connsiteX73" fmla="*/ 52387 w 278606"/>
              <a:gd name="connsiteY73" fmla="*/ 112692 h 622299"/>
              <a:gd name="connsiteX74" fmla="*/ 35718 w 278606"/>
              <a:gd name="connsiteY74" fmla="*/ 134123 h 622299"/>
              <a:gd name="connsiteX75" fmla="*/ 28575 w 278606"/>
              <a:gd name="connsiteY75" fmla="*/ 138886 h 622299"/>
              <a:gd name="connsiteX76" fmla="*/ 26193 w 278606"/>
              <a:gd name="connsiteY76" fmla="*/ 146030 h 622299"/>
              <a:gd name="connsiteX77" fmla="*/ 19050 w 278606"/>
              <a:gd name="connsiteY77" fmla="*/ 167461 h 622299"/>
              <a:gd name="connsiteX78" fmla="*/ 11906 w 278606"/>
              <a:gd name="connsiteY78" fmla="*/ 172223 h 622299"/>
              <a:gd name="connsiteX79" fmla="*/ 4762 w 278606"/>
              <a:gd name="connsiteY79" fmla="*/ 179367 h 622299"/>
              <a:gd name="connsiteX80" fmla="*/ 0 w 278606"/>
              <a:gd name="connsiteY80" fmla="*/ 196036 h 622299"/>
              <a:gd name="connsiteX81" fmla="*/ 2381 w 278606"/>
              <a:gd name="connsiteY81" fmla="*/ 231755 h 622299"/>
              <a:gd name="connsiteX82" fmla="*/ 4762 w 278606"/>
              <a:gd name="connsiteY82" fmla="*/ 238898 h 622299"/>
              <a:gd name="connsiteX83" fmla="*/ 28575 w 278606"/>
              <a:gd name="connsiteY83" fmla="*/ 253186 h 622299"/>
              <a:gd name="connsiteX84" fmla="*/ 35718 w 278606"/>
              <a:gd name="connsiteY84" fmla="*/ 257948 h 622299"/>
              <a:gd name="connsiteX85" fmla="*/ 50006 w 278606"/>
              <a:gd name="connsiteY85" fmla="*/ 262711 h 622299"/>
              <a:gd name="connsiteX86" fmla="*/ 57150 w 278606"/>
              <a:gd name="connsiteY86" fmla="*/ 276998 h 622299"/>
              <a:gd name="connsiteX87" fmla="*/ 64293 w 278606"/>
              <a:gd name="connsiteY87" fmla="*/ 300811 h 622299"/>
              <a:gd name="connsiteX88" fmla="*/ 66675 w 278606"/>
              <a:gd name="connsiteY88" fmla="*/ 312717 h 622299"/>
              <a:gd name="connsiteX89" fmla="*/ 69056 w 278606"/>
              <a:gd name="connsiteY89" fmla="*/ 319861 h 622299"/>
              <a:gd name="connsiteX90" fmla="*/ 71437 w 278606"/>
              <a:gd name="connsiteY90" fmla="*/ 334148 h 622299"/>
              <a:gd name="connsiteX91" fmla="*/ 76200 w 278606"/>
              <a:gd name="connsiteY91" fmla="*/ 350817 h 622299"/>
              <a:gd name="connsiteX92" fmla="*/ 78581 w 278606"/>
              <a:gd name="connsiteY92" fmla="*/ 415111 h 622299"/>
              <a:gd name="connsiteX93" fmla="*/ 80962 w 278606"/>
              <a:gd name="connsiteY93" fmla="*/ 434161 h 622299"/>
              <a:gd name="connsiteX94" fmla="*/ 83343 w 278606"/>
              <a:gd name="connsiteY94" fmla="*/ 522267 h 622299"/>
              <a:gd name="connsiteX95" fmla="*/ 88106 w 278606"/>
              <a:gd name="connsiteY95" fmla="*/ 543698 h 622299"/>
              <a:gd name="connsiteX96" fmla="*/ 95250 w 278606"/>
              <a:gd name="connsiteY96" fmla="*/ 569892 h 62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8606" h="622299">
                <a:moveTo>
                  <a:pt x="95250" y="569892"/>
                </a:moveTo>
                <a:cubicBezTo>
                  <a:pt x="95250" y="576242"/>
                  <a:pt x="90559" y="577873"/>
                  <a:pt x="88106" y="581798"/>
                </a:cubicBezTo>
                <a:cubicBezTo>
                  <a:pt x="86589" y="584225"/>
                  <a:pt x="84248" y="586227"/>
                  <a:pt x="83343" y="588942"/>
                </a:cubicBezTo>
                <a:cubicBezTo>
                  <a:pt x="81816" y="593523"/>
                  <a:pt x="81756" y="598467"/>
                  <a:pt x="80962" y="603230"/>
                </a:cubicBezTo>
                <a:cubicBezTo>
                  <a:pt x="81756" y="608786"/>
                  <a:pt x="80368" y="615139"/>
                  <a:pt x="83343" y="619898"/>
                </a:cubicBezTo>
                <a:cubicBezTo>
                  <a:pt x="85078" y="622673"/>
                  <a:pt x="89595" y="622280"/>
                  <a:pt x="92868" y="622280"/>
                </a:cubicBezTo>
                <a:cubicBezTo>
                  <a:pt x="101635" y="622280"/>
                  <a:pt x="110331" y="620692"/>
                  <a:pt x="119062" y="619898"/>
                </a:cubicBezTo>
                <a:cubicBezTo>
                  <a:pt x="121443" y="617517"/>
                  <a:pt x="124338" y="615557"/>
                  <a:pt x="126206" y="612755"/>
                </a:cubicBezTo>
                <a:cubicBezTo>
                  <a:pt x="127598" y="610666"/>
                  <a:pt x="127464" y="607856"/>
                  <a:pt x="128587" y="605611"/>
                </a:cubicBezTo>
                <a:cubicBezTo>
                  <a:pt x="129867" y="603051"/>
                  <a:pt x="131762" y="600848"/>
                  <a:pt x="133350" y="598467"/>
                </a:cubicBezTo>
                <a:cubicBezTo>
                  <a:pt x="143666" y="567515"/>
                  <a:pt x="134173" y="598264"/>
                  <a:pt x="138112" y="517505"/>
                </a:cubicBezTo>
                <a:cubicBezTo>
                  <a:pt x="138501" y="509537"/>
                  <a:pt x="139699" y="501630"/>
                  <a:pt x="140493" y="493692"/>
                </a:cubicBezTo>
                <a:cubicBezTo>
                  <a:pt x="141689" y="449442"/>
                  <a:pt x="135892" y="428839"/>
                  <a:pt x="145256" y="396061"/>
                </a:cubicBezTo>
                <a:cubicBezTo>
                  <a:pt x="145946" y="393647"/>
                  <a:pt x="146843" y="391298"/>
                  <a:pt x="147637" y="388917"/>
                </a:cubicBezTo>
                <a:cubicBezTo>
                  <a:pt x="151628" y="333034"/>
                  <a:pt x="148462" y="355864"/>
                  <a:pt x="152400" y="391298"/>
                </a:cubicBezTo>
                <a:cubicBezTo>
                  <a:pt x="153057" y="397214"/>
                  <a:pt x="156386" y="400849"/>
                  <a:pt x="159543" y="405586"/>
                </a:cubicBezTo>
                <a:cubicBezTo>
                  <a:pt x="160421" y="411728"/>
                  <a:pt x="160982" y="422749"/>
                  <a:pt x="164306" y="429398"/>
                </a:cubicBezTo>
                <a:cubicBezTo>
                  <a:pt x="165586" y="431958"/>
                  <a:pt x="167906" y="433927"/>
                  <a:pt x="169068" y="436542"/>
                </a:cubicBezTo>
                <a:cubicBezTo>
                  <a:pt x="171107" y="441130"/>
                  <a:pt x="173831" y="450830"/>
                  <a:pt x="173831" y="450830"/>
                </a:cubicBezTo>
                <a:cubicBezTo>
                  <a:pt x="174625" y="488930"/>
                  <a:pt x="172699" y="527184"/>
                  <a:pt x="176212" y="565130"/>
                </a:cubicBezTo>
                <a:cubicBezTo>
                  <a:pt x="176740" y="570829"/>
                  <a:pt x="185737" y="579417"/>
                  <a:pt x="185737" y="579417"/>
                </a:cubicBezTo>
                <a:cubicBezTo>
                  <a:pt x="186531" y="583386"/>
                  <a:pt x="186443" y="587639"/>
                  <a:pt x="188118" y="591323"/>
                </a:cubicBezTo>
                <a:cubicBezTo>
                  <a:pt x="190487" y="596534"/>
                  <a:pt x="192090" y="604223"/>
                  <a:pt x="197643" y="605611"/>
                </a:cubicBezTo>
                <a:cubicBezTo>
                  <a:pt x="200818" y="606405"/>
                  <a:pt x="203973" y="607282"/>
                  <a:pt x="207168" y="607992"/>
                </a:cubicBezTo>
                <a:cubicBezTo>
                  <a:pt x="211119" y="608870"/>
                  <a:pt x="215148" y="609391"/>
                  <a:pt x="219075" y="610373"/>
                </a:cubicBezTo>
                <a:cubicBezTo>
                  <a:pt x="221510" y="610982"/>
                  <a:pt x="223837" y="611961"/>
                  <a:pt x="226218" y="612755"/>
                </a:cubicBezTo>
                <a:cubicBezTo>
                  <a:pt x="232568" y="611961"/>
                  <a:pt x="242043" y="615901"/>
                  <a:pt x="245268" y="610373"/>
                </a:cubicBezTo>
                <a:cubicBezTo>
                  <a:pt x="254444" y="594643"/>
                  <a:pt x="243892" y="587129"/>
                  <a:pt x="238125" y="577036"/>
                </a:cubicBezTo>
                <a:cubicBezTo>
                  <a:pt x="236364" y="573954"/>
                  <a:pt x="234950" y="570686"/>
                  <a:pt x="233362" y="567511"/>
                </a:cubicBezTo>
                <a:cubicBezTo>
                  <a:pt x="232568" y="553223"/>
                  <a:pt x="232756" y="538847"/>
                  <a:pt x="230981" y="524648"/>
                </a:cubicBezTo>
                <a:cubicBezTo>
                  <a:pt x="230358" y="519667"/>
                  <a:pt x="226218" y="510361"/>
                  <a:pt x="226218" y="510361"/>
                </a:cubicBezTo>
                <a:cubicBezTo>
                  <a:pt x="225424" y="502423"/>
                  <a:pt x="224891" y="494455"/>
                  <a:pt x="223837" y="486548"/>
                </a:cubicBezTo>
                <a:cubicBezTo>
                  <a:pt x="223302" y="482536"/>
                  <a:pt x="222121" y="478634"/>
                  <a:pt x="221456" y="474642"/>
                </a:cubicBezTo>
                <a:cubicBezTo>
                  <a:pt x="220533" y="469106"/>
                  <a:pt x="219869" y="463529"/>
                  <a:pt x="219075" y="457973"/>
                </a:cubicBezTo>
                <a:cubicBezTo>
                  <a:pt x="218483" y="449098"/>
                  <a:pt x="217363" y="418807"/>
                  <a:pt x="214312" y="405586"/>
                </a:cubicBezTo>
                <a:cubicBezTo>
                  <a:pt x="213183" y="400694"/>
                  <a:pt x="209550" y="391298"/>
                  <a:pt x="209550" y="391298"/>
                </a:cubicBezTo>
                <a:cubicBezTo>
                  <a:pt x="209821" y="382881"/>
                  <a:pt x="209577" y="306915"/>
                  <a:pt x="216693" y="284142"/>
                </a:cubicBezTo>
                <a:cubicBezTo>
                  <a:pt x="217547" y="281410"/>
                  <a:pt x="221456" y="280967"/>
                  <a:pt x="223837" y="279380"/>
                </a:cubicBezTo>
                <a:cubicBezTo>
                  <a:pt x="224631" y="276999"/>
                  <a:pt x="225673" y="274686"/>
                  <a:pt x="226218" y="272236"/>
                </a:cubicBezTo>
                <a:cubicBezTo>
                  <a:pt x="227265" y="267523"/>
                  <a:pt x="226441" y="262267"/>
                  <a:pt x="228600" y="257948"/>
                </a:cubicBezTo>
                <a:cubicBezTo>
                  <a:pt x="229880" y="255389"/>
                  <a:pt x="233362" y="254773"/>
                  <a:pt x="235743" y="253186"/>
                </a:cubicBezTo>
                <a:cubicBezTo>
                  <a:pt x="237331" y="250805"/>
                  <a:pt x="238482" y="248066"/>
                  <a:pt x="240506" y="246042"/>
                </a:cubicBezTo>
                <a:cubicBezTo>
                  <a:pt x="242530" y="244018"/>
                  <a:pt x="245862" y="243515"/>
                  <a:pt x="247650" y="241280"/>
                </a:cubicBezTo>
                <a:cubicBezTo>
                  <a:pt x="249218" y="239320"/>
                  <a:pt x="248909" y="236381"/>
                  <a:pt x="250031" y="234136"/>
                </a:cubicBezTo>
                <a:cubicBezTo>
                  <a:pt x="251311" y="231576"/>
                  <a:pt x="253513" y="229552"/>
                  <a:pt x="254793" y="226992"/>
                </a:cubicBezTo>
                <a:cubicBezTo>
                  <a:pt x="255916" y="224747"/>
                  <a:pt x="255400" y="221623"/>
                  <a:pt x="257175" y="219848"/>
                </a:cubicBezTo>
                <a:cubicBezTo>
                  <a:pt x="258950" y="218073"/>
                  <a:pt x="261937" y="218261"/>
                  <a:pt x="264318" y="217467"/>
                </a:cubicBezTo>
                <a:cubicBezTo>
                  <a:pt x="265906" y="215086"/>
                  <a:pt x="267919" y="212938"/>
                  <a:pt x="269081" y="210323"/>
                </a:cubicBezTo>
                <a:cubicBezTo>
                  <a:pt x="271120" y="205736"/>
                  <a:pt x="272256" y="200798"/>
                  <a:pt x="273843" y="196036"/>
                </a:cubicBezTo>
                <a:cubicBezTo>
                  <a:pt x="277506" y="185046"/>
                  <a:pt x="275731" y="191364"/>
                  <a:pt x="278606" y="176986"/>
                </a:cubicBezTo>
                <a:cubicBezTo>
                  <a:pt x="277812" y="170636"/>
                  <a:pt x="277909" y="164110"/>
                  <a:pt x="276225" y="157936"/>
                </a:cubicBezTo>
                <a:cubicBezTo>
                  <a:pt x="274982" y="153378"/>
                  <a:pt x="267146" y="146476"/>
                  <a:pt x="264318" y="143648"/>
                </a:cubicBezTo>
                <a:cubicBezTo>
                  <a:pt x="258521" y="126256"/>
                  <a:pt x="264426" y="130578"/>
                  <a:pt x="250031" y="126980"/>
                </a:cubicBezTo>
                <a:cubicBezTo>
                  <a:pt x="225323" y="110507"/>
                  <a:pt x="263567" y="135578"/>
                  <a:pt x="233362" y="117455"/>
                </a:cubicBezTo>
                <a:cubicBezTo>
                  <a:pt x="228454" y="114510"/>
                  <a:pt x="223837" y="111105"/>
                  <a:pt x="219075" y="107930"/>
                </a:cubicBezTo>
                <a:lnTo>
                  <a:pt x="204787" y="98405"/>
                </a:lnTo>
                <a:cubicBezTo>
                  <a:pt x="202406" y="97611"/>
                  <a:pt x="200057" y="96713"/>
                  <a:pt x="197643" y="96023"/>
                </a:cubicBezTo>
                <a:cubicBezTo>
                  <a:pt x="176695" y="90037"/>
                  <a:pt x="198115" y="96974"/>
                  <a:pt x="180975" y="91261"/>
                </a:cubicBezTo>
                <a:cubicBezTo>
                  <a:pt x="178594" y="89673"/>
                  <a:pt x="175619" y="88733"/>
                  <a:pt x="173831" y="86498"/>
                </a:cubicBezTo>
                <a:cubicBezTo>
                  <a:pt x="172263" y="84538"/>
                  <a:pt x="172572" y="81600"/>
                  <a:pt x="171450" y="79355"/>
                </a:cubicBezTo>
                <a:cubicBezTo>
                  <a:pt x="170170" y="76795"/>
                  <a:pt x="168275" y="74592"/>
                  <a:pt x="166687" y="72211"/>
                </a:cubicBezTo>
                <a:cubicBezTo>
                  <a:pt x="170017" y="45571"/>
                  <a:pt x="170484" y="51621"/>
                  <a:pt x="166687" y="17442"/>
                </a:cubicBezTo>
                <a:cubicBezTo>
                  <a:pt x="166410" y="14947"/>
                  <a:pt x="166637" y="11230"/>
                  <a:pt x="164306" y="10298"/>
                </a:cubicBezTo>
                <a:cubicBezTo>
                  <a:pt x="157632" y="7629"/>
                  <a:pt x="150019" y="8711"/>
                  <a:pt x="142875" y="7917"/>
                </a:cubicBezTo>
                <a:cubicBezTo>
                  <a:pt x="127652" y="-2230"/>
                  <a:pt x="130871" y="-2179"/>
                  <a:pt x="100012" y="5536"/>
                </a:cubicBezTo>
                <a:cubicBezTo>
                  <a:pt x="97577" y="6145"/>
                  <a:pt x="98754" y="10435"/>
                  <a:pt x="97631" y="12680"/>
                </a:cubicBezTo>
                <a:cubicBezTo>
                  <a:pt x="96351" y="15240"/>
                  <a:pt x="94456" y="17442"/>
                  <a:pt x="92868" y="19823"/>
                </a:cubicBezTo>
                <a:cubicBezTo>
                  <a:pt x="92074" y="22204"/>
                  <a:pt x="91609" y="24722"/>
                  <a:pt x="90487" y="26967"/>
                </a:cubicBezTo>
                <a:cubicBezTo>
                  <a:pt x="89207" y="29527"/>
                  <a:pt x="85893" y="31254"/>
                  <a:pt x="85725" y="34111"/>
                </a:cubicBezTo>
                <a:cubicBezTo>
                  <a:pt x="85071" y="45232"/>
                  <a:pt x="86454" y="56431"/>
                  <a:pt x="88106" y="67448"/>
                </a:cubicBezTo>
                <a:cubicBezTo>
                  <a:pt x="88851" y="72413"/>
                  <a:pt x="92868" y="81736"/>
                  <a:pt x="92868" y="81736"/>
                </a:cubicBezTo>
                <a:cubicBezTo>
                  <a:pt x="88320" y="95382"/>
                  <a:pt x="89975" y="100161"/>
                  <a:pt x="73818" y="105548"/>
                </a:cubicBezTo>
                <a:lnTo>
                  <a:pt x="59531" y="110311"/>
                </a:lnTo>
                <a:lnTo>
                  <a:pt x="52387" y="112692"/>
                </a:lnTo>
                <a:cubicBezTo>
                  <a:pt x="48883" y="130212"/>
                  <a:pt x="53374" y="122352"/>
                  <a:pt x="35718" y="134123"/>
                </a:cubicBezTo>
                <a:lnTo>
                  <a:pt x="28575" y="138886"/>
                </a:lnTo>
                <a:cubicBezTo>
                  <a:pt x="27781" y="141267"/>
                  <a:pt x="26802" y="143595"/>
                  <a:pt x="26193" y="146030"/>
                </a:cubicBezTo>
                <a:cubicBezTo>
                  <a:pt x="24158" y="154171"/>
                  <a:pt x="24708" y="160671"/>
                  <a:pt x="19050" y="167461"/>
                </a:cubicBezTo>
                <a:cubicBezTo>
                  <a:pt x="17218" y="169660"/>
                  <a:pt x="14105" y="170391"/>
                  <a:pt x="11906" y="172223"/>
                </a:cubicBezTo>
                <a:cubicBezTo>
                  <a:pt x="9319" y="174379"/>
                  <a:pt x="7143" y="176986"/>
                  <a:pt x="4762" y="179367"/>
                </a:cubicBezTo>
                <a:cubicBezTo>
                  <a:pt x="3639" y="182736"/>
                  <a:pt x="0" y="193046"/>
                  <a:pt x="0" y="196036"/>
                </a:cubicBezTo>
                <a:cubicBezTo>
                  <a:pt x="0" y="207969"/>
                  <a:pt x="1063" y="219895"/>
                  <a:pt x="2381" y="231755"/>
                </a:cubicBezTo>
                <a:cubicBezTo>
                  <a:pt x="2658" y="234249"/>
                  <a:pt x="2987" y="237123"/>
                  <a:pt x="4762" y="238898"/>
                </a:cubicBezTo>
                <a:cubicBezTo>
                  <a:pt x="12527" y="246663"/>
                  <a:pt x="19807" y="248176"/>
                  <a:pt x="28575" y="253186"/>
                </a:cubicBezTo>
                <a:cubicBezTo>
                  <a:pt x="31060" y="254606"/>
                  <a:pt x="33103" y="256786"/>
                  <a:pt x="35718" y="257948"/>
                </a:cubicBezTo>
                <a:cubicBezTo>
                  <a:pt x="40306" y="259987"/>
                  <a:pt x="50006" y="262711"/>
                  <a:pt x="50006" y="262711"/>
                </a:cubicBezTo>
                <a:cubicBezTo>
                  <a:pt x="54017" y="268728"/>
                  <a:pt x="55742" y="269960"/>
                  <a:pt x="57150" y="276998"/>
                </a:cubicBezTo>
                <a:cubicBezTo>
                  <a:pt x="61529" y="298891"/>
                  <a:pt x="55605" y="287778"/>
                  <a:pt x="64293" y="300811"/>
                </a:cubicBezTo>
                <a:cubicBezTo>
                  <a:pt x="65087" y="304780"/>
                  <a:pt x="65693" y="308791"/>
                  <a:pt x="66675" y="312717"/>
                </a:cubicBezTo>
                <a:cubicBezTo>
                  <a:pt x="67284" y="315152"/>
                  <a:pt x="68512" y="317411"/>
                  <a:pt x="69056" y="319861"/>
                </a:cubicBezTo>
                <a:cubicBezTo>
                  <a:pt x="70103" y="324574"/>
                  <a:pt x="70490" y="329414"/>
                  <a:pt x="71437" y="334148"/>
                </a:cubicBezTo>
                <a:cubicBezTo>
                  <a:pt x="72933" y="341628"/>
                  <a:pt x="73929" y="344005"/>
                  <a:pt x="76200" y="350817"/>
                </a:cubicBezTo>
                <a:cubicBezTo>
                  <a:pt x="76994" y="372248"/>
                  <a:pt x="77358" y="393700"/>
                  <a:pt x="78581" y="415111"/>
                </a:cubicBezTo>
                <a:cubicBezTo>
                  <a:pt x="78946" y="421500"/>
                  <a:pt x="80678" y="427768"/>
                  <a:pt x="80962" y="434161"/>
                </a:cubicBezTo>
                <a:cubicBezTo>
                  <a:pt x="82266" y="463511"/>
                  <a:pt x="81945" y="492921"/>
                  <a:pt x="83343" y="522267"/>
                </a:cubicBezTo>
                <a:cubicBezTo>
                  <a:pt x="85928" y="576537"/>
                  <a:pt x="85099" y="498585"/>
                  <a:pt x="88106" y="543698"/>
                </a:cubicBezTo>
                <a:cubicBezTo>
                  <a:pt x="88687" y="552410"/>
                  <a:pt x="95250" y="563542"/>
                  <a:pt x="95250" y="569892"/>
                </a:cubicBezTo>
                <a:close/>
              </a:path>
            </a:pathLst>
          </a:cu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093" y="1"/>
            <a:ext cx="11129699" cy="7697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7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vent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1191" y="1"/>
            <a:ext cx="12505534" cy="703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15265">
            <a:off x="2128055" y="418052"/>
            <a:ext cx="4481450" cy="593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CERN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9" charset="0"/>
            <a:ea typeface="ＭＳ Ｐゴシック" pitchFamily="19" charset="-128"/>
            <a:cs typeface="ＭＳ Ｐゴシック" pitchFamily="19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ésentationCERN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PrésentationCERN2.thmx</Template>
  <TotalTime>2740</TotalTime>
  <Words>492</Words>
  <Application>Microsoft Macintosh PowerPoint</Application>
  <PresentationFormat>On-screen Show (4:3)</PresentationFormat>
  <Paragraphs>147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Helvetica</vt:lpstr>
      <vt:lpstr>Helvetica Neue</vt:lpstr>
      <vt:lpstr>Helvetica Neue Light</vt:lpstr>
      <vt:lpstr>ＭＳ Ｐゴシック</vt:lpstr>
      <vt:lpstr>Wingdings</vt:lpstr>
      <vt:lpstr>PrésentationCERN2</vt:lpstr>
      <vt:lpstr>Bold Stripes</vt:lpstr>
      <vt:lpstr>1_PrésentationCERN2</vt:lpstr>
      <vt:lpstr>Trasferimento technologico e opportunita’ per le imprese  G. Anelli, Head of KT Group  30.09.2016</vt:lpstr>
      <vt:lpstr>The Mission of CERN</vt:lpstr>
      <vt:lpstr>KT 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CERN Core Competences</vt:lpstr>
      <vt:lpstr>KT Modes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KT fund</vt:lpstr>
      <vt:lpstr>KT Fund Examples – B-Rad</vt:lpstr>
      <vt:lpstr>KT Fund Examples - KiCAD</vt:lpstr>
      <vt:lpstr>KT implementation ways</vt:lpstr>
      <vt:lpstr>CERN Business Ideas Accelerator</vt:lpstr>
      <vt:lpstr>Entrepreneurship Development</vt:lpstr>
      <vt:lpstr>CERN BIC Network</vt:lpstr>
      <vt:lpstr>Network of BIC’s of CERN Technologies</vt:lpstr>
      <vt:lpstr>TIND Technologies</vt:lpstr>
    </vt:vector>
  </TitlesOfParts>
  <Company>CERN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Giovanni.Anelli@cern.ch</dc:creator>
  <cp:lastModifiedBy>Giovanni Anelli</cp:lastModifiedBy>
  <cp:revision>281</cp:revision>
  <dcterms:created xsi:type="dcterms:W3CDTF">2012-03-07T13:21:43Z</dcterms:created>
  <dcterms:modified xsi:type="dcterms:W3CDTF">2016-09-29T20:55:52Z</dcterms:modified>
</cp:coreProperties>
</file>